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67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310" r:id="rId22"/>
    <p:sldId id="311" r:id="rId23"/>
    <p:sldId id="293" r:id="rId24"/>
    <p:sldId id="295" r:id="rId25"/>
    <p:sldId id="294" r:id="rId26"/>
    <p:sldId id="296" r:id="rId27"/>
    <p:sldId id="297" r:id="rId28"/>
    <p:sldId id="298" r:id="rId29"/>
    <p:sldId id="299" r:id="rId30"/>
    <p:sldId id="312" r:id="rId31"/>
    <p:sldId id="313" r:id="rId32"/>
    <p:sldId id="300" r:id="rId33"/>
    <p:sldId id="301" r:id="rId34"/>
    <p:sldId id="302" r:id="rId35"/>
    <p:sldId id="314" r:id="rId36"/>
    <p:sldId id="303" r:id="rId37"/>
    <p:sldId id="304" r:id="rId38"/>
    <p:sldId id="305" r:id="rId39"/>
    <p:sldId id="306" r:id="rId40"/>
    <p:sldId id="307" r:id="rId41"/>
    <p:sldId id="308" r:id="rId42"/>
    <p:sldId id="309" r:id="rId4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838"/>
    <a:srgbClr val="E70026"/>
    <a:srgbClr val="0085A1"/>
    <a:srgbClr val="007FA5"/>
    <a:srgbClr val="EAEAEA"/>
    <a:srgbClr val="DBDBDB"/>
    <a:srgbClr val="F2F2F2"/>
    <a:srgbClr val="ADA996"/>
    <a:srgbClr val="3A79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44" autoAdjust="0"/>
    <p:restoredTop sz="94694"/>
  </p:normalViewPr>
  <p:slideViewPr>
    <p:cSldViewPr snapToGrid="0" showGuides="1">
      <p:cViewPr varScale="1">
        <p:scale>
          <a:sx n="119" d="100"/>
          <a:sy n="119" d="100"/>
        </p:scale>
        <p:origin x="224" y="2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5AF1-34B6-B240-96BF-5529F2879263}" type="datetimeFigureOut">
              <a:rPr kumimoji="1" lang="ko-KR" altLang="en-US" smtClean="0"/>
              <a:t>2025. 4. 16.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55464-D8BC-C049-A8D1-E150CF11BA3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62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F87E1-314C-CE3E-24B8-F77DDE31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AB93A4-CB76-D4DE-1D41-FF55274C3D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1503F5-58F1-C38B-FF90-9C67AFC9F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28DA83-C3AF-8BE7-4534-0C1EB9EE63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55464-D8BC-C049-A8D1-E150CF11BA3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12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3338C2-A475-9CFE-EC63-9EE16EC82F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C045641-8683-B9CF-D530-E950EB78C2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881" y="234641"/>
            <a:ext cx="1168248" cy="36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4839E8-C1E5-B68B-B7E2-CA22186228B1}"/>
              </a:ext>
            </a:extLst>
          </p:cNvPr>
          <p:cNvSpPr txBox="1"/>
          <p:nvPr userDrawn="1"/>
        </p:nvSpPr>
        <p:spPr>
          <a:xfrm>
            <a:off x="864973" y="1909170"/>
            <a:ext cx="709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구매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Solution 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전자거래시스템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–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OK PLAZA</a:t>
            </a:r>
            <a:endParaRPr kumimoji="1" lang="ko-KR" altLang="en-US" sz="2400" b="1" dirty="0">
              <a:solidFill>
                <a:srgbClr val="0070C0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89A82-1D78-593D-5DC7-5728BB0E1853}"/>
              </a:ext>
            </a:extLst>
          </p:cNvPr>
          <p:cNvSpPr txBox="1"/>
          <p:nvPr userDrawn="1"/>
        </p:nvSpPr>
        <p:spPr>
          <a:xfrm>
            <a:off x="864973" y="2508603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>
                <a:solidFill>
                  <a:srgbClr val="0070C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공급사 매뉴얼</a:t>
            </a:r>
          </a:p>
        </p:txBody>
      </p:sp>
      <p:pic>
        <p:nvPicPr>
          <p:cNvPr id="10" name="Picture 3" descr="팬택씨앤아이 엔지니어링">
            <a:extLst>
              <a:ext uri="{FF2B5EF4-FFF2-40B4-BE49-F238E27FC236}">
                <a16:creationId xmlns:a16="http://schemas.microsoft.com/office/drawing/2014/main" id="{D6E6023B-D80A-BCA0-8B8C-E99FE3E12B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3" y="644635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8CCCC4-7B12-EA18-90E6-D2E0E5D3D5EC}"/>
              </a:ext>
            </a:extLst>
          </p:cNvPr>
          <p:cNvSpPr txBox="1"/>
          <p:nvPr userDrawn="1"/>
        </p:nvSpPr>
        <p:spPr>
          <a:xfrm>
            <a:off x="8840604" y="6440638"/>
            <a:ext cx="299152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Copyright Pantech C&amp;I Eng. All Rights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30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BDF0B-18B1-0542-B760-DB397F1E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D12BC-6756-DE49-FAB7-AE4C3750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CC111-0462-F1EA-5CD2-571E9077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2025. 4. 16.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4E060-4D6D-4D18-88BD-062FBEB0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06862-61C5-9BDA-8D28-E103902A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57297F-390B-3028-84C9-D0FE89AEB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F65AA-47FD-56B8-F4D5-37A504E8C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E31C4-AC39-44E6-F6E8-AEB88D17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2025. 4. 16.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22392-0F8E-C4D0-4133-66D14BD5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353BA-3FC6-2025-16DA-9F19D617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6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097645E-18B6-3FBF-0BCE-1C66874219A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2484818"/>
              </p:ext>
            </p:extLst>
          </p:nvPr>
        </p:nvGraphicFramePr>
        <p:xfrm>
          <a:off x="0" y="555585"/>
          <a:ext cx="12192000" cy="5753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880">
                  <a:extLst>
                    <a:ext uri="{9D8B030D-6E8A-4147-A177-3AD203B41FA5}">
                      <a16:colId xmlns:a16="http://schemas.microsoft.com/office/drawing/2014/main" val="2596794405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3959835413"/>
                    </a:ext>
                  </a:extLst>
                </a:gridCol>
              </a:tblGrid>
              <a:tr h="575377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NanumSquare Bold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360000" marR="360000" marT="180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0" marR="360000" marT="180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3194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3C45CD49-039C-7B61-EB4A-2827634854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495781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276C1-2B8F-CA1E-E108-0B9A9DD89400}"/>
              </a:ext>
            </a:extLst>
          </p:cNvPr>
          <p:cNvSpPr txBox="1"/>
          <p:nvPr userDrawn="1"/>
        </p:nvSpPr>
        <p:spPr>
          <a:xfrm>
            <a:off x="63500" y="118855"/>
            <a:ext cx="6976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목차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F02B5-9948-A08A-BFF3-53D4662D2D83}"/>
              </a:ext>
            </a:extLst>
          </p:cNvPr>
          <p:cNvSpPr txBox="1"/>
          <p:nvPr userDrawn="1"/>
        </p:nvSpPr>
        <p:spPr>
          <a:xfrm>
            <a:off x="9498612" y="6492923"/>
            <a:ext cx="26629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0" i="0" dirty="0">
                <a:effectLst/>
                <a:latin typeface="Pretendard Variable Medium"/>
              </a:rPr>
              <a:t>Copyright Pantech C&amp;I Eng. All Rights Reserved.</a:t>
            </a:r>
            <a:endParaRPr lang="ko-KR" altLang="en-US" sz="1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39A7295-43D3-B2C0-FFA5-931A9E36C4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281" y="156280"/>
            <a:ext cx="958996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30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22">
            <a:extLst>
              <a:ext uri="{FF2B5EF4-FFF2-40B4-BE49-F238E27FC236}">
                <a16:creationId xmlns:a16="http://schemas.microsoft.com/office/drawing/2014/main" id="{ED7ACF9A-1E82-F9DE-4D86-98575698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4475" y="6437741"/>
            <a:ext cx="1543050" cy="298546"/>
          </a:xfrm>
        </p:spPr>
        <p:txBody>
          <a:bodyPr/>
          <a:lstStyle>
            <a:lvl1pPr algn="ctr"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68B34AA-18A8-41B5-B213-38B8284C32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107E5E0-020F-3D88-D14D-B6477368183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27770845"/>
              </p:ext>
            </p:extLst>
          </p:nvPr>
        </p:nvGraphicFramePr>
        <p:xfrm>
          <a:off x="0" y="555585"/>
          <a:ext cx="12192000" cy="574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320">
                  <a:extLst>
                    <a:ext uri="{9D8B030D-6E8A-4147-A177-3AD203B41FA5}">
                      <a16:colId xmlns:a16="http://schemas.microsoft.com/office/drawing/2014/main" val="2596794405"/>
                    </a:ext>
                  </a:extLst>
                </a:gridCol>
                <a:gridCol w="3916680">
                  <a:extLst>
                    <a:ext uri="{9D8B030D-6E8A-4147-A177-3AD203B41FA5}">
                      <a16:colId xmlns:a16="http://schemas.microsoft.com/office/drawing/2014/main" val="3959835413"/>
                    </a:ext>
                  </a:extLst>
                </a:gridCol>
              </a:tblGrid>
              <a:tr h="1063126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180000" marB="21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72000" marB="108000">
                    <a:lnL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83194"/>
                  </a:ext>
                </a:extLst>
              </a:tr>
              <a:tr h="46853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07FA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72000" marB="108000">
                    <a:lnL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446767"/>
                  </a:ext>
                </a:extLst>
              </a:tr>
            </a:tbl>
          </a:graphicData>
        </a:graphic>
      </p:graphicFrame>
      <p:pic>
        <p:nvPicPr>
          <p:cNvPr id="14" name="Picture 3" descr="팬택씨앤아이 엔지니어링">
            <a:extLst>
              <a:ext uri="{FF2B5EF4-FFF2-40B4-BE49-F238E27FC236}">
                <a16:creationId xmlns:a16="http://schemas.microsoft.com/office/drawing/2014/main" id="{8A8A3C7C-813A-1A48-05D6-D8261D4F3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495781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A90B0D-2AD2-5A1F-A0DA-3FC37B2DC05A}"/>
              </a:ext>
            </a:extLst>
          </p:cNvPr>
          <p:cNvSpPr txBox="1"/>
          <p:nvPr userDrawn="1"/>
        </p:nvSpPr>
        <p:spPr>
          <a:xfrm>
            <a:off x="9498612" y="6492923"/>
            <a:ext cx="26629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0" i="0" dirty="0">
                <a:effectLst/>
                <a:latin typeface="Pretendard Variable Medium"/>
              </a:rPr>
              <a:t>Copyright Pantech C&amp;I Eng. All Rights Reserved.</a:t>
            </a:r>
            <a:endParaRPr lang="ko-KR" altLang="en-US" sz="1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6723431-A513-82D6-5902-1232535E0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281" y="156280"/>
            <a:ext cx="958996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58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F92BB-257F-281C-9A34-FF625B90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9B472-F25F-CCFB-6E2F-52A4F6861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A24E68-4EA2-92AD-DE4B-4D94B3230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1749C-5B74-F142-C940-A9439FE8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2025. 4. 16.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6C57E-E976-BBE9-F645-2AD260F9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D3DAD-407A-9A2B-9E26-437678BB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4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634C5-374B-480C-01EB-115A1768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BBD0D2-CA1E-1B6C-F5C7-294C821E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405B5D-676A-BFCD-2AD7-2E2177FE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FA6920-4568-0325-24A0-EC700EBF0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0A1D8D-2244-9C81-6EE5-B01B7F471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7A33C3-55CE-4200-0845-EF67DCF0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2025. 4. 16.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2A2EA1-ECE1-3969-BAE0-E65440D4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D4540-D09D-4086-6F82-AFB5AD9C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6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C0BC6-396E-1FEC-939E-CA48D5F2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ED7C18-A9BB-960E-BC55-F182070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2025. 4. 16.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33B316-9C8B-F0B4-39FC-4995F53C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16CF66-9475-FA3B-4012-F2A03FA2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28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A93154-7559-3E41-52D8-66A620A9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2025. 4. 16.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6BBD45-FB9E-9D92-2B22-F0FD9E80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BC26E0-982D-2A21-765A-2572CDD0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33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9AE5C-D3E7-336D-7131-2D476D34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3A820-74B9-FD8A-CFF0-D872BCCB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52BEB-9BB8-8C45-083A-BBECF8D92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AFFA7-D98D-3CC2-4A69-F8DA8654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2025. 4. 16.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4A48F-CF72-7458-2538-ED0FB2FC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01CFF-7741-7654-1743-1093875F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15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47B92-A8A0-8283-9E93-C6D293E0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DB7DAC-3F26-55C9-1F1D-CF03BF927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F7C031-E9D8-51BD-9FAC-4B93B61AF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27DB3-A199-362B-6CDA-8C7C9C4C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2025. 4. 16.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64F4FA-F6EF-893B-890C-133F2228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6BF86-E1BC-9958-D884-6F5D28D5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41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37951E-311D-4707-4A68-0F377816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A0EDB-845F-BCDD-CE08-1CB9AF66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7F7C4-DB12-E20F-A74F-2FE2D659D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FCD69-0AF7-4A0B-8099-723C09692EE9}" type="datetimeFigureOut">
              <a:rPr lang="ko-KR" altLang="en-US" smtClean="0"/>
              <a:t>2025. 4. 16.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58256-97BA-205F-E704-834D7CF73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E5F4C-63E2-0FB6-0910-7B74B1A74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4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2155E-466C-CB81-5DD5-E7C43A243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098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F40F1-D520-6F96-5B51-DD3CB06E9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27C48-21FD-3FBC-3FC0-21390CC0E64F}"/>
              </a:ext>
            </a:extLst>
          </p:cNvPr>
          <p:cNvSpPr txBox="1"/>
          <p:nvPr/>
        </p:nvSpPr>
        <p:spPr>
          <a:xfrm>
            <a:off x="63500" y="118855"/>
            <a:ext cx="12105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2.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로그인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66D2E-B961-55C3-90C2-D7910596B031}"/>
              </a:ext>
            </a:extLst>
          </p:cNvPr>
          <p:cNvSpPr txBox="1"/>
          <p:nvPr/>
        </p:nvSpPr>
        <p:spPr>
          <a:xfrm>
            <a:off x="144612" y="790983"/>
            <a:ext cx="227017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2.3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공급사</a:t>
            </a:r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600" b="1" dirty="0" err="1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전환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4398BEB-4C37-D5BB-82D0-3EA876214117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4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98283-A856-3D95-2D0B-3F69A5B09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21578E-99C9-9AB1-9FE1-E39B214C8BA7}"/>
              </a:ext>
            </a:extLst>
          </p:cNvPr>
          <p:cNvSpPr txBox="1"/>
          <p:nvPr/>
        </p:nvSpPr>
        <p:spPr>
          <a:xfrm>
            <a:off x="63500" y="118855"/>
            <a:ext cx="12105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2.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로그인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0608A-228D-564A-E0EB-D974A24D2369}"/>
              </a:ext>
            </a:extLst>
          </p:cNvPr>
          <p:cNvSpPr txBox="1"/>
          <p:nvPr/>
        </p:nvSpPr>
        <p:spPr>
          <a:xfrm>
            <a:off x="144612" y="790983"/>
            <a:ext cx="247535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2.4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아이디</a:t>
            </a:r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비밀번호 찾기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C9BE2FB-FC5A-62CC-8378-B9FFA8AF8627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9493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3E219-C554-DB0E-720F-9FB1F75DE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DDBF80-40D7-7175-D1FE-CB3FAE324BED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 dirty="0" err="1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메인화면</a:t>
            </a:r>
            <a:endParaRPr lang="ko-KR" altLang="en-US" sz="2000" b="1" dirty="0">
              <a:solidFill>
                <a:srgbClr val="007FA5"/>
              </a:solidFill>
              <a:latin typeface="NanumSquare Bold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3173FC-D1BA-AB5C-1999-8053FA09CADC}"/>
              </a:ext>
            </a:extLst>
          </p:cNvPr>
          <p:cNvSpPr txBox="1"/>
          <p:nvPr/>
        </p:nvSpPr>
        <p:spPr>
          <a:xfrm>
            <a:off x="144612" y="790983"/>
            <a:ext cx="205697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3.1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공급사 기본정보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9290F2-188D-F186-9F9D-92D16014FB6D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81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50332-15BA-FF81-7AFD-D25C55832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03E425-6DED-0893-E54D-FB079B8A4281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 dirty="0" err="1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메인화면</a:t>
            </a:r>
            <a:endParaRPr lang="ko-KR" altLang="en-US" sz="2000" b="1" dirty="0">
              <a:solidFill>
                <a:srgbClr val="007FA5"/>
              </a:solidFill>
              <a:latin typeface="NanumSquare Bold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32E60-C232-6C35-DAA8-D52120E8DD27}"/>
              </a:ext>
            </a:extLst>
          </p:cNvPr>
          <p:cNvSpPr txBox="1"/>
          <p:nvPr/>
        </p:nvSpPr>
        <p:spPr>
          <a:xfrm>
            <a:off x="144612" y="790983"/>
            <a:ext cx="309571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3.2 </a:t>
            </a:r>
            <a:r>
              <a:rPr lang="ko-KR" altLang="en-US" sz="1600" b="1" dirty="0" err="1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팬타온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 약관동의 및 배송정보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FAE3A7-1B86-2141-B65E-8CE3A51E99F7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39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ADBB0-CDFE-C7F2-1CDB-D7B894A3D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309CDC-CBBC-5304-C3E4-23FB31FA7BA0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 dirty="0" err="1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메인화면</a:t>
            </a:r>
            <a:endParaRPr lang="ko-KR" altLang="en-US" sz="2000" b="1" dirty="0">
              <a:solidFill>
                <a:srgbClr val="007FA5"/>
              </a:solidFill>
              <a:latin typeface="NanumSquare Bold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C2F9D4-2D6C-95E2-5F8B-F7A75C91FB26}"/>
              </a:ext>
            </a:extLst>
          </p:cNvPr>
          <p:cNvSpPr txBox="1"/>
          <p:nvPr/>
        </p:nvSpPr>
        <p:spPr>
          <a:xfrm>
            <a:off x="144612" y="790983"/>
            <a:ext cx="15664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3.3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사용자 관리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202C0E0-3E86-51AB-640E-3FB044197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76364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해당 공급사의 사용자를 열람 및 추가</a:t>
                      </a:r>
                      <a:r>
                        <a:rPr lang="en-US" altLang="ko-KR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</a:t>
                      </a:r>
                      <a:r>
                        <a:rPr lang="en-US" altLang="ko-KR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 등을 수행 할 수 있는 페이지 입니다</a:t>
                      </a:r>
                      <a:r>
                        <a:rPr lang="en-US" altLang="ko-KR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공급사의 사용자를 조회합니다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사용자의 이메일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/SMS 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수신 옵션을 설정 할 수 있습니다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(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업무에 따라 옵션으로 수신 여부를 선택 할 수 있습니다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해당사용자의 변경된 정보를 저장합니다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103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06A09-568C-7FD2-09DD-DBB837278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40C0D6-2980-1BEF-CC2A-0296999E35A6}"/>
              </a:ext>
            </a:extLst>
          </p:cNvPr>
          <p:cNvSpPr txBox="1"/>
          <p:nvPr/>
        </p:nvSpPr>
        <p:spPr>
          <a:xfrm>
            <a:off x="63500" y="118855"/>
            <a:ext cx="15776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배송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34779-84C6-F8EC-B741-33DC111A389A}"/>
              </a:ext>
            </a:extLst>
          </p:cNvPr>
          <p:cNvSpPr txBox="1"/>
          <p:nvPr/>
        </p:nvSpPr>
        <p:spPr>
          <a:xfrm>
            <a:off x="144612" y="790983"/>
            <a:ext cx="131478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주문접수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560F40-EC35-67C9-847F-E53844834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61336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■ </a:t>
                      </a:r>
                      <a:r>
                        <a:rPr lang="ko-KR" altLang="en-US" sz="11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고객사에서 발주의뢰를 한 주문 정보를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발주접수</a:t>
                      </a:r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처리</a:t>
                      </a:r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및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발주거부</a:t>
                      </a:r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처리를 할 수 있습니다</a:t>
                      </a:r>
                      <a:r>
                        <a:rPr lang="en-US" altLang="ko-KR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10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endParaRPr lang="en-US" altLang="ko-KR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조회된 고객사의 발주의뢰 주문정보 중 발주접수를 진행 할 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주문정보의 좌측에 있는 체크박스를 클릭하여 선택 후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‘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발주접수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’ 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버튼을 클릭하여 발주접수 처리를 할 수 있습니다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 </a:t>
                      </a: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endParaRPr kumimoji="0" lang="en-US" altLang="ko-KR" sz="100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발주접수와 마찬가지로 발주거부를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진행 할 주문의 좌측에 있는 체크박스를 클릭하여 선택 후 발주거부를 클릭하여 발주거부를 진행 할 수 있습니다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endParaRPr kumimoji="0" lang="en-US" altLang="ko-KR" sz="100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(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발주거부 시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사유를 입력을 하고 처리를 완료하게 됩니다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kumimoji="0" lang="ko-KR" altLang="en-US" sz="1000" dirty="0">
                        <a:solidFill>
                          <a:srgbClr val="00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latinLnBrk="1"/>
                      <a:endParaRPr lang="ko-KR" altLang="en-US" sz="10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6B563D0E-8155-D5CF-B939-C9ABE9B64AC7}"/>
              </a:ext>
            </a:extLst>
          </p:cNvPr>
          <p:cNvSpPr/>
          <p:nvPr/>
        </p:nvSpPr>
        <p:spPr>
          <a:xfrm>
            <a:off x="2112579" y="3026979"/>
            <a:ext cx="4582511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주문</a:t>
            </a:r>
            <a:r>
              <a:rPr kumimoji="1" lang="en-US" altLang="ko-KR" dirty="0"/>
              <a:t>/</a:t>
            </a:r>
            <a:r>
              <a:rPr kumimoji="1" lang="ko-KR" altLang="en-US" dirty="0"/>
              <a:t>배송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주문접수</a:t>
            </a:r>
          </a:p>
        </p:txBody>
      </p:sp>
    </p:spTree>
    <p:extLst>
      <p:ext uri="{BB962C8B-B14F-4D97-AF65-F5344CB8AC3E}">
        <p14:creationId xmlns:p14="http://schemas.microsoft.com/office/powerpoint/2010/main" val="35831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C3A97-76A3-8579-7807-136FB52D8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2AE575-246B-3DED-C222-358E4431756F}"/>
              </a:ext>
            </a:extLst>
          </p:cNvPr>
          <p:cNvSpPr txBox="1"/>
          <p:nvPr/>
        </p:nvSpPr>
        <p:spPr>
          <a:xfrm>
            <a:off x="63500" y="118855"/>
            <a:ext cx="15776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배송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039CE7-426B-8812-5168-0D7EB1CE698A}"/>
              </a:ext>
            </a:extLst>
          </p:cNvPr>
          <p:cNvSpPr txBox="1"/>
          <p:nvPr/>
        </p:nvSpPr>
        <p:spPr>
          <a:xfrm>
            <a:off x="144612" y="790983"/>
            <a:ext cx="131478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4.2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배송처리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DB2D078-8F83-EC5E-B910-8CCD718F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586793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None/>
                      </a:pPr>
                      <a:r>
                        <a:rPr lang="ko-KR" altLang="en-US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발주접수 처리가 완료된 주문정보를 대상으로 출하처리 및 인수증출력</a:t>
                      </a:r>
                      <a:r>
                        <a:rPr lang="en-US" altLang="ko-KR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발주의뢰 상태로 변경을 진행 할 수 있는 화면입니다</a:t>
                      </a:r>
                      <a:r>
                        <a:rPr lang="en-US" altLang="ko-KR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발주접수가 완료된 주문정보들 중 출하처리를 진행 할 주문의 좌측에 있는 체크박스를 클릭하여 선택 후 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배송처리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버튼을 클릭하여 출하 처리를 진행 할 수 있으며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정상적으로 완료 시 인수증이 출력됩니다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b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인수이력 조회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출력 페이지에서 해당 인수증을 다시 출력 할 수 있습니다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endParaRPr kumimoji="0" lang="en-US" altLang="ko-KR" sz="100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출하처리와 마찬가지로 데이터를 선택 후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‘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발주의뢰상태로 변경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버튼을 클릭하여 발주의뢰상태로 할 수 있습니다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(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재고가 없거나 부득이한 경우만 처리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endParaRPr kumimoji="0" lang="en-US" altLang="ko-KR" sz="100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발주의뢰 상태로 변경 시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변경사유를 입력하고 발주의뢰 상태로 처리를 완료하게 됩니다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(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1.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발주접수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메뉴에서 해당 데이터 확인가능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kumimoji="0" lang="ko-KR" altLang="en-US" sz="100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883FE09-DEE6-C02F-7E4B-C535C7CFF245}"/>
              </a:ext>
            </a:extLst>
          </p:cNvPr>
          <p:cNvSpPr/>
          <p:nvPr/>
        </p:nvSpPr>
        <p:spPr>
          <a:xfrm>
            <a:off x="2112579" y="3026979"/>
            <a:ext cx="4582511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주문</a:t>
            </a:r>
            <a:r>
              <a:rPr kumimoji="1" lang="en-US" altLang="ko-KR" dirty="0"/>
              <a:t>/</a:t>
            </a:r>
            <a:r>
              <a:rPr kumimoji="1" lang="ko-KR" altLang="en-US" dirty="0"/>
              <a:t>배송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배송처리</a:t>
            </a:r>
          </a:p>
        </p:txBody>
      </p:sp>
    </p:spTree>
    <p:extLst>
      <p:ext uri="{BB962C8B-B14F-4D97-AF65-F5344CB8AC3E}">
        <p14:creationId xmlns:p14="http://schemas.microsoft.com/office/powerpoint/2010/main" val="3282806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65215-6EE7-C06A-9EB9-719379AFC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6EE195-F19F-CCD4-628D-4F1B83493FB6}"/>
              </a:ext>
            </a:extLst>
          </p:cNvPr>
          <p:cNvSpPr txBox="1"/>
          <p:nvPr/>
        </p:nvSpPr>
        <p:spPr>
          <a:xfrm>
            <a:off x="63500" y="118855"/>
            <a:ext cx="15776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배송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6EA86-A628-01E2-2EEF-CB6EB1BF5AC8}"/>
              </a:ext>
            </a:extLst>
          </p:cNvPr>
          <p:cNvSpPr txBox="1"/>
          <p:nvPr/>
        </p:nvSpPr>
        <p:spPr>
          <a:xfrm>
            <a:off x="144612" y="790983"/>
            <a:ext cx="172515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4.3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주문이력조회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A5E425A-ACED-B477-F5C1-8B480D9C62F9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6087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98AD6-E135-F145-3E1D-BD626BF48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DAF2E-777B-F8D6-D0BE-088197110582}"/>
              </a:ext>
            </a:extLst>
          </p:cNvPr>
          <p:cNvSpPr txBox="1"/>
          <p:nvPr/>
        </p:nvSpPr>
        <p:spPr>
          <a:xfrm>
            <a:off x="63500" y="118855"/>
            <a:ext cx="15776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배송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CB7124-8980-D731-DE68-5BBEBAFDC9D0}"/>
              </a:ext>
            </a:extLst>
          </p:cNvPr>
          <p:cNvSpPr txBox="1"/>
          <p:nvPr/>
        </p:nvSpPr>
        <p:spPr>
          <a:xfrm>
            <a:off x="144612" y="790983"/>
            <a:ext cx="151996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4.4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주문진척도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A9959C-F8C8-7003-79AD-29DE07084AF7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9719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49F8B-954D-90C9-FC39-86212A2D6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870DAF-A008-4694-3D05-516525705698}"/>
              </a:ext>
            </a:extLst>
          </p:cNvPr>
          <p:cNvSpPr txBox="1"/>
          <p:nvPr/>
        </p:nvSpPr>
        <p:spPr>
          <a:xfrm>
            <a:off x="63500" y="118855"/>
            <a:ext cx="15776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배송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D1EF74-06B5-C92B-6B74-5EE503A1968A}"/>
              </a:ext>
            </a:extLst>
          </p:cNvPr>
          <p:cNvSpPr txBox="1"/>
          <p:nvPr/>
        </p:nvSpPr>
        <p:spPr>
          <a:xfrm>
            <a:off x="144612" y="790983"/>
            <a:ext cx="197682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4.5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주문내역서 출력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264CA89-D1DD-75EF-143B-9841ED0743B4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15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36D89-8290-978B-1AA1-091337F77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8D3DB0-9070-66D1-8907-42400250DD11}"/>
              </a:ext>
            </a:extLst>
          </p:cNvPr>
          <p:cNvSpPr txBox="1"/>
          <p:nvPr/>
        </p:nvSpPr>
        <p:spPr>
          <a:xfrm>
            <a:off x="3823536" y="725984"/>
            <a:ext cx="3305398" cy="5406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회원가입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1.1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공급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사 등록 화면진입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공급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사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약관동의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공급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사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정보입력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가입신청 및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완료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로그인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2.1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공급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사 로그인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defTabSz="457200" latinLnBrk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2.2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사용자 상세정보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공급사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구매사 전환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defTabSz="457200" latinLnBrk="0">
              <a:lnSpc>
                <a:spcPct val="150000"/>
              </a:lnSpc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아이디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비밀번호 찾기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메인화면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공급사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기본정보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3.2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팬타온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약관동의 및 배송정보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3.3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사용자관리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501C8-437F-4B41-1EC9-2F7F0B8874BF}"/>
              </a:ext>
            </a:extLst>
          </p:cNvPr>
          <p:cNvSpPr txBox="1"/>
          <p:nvPr/>
        </p:nvSpPr>
        <p:spPr>
          <a:xfrm>
            <a:off x="7478151" y="725984"/>
            <a:ext cx="3988723" cy="4374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6213" algn="l"/>
              </a:tabLst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주문접수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배송처리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주문이력조회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4.4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주문진척도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주문내역서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출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4.6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역주문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4.7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통합물류센터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인수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반품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주문인수대기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반품신청현황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인수이력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5727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2DB90-6895-868E-DE89-1E6E6B112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9B12F-2521-DF56-D3B0-FAB5965037A3}"/>
              </a:ext>
            </a:extLst>
          </p:cNvPr>
          <p:cNvSpPr txBox="1"/>
          <p:nvPr/>
        </p:nvSpPr>
        <p:spPr>
          <a:xfrm>
            <a:off x="63500" y="118855"/>
            <a:ext cx="15776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배송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64857-7F63-F8E2-9BE6-A97D0D80D73A}"/>
              </a:ext>
            </a:extLst>
          </p:cNvPr>
          <p:cNvSpPr txBox="1"/>
          <p:nvPr/>
        </p:nvSpPr>
        <p:spPr>
          <a:xfrm>
            <a:off x="144612" y="790983"/>
            <a:ext cx="116410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4.6 </a:t>
            </a:r>
            <a:r>
              <a:rPr lang="ko-KR" altLang="en-US" sz="1600" b="1" dirty="0" err="1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역주문</a:t>
            </a:r>
            <a:endParaRPr lang="ko-KR" altLang="en-US" sz="1600" b="1" dirty="0">
              <a:solidFill>
                <a:srgbClr val="007FA5"/>
              </a:solidFill>
              <a:latin typeface="NanumSquare Bold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3E2A59F-73A2-E2DB-A787-4471E43AC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77792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ea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buFontTx/>
                        <a:buChar char="•"/>
                      </a:pPr>
                      <a:r>
                        <a:rPr lang="ko-KR" altLang="en-US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공급사에서 고객사를 대신하여 주문을</a:t>
                      </a:r>
                      <a:r>
                        <a:rPr lang="en-US" altLang="ko-KR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생성합니다</a:t>
                      </a:r>
                      <a:r>
                        <a:rPr lang="en-US" altLang="ko-KR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고객사와 협의 하에 사용해야 합니다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r>
                        <a:rPr lang="en-US" altLang="ko-KR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고객사 선택을 위한 고객사 조회 팝업을 활성화 합니다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endParaRPr kumimoji="0" lang="en-US" altLang="ko-KR" sz="100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 할 고객사를 선택 합니다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endParaRPr kumimoji="0" lang="en-US" altLang="ko-KR" sz="100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선택된 고객사에 해당하는 주문자를 선택합니다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kumimoji="0" lang="ko-KR" altLang="en-US" sz="100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F5C95DA8-9CEB-CD50-0F5C-B8EC1AAB3E15}"/>
              </a:ext>
            </a:extLst>
          </p:cNvPr>
          <p:cNvSpPr/>
          <p:nvPr/>
        </p:nvSpPr>
        <p:spPr>
          <a:xfrm>
            <a:off x="2112579" y="3026979"/>
            <a:ext cx="4582511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주문</a:t>
            </a:r>
            <a:r>
              <a:rPr kumimoji="1" lang="en-US" altLang="ko-KR" dirty="0"/>
              <a:t>/</a:t>
            </a:r>
            <a:r>
              <a:rPr kumimoji="1" lang="ko-KR" altLang="en-US" dirty="0"/>
              <a:t>배송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역주문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164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2DB90-6895-868E-DE89-1E6E6B112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9B12F-2521-DF56-D3B0-FAB5965037A3}"/>
              </a:ext>
            </a:extLst>
          </p:cNvPr>
          <p:cNvSpPr txBox="1"/>
          <p:nvPr/>
        </p:nvSpPr>
        <p:spPr>
          <a:xfrm>
            <a:off x="63500" y="118855"/>
            <a:ext cx="15776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배송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64857-7F63-F8E2-9BE6-A97D0D80D73A}"/>
              </a:ext>
            </a:extLst>
          </p:cNvPr>
          <p:cNvSpPr txBox="1"/>
          <p:nvPr/>
        </p:nvSpPr>
        <p:spPr>
          <a:xfrm>
            <a:off x="144612" y="790983"/>
            <a:ext cx="116410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4.6 </a:t>
            </a:r>
            <a:r>
              <a:rPr lang="ko-KR" altLang="en-US" sz="1600" b="1" dirty="0" err="1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역주문</a:t>
            </a:r>
            <a:endParaRPr lang="ko-KR" altLang="en-US" sz="1600" b="1" dirty="0">
              <a:solidFill>
                <a:srgbClr val="007FA5"/>
              </a:solidFill>
              <a:latin typeface="NanumSquare Bold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3E2A59F-73A2-E2DB-A787-4471E43AC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27531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역 주문 시 상품을 선택 합니다</a:t>
                      </a:r>
                      <a:r>
                        <a:rPr lang="en-US" altLang="ko-KR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상품검색 버튼을 이용하여 상품을 조회 합니다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endParaRPr kumimoji="0" lang="en-US" altLang="ko-KR" sz="100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조회된 상품 중 주문할 상품을 체크합니다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endParaRPr kumimoji="0" lang="en-US" altLang="ko-KR" sz="100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체크 후 선택버튼을 이용하여 장바구니에 상품을 등록합니다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kumimoji="0" lang="ko-KR" altLang="en-US" sz="100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705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2DB90-6895-868E-DE89-1E6E6B112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9B12F-2521-DF56-D3B0-FAB5965037A3}"/>
              </a:ext>
            </a:extLst>
          </p:cNvPr>
          <p:cNvSpPr txBox="1"/>
          <p:nvPr/>
        </p:nvSpPr>
        <p:spPr>
          <a:xfrm>
            <a:off x="63500" y="118855"/>
            <a:ext cx="15776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배송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64857-7F63-F8E2-9BE6-A97D0D80D73A}"/>
              </a:ext>
            </a:extLst>
          </p:cNvPr>
          <p:cNvSpPr txBox="1"/>
          <p:nvPr/>
        </p:nvSpPr>
        <p:spPr>
          <a:xfrm>
            <a:off x="144612" y="790983"/>
            <a:ext cx="116410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4.6 </a:t>
            </a:r>
            <a:r>
              <a:rPr lang="ko-KR" altLang="en-US" sz="1600" b="1" dirty="0" err="1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역주문</a:t>
            </a:r>
            <a:endParaRPr lang="ko-KR" altLang="en-US" sz="1600" b="1" dirty="0">
              <a:solidFill>
                <a:srgbClr val="007FA5"/>
              </a:solidFill>
              <a:latin typeface="NanumSquare Bold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3E2A59F-73A2-E2DB-A787-4471E43AC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167181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역 주문 시 상품정보</a:t>
                      </a:r>
                      <a:r>
                        <a:rPr lang="en-US" altLang="ko-KR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수량</a:t>
                      </a:r>
                      <a:r>
                        <a:rPr lang="en-US" altLang="ko-KR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</a:t>
                      </a:r>
                      <a:r>
                        <a:rPr lang="ko-KR" altLang="en-US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납기희망일</a:t>
                      </a:r>
                      <a:r>
                        <a:rPr lang="en-US" altLang="ko-KR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ko-KR" altLang="en-US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을</a:t>
                      </a:r>
                      <a:r>
                        <a:rPr lang="en-US" altLang="ko-KR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수정 합니다</a:t>
                      </a:r>
                      <a:r>
                        <a:rPr lang="en-US" altLang="ko-KR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변경 할 상품을 선택합니다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주문수량을 수정 할 수 있습니다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납기희망일을 수정 할 수 있습니다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삭제버튼을 이용하여 선택된 장바구니에 담긴 상품을 삭제합니다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kumimoji="0" lang="ko-KR" altLang="en-US" sz="100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448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7BDA1-9545-71D0-1E63-633175C0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B4884F-4136-59EB-BB77-FF71A8B7653B}"/>
              </a:ext>
            </a:extLst>
          </p:cNvPr>
          <p:cNvSpPr txBox="1"/>
          <p:nvPr/>
        </p:nvSpPr>
        <p:spPr>
          <a:xfrm>
            <a:off x="63500" y="118855"/>
            <a:ext cx="15776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배송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FEF70D-98B3-5FF2-3117-39ED724E5546}"/>
              </a:ext>
            </a:extLst>
          </p:cNvPr>
          <p:cNvSpPr txBox="1"/>
          <p:nvPr/>
        </p:nvSpPr>
        <p:spPr>
          <a:xfrm>
            <a:off x="144612" y="790983"/>
            <a:ext cx="17796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4.7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통합물류센터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38443B6-3D67-8FD5-0EFB-CF8C74B893F3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853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F13D-1B28-223B-F674-DDE5ABE86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0EF1CB-7CA8-0C5B-9D25-7DE20D1C326D}"/>
              </a:ext>
            </a:extLst>
          </p:cNvPr>
          <p:cNvSpPr txBox="1"/>
          <p:nvPr/>
        </p:nvSpPr>
        <p:spPr>
          <a:xfrm>
            <a:off x="64800" y="118800"/>
            <a:ext cx="162897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인수</a:t>
            </a:r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반품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A8B6B-F2DA-AF29-B5D9-12E1E149B06D}"/>
              </a:ext>
            </a:extLst>
          </p:cNvPr>
          <p:cNvSpPr txBox="1"/>
          <p:nvPr/>
        </p:nvSpPr>
        <p:spPr>
          <a:xfrm>
            <a:off x="144612" y="790983"/>
            <a:ext cx="177965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주문인수대기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9C17DC0-E001-DE35-595C-7209BB21B60C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213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EBC18-9B42-AADF-0952-753DC15A3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D8C142-CF5F-BCFD-75C5-7147E1EB60C4}"/>
              </a:ext>
            </a:extLst>
          </p:cNvPr>
          <p:cNvSpPr txBox="1"/>
          <p:nvPr/>
        </p:nvSpPr>
        <p:spPr>
          <a:xfrm>
            <a:off x="144612" y="790983"/>
            <a:ext cx="177163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5.2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반품신청 현황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F274CF6-8FCD-462A-8303-25479C37D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58695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고객사가 요청한 반품요청에 대해서 승인 및 반려처리 기능을 제공하는 화면입니다</a:t>
                      </a:r>
                      <a:r>
                        <a:rPr lang="en-US" altLang="ko-KR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승인은 반품요청 데이터의 좌측에 있는 체크박스를 선택하여 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승인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버튼을 클릭하여 처리 할 수 있습니다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b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체크박스는 반품요청의 상태가 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요청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상태일 때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확인 할 수 있습니다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승인이나 반려상태일 경우에는 체크박스를 확인 할 수 없습니다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승인과정과 마찬가지로 반려를 할 반품요청 데이터를 선택하여 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반려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버튼을 클릭하여 처리 할 수 있습니다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반려 시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반려사유를 반드시 입력해야 반려 처리가 정상적으로 진행이 됩니다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33D3B26-283C-0C63-28ED-22B99E9037E7}"/>
              </a:ext>
            </a:extLst>
          </p:cNvPr>
          <p:cNvSpPr txBox="1"/>
          <p:nvPr/>
        </p:nvSpPr>
        <p:spPr>
          <a:xfrm>
            <a:off x="64800" y="118800"/>
            <a:ext cx="162897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인수</a:t>
            </a:r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반품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DF22A137-0C62-E088-6A67-586962555478}"/>
              </a:ext>
            </a:extLst>
          </p:cNvPr>
          <p:cNvSpPr/>
          <p:nvPr/>
        </p:nvSpPr>
        <p:spPr>
          <a:xfrm>
            <a:off x="2112579" y="3026979"/>
            <a:ext cx="4582511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인수</a:t>
            </a:r>
            <a:r>
              <a:rPr kumimoji="1" lang="en-US" altLang="ko-KR" dirty="0"/>
              <a:t>/</a:t>
            </a:r>
            <a:r>
              <a:rPr kumimoji="1" lang="ko-KR" altLang="en-US" dirty="0"/>
              <a:t>반품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반품신청현황</a:t>
            </a:r>
          </a:p>
        </p:txBody>
      </p:sp>
    </p:spTree>
    <p:extLst>
      <p:ext uri="{BB962C8B-B14F-4D97-AF65-F5344CB8AC3E}">
        <p14:creationId xmlns:p14="http://schemas.microsoft.com/office/powerpoint/2010/main" val="1221489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7EDEC-6B0F-B05E-144A-841EAC198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16CCA7-3137-08EE-645C-BA4D9F3B6E4C}"/>
              </a:ext>
            </a:extLst>
          </p:cNvPr>
          <p:cNvSpPr txBox="1"/>
          <p:nvPr/>
        </p:nvSpPr>
        <p:spPr>
          <a:xfrm>
            <a:off x="144612" y="790983"/>
            <a:ext cx="136928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5.3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인수이력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FCD2715-D350-6AD7-521F-3F0717FD9293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68F47C0-8917-29D0-50E6-5069BFC7F9C2}"/>
              </a:ext>
            </a:extLst>
          </p:cNvPr>
          <p:cNvSpPr txBox="1"/>
          <p:nvPr/>
        </p:nvSpPr>
        <p:spPr>
          <a:xfrm>
            <a:off x="64800" y="118800"/>
            <a:ext cx="162897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5.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인수</a:t>
            </a:r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반품</a:t>
            </a:r>
          </a:p>
        </p:txBody>
      </p:sp>
    </p:spTree>
    <p:extLst>
      <p:ext uri="{BB962C8B-B14F-4D97-AF65-F5344CB8AC3E}">
        <p14:creationId xmlns:p14="http://schemas.microsoft.com/office/powerpoint/2010/main" val="1063074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21933-62C6-E71E-A8F7-626E48667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8E0F81-F063-4675-D9A2-C71434EEBA2E}"/>
              </a:ext>
            </a:extLst>
          </p:cNvPr>
          <p:cNvSpPr txBox="1"/>
          <p:nvPr/>
        </p:nvSpPr>
        <p:spPr>
          <a:xfrm>
            <a:off x="64800" y="118800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6.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정산관리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96A31B-C704-6A63-33AB-99E129FA594C}"/>
              </a:ext>
            </a:extLst>
          </p:cNvPr>
          <p:cNvSpPr txBox="1"/>
          <p:nvPr/>
        </p:nvSpPr>
        <p:spPr>
          <a:xfrm>
            <a:off x="144612" y="790983"/>
            <a:ext cx="205697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6.1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세금계산서 확인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32796FB-EEBC-2A84-6CCA-92AD96FB4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216176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운영사에서 마감된 정산 정보를 전자세금계산서업체에 발송한 정보 입니다</a:t>
                      </a:r>
                      <a:r>
                        <a:rPr lang="en-US" altLang="ko-KR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전자세금계산서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승인처리는 </a:t>
                      </a:r>
                      <a:r>
                        <a:rPr lang="ko-KR" altLang="en-US" sz="1000" dirty="0" err="1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트러스트빌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사이트에서 해야 합니다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r>
                        <a:rPr lang="en-US" altLang="ko-KR" sz="10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해당 공급사의 세금계산서를 조회합니다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세금계산서를 조회 할 수 있습니다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(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세금계산서는 최초 발행 시 발급대기 상태이며 공급사 사용자가 전자세금계산서 발행대행업체인 </a:t>
                      </a:r>
                      <a:r>
                        <a:rPr kumimoji="0" lang="ko-KR" altLang="en-US" sz="1000" dirty="0" err="1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트러스트빌에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가입되어 있어야 합니다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0" lang="ko-KR" altLang="en-US" sz="1000" dirty="0" err="1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트러스트빌에서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직접 전자서명을 </a:t>
                      </a:r>
                      <a:r>
                        <a:rPr kumimoji="0" lang="ko-KR" altLang="en-US" sz="1000" dirty="0" err="1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완료해야지만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정식 발행 및 승인이 이루어집니다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Tx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거래명세서를 조회 할 수 있습니다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403AEDC-E3E6-58F9-57B7-69E33BC506AE}"/>
              </a:ext>
            </a:extLst>
          </p:cNvPr>
          <p:cNvSpPr/>
          <p:nvPr/>
        </p:nvSpPr>
        <p:spPr>
          <a:xfrm>
            <a:off x="2112579" y="3026979"/>
            <a:ext cx="4582511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정산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세금계산서 확인</a:t>
            </a:r>
          </a:p>
        </p:txBody>
      </p:sp>
    </p:spTree>
    <p:extLst>
      <p:ext uri="{BB962C8B-B14F-4D97-AF65-F5344CB8AC3E}">
        <p14:creationId xmlns:p14="http://schemas.microsoft.com/office/powerpoint/2010/main" val="1936145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7CE0A-4CAD-E888-0D0C-3514A05E3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E5521C-3BAB-1EBB-A80D-752915FBF457}"/>
              </a:ext>
            </a:extLst>
          </p:cNvPr>
          <p:cNvSpPr txBox="1"/>
          <p:nvPr/>
        </p:nvSpPr>
        <p:spPr>
          <a:xfrm>
            <a:off x="64800" y="118800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6.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정산관리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8A32E-3ED1-B953-EEA8-6FE6B67EA3C2}"/>
              </a:ext>
            </a:extLst>
          </p:cNvPr>
          <p:cNvSpPr txBox="1"/>
          <p:nvPr/>
        </p:nvSpPr>
        <p:spPr>
          <a:xfrm>
            <a:off x="144612" y="790983"/>
            <a:ext cx="136928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6.2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채권관리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DE17FB-CC2D-0BD3-D984-819A4D8DC10C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214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797EE-B2A3-1104-AA19-35761BDAA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80C2D7-9817-FBD5-7918-988B59FAD6D9}"/>
              </a:ext>
            </a:extLst>
          </p:cNvPr>
          <p:cNvSpPr txBox="1"/>
          <p:nvPr/>
        </p:nvSpPr>
        <p:spPr>
          <a:xfrm>
            <a:off x="64800" y="118800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D0461-4585-79B3-DA38-020783547DC5}"/>
              </a:ext>
            </a:extLst>
          </p:cNvPr>
          <p:cNvSpPr txBox="1"/>
          <p:nvPr/>
        </p:nvSpPr>
        <p:spPr>
          <a:xfrm>
            <a:off x="144612" y="790983"/>
            <a:ext cx="237757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상품관리 </a:t>
            </a:r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-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600" b="1" dirty="0" err="1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상품상세</a:t>
            </a:r>
            <a:endParaRPr lang="ko-KR" altLang="en-US" sz="1600" b="1" dirty="0">
              <a:solidFill>
                <a:srgbClr val="007FA5"/>
              </a:solidFill>
              <a:latin typeface="NanumSquare Bold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B2B2D4-1AC4-4467-3BAA-D1E459622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91111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납품 가능한 상품의 상품종료 및 단가변경을 요청 할 수 있는 화면입니다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공급사의 요청절차와 운영사의 승인절차에 의해 반영됩니다</a:t>
                      </a:r>
                      <a:r>
                        <a:rPr lang="en-US" altLang="ko-KR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맑은 고딕" panose="020B0503020000020004" pitchFamily="50" charset="-127"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공급사상품의 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단가변경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을 클릭하면  단가변경을 요청 할 수 있는 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단가변경요청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팝업페이지가 디스플레이 됩니다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맑은 고딕" panose="020B0503020000020004" pitchFamily="50" charset="-127"/>
                        <a:buAutoNum type="arabicPeriod"/>
                      </a:pP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단가변경요청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팝업페이지에서 변경정보를 입력하고 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요청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을 클릭하면 단가변경 요청을 할 수 있습니다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맑은 고딕" panose="020B0503020000020004" pitchFamily="50" charset="-127"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공급사상품의 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단종요청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을 클릭하면  </a:t>
                      </a:r>
                      <a:r>
                        <a:rPr kumimoji="0" lang="ko-KR" altLang="en-US" sz="1000" dirty="0" err="1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상품단종을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요청 할 수 있는 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단종요청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팝업페이지가 디스플레이 됩니다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맑은 고딕" panose="020B0503020000020004" pitchFamily="50" charset="-127"/>
                        <a:buAutoNum type="arabicPeriod"/>
                      </a:pP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단종요청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 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팝업페이지에서 단종정보를 입력하고 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요청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을 클릭하면 </a:t>
                      </a:r>
                      <a:r>
                        <a:rPr kumimoji="0" lang="ko-KR" altLang="en-US" sz="1000" dirty="0" err="1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상품단종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요청을 할 수 있습니다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67E06DF-2BA8-C10D-2C45-F1926C485A0B}"/>
              </a:ext>
            </a:extLst>
          </p:cNvPr>
          <p:cNvSpPr/>
          <p:nvPr/>
        </p:nvSpPr>
        <p:spPr>
          <a:xfrm>
            <a:off x="2112579" y="3026979"/>
            <a:ext cx="4582511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상품관리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상품관리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목록</a:t>
            </a:r>
          </a:p>
        </p:txBody>
      </p:sp>
    </p:spTree>
    <p:extLst>
      <p:ext uri="{BB962C8B-B14F-4D97-AF65-F5344CB8AC3E}">
        <p14:creationId xmlns:p14="http://schemas.microsoft.com/office/powerpoint/2010/main" val="18710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0C02B-3BDF-AF32-FEDE-1476E5C6C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E2338B-8253-FE62-BA59-496C060F4F2F}"/>
              </a:ext>
            </a:extLst>
          </p:cNvPr>
          <p:cNvSpPr txBox="1"/>
          <p:nvPr/>
        </p:nvSpPr>
        <p:spPr>
          <a:xfrm>
            <a:off x="3848270" y="720475"/>
            <a:ext cx="3281873" cy="417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정산관리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세금계산서 확인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채권관리</a:t>
            </a: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 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상품관리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상품등록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및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문의답변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7.2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재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고관리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7.3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상품변경 요청조회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7.4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전자입찰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7.5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자재혁신제안 현황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7.6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자재혁신제안 공고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03673-5676-3E22-D62B-EF392FC686FE}"/>
              </a:ext>
            </a:extLst>
          </p:cNvPr>
          <p:cNvSpPr txBox="1"/>
          <p:nvPr/>
        </p:nvSpPr>
        <p:spPr>
          <a:xfrm>
            <a:off x="7478151" y="725984"/>
            <a:ext cx="3988723" cy="2051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고객센터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공지사항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8.2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고객의소리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(Q&amp;A)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8.3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자유게시판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8.4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시스템장애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개선요청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8.5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담당자안내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2231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797EE-B2A3-1104-AA19-35761BDAA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80C2D7-9817-FBD5-7918-988B59FAD6D9}"/>
              </a:ext>
            </a:extLst>
          </p:cNvPr>
          <p:cNvSpPr txBox="1"/>
          <p:nvPr/>
        </p:nvSpPr>
        <p:spPr>
          <a:xfrm>
            <a:off x="64800" y="118800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D0461-4585-79B3-DA38-020783547DC5}"/>
              </a:ext>
            </a:extLst>
          </p:cNvPr>
          <p:cNvSpPr txBox="1"/>
          <p:nvPr/>
        </p:nvSpPr>
        <p:spPr>
          <a:xfrm>
            <a:off x="144612" y="790983"/>
            <a:ext cx="413767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신규상품등록 및 </a:t>
            </a:r>
            <a:r>
              <a:rPr lang="ko-KR" altLang="en-US" sz="1600" b="1" dirty="0" err="1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신규상품등록요청내역</a:t>
            </a:r>
            <a:endParaRPr lang="ko-KR" altLang="en-US" sz="1600" b="1" dirty="0">
              <a:solidFill>
                <a:srgbClr val="007FA5"/>
              </a:solidFill>
              <a:latin typeface="NanumSquare Bold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B2B2D4-1AC4-4467-3BAA-D1E459622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4832"/>
              </p:ext>
            </p:extLst>
          </p:nvPr>
        </p:nvGraphicFramePr>
        <p:xfrm>
          <a:off x="8280400" y="557385"/>
          <a:ext cx="3911600" cy="5770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납품하지 않는 상품에 대해 운영사에게 상품등록을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요청 할 수 있습니다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요청한 공급사상품등록 요청정보와 처리상태를 확인 할 수 있습니다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상품등록</a:t>
                      </a:r>
                      <a:b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상품명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매입단가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품목상세내역 및 필요에 따라 첨부파일을 첨부하여 공급사상품 등록을 요청 할 수 있습니다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(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운영사의 승인절차에 의해 요청사항을 승인 및 반려를 통해 상품등록과 취소처리를 합니다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0" lang="en-US" altLang="ko-KR" sz="100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맑은 고딕" panose="020B0503020000020004" pitchFamily="50" charset="-127"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다양한 조회 조건을 입력 후 공급사상품등록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요청정보를 조회 할 수 있습니다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맑은 고딕" panose="020B0503020000020004" pitchFamily="50" charset="-127"/>
                        <a:buAutoNum type="arabicPeriod"/>
                      </a:pPr>
                      <a:endParaRPr kumimoji="0" lang="en-US" altLang="ko-KR" sz="100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맑은 고딕" panose="020B0503020000020004" pitchFamily="50" charset="-127"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요청조회 후 상품등록요청을 이용하여 공급사상품등록 요청정보를 열람 할 수 있습니다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(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공급사상품등록 요청정보는 처리상태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[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요청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] 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일 때만 수정이 가능합니다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kumimoji="0" lang="en-US" altLang="ko-KR" sz="100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434A3C4-328C-4884-67F6-36812A190229}"/>
              </a:ext>
            </a:extLst>
          </p:cNvPr>
          <p:cNvSpPr/>
          <p:nvPr/>
        </p:nvSpPr>
        <p:spPr>
          <a:xfrm>
            <a:off x="2112579" y="3026979"/>
            <a:ext cx="4582511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상품관리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상품관리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목록</a:t>
            </a:r>
          </a:p>
        </p:txBody>
      </p:sp>
    </p:spTree>
    <p:extLst>
      <p:ext uri="{BB962C8B-B14F-4D97-AF65-F5344CB8AC3E}">
        <p14:creationId xmlns:p14="http://schemas.microsoft.com/office/powerpoint/2010/main" val="3024690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797EE-B2A3-1104-AA19-35761BDAA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80C2D7-9817-FBD5-7918-988B59FAD6D9}"/>
              </a:ext>
            </a:extLst>
          </p:cNvPr>
          <p:cNvSpPr txBox="1"/>
          <p:nvPr/>
        </p:nvSpPr>
        <p:spPr>
          <a:xfrm>
            <a:off x="64800" y="118800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D0461-4585-79B3-DA38-020783547DC5}"/>
              </a:ext>
            </a:extLst>
          </p:cNvPr>
          <p:cNvSpPr txBox="1"/>
          <p:nvPr/>
        </p:nvSpPr>
        <p:spPr>
          <a:xfrm>
            <a:off x="144612" y="790983"/>
            <a:ext cx="182934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 문의답변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B2B2D4-1AC4-4467-3BAA-D1E4596224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78017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 문의사항 확인 및 답변을 등록할 수 있습니다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문의답변</a:t>
                      </a:r>
                      <a:b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</a:b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0" lang="ko-KR" altLang="en-US" sz="1000" dirty="0" err="1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팬타온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의 상품 문의사항 확인 및 답변을 등록할 수 있습니다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434A3C4-328C-4884-67F6-36812A190229}"/>
              </a:ext>
            </a:extLst>
          </p:cNvPr>
          <p:cNvSpPr/>
          <p:nvPr/>
        </p:nvSpPr>
        <p:spPr>
          <a:xfrm>
            <a:off x="2112579" y="3026979"/>
            <a:ext cx="4582511" cy="9144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상품관리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상품관리 </a:t>
            </a:r>
            <a:r>
              <a:rPr kumimoji="1" lang="en-US" altLang="ko-KR" dirty="0"/>
              <a:t>&gt;</a:t>
            </a:r>
            <a:r>
              <a:rPr kumimoji="1" lang="ko-KR" altLang="en-US" dirty="0"/>
              <a:t> 목록</a:t>
            </a:r>
          </a:p>
        </p:txBody>
      </p:sp>
    </p:spTree>
    <p:extLst>
      <p:ext uri="{BB962C8B-B14F-4D97-AF65-F5344CB8AC3E}">
        <p14:creationId xmlns:p14="http://schemas.microsoft.com/office/powerpoint/2010/main" val="17035295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ECFB1-5FFE-B89D-AE2F-F4902145D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724B88-1DFA-C0CD-5C9A-08DED65A592B}"/>
              </a:ext>
            </a:extLst>
          </p:cNvPr>
          <p:cNvSpPr txBox="1"/>
          <p:nvPr/>
        </p:nvSpPr>
        <p:spPr>
          <a:xfrm>
            <a:off x="144612" y="790983"/>
            <a:ext cx="131478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7.2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재고관리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39CB907-A7AD-1F01-3409-153EA4F5C5A0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6D25A25-BB55-FE62-A08A-28615ECA61A4}"/>
              </a:ext>
            </a:extLst>
          </p:cNvPr>
          <p:cNvSpPr txBox="1"/>
          <p:nvPr/>
        </p:nvSpPr>
        <p:spPr>
          <a:xfrm>
            <a:off x="64800" y="118800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상품관리</a:t>
            </a:r>
          </a:p>
        </p:txBody>
      </p:sp>
    </p:spTree>
    <p:extLst>
      <p:ext uri="{BB962C8B-B14F-4D97-AF65-F5344CB8AC3E}">
        <p14:creationId xmlns:p14="http://schemas.microsoft.com/office/powerpoint/2010/main" val="3421471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76753-2F7C-D130-59D6-9FC244B55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D3FFE3-E666-D568-DEC1-9B7909256A19}"/>
              </a:ext>
            </a:extLst>
          </p:cNvPr>
          <p:cNvSpPr txBox="1"/>
          <p:nvPr/>
        </p:nvSpPr>
        <p:spPr>
          <a:xfrm>
            <a:off x="144612" y="790983"/>
            <a:ext cx="218200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7.3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상품변경 요청조회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683F7AD-B9C3-2B56-C2E0-BBFC4ABBB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104541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요청한 상품종료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단가변경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요청정보와 처리상태를 확인 할 수 있습니다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맑은 고딕" panose="020B0503020000020004" pitchFamily="50" charset="-127"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다양한 조회 조건을 입력 후 상품종료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단가변경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요청정보를 조회 할 수 있습니다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맑은 고딕" panose="020B0503020000020004" pitchFamily="50" charset="-127"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요청조회 후 상품명과 상품코드를 이용하여 공급사 상품정보를 열람 할 수 있습니다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FC756F9-6B9C-98DE-2DD4-866C234206F8}"/>
              </a:ext>
            </a:extLst>
          </p:cNvPr>
          <p:cNvSpPr txBox="1"/>
          <p:nvPr/>
        </p:nvSpPr>
        <p:spPr>
          <a:xfrm>
            <a:off x="64800" y="118800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상품관리</a:t>
            </a:r>
          </a:p>
        </p:txBody>
      </p:sp>
    </p:spTree>
    <p:extLst>
      <p:ext uri="{BB962C8B-B14F-4D97-AF65-F5344CB8AC3E}">
        <p14:creationId xmlns:p14="http://schemas.microsoft.com/office/powerpoint/2010/main" val="3118363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BF430-6A4B-E6F2-EA68-34D9E3DC0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CA6F0-69C9-3F90-06DE-415F81E463CA}"/>
              </a:ext>
            </a:extLst>
          </p:cNvPr>
          <p:cNvSpPr txBox="1"/>
          <p:nvPr/>
        </p:nvSpPr>
        <p:spPr>
          <a:xfrm>
            <a:off x="144612" y="790983"/>
            <a:ext cx="131478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7.4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전자입찰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D8E6A91-A691-9C7D-73CA-A8A41337F03F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A2399BB-78EF-3E51-3090-1654D4733910}"/>
              </a:ext>
            </a:extLst>
          </p:cNvPr>
          <p:cNvSpPr txBox="1"/>
          <p:nvPr/>
        </p:nvSpPr>
        <p:spPr>
          <a:xfrm>
            <a:off x="64800" y="118800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상품관리</a:t>
            </a:r>
          </a:p>
        </p:txBody>
      </p:sp>
    </p:spTree>
    <p:extLst>
      <p:ext uri="{BB962C8B-B14F-4D97-AF65-F5344CB8AC3E}">
        <p14:creationId xmlns:p14="http://schemas.microsoft.com/office/powerpoint/2010/main" val="3046006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BF430-6A4B-E6F2-EA68-34D9E3DC0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1CA6F0-69C9-3F90-06DE-415F81E463CA}"/>
              </a:ext>
            </a:extLst>
          </p:cNvPr>
          <p:cNvSpPr txBox="1"/>
          <p:nvPr/>
        </p:nvSpPr>
        <p:spPr>
          <a:xfrm>
            <a:off x="144612" y="790983"/>
            <a:ext cx="208903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7.4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입찰</a:t>
            </a:r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(AS-IS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 메뉴</a:t>
            </a:r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1600" b="1" dirty="0">
              <a:solidFill>
                <a:srgbClr val="007FA5"/>
              </a:solidFill>
              <a:latin typeface="NanumSquare Bold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D8E6A91-A691-9C7D-73CA-A8A41337F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585360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공고된 입찰정보에 대한 </a:t>
                      </a:r>
                      <a:r>
                        <a:rPr kumimoji="0" lang="ko-KR" altLang="en-US" sz="1000" dirty="0" err="1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투찰</a:t>
                      </a: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및 입찰상태를 확인 할 수 있습니다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맑은 고딕" panose="020B0503020000020004" pitchFamily="50" charset="-127"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다양한 조회 조건을 입력 후 입찰을 조회 할 수 있습니다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 (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입찰 대상이 되는 공급사별로 입찰정보 조회가 가능합니다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맑은 고딕" panose="020B0503020000020004" pitchFamily="50" charset="-127"/>
                        <a:buAutoNum type="arabicPeriod"/>
                      </a:pPr>
                      <a:r>
                        <a:rPr kumimoji="0"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입찰조회 후 입찰번호를 이용하여 입찰정보를 열람 할 수 있습니다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</a:p>
                    <a:p>
                      <a:pPr eaLnBrk="1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buFont typeface="맑은 고딕" panose="020B0503020000020004" pitchFamily="50" charset="-127"/>
                        <a:buAutoNum type="arabicPeriod"/>
                      </a:pP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‘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입찰생성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투찰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)’ 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페이지에서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투찰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상품정보를 입력한 후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‘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상품투찰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’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을 클릭하여 </a:t>
                      </a:r>
                      <a:r>
                        <a:rPr lang="ko-KR" altLang="en-US" sz="1000" dirty="0" err="1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투찰</a:t>
                      </a:r>
                      <a:r>
                        <a:rPr lang="ko-KR" altLang="en-US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할 수 있습니다</a:t>
                      </a:r>
                      <a:r>
                        <a:rPr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(</a:t>
                      </a:r>
                      <a:r>
                        <a:rPr kumimoji="0" lang="ko-KR" altLang="en-US" sz="1000" dirty="0" err="1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투찰</a:t>
                      </a:r>
                      <a:r>
                        <a:rPr kumimoji="0" lang="ko-KR" altLang="en-US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상품정보는 입찰마감 전까지 수정이 가능하고 입찰마감 후에는 수정이 불가능합니다</a:t>
                      </a:r>
                      <a:r>
                        <a:rPr kumimoji="0" lang="en-US" altLang="ko-KR" sz="1000" dirty="0">
                          <a:solidFill>
                            <a:srgbClr val="FF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.</a:t>
                      </a:r>
                      <a:r>
                        <a:rPr kumimoji="0" lang="en-US" altLang="ko-KR" sz="1000" dirty="0">
                          <a:solidFill>
                            <a:srgbClr val="000000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en-US" altLang="ko-KR" sz="1000" dirty="0">
                        <a:solidFill>
                          <a:srgbClr val="000000"/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A2399BB-78EF-3E51-3090-1654D4733910}"/>
              </a:ext>
            </a:extLst>
          </p:cNvPr>
          <p:cNvSpPr txBox="1"/>
          <p:nvPr/>
        </p:nvSpPr>
        <p:spPr>
          <a:xfrm>
            <a:off x="64800" y="118800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상품관리</a:t>
            </a:r>
          </a:p>
        </p:txBody>
      </p:sp>
    </p:spTree>
    <p:extLst>
      <p:ext uri="{BB962C8B-B14F-4D97-AF65-F5344CB8AC3E}">
        <p14:creationId xmlns:p14="http://schemas.microsoft.com/office/powerpoint/2010/main" val="20108969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E83AD-95C2-78FD-12B4-9EA636422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506A34-E652-C60F-D20D-D64CD25AC607}"/>
              </a:ext>
            </a:extLst>
          </p:cNvPr>
          <p:cNvSpPr txBox="1"/>
          <p:nvPr/>
        </p:nvSpPr>
        <p:spPr>
          <a:xfrm>
            <a:off x="144612" y="790983"/>
            <a:ext cx="218200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7.5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자재혁신제안 현황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C3F179D-499E-7BE9-C3FE-52C749D96D42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9A81513-DED3-10B2-CAFA-9827645C56AC}"/>
              </a:ext>
            </a:extLst>
          </p:cNvPr>
          <p:cNvSpPr txBox="1"/>
          <p:nvPr/>
        </p:nvSpPr>
        <p:spPr>
          <a:xfrm>
            <a:off x="64800" y="118800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상품관리</a:t>
            </a:r>
          </a:p>
        </p:txBody>
      </p:sp>
    </p:spTree>
    <p:extLst>
      <p:ext uri="{BB962C8B-B14F-4D97-AF65-F5344CB8AC3E}">
        <p14:creationId xmlns:p14="http://schemas.microsoft.com/office/powerpoint/2010/main" val="42017703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B98DE-37A6-303C-ADE3-08B6A1FCA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5F9EF6-7550-6432-26B5-2BC1BC8C0A47}"/>
              </a:ext>
            </a:extLst>
          </p:cNvPr>
          <p:cNvSpPr txBox="1"/>
          <p:nvPr/>
        </p:nvSpPr>
        <p:spPr>
          <a:xfrm>
            <a:off x="144612" y="790983"/>
            <a:ext cx="218200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7.6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자재혁신제안 공고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08672C4-67DD-F03D-B3E1-2A6818F15AA4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E508531-BB12-86E8-9A63-903843A0D68F}"/>
              </a:ext>
            </a:extLst>
          </p:cNvPr>
          <p:cNvSpPr txBox="1"/>
          <p:nvPr/>
        </p:nvSpPr>
        <p:spPr>
          <a:xfrm>
            <a:off x="64800" y="118800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7.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상품관리</a:t>
            </a:r>
          </a:p>
        </p:txBody>
      </p:sp>
    </p:spTree>
    <p:extLst>
      <p:ext uri="{BB962C8B-B14F-4D97-AF65-F5344CB8AC3E}">
        <p14:creationId xmlns:p14="http://schemas.microsoft.com/office/powerpoint/2010/main" val="568021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41B36-12FA-0174-A170-E03806FBF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8494CB-416B-8910-2396-4483A03DF3E4}"/>
              </a:ext>
            </a:extLst>
          </p:cNvPr>
          <p:cNvSpPr txBox="1"/>
          <p:nvPr/>
        </p:nvSpPr>
        <p:spPr>
          <a:xfrm>
            <a:off x="64800" y="118800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8.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고객센터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1BB402-0CD8-E7A8-6443-B45C245FF1A5}"/>
              </a:ext>
            </a:extLst>
          </p:cNvPr>
          <p:cNvSpPr txBox="1"/>
          <p:nvPr/>
        </p:nvSpPr>
        <p:spPr>
          <a:xfrm>
            <a:off x="144612" y="790983"/>
            <a:ext cx="136928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8.1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공지사항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8A67F3C-64E7-D631-E9C4-9EEF05801B3B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4847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2861A-B949-CB78-C030-C8A3397F5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606BB3-ECA6-20C1-5E9F-6BCF62DE9959}"/>
              </a:ext>
            </a:extLst>
          </p:cNvPr>
          <p:cNvSpPr txBox="1"/>
          <p:nvPr/>
        </p:nvSpPr>
        <p:spPr>
          <a:xfrm>
            <a:off x="64800" y="118800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8.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고객센터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3C4C61-48E4-C775-E1C4-9E9604FECC68}"/>
              </a:ext>
            </a:extLst>
          </p:cNvPr>
          <p:cNvSpPr txBox="1"/>
          <p:nvPr/>
        </p:nvSpPr>
        <p:spPr>
          <a:xfrm>
            <a:off x="144612" y="790983"/>
            <a:ext cx="205857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8.2 </a:t>
            </a:r>
            <a:r>
              <a:rPr lang="ko-KR" altLang="en-US" sz="1600" b="1" dirty="0" err="1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고객의소리</a:t>
            </a:r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(Q&amp;A)</a:t>
            </a:r>
            <a:endParaRPr lang="ko-KR" altLang="en-US" sz="1600" b="1" dirty="0">
              <a:solidFill>
                <a:srgbClr val="007FA5"/>
              </a:solidFill>
              <a:latin typeface="NanumSquare Bold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BCB5DC7-5BB9-E570-F9AC-8CC94755091B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74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CEAE7-F97D-7547-269B-F2B1CB764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637CAD-E050-9DC4-3106-07E5FEFB55B1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39629-5D36-7775-8040-32F671BDC461}"/>
              </a:ext>
            </a:extLst>
          </p:cNvPr>
          <p:cNvSpPr txBox="1"/>
          <p:nvPr/>
        </p:nvSpPr>
        <p:spPr>
          <a:xfrm>
            <a:off x="144612" y="790983"/>
            <a:ext cx="25394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공급사 등록 화면진입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98C0D88-E347-7672-224F-E0813F2769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99614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OK</a:t>
                      </a:r>
                      <a:r>
                        <a:rPr lang="ko-KR" altLang="en-US" sz="1000" dirty="0"/>
                        <a:t>플라자 초기 접속 화면에서 공급사 등록 화면으로 이동할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818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DEBE-5BF2-085D-7474-2AB44873B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5575F-8BD2-126E-221D-444DA61413A6}"/>
              </a:ext>
            </a:extLst>
          </p:cNvPr>
          <p:cNvSpPr txBox="1"/>
          <p:nvPr/>
        </p:nvSpPr>
        <p:spPr>
          <a:xfrm>
            <a:off x="64800" y="118800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8.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고객센터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91717-F79A-319D-0849-8AC4D09BF2F1}"/>
              </a:ext>
            </a:extLst>
          </p:cNvPr>
          <p:cNvSpPr txBox="1"/>
          <p:nvPr/>
        </p:nvSpPr>
        <p:spPr>
          <a:xfrm>
            <a:off x="144612" y="790983"/>
            <a:ext cx="151996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8.3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자유게시판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EE53549-C741-B595-F428-DDFC13873B05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134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37456-9E04-0AE0-A5DF-948720325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D8C457-8C94-27FD-18DD-E828E180D0CE}"/>
              </a:ext>
            </a:extLst>
          </p:cNvPr>
          <p:cNvSpPr txBox="1"/>
          <p:nvPr/>
        </p:nvSpPr>
        <p:spPr>
          <a:xfrm>
            <a:off x="64800" y="118800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8.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고객센터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D5DE83-4F86-E7FD-578C-8DB8F90A5906}"/>
              </a:ext>
            </a:extLst>
          </p:cNvPr>
          <p:cNvSpPr txBox="1"/>
          <p:nvPr/>
        </p:nvSpPr>
        <p:spPr>
          <a:xfrm>
            <a:off x="144612" y="790983"/>
            <a:ext cx="252184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8.4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시스템 장애</a:t>
            </a:r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개선 요청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AD52FC0-78AF-F374-9501-E1108A37B3DF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302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85703-AAC8-E994-1E86-59312B131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3DD086-8853-AEC8-04E5-1333302CB4C9}"/>
              </a:ext>
            </a:extLst>
          </p:cNvPr>
          <p:cNvSpPr txBox="1"/>
          <p:nvPr/>
        </p:nvSpPr>
        <p:spPr>
          <a:xfrm>
            <a:off x="64800" y="118800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8.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고객센터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F4FB6-F195-E99C-3B8B-CAD48AF91D06}"/>
              </a:ext>
            </a:extLst>
          </p:cNvPr>
          <p:cNvSpPr txBox="1"/>
          <p:nvPr/>
        </p:nvSpPr>
        <p:spPr>
          <a:xfrm>
            <a:off x="144612" y="790983"/>
            <a:ext cx="151996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8.5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담당자안내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E27F3CF-1C99-AEDA-6A21-02BDD6FB2D16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635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6C7D4-8165-9513-DA5D-11EF2D3C0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64DF39-F702-45D3-0CC1-C5BEDEFA8290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B124A9-2D14-0487-4948-F17B94D110A1}"/>
              </a:ext>
            </a:extLst>
          </p:cNvPr>
          <p:cNvSpPr txBox="1"/>
          <p:nvPr/>
        </p:nvSpPr>
        <p:spPr>
          <a:xfrm>
            <a:off x="144612" y="790983"/>
            <a:ext cx="197682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1.2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공급사 약관동의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D300C3-1C62-0B57-B432-19E6CB976147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59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7BD47-C31D-BBFE-4230-8FBC791E9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699A90-A43A-4BDA-126B-770B61CF29FF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B6235-0E78-DF2C-86FD-2AA6A556B3D4}"/>
              </a:ext>
            </a:extLst>
          </p:cNvPr>
          <p:cNvSpPr txBox="1"/>
          <p:nvPr/>
        </p:nvSpPr>
        <p:spPr>
          <a:xfrm>
            <a:off x="144612" y="790983"/>
            <a:ext cx="197682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1.3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공급사 정보입력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BF59559-4D02-E228-957E-9F70CD5A05D7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384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CC02B-445D-E6D0-E66D-CE35927DD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6DBAB0-BE8A-01D3-EF80-F338689F0779}"/>
              </a:ext>
            </a:extLst>
          </p:cNvPr>
          <p:cNvSpPr txBox="1"/>
          <p:nvPr/>
        </p:nvSpPr>
        <p:spPr>
          <a:xfrm>
            <a:off x="63500" y="118855"/>
            <a:ext cx="151676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회원가입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29A01-BFC3-1C70-9D5B-EC17E45ADE19}"/>
              </a:ext>
            </a:extLst>
          </p:cNvPr>
          <p:cNvSpPr txBox="1"/>
          <p:nvPr/>
        </p:nvSpPr>
        <p:spPr>
          <a:xfrm>
            <a:off x="144612" y="790983"/>
            <a:ext cx="20233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1.4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가입신청 및 완료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AB7741D-F34B-7BA6-AB16-94D2560C4E2B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787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7EC82-182D-136A-383D-2B074A03E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D852C9-4FC7-E9F7-1ACF-11BA4CC4DFFD}"/>
              </a:ext>
            </a:extLst>
          </p:cNvPr>
          <p:cNvSpPr txBox="1"/>
          <p:nvPr/>
        </p:nvSpPr>
        <p:spPr>
          <a:xfrm>
            <a:off x="63500" y="118855"/>
            <a:ext cx="12105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2.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로그인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609E80-AC6E-D90F-84D9-C4B23ABA43EE}"/>
              </a:ext>
            </a:extLst>
          </p:cNvPr>
          <p:cNvSpPr txBox="1"/>
          <p:nvPr/>
        </p:nvSpPr>
        <p:spPr>
          <a:xfrm>
            <a:off x="144612" y="790983"/>
            <a:ext cx="177163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2.1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공급사 로그인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BBB8B8E-42B5-5FEC-EF2A-6FAC02E349E1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03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F0D9D-7F43-91B5-497B-0BEB94ACF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4B97D0-07EC-1397-1A6E-CBC12C28E9CF}"/>
              </a:ext>
            </a:extLst>
          </p:cNvPr>
          <p:cNvSpPr txBox="1"/>
          <p:nvPr/>
        </p:nvSpPr>
        <p:spPr>
          <a:xfrm>
            <a:off x="63500" y="118855"/>
            <a:ext cx="1210588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2.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로그인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1B78F9-7A5A-EA5B-82F3-9A26AAA353BC}"/>
              </a:ext>
            </a:extLst>
          </p:cNvPr>
          <p:cNvSpPr txBox="1"/>
          <p:nvPr/>
        </p:nvSpPr>
        <p:spPr>
          <a:xfrm>
            <a:off x="144612" y="790983"/>
            <a:ext cx="1976823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2.2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사용자 상세정보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FD4F024-87FF-8CA1-AAB0-B4AE4735F0D1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회원약관 동의 절차를 단계별로 설명한다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284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1538</Words>
  <Application>Microsoft Macintosh PowerPoint</Application>
  <PresentationFormat>와이드스크린</PresentationFormat>
  <Paragraphs>299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51" baseType="lpstr">
      <vt:lpstr>굴림</vt:lpstr>
      <vt:lpstr>Malgun Gothic</vt:lpstr>
      <vt:lpstr>Malgun Gothic</vt:lpstr>
      <vt:lpstr>NanumSquare</vt:lpstr>
      <vt:lpstr>NanumSquare Bold</vt:lpstr>
      <vt:lpstr>NanumSquare ExtraBold</vt:lpstr>
      <vt:lpstr>Pretendard Variable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3362</dc:creator>
  <cp:lastModifiedBy>DA41707</cp:lastModifiedBy>
  <cp:revision>15</cp:revision>
  <dcterms:created xsi:type="dcterms:W3CDTF">2025-03-13T00:31:23Z</dcterms:created>
  <dcterms:modified xsi:type="dcterms:W3CDTF">2025-04-16T00:55:59Z</dcterms:modified>
</cp:coreProperties>
</file>