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69" r:id="rId2"/>
    <p:sldId id="313" r:id="rId3"/>
    <p:sldId id="333" r:id="rId4"/>
    <p:sldId id="291" r:id="rId5"/>
    <p:sldId id="288" r:id="rId6"/>
    <p:sldId id="312" r:id="rId7"/>
    <p:sldId id="290" r:id="rId8"/>
    <p:sldId id="289" r:id="rId9"/>
    <p:sldId id="292" r:id="rId10"/>
    <p:sldId id="296" r:id="rId11"/>
    <p:sldId id="294" r:id="rId12"/>
    <p:sldId id="295" r:id="rId13"/>
    <p:sldId id="297" r:id="rId14"/>
    <p:sldId id="301" r:id="rId15"/>
    <p:sldId id="298" r:id="rId16"/>
    <p:sldId id="300" r:id="rId17"/>
    <p:sldId id="304" r:id="rId18"/>
    <p:sldId id="302" r:id="rId19"/>
    <p:sldId id="303" r:id="rId20"/>
    <p:sldId id="305" r:id="rId21"/>
    <p:sldId id="311" r:id="rId22"/>
    <p:sldId id="314" r:id="rId23"/>
    <p:sldId id="315" r:id="rId24"/>
    <p:sldId id="316" r:id="rId25"/>
    <p:sldId id="317" r:id="rId26"/>
    <p:sldId id="318" r:id="rId27"/>
    <p:sldId id="323" r:id="rId28"/>
    <p:sldId id="325" r:id="rId29"/>
    <p:sldId id="326" r:id="rId30"/>
    <p:sldId id="328" r:id="rId31"/>
    <p:sldId id="331" r:id="rId32"/>
    <p:sldId id="330" r:id="rId33"/>
    <p:sldId id="332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7FA5"/>
    <a:srgbClr val="A6C3D2"/>
    <a:srgbClr val="BFE0F2"/>
    <a:srgbClr val="333433"/>
    <a:srgbClr val="FFEC32"/>
    <a:srgbClr val="000000"/>
    <a:srgbClr val="7D7D7D"/>
    <a:srgbClr val="EF4838"/>
    <a:srgbClr val="E70026"/>
    <a:srgbClr val="0085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000" autoAdjust="0"/>
    <p:restoredTop sz="94831"/>
  </p:normalViewPr>
  <p:slideViewPr>
    <p:cSldViewPr snapToGrid="0" showGuides="1">
      <p:cViewPr>
        <p:scale>
          <a:sx n="109" d="100"/>
          <a:sy n="109" d="100"/>
        </p:scale>
        <p:origin x="1024" y="10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2025. 4. 4.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F427A-94AB-A93A-3315-4F11859D0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2AD6B7-04D8-3976-7A9B-04F63F0F8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15C3DD-F15D-C1E6-0D1C-C9E4FD337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F6D09F-7EBB-B0AC-7AD6-9C11AE337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85531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66C12EE-1789-9A01-0BCB-446A03C89B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6A93A1-F1D5-9BCB-CF5E-CBCD0C086F90}"/>
              </a:ext>
            </a:extLst>
          </p:cNvPr>
          <p:cNvSpPr txBox="1"/>
          <p:nvPr userDrawn="1"/>
        </p:nvSpPr>
        <p:spPr>
          <a:xfrm>
            <a:off x="864973" y="1909170"/>
            <a:ext cx="8621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사업자를</a:t>
            </a:r>
            <a:r>
              <a:rPr kumimoji="1" lang="en-US" altLang="ko-KR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ko-KR" altLang="en-US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위한 전자입찰 시스템 </a:t>
            </a:r>
            <a:r>
              <a:rPr kumimoji="1" lang="en-US" altLang="ko-KR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kumimoji="1" lang="ko-KR" altLang="en-US" sz="2400" b="1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8054CA-CA09-B0C7-9535-DADD2B8F585F}"/>
              </a:ext>
            </a:extLst>
          </p:cNvPr>
          <p:cNvSpPr txBox="1"/>
          <p:nvPr userDrawn="1"/>
        </p:nvSpPr>
        <p:spPr>
          <a:xfrm>
            <a:off x="864973" y="2508603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계열사 매뉴얼</a:t>
            </a:r>
          </a:p>
        </p:txBody>
      </p:sp>
      <p:pic>
        <p:nvPicPr>
          <p:cNvPr id="5" name="Picture 3" descr="팬택씨앤아이 엔지니어링">
            <a:extLst>
              <a:ext uri="{FF2B5EF4-FFF2-40B4-BE49-F238E27FC236}">
                <a16:creationId xmlns:a16="http://schemas.microsoft.com/office/drawing/2014/main" id="{3D1830F6-5FBA-BDDE-42A2-3AB2A7AD26E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AF090A0-476B-30DC-C273-90F499C46823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2ECE84-DA89-9730-2458-3D265705B88C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93969261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5F2570F-23E4-9197-8669-C153D583BDB5}"/>
              </a:ext>
            </a:extLst>
          </p:cNvPr>
          <p:cNvSpPr txBox="1"/>
          <p:nvPr userDrawn="1"/>
        </p:nvSpPr>
        <p:spPr>
          <a:xfrm>
            <a:off x="9612026" y="149633"/>
            <a:ext cx="2579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6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PANTECH E-BID SYSTEM</a:t>
            </a:r>
            <a:endParaRPr lang="ko-KR" altLang="en-US" sz="1600"/>
          </a:p>
        </p:txBody>
      </p:sp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2025. 4. 4.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E31DE-1053-7880-A421-392283B3B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90206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71393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2.3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비밀번호 변경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73084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비밀번호를 변경할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비밀번호 변경 메뉴를 클릭하면 본인인증을 위한 비밀번호 확인 후 비밀번호 변경 팝업을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3.</a:t>
                      </a:r>
                      <a:r>
                        <a:rPr lang="ko-KR" altLang="en-US" sz="1000"/>
                        <a:t> 비밀번호 생성 정책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대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소문자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숫자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특수문자를 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개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이상 조합 한 길이 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8~16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자리 비밀번호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00" u="none" strike="noStrike" cap="none" err="1">
                          <a:solidFill>
                            <a:schemeClr val="tx1"/>
                          </a:solidFill>
                        </a:rPr>
                        <a:t>에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 맞게 새 비밀번호를 입력합니다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4.</a:t>
                      </a:r>
                      <a:r>
                        <a:rPr lang="ko-KR" altLang="en-US" sz="1000" u="none" strike="noStrike" cap="none">
                          <a:solidFill>
                            <a:schemeClr val="tx1"/>
                          </a:solidFill>
                        </a:rPr>
                        <a:t> 새 비밀번호 확인을 위해 다시 입력해 주세요</a:t>
                      </a:r>
                      <a:r>
                        <a:rPr lang="en-US" altLang="ko-KR" sz="1000" u="none" strike="noStrike" cap="none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00" u="none" strike="noStrike" cap="none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4.</a:t>
                      </a:r>
                      <a:r>
                        <a:rPr lang="ko-KR" altLang="en-US" sz="1000"/>
                        <a:t> 새 비밀번호 와 비밀번호 확인 입력 후 확인을 클릭하면 새 비밀번호가 적용됩니다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175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3020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2907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2.4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로그아웃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367165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계정을 </a:t>
                      </a:r>
                      <a:r>
                        <a:rPr lang="ko-KR" altLang="en-US" sz="1000" err="1"/>
                        <a:t>로그아웃할</a:t>
                      </a:r>
                      <a:r>
                        <a:rPr lang="ko-KR" altLang="en-US" sz="1000"/>
                        <a:t>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로그아웃 메뉴를 클릭하면 접속한 계정에서 </a:t>
                      </a:r>
                      <a:r>
                        <a:rPr lang="ko-KR" altLang="en-US" sz="1000" err="1"/>
                        <a:t>로그아웃되며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로그인 페이지로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0442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90308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044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담당자가 등록한 입찰 계획 목록입니다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입찰번호를 클릭하면 입찰계획 상세 내용을 확인할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계획 등록을 클릭하면 입찰 계획 등록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계획 목록은 입찰 담당자가 등록한 입찰 계획의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입찰번호를 클릭하면 입찰계획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제출시작일시 또는 제출마감일시는 입찰 담당자가 지정한 일시가 지난 경우 빨간색으로 표기됩니다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담당자 또는 공고자에게 이메일로 문의할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D41C3FA-230F-2F1F-D1DA-DFB59D814BCF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입찰계획</a:t>
            </a:r>
          </a:p>
        </p:txBody>
      </p:sp>
    </p:spTree>
    <p:extLst>
      <p:ext uri="{BB962C8B-B14F-4D97-AF65-F5344CB8AC3E}">
        <p14:creationId xmlns:p14="http://schemas.microsoft.com/office/powerpoint/2010/main" val="3980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74982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일반등록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27248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담당자가 입찰 계획을 등록할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dirty="0"/>
                        <a:t>입찰 기본 정보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입찰방식을 선택합니다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지명경쟁입찰 은 입찰 담당자가 지정한 협력사만 입찰에 참여할 수 있는 방식입니다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일반경쟁입찰 은 계열사의 전체 협력사가 입찰에 참여할 수 있는 방식입니다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입찰참가업체는 입찰방식을 지명경쟁입찰로 선택한 경우 입찰에 참여할 수 있는 계열사의 협력사를 지정할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dirty="0"/>
                        <a:t>입찰공고 추가 등록 사항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제출 시작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마감 일시 는 현재 일시 이후부터 선택 가능합니다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입찰공고자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 는 입찰담당자가 계열사 사용자 중에서 지정합니다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내역방식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파일등록을 선택하면 입찰 세부내역을 파일형식으로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내역직접등록을 선택하면 입찰 세부내역을 직접 입력할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내역방식을 변경하면 세부내역이 초기화 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5187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307007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과거입찰 가져오기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73052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담당자는 과거입찰 정보로 입찰 계획을 등록할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/>
                        <a:t>과거입찰 가져오기는 과거입찰 정보를 불러옵니다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endParaRPr lang="en-US" altLang="ko-KR" sz="100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/>
                        <a:t>아래 항목들은 입력이 필요합니다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현장 설명 일시</a:t>
                      </a: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제출 시작 일시</a:t>
                      </a: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제출 마감 일시</a:t>
                      </a:r>
                      <a:endParaRPr lang="en-US" altLang="ko-KR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27218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354456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지정자재 상품 입찰 등록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79424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OK</a:t>
                      </a:r>
                      <a:r>
                        <a:rPr lang="ko-KR" altLang="en-US" sz="1000"/>
                        <a:t>플라자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사이트에서 선택한 품종 상품으로 입찰계획을 등록할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/>
                        <a:t>OK</a:t>
                      </a:r>
                      <a:r>
                        <a:rPr lang="ko-KR" altLang="en-US" sz="1000"/>
                        <a:t>플라자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 상품관리 메뉴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 지정자재 상품 입찰 페이지 에서 선택한 상품으로 입찰계획을 등록할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선택한 지정자재 상품은 입찰계획의 세부내역에 자동 입력됩니다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세부내역을 제외하면 입찰 계획 등록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일반 등록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과 동일합니다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94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354456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품종 </a:t>
            </a:r>
            <a:r>
              <a:rPr lang="ko-KR" altLang="en-US" sz="16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콤포넌트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등록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98807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OK</a:t>
                      </a:r>
                      <a:r>
                        <a:rPr lang="ko-KR" altLang="en-US" sz="1000"/>
                        <a:t>플라자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사이트에서 선택한 품종 </a:t>
                      </a:r>
                      <a:r>
                        <a:rPr lang="ko-KR" altLang="en-US" sz="1000" err="1"/>
                        <a:t>콤포넌트</a:t>
                      </a:r>
                      <a:r>
                        <a:rPr lang="ko-KR" altLang="en-US" sz="1000"/>
                        <a:t> 상품으로 입찰계획을 등록할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/>
                        <a:t>OK</a:t>
                      </a:r>
                      <a:r>
                        <a:rPr lang="ko-KR" altLang="en-US" sz="1000"/>
                        <a:t>플라자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 상품관리 메뉴 </a:t>
                      </a:r>
                      <a:r>
                        <a:rPr lang="en-US" altLang="ko-KR" sz="1000"/>
                        <a:t>&gt;</a:t>
                      </a:r>
                      <a:r>
                        <a:rPr lang="ko-KR" altLang="en-US" sz="1000"/>
                        <a:t> 품종 </a:t>
                      </a:r>
                      <a:r>
                        <a:rPr lang="ko-KR" altLang="en-US" sz="1000" err="1"/>
                        <a:t>콤포넌트</a:t>
                      </a:r>
                      <a:r>
                        <a:rPr lang="ko-KR" altLang="en-US" sz="1000"/>
                        <a:t> 입찰 페이지 에서 선택한 </a:t>
                      </a:r>
                      <a:r>
                        <a:rPr lang="ko-KR" altLang="en-US" sz="1000" err="1"/>
                        <a:t>콤포넌트로</a:t>
                      </a:r>
                      <a:r>
                        <a:rPr lang="ko-KR" altLang="en-US" sz="1000"/>
                        <a:t> 입찰계획을 등록할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선택한 </a:t>
                      </a:r>
                      <a:r>
                        <a:rPr lang="ko-KR" altLang="en-US" sz="1000" err="1"/>
                        <a:t>콤포넌트는</a:t>
                      </a:r>
                      <a:r>
                        <a:rPr lang="ko-KR" altLang="en-US" sz="1000"/>
                        <a:t> 입찰계획의 세부내역에 자동 입력됩니다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/>
                        <a:t>세부내역을 제외하면 입찰 계획 등록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일반 등록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과 동일합니다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0625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82641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상세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수정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삭제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0345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담당자는 등록된 입찰 계획을 상세보기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수정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삭제할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입찰 계획 상세 보기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 담당자는 등록된 입찰 계획의 상세를 확인할 수 있습니다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입찰 계획 수정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 담당자는 등록된 입찰 계획을 수정할 수 있습니다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입찰 계획 삭제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 담당자는 등록된 입찰 계획을 삭제할 수 있습니다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  입찰 계획을 삭제할 경우 입찰 공고자에게 알림을 발송합니다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4935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32627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3.1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계획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입찰 공고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9031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공고자가 입찰 계획을 공고합니다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ko-KR" altLang="en-US" sz="1000"/>
                        <a:t>지명경쟁입찰일 경우 해당업체 담당자에게 이메일과 카카오톡으로 알림을 발송합니다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입찰 공고자가 입찰을 공고합니다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지명경쟁입찰 일 경우 지정된 입찰참가업체 담당자에게 이메일과 카카오톡으로 알림을 발송합니다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D800D32D-14D9-05EA-57DD-A0901215CA68}"/>
              </a:ext>
            </a:extLst>
          </p:cNvPr>
          <p:cNvSpPr/>
          <p:nvPr/>
        </p:nvSpPr>
        <p:spPr>
          <a:xfrm>
            <a:off x="5818068" y="1744392"/>
            <a:ext cx="1994305" cy="1562804"/>
          </a:xfrm>
          <a:prstGeom prst="roundRect">
            <a:avLst>
              <a:gd name="adj" fmla="val 0"/>
            </a:avLst>
          </a:prstGeom>
          <a:solidFill>
            <a:srgbClr val="A6C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D5548E-A545-7EAA-7D57-B6A7E54B193C}"/>
              </a:ext>
            </a:extLst>
          </p:cNvPr>
          <p:cNvSpPr/>
          <p:nvPr/>
        </p:nvSpPr>
        <p:spPr>
          <a:xfrm>
            <a:off x="5997715" y="2003606"/>
            <a:ext cx="1077407" cy="956923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EDB07BBA-4068-8166-A7F8-658D74967909}"/>
              </a:ext>
            </a:extLst>
          </p:cNvPr>
          <p:cNvSpPr/>
          <p:nvPr/>
        </p:nvSpPr>
        <p:spPr>
          <a:xfrm>
            <a:off x="5997715" y="2003606"/>
            <a:ext cx="1077406" cy="242390"/>
          </a:xfrm>
          <a:prstGeom prst="roundRect">
            <a:avLst>
              <a:gd name="adj" fmla="val 22865"/>
            </a:avLst>
          </a:prstGeom>
          <a:solidFill>
            <a:srgbClr val="FFE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도착</a:t>
            </a:r>
            <a:endParaRPr kumimoji="1" lang="en-US" altLang="ko-KR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ko-KR" altLang="en-US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5152A17E-A02D-E96E-5CF2-700A7467C44A}"/>
              </a:ext>
            </a:extLst>
          </p:cNvPr>
          <p:cNvSpPr/>
          <p:nvPr/>
        </p:nvSpPr>
        <p:spPr>
          <a:xfrm>
            <a:off x="5997712" y="2185972"/>
            <a:ext cx="1077407" cy="6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참여하실 입찰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E202506001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이 공고되었습니다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확인바랍니다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F5AD507-B8A5-8ACF-F4E3-4C0EC342D0B0}"/>
              </a:ext>
            </a:extLst>
          </p:cNvPr>
          <p:cNvSpPr/>
          <p:nvPr/>
        </p:nvSpPr>
        <p:spPr>
          <a:xfrm>
            <a:off x="6967122" y="1895606"/>
            <a:ext cx="216000" cy="216000"/>
          </a:xfrm>
          <a:prstGeom prst="roundRect">
            <a:avLst>
              <a:gd name="adj" fmla="val 50000"/>
            </a:avLst>
          </a:prstGeom>
          <a:solidFill>
            <a:srgbClr val="333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450" dirty="0">
                <a:solidFill>
                  <a:schemeClr val="bg1">
                    <a:lumMod val="75000"/>
                  </a:schemeClr>
                </a:solidFill>
              </a:rPr>
              <a:t>kakao</a:t>
            </a:r>
            <a:endParaRPr kumimoji="1" lang="ko-KR" altLang="en-US" sz="45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2D5AD4F-6D8D-8596-6439-F549FFA2B3B7}"/>
              </a:ext>
            </a:extLst>
          </p:cNvPr>
          <p:cNvSpPr/>
          <p:nvPr/>
        </p:nvSpPr>
        <p:spPr>
          <a:xfrm>
            <a:off x="5631821" y="1491209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</a:rPr>
              <a:t>1</a:t>
            </a:r>
            <a:endParaRPr kumimoji="1"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C5F8C6AD-7FC7-E4B6-8C02-5D4CA9805C22}"/>
              </a:ext>
            </a:extLst>
          </p:cNvPr>
          <p:cNvSpPr/>
          <p:nvPr/>
        </p:nvSpPr>
        <p:spPr>
          <a:xfrm>
            <a:off x="5818068" y="1473209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예시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11674FFE-35E2-977C-01D6-5D657CB20202}"/>
              </a:ext>
            </a:extLst>
          </p:cNvPr>
          <p:cNvSpPr/>
          <p:nvPr/>
        </p:nvSpPr>
        <p:spPr>
          <a:xfrm>
            <a:off x="5631821" y="3474072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</a:rPr>
              <a:t>2</a:t>
            </a:r>
            <a:endParaRPr kumimoji="1" lang="ko-KR" altLang="en-US" sz="600" b="1" dirty="0">
              <a:solidFill>
                <a:schemeClr val="bg1"/>
              </a:solidFill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4F3C838A-E594-B5FD-ED56-2759A1A6DB22}"/>
              </a:ext>
            </a:extLst>
          </p:cNvPr>
          <p:cNvSpPr/>
          <p:nvPr/>
        </p:nvSpPr>
        <p:spPr>
          <a:xfrm>
            <a:off x="5818068" y="3456072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이메일 예시</a:t>
            </a:r>
          </a:p>
        </p:txBody>
      </p:sp>
      <p:sp>
        <p:nvSpPr>
          <p:cNvPr id="18" name="Google Shape;146;g2f6fc1b6314_0_70">
            <a:extLst>
              <a:ext uri="{FF2B5EF4-FFF2-40B4-BE49-F238E27FC236}">
                <a16:creationId xmlns:a16="http://schemas.microsoft.com/office/drawing/2014/main" id="{AFBB21F3-B1FB-DDC5-0F6C-AE3FBB173C2D}"/>
              </a:ext>
            </a:extLst>
          </p:cNvPr>
          <p:cNvSpPr>
            <a:spLocks noChangeAspect="1"/>
          </p:cNvSpPr>
          <p:nvPr/>
        </p:nvSpPr>
        <p:spPr>
          <a:xfrm>
            <a:off x="5818068" y="3686435"/>
            <a:ext cx="1994305" cy="20005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lang="ko-KR" altLang="en-US" sz="6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053">
            <a:extLst>
              <a:ext uri="{FF2B5EF4-FFF2-40B4-BE49-F238E27FC236}">
                <a16:creationId xmlns:a16="http://schemas.microsoft.com/office/drawing/2014/main" id="{FE375615-7CF7-C8BB-FA51-1B979605A16F}"/>
              </a:ext>
            </a:extLst>
          </p:cNvPr>
          <p:cNvSpPr>
            <a:spLocks noChangeAspect="1"/>
          </p:cNvSpPr>
          <p:nvPr/>
        </p:nvSpPr>
        <p:spPr>
          <a:xfrm>
            <a:off x="5920841" y="4319272"/>
            <a:ext cx="1781377" cy="81267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안녕하세요</a:t>
            </a:r>
            <a:r>
              <a:rPr lang="en-US" altLang="ko-KR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. </a:t>
            </a:r>
            <a:br>
              <a:rPr lang="en-US" altLang="ko-KR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</a:br>
            <a:endParaRPr lang="en-US" altLang="ko-KR" sz="300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  <a:cs typeface="+mn-cs"/>
            </a:endParaRPr>
          </a:p>
          <a:p>
            <a:r>
              <a:rPr lang="ko-KR" altLang="en-US" sz="300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팬택</a:t>
            </a:r>
            <a:r>
              <a:rPr lang="ko-KR" altLang="en-US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 </a:t>
            </a:r>
            <a:r>
              <a:rPr lang="en" altLang="ko-KR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E-BID </a:t>
            </a:r>
            <a:r>
              <a:rPr lang="ko-KR" altLang="en-US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시스템을 이용해주시는 회원님께 감사드리며</a:t>
            </a:r>
            <a:r>
              <a:rPr lang="en-US" altLang="ko-KR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, </a:t>
            </a:r>
          </a:p>
          <a:p>
            <a:r>
              <a:rPr lang="ko-KR" altLang="en-US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안내사항이 있어 알려 드립니다</a:t>
            </a:r>
            <a:r>
              <a:rPr lang="en-US" altLang="ko-KR" sz="30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  <a:cs typeface="+mn-cs"/>
              </a:rPr>
              <a:t>.</a:t>
            </a:r>
          </a:p>
          <a:p>
            <a:endParaRPr kumimoji="1"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lang="ko-KR" altLang="en-US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참여하실 입찰 </a:t>
            </a:r>
            <a:r>
              <a:rPr lang="en-US" altLang="ko-KR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E202506001 </a:t>
            </a:r>
            <a:r>
              <a:rPr lang="ko-KR" altLang="en-US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 공고되었습니다</a:t>
            </a:r>
            <a:r>
              <a:rPr lang="en-US" altLang="ko-KR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r>
              <a:rPr lang="ko-KR" altLang="en-US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확인바랍니다</a:t>
            </a:r>
            <a:r>
              <a:rPr lang="en-US" altLang="ko-KR" sz="3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kumimoji="1" lang="en-US" altLang="ko-KR" sz="3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053">
            <a:extLst>
              <a:ext uri="{FF2B5EF4-FFF2-40B4-BE49-F238E27FC236}">
                <a16:creationId xmlns:a16="http://schemas.microsoft.com/office/drawing/2014/main" id="{7EF6D337-00BE-B4F6-0278-884E14E6854F}"/>
              </a:ext>
            </a:extLst>
          </p:cNvPr>
          <p:cNvSpPr>
            <a:spLocks noChangeAspect="1"/>
          </p:cNvSpPr>
          <p:nvPr/>
        </p:nvSpPr>
        <p:spPr>
          <a:xfrm>
            <a:off x="5920838" y="5131949"/>
            <a:ext cx="1781377" cy="392565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자세한 정보나</a:t>
            </a:r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kumimoji="1"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추가 문의사항은 고객센터로 문의해 주세요</a:t>
            </a:r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r>
              <a:rPr kumimoji="1" lang="en-US" altLang="ko-KR" sz="3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300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ko-KR" altLang="en-US" sz="300" u="sng" dirty="0" err="1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팬택</a:t>
            </a:r>
            <a:r>
              <a:rPr kumimoji="1" lang="ko-KR" altLang="en-US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E-BID &gt;</a:t>
            </a:r>
            <a:r>
              <a:rPr kumimoji="1" lang="ko-KR" altLang="en-US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고객센터 </a:t>
            </a:r>
            <a:r>
              <a:rPr kumimoji="1" lang="en-US" altLang="ko-KR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&gt;</a:t>
            </a:r>
            <a:r>
              <a:rPr kumimoji="1" lang="ko-KR" altLang="en-US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1:1</a:t>
            </a:r>
            <a:r>
              <a:rPr kumimoji="1" lang="ko-KR" altLang="en-US" sz="300" u="sng" dirty="0">
                <a:solidFill>
                  <a:srgbClr val="0070C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문의</a:t>
            </a:r>
            <a:endParaRPr kumimoji="1" lang="en-US" altLang="ko-KR" sz="300" u="sng" dirty="0">
              <a:solidFill>
                <a:srgbClr val="0070C0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kumimoji="1"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고객센터 </a:t>
            </a:r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:</a:t>
            </a:r>
            <a:r>
              <a:rPr kumimoji="1"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02 2345 2345</a:t>
            </a:r>
          </a:p>
          <a:p>
            <a:endParaRPr kumimoji="1" lang="en-US" altLang="ko-KR" sz="3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r>
              <a:rPr kumimoji="1" lang="ko-KR" altLang="en-US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 이메일은 발신 전용 이메일 입니다</a:t>
            </a:r>
            <a:r>
              <a:rPr kumimoji="1" lang="en-US" altLang="ko-KR" sz="3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1" name="모서리가 둥근 직사각형 1053">
            <a:extLst>
              <a:ext uri="{FF2B5EF4-FFF2-40B4-BE49-F238E27FC236}">
                <a16:creationId xmlns:a16="http://schemas.microsoft.com/office/drawing/2014/main" id="{3361DF00-6256-7B46-998F-409A309A5A20}"/>
              </a:ext>
            </a:extLst>
          </p:cNvPr>
          <p:cNvSpPr>
            <a:spLocks noChangeAspect="1"/>
          </p:cNvSpPr>
          <p:nvPr/>
        </p:nvSpPr>
        <p:spPr>
          <a:xfrm>
            <a:off x="5920842" y="4109037"/>
            <a:ext cx="1781377" cy="200973"/>
          </a:xfrm>
          <a:prstGeom prst="roundRect">
            <a:avLst>
              <a:gd name="adj" fmla="val 0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[</a:t>
            </a:r>
            <a:r>
              <a:rPr kumimoji="1" lang="ko-KR" altLang="en-US" sz="4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팬택</a:t>
            </a:r>
            <a:r>
              <a:rPr kumimoji="1" lang="ko-KR" altLang="en-US" sz="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E-BID] </a:t>
            </a:r>
            <a:r>
              <a:rPr kumimoji="1" lang="ko-KR" altLang="en-US" sz="4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입찰공고 안내</a:t>
            </a:r>
            <a:endParaRPr kumimoji="1" lang="en-US" altLang="ko-KR" sz="4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CAAAF461-F4D8-1922-9106-3BD77BB21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080" y="3903495"/>
            <a:ext cx="526104" cy="136521"/>
          </a:xfrm>
          <a:prstGeom prst="rect">
            <a:avLst/>
          </a:prstGeom>
        </p:spPr>
      </p:pic>
      <p:sp>
        <p:nvSpPr>
          <p:cNvPr id="23" name="모서리가 둥근 직사각형 1053">
            <a:extLst>
              <a:ext uri="{FF2B5EF4-FFF2-40B4-BE49-F238E27FC236}">
                <a16:creationId xmlns:a16="http://schemas.microsoft.com/office/drawing/2014/main" id="{18ABCACD-11CD-F27B-C7EE-FF053DDA512B}"/>
              </a:ext>
            </a:extLst>
          </p:cNvPr>
          <p:cNvSpPr>
            <a:spLocks noChangeAspect="1"/>
          </p:cNvSpPr>
          <p:nvPr/>
        </p:nvSpPr>
        <p:spPr>
          <a:xfrm>
            <a:off x="6405788" y="3903495"/>
            <a:ext cx="1255273" cy="11122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rgbClr val="00829D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PANTECH E-BID SYSTEM</a:t>
            </a:r>
          </a:p>
        </p:txBody>
      </p:sp>
      <p:sp>
        <p:nvSpPr>
          <p:cNvPr id="25" name="모서리가 둥근 직사각형 1053">
            <a:extLst>
              <a:ext uri="{FF2B5EF4-FFF2-40B4-BE49-F238E27FC236}">
                <a16:creationId xmlns:a16="http://schemas.microsoft.com/office/drawing/2014/main" id="{A6D51CE7-421A-A0C0-0560-D01B4F95A0DC}"/>
              </a:ext>
            </a:extLst>
          </p:cNvPr>
          <p:cNvSpPr>
            <a:spLocks noChangeAspect="1"/>
          </p:cNvSpPr>
          <p:nvPr/>
        </p:nvSpPr>
        <p:spPr>
          <a:xfrm>
            <a:off x="231678" y="4583755"/>
            <a:ext cx="1781377" cy="282783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kumimoji="1" lang="en-US" altLang="ko-KR" sz="8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1053">
            <a:extLst>
              <a:ext uri="{FF2B5EF4-FFF2-40B4-BE49-F238E27FC236}">
                <a16:creationId xmlns:a16="http://schemas.microsoft.com/office/drawing/2014/main" id="{FF678ED5-A819-A5D2-BCB0-050AF0FBA230}"/>
              </a:ext>
            </a:extLst>
          </p:cNvPr>
          <p:cNvSpPr>
            <a:spLocks noChangeAspect="1"/>
          </p:cNvSpPr>
          <p:nvPr/>
        </p:nvSpPr>
        <p:spPr>
          <a:xfrm>
            <a:off x="6533067" y="4918283"/>
            <a:ext cx="556924" cy="133554"/>
          </a:xfrm>
          <a:prstGeom prst="roundRect">
            <a:avLst>
              <a:gd name="adj" fmla="val 11991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 err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팬택</a:t>
            </a:r>
            <a:r>
              <a:rPr kumimoji="1" lang="ko-KR" altLang="en-US" sz="3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3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E-BID </a:t>
            </a:r>
            <a:r>
              <a:rPr kumimoji="1" lang="ko-KR" altLang="en-US" sz="3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바로가기</a:t>
            </a:r>
            <a:endParaRPr kumimoji="1" lang="en-US" altLang="ko-KR" sz="3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4095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90308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진행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-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50876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입찰진행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입찰공고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권한을 부여 받은 입찰만 확인 가능합니다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진행 목록은 공고된 입찰 계획의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진행 목록은 접속 계정이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공고자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</a:t>
                      </a:r>
                      <a:r>
                        <a:rPr lang="ko-KR" altLang="en-US" sz="1000" dirty="0" err="1"/>
                        <a:t>부여받은</a:t>
                      </a:r>
                      <a:r>
                        <a:rPr lang="ko-KR" altLang="en-US" sz="1000" dirty="0"/>
                        <a:t> 입찰만 확인할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입찰번호를 클릭하면 입찰진행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담당자 또는 공고자에게 이메일로 문의할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D89E346-D878-21A7-1577-43B9C2E18E3D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입찰진행</a:t>
            </a:r>
          </a:p>
        </p:txBody>
      </p:sp>
    </p:spTree>
    <p:extLst>
      <p:ext uri="{BB962C8B-B14F-4D97-AF65-F5344CB8AC3E}">
        <p14:creationId xmlns:p14="http://schemas.microsoft.com/office/powerpoint/2010/main" val="2801395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천공 테이프 4">
            <a:extLst>
              <a:ext uri="{FF2B5EF4-FFF2-40B4-BE49-F238E27FC236}">
                <a16:creationId xmlns:a16="http://schemas.microsoft.com/office/drawing/2014/main" id="{29D67E91-B691-373A-5417-727C4FC636A6}"/>
              </a:ext>
            </a:extLst>
          </p:cNvPr>
          <p:cNvSpPr/>
          <p:nvPr/>
        </p:nvSpPr>
        <p:spPr>
          <a:xfrm>
            <a:off x="4267199" y="2231571"/>
            <a:ext cx="3526971" cy="804672"/>
          </a:xfrm>
          <a:prstGeom prst="flowChartPunchedTape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중략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6A4C6062-D325-3653-9BE8-0FCEFE5A31E0}"/>
              </a:ext>
            </a:extLst>
          </p:cNvPr>
          <p:cNvSpPr/>
          <p:nvPr/>
        </p:nvSpPr>
        <p:spPr>
          <a:xfrm>
            <a:off x="6736874" y="4185873"/>
            <a:ext cx="1994305" cy="1562804"/>
          </a:xfrm>
          <a:prstGeom prst="roundRect">
            <a:avLst>
              <a:gd name="adj" fmla="val 0"/>
            </a:avLst>
          </a:prstGeom>
          <a:solidFill>
            <a:srgbClr val="A6C3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1545DBCF-5950-603F-F2AF-F3FAADE6F536}"/>
              </a:ext>
            </a:extLst>
          </p:cNvPr>
          <p:cNvSpPr/>
          <p:nvPr/>
        </p:nvSpPr>
        <p:spPr>
          <a:xfrm>
            <a:off x="6916521" y="4445087"/>
            <a:ext cx="1077407" cy="956923"/>
          </a:xfrm>
          <a:prstGeom prst="roundRect">
            <a:avLst>
              <a:gd name="adj" fmla="val 877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3796696-CEF6-DD2E-CA6B-85749657A67A}"/>
              </a:ext>
            </a:extLst>
          </p:cNvPr>
          <p:cNvSpPr/>
          <p:nvPr/>
        </p:nvSpPr>
        <p:spPr>
          <a:xfrm>
            <a:off x="6916521" y="4445087"/>
            <a:ext cx="1077406" cy="242390"/>
          </a:xfrm>
          <a:prstGeom prst="roundRect">
            <a:avLst>
              <a:gd name="adj" fmla="val 22865"/>
            </a:avLst>
          </a:prstGeom>
          <a:solidFill>
            <a:srgbClr val="FFEC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도착</a:t>
            </a:r>
            <a:endParaRPr kumimoji="1" lang="en-US" altLang="ko-KR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endParaRPr kumimoji="1" lang="ko-KR" altLang="en-US" sz="5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CBA81E93-2EFC-2D95-12DC-7D888BAC0D11}"/>
              </a:ext>
            </a:extLst>
          </p:cNvPr>
          <p:cNvSpPr/>
          <p:nvPr/>
        </p:nvSpPr>
        <p:spPr>
          <a:xfrm>
            <a:off x="6916518" y="4627453"/>
            <a:ext cx="1077407" cy="66109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참여하실 입찰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E202506001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이 공고되었습니다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  <a:r>
              <a:rPr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확인바랍니다</a:t>
            </a:r>
            <a:r>
              <a:rPr lang="en-US" altLang="ko-KR" sz="5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85D061BB-531D-B5C8-9494-924BE77B99B6}"/>
              </a:ext>
            </a:extLst>
          </p:cNvPr>
          <p:cNvSpPr/>
          <p:nvPr/>
        </p:nvSpPr>
        <p:spPr>
          <a:xfrm>
            <a:off x="7885928" y="4337087"/>
            <a:ext cx="216000" cy="216000"/>
          </a:xfrm>
          <a:prstGeom prst="roundRect">
            <a:avLst>
              <a:gd name="adj" fmla="val 50000"/>
            </a:avLst>
          </a:prstGeom>
          <a:solidFill>
            <a:srgbClr val="3334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450" b="1" dirty="0">
                <a:solidFill>
                  <a:schemeClr val="bg1">
                    <a:lumMod val="7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kakao</a:t>
            </a:r>
            <a:endParaRPr kumimoji="1" lang="ko-KR" altLang="en-US" sz="450" b="1" dirty="0">
              <a:solidFill>
                <a:schemeClr val="bg1">
                  <a:lumMod val="7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028D50C1-8A58-BE1C-F331-D7D6E9716198}"/>
              </a:ext>
            </a:extLst>
          </p:cNvPr>
          <p:cNvSpPr/>
          <p:nvPr/>
        </p:nvSpPr>
        <p:spPr>
          <a:xfrm>
            <a:off x="6550627" y="393269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B3AC3A5-2215-4703-06FD-E6F2797AE801}"/>
              </a:ext>
            </a:extLst>
          </p:cNvPr>
          <p:cNvSpPr/>
          <p:nvPr/>
        </p:nvSpPr>
        <p:spPr>
          <a:xfrm>
            <a:off x="6736874" y="3914690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알림톡</a:t>
            </a:r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예시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C0BC645F-D405-6DF2-DA41-D8CB2155C3F2}"/>
              </a:ext>
            </a:extLst>
          </p:cNvPr>
          <p:cNvSpPr/>
          <p:nvPr/>
        </p:nvSpPr>
        <p:spPr>
          <a:xfrm>
            <a:off x="8961965" y="3932690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2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193DE56-88E2-7872-8554-A4054A61147D}"/>
              </a:ext>
            </a:extLst>
          </p:cNvPr>
          <p:cNvSpPr/>
          <p:nvPr/>
        </p:nvSpPr>
        <p:spPr>
          <a:xfrm>
            <a:off x="9148212" y="3914690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이메일 예시</a:t>
            </a:r>
          </a:p>
        </p:txBody>
      </p:sp>
      <p:sp>
        <p:nvSpPr>
          <p:cNvPr id="22" name="Google Shape;146;g2f6fc1b6314_0_70">
            <a:extLst>
              <a:ext uri="{FF2B5EF4-FFF2-40B4-BE49-F238E27FC236}">
                <a16:creationId xmlns:a16="http://schemas.microsoft.com/office/drawing/2014/main" id="{70799FDB-C029-1741-3809-F0C6BDEDCB83}"/>
              </a:ext>
            </a:extLst>
          </p:cNvPr>
          <p:cNvSpPr>
            <a:spLocks noChangeAspect="1"/>
          </p:cNvSpPr>
          <p:nvPr/>
        </p:nvSpPr>
        <p:spPr>
          <a:xfrm>
            <a:off x="9148212" y="4145053"/>
            <a:ext cx="1994305" cy="200055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900"/>
            </a:pPr>
            <a:endParaRPr lang="ko-KR" altLang="en-US" sz="600" b="1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3" name="모서리가 둥근 직사각형 1053">
            <a:extLst>
              <a:ext uri="{FF2B5EF4-FFF2-40B4-BE49-F238E27FC236}">
                <a16:creationId xmlns:a16="http://schemas.microsoft.com/office/drawing/2014/main" id="{6EE05E54-4552-DA2A-B075-C05245E8A791}"/>
              </a:ext>
            </a:extLst>
          </p:cNvPr>
          <p:cNvSpPr>
            <a:spLocks noChangeAspect="1"/>
          </p:cNvSpPr>
          <p:nvPr/>
        </p:nvSpPr>
        <p:spPr>
          <a:xfrm>
            <a:off x="9250985" y="4777890"/>
            <a:ext cx="1781377" cy="812677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안녕하세요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 </a:t>
            </a:r>
            <a:b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</a:br>
            <a:endParaRPr lang="en-US" altLang="ko-KR" sz="300" b="1" kern="12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300" b="1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</a:t>
            </a:r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시스템을 이용해주시는 회원님께 감사드리며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, </a:t>
            </a:r>
          </a:p>
          <a:p>
            <a:r>
              <a:rPr lang="ko-KR" altLang="en-US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안내사항이 있어 알려 드립니다</a:t>
            </a:r>
            <a:r>
              <a:rPr lang="en-US" altLang="ko-KR" sz="300" b="1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참여하실 입찰 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E202506001 </a:t>
            </a:r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이 공고되었습니다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 </a:t>
            </a:r>
          </a:p>
          <a:p>
            <a:r>
              <a:rPr lang="ko-KR" altLang="en-US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확인바랍니다</a:t>
            </a:r>
            <a:r>
              <a:rPr lang="en-US" altLang="ko-KR" sz="300" b="1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en-US" altLang="ko-KR" sz="300" b="1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4" name="모서리가 둥근 직사각형 1053">
            <a:extLst>
              <a:ext uri="{FF2B5EF4-FFF2-40B4-BE49-F238E27FC236}">
                <a16:creationId xmlns:a16="http://schemas.microsoft.com/office/drawing/2014/main" id="{42BF4426-D114-8359-4080-695EF39B4285}"/>
              </a:ext>
            </a:extLst>
          </p:cNvPr>
          <p:cNvSpPr>
            <a:spLocks noChangeAspect="1"/>
          </p:cNvSpPr>
          <p:nvPr/>
        </p:nvSpPr>
        <p:spPr>
          <a:xfrm>
            <a:off x="9250982" y="5590567"/>
            <a:ext cx="1781377" cy="392565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자세한 정보나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,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추가 문의사항은 고객센터로 문의해 주세요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  <a:p>
            <a:r>
              <a:rPr kumimoji="1" lang="en-US" altLang="ko-KR" sz="3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</a:t>
            </a:r>
            <a:r>
              <a:rPr kumimoji="1" lang="ko-KR" altLang="en-US" sz="3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ko-KR" altLang="en-US" sz="300" b="1" u="sng" dirty="0" err="1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&gt;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고객센터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&gt;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1:1</a:t>
            </a:r>
            <a:r>
              <a:rPr kumimoji="1" lang="ko-KR" altLang="en-US" sz="300" b="1" u="sng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문의</a:t>
            </a:r>
            <a:endParaRPr kumimoji="1" lang="en-US" altLang="ko-KR" sz="300" b="1" u="sng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-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고객센터 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:</a:t>
            </a:r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02 2345 2345</a:t>
            </a:r>
          </a:p>
          <a:p>
            <a:endParaRPr kumimoji="1" lang="en-US" altLang="ko-KR" sz="300" b="1" dirty="0">
              <a:solidFill>
                <a:schemeClr val="tx1">
                  <a:lumMod val="50000"/>
                  <a:lumOff val="50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  <a:p>
            <a:r>
              <a:rPr kumimoji="1" lang="ko-KR" altLang="en-US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본 이메일은 발신 전용 이메일 입니다</a:t>
            </a:r>
            <a:r>
              <a:rPr kumimoji="1" lang="en-US" altLang="ko-KR" sz="3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</a:p>
        </p:txBody>
      </p:sp>
      <p:sp>
        <p:nvSpPr>
          <p:cNvPr id="25" name="모서리가 둥근 직사각형 1053">
            <a:extLst>
              <a:ext uri="{FF2B5EF4-FFF2-40B4-BE49-F238E27FC236}">
                <a16:creationId xmlns:a16="http://schemas.microsoft.com/office/drawing/2014/main" id="{7BBDCFAE-1591-76B6-5615-9D765D38BE1F}"/>
              </a:ext>
            </a:extLst>
          </p:cNvPr>
          <p:cNvSpPr>
            <a:spLocks noChangeAspect="1"/>
          </p:cNvSpPr>
          <p:nvPr/>
        </p:nvSpPr>
        <p:spPr>
          <a:xfrm>
            <a:off x="9250986" y="4567655"/>
            <a:ext cx="1781377" cy="200973"/>
          </a:xfrm>
          <a:prstGeom prst="roundRect">
            <a:avLst>
              <a:gd name="adj" fmla="val 0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kumimoji="1" lang="ko-KR" altLang="en-US" sz="4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kumimoji="1" lang="ko-KR" altLang="en-US" sz="4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입찰공고 안내</a:t>
            </a:r>
            <a:endParaRPr kumimoji="1" lang="en-US" altLang="ko-KR" sz="4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9B7DC314-979D-AF38-ED5A-2F6EF13AB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3224" y="4362113"/>
            <a:ext cx="526104" cy="136521"/>
          </a:xfrm>
          <a:prstGeom prst="rect">
            <a:avLst/>
          </a:prstGeom>
        </p:spPr>
      </p:pic>
      <p:sp>
        <p:nvSpPr>
          <p:cNvPr id="27" name="모서리가 둥근 직사각형 1053">
            <a:extLst>
              <a:ext uri="{FF2B5EF4-FFF2-40B4-BE49-F238E27FC236}">
                <a16:creationId xmlns:a16="http://schemas.microsoft.com/office/drawing/2014/main" id="{5900FE0E-2219-B0F9-0A09-7E9537BD376A}"/>
              </a:ext>
            </a:extLst>
          </p:cNvPr>
          <p:cNvSpPr>
            <a:spLocks noChangeAspect="1"/>
          </p:cNvSpPr>
          <p:nvPr/>
        </p:nvSpPr>
        <p:spPr>
          <a:xfrm>
            <a:off x="9735932" y="4362113"/>
            <a:ext cx="1255273" cy="111223"/>
          </a:xfrm>
          <a:prstGeom prst="roundRect">
            <a:avLst>
              <a:gd name="adj" fmla="val 1886"/>
            </a:avLst>
          </a:prstGeom>
          <a:noFill/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400" b="1" dirty="0">
                <a:solidFill>
                  <a:srgbClr val="00829D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PANTECH E-BID SYSTEM</a:t>
            </a:r>
          </a:p>
        </p:txBody>
      </p:sp>
      <p:sp>
        <p:nvSpPr>
          <p:cNvPr id="28" name="모서리가 둥근 직사각형 1053">
            <a:extLst>
              <a:ext uri="{FF2B5EF4-FFF2-40B4-BE49-F238E27FC236}">
                <a16:creationId xmlns:a16="http://schemas.microsoft.com/office/drawing/2014/main" id="{0996EB72-778C-2A69-AA76-2781235E2EC5}"/>
              </a:ext>
            </a:extLst>
          </p:cNvPr>
          <p:cNvSpPr>
            <a:spLocks noChangeAspect="1"/>
          </p:cNvSpPr>
          <p:nvPr/>
        </p:nvSpPr>
        <p:spPr>
          <a:xfrm>
            <a:off x="9863211" y="5376901"/>
            <a:ext cx="556924" cy="133554"/>
          </a:xfrm>
          <a:prstGeom prst="roundRect">
            <a:avLst>
              <a:gd name="adj" fmla="val 11991"/>
            </a:avLst>
          </a:prstGeom>
          <a:solidFill>
            <a:srgbClr val="00829D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 err="1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kumimoji="1" lang="ko-KR" altLang="en-US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kumimoji="1" lang="en-US" altLang="ko-KR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 </a:t>
            </a:r>
            <a:r>
              <a:rPr kumimoji="1" lang="ko-KR" altLang="en-US" sz="3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바로가기</a:t>
            </a:r>
            <a:endParaRPr kumimoji="1" lang="en-US" altLang="ko-KR" sz="3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13E7FBCE-04B7-870B-8C84-E747F0D3D89F}"/>
              </a:ext>
            </a:extLst>
          </p:cNvPr>
          <p:cNvSpPr/>
          <p:nvPr/>
        </p:nvSpPr>
        <p:spPr>
          <a:xfrm>
            <a:off x="4018346" y="4215760"/>
            <a:ext cx="1994305" cy="1562804"/>
          </a:xfrm>
          <a:prstGeom prst="roundRect">
            <a:avLst>
              <a:gd name="adj" fmla="val 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b="1" dirty="0"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EDD3414-B5C4-D98E-5CB3-11D76F412C22}"/>
              </a:ext>
            </a:extLst>
          </p:cNvPr>
          <p:cNvSpPr/>
          <p:nvPr/>
        </p:nvSpPr>
        <p:spPr>
          <a:xfrm>
            <a:off x="4197993" y="4474974"/>
            <a:ext cx="1077407" cy="249977"/>
          </a:xfrm>
          <a:prstGeom prst="roundRect">
            <a:avLst>
              <a:gd name="adj" fmla="val 877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[</a:t>
            </a:r>
            <a:r>
              <a:rPr lang="ko-KR" altLang="en-US" sz="5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팬택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 </a:t>
            </a:r>
            <a:r>
              <a:rPr lang="en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E-Bid]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 Bold" panose="020B0600000101010101" pitchFamily="34" charset="-127"/>
                <a:ea typeface="NanumSquare Bold" panose="020B0600000101010101" pitchFamily="34" charset="-127"/>
              </a:rPr>
              <a:t>고객님의 아이디는 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testuser01 </a:t>
            </a:r>
            <a:r>
              <a:rPr lang="ko-KR" altLang="en-US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입니다</a:t>
            </a:r>
            <a:r>
              <a:rPr lang="en-US" altLang="ko-K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.</a:t>
            </a:r>
            <a:endParaRPr kumimoji="1" lang="ko-KR" altLang="en-US" sz="500" dirty="0">
              <a:solidFill>
                <a:schemeClr val="tx1">
                  <a:lumMod val="75000"/>
                  <a:lumOff val="2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43C1F4C7-6FFA-4C55-F12E-FA3458719C7F}"/>
              </a:ext>
            </a:extLst>
          </p:cNvPr>
          <p:cNvSpPr/>
          <p:nvPr/>
        </p:nvSpPr>
        <p:spPr>
          <a:xfrm>
            <a:off x="3832099" y="3962577"/>
            <a:ext cx="144000" cy="144000"/>
          </a:xfrm>
          <a:prstGeom prst="roundRect">
            <a:avLst>
              <a:gd name="adj" fmla="val 50000"/>
            </a:avLst>
          </a:prstGeom>
          <a:solidFill>
            <a:srgbClr val="027F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600" b="1" dirty="0">
                <a:solidFill>
                  <a:schemeClr val="bg1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</a:t>
            </a:r>
            <a:endParaRPr kumimoji="1" lang="ko-KR" altLang="en-US" sz="600" b="1" dirty="0">
              <a:solidFill>
                <a:schemeClr val="bg1"/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665FFCCD-58AC-41ED-53FB-58312DCED5C1}"/>
              </a:ext>
            </a:extLst>
          </p:cNvPr>
          <p:cNvSpPr/>
          <p:nvPr/>
        </p:nvSpPr>
        <p:spPr>
          <a:xfrm>
            <a:off x="4018346" y="3944577"/>
            <a:ext cx="900132" cy="180000"/>
          </a:xfrm>
          <a:prstGeom prst="roundRect">
            <a:avLst>
              <a:gd name="adj" fmla="val 846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kumimoji="1"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문자 예시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8F083DF1-CA90-146F-DA97-B7DCD59CFFE9}"/>
              </a:ext>
            </a:extLst>
          </p:cNvPr>
          <p:cNvSpPr/>
          <p:nvPr/>
        </p:nvSpPr>
        <p:spPr>
          <a:xfrm>
            <a:off x="5275400" y="4474973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오후 </a:t>
            </a:r>
            <a:r>
              <a:rPr kumimoji="1" lang="en-US" altLang="ko-KR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13:30</a:t>
            </a:r>
            <a:endParaRPr kumimoji="1" lang="ko-KR" altLang="en-US" sz="300" b="1" dirty="0">
              <a:solidFill>
                <a:schemeClr val="bg1">
                  <a:lumMod val="95000"/>
                </a:schemeClr>
              </a:solidFill>
              <a:latin typeface="NanumSquare Bold" panose="020B0600000101010101" pitchFamily="34" charset="-127"/>
              <a:ea typeface="NanumSquare Bold" panose="020B0600000101010101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7339523-D36B-BE4B-EC85-035219396923}"/>
              </a:ext>
            </a:extLst>
          </p:cNvPr>
          <p:cNvSpPr/>
          <p:nvPr/>
        </p:nvSpPr>
        <p:spPr>
          <a:xfrm>
            <a:off x="4811345" y="4219058"/>
            <a:ext cx="408305" cy="249977"/>
          </a:xfrm>
          <a:prstGeom prst="roundRect">
            <a:avLst>
              <a:gd name="adj" fmla="val 8772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00" b="1" dirty="0">
                <a:solidFill>
                  <a:schemeClr val="bg1">
                    <a:lumMod val="95000"/>
                  </a:scheme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</a:rPr>
              <a:t>오늘</a:t>
            </a:r>
          </a:p>
        </p:txBody>
      </p:sp>
    </p:spTree>
    <p:extLst>
      <p:ext uri="{BB962C8B-B14F-4D97-AF65-F5344CB8AC3E}">
        <p14:creationId xmlns:p14="http://schemas.microsoft.com/office/powerpoint/2010/main" val="3465621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36475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3.2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진행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상세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유찰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15373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입찰 담당자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개찰자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낙찰자 로 설정된 사용자는 해당 입찰을 상세보기 및 유찰 처리할 수 있습니다</a:t>
                      </a:r>
                      <a:r>
                        <a:rPr lang="en-US" altLang="ko-KR" sz="100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기본 정보 및 입찰 추가 정보를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업체 견적 정보에서는 </a:t>
                      </a:r>
                      <a:r>
                        <a:rPr lang="ko-KR" altLang="en-US" sz="1000" dirty="0" err="1"/>
                        <a:t>투찰한</a:t>
                      </a:r>
                      <a:r>
                        <a:rPr lang="ko-KR" altLang="en-US" sz="1000" dirty="0"/>
                        <a:t> 업체를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개찰 이전에는 </a:t>
                      </a:r>
                      <a:r>
                        <a:rPr lang="ko-KR" altLang="en-US" sz="1000" dirty="0" err="1"/>
                        <a:t>투찰한</a:t>
                      </a:r>
                      <a:r>
                        <a:rPr lang="ko-KR" altLang="en-US" sz="1000" dirty="0"/>
                        <a:t> 업체 견적 및 견적 금액은 암호화되어 보호됩니다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해당 정보는 개찰 후에 확인이 가능합니다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 로 설정된 사용자는 입찰진행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입찰공고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상태에서 유찰 처리할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유찰 처리할 경우 사유를 작성해야 하며 입찰참가자에게 유찰 알림이 발송됩니다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237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83923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3.2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진행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개찰대상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개찰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122739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제출마감일시가 지난 입찰공고는 개찰대상으로 자동 변경되며 개찰자는 입찰진행 상세에서 해당 입찰을 개찰할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제출마감일시가 지난 입찰공고는 개찰대상으로 자동 변경됩니다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개찰자는 개찰대상인 입찰을 개찰할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개찰자에게만 개찰 버튼이 보입니다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46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4756430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진행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낙찰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선택업체 </a:t>
            </a:r>
            <a:r>
              <a:rPr lang="ko-KR" altLang="en-US" sz="1600" b="1" dirty="0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재입찰하러가기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유찰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88734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담당자에 따라 </a:t>
                      </a:r>
                      <a:r>
                        <a:rPr lang="ko-KR" altLang="en-US" sz="1000" dirty="0" err="1"/>
                        <a:t>개찰된</a:t>
                      </a:r>
                      <a:r>
                        <a:rPr lang="ko-KR" altLang="en-US" sz="1000" dirty="0"/>
                        <a:t> 입찰을 낙찰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재입찰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유찰 처리할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낙찰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업체 견적 정보에서 </a:t>
                      </a:r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개의 업체를 선정하여 낙찰 처리할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낙찰자만 낙찰을 처리할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단일 업체 낙찰만 가능하며 추가 낙찰은 입찰완료에서 처리할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낙찰이 되면 해당 입찰은 완료 처리가 되며 입찰완료 목록에서 해당 입찰을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재입찰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업체 견적 정보에서 업체를 선택하여 재입찰을 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 만 재입찰을 처리할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재입찰을 할 경우 선택한 업체에게 이메일과 카카오톡으로 알림을 발송합니다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해당 입찰은 재입찰공고 상태가 되며 입찰진행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입찰공고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 목록에서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유찰</a:t>
                      </a:r>
                      <a:br>
                        <a:rPr lang="en-US" altLang="ko-KR" sz="1000" dirty="0"/>
                      </a:br>
                      <a:r>
                        <a:rPr lang="ko-KR" altLang="en-US" sz="1000" dirty="0" err="1"/>
                        <a:t>개찰된</a:t>
                      </a:r>
                      <a:r>
                        <a:rPr lang="ko-KR" altLang="en-US" sz="1000" dirty="0"/>
                        <a:t> 입찰을 유찰할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 만 유찰을 처리할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유찰을 할 경우 입찰참가자 에게 이메일과 카카오톡으로 알림을 발송합니다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유찰된 입찰은 입찰계획 등록페이지 의 과거입찰 가져오기 목록에서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373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90308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완료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55974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완료된 입찰의 목록을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권한을 부여 받은 입찰만 확인 가능합니다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완료 목록에서는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완료 목록은 접속 계정이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공고자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</a:t>
                      </a:r>
                      <a:r>
                        <a:rPr lang="ko-KR" altLang="en-US" sz="1000" dirty="0" err="1"/>
                        <a:t>부여받은</a:t>
                      </a:r>
                      <a:r>
                        <a:rPr lang="ko-KR" altLang="en-US" sz="1000" dirty="0"/>
                        <a:t> 입찰만 확인할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입찰번호를 클릭하면 입찰계획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제출시작일시 또는 제출마감일시는 입찰 담당자가 지정한 일시가 지난 경우 빨간색으로 표기됩니다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담당자 또는 공고자에게 이메일로 문의할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0AA0CEFF-938E-D866-B0A4-C6A5D4F014FE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전자입찰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입찰완료</a:t>
            </a:r>
          </a:p>
        </p:txBody>
      </p:sp>
    </p:spTree>
    <p:extLst>
      <p:ext uri="{BB962C8B-B14F-4D97-AF65-F5344CB8AC3E}">
        <p14:creationId xmlns:p14="http://schemas.microsoft.com/office/powerpoint/2010/main" val="403402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547457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완료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상세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추가낙찰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계약 정보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 /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입찰결과 보고서 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27710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완료된 입찰의 상세 내용 확인 및 추가낙찰을 진행할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권한을 부여 받은 입찰만 확인 가능합니다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추가낙찰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입찰완료 후 추가로 낙찰 처리할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낙찰자만 낙찰을 처리할 수 있습니다</a:t>
                      </a:r>
                      <a:r>
                        <a:rPr lang="en-US" altLang="ko-KR" sz="1000" dirty="0"/>
                        <a:t>.</a:t>
                      </a:r>
                      <a:r>
                        <a:rPr lang="ko-KR" altLang="en-US" sz="1000" dirty="0"/>
                        <a:t> 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계약정보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낙찰 금액과 실제 계약금액이 다를 경우 입력합니다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미입력일</a:t>
                      </a:r>
                      <a:r>
                        <a:rPr lang="ko-KR" altLang="en-US" sz="1000" dirty="0"/>
                        <a:t> 경우 견적금액이 실제 계약금액으로 저장됩니다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입찰결과 보고서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입찰결과를 확인 및 프린트로 인쇄할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08545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전자입찰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903085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3.3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이력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목록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477196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계열사를 기준으로 완료된 입찰의 이력을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권한을 부여 받은 입찰만 확인 가능합니다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 이력 목록에서는 간략한 내용을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완료 목록은 접속 계정이 권한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 담당자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공고자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개찰자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낙찰자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</a:t>
                      </a:r>
                      <a:r>
                        <a:rPr lang="ko-KR" altLang="en-US" sz="1000" dirty="0" err="1"/>
                        <a:t>부여받은</a:t>
                      </a:r>
                      <a:r>
                        <a:rPr lang="ko-KR" altLang="en-US" sz="1000" dirty="0"/>
                        <a:t> 입찰만 확인할 수 있습니다</a:t>
                      </a:r>
                      <a:r>
                        <a:rPr lang="en-US" altLang="ko-KR" sz="1000" dirty="0"/>
                        <a:t>.)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입찰번호를 클릭하면 입찰계획 상세 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제출시작일시 또는 제출마감일시는 입찰 담당자가 지정한 일시가 지난 경우 빨간색으로 표기됩니다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엑셀 다운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입찰별</a:t>
                      </a:r>
                      <a:r>
                        <a:rPr lang="ko-KR" altLang="en-US" sz="1000" dirty="0"/>
                        <a:t> 이력 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입찰정보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투찰업체</a:t>
                      </a:r>
                      <a:r>
                        <a:rPr lang="ko-KR" altLang="en-US" sz="1000" dirty="0"/>
                        <a:t> 및 </a:t>
                      </a:r>
                      <a:r>
                        <a:rPr lang="ko-KR" altLang="en-US" sz="1000" dirty="0" err="1"/>
                        <a:t>투찰가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투찰시간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낙찰 정보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/>
                        <a:t>을 엑셀로 다운로드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47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9492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통계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51222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통계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회사별 입찰 실적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1176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계열사를 기준으로 협력사별 입찰 실적을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통계 메뉴는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회사별 입찰 실적 목록에서는 입찰완료일을 기준으로 협력사의 입찰 실적을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투찰건수를</a:t>
                      </a:r>
                      <a:r>
                        <a:rPr lang="ko-KR" altLang="en-US" sz="1000" dirty="0"/>
                        <a:t>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해당 협력사 진행한 계약 건수 및 전체 금액을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F3A7E772-9DC0-A418-F3D6-099FF630176D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통계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회사별 입찰 실적</a:t>
            </a:r>
          </a:p>
        </p:txBody>
      </p:sp>
    </p:spTree>
    <p:extLst>
      <p:ext uri="{BB962C8B-B14F-4D97-AF65-F5344CB8AC3E}">
        <p14:creationId xmlns:p14="http://schemas.microsoft.com/office/powerpoint/2010/main" val="2927602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949299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통계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74947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통계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입찰 실적 상세 내역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39988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계열사를 기준으로 </a:t>
                      </a:r>
                      <a:r>
                        <a:rPr lang="ko-KR" altLang="en-US" sz="1000" dirty="0" err="1"/>
                        <a:t>입찰별</a:t>
                      </a:r>
                      <a:r>
                        <a:rPr lang="ko-KR" altLang="en-US" sz="1000" dirty="0"/>
                        <a:t> 실적을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통계 메뉴는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입찰별</a:t>
                      </a:r>
                      <a:r>
                        <a:rPr lang="ko-KR" altLang="en-US" sz="1000" dirty="0"/>
                        <a:t> 실적 목록에서는 입찰완료일을 기준으로 </a:t>
                      </a:r>
                      <a:r>
                        <a:rPr lang="ko-KR" altLang="en-US" sz="1000" dirty="0" err="1"/>
                        <a:t>입찰별</a:t>
                      </a:r>
                      <a:r>
                        <a:rPr lang="ko-KR" altLang="en-US" sz="1000" dirty="0"/>
                        <a:t> 실적을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간략한 입찰 정보를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엑셀 다운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</a:t>
                      </a:r>
                      <a:r>
                        <a:rPr lang="ko-KR" altLang="en-US" sz="1000" dirty="0" err="1"/>
                        <a:t>입찰별</a:t>
                      </a:r>
                      <a:r>
                        <a:rPr lang="ko-KR" altLang="en-US" sz="1000" dirty="0"/>
                        <a:t> 낙찰 상세 정보</a:t>
                      </a:r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낙찰업체 및 낙찰 정보</a:t>
                      </a:r>
                      <a:r>
                        <a:rPr lang="en-US" altLang="ko-KR" sz="1000" dirty="0"/>
                        <a:t>)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엑셀로 다운로드 받을 수 있습니다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통계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입찰 실적 상세 내역</a:t>
            </a:r>
          </a:p>
        </p:txBody>
      </p:sp>
    </p:spTree>
    <p:extLst>
      <p:ext uri="{BB962C8B-B14F-4D97-AF65-F5344CB8AC3E}">
        <p14:creationId xmlns:p14="http://schemas.microsoft.com/office/powerpoint/2010/main" val="22511441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업체정보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36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업체승인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3867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협력사 등록 요청 목록입니다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통계 메뉴는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협력사 등록 요청을 목록에서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업체 상세 페이지에서 업체 정보 확인 및 협력사 등록 여부를 결정할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승인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계열사 입찰에 참여할 수 있는 협력사로 등록합니다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반려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계열사 입찰에 참여할 수 있는 협력사로 등록하지 않습니다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업체정보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업체승인</a:t>
            </a:r>
          </a:p>
        </p:txBody>
      </p:sp>
    </p:spTree>
    <p:extLst>
      <p:ext uri="{BB962C8B-B14F-4D97-AF65-F5344CB8AC3E}">
        <p14:creationId xmlns:p14="http://schemas.microsoft.com/office/powerpoint/2010/main" val="4206356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업체정보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36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62456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등록된 협력사 목록입니다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통계 메뉴는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등록된 협력사를 목록에서 확인할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 err="1"/>
                        <a:t>타계열</a:t>
                      </a:r>
                      <a:r>
                        <a:rPr lang="ko-KR" altLang="en-US" sz="1000" dirty="0"/>
                        <a:t> 협력사 등록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다른 계열사에 등록된 협력사를 해당 계열사에도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 현황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협력사 사용자 현황을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dirty="0"/>
                        <a:t>등록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업체 등록페이지로 이동합니다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업체 상세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업체 정보 수정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협력사에서 삭제</a:t>
                      </a: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업체정보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업체관리</a:t>
            </a:r>
          </a:p>
        </p:txBody>
      </p:sp>
    </p:spTree>
    <p:extLst>
      <p:ext uri="{BB962C8B-B14F-4D97-AF65-F5344CB8AC3E}">
        <p14:creationId xmlns:p14="http://schemas.microsoft.com/office/powerpoint/2010/main" val="67335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3457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로그인</a:t>
            </a:r>
            <a:b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</a:b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1.2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아이디 찾기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비밀번호 찾기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ts val="3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.1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메인화면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2.2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개인정보 수정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2.3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비밀번호 변경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defTabSz="457200" latinLnBrk="0">
              <a:lnSpc>
                <a:spcPct val="150000"/>
              </a:lnSpc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2.4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로그아웃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4959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전자입찰</a:t>
            </a:r>
            <a:endParaRPr kumimoji="0" lang="en-US" altLang="ko-KR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.1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입찰계획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입찰계획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목록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일반등록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과거입찰 가져오기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지정자재 상품 입찰 등록 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품종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콤포넌트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등록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상세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수정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삭제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입찰공고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입찰진행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입찰진행 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상세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유찰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개찰대상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개찰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낙찰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선택업체 </a:t>
            </a: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재입찰하러가기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유찰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93936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정보관리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409634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6.1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정보관리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사용자관리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5785933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계열사 사용자를 관리합니다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정보관리 메뉴는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계열사 사용자를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사용자 정보 및 권한을 관리할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권한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관리 권한을 부여할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개찰권한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개찰 권한을 부여할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낙찰권한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낙찰 권한을 부여할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사용여부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계정 이용을 정지시킬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정보관리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사용자관리</a:t>
            </a:r>
          </a:p>
        </p:txBody>
      </p:sp>
    </p:spTree>
    <p:extLst>
      <p:ext uri="{BB962C8B-B14F-4D97-AF65-F5344CB8AC3E}">
        <p14:creationId xmlns:p14="http://schemas.microsoft.com/office/powerpoint/2010/main" val="212531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3686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 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504351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공지사항을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공지사항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 기능은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공지사항 목록을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공지사항을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공지대상은 계열사 와 계열사의 협력사 입니다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dirty="0"/>
                        <a:t>공지사항을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수정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공지사항을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삭제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공지사항을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고객센터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공지사항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1658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8655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FAQ</a:t>
            </a:r>
            <a:endParaRPr lang="ko-KR" altLang="en-US" sz="1600" b="1" dirty="0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38600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/>
                        <a:t>FAQ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(FAQ</a:t>
                      </a:r>
                      <a:r>
                        <a:rPr lang="ko-KR" altLang="en-US" sz="1000" dirty="0"/>
                        <a:t>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 기능은 시스템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FAQ</a:t>
                      </a:r>
                      <a:r>
                        <a:rPr lang="ko-KR" altLang="en-US" sz="1000" dirty="0"/>
                        <a:t> 목록을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FAQ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등록할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FAQ</a:t>
                      </a:r>
                      <a:r>
                        <a:rPr lang="ko-KR" altLang="en-US" sz="1000" dirty="0" err="1"/>
                        <a:t>를</a:t>
                      </a:r>
                      <a:r>
                        <a:rPr lang="ko-KR" altLang="en-US" sz="1000" dirty="0"/>
                        <a:t> 수정할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-</a:t>
                      </a:r>
                      <a:r>
                        <a:rPr lang="ko-KR" altLang="en-US" sz="1000" dirty="0"/>
                        <a:t> 수정 </a:t>
                      </a:r>
                      <a:r>
                        <a:rPr lang="en-US" altLang="ko-KR" sz="1000" dirty="0"/>
                        <a:t>:</a:t>
                      </a:r>
                      <a:r>
                        <a:rPr lang="ko-KR" altLang="en-US" sz="1000" dirty="0"/>
                        <a:t> 공지사항을 등록할 수 있습니다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시스템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고객센터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</a:t>
            </a:r>
            <a:r>
              <a:rPr kumimoji="1" lang="en-US" altLang="ko-KR" b="1" dirty="0">
                <a:solidFill>
                  <a:schemeClr val="bg1"/>
                </a:solidFill>
              </a:rPr>
              <a:t>FAQ</a:t>
            </a:r>
          </a:p>
        </p:txBody>
      </p:sp>
    </p:spTree>
    <p:extLst>
      <p:ext uri="{BB962C8B-B14F-4D97-AF65-F5344CB8AC3E}">
        <p14:creationId xmlns:p14="http://schemas.microsoft.com/office/powerpoint/2010/main" val="18832747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 </a:t>
            </a:r>
            <a:r>
              <a:rPr lang="ko-KR" altLang="en-US" sz="20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고객센터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22528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7.3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고객센터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–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1:1</a:t>
            </a:r>
            <a:r>
              <a:rPr lang="ko-KR" altLang="en-US" sz="1600" b="1" dirty="0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문의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93487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협력사가 등록한 </a:t>
                      </a: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내용에 답변을 등록할 수 있습니다</a:t>
                      </a:r>
                      <a:r>
                        <a:rPr lang="en-US" altLang="ko-KR" sz="1000" dirty="0"/>
                        <a:t>.</a:t>
                      </a:r>
                    </a:p>
                    <a:p>
                      <a:pPr latinLnBrk="1"/>
                      <a:r>
                        <a:rPr lang="en-US" altLang="ko-KR" sz="1000" dirty="0"/>
                        <a:t>(</a:t>
                      </a:r>
                      <a:r>
                        <a:rPr lang="ko-KR" altLang="en-US" sz="1000" dirty="0"/>
                        <a:t>공지사항 등록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관리 기능은 시스템 관리자</a:t>
                      </a:r>
                      <a:r>
                        <a:rPr lang="en-US" altLang="ko-KR" sz="1000" dirty="0"/>
                        <a:t>,</a:t>
                      </a:r>
                      <a:r>
                        <a:rPr lang="ko-KR" altLang="en-US" sz="1000" dirty="0"/>
                        <a:t> 계열사 관리자 에게만 제공됩니다</a:t>
                      </a:r>
                      <a:r>
                        <a:rPr lang="en-US" altLang="ko-KR" sz="1000" dirty="0"/>
                        <a:t>.)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목록을 확인할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 등록된 답변은 수정</a:t>
                      </a:r>
                      <a:r>
                        <a:rPr lang="en-US" altLang="ko-KR" sz="1000" dirty="0"/>
                        <a:t>/</a:t>
                      </a:r>
                      <a:r>
                        <a:rPr lang="ko-KR" altLang="en-US" sz="1000" dirty="0"/>
                        <a:t>삭제할 수 없습니다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r>
                        <a:rPr lang="en-US" altLang="ko-KR" sz="1000" dirty="0"/>
                        <a:t>1:1</a:t>
                      </a:r>
                      <a:r>
                        <a:rPr lang="ko-KR" altLang="en-US" sz="1000" dirty="0"/>
                        <a:t> 문의 상세에 등록된 첨부파일은 삭제할 수 있습니다</a:t>
                      </a:r>
                      <a:r>
                        <a:rPr lang="en-US" altLang="ko-KR" sz="1000" dirty="0"/>
                        <a:t>.</a:t>
                      </a:r>
                      <a:br>
                        <a:rPr lang="en-US" altLang="ko-KR" sz="1000" dirty="0"/>
                      </a:br>
                      <a:endParaRPr lang="en-US" altLang="ko-KR" sz="1000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18A5340E-3C46-70EC-D8F7-9DBEB38D5DA2}"/>
              </a:ext>
            </a:extLst>
          </p:cNvPr>
          <p:cNvSpPr/>
          <p:nvPr/>
        </p:nvSpPr>
        <p:spPr>
          <a:xfrm>
            <a:off x="1519347" y="2724907"/>
            <a:ext cx="5193323" cy="1406770"/>
          </a:xfrm>
          <a:prstGeom prst="roundRect">
            <a:avLst>
              <a:gd name="adj" fmla="val 5459"/>
            </a:avLst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b="1" dirty="0">
                <a:solidFill>
                  <a:schemeClr val="bg1"/>
                </a:solidFill>
              </a:rPr>
              <a:t>계열사 관리자</a:t>
            </a:r>
            <a:endParaRPr kumimoji="1" lang="en-US" altLang="ko-KR" b="1" dirty="0">
              <a:solidFill>
                <a:schemeClr val="bg1"/>
              </a:solidFill>
            </a:endParaRPr>
          </a:p>
          <a:p>
            <a:r>
              <a:rPr kumimoji="1" lang="ko-KR" altLang="en-US" b="1" dirty="0">
                <a:solidFill>
                  <a:schemeClr val="bg1"/>
                </a:solidFill>
              </a:rPr>
              <a:t>고객센터 </a:t>
            </a:r>
            <a:r>
              <a:rPr kumimoji="1" lang="en-US" altLang="ko-KR" b="1" dirty="0">
                <a:solidFill>
                  <a:schemeClr val="bg1"/>
                </a:solidFill>
              </a:rPr>
              <a:t>&gt;</a:t>
            </a:r>
            <a:r>
              <a:rPr kumimoji="1" lang="ko-KR" altLang="en-US" b="1" dirty="0">
                <a:solidFill>
                  <a:schemeClr val="bg1"/>
                </a:solidFill>
              </a:rPr>
              <a:t> 공지사항</a:t>
            </a:r>
            <a:endParaRPr kumimoji="1" lang="en-US" altLang="ko-KR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640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70E8-80C7-B922-4910-B5CE101F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2EA853-2810-FE63-2A33-7F7156B19393}"/>
              </a:ext>
            </a:extLst>
          </p:cNvPr>
          <p:cNvSpPr txBox="1"/>
          <p:nvPr/>
        </p:nvSpPr>
        <p:spPr>
          <a:xfrm>
            <a:off x="3823535" y="918047"/>
            <a:ext cx="3988723" cy="5060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3.3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입찰완료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입찰완료 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상세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추가낙찰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계약정보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/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입찰결과보고서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 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-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 이력 목록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4. </a:t>
            </a:r>
            <a:r>
              <a:rPr kumimoji="0" lang="ko-KR" altLang="en-US" sz="1600" b="1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통계</a:t>
            </a:r>
            <a:endParaRPr kumimoji="0" lang="en-US" altLang="ko-KR" sz="1600" b="1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회사별 입찰 실적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4.2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입찰 실적 상세 내역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5.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업체정보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업체승인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5.2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업체관리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</a:t>
            </a:r>
            <a:r>
              <a:rPr lang="ko-KR" altLang="en-US" sz="1600" b="1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정보관리</a:t>
            </a:r>
            <a:endParaRPr lang="en-US" altLang="ko-KR" sz="1600" b="1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6.1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사용자 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4F5261-3857-8B5F-591B-A956677552A2}"/>
              </a:ext>
            </a:extLst>
          </p:cNvPr>
          <p:cNvSpPr txBox="1"/>
          <p:nvPr/>
        </p:nvSpPr>
        <p:spPr>
          <a:xfrm>
            <a:off x="7478151" y="918047"/>
            <a:ext cx="3988723" cy="1728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ts val="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6213" algn="l"/>
              </a:tabLst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고객센터</a:t>
            </a: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7.1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공지사항 관리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7.2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lang="en-US" altLang="ko-KR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FAQ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관리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7.3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1:1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 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문의 답변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  <a:p>
            <a:pPr marL="0" marR="0" lvl="0" indent="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B0503020000020004" pitchFamily="50" charset="-127"/>
              <a:ea typeface="NanumSquare Bold" panose="020B0600000101010101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2476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191352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11601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515992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4271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1833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1. </a:t>
            </a:r>
            <a:r>
              <a:rPr lang="ko-KR" altLang="en-US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749197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로그인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-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SSO</a:t>
            </a:r>
            <a:endParaRPr lang="ko-KR" altLang="en-US" sz="16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/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OK</a:t>
                      </a:r>
                      <a:r>
                        <a:rPr lang="ko-KR" altLang="en-US" sz="1000"/>
                        <a:t>플라자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사이트에서 전자입찰 사이트로 </a:t>
                      </a:r>
                      <a:r>
                        <a:rPr lang="en-US" altLang="ko-KR" sz="1000"/>
                        <a:t>SSO </a:t>
                      </a:r>
                      <a:r>
                        <a:rPr lang="ko-KR" altLang="en-US" sz="1000"/>
                        <a:t>로그인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</a:t>
                      </a:r>
                      <a:r>
                        <a:rPr lang="ko-KR" altLang="en-US" sz="1000" err="1"/>
                        <a:t>운영사</a:t>
                      </a:r>
                      <a:r>
                        <a:rPr lang="ko-KR" altLang="en-US" sz="1000"/>
                        <a:t> 사이트 전자입찰 메뉴를 클릭하면 </a:t>
                      </a:r>
                      <a:r>
                        <a:rPr lang="en-US" altLang="ko-KR" sz="1000"/>
                        <a:t>SSO</a:t>
                      </a:r>
                      <a:r>
                        <a:rPr lang="ko-KR" altLang="en-US" sz="1000"/>
                        <a:t> 로그인을 통해 전자입찰 사이트로 접속할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809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18333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>
            <a:defPPr>
              <a:defRPr lang="ko-KR"/>
            </a:defPPr>
            <a:lvl1pPr>
              <a:defRPr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defRPr>
            </a:lvl1pPr>
          </a:lstStyle>
          <a:p>
            <a:r>
              <a:rPr lang="en-US" altLang="ko-KR"/>
              <a:t>1. </a:t>
            </a:r>
            <a:r>
              <a:rPr lang="ko-KR" altLang="en-US"/>
              <a:t>로그인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2887329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1.2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아이디 찾기 </a:t>
            </a:r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 비밀번호 찾기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628975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계열사는 아이디 찾기</a:t>
                      </a:r>
                      <a:r>
                        <a:rPr lang="en-US" altLang="ko-KR" sz="1000"/>
                        <a:t>/</a:t>
                      </a:r>
                      <a:r>
                        <a:rPr lang="ko-KR" altLang="en-US" sz="1000"/>
                        <a:t>비밀번호 찾기 가 필요할 경우 시스템 관리자에게 문의해야 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계열사 사용자는 아이디 찾기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찾기 기능을 사용할 수 없습니다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고객센터의 </a:t>
                      </a:r>
                      <a:r>
                        <a:rPr lang="en-US" altLang="ko-KR" sz="1000"/>
                        <a:t>1:1 </a:t>
                      </a:r>
                      <a:r>
                        <a:rPr lang="ko-KR" altLang="en-US" sz="1000"/>
                        <a:t>문의 게시판 또는 사내 연락망을 이용하여 시스템 관리자에게 문의해 주세요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188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290738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2.1 </a:t>
            </a:r>
            <a:r>
              <a:rPr lang="ko-KR" altLang="en-US" sz="16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16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526779"/>
              </p:ext>
            </p:extLst>
          </p:nvPr>
        </p:nvGraphicFramePr>
        <p:xfrm>
          <a:off x="8280400" y="557385"/>
          <a:ext cx="3911600" cy="65166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로그인 후 화면 좌측에 사용자 권한에 따른 메뉴가 제공됩니다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r>
                        <a:rPr lang="ko-KR" altLang="en-US" sz="1000"/>
                        <a:t>로그인 사용자의 전자입찰 상태를 확인할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/>
                        <a:t>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사용자의 전자입찰 상태를 확인할 수 있습니다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진행중 상태는 최근 </a:t>
                      </a:r>
                      <a:r>
                        <a:rPr lang="en-US" altLang="ko-KR" sz="1000"/>
                        <a:t>12</a:t>
                      </a:r>
                      <a:r>
                        <a:rPr lang="ko-KR" altLang="en-US" sz="1000"/>
                        <a:t>개월을 기준으로 진행중인 입찰 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  건수를 보여줍니다</a:t>
                      </a:r>
                      <a:r>
                        <a:rPr lang="en-US" altLang="ko-KR" sz="1000"/>
                        <a:t>.</a:t>
                      </a:r>
                      <a:r>
                        <a:rPr lang="ko-KR" altLang="en-US" sz="1000"/>
                        <a:t> 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  클릭하면 전자입찰 의 입찰 진행 페이지로 이동합니다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낙찰</a:t>
                      </a:r>
                      <a:r>
                        <a:rPr lang="en-US" altLang="ko-KR" sz="1000"/>
                        <a:t>(12</a:t>
                      </a:r>
                      <a:r>
                        <a:rPr lang="ko-KR" altLang="en-US" sz="1000"/>
                        <a:t>개월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/>
                        <a:t> 상태는 최근 </a:t>
                      </a:r>
                      <a:r>
                        <a:rPr lang="en-US" altLang="ko-KR" sz="1000"/>
                        <a:t>12</a:t>
                      </a:r>
                      <a:r>
                        <a:rPr lang="ko-KR" altLang="en-US" sz="1000"/>
                        <a:t>개월을 기준으로 완료된 입찰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  건수를 보여줍니다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  클릭하면 전자입찰의 낙찰이력 페이지로 이동합니다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사용자 권한에 따른 메뉴를 제공합니다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사용자의 전자 입찰 현황을 보여줍니다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입찰계획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입찰진행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입찰공고</a:t>
                      </a:r>
                      <a:r>
                        <a:rPr lang="en-US" altLang="ko-KR" sz="1000"/>
                        <a:t>)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입찰진행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개찰대상</a:t>
                      </a:r>
                      <a:r>
                        <a:rPr lang="en-US" altLang="ko-KR" sz="1000"/>
                        <a:t>)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입찰진행 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개찰</a:t>
                      </a:r>
                      <a:r>
                        <a:rPr lang="en-US" altLang="ko-KR" sz="1000"/>
                        <a:t>)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입찰완료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유찰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업체현황에는 사용자가 속한 계열사의 협력사 개수를 상태별로 보여줍니다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승인 대기 업체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승인 업체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반려 업체</a:t>
                      </a:r>
                      <a:br>
                        <a:rPr lang="en-US" altLang="ko-KR" sz="1000"/>
                      </a:br>
                      <a:r>
                        <a:rPr lang="en-US" altLang="ko-KR" sz="1000"/>
                        <a:t>-</a:t>
                      </a:r>
                      <a:r>
                        <a:rPr lang="ko-KR" altLang="en-US" sz="1000"/>
                        <a:t> 삭제 업체</a:t>
                      </a:r>
                      <a:br>
                        <a:rPr lang="en-US" altLang="ko-KR" sz="1000"/>
                      </a:br>
                      <a:endParaRPr lang="en-US" altLang="ko-KR" sz="100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/>
                        <a:t>공지사항은 상단고정 공지사항과 최근 공지사항을 최대 </a:t>
                      </a:r>
                      <a:r>
                        <a:rPr lang="en-US" altLang="ko-KR" sz="1000"/>
                        <a:t>5</a:t>
                      </a:r>
                      <a:r>
                        <a:rPr lang="ko-KR" altLang="en-US" sz="1000"/>
                        <a:t>개까지 보여줍니다</a:t>
                      </a:r>
                      <a:r>
                        <a:rPr lang="en-US" altLang="ko-KR" sz="1000"/>
                        <a:t>.</a:t>
                      </a:r>
                      <a:br>
                        <a:rPr lang="en-US" altLang="ko-KR" sz="1000"/>
                      </a:br>
                      <a:r>
                        <a:rPr lang="ko-KR" altLang="en-US" sz="1000"/>
                        <a:t>클릭하면 공지사항 페이지로 이동합니다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905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8CB5A-4377-6AB7-3A7F-62168F82C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391E41-9567-11B4-6A18-2EF437A2F78C}"/>
              </a:ext>
            </a:extLst>
          </p:cNvPr>
          <p:cNvSpPr txBox="1"/>
          <p:nvPr/>
        </p:nvSpPr>
        <p:spPr>
          <a:xfrm>
            <a:off x="63500" y="118855"/>
            <a:ext cx="1417376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0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 </a:t>
            </a:r>
            <a:r>
              <a:rPr lang="ko-KR" altLang="en-US" sz="2000" b="1" err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메인화면</a:t>
            </a:r>
            <a:endParaRPr lang="ko-KR" altLang="en-US" sz="2000" b="1">
              <a:solidFill>
                <a:srgbClr val="007FA5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AEB5C-2BD6-9912-396A-5B7318659EAE}"/>
              </a:ext>
            </a:extLst>
          </p:cNvPr>
          <p:cNvSpPr txBox="1"/>
          <p:nvPr/>
        </p:nvSpPr>
        <p:spPr>
          <a:xfrm>
            <a:off x="144612" y="790983"/>
            <a:ext cx="171393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2.2 </a:t>
            </a:r>
            <a:r>
              <a:rPr lang="ko-KR" altLang="en-US" sz="1600" b="1">
                <a:solidFill>
                  <a:srgbClr val="007FA5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Malgun Gothic Semilight" panose="020B0502040204020203" pitchFamily="50" charset="-127"/>
              </a:rPr>
              <a:t>개인정보 수정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BFE170F-8E50-0C51-F848-6D1535B483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634139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/>
                        <a:t>■ </a:t>
                      </a:r>
                      <a:r>
                        <a:rPr lang="ko-KR" altLang="en-US" sz="110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/>
                        <a:t>사용자는 개인정보</a:t>
                      </a:r>
                      <a:r>
                        <a:rPr lang="en-US" altLang="ko-KR" sz="1000"/>
                        <a:t>(</a:t>
                      </a:r>
                      <a:r>
                        <a:rPr lang="ko-KR" altLang="en-US" sz="1000"/>
                        <a:t>휴대폰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유선전화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이메일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직급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부서</a:t>
                      </a:r>
                      <a:r>
                        <a:rPr lang="en-US" altLang="ko-KR" sz="1000"/>
                        <a:t>)</a:t>
                      </a:r>
                      <a:r>
                        <a:rPr lang="ko-KR" altLang="en-US" sz="1000" err="1"/>
                        <a:t>를</a:t>
                      </a:r>
                      <a:r>
                        <a:rPr lang="ko-KR" altLang="en-US" sz="1000"/>
                        <a:t> 수정할 수 있습니다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/>
                        <a:t>1.</a:t>
                      </a:r>
                      <a:r>
                        <a:rPr lang="ko-KR" altLang="en-US" sz="1000"/>
                        <a:t> 사용자 이름을 클릭하면 개인정보 수정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비밀번호 변경</a:t>
                      </a:r>
                      <a:r>
                        <a:rPr lang="en-US" altLang="ko-KR" sz="1000"/>
                        <a:t>,</a:t>
                      </a:r>
                      <a:r>
                        <a:rPr lang="ko-KR" altLang="en-US" sz="1000"/>
                        <a:t> 로그아웃 메뉴를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2.</a:t>
                      </a:r>
                      <a:r>
                        <a:rPr lang="ko-KR" altLang="en-US" sz="1000"/>
                        <a:t> 개인정보 수정 메뉴를 클릭하면 본인인증을 위한 비밀번호 확인 후 개인정보 수정 팝업을 확인할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3.</a:t>
                      </a:r>
                      <a:r>
                        <a:rPr lang="ko-KR" altLang="en-US" sz="1000"/>
                        <a:t> 개인정보 수정 팝업에서는 사용자의 정보를 확인 및 수정할 수 있습니다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latinLnBrk="1"/>
                      <a:endParaRPr lang="en-US" altLang="ko-KR" sz="1000"/>
                    </a:p>
                    <a:p>
                      <a:pPr latinLnBrk="1"/>
                      <a:r>
                        <a:rPr lang="en-US" altLang="ko-KR" sz="1000"/>
                        <a:t>4.</a:t>
                      </a:r>
                      <a:r>
                        <a:rPr lang="ko-KR" altLang="en-US" sz="1000"/>
                        <a:t> 필수항목을 모두 입력 후 저장을 클릭하면 변경된 개인정보가 적용됩니다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888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16826</TotalTime>
  <Words>2733</Words>
  <Application>Microsoft Macintosh PowerPoint</Application>
  <PresentationFormat>와이드스크린</PresentationFormat>
  <Paragraphs>379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1" baseType="lpstr">
      <vt:lpstr>Malgun Gothic</vt:lpstr>
      <vt:lpstr>Malgun Gothic</vt:lpstr>
      <vt:lpstr>NanumSquare</vt:lpstr>
      <vt:lpstr>NanumSquare Bold</vt:lpstr>
      <vt:lpstr>NanumSquare ExtraBold</vt:lpstr>
      <vt:lpstr>Pretendard Variable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DA41707</cp:lastModifiedBy>
  <cp:revision>11</cp:revision>
  <dcterms:created xsi:type="dcterms:W3CDTF">2025-03-13T00:31:23Z</dcterms:created>
  <dcterms:modified xsi:type="dcterms:W3CDTF">2025-04-15T08:09:54Z</dcterms:modified>
</cp:coreProperties>
</file>