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313" r:id="rId3"/>
    <p:sldId id="283" r:id="rId4"/>
    <p:sldId id="285" r:id="rId5"/>
    <p:sldId id="290" r:id="rId6"/>
    <p:sldId id="324" r:id="rId7"/>
    <p:sldId id="325" r:id="rId8"/>
    <p:sldId id="326" r:id="rId9"/>
    <p:sldId id="330" r:id="rId10"/>
    <p:sldId id="331" r:id="rId11"/>
    <p:sldId id="292" r:id="rId12"/>
    <p:sldId id="296" r:id="rId13"/>
    <p:sldId id="294" r:id="rId14"/>
    <p:sldId id="333" r:id="rId15"/>
    <p:sldId id="342" r:id="rId16"/>
    <p:sldId id="334" r:id="rId17"/>
    <p:sldId id="343" r:id="rId18"/>
    <p:sldId id="336" r:id="rId19"/>
    <p:sldId id="344" r:id="rId20"/>
    <p:sldId id="337" r:id="rId21"/>
    <p:sldId id="339" r:id="rId22"/>
    <p:sldId id="340" r:id="rId23"/>
    <p:sldId id="341" r:id="rId24"/>
    <p:sldId id="345" r:id="rId25"/>
    <p:sldId id="34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8" autoAdjust="0"/>
    <p:restoredTop sz="94684"/>
  </p:normalViewPr>
  <p:slideViewPr>
    <p:cSldViewPr snapToGrid="0" showGuides="1">
      <p:cViewPr>
        <p:scale>
          <a:sx n="137" d="100"/>
          <a:sy n="137" d="100"/>
        </p:scale>
        <p:origin x="92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427A-94AB-A93A-3315-4F11859D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2AD6B7-04D8-3976-7A9B-04F63F0F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3DD-F15D-C1E6-0D1C-C9E4FD33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D09F-7EBB-B0AC-7AD6-9C11AE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53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E50835-D3D1-0BCF-0332-6A54565D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A1CD2-BE6F-982D-410B-F1993BDBD708}"/>
              </a:ext>
            </a:extLst>
          </p:cNvPr>
          <p:cNvSpPr txBox="1"/>
          <p:nvPr userDrawn="1"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424F-4DB2-4E02-9613-8AF86F75D002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협력사 매뉴얼</a:t>
            </a:r>
          </a:p>
        </p:txBody>
      </p:sp>
      <p:pic>
        <p:nvPicPr>
          <p:cNvPr id="5" name="Picture 3" descr="팬택씨앤아이 엔지니어링">
            <a:extLst>
              <a:ext uri="{FF2B5EF4-FFF2-40B4-BE49-F238E27FC236}">
                <a16:creationId xmlns:a16="http://schemas.microsoft.com/office/drawing/2014/main" id="{EAF28A90-3888-E2B4-F686-A2C0CB6624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4333F-5DAF-6341-C73D-0D2D7568A40D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94870-08BF-A2EE-2476-49CF884829AF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430514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화면개요</a:t>
                      </a:r>
                      <a:endParaRPr lang="en-US" altLang="ko-KR" sz="1200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17263-1285-5370-A845-77FC1C6641ED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31DE-1053-7880-A421-392283B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0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2907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16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5916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로그인 후 화면 좌측에 사용자 권한에 따른 메뉴가 제공됩니다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ko-KR" altLang="en-US" sz="1000"/>
                        <a:t>로그인 사용자의 전자입찰 상태를 확인할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사용자 이름을 클릭하면 개인정보 수정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비밀번호 변경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로그아웃 메뉴를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사용자의 전자입찰 상태를 확인할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진행중 상태는 최근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개월을 기준으로 진행중인 입찰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건수를 보여줍니다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클릭하면 전자입찰 의 입찰 진행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낙찰</a:t>
                      </a:r>
                      <a:r>
                        <a:rPr lang="en-US" altLang="ko-KR" sz="1000" dirty="0"/>
                        <a:t>(12</a:t>
                      </a:r>
                      <a:r>
                        <a:rPr lang="ko-KR" altLang="en-US" sz="1000" dirty="0"/>
                        <a:t>개월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상태는 최근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개월을 기준으로 완료된 입찰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건수를 보여줍니다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클릭하면 전자입찰의 낙찰이력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 권한에 따른 메뉴를 제공합니다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최근 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개월간 사용자의 전자 입찰 현황을 보여줍니다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미투찰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재입찰 포함</a:t>
                      </a:r>
                      <a:r>
                        <a:rPr lang="en-US" altLang="ko-KR" sz="1000" dirty="0"/>
                        <a:t>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</a:t>
                      </a:r>
                      <a:r>
                        <a:rPr lang="ko-KR" altLang="en-US" sz="1000" dirty="0"/>
                        <a:t> 입찰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낙찰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비선정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공지사항은 상단고정 공지사항과 최근 공지사항을 최대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개까지 보여줍니다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클릭하면 공지사항 페이지로 이동합니다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D8AA9B2-0307-3511-53C6-2CF496C8DE31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</a:rPr>
              <a:t>메인페이지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5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71393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개인정보 수정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개인정보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휴대폰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유선전화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이메일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직급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부서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 err="1"/>
                        <a:t>를</a:t>
                      </a:r>
                      <a:r>
                        <a:rPr lang="ko-KR" altLang="en-US" sz="1000"/>
                        <a:t> 수정할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개인정보 수정 메뉴를 클릭하면 본인인증을 위한 비밀번호 확인 후 개인정보 수정 팝업을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3.</a:t>
                      </a:r>
                      <a:r>
                        <a:rPr lang="ko-KR" altLang="en-US" sz="1000"/>
                        <a:t> 개인정보 수정 팝업에서는 사용자의 정보를 확인 및 수정할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4.</a:t>
                      </a:r>
                      <a:r>
                        <a:rPr lang="ko-KR" altLang="en-US" sz="1000"/>
                        <a:t> 필수항목을 모두 입력 후 저장을 클릭하면 변경된 개인정보가 적용됩니다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0C1F3CD-7D54-4BAD-B145-89EDABE699AC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사용자이름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개인정보수정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8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71393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비밀번호를 변경할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비밀번호 변경 메뉴를 클릭하면 본인인증을 위한 비밀번호 확인 후 비밀번호 변경 팝업을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3.</a:t>
                      </a:r>
                      <a:r>
                        <a:rPr lang="ko-KR" altLang="en-US" sz="1000"/>
                        <a:t> 비밀번호 생성 정책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소문자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특수문자를 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이상 조합 한 길이 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8~16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자리 비밀번호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u="none" strike="noStrike" cap="none" err="1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 맞게 새 비밀번호를 입력합니다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 새 비밀번호 확인을 위해 다시 입력해 주세요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4.</a:t>
                      </a:r>
                      <a:r>
                        <a:rPr lang="ko-KR" altLang="en-US" sz="1000"/>
                        <a:t> 새 비밀번호 와 비밀번호 확인 입력 후 확인을 클릭하면 새 비밀번호가 적용됩니다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3C7B848-8E25-820F-EFA1-A2CC9659EA74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사용자이름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비밀번호변경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2907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계정을 </a:t>
                      </a:r>
                      <a:r>
                        <a:rPr lang="ko-KR" altLang="en-US" sz="1000" err="1"/>
                        <a:t>로그아웃할</a:t>
                      </a:r>
                      <a:r>
                        <a:rPr lang="ko-KR" altLang="en-US" sz="1000"/>
                        <a:t>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로그아웃 메뉴를 클릭하면 접속한 계정에서 </a:t>
                      </a:r>
                      <a:r>
                        <a:rPr lang="ko-KR" altLang="en-US" sz="1000" err="1"/>
                        <a:t>로그아웃되며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로그인 페이지로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3CEBF3-DF0E-B106-C4E8-9402844A4C73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사용자이름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로그아웃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4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517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입찰진행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9358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입찰진행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입찰공고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투찰</a:t>
                      </a:r>
                      <a:r>
                        <a:rPr lang="ko-KR" altLang="en-US" sz="1000" dirty="0"/>
                        <a:t> 가능한 입찰만 확인 가능합니다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진행 목록은 공고된 입찰 계획의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지정경쟁입찰의 경우 지목된 입찰만 확인이 가능합니다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입찰번호를 클릭하면 입찰진행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내역 방식에 따라 견적서를 입력 또는 업로드합니다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견적서 제출시 법인공동인증서로 업체인증 후 </a:t>
                      </a:r>
                      <a:r>
                        <a:rPr lang="ko-KR" altLang="en-US" sz="1000" dirty="0" err="1"/>
                        <a:t>투찰이</a:t>
                      </a:r>
                      <a:r>
                        <a:rPr lang="ko-KR" altLang="en-US" sz="1000" dirty="0"/>
                        <a:t> 완료됩니다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개찰 이전에는 </a:t>
                      </a:r>
                      <a:r>
                        <a:rPr lang="ko-KR" altLang="en-US" sz="1000" dirty="0" err="1"/>
                        <a:t>투찰한</a:t>
                      </a:r>
                      <a:r>
                        <a:rPr lang="ko-KR" altLang="en-US" sz="1000" dirty="0"/>
                        <a:t> 업체 견적 및 견적 금액은 암호화되어 보호됩니다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해당 정보는 개찰 후에 확인이 가능합니다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담당자 또는 공고자에게 이메일로 문의할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C91AD0-6637-2109-4476-23F9D2D2FFB1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입찰진행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4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43140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입찰진행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상세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견적서제출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공고문 미리보기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673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입찰 내용 상세보기 및 견적서 제출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투찰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입찰 기본 정보 및 입찰 추가 정보를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공고문 미리보기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입찰공고를 확인 및 인쇄할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내역 방식에 따라 견적서를 입력 또는 업로드합니다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견적서 제출시 법인공동인증서로 업체인증 후 </a:t>
                      </a:r>
                      <a:r>
                        <a:rPr lang="ko-KR" altLang="en-US" sz="1000" dirty="0" err="1"/>
                        <a:t>투찰이</a:t>
                      </a:r>
                      <a:r>
                        <a:rPr lang="ko-KR" altLang="en-US" sz="1000" dirty="0"/>
                        <a:t> 완료됩니다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79E4DB-E0D9-F811-7079-B15D1EF4E0B1}"/>
              </a:ext>
            </a:extLst>
          </p:cNvPr>
          <p:cNvSpPr txBox="1"/>
          <p:nvPr/>
        </p:nvSpPr>
        <p:spPr>
          <a:xfrm>
            <a:off x="3400746" y="893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2866243-322D-908D-9799-737EDDE38045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입찰진행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상세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517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입찰완료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3738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완료된 입찰의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입찰진행 목록의 입찰 중 완료된 건만 확인 가능합니다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입찰 완료 목록에서는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입찰번호를 클릭하면 입찰계획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담당자에게 이메일로 문의할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DFF6F2-3C28-90E0-320B-B65BF05493F6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입찰완료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9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517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입찰완료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상세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4022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완료된 입찰의 상세 내용 확인 및 입찰 결과를 확인할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입찰진행 목록의 입찰 중 완료된 건만 확인 가능합니다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입찰 기본 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입찰 추가 정보 및 견적 제출 정보를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입찰 결과를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낙찰 추가 협의사항을 확인 후 낙찰확인을 하면 낙찰을 승인하게 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낙찰 승인 후 입찰공고자와 오프라인으로 계약을 진행해야 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7233791-8252-FC5A-27B8-9EF0089C8E02}"/>
              </a:ext>
            </a:extLst>
          </p:cNvPr>
          <p:cNvSpPr/>
          <p:nvPr/>
        </p:nvSpPr>
        <p:spPr>
          <a:xfrm>
            <a:off x="1744579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협력사 계정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협력사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GNB &gt; </a:t>
            </a:r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입찰완료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상세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7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업체정보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36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자사정보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2623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회사정보를 관리할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협력사 관리자 에게만 제공됩니다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회사정보 및 관리자 정보를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회사정보를 수정하기 위해서는 비밀번호를 통한 본인인증이 필요합니다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소속 회사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탈퇴할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2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업체정보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517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탈퇴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7380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소속 회사를 전자입찰 시스템에서 탈퇴할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협력사 관리자 에게만 제공됩니다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비밀번호를 통한 본인인증 완료 후 소속 회사를 </a:t>
                      </a:r>
                      <a:r>
                        <a:rPr lang="ko-KR" altLang="en-US" sz="1000" dirty="0" err="1"/>
                        <a:t>탈퇴시킬</a:t>
                      </a:r>
                      <a:r>
                        <a:rPr lang="ko-KR" altLang="en-US" sz="1000" dirty="0"/>
                        <a:t>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탈퇴 안내 및 사유 작성 후 회원탈퇴를 진행합니다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회원탈퇴가 완료되면 회원탈퇴 완료 페이지로 이동합니다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회원탈퇴 유의사항</a:t>
                      </a: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아래의 경우 회원탈퇴가 제한됩니다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투찰한</a:t>
                      </a:r>
                      <a:r>
                        <a:rPr lang="ko-KR" altLang="en-US" sz="1000" dirty="0"/>
                        <a:t> 입찰이 개찰 상태일 경우 회원탈퇴가 제한됩니다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해당 입찰이 완료된 후 탈퇴가 가능합니다</a:t>
                      </a:r>
                      <a:r>
                        <a:rPr lang="en-US" altLang="ko-KR" sz="1000" dirty="0"/>
                        <a:t>.)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아래의 경우 </a:t>
                      </a:r>
                      <a:r>
                        <a:rPr lang="ko-KR" altLang="en-US" sz="1000" dirty="0" err="1"/>
                        <a:t>투찰이</a:t>
                      </a:r>
                      <a:r>
                        <a:rPr lang="ko-KR" altLang="en-US" sz="1000" dirty="0"/>
                        <a:t> 취소 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투찰한</a:t>
                      </a:r>
                      <a:r>
                        <a:rPr lang="ko-KR" altLang="en-US" sz="1000" dirty="0"/>
                        <a:t> 입찰이 입찰공고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개찰대상 일 경우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  </a:t>
                      </a:r>
                      <a:r>
                        <a:rPr lang="ko-KR" altLang="en-US" sz="1000" dirty="0" err="1"/>
                        <a:t>회원탈퇴하면</a:t>
                      </a:r>
                      <a:r>
                        <a:rPr lang="ko-KR" altLang="en-US" sz="1000" dirty="0"/>
                        <a:t> 해당 입찰의 </a:t>
                      </a:r>
                      <a:r>
                        <a:rPr lang="ko-KR" altLang="en-US" sz="1000" dirty="0" err="1"/>
                        <a:t>투찰이</a:t>
                      </a:r>
                      <a:r>
                        <a:rPr lang="ko-KR" altLang="en-US" sz="1000" dirty="0"/>
                        <a:t> 취소됩니다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그 외 유의사항 및 정보보관기간은 </a:t>
                      </a:r>
                      <a:r>
                        <a:rPr lang="ko-KR" altLang="en-US" sz="1000" dirty="0" err="1"/>
                        <a:t>회워탈퇴</a:t>
                      </a:r>
                      <a:r>
                        <a:rPr lang="ko-KR" altLang="en-US" sz="1000" dirty="0"/>
                        <a:t> 페이지에서 확인해 주세요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천공 테이프 4">
            <a:extLst>
              <a:ext uri="{FF2B5EF4-FFF2-40B4-BE49-F238E27FC236}">
                <a16:creationId xmlns:a16="http://schemas.microsoft.com/office/drawing/2014/main" id="{29D67E91-B691-373A-5417-727C4FC636A6}"/>
              </a:ext>
            </a:extLst>
          </p:cNvPr>
          <p:cNvSpPr/>
          <p:nvPr/>
        </p:nvSpPr>
        <p:spPr>
          <a:xfrm>
            <a:off x="4267199" y="2231571"/>
            <a:ext cx="3526971" cy="804672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중략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A4C6062-D325-3653-9BE8-0FCEFE5A31E0}"/>
              </a:ext>
            </a:extLst>
          </p:cNvPr>
          <p:cNvSpPr/>
          <p:nvPr/>
        </p:nvSpPr>
        <p:spPr>
          <a:xfrm>
            <a:off x="6736874" y="4185873"/>
            <a:ext cx="1994305" cy="1562804"/>
          </a:xfrm>
          <a:prstGeom prst="roundRect">
            <a:avLst>
              <a:gd name="adj" fmla="val 0"/>
            </a:avLst>
          </a:prstGeom>
          <a:solidFill>
            <a:srgbClr val="A6C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DBCF-5950-603F-F2AF-F3FAADE6F536}"/>
              </a:ext>
            </a:extLst>
          </p:cNvPr>
          <p:cNvSpPr/>
          <p:nvPr/>
        </p:nvSpPr>
        <p:spPr>
          <a:xfrm>
            <a:off x="6916521" y="4445087"/>
            <a:ext cx="1077407" cy="956923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3796696-CEF6-DD2E-CA6B-85749657A67A}"/>
              </a:ext>
            </a:extLst>
          </p:cNvPr>
          <p:cNvSpPr/>
          <p:nvPr/>
        </p:nvSpPr>
        <p:spPr>
          <a:xfrm>
            <a:off x="6916521" y="4445087"/>
            <a:ext cx="1077406" cy="242390"/>
          </a:xfrm>
          <a:prstGeom prst="roundRect">
            <a:avLst>
              <a:gd name="adj" fmla="val 22865"/>
            </a:avLst>
          </a:prstGeom>
          <a:solidFill>
            <a:srgbClr val="FFE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도착</a:t>
            </a:r>
            <a:endParaRPr kumimoji="1" lang="en-US" altLang="ko-KR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ko-KR" altLang="en-US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BA81E93-2EFC-2D95-12DC-7D888BAC0D11}"/>
              </a:ext>
            </a:extLst>
          </p:cNvPr>
          <p:cNvSpPr/>
          <p:nvPr/>
        </p:nvSpPr>
        <p:spPr>
          <a:xfrm>
            <a:off x="6916518" y="4627453"/>
            <a:ext cx="1077407" cy="6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참여하실 입찰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E202506001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이 공고되었습니다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확인바랍니다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5D061BB-531D-B5C8-9494-924BE77B99B6}"/>
              </a:ext>
            </a:extLst>
          </p:cNvPr>
          <p:cNvSpPr/>
          <p:nvPr/>
        </p:nvSpPr>
        <p:spPr>
          <a:xfrm>
            <a:off x="7885928" y="4337087"/>
            <a:ext cx="216000" cy="216000"/>
          </a:xfrm>
          <a:prstGeom prst="roundRect">
            <a:avLst>
              <a:gd name="adj" fmla="val 50000"/>
            </a:avLst>
          </a:prstGeom>
          <a:solidFill>
            <a:srgbClr val="333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450" b="1" dirty="0">
                <a:solidFill>
                  <a:schemeClr val="bg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kakao</a:t>
            </a:r>
            <a:endParaRPr kumimoji="1" lang="ko-KR" altLang="en-US" sz="450" b="1" dirty="0">
              <a:solidFill>
                <a:schemeClr val="bg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28D50C1-8A58-BE1C-F331-D7D6E9716198}"/>
              </a:ext>
            </a:extLst>
          </p:cNvPr>
          <p:cNvSpPr/>
          <p:nvPr/>
        </p:nvSpPr>
        <p:spPr>
          <a:xfrm>
            <a:off x="6550627" y="393269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B3AC3A5-2215-4703-06FD-E6F2797AE801}"/>
              </a:ext>
            </a:extLst>
          </p:cNvPr>
          <p:cNvSpPr/>
          <p:nvPr/>
        </p:nvSpPr>
        <p:spPr>
          <a:xfrm>
            <a:off x="6736874" y="3914690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예시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0BC645F-D405-6DF2-DA41-D8CB2155C3F2}"/>
              </a:ext>
            </a:extLst>
          </p:cNvPr>
          <p:cNvSpPr/>
          <p:nvPr/>
        </p:nvSpPr>
        <p:spPr>
          <a:xfrm>
            <a:off x="8961965" y="393269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193DE56-88E2-7872-8554-A4054A61147D}"/>
              </a:ext>
            </a:extLst>
          </p:cNvPr>
          <p:cNvSpPr/>
          <p:nvPr/>
        </p:nvSpPr>
        <p:spPr>
          <a:xfrm>
            <a:off x="9148212" y="3914690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이메일 예시</a:t>
            </a:r>
          </a:p>
        </p:txBody>
      </p:sp>
      <p:sp>
        <p:nvSpPr>
          <p:cNvPr id="22" name="Google Shape;146;g2f6fc1b6314_0_70">
            <a:extLst>
              <a:ext uri="{FF2B5EF4-FFF2-40B4-BE49-F238E27FC236}">
                <a16:creationId xmlns:a16="http://schemas.microsoft.com/office/drawing/2014/main" id="{70799FDB-C029-1741-3809-F0C6BDEDCB83}"/>
              </a:ext>
            </a:extLst>
          </p:cNvPr>
          <p:cNvSpPr>
            <a:spLocks noChangeAspect="1"/>
          </p:cNvSpPr>
          <p:nvPr/>
        </p:nvSpPr>
        <p:spPr>
          <a:xfrm>
            <a:off x="9148212" y="4145053"/>
            <a:ext cx="1994305" cy="20005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3" name="모서리가 둥근 직사각형 1053">
            <a:extLst>
              <a:ext uri="{FF2B5EF4-FFF2-40B4-BE49-F238E27FC236}">
                <a16:creationId xmlns:a16="http://schemas.microsoft.com/office/drawing/2014/main" id="{6EE05E54-4552-DA2A-B075-C05245E8A791}"/>
              </a:ext>
            </a:extLst>
          </p:cNvPr>
          <p:cNvSpPr>
            <a:spLocks noChangeAspect="1"/>
          </p:cNvSpPr>
          <p:nvPr/>
        </p:nvSpPr>
        <p:spPr>
          <a:xfrm>
            <a:off x="9250985" y="4777890"/>
            <a:ext cx="1781377" cy="81267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안녕하세요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 </a:t>
            </a:r>
            <a:b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</a:br>
            <a:endParaRPr lang="en-US" altLang="ko-KR" sz="3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3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</a:t>
            </a:r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시스템을 이용해주시는 회원님께 감사드리며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</a:p>
          <a:p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안내사항이 있어 알려 드립니다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참여하실 입찰 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E202506001 </a:t>
            </a:r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이 공고되었습니다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</a:p>
          <a:p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확인바랍니다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모서리가 둥근 직사각형 1053">
            <a:extLst>
              <a:ext uri="{FF2B5EF4-FFF2-40B4-BE49-F238E27FC236}">
                <a16:creationId xmlns:a16="http://schemas.microsoft.com/office/drawing/2014/main" id="{42BF4426-D114-8359-4080-695EF39B4285}"/>
              </a:ext>
            </a:extLst>
          </p:cNvPr>
          <p:cNvSpPr>
            <a:spLocks noChangeAspect="1"/>
          </p:cNvSpPr>
          <p:nvPr/>
        </p:nvSpPr>
        <p:spPr>
          <a:xfrm>
            <a:off x="9250982" y="5590567"/>
            <a:ext cx="1781377" cy="392565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자세한 정보나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추가 문의사항은 고객센터로 문의해 주세요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r>
              <a:rPr kumimoji="1" lang="en-US" altLang="ko-KR" sz="3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</a:t>
            </a:r>
            <a:r>
              <a:rPr kumimoji="1" lang="ko-KR" altLang="en-US" sz="3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sz="300" b="1" u="sng" dirty="0" err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&gt;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고객센터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&gt;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1:1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문의</a:t>
            </a:r>
            <a:endParaRPr kumimoji="1" lang="en-US" altLang="ko-KR" sz="300" b="1" u="sng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고객센터 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02 2345 2345</a:t>
            </a:r>
          </a:p>
          <a:p>
            <a:endParaRPr kumimoji="1" lang="en-US" altLang="ko-KR" sz="3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본 이메일은 발신 전용 이메일 입니다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</p:txBody>
      </p:sp>
      <p:sp>
        <p:nvSpPr>
          <p:cNvPr id="25" name="모서리가 둥근 직사각형 1053">
            <a:extLst>
              <a:ext uri="{FF2B5EF4-FFF2-40B4-BE49-F238E27FC236}">
                <a16:creationId xmlns:a16="http://schemas.microsoft.com/office/drawing/2014/main" id="{7BBDCFAE-1591-76B6-5615-9D765D38BE1F}"/>
              </a:ext>
            </a:extLst>
          </p:cNvPr>
          <p:cNvSpPr>
            <a:spLocks noChangeAspect="1"/>
          </p:cNvSpPr>
          <p:nvPr/>
        </p:nvSpPr>
        <p:spPr>
          <a:xfrm>
            <a:off x="9250986" y="4567655"/>
            <a:ext cx="1781377" cy="200973"/>
          </a:xfrm>
          <a:prstGeom prst="roundRect">
            <a:avLst>
              <a:gd name="adj" fmla="val 0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kumimoji="1" lang="ko-KR" altLang="en-US" sz="4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kumimoji="1" lang="ko-KR" altLang="en-US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입찰공고 안내</a:t>
            </a:r>
            <a:endParaRPr kumimoji="1" lang="en-US" altLang="ko-KR" sz="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B7DC314-979D-AF38-ED5A-2F6EF13A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24" y="4362113"/>
            <a:ext cx="526104" cy="136521"/>
          </a:xfrm>
          <a:prstGeom prst="rect">
            <a:avLst/>
          </a:prstGeom>
        </p:spPr>
      </p:pic>
      <p:sp>
        <p:nvSpPr>
          <p:cNvPr id="27" name="모서리가 둥근 직사각형 1053">
            <a:extLst>
              <a:ext uri="{FF2B5EF4-FFF2-40B4-BE49-F238E27FC236}">
                <a16:creationId xmlns:a16="http://schemas.microsoft.com/office/drawing/2014/main" id="{5900FE0E-2219-B0F9-0A09-7E9537BD376A}"/>
              </a:ext>
            </a:extLst>
          </p:cNvPr>
          <p:cNvSpPr>
            <a:spLocks noChangeAspect="1"/>
          </p:cNvSpPr>
          <p:nvPr/>
        </p:nvSpPr>
        <p:spPr>
          <a:xfrm>
            <a:off x="9735932" y="4362113"/>
            <a:ext cx="1255273" cy="11122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rgbClr val="00829D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PANTECH E-BID SYSTEM</a:t>
            </a:r>
          </a:p>
        </p:txBody>
      </p:sp>
      <p:sp>
        <p:nvSpPr>
          <p:cNvPr id="28" name="모서리가 둥근 직사각형 1053">
            <a:extLst>
              <a:ext uri="{FF2B5EF4-FFF2-40B4-BE49-F238E27FC236}">
                <a16:creationId xmlns:a16="http://schemas.microsoft.com/office/drawing/2014/main" id="{0996EB72-778C-2A69-AA76-2781235E2EC5}"/>
              </a:ext>
            </a:extLst>
          </p:cNvPr>
          <p:cNvSpPr>
            <a:spLocks noChangeAspect="1"/>
          </p:cNvSpPr>
          <p:nvPr/>
        </p:nvSpPr>
        <p:spPr>
          <a:xfrm>
            <a:off x="9863211" y="5376901"/>
            <a:ext cx="556924" cy="133554"/>
          </a:xfrm>
          <a:prstGeom prst="roundRect">
            <a:avLst>
              <a:gd name="adj" fmla="val 11991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</a:t>
            </a:r>
            <a:r>
              <a:rPr kumimoji="1" lang="ko-KR" altLang="en-US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바로가기</a:t>
            </a:r>
            <a:endParaRPr kumimoji="1" lang="en-US" altLang="ko-KR" sz="3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3E7FBCE-04B7-870B-8C84-E747F0D3D89F}"/>
              </a:ext>
            </a:extLst>
          </p:cNvPr>
          <p:cNvSpPr/>
          <p:nvPr/>
        </p:nvSpPr>
        <p:spPr>
          <a:xfrm>
            <a:off x="4018346" y="4215760"/>
            <a:ext cx="1994305" cy="1562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EDD3414-B5C4-D98E-5CB3-11D76F412C22}"/>
              </a:ext>
            </a:extLst>
          </p:cNvPr>
          <p:cNvSpPr/>
          <p:nvPr/>
        </p:nvSpPr>
        <p:spPr>
          <a:xfrm>
            <a:off x="4197993" y="4474974"/>
            <a:ext cx="1077407" cy="249977"/>
          </a:xfrm>
          <a:prstGeom prst="roundRect">
            <a:avLst>
              <a:gd name="adj" fmla="val 87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고객님의 아이디는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testuser01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입니다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3C1F4C7-6FFA-4C55-F12E-FA3458719C7F}"/>
              </a:ext>
            </a:extLst>
          </p:cNvPr>
          <p:cNvSpPr/>
          <p:nvPr/>
        </p:nvSpPr>
        <p:spPr>
          <a:xfrm>
            <a:off x="3832099" y="396257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65FFCCD-58AC-41ED-53FB-58312DCED5C1}"/>
              </a:ext>
            </a:extLst>
          </p:cNvPr>
          <p:cNvSpPr/>
          <p:nvPr/>
        </p:nvSpPr>
        <p:spPr>
          <a:xfrm>
            <a:off x="4018346" y="3944577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문자 예시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F083DF1-CA90-146F-DA97-B7DCD59CFFE9}"/>
              </a:ext>
            </a:extLst>
          </p:cNvPr>
          <p:cNvSpPr/>
          <p:nvPr/>
        </p:nvSpPr>
        <p:spPr>
          <a:xfrm>
            <a:off x="5275400" y="4474973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오후 </a:t>
            </a:r>
            <a:r>
              <a:rPr kumimoji="1" lang="en-US" altLang="ko-KR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13:30</a:t>
            </a:r>
            <a:endParaRPr kumimoji="1" lang="ko-KR" altLang="en-US" sz="300" b="1" dirty="0">
              <a:solidFill>
                <a:schemeClr val="bg1">
                  <a:lumMod val="9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7339523-D36B-BE4B-EC85-035219396923}"/>
              </a:ext>
            </a:extLst>
          </p:cNvPr>
          <p:cNvSpPr/>
          <p:nvPr/>
        </p:nvSpPr>
        <p:spPr>
          <a:xfrm>
            <a:off x="4811345" y="4219058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오늘</a:t>
            </a:r>
          </a:p>
        </p:txBody>
      </p:sp>
    </p:spTree>
    <p:extLst>
      <p:ext uri="{BB962C8B-B14F-4D97-AF65-F5344CB8AC3E}">
        <p14:creationId xmlns:p14="http://schemas.microsoft.com/office/powerpoint/2010/main" val="346562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업체정보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40963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사용자관리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7100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 관리 목록에서 소속 회사의 사용자를 관리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추가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협력사 관리자 에게만 제공됩니다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소속 회사 사용자를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사용자 등록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사용자 등록 팝업에서 신규 사용자를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사용자 수정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사용자 관리 목록에서 아이디를 클릭하면 사용자정보를 수정할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사용자 비밀번호 변경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사용자 관리 목록에서 아이디를 클릭하면 사용자의 비밀번호를 변경할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사용자 삭제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사용자 관리 목록에서 아이디를 클릭하면 사용자를 삭제할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36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공지사항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8437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목록 및 상세를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공지사항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공지사항 제목을 클릭하면 공지사항 상세 내용을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9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655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FAQ</a:t>
            </a:r>
            <a:endParaRPr lang="ko-KR" altLang="en-US" sz="16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6506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분류별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에서 탭을 선택하면 분류별로 </a:t>
                      </a:r>
                      <a:r>
                        <a:rPr lang="en-US" altLang="ko-KR" sz="1000" dirty="0"/>
                        <a:t>FAQ</a:t>
                      </a:r>
                      <a:r>
                        <a:rPr lang="ko-KR" altLang="en-US" sz="1000" dirty="0"/>
                        <a:t> 목록을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FAQ </a:t>
                      </a:r>
                      <a:r>
                        <a:rPr lang="ko-KR" altLang="en-US" sz="1000" dirty="0"/>
                        <a:t>질문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답변을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2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64848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문의 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5327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문의는 사용자가 운영자에게 문의한 목록을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문의하기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클릭하면 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등록 페이지로 이동합니다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제목을 클릭하면 상세로 이동하며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운영자가 등록한답변을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상세에서 문의내용을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문의가 처리완료 일 경우에는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삭제가 제한됩니다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0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64848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문의 등록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7217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문의를 등록할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문의를 등록하면 운영자가 확인 후 답변을 등록합니다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상세에서 문의내용을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문의가 처리완료 일 경우에는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삭제가 제한됩니다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05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64848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문의 상세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8530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상세에서는 사용자가 등록한 문의와 운영자의 답변을 확인할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문의하기 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클릭하면 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등록 페이지로 이동합니다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제목을 클릭하면 상세로 이동하며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운영자가 등록한답변을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상세에서 문의내용을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문의가 처리완료 일 경우에는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삭제가 제한됩니다</a:t>
                      </a:r>
                      <a:r>
                        <a:rPr lang="en-US" altLang="ko-KR" sz="1000" dirty="0"/>
                        <a:t>.)</a:t>
                      </a:r>
                      <a:endParaRPr lang="ko-KR" altLang="en-US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및 개인정보 활용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신청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.1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개인정보 수정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비밀번호 변경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로그아웃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4744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전자입찰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입찰진행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입찰완료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업체정보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자사정보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5.3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 사용자 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6.1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 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6.2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FAQ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6.3 1:1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</a:rPr>
              <a:t>문의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967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2281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화면에서 회원가입 화면으로 진입할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 로그인 화면에서 회원가입 버튼을 클릭하여 회원가입 화면으로 진입할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341952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회원약관 및 개인정보 활용 동의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1669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및 개인정보 활용 </a:t>
                      </a:r>
                      <a:r>
                        <a:rPr lang="ko-KR" altLang="en-US" sz="1000" dirty="0" err="1"/>
                        <a:t>에</a:t>
                      </a:r>
                      <a:r>
                        <a:rPr lang="ko-KR" altLang="en-US" sz="1000" dirty="0"/>
                        <a:t> 대한 동의 절차를 진행합니다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 회원약관 및 개인정보 활용에 대한 내용확인 및 동의를 진행합니다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293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회원정보 입력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48705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회원가입에 필요한 정보를 입력합니다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회사정보를 입력합니다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관리자 정보를 입력합니다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회원가입 신청을 진행합니다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910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1.4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회원가입 신청 완료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369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정상적으로 회원가입 신청이 진행되면 진입하는 화면 입니다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정상적으로 회원가입 신청이 되면 진입하는 화면 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회원가입 신청 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영업일 이내에 승인여부가 처리됩니다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승인 </a:t>
                      </a:r>
                      <a:r>
                        <a:rPr lang="ko-KR" altLang="en-US" sz="1000" dirty="0" err="1"/>
                        <a:t>치리시</a:t>
                      </a:r>
                      <a:r>
                        <a:rPr lang="ko-KR" altLang="en-US" sz="1000" dirty="0"/>
                        <a:t> 카카오톡과 이메일로 알림이 발송됩니다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2506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4288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로그인 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아이디 찾기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168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 찾기는 사업자등록번호화 회원정보를 조회하여 아이디를 문자로 발송합니다</a:t>
                      </a:r>
                      <a:r>
                        <a:rPr lang="en-US" altLang="ko-KR" sz="1000" dirty="0"/>
                        <a:t>,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등록된 사업자등록번호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사용자이름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사용자 휴대폰번호 입력합니다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문자발송 을 클릭하면 등록된 사용자 휴대폰으로 문자를 수신할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CBDC971-F4ED-763F-0742-B28CAE2C1FE4}"/>
              </a:ext>
            </a:extLst>
          </p:cNvPr>
          <p:cNvSpPr/>
          <p:nvPr/>
        </p:nvSpPr>
        <p:spPr>
          <a:xfrm>
            <a:off x="6096000" y="1623410"/>
            <a:ext cx="1994305" cy="1562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77B8CFF-253F-7F0C-C61B-73E62F6F12DC}"/>
              </a:ext>
            </a:extLst>
          </p:cNvPr>
          <p:cNvSpPr/>
          <p:nvPr/>
        </p:nvSpPr>
        <p:spPr>
          <a:xfrm>
            <a:off x="6275647" y="1882624"/>
            <a:ext cx="1077407" cy="249977"/>
          </a:xfrm>
          <a:prstGeom prst="roundRect">
            <a:avLst>
              <a:gd name="adj" fmla="val 87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고객님의 아이디는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testuser01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입니다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152900-FC89-CD0B-33DE-D4797B567853}"/>
              </a:ext>
            </a:extLst>
          </p:cNvPr>
          <p:cNvSpPr/>
          <p:nvPr/>
        </p:nvSpPr>
        <p:spPr>
          <a:xfrm>
            <a:off x="5909753" y="137022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DC9AE13-4675-EB6D-D318-89E8FD8F8E84}"/>
              </a:ext>
            </a:extLst>
          </p:cNvPr>
          <p:cNvSpPr/>
          <p:nvPr/>
        </p:nvSpPr>
        <p:spPr>
          <a:xfrm>
            <a:off x="6096000" y="1352227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문자 예시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64494EC-863D-1C8D-491F-A13586A48308}"/>
              </a:ext>
            </a:extLst>
          </p:cNvPr>
          <p:cNvSpPr/>
          <p:nvPr/>
        </p:nvSpPr>
        <p:spPr>
          <a:xfrm>
            <a:off x="7353054" y="1882623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오후 </a:t>
            </a:r>
            <a:r>
              <a:rPr kumimoji="1" lang="en-US" altLang="ko-KR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13:30</a:t>
            </a:r>
            <a:endParaRPr kumimoji="1" lang="ko-KR" altLang="en-US" sz="300" b="1" dirty="0">
              <a:solidFill>
                <a:schemeClr val="bg1">
                  <a:lumMod val="9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585EC06-60B1-8451-93F8-074D50FDF60B}"/>
              </a:ext>
            </a:extLst>
          </p:cNvPr>
          <p:cNvSpPr/>
          <p:nvPr/>
        </p:nvSpPr>
        <p:spPr>
          <a:xfrm>
            <a:off x="6888999" y="1626708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오늘</a:t>
            </a:r>
          </a:p>
        </p:txBody>
      </p:sp>
    </p:spTree>
    <p:extLst>
      <p:ext uri="{BB962C8B-B14F-4D97-AF65-F5344CB8AC3E}">
        <p14:creationId xmlns:p14="http://schemas.microsoft.com/office/powerpoint/2010/main" val="277654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25066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6340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로그인 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비밀번호 찾기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1880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비밀번호 찾기는 사업자등록번호와 회원정보를 조회하여 비밀번호 초기화 후 문자로 발송합니다</a:t>
                      </a:r>
                      <a:r>
                        <a:rPr lang="en-US" altLang="ko-KR" sz="1000" dirty="0"/>
                        <a:t>,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등록된 사업자등록번호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사용자이름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아이디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사용자 휴대폰번호 입력합니다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기존 비밀번호는 초기화되며 임시비밀번호를 문자로 수신할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BFFDE84-A9C0-C663-270D-A893BA8EEC6C}"/>
              </a:ext>
            </a:extLst>
          </p:cNvPr>
          <p:cNvSpPr/>
          <p:nvPr/>
        </p:nvSpPr>
        <p:spPr>
          <a:xfrm>
            <a:off x="6096000" y="1623410"/>
            <a:ext cx="1994305" cy="1562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8092380-5B9A-E322-9937-B4AA3A19C44A}"/>
              </a:ext>
            </a:extLst>
          </p:cNvPr>
          <p:cNvSpPr/>
          <p:nvPr/>
        </p:nvSpPr>
        <p:spPr>
          <a:xfrm>
            <a:off x="6275647" y="1882624"/>
            <a:ext cx="1077407" cy="249977"/>
          </a:xfrm>
          <a:prstGeom prst="roundRect">
            <a:avLst>
              <a:gd name="adj" fmla="val 87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고객님의 임시비밀번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호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는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a1s2d3f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입니다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0330AC1-7788-1423-3D38-888563EF5B9A}"/>
              </a:ext>
            </a:extLst>
          </p:cNvPr>
          <p:cNvSpPr/>
          <p:nvPr/>
        </p:nvSpPr>
        <p:spPr>
          <a:xfrm>
            <a:off x="5909753" y="137022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86F3BE2-72F4-BA0E-65B7-13F1300CBEA7}"/>
              </a:ext>
            </a:extLst>
          </p:cNvPr>
          <p:cNvSpPr/>
          <p:nvPr/>
        </p:nvSpPr>
        <p:spPr>
          <a:xfrm>
            <a:off x="6096000" y="1352227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문자 예시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5B8B678-54B3-F080-4B91-6D26B1C846BE}"/>
              </a:ext>
            </a:extLst>
          </p:cNvPr>
          <p:cNvSpPr/>
          <p:nvPr/>
        </p:nvSpPr>
        <p:spPr>
          <a:xfrm>
            <a:off x="7353054" y="1882623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오후 </a:t>
            </a:r>
            <a:r>
              <a:rPr kumimoji="1" lang="en-US" altLang="ko-KR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13:30</a:t>
            </a:r>
            <a:endParaRPr kumimoji="1" lang="ko-KR" altLang="en-US" sz="300" b="1" dirty="0">
              <a:solidFill>
                <a:schemeClr val="bg1">
                  <a:lumMod val="9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F018CB1-6ED5-2A72-F5FC-19A5E6D1B110}"/>
              </a:ext>
            </a:extLst>
          </p:cNvPr>
          <p:cNvSpPr/>
          <p:nvPr/>
        </p:nvSpPr>
        <p:spPr>
          <a:xfrm>
            <a:off x="6888999" y="1626708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오늘</a:t>
            </a:r>
          </a:p>
        </p:txBody>
      </p:sp>
    </p:spTree>
    <p:extLst>
      <p:ext uri="{BB962C8B-B14F-4D97-AF65-F5344CB8AC3E}">
        <p14:creationId xmlns:p14="http://schemas.microsoft.com/office/powerpoint/2010/main" val="256209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1741</Words>
  <Application>Microsoft Macintosh PowerPoint</Application>
  <PresentationFormat>와이드스크린</PresentationFormat>
  <Paragraphs>294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NanumSquare</vt:lpstr>
      <vt:lpstr>NanumSquare Bold</vt:lpstr>
      <vt:lpstr>NanumSquare ExtraBold</vt:lpstr>
      <vt:lpstr>Pretendard Variable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DA41707</cp:lastModifiedBy>
  <cp:revision>11</cp:revision>
  <dcterms:created xsi:type="dcterms:W3CDTF">2025-03-13T00:31:23Z</dcterms:created>
  <dcterms:modified xsi:type="dcterms:W3CDTF">2025-04-15T08:09:49Z</dcterms:modified>
</cp:coreProperties>
</file>