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A5"/>
    <a:srgbClr val="3A7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80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EBE5635-303F-2265-6E1B-0FC620B09E0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44666325"/>
              </p:ext>
            </p:extLst>
          </p:nvPr>
        </p:nvGraphicFramePr>
        <p:xfrm>
          <a:off x="0" y="555585"/>
          <a:ext cx="12192000" cy="5752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959835413"/>
                    </a:ext>
                  </a:extLst>
                </a:gridCol>
              </a:tblGrid>
              <a:tr h="288209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일반인을 위한 자재전문 쇼핑몰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팬타온</a:t>
                      </a:r>
                      <a:r>
                        <a:rPr lang="ko-KR" altLang="en-US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ICT </a:t>
                      </a:r>
                      <a:r>
                        <a:rPr lang="ko-KR" altLang="en-US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마켓</a:t>
                      </a:r>
                      <a:endParaRPr lang="en-US" altLang="ko-KR" sz="2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180000" marB="21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3194"/>
                  </a:ext>
                </a:extLst>
              </a:tr>
              <a:tr h="78484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2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매뉴얼</a:t>
                      </a:r>
                    </a:p>
                  </a:txBody>
                  <a:tcPr marL="180000" marR="180000" marT="180000" marB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393777"/>
                  </a:ext>
                </a:extLst>
              </a:tr>
              <a:tr h="198684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180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07650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C5A0A3D-61FF-F800-DC0D-DC2F424905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495781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80565E-7B7D-594A-6B72-820B0FFA2B50}"/>
              </a:ext>
            </a:extLst>
          </p:cNvPr>
          <p:cNvSpPr txBox="1"/>
          <p:nvPr userDrawn="1"/>
        </p:nvSpPr>
        <p:spPr>
          <a:xfrm>
            <a:off x="63500" y="118855"/>
            <a:ext cx="203934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 err="1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팬타온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ICT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마켓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C79807-66A1-2ADA-3BD5-359BCB93A1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31220" y="226180"/>
            <a:ext cx="973126" cy="2486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616D5E-C50A-916F-0E75-0AA561620CB5}"/>
              </a:ext>
            </a:extLst>
          </p:cNvPr>
          <p:cNvSpPr txBox="1"/>
          <p:nvPr userDrawn="1"/>
        </p:nvSpPr>
        <p:spPr>
          <a:xfrm>
            <a:off x="9498612" y="6492923"/>
            <a:ext cx="26629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0" i="0" dirty="0">
                <a:effectLst/>
                <a:latin typeface="Pretendard Variable"/>
              </a:rPr>
              <a:t>Copyright Pantech C&amp;I Eng. All Rights Reserved.</a:t>
            </a:r>
            <a:endParaRPr lang="ko-KR" altLang="en-US" sz="1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30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DF0B-18B1-0542-B760-DB397F1E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D12BC-6756-DE49-FAB7-AE4C3750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CC111-0462-F1EA-5CD2-571E9077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4E060-4D6D-4D18-88BD-062FBEB0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06862-61C5-9BDA-8D28-E103902A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57297F-390B-3028-84C9-D0FE89AEB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F65AA-47FD-56B8-F4D5-37A504E8C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E31C4-AC39-44E6-F6E8-AEB88D17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22392-0F8E-C4D0-4133-66D14BD5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353BA-3FC6-2025-16DA-9F19D617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6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097645E-18B6-3FBF-0BCE-1C66874219A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70328294"/>
              </p:ext>
            </p:extLst>
          </p:nvPr>
        </p:nvGraphicFramePr>
        <p:xfrm>
          <a:off x="0" y="555585"/>
          <a:ext cx="12192000" cy="5753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880">
                  <a:extLst>
                    <a:ext uri="{9D8B030D-6E8A-4147-A177-3AD203B41FA5}">
                      <a16:colId xmlns:a16="http://schemas.microsoft.com/office/drawing/2014/main" val="2596794405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3959835413"/>
                    </a:ext>
                  </a:extLst>
                </a:gridCol>
              </a:tblGrid>
              <a:tr h="575377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360000" marR="360000" marT="180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0" marR="360000" marT="180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3194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3C45CD49-039C-7B61-EB4A-2827634854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495781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276C1-2B8F-CA1E-E108-0B9A9DD89400}"/>
              </a:ext>
            </a:extLst>
          </p:cNvPr>
          <p:cNvSpPr txBox="1"/>
          <p:nvPr userDrawn="1"/>
        </p:nvSpPr>
        <p:spPr>
          <a:xfrm>
            <a:off x="63500" y="118855"/>
            <a:ext cx="6976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목차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9CAD70-972A-0586-B569-DC502FFD33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31220" y="226180"/>
            <a:ext cx="973126" cy="2486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3F02B5-9948-A08A-BFF3-53D4662D2D83}"/>
              </a:ext>
            </a:extLst>
          </p:cNvPr>
          <p:cNvSpPr txBox="1"/>
          <p:nvPr userDrawn="1"/>
        </p:nvSpPr>
        <p:spPr>
          <a:xfrm>
            <a:off x="9498612" y="6492923"/>
            <a:ext cx="26629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0" i="0" dirty="0">
                <a:effectLst/>
                <a:latin typeface="Pretendard Variable"/>
              </a:rPr>
              <a:t>Copyright Pantech C&amp;I Eng. All Rights Reserved.</a:t>
            </a:r>
            <a:endParaRPr lang="ko-KR" altLang="en-US" sz="1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30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22">
            <a:extLst>
              <a:ext uri="{FF2B5EF4-FFF2-40B4-BE49-F238E27FC236}">
                <a16:creationId xmlns:a16="http://schemas.microsoft.com/office/drawing/2014/main" id="{ED7ACF9A-1E82-F9DE-4D86-98575698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4475" y="6437741"/>
            <a:ext cx="1543050" cy="298546"/>
          </a:xfrm>
        </p:spPr>
        <p:txBody>
          <a:bodyPr/>
          <a:lstStyle>
            <a:lvl1pPr algn="ctr"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68B34AA-18A8-41B5-B213-38B8284C32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107E5E0-020F-3D88-D14D-B6477368183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19430514"/>
              </p:ext>
            </p:extLst>
          </p:nvPr>
        </p:nvGraphicFramePr>
        <p:xfrm>
          <a:off x="0" y="555585"/>
          <a:ext cx="12192000" cy="574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320">
                  <a:extLst>
                    <a:ext uri="{9D8B030D-6E8A-4147-A177-3AD203B41FA5}">
                      <a16:colId xmlns:a16="http://schemas.microsoft.com/office/drawing/2014/main" val="2596794405"/>
                    </a:ext>
                  </a:extLst>
                </a:gridCol>
                <a:gridCol w="3916680">
                  <a:extLst>
                    <a:ext uri="{9D8B030D-6E8A-4147-A177-3AD203B41FA5}">
                      <a16:colId xmlns:a16="http://schemas.microsoft.com/office/drawing/2014/main" val="3959835413"/>
                    </a:ext>
                  </a:extLst>
                </a:gridCol>
              </a:tblGrid>
              <a:tr h="1063126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180000" marB="21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007FA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■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rgbClr val="007FA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화면개요</a:t>
                      </a:r>
                      <a:endParaRPr lang="en-US" altLang="ko-KR" sz="1200" dirty="0">
                        <a:solidFill>
                          <a:srgbClr val="007FA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72000" marB="108000">
                    <a:lnL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83194"/>
                  </a:ext>
                </a:extLst>
              </a:tr>
              <a:tr h="46853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rgbClr val="007FA5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■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rgbClr val="007FA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상세설명</a:t>
                      </a:r>
                      <a:endParaRPr lang="en-US" altLang="ko-KR" sz="1200" b="1" dirty="0">
                        <a:solidFill>
                          <a:srgbClr val="007FA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72000" marB="108000">
                    <a:lnL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446767"/>
                  </a:ext>
                </a:extLst>
              </a:tr>
            </a:tbl>
          </a:graphicData>
        </a:graphic>
      </p:graphicFrame>
      <p:pic>
        <p:nvPicPr>
          <p:cNvPr id="14" name="Picture 3" descr="팬택씨앤아이 엔지니어링">
            <a:extLst>
              <a:ext uri="{FF2B5EF4-FFF2-40B4-BE49-F238E27FC236}">
                <a16:creationId xmlns:a16="http://schemas.microsoft.com/office/drawing/2014/main" id="{8A8A3C7C-813A-1A48-05D6-D8261D4F3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495781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25989BF-0882-F75A-BE69-E9042FB7FD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31220" y="226180"/>
            <a:ext cx="973126" cy="2486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A90B0D-2AD2-5A1F-A0DA-3FC37B2DC05A}"/>
              </a:ext>
            </a:extLst>
          </p:cNvPr>
          <p:cNvSpPr txBox="1"/>
          <p:nvPr userDrawn="1"/>
        </p:nvSpPr>
        <p:spPr>
          <a:xfrm>
            <a:off x="9498612" y="6492923"/>
            <a:ext cx="26629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0" i="0" dirty="0">
                <a:effectLst/>
                <a:latin typeface="Pretendard Variable"/>
              </a:rPr>
              <a:t>Copyright Pantech C&amp;I Eng. All Rights Reserved.</a:t>
            </a:r>
            <a:endParaRPr lang="ko-KR" altLang="en-US" sz="1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58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F92BB-257F-281C-9A34-FF625B90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9B472-F25F-CCFB-6E2F-52A4F6861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A24E68-4EA2-92AD-DE4B-4D94B3230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1749C-5B74-F142-C940-A9439FE8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6C57E-E976-BBE9-F645-2AD260F9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D3DAD-407A-9A2B-9E26-437678BB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4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634C5-374B-480C-01EB-115A1768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BBD0D2-CA1E-1B6C-F5C7-294C821E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405B5D-676A-BFCD-2AD7-2E2177FE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FA6920-4568-0325-24A0-EC700EBF0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0A1D8D-2244-9C81-6EE5-B01B7F471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7A33C3-55CE-4200-0845-EF67DCF0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2A2EA1-ECE1-3969-BAE0-E65440D4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D4540-D09D-4086-6F82-AFB5AD9C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6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C0BC6-396E-1FEC-939E-CA48D5F2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ED7C18-A9BB-960E-BC55-F182070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33B316-9C8B-F0B4-39FC-4995F53C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16CF66-9475-FA3B-4012-F2A03FA2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8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A93154-7559-3E41-52D8-66A620A9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6BBD45-FB9E-9D92-2B22-F0FD9E80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BC26E0-982D-2A21-765A-2572CDD0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3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9AE5C-D3E7-336D-7131-2D476D34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3A820-74B9-FD8A-CFF0-D872BCCB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52BEB-9BB8-8C45-083A-BBECF8D92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AFFA7-D98D-3CC2-4A69-F8DA8654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4A48F-CF72-7458-2538-ED0FB2FC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01CFF-7741-7654-1743-1093875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15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47B92-A8A0-8283-9E93-C6D293E0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DB7DAC-3F26-55C9-1F1D-CF03BF927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F7C031-E9D8-51BD-9FAC-4B93B61AF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27DB3-A199-362B-6CDA-8C7C9C4C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64F4FA-F6EF-893B-890C-133F2228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6BF86-E1BC-9958-D884-6F5D28D5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1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37951E-311D-4707-4A68-0F377816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A0EDB-845F-BCDD-CE08-1CB9AF66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7F7C4-DB12-E20F-A74F-2FE2D659D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FCD69-0AF7-4A0B-8099-723C09692EE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58256-97BA-205F-E704-834D7CF73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E5F4C-63E2-0FB6-0910-7B74B1A74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4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04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7B2D61-1EE5-3D55-3BCE-C8ACA2ECC824}"/>
              </a:ext>
            </a:extLst>
          </p:cNvPr>
          <p:cNvSpPr txBox="1"/>
          <p:nvPr/>
        </p:nvSpPr>
        <p:spPr>
          <a:xfrm>
            <a:off x="3823535" y="918047"/>
            <a:ext cx="3988723" cy="508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 화면 진입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회원약관 동의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회원정보 입력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가입 완료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2.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로그인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2.1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아이디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2.2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비밀번호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메인화면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관심상품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특가상품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인기상품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기획전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E7E5D-4A54-66A8-A956-75BE909D66D6}"/>
              </a:ext>
            </a:extLst>
          </p:cNvPr>
          <p:cNvSpPr txBox="1"/>
          <p:nvPr/>
        </p:nvSpPr>
        <p:spPr>
          <a:xfrm>
            <a:off x="7478151" y="918047"/>
            <a:ext cx="3988723" cy="409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6213" algn="l"/>
              </a:tabLst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상품검색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통합검색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카테고리 검색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결과내 필터 검색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 상세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장바구니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장바구니 등록 및 확인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배송지 및 결제방법 선택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본인 휴대폰인증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최초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상품주문 및 결제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상품주문 완료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10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785A44-5A60-3238-1739-B54B0A4706B9}"/>
              </a:ext>
            </a:extLst>
          </p:cNvPr>
          <p:cNvSpPr txBox="1"/>
          <p:nvPr/>
        </p:nvSpPr>
        <p:spPr>
          <a:xfrm>
            <a:off x="3848270" y="915209"/>
            <a:ext cx="1696298" cy="3790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6.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 쇼핑 현황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6.1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배송 조회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6.2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주문 취소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6.3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교환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반품 신청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6.4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주문 취소 내역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6.5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반품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교환 목록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 정보 관리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회원정보 변경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배송주소 관리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회원탈퇴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3A9B6-08D1-8BA7-BE9E-D082AB155C08}"/>
              </a:ext>
            </a:extLst>
          </p:cNvPr>
          <p:cNvSpPr txBox="1"/>
          <p:nvPr/>
        </p:nvSpPr>
        <p:spPr>
          <a:xfrm>
            <a:off x="7466262" y="915209"/>
            <a:ext cx="206999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8.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고객센터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8.1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공지사항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8.2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자주하는 질문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(FAQ)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8.3 1:1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문의하기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9.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임직원 당근마켓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9.1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임직원 인증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9.2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게시글 작성</a:t>
            </a:r>
          </a:p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47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5DA28-A616-CDB2-79C9-A7F1C88C99FF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AEB56-C50A-4867-C044-28265259DFF7}"/>
              </a:ext>
            </a:extLst>
          </p:cNvPr>
          <p:cNvSpPr txBox="1"/>
          <p:nvPr/>
        </p:nvSpPr>
        <p:spPr>
          <a:xfrm>
            <a:off x="144612" y="790983"/>
            <a:ext cx="233429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1.1 </a:t>
            </a:r>
            <a:r>
              <a:rPr lang="ko-KR" altLang="en-US" sz="1600" b="1" dirty="0">
                <a:solidFill>
                  <a:srgbClr val="007FA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 화면 진입</a:t>
            </a:r>
          </a:p>
        </p:txBody>
      </p:sp>
    </p:spTree>
    <p:extLst>
      <p:ext uri="{BB962C8B-B14F-4D97-AF65-F5344CB8AC3E}">
        <p14:creationId xmlns:p14="http://schemas.microsoft.com/office/powerpoint/2010/main" val="292873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150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Pretendard Variable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3362</dc:creator>
  <cp:lastModifiedBy>3362</cp:lastModifiedBy>
  <cp:revision>3</cp:revision>
  <dcterms:created xsi:type="dcterms:W3CDTF">2025-03-13T00:31:23Z</dcterms:created>
  <dcterms:modified xsi:type="dcterms:W3CDTF">2025-03-13T08:00:54Z</dcterms:modified>
</cp:coreProperties>
</file>