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7" r:id="rId2"/>
    <p:sldId id="275" r:id="rId3"/>
    <p:sldId id="276" r:id="rId4"/>
    <p:sldId id="278" r:id="rId5"/>
    <p:sldId id="273" r:id="rId6"/>
    <p:sldId id="274" r:id="rId7"/>
    <p:sldId id="27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419D242-72FB-48E2-93B6-88F217496C76}">
          <p14:sldIdLst>
            <p14:sldId id="277"/>
          </p14:sldIdLst>
        </p14:section>
        <p14:section name=" UI 수정" id="{6EC1EB71-D860-41BE-85C0-A7330F038D65}">
          <p14:sldIdLst>
            <p14:sldId id="275"/>
            <p14:sldId id="276"/>
            <p14:sldId id="278"/>
          </p14:sldIdLst>
        </p14:section>
        <p14:section name="추가 요청사항" id="{39D55863-0559-4BD2-9EAD-6233F4B5A960}">
          <p14:sldIdLst>
            <p14:sldId id="273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NI" initials="P" lastIdx="1" clrIdx="0">
    <p:extLst>
      <p:ext uri="{19B8F6BF-5375-455C-9EA6-DF929625EA0E}">
        <p15:presenceInfo xmlns:p15="http://schemas.microsoft.com/office/powerpoint/2012/main" userId="PC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9"/>
    <p:restoredTop sz="96260" autoAdjust="0"/>
  </p:normalViewPr>
  <p:slideViewPr>
    <p:cSldViewPr>
      <p:cViewPr>
        <p:scale>
          <a:sx n="97" d="100"/>
          <a:sy n="97" d="100"/>
        </p:scale>
        <p:origin x="480" y="816"/>
      </p:cViewPr>
      <p:guideLst>
        <p:guide orient="horz" pos="20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8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05F23-A014-4263-A909-6DD2145CB153}" type="datetimeFigureOut">
              <a:rPr lang="ko-KR" altLang="en-US" smtClean="0"/>
              <a:t>2025. 5. 26.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BDFE2-4D3F-422D-8AFD-DDD1A954F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0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수정되었습니다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BDFE2-4D3F-422D-8AFD-DDD1A954F0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4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BDFE2-4D3F-422D-8AFD-DDD1A954F0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0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BDFE2-4D3F-422D-8AFD-DDD1A954F0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6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BDFE2-4D3F-422D-8AFD-DDD1A954F0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25CBFD-0685-49E6-B339-F2EE912A4BB9}"/>
              </a:ext>
            </a:extLst>
          </p:cNvPr>
          <p:cNvSpPr/>
          <p:nvPr userDrawn="1"/>
        </p:nvSpPr>
        <p:spPr>
          <a:xfrm>
            <a:off x="86349" y="363984"/>
            <a:ext cx="6750000" cy="63854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185">
            <a:extLst>
              <a:ext uri="{FF2B5EF4-FFF2-40B4-BE49-F238E27FC236}">
                <a16:creationId xmlns:a16="http://schemas.microsoft.com/office/drawing/2014/main" id="{00906226-48BE-58B1-E69F-63F2FEF4D27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45259855"/>
              </p:ext>
            </p:extLst>
          </p:nvPr>
        </p:nvGraphicFramePr>
        <p:xfrm>
          <a:off x="86349" y="93443"/>
          <a:ext cx="6750001" cy="315840"/>
        </p:xfrm>
        <a:graphic>
          <a:graphicData uri="http://schemas.openxmlformats.org/drawingml/2006/table">
            <a:tbl>
              <a:tblPr/>
              <a:tblGrid>
                <a:gridCol w="593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151">
                  <a:extLst>
                    <a:ext uri="{9D8B030D-6E8A-4147-A177-3AD203B41FA5}">
                      <a16:colId xmlns:a16="http://schemas.microsoft.com/office/drawing/2014/main" val="4182572547"/>
                    </a:ext>
                  </a:extLst>
                </a:gridCol>
                <a:gridCol w="2464716">
                  <a:extLst>
                    <a:ext uri="{9D8B030D-6E8A-4147-A177-3AD203B41FA5}">
                      <a16:colId xmlns:a16="http://schemas.microsoft.com/office/drawing/2014/main" val="18748625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항목코드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테스트항목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화면경로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85">
            <a:extLst>
              <a:ext uri="{FF2B5EF4-FFF2-40B4-BE49-F238E27FC236}">
                <a16:creationId xmlns:a16="http://schemas.microsoft.com/office/drawing/2014/main" id="{54A84FE1-C531-50A5-6B8F-8E666DA6485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6890349" y="93443"/>
          <a:ext cx="2160917" cy="252000"/>
        </p:xfrm>
        <a:graphic>
          <a:graphicData uri="http://schemas.openxmlformats.org/drawingml/2006/table">
            <a:tbl>
              <a:tblPr/>
              <a:tblGrid>
                <a:gridCol w="36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A6419157-BC44-F1A3-A94D-DA1A34701B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1754" y="108939"/>
            <a:ext cx="925115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173C4689-8BC6-A4AA-3F59-26CC053A4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9989" y="108939"/>
            <a:ext cx="1432502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D102AA8-C06B-0412-2F8B-6A8E7B4DF0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7389" y="108939"/>
            <a:ext cx="2428853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8A14643C-9147-C0E6-1683-02459B13E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75866" y="108939"/>
            <a:ext cx="727291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0E2BC0F8-CF50-0FB5-CB23-067BA43CF3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40431" y="108939"/>
            <a:ext cx="617305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6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5">
            <a:extLst>
              <a:ext uri="{FF2B5EF4-FFF2-40B4-BE49-F238E27FC236}">
                <a16:creationId xmlns:a16="http://schemas.microsoft.com/office/drawing/2014/main" id="{00906226-48BE-58B1-E69F-63F2FEF4D27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349" y="93443"/>
          <a:ext cx="6750001" cy="252000"/>
        </p:xfrm>
        <a:graphic>
          <a:graphicData uri="http://schemas.openxmlformats.org/drawingml/2006/table">
            <a:tbl>
              <a:tblPr/>
              <a:tblGrid>
                <a:gridCol w="593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151">
                  <a:extLst>
                    <a:ext uri="{9D8B030D-6E8A-4147-A177-3AD203B41FA5}">
                      <a16:colId xmlns:a16="http://schemas.microsoft.com/office/drawing/2014/main" val="4182572547"/>
                    </a:ext>
                  </a:extLst>
                </a:gridCol>
                <a:gridCol w="2464716">
                  <a:extLst>
                    <a:ext uri="{9D8B030D-6E8A-4147-A177-3AD203B41FA5}">
                      <a16:colId xmlns:a16="http://schemas.microsoft.com/office/drawing/2014/main" val="18748625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Screen Title</a:t>
                      </a: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Directory</a:t>
                      </a: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85">
            <a:extLst>
              <a:ext uri="{FF2B5EF4-FFF2-40B4-BE49-F238E27FC236}">
                <a16:creationId xmlns:a16="http://schemas.microsoft.com/office/drawing/2014/main" id="{54A84FE1-C531-50A5-6B8F-8E666DA6485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6890349" y="93443"/>
          <a:ext cx="2160917" cy="252000"/>
        </p:xfrm>
        <a:graphic>
          <a:graphicData uri="http://schemas.openxmlformats.org/drawingml/2006/table">
            <a:tbl>
              <a:tblPr/>
              <a:tblGrid>
                <a:gridCol w="36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A6419157-BC44-F1A3-A94D-DA1A34701B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1754" y="108939"/>
            <a:ext cx="925115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173C4689-8BC6-A4AA-3F59-26CC053A4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9989" y="108939"/>
            <a:ext cx="1432502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D102AA8-C06B-0412-2F8B-6A8E7B4DF0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7389" y="108939"/>
            <a:ext cx="2428853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8A14643C-9147-C0E6-1683-02459B13E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75866" y="108939"/>
            <a:ext cx="727291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0E2BC0F8-CF50-0FB5-CB23-067BA43CF3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40431" y="108939"/>
            <a:ext cx="617305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4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D30E-97C0-413F-B1AE-F36FCC24CDF5}" type="datetimeFigureOut">
              <a:rPr lang="ko-KR" altLang="en-US" smtClean="0"/>
              <a:t>2025. 5. 26.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E837-9059-4B87-990C-70360A12E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0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9AD1D-B4D9-4462-AF5E-304BD4A7AEF4}"/>
              </a:ext>
            </a:extLst>
          </p:cNvPr>
          <p:cNvSpPr txBox="1"/>
          <p:nvPr/>
        </p:nvSpPr>
        <p:spPr>
          <a:xfrm>
            <a:off x="1907704" y="2505670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/>
              <a:t>오케이플라자</a:t>
            </a:r>
            <a:r>
              <a:rPr lang="ko-KR" altLang="en-US" dirty="0"/>
              <a:t> </a:t>
            </a:r>
            <a:r>
              <a:rPr lang="ko-KR" altLang="en-US"/>
              <a:t>테스트 결과 추가 </a:t>
            </a:r>
            <a:r>
              <a:rPr lang="ko-KR" altLang="en-US" dirty="0"/>
              <a:t>요청 사항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V.0.1(250513)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0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EA655A8-EA52-4364-9FF4-910AA000B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6EE1B-6733-4B9B-BF28-7EE9F58F09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59E8C-7E82-42DC-98B1-2CAB1B50BA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7389" y="108939"/>
            <a:ext cx="2428853" cy="215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4CE84-8343-47AE-B6A2-533519158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2025-05-23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1FF60D-C696-45D4-833C-6831231B1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EF7325-E8A7-4E4A-B42D-97DBBF45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26324"/>
              </p:ext>
            </p:extLst>
          </p:nvPr>
        </p:nvGraphicFramePr>
        <p:xfrm>
          <a:off x="6890348" y="413434"/>
          <a:ext cx="2160000" cy="1437826"/>
        </p:xfrm>
        <a:graphic>
          <a:graphicData uri="http://schemas.openxmlformats.org/drawingml/2006/table">
            <a:tbl>
              <a:tblPr/>
              <a:tblGrid>
                <a:gridCol w="22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NoteS</a:t>
                      </a:r>
                      <a:endParaRPr kumimoji="1" lang="en-US" altLang="ko-KR" sz="9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9328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1045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371CECE-5AEE-4365-84F6-38F58694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48680"/>
            <a:ext cx="5472608" cy="38328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CFF7B-A520-4519-B5BC-CFB0E3B8F96D}"/>
              </a:ext>
            </a:extLst>
          </p:cNvPr>
          <p:cNvSpPr/>
          <p:nvPr/>
        </p:nvSpPr>
        <p:spPr>
          <a:xfrm>
            <a:off x="1887315" y="3284984"/>
            <a:ext cx="4455927" cy="328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조회목록 내에서 스크롤 가능하도록 </a:t>
            </a:r>
            <a:endParaRPr lang="en-US" altLang="ko-KR" sz="1200" dirty="0"/>
          </a:p>
          <a:p>
            <a:pPr algn="ctr"/>
            <a:r>
              <a:rPr lang="ko-KR" altLang="en-US" sz="1200" dirty="0"/>
              <a:t>기존 </a:t>
            </a:r>
            <a:r>
              <a:rPr lang="ko-KR" altLang="en-US" sz="1200" dirty="0" err="1"/>
              <a:t>어드민</a:t>
            </a:r>
            <a:r>
              <a:rPr lang="ko-KR" altLang="en-US" sz="1200" dirty="0"/>
              <a:t> </a:t>
            </a:r>
            <a:r>
              <a:rPr lang="en-US" altLang="ko-KR" sz="1200" dirty="0" err="1"/>
              <a:t>ui</a:t>
            </a:r>
            <a:r>
              <a:rPr lang="ko-KR" altLang="en-US" sz="1200" dirty="0"/>
              <a:t>기준 맞춰주세요</a:t>
            </a: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공급사조회화면 참고</a:t>
            </a: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동일현상 발생 화면</a:t>
            </a:r>
            <a:r>
              <a:rPr lang="en-US" altLang="ko-KR" sz="1200" dirty="0"/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고객관리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구매사</a:t>
            </a:r>
            <a:r>
              <a:rPr lang="ko-KR" altLang="en-US" sz="1200" dirty="0"/>
              <a:t> 등록요청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고객관리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신규업체선  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대상품목관리</a:t>
            </a:r>
            <a:r>
              <a:rPr lang="en-US" altLang="ko-KR" sz="1200" dirty="0"/>
              <a:t>/</a:t>
            </a:r>
            <a:r>
              <a:rPr lang="ko-KR" altLang="en-US" sz="1200" dirty="0"/>
              <a:t>평가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고객관리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신규업체선정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비회원 업체관리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승인관리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구매사승인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상품관리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카테고리관리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상품관리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재고관리</a:t>
            </a:r>
            <a:r>
              <a:rPr lang="en-US" altLang="ko-KR" sz="1200" dirty="0"/>
              <a:t>(</a:t>
            </a:r>
            <a:r>
              <a:rPr lang="ko-KR" altLang="en-US" sz="1200" dirty="0"/>
              <a:t>자재</a:t>
            </a:r>
            <a:r>
              <a:rPr lang="en-US" altLang="ko-KR" sz="1200" dirty="0"/>
              <a:t>BP)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2334CB-6EAE-4409-8996-14797307469C}"/>
              </a:ext>
            </a:extLst>
          </p:cNvPr>
          <p:cNvSpPr/>
          <p:nvPr/>
        </p:nvSpPr>
        <p:spPr>
          <a:xfrm>
            <a:off x="1154310" y="1191500"/>
            <a:ext cx="4785841" cy="3413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B9B0AD9-0470-2904-611A-94361C12316B}"/>
              </a:ext>
            </a:extLst>
          </p:cNvPr>
          <p:cNvSpPr/>
          <p:nvPr/>
        </p:nvSpPr>
        <p:spPr>
          <a:xfrm>
            <a:off x="6806242" y="1984047"/>
            <a:ext cx="216024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수정되었습니다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814481B6-B48A-7CE9-48C0-BA6F870D7CCF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flipV="1">
            <a:off x="6343242" y="2898447"/>
            <a:ext cx="1543120" cy="20298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3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EA655A8-EA52-4364-9FF4-910AA000B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6EE1B-6733-4B9B-BF28-7EE9F58F09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59E8C-7E82-42DC-98B1-2CAB1B50BA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7389" y="108939"/>
            <a:ext cx="2428853" cy="215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4CE84-8343-47AE-B6A2-533519158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2025-05-23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1FF60D-C696-45D4-833C-6831231B1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EF7325-E8A7-4E4A-B42D-97DBBF452AEB}"/>
              </a:ext>
            </a:extLst>
          </p:cNvPr>
          <p:cNvGraphicFramePr>
            <a:graphicFrameLocks noGrp="1"/>
          </p:cNvGraphicFramePr>
          <p:nvPr/>
        </p:nvGraphicFramePr>
        <p:xfrm>
          <a:off x="6890348" y="413434"/>
          <a:ext cx="2160000" cy="1437826"/>
        </p:xfrm>
        <a:graphic>
          <a:graphicData uri="http://schemas.openxmlformats.org/drawingml/2006/table">
            <a:tbl>
              <a:tblPr/>
              <a:tblGrid>
                <a:gridCol w="22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NoteS</a:t>
                      </a:r>
                      <a:endParaRPr kumimoji="1" lang="en-US" altLang="ko-KR" sz="9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9328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1045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1681E35-FCA1-4B59-AFFC-685F75742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2" y="576882"/>
            <a:ext cx="6712590" cy="40018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4B4C5D-EA92-4B4E-8084-C5BE14B81F13}"/>
              </a:ext>
            </a:extLst>
          </p:cNvPr>
          <p:cNvSpPr/>
          <p:nvPr/>
        </p:nvSpPr>
        <p:spPr>
          <a:xfrm>
            <a:off x="155104" y="908720"/>
            <a:ext cx="6865168" cy="1437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BCFF7B-A520-4519-B5BC-CFB0E3B8F96D}"/>
              </a:ext>
            </a:extLst>
          </p:cNvPr>
          <p:cNvSpPr/>
          <p:nvPr/>
        </p:nvSpPr>
        <p:spPr>
          <a:xfrm>
            <a:off x="2123728" y="4830822"/>
            <a:ext cx="5356190" cy="191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화면경로 </a:t>
            </a:r>
            <a:r>
              <a:rPr lang="en-US" altLang="ko-KR" sz="1200" dirty="0"/>
              <a:t>: </a:t>
            </a:r>
          </a:p>
          <a:p>
            <a:pPr algn="ctr"/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경영관리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품목별매출실적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화면 밖으로 검색 조건영역 벗어나서 스크롤 발생합니다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들어오도록 </a:t>
            </a:r>
            <a:r>
              <a:rPr lang="en-US" altLang="ko-KR" sz="1200" dirty="0"/>
              <a:t>UI </a:t>
            </a:r>
            <a:r>
              <a:rPr lang="ko-KR" altLang="en-US" sz="1200" dirty="0"/>
              <a:t>수정 부탁드립니다</a:t>
            </a:r>
            <a:r>
              <a:rPr lang="en-US" altLang="ko-KR" sz="1200" dirty="0"/>
              <a:t>.</a:t>
            </a:r>
          </a:p>
          <a:p>
            <a:pPr algn="ctr"/>
            <a:r>
              <a:rPr lang="en-US" altLang="ko-KR" sz="1200" dirty="0"/>
              <a:t>INPUT</a:t>
            </a:r>
            <a:r>
              <a:rPr lang="ko-KR" altLang="en-US" sz="1200" dirty="0"/>
              <a:t>박스에 글자수 초과되면 </a:t>
            </a:r>
            <a:r>
              <a:rPr lang="ko-KR" altLang="en-US" sz="1200" dirty="0" err="1"/>
              <a:t>말줄임처리</a:t>
            </a:r>
            <a:r>
              <a:rPr lang="ko-KR" altLang="en-US" sz="1200" dirty="0"/>
              <a:t> 되도록 해주세요</a:t>
            </a:r>
            <a:endParaRPr lang="en-US" altLang="ko-KR" sz="12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F138036-83DE-4CFE-9C5C-5A8EFAAAA39F}"/>
              </a:ext>
            </a:extLst>
          </p:cNvPr>
          <p:cNvGraphicFramePr>
            <a:graphicFrameLocks noGrp="1"/>
          </p:cNvGraphicFramePr>
          <p:nvPr/>
        </p:nvGraphicFramePr>
        <p:xfrm>
          <a:off x="337620" y="2976207"/>
          <a:ext cx="6605810" cy="1581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173">
                  <a:extLst>
                    <a:ext uri="{9D8B030D-6E8A-4147-A177-3AD203B41FA5}">
                      <a16:colId xmlns:a16="http://schemas.microsoft.com/office/drawing/2014/main" val="113530987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1291763632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493513490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1764894587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1013520717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2977720972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59811789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매출계산서발생일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주문고객사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상품담당자</a:t>
                      </a: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상품카테고리</a:t>
                      </a: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사업유형</a:t>
                      </a: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3281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주상품실적년</a:t>
                      </a: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품종코드</a:t>
                      </a: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58436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상품구분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세부품종코드</a:t>
                      </a: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73691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공사유형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상품규격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관리상품</a:t>
                      </a: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009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220ECEA-E67F-5CA4-7603-913C39264E15}"/>
              </a:ext>
            </a:extLst>
          </p:cNvPr>
          <p:cNvSpPr/>
          <p:nvPr/>
        </p:nvSpPr>
        <p:spPr>
          <a:xfrm>
            <a:off x="6806242" y="1984047"/>
            <a:ext cx="216024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수정되었습니다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566D772F-3BE7-7649-AE7D-5320529500F1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479918" y="2898447"/>
            <a:ext cx="406444" cy="289079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8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E7A561A-38FD-462A-B9B0-3C0362369F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유보현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C1297F-4751-4957-862D-A3E262EEF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00995"/>
              </p:ext>
            </p:extLst>
          </p:nvPr>
        </p:nvGraphicFramePr>
        <p:xfrm>
          <a:off x="6890348" y="413434"/>
          <a:ext cx="2160000" cy="1437826"/>
        </p:xfrm>
        <a:graphic>
          <a:graphicData uri="http://schemas.openxmlformats.org/drawingml/2006/table">
            <a:tbl>
              <a:tblPr/>
              <a:tblGrid>
                <a:gridCol w="22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NoteS</a:t>
                      </a:r>
                      <a:endParaRPr kumimoji="1" lang="en-US" altLang="ko-KR" sz="9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9328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10458"/>
                  </a:ext>
                </a:extLst>
              </a:tr>
            </a:tbl>
          </a:graphicData>
        </a:graphic>
      </p:graphicFrame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2E0B141-4B48-4982-877B-C99EF53566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55D9482-E981-403E-84CC-7844548D1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CEE512-3A8E-45BC-87E6-36AF64F1E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29" y="851091"/>
            <a:ext cx="6278242" cy="2937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127767-D351-4C26-B49A-B1316C374867}"/>
              </a:ext>
            </a:extLst>
          </p:cNvPr>
          <p:cNvSpPr/>
          <p:nvPr/>
        </p:nvSpPr>
        <p:spPr>
          <a:xfrm>
            <a:off x="366929" y="1340768"/>
            <a:ext cx="648072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E9947-6C19-4CD5-9737-2E7E653EB627}"/>
              </a:ext>
            </a:extLst>
          </p:cNvPr>
          <p:cNvSpPr txBox="1"/>
          <p:nvPr/>
        </p:nvSpPr>
        <p:spPr>
          <a:xfrm>
            <a:off x="7236296" y="109395"/>
            <a:ext cx="92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2025-05-23</a:t>
            </a:r>
            <a:endParaRPr lang="ko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F13AD1-D176-4D96-9E5A-2F9FBBAF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93" y="3933056"/>
            <a:ext cx="6307377" cy="2448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F03D92-BABE-421B-B1DE-3B8F00423BA4}"/>
              </a:ext>
            </a:extLst>
          </p:cNvPr>
          <p:cNvSpPr/>
          <p:nvPr/>
        </p:nvSpPr>
        <p:spPr>
          <a:xfrm>
            <a:off x="366929" y="4278717"/>
            <a:ext cx="648072" cy="1022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5751FFF-6656-4734-A77E-8EC961B06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96F486B-EDAF-DDCC-3BD9-F99385F1C00B}"/>
              </a:ext>
            </a:extLst>
          </p:cNvPr>
          <p:cNvSpPr/>
          <p:nvPr/>
        </p:nvSpPr>
        <p:spPr>
          <a:xfrm>
            <a:off x="6806242" y="1984047"/>
            <a:ext cx="216024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수정되었습니다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E6EF0CEA-0653-F61A-668B-696B0B9BF9AF}"/>
              </a:ext>
            </a:extLst>
          </p:cNvPr>
          <p:cNvCxnSpPr>
            <a:cxnSpLocks/>
            <a:stCxn id="20" idx="3"/>
            <a:endCxn id="5" idx="2"/>
          </p:cNvCxnSpPr>
          <p:nvPr/>
        </p:nvCxnSpPr>
        <p:spPr>
          <a:xfrm flipV="1">
            <a:off x="7563891" y="2898447"/>
            <a:ext cx="322471" cy="304869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906D0-8CC3-4C64-ACBF-55FE6754BCAC}"/>
              </a:ext>
            </a:extLst>
          </p:cNvPr>
          <p:cNvSpPr/>
          <p:nvPr/>
        </p:nvSpPr>
        <p:spPr>
          <a:xfrm>
            <a:off x="4788024" y="5182155"/>
            <a:ext cx="2775867" cy="1529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체크박스 선택불가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경로</a:t>
            </a:r>
            <a:r>
              <a:rPr lang="en-US" altLang="ko-KR" sz="1200" dirty="0"/>
              <a:t>]</a:t>
            </a:r>
          </a:p>
          <a:p>
            <a:pPr marL="171450" indent="-171450" algn="ctr">
              <a:buFontTx/>
              <a:buChar char="-"/>
            </a:pPr>
            <a:r>
              <a:rPr lang="ko-KR" altLang="en-US" sz="1200" dirty="0"/>
              <a:t>배송관리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배송처리 </a:t>
            </a:r>
            <a:endParaRPr lang="en-US" altLang="ko-KR" sz="1200" dirty="0"/>
          </a:p>
          <a:p>
            <a:pPr marL="171450" indent="-171450" algn="ctr">
              <a:buFontTx/>
              <a:buChar char="-"/>
            </a:pPr>
            <a:r>
              <a:rPr lang="ko-KR" altLang="en-US" sz="1200" dirty="0"/>
              <a:t>주문관리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여신초과주문</a:t>
            </a:r>
          </a:p>
          <a:p>
            <a:pPr marL="171450" indent="-171450" algn="ctr">
              <a:buFontTx/>
              <a:buChar char="-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5938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707E63-F908-46ED-80BA-332C59D49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07" y="548680"/>
            <a:ext cx="6169162" cy="4283639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F1224DE-B876-4616-BBA7-816139E974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운영사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상품관리 </a:t>
            </a:r>
            <a:r>
              <a:rPr lang="en-US" altLang="ko-KR" dirty="0"/>
              <a:t>&gt; </a:t>
            </a:r>
            <a:r>
              <a:rPr lang="ko-KR" altLang="en-US" dirty="0"/>
              <a:t>상품조회 </a:t>
            </a:r>
            <a:r>
              <a:rPr lang="en-US" altLang="ko-KR" dirty="0"/>
              <a:t>&gt;</a:t>
            </a:r>
            <a:r>
              <a:rPr lang="ko-KR" altLang="en-US" dirty="0"/>
              <a:t> 상품등록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E7A561A-38FD-462A-B9B0-3C0362369F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유보현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C1297F-4751-4957-862D-A3E262EEF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38829"/>
              </p:ext>
            </p:extLst>
          </p:nvPr>
        </p:nvGraphicFramePr>
        <p:xfrm>
          <a:off x="6890348" y="413434"/>
          <a:ext cx="2160000" cy="3144706"/>
        </p:xfrm>
        <a:graphic>
          <a:graphicData uri="http://schemas.openxmlformats.org/drawingml/2006/table">
            <a:tbl>
              <a:tblPr/>
              <a:tblGrid>
                <a:gridCol w="22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NoteS</a:t>
                      </a:r>
                      <a:endParaRPr kumimoji="1" lang="en-US" altLang="ko-KR" sz="9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경쟁상품</a:t>
                      </a:r>
                      <a:endParaRPr lang="en-US" altLang="ko-KR" sz="800" dirty="0"/>
                    </a:p>
                    <a:p>
                      <a:endParaRPr lang="en-US" altLang="ko-KR" sz="8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dirty="0"/>
                        <a:t>기능</a:t>
                      </a:r>
                      <a:br>
                        <a:rPr lang="en-US" altLang="ko-KR" sz="800" dirty="0"/>
                      </a:br>
                      <a:r>
                        <a:rPr lang="ko-KR" altLang="en-US" sz="800" dirty="0"/>
                        <a:t>경쟁상품인 경우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각각 공급사마다 최저매입단가의 이력 및 해당 상품의 현재 최저단가를 기록합니다</a:t>
                      </a:r>
                      <a:r>
                        <a:rPr lang="en-US" altLang="ko-KR" sz="800" baseline="0" dirty="0"/>
                        <a:t>.</a:t>
                      </a:r>
                      <a:br>
                        <a:rPr lang="en-US" altLang="ko-KR" sz="800" baseline="0" dirty="0"/>
                      </a:br>
                      <a:endParaRPr lang="en-US" altLang="ko-KR" sz="800" baseline="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baseline="0" dirty="0"/>
                        <a:t>처리</a:t>
                      </a:r>
                      <a:br>
                        <a:rPr lang="en-US" altLang="ko-KR" sz="800" baseline="0" dirty="0"/>
                      </a:br>
                      <a:r>
                        <a:rPr lang="ko-KR" altLang="en-US" sz="800" baseline="0" dirty="0"/>
                        <a:t>화면 상으로는 보여지는 부분이 없습니다</a:t>
                      </a:r>
                      <a:r>
                        <a:rPr lang="en-US" altLang="ko-KR" sz="800" baseline="0" dirty="0"/>
                        <a:t>.</a:t>
                      </a:r>
                      <a:br>
                        <a:rPr lang="en-US" altLang="ko-KR" sz="800" baseline="0" dirty="0"/>
                      </a:br>
                      <a:endParaRPr lang="en-US" altLang="ko-KR" sz="800" baseline="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참고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ProductSvc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mergeCompetitiveMcGoodLowestPriceHist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참고하시면 됩니다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marL="68580" marR="6858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9328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1045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127767-D351-4C26-B49A-B1316C374867}"/>
              </a:ext>
            </a:extLst>
          </p:cNvPr>
          <p:cNvSpPr/>
          <p:nvPr/>
        </p:nvSpPr>
        <p:spPr>
          <a:xfrm>
            <a:off x="4392991" y="3789040"/>
            <a:ext cx="2115301" cy="31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2E0B141-4B48-4982-877B-C99EF53566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55D9482-E981-403E-84CC-7844548D1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906D0-8CC3-4C64-ACBF-55FE6754BCAC}"/>
              </a:ext>
            </a:extLst>
          </p:cNvPr>
          <p:cNvSpPr/>
          <p:nvPr/>
        </p:nvSpPr>
        <p:spPr>
          <a:xfrm>
            <a:off x="5664564" y="4832319"/>
            <a:ext cx="2775867" cy="10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경쟁상품 정의된 기능 사항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확인 부탁드립니다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4BA7B-EC8F-4292-9580-F75C988466BD}"/>
              </a:ext>
            </a:extLst>
          </p:cNvPr>
          <p:cNvSpPr txBox="1"/>
          <p:nvPr/>
        </p:nvSpPr>
        <p:spPr>
          <a:xfrm>
            <a:off x="7236296" y="109395"/>
            <a:ext cx="92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2025-05-13</a:t>
            </a:r>
            <a:endParaRPr lang="ko-KR" altLang="en-US" sz="800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0CFB24-3934-DA75-26A1-9250B3B46FD3}"/>
              </a:ext>
            </a:extLst>
          </p:cNvPr>
          <p:cNvSpPr/>
          <p:nvPr/>
        </p:nvSpPr>
        <p:spPr>
          <a:xfrm>
            <a:off x="6418292" y="36990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/>
              <a:t>1</a:t>
            </a:r>
            <a:endParaRPr kumimoji="1"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2089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6454E2-CFF1-4424-9C4C-F2F267BF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16" y="482246"/>
            <a:ext cx="6906272" cy="4026873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F1224DE-B876-4616-BBA7-816139E974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HOMS &gt; </a:t>
            </a:r>
            <a:r>
              <a:rPr lang="ko-KR" altLang="en-US" dirty="0"/>
              <a:t>주문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E7A561A-38FD-462A-B9B0-3C0362369F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유보현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C1297F-4751-4957-862D-A3E262EEF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34468"/>
              </p:ext>
            </p:extLst>
          </p:nvPr>
        </p:nvGraphicFramePr>
        <p:xfrm>
          <a:off x="6890348" y="413434"/>
          <a:ext cx="2160000" cy="2154106"/>
        </p:xfrm>
        <a:graphic>
          <a:graphicData uri="http://schemas.openxmlformats.org/drawingml/2006/table">
            <a:tbl>
              <a:tblPr/>
              <a:tblGrid>
                <a:gridCol w="22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NoteS</a:t>
                      </a:r>
                      <a:endParaRPr kumimoji="1" lang="en-US" altLang="ko-KR" sz="9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상품구분에 따라 주문 정책이 변경되는 부분은 없으며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baseline="0" dirty="0"/>
                        <a:t>시스템관리 </a:t>
                      </a:r>
                      <a:r>
                        <a:rPr lang="en-US" altLang="ko-KR" sz="700" u="sng" baseline="0" dirty="0"/>
                        <a:t>&gt;</a:t>
                      </a:r>
                      <a:r>
                        <a:rPr lang="ko-KR" altLang="en-US" sz="700" u="sng" baseline="0" dirty="0"/>
                        <a:t> 권한관리 </a:t>
                      </a:r>
                      <a:r>
                        <a:rPr lang="en-US" altLang="ko-KR" sz="700" u="sng" baseline="0" dirty="0"/>
                        <a:t>&gt;</a:t>
                      </a:r>
                      <a:r>
                        <a:rPr lang="ko-KR" altLang="en-US" sz="700" u="sng" baseline="0" dirty="0"/>
                        <a:t> 코드관리 </a:t>
                      </a:r>
                      <a:r>
                        <a:rPr lang="en-US" altLang="ko-KR" sz="700" u="sng" baseline="0" dirty="0"/>
                        <a:t>&gt;</a:t>
                      </a:r>
                      <a:r>
                        <a:rPr lang="ko-KR" altLang="en-US" sz="700" u="sng" baseline="0" dirty="0"/>
                        <a:t> 유형코드</a:t>
                      </a:r>
                      <a:r>
                        <a:rPr lang="en-US" altLang="ko-KR" sz="700" u="sng" baseline="0" dirty="0"/>
                        <a:t>(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HNS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안전지급상품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HNS_SAFETY_RECEIVE)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aseline="0" dirty="0" err="1"/>
                        <a:t>에</a:t>
                      </a:r>
                      <a:r>
                        <a:rPr lang="ko-KR" altLang="en-US" sz="800" baseline="0" dirty="0"/>
                        <a:t> 등록된 상품인 경우에만 해당 </a:t>
                      </a:r>
                      <a:r>
                        <a:rPr lang="en-US" altLang="ko-KR" sz="800" baseline="0" dirty="0"/>
                        <a:t>alert</a:t>
                      </a:r>
                      <a:r>
                        <a:rPr lang="ko-KR" altLang="en-US" sz="800" baseline="0" dirty="0"/>
                        <a:t>가 뜨도록 되어있습니다</a:t>
                      </a:r>
                      <a:r>
                        <a:rPr lang="en-US" altLang="ko-KR" sz="800" baseline="0" dirty="0"/>
                        <a:t>.</a:t>
                      </a:r>
                      <a:endParaRPr lang="ko-KR" altLang="en-US" sz="800" dirty="0"/>
                    </a:p>
                  </a:txBody>
                  <a:tcPr marL="68580" marR="6858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9328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1045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127767-D351-4C26-B49A-B1316C374867}"/>
              </a:ext>
            </a:extLst>
          </p:cNvPr>
          <p:cNvSpPr/>
          <p:nvPr/>
        </p:nvSpPr>
        <p:spPr>
          <a:xfrm>
            <a:off x="2123152" y="504858"/>
            <a:ext cx="2881136" cy="1437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2E0B141-4B48-4982-877B-C99EF53566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55D9482-E981-403E-84CC-7844548D1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906D0-8CC3-4C64-ACBF-55FE6754BCAC}"/>
              </a:ext>
            </a:extLst>
          </p:cNvPr>
          <p:cNvSpPr/>
          <p:nvPr/>
        </p:nvSpPr>
        <p:spPr>
          <a:xfrm>
            <a:off x="3697680" y="3140968"/>
            <a:ext cx="2775867" cy="10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HOMS </a:t>
            </a:r>
          </a:p>
          <a:p>
            <a:pPr algn="ctr"/>
            <a:r>
              <a:rPr lang="ko-KR" altLang="en-US" sz="1200" dirty="0"/>
              <a:t>지정</a:t>
            </a:r>
            <a:r>
              <a:rPr lang="en-US" altLang="ko-KR" sz="1200" dirty="0"/>
              <a:t>/</a:t>
            </a:r>
            <a:r>
              <a:rPr lang="ko-KR" altLang="en-US" sz="1200" dirty="0"/>
              <a:t>안전</a:t>
            </a:r>
            <a:r>
              <a:rPr lang="en-US" altLang="ko-KR" sz="1200" dirty="0"/>
              <a:t> </a:t>
            </a:r>
            <a:r>
              <a:rPr lang="ko-KR" altLang="en-US" sz="1200" dirty="0"/>
              <a:t>등등 상품별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주문 정책 확인 부탁드립니다</a:t>
            </a:r>
            <a:r>
              <a:rPr lang="en-US" altLang="ko-KR" sz="1200" dirty="0"/>
              <a:t>.</a:t>
            </a:r>
          </a:p>
          <a:p>
            <a:pPr algn="ctr"/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E39FC-C3BE-4E1A-9957-92616E3E6070}"/>
              </a:ext>
            </a:extLst>
          </p:cNvPr>
          <p:cNvSpPr txBox="1"/>
          <p:nvPr/>
        </p:nvSpPr>
        <p:spPr>
          <a:xfrm>
            <a:off x="7236296" y="109395"/>
            <a:ext cx="92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2025-05-13</a:t>
            </a:r>
            <a:endParaRPr lang="ko-KR" altLang="en-US" sz="8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971392F-72B5-FEB3-1281-752CC14FC93E}"/>
              </a:ext>
            </a:extLst>
          </p:cNvPr>
          <p:cNvSpPr/>
          <p:nvPr/>
        </p:nvSpPr>
        <p:spPr>
          <a:xfrm>
            <a:off x="2319989" y="6206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/>
              <a:t>1</a:t>
            </a:r>
            <a:endParaRPr kumimoji="1"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5851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F1224DE-B876-4616-BBA7-816139E974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운영사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상품관리 </a:t>
            </a:r>
            <a:r>
              <a:rPr lang="en-US" altLang="ko-KR" dirty="0"/>
              <a:t>&gt; </a:t>
            </a:r>
            <a:r>
              <a:rPr lang="ko-KR" altLang="en-US" dirty="0"/>
              <a:t>상품조회 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E7A561A-38FD-462A-B9B0-3C0362369F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유보현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C1297F-4751-4957-862D-A3E262EEF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97587"/>
              </p:ext>
            </p:extLst>
          </p:nvPr>
        </p:nvGraphicFramePr>
        <p:xfrm>
          <a:off x="6890348" y="413434"/>
          <a:ext cx="2160000" cy="5459034"/>
        </p:xfrm>
        <a:graphic>
          <a:graphicData uri="http://schemas.openxmlformats.org/drawingml/2006/table">
            <a:tbl>
              <a:tblPr/>
              <a:tblGrid>
                <a:gridCol w="22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NoteS</a:t>
                      </a:r>
                      <a:endParaRPr kumimoji="1" lang="en-US" altLang="ko-KR" sz="9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진열 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Y/N]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/>
                        <a:t>상품상세</a:t>
                      </a:r>
                      <a:r>
                        <a:rPr lang="ko-KR" altLang="en-US" sz="800" u="sng" dirty="0"/>
                        <a:t> </a:t>
                      </a:r>
                      <a:r>
                        <a:rPr lang="en-US" altLang="ko-KR" sz="800" u="sng" dirty="0"/>
                        <a:t>page&gt; </a:t>
                      </a:r>
                      <a:r>
                        <a:rPr lang="ko-KR" altLang="en-US" sz="800" u="sng" dirty="0" err="1"/>
                        <a:t>상품진열정보</a:t>
                      </a:r>
                      <a:r>
                        <a:rPr lang="en-US" altLang="ko-KR" sz="800" u="sng" dirty="0"/>
                        <a:t> tab</a:t>
                      </a:r>
                      <a:r>
                        <a:rPr lang="ko-KR" altLang="en-US" sz="800" dirty="0"/>
                        <a:t> 에서 아래 조건을 모두 만족할 경우 </a:t>
                      </a:r>
                      <a:r>
                        <a:rPr lang="en-US" altLang="ko-KR" sz="800" dirty="0"/>
                        <a:t>Y</a:t>
                      </a:r>
                      <a:r>
                        <a:rPr lang="ko-KR" altLang="en-US" sz="800" dirty="0"/>
                        <a:t>로 표기됩니다</a:t>
                      </a:r>
                      <a:r>
                        <a:rPr lang="en-US" altLang="ko-KR" sz="800" dirty="0"/>
                        <a:t>.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1.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개 이상의 권역 설정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2.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개 이상의 공사유형상품 설정</a:t>
                      </a:r>
                      <a:br>
                        <a:rPr lang="en-US" altLang="ko-KR" sz="800" dirty="0"/>
                      </a:br>
                      <a:b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Y: 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진열할 권역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공사유형 설정</a:t>
                      </a: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N: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상품 진열할 권역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공사유형 </a:t>
                      </a:r>
                      <a:r>
                        <a:rPr kumimoji="1"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미설정</a:t>
                      </a: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[HOMS 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HOMS</a:t>
                      </a:r>
                      <a:r>
                        <a:rPr lang="ko-KR" altLang="en-US" sz="800" baseline="0" dirty="0"/>
                        <a:t> 상품은 </a:t>
                      </a:r>
                      <a:r>
                        <a:rPr lang="ko-KR" altLang="en-US" sz="800" baseline="0" dirty="0" err="1"/>
                        <a:t>상품상세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page &gt; </a:t>
                      </a:r>
                      <a:r>
                        <a:rPr lang="ko-KR" altLang="en-US" sz="800" baseline="0" dirty="0" err="1"/>
                        <a:t>상품진열정보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tab </a:t>
                      </a:r>
                      <a:r>
                        <a:rPr lang="ko-KR" altLang="en-US" sz="800" baseline="0" dirty="0"/>
                        <a:t>에서 아래 조건 중 하나를 만족할 경우 </a:t>
                      </a:r>
                      <a:r>
                        <a:rPr lang="en-US" altLang="ko-KR" sz="800" baseline="0" dirty="0"/>
                        <a:t>Y</a:t>
                      </a:r>
                      <a:r>
                        <a:rPr lang="ko-KR" altLang="en-US" sz="800" baseline="0" dirty="0"/>
                        <a:t>로 표기 됩니다</a:t>
                      </a:r>
                      <a:r>
                        <a:rPr lang="en-US" altLang="ko-KR" sz="800" baseline="0" dirty="0"/>
                        <a:t>.</a:t>
                      </a:r>
                    </a:p>
                    <a:p>
                      <a:pPr marL="228600" marR="0" lvl="0" indent="-22860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aseline="0" dirty="0"/>
                        <a:t>공사유형 </a:t>
                      </a:r>
                      <a:br>
                        <a:rPr lang="en-US" altLang="ko-KR" sz="800" baseline="0" dirty="0"/>
                      </a:br>
                      <a:r>
                        <a:rPr lang="ko-KR" altLang="en-US" sz="700" u="sng" baseline="0" dirty="0"/>
                        <a:t>시스템관리 </a:t>
                      </a:r>
                      <a:r>
                        <a:rPr lang="en-US" altLang="ko-KR" sz="700" u="sng" baseline="0" dirty="0"/>
                        <a:t>&gt;</a:t>
                      </a:r>
                      <a:r>
                        <a:rPr lang="ko-KR" altLang="en-US" sz="700" u="sng" baseline="0" dirty="0"/>
                        <a:t> 권한관리 </a:t>
                      </a:r>
                      <a:r>
                        <a:rPr lang="en-US" altLang="ko-KR" sz="700" u="sng" baseline="0" dirty="0"/>
                        <a:t>&gt;</a:t>
                      </a:r>
                      <a:r>
                        <a:rPr lang="ko-KR" altLang="en-US" sz="700" u="sng" baseline="0" dirty="0"/>
                        <a:t> 코드관리</a:t>
                      </a:r>
                      <a:r>
                        <a:rPr lang="ko-KR" altLang="en-US" sz="700" baseline="0" dirty="0"/>
                        <a:t> </a:t>
                      </a:r>
                      <a:r>
                        <a:rPr lang="en-US" altLang="ko-KR" sz="700" baseline="0" dirty="0"/>
                        <a:t>&gt;</a:t>
                      </a:r>
                      <a:r>
                        <a:rPr lang="ko-KR" altLang="en-US" sz="700" baseline="0" dirty="0"/>
                        <a:t> 유형코드</a:t>
                      </a:r>
                      <a:r>
                        <a:rPr lang="en-US" altLang="ko-KR" sz="700" baseline="0" dirty="0"/>
                        <a:t>(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HNS_PROD_DISPLAY : </a:t>
                      </a:r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HNS</a:t>
                      </a:r>
                      <a:r>
                        <a:rPr lang="ko-KR" altLang="en-US" sz="7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상품진열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aseline="0" dirty="0"/>
                        <a:t> </a:t>
                      </a:r>
                      <a:r>
                        <a:rPr lang="ko-KR" altLang="en-US" sz="700" baseline="0" dirty="0" err="1"/>
                        <a:t>에</a:t>
                      </a:r>
                      <a:r>
                        <a:rPr lang="ko-KR" altLang="en-US" sz="700" baseline="0" dirty="0"/>
                        <a:t> 등록된 공사유형일 경우</a:t>
                      </a:r>
                      <a:endParaRPr lang="en-US" altLang="ko-KR" sz="700" baseline="0" dirty="0"/>
                    </a:p>
                    <a:p>
                      <a:pPr marL="228600" marR="0" lvl="0" indent="-22860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aseline="0" dirty="0"/>
                        <a:t>사업장</a:t>
                      </a:r>
                      <a:br>
                        <a:rPr lang="en-US" altLang="ko-KR" sz="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홈앤서비스</a:t>
                      </a:r>
                      <a:r>
                        <a:rPr lang="ko-KR" altLang="en-US" sz="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사업장이 </a:t>
                      </a:r>
                      <a:r>
                        <a:rPr lang="ko-KR" altLang="en-US" sz="80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선택되어있는</a:t>
                      </a:r>
                      <a:r>
                        <a:rPr lang="ko-KR" altLang="en-US" sz="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endParaRPr lang="en-US" altLang="ko-KR" sz="8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Y: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홈앤서비스로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설정된 공사유형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or 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사업장 </a:t>
                      </a:r>
                      <a:r>
                        <a:rPr kumimoji="1"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N: </a:t>
                      </a:r>
                      <a:r>
                        <a:rPr kumimoji="1"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홈앤서비스로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설정된 공사유형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or 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사업장 미선택시</a:t>
                      </a: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9328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통계품목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품종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세부품종이 지정된 상품일 경우 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표기 됩니다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Y: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품종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세부품종이 설정된 상품</a:t>
                      </a: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N: 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품종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세부품종이 </a:t>
                      </a:r>
                      <a:r>
                        <a:rPr kumimoji="1"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미설정된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상품</a:t>
                      </a: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1045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98F47F6-DFD0-4734-B3E8-8DD00F8E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54144"/>
            <a:ext cx="6638828" cy="47350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127767-D351-4C26-B49A-B1316C374867}"/>
              </a:ext>
            </a:extLst>
          </p:cNvPr>
          <p:cNvSpPr/>
          <p:nvPr/>
        </p:nvSpPr>
        <p:spPr>
          <a:xfrm>
            <a:off x="4139952" y="3140968"/>
            <a:ext cx="648072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2E0B141-4B48-4982-877B-C99EF53566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55D9482-E981-403E-84CC-7844548D1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906D0-8CC3-4C64-ACBF-55FE6754BCAC}"/>
              </a:ext>
            </a:extLst>
          </p:cNvPr>
          <p:cNvSpPr/>
          <p:nvPr/>
        </p:nvSpPr>
        <p:spPr>
          <a:xfrm>
            <a:off x="1114361" y="4965866"/>
            <a:ext cx="2775867" cy="1529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진열</a:t>
            </a:r>
            <a:r>
              <a:rPr lang="en-US" altLang="ko-KR" sz="1200" dirty="0"/>
              <a:t>/</a:t>
            </a:r>
            <a:r>
              <a:rPr lang="ko-KR" altLang="en-US" sz="1200" dirty="0"/>
              <a:t>홈즈상품</a:t>
            </a:r>
            <a:r>
              <a:rPr lang="en-US" altLang="ko-KR" sz="1200" dirty="0"/>
              <a:t>/</a:t>
            </a:r>
            <a:r>
              <a:rPr lang="ko-KR" altLang="en-US" sz="1200" dirty="0"/>
              <a:t>통계품목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상품 </a:t>
            </a:r>
            <a:r>
              <a:rPr lang="ko-KR" altLang="en-US" sz="1200" dirty="0" err="1"/>
              <a:t>등록시</a:t>
            </a:r>
            <a:r>
              <a:rPr lang="ko-KR" altLang="en-US" sz="1200" dirty="0"/>
              <a:t> 조회목록 내 </a:t>
            </a:r>
            <a:r>
              <a:rPr lang="en-US" altLang="ko-KR" sz="1200" dirty="0"/>
              <a:t>3</a:t>
            </a:r>
            <a:r>
              <a:rPr lang="ko-KR" altLang="en-US" sz="1200" dirty="0"/>
              <a:t>가지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어떤 케이스에 </a:t>
            </a:r>
            <a:r>
              <a:rPr lang="en-US" altLang="ko-KR" sz="1200" dirty="0"/>
              <a:t>Y/N</a:t>
            </a:r>
            <a:r>
              <a:rPr lang="ko-KR" altLang="en-US" sz="1200" dirty="0"/>
              <a:t>값인지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디스크립션에</a:t>
            </a:r>
            <a:r>
              <a:rPr lang="ko-KR" altLang="en-US" sz="1200" dirty="0"/>
              <a:t> 답변 부탁드립니다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8A6EF-D78F-4D90-A8A6-51CBD669BF4B}"/>
              </a:ext>
            </a:extLst>
          </p:cNvPr>
          <p:cNvSpPr txBox="1"/>
          <p:nvPr/>
        </p:nvSpPr>
        <p:spPr>
          <a:xfrm>
            <a:off x="7236296" y="109395"/>
            <a:ext cx="92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2025-05-13</a:t>
            </a:r>
            <a:endParaRPr lang="ko-KR" altLang="en-US" sz="8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7B764A7-67F4-05E7-C941-3F9BDAE5598A}"/>
              </a:ext>
            </a:extLst>
          </p:cNvPr>
          <p:cNvSpPr/>
          <p:nvPr/>
        </p:nvSpPr>
        <p:spPr>
          <a:xfrm>
            <a:off x="4139952" y="30635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/>
              <a:t>1</a:t>
            </a:r>
            <a:endParaRPr kumimoji="1" lang="ko-KR" altLang="en-US" sz="1000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7AE7DE6-3013-1091-A942-C2CBF79F8793}"/>
              </a:ext>
            </a:extLst>
          </p:cNvPr>
          <p:cNvSpPr/>
          <p:nvPr/>
        </p:nvSpPr>
        <p:spPr>
          <a:xfrm>
            <a:off x="4373988" y="30649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/>
              <a:t>2</a:t>
            </a:r>
            <a:endParaRPr kumimoji="1" lang="ko-KR" altLang="en-US" sz="1000" b="1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FEE8177-4810-8A0D-4D4F-AC4093495F6B}"/>
              </a:ext>
            </a:extLst>
          </p:cNvPr>
          <p:cNvSpPr/>
          <p:nvPr/>
        </p:nvSpPr>
        <p:spPr>
          <a:xfrm>
            <a:off x="4608024" y="30664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/>
              <a:t>3</a:t>
            </a:r>
            <a:endParaRPr kumimoji="1"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62878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455</Words>
  <Application>Microsoft Macintosh PowerPoint</Application>
  <PresentationFormat>화면 슬라이드 쇼(4:3)</PresentationFormat>
  <Paragraphs>132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DA41707</cp:lastModifiedBy>
  <cp:revision>299</cp:revision>
  <dcterms:created xsi:type="dcterms:W3CDTF">2025-01-16T05:40:50Z</dcterms:created>
  <dcterms:modified xsi:type="dcterms:W3CDTF">2025-05-26T02:30:17Z</dcterms:modified>
</cp:coreProperties>
</file>