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92" r:id="rId3"/>
    <p:sldId id="398" r:id="rId4"/>
    <p:sldId id="390" r:id="rId5"/>
    <p:sldId id="393" r:id="rId6"/>
    <p:sldId id="394" r:id="rId7"/>
    <p:sldId id="395" r:id="rId8"/>
    <p:sldId id="396" r:id="rId9"/>
    <p:sldId id="397" r:id="rId10"/>
    <p:sldId id="39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8E56A-D003-4F4D-AB9E-C2B955D21D3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E5B1-AEC9-46E1-8520-8853C6CBA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3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5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1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7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2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0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95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9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8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70DEA-FA90-48D3-81B8-63207581F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518D5-2511-4ECE-B80A-3459980AC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57E32-C01A-4019-A2D2-9F036679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DFC93-0C66-4053-B552-1067A48F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EA53D-B4D5-4D93-A0A5-C410F65C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41E73-AFD1-4F39-B890-272EB0CA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AF98E1-8870-4B7A-AC12-EE319259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05ABC-F87D-4673-9DAF-D12A79A9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18D08-5D4D-46E3-A9B0-5A8254F9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A92AB-EAAB-4C7C-A047-750B8C7D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6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904B1-5B6F-4E8B-81FE-1FB8F0366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64AA8-2779-4E36-9180-7B7A93F0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8CCFD-1569-4311-B7F8-E5F2B0EE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F59C4-F745-4DC5-BCA0-EE2D1EF5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8C203-36FD-4FF7-96CA-13F043C4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7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1219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38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8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유보현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24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44FBA-2E05-436D-9715-9A3EF350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1EB50-4914-4386-8799-D9FE9A01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F0AAA-3BC0-4D3E-BE6C-D41305C8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72B2E-C155-4575-8612-F5671240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3C2E8-C108-47CC-BB85-C7AAC32C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09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C1A05-A6F7-4F25-A3E2-D47F3E62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02228-F370-4ACE-A30A-DF7B78567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B01E2-D5B6-48E9-9AB8-B3C7B8CF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86DC0-6910-435B-B4DA-17F55F28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000D2-E75B-46CE-A6B9-38D69619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0E84-D90D-492E-9639-54EA01EE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7B9ED-8CB5-4AB3-8F8B-CD8B0919E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167829-3071-4F26-8AAA-302C23928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46FC1-2988-4425-863F-3FCF54BE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ECA77-3D50-4233-A2C5-3FDB85E1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F748F-0703-4911-A45B-186A7046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5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C5C8-1992-4B8F-AA28-4FF20203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2F469-1468-427C-B3A3-5830D61A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B8215-F573-43F7-9FAF-A4CABE967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135150-6E52-4D43-9A1B-2D8243A6C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66C9E3-D791-4B35-AC50-7CB0D5BE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8A567-C396-422E-AB98-AA7E99D4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F20C4A-67E5-4A17-B656-79F95CE7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B81F03-DE0F-405A-A993-52459A26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4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6CC60-0A9A-45CE-B533-DF8EB1D9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9DD1DC-5D77-4AAF-B6A5-CDEFD691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2D6CB-66D8-46C0-B93A-6D9C2BC1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0DF804-5DDB-48E3-BB9D-337C4108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F67862-DF39-4717-8F47-679056B6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6D722B-4ADE-424C-BFC2-270D1FC7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A57FA-C3AE-4A5E-AE72-4A70F6F6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54B0-006C-4367-9B54-750AD7F0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9A12A-18AA-4134-A504-D42170955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12C3B-292E-4FAA-91A9-B7CE0316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16F36-2854-41ED-AF51-9528D978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B9ACD-BCD9-4F7F-A46F-E445B487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072BD-50DB-4AA2-A858-0579C7A4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3A1E1-9592-4860-B078-4D818138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97F07A-6D85-4A7E-93A3-B177D605C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ABE64-CC45-465B-851A-70E4A758E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DF576-43A8-49DC-9190-A0FC328A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3F4DB-00A2-492E-97E4-B37D7B15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77696-B634-4813-9486-1F1B850D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9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DA1264-6904-4A38-8709-DA19CC7A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A3D64-EC2B-4F61-827D-E08863F08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C9A06-8CEE-4047-A55D-849674DD0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1555-E50B-4ED8-BE1F-F8786091102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8F896-9304-487C-BB8E-89964BF88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8D078-034C-404A-9D65-62DD56BC5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2BDB-6F11-4BD0-9F13-63151092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8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CFAA3-098F-4811-B7C6-641DCB5C8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전자입찰 </a:t>
            </a:r>
            <a:r>
              <a:rPr lang="en-US" altLang="ko-KR" sz="3200" dirty="0"/>
              <a:t>1</a:t>
            </a:r>
            <a:r>
              <a:rPr lang="ko-KR" altLang="en-US" sz="3200" dirty="0"/>
              <a:t>차 테스트 </a:t>
            </a:r>
            <a:r>
              <a:rPr lang="en-US" altLang="ko-KR" sz="3200" dirty="0"/>
              <a:t>UAT_(250617)</a:t>
            </a:r>
            <a:br>
              <a:rPr lang="en-US" altLang="ko-KR" sz="4000" dirty="0"/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024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3650C9-BB05-4463-A4FB-3B3FA4B7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6" y="1328007"/>
            <a:ext cx="7950926" cy="4201985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31380"/>
              </p:ext>
            </p:extLst>
          </p:nvPr>
        </p:nvGraphicFramePr>
        <p:xfrm>
          <a:off x="9682679" y="421940"/>
          <a:ext cx="2509321" cy="1687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8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2165839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1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TEST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1961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</a:p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49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기준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업체견적정보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필드값과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상이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102612A-95DF-43FB-A80D-5B27C8DAA889}"/>
              </a:ext>
            </a:extLst>
          </p:cNvPr>
          <p:cNvSpPr txBox="1"/>
          <p:nvPr/>
        </p:nvSpPr>
        <p:spPr>
          <a:xfrm>
            <a:off x="4893091" y="22581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협력사 </a:t>
            </a:r>
            <a:r>
              <a:rPr kumimoji="1" lang="en-US" altLang="ko-KR" sz="700" dirty="0"/>
              <a:t>&gt; </a:t>
            </a:r>
            <a:r>
              <a:rPr kumimoji="1" lang="ko-KR" altLang="en-US" sz="700" dirty="0"/>
              <a:t>입찰완료 </a:t>
            </a:r>
            <a:r>
              <a:rPr kumimoji="1" lang="en-US" altLang="ko-KR" sz="700" dirty="0"/>
              <a:t>&gt; </a:t>
            </a:r>
            <a:r>
              <a:rPr kumimoji="1" lang="ko-KR" altLang="en-US" sz="700" dirty="0" err="1"/>
              <a:t>입찰완료상세</a:t>
            </a:r>
            <a:endParaRPr kumimoji="1" lang="ko-KR" altLang="en-US" sz="7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241908-1931-42AC-A43A-916B829E572F}"/>
              </a:ext>
            </a:extLst>
          </p:cNvPr>
          <p:cNvCxnSpPr/>
          <p:nvPr/>
        </p:nvCxnSpPr>
        <p:spPr>
          <a:xfrm>
            <a:off x="-15552" y="548680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51F149-A133-4506-8D15-F0948CE4C025}"/>
              </a:ext>
            </a:extLst>
          </p:cNvPr>
          <p:cNvSpPr/>
          <p:nvPr/>
        </p:nvSpPr>
        <p:spPr>
          <a:xfrm>
            <a:off x="857709" y="2495432"/>
            <a:ext cx="7607022" cy="29648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2">
            <a:extLst>
              <a:ext uri="{FF2B5EF4-FFF2-40B4-BE49-F238E27FC236}">
                <a16:creationId xmlns:a16="http://schemas.microsoft.com/office/drawing/2014/main" id="{D4E9EA83-4842-435F-BFAA-AE9F518C7F33}"/>
              </a:ext>
            </a:extLst>
          </p:cNvPr>
          <p:cNvSpPr/>
          <p:nvPr/>
        </p:nvSpPr>
        <p:spPr>
          <a:xfrm>
            <a:off x="785709" y="2430445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3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F71848-2269-4F72-AF78-CF6FAECBC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18711"/>
              </p:ext>
            </p:extLst>
          </p:nvPr>
        </p:nvGraphicFramePr>
        <p:xfrm>
          <a:off x="464457" y="1323649"/>
          <a:ext cx="3699228" cy="1217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597">
                  <a:extLst>
                    <a:ext uri="{9D8B030D-6E8A-4147-A177-3AD203B41FA5}">
                      <a16:colId xmlns:a16="http://schemas.microsoft.com/office/drawing/2014/main" val="3454905727"/>
                    </a:ext>
                  </a:extLst>
                </a:gridCol>
                <a:gridCol w="2765631">
                  <a:extLst>
                    <a:ext uri="{9D8B030D-6E8A-4147-A177-3AD203B41FA5}">
                      <a16:colId xmlns:a16="http://schemas.microsoft.com/office/drawing/2014/main" val="2563767224"/>
                    </a:ext>
                  </a:extLst>
                </a:gridCol>
              </a:tblGrid>
              <a:tr h="246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87033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kern="12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kern="12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</a:t>
                      </a:r>
                      <a:r>
                        <a:rPr lang="en-US" altLang="ko-KR" sz="900" b="1" kern="12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</a:t>
                      </a:r>
                      <a:endParaRPr lang="ko-KR" altLang="en-US" sz="900" b="1" kern="12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기획서 변경 필요한 개선 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108542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kern="12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</a:t>
                      </a:r>
                      <a:endParaRPr lang="ko-KR" altLang="en-US" sz="900" b="1" kern="12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기획서 기준 오류 사항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27739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 dirty="0">
                          <a:solidFill>
                            <a:srgbClr val="00B05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kern="1200" dirty="0">
                          <a:solidFill>
                            <a:srgbClr val="00B05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</a:t>
                      </a:r>
                      <a:r>
                        <a:rPr lang="en-US" altLang="ko-KR" sz="900" b="1" kern="1200" dirty="0">
                          <a:solidFill>
                            <a:srgbClr val="00B05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</a:t>
                      </a:r>
                      <a:endParaRPr lang="ko-KR" altLang="en-US" sz="900" b="1" kern="1200" dirty="0">
                        <a:solidFill>
                          <a:srgbClr val="00B05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 기능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고도화 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72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5D46D0-25B4-42B5-A845-14450BC986A0}"/>
              </a:ext>
            </a:extLst>
          </p:cNvPr>
          <p:cNvSpPr txBox="1"/>
          <p:nvPr/>
        </p:nvSpPr>
        <p:spPr>
          <a:xfrm>
            <a:off x="464457" y="966652"/>
            <a:ext cx="319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ko-KR" altLang="en-US" sz="1200" dirty="0"/>
              <a:t>테스트 구분 사항</a:t>
            </a:r>
          </a:p>
        </p:txBody>
      </p:sp>
    </p:spTree>
    <p:extLst>
      <p:ext uri="{BB962C8B-B14F-4D97-AF65-F5344CB8AC3E}">
        <p14:creationId xmlns:p14="http://schemas.microsoft.com/office/powerpoint/2010/main" val="300274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13568"/>
              </p:ext>
            </p:extLst>
          </p:nvPr>
        </p:nvGraphicFramePr>
        <p:xfrm>
          <a:off x="9682679" y="421940"/>
          <a:ext cx="2509321" cy="4098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8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2165839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1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TEST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1961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</a:t>
                      </a:r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 – IS :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My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 로그아웃 가능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 – BE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GNB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로그아웃 기능 추가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62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53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102612A-95DF-43FB-A80D-5B27C8DAA889}"/>
              </a:ext>
            </a:extLst>
          </p:cNvPr>
          <p:cNvSpPr txBox="1"/>
          <p:nvPr/>
        </p:nvSpPr>
        <p:spPr>
          <a:xfrm>
            <a:off x="4893091" y="22581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메인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241908-1931-42AC-A43A-916B829E572F}"/>
              </a:ext>
            </a:extLst>
          </p:cNvPr>
          <p:cNvCxnSpPr/>
          <p:nvPr/>
        </p:nvCxnSpPr>
        <p:spPr>
          <a:xfrm>
            <a:off x="-15552" y="548680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454B74C-2B25-41D7-8779-E9D62510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" y="1297581"/>
            <a:ext cx="8516983" cy="43699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51F149-A133-4506-8D15-F0948CE4C025}"/>
              </a:ext>
            </a:extLst>
          </p:cNvPr>
          <p:cNvSpPr/>
          <p:nvPr/>
        </p:nvSpPr>
        <p:spPr>
          <a:xfrm>
            <a:off x="0" y="1640866"/>
            <a:ext cx="1524000" cy="40266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2">
            <a:extLst>
              <a:ext uri="{FF2B5EF4-FFF2-40B4-BE49-F238E27FC236}">
                <a16:creationId xmlns:a16="http://schemas.microsoft.com/office/drawing/2014/main" id="{D4E9EA83-4842-435F-BFAA-AE9F518C7F33}"/>
              </a:ext>
            </a:extLst>
          </p:cNvPr>
          <p:cNvSpPr/>
          <p:nvPr/>
        </p:nvSpPr>
        <p:spPr>
          <a:xfrm>
            <a:off x="46436" y="1705873"/>
            <a:ext cx="126289" cy="1471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7ED67-DA3E-801B-1F62-3D70811517B5}"/>
              </a:ext>
            </a:extLst>
          </p:cNvPr>
          <p:cNvSpPr txBox="1"/>
          <p:nvPr/>
        </p:nvSpPr>
        <p:spPr>
          <a:xfrm>
            <a:off x="2501874" y="221885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페이지번호 </a:t>
            </a:r>
            <a:r>
              <a:rPr kumimoji="1" lang="en-US" altLang="ko-KR" sz="700" dirty="0"/>
              <a:t>25page </a:t>
            </a:r>
            <a:endParaRPr kumimoji="1" lang="ko-KR" altLang="en-US" sz="7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21389"/>
              </p:ext>
            </p:extLst>
          </p:nvPr>
        </p:nvGraphicFramePr>
        <p:xfrm>
          <a:off x="9682679" y="421940"/>
          <a:ext cx="2509321" cy="5472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8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2165839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1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TEST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1961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</a:t>
                      </a:r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 – IS :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제한없이 연속 입력 가능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 – BE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사업자등록번호숫자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10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자리만 입력 가능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“-”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XXX-XX-XXXXX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62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</a:t>
                      </a:r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대표전화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유선전화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휴대폰번호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영향도 있는 화면 파악해서 전체 적용해주세요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모두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900" b="1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 – IS :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“-”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노출되지 않음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 – BE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“-”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9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XX-XXX-XXXX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XXX-XXXX-XXXX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53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102612A-95DF-43FB-A80D-5B27C8DAA889}"/>
              </a:ext>
            </a:extLst>
          </p:cNvPr>
          <p:cNvSpPr txBox="1"/>
          <p:nvPr/>
        </p:nvSpPr>
        <p:spPr>
          <a:xfrm>
            <a:off x="4893091" y="22581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회원가입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DB50200-B9F1-4C12-8F2A-813D82376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6" y="770044"/>
            <a:ext cx="5462783" cy="5574796"/>
          </a:xfrm>
          <a:prstGeom prst="rect">
            <a:avLst/>
          </a:prstGeom>
        </p:spPr>
      </p:pic>
      <p:sp>
        <p:nvSpPr>
          <p:cNvPr id="46" name="모서리가 둥근 직사각형 32">
            <a:extLst>
              <a:ext uri="{FF2B5EF4-FFF2-40B4-BE49-F238E27FC236}">
                <a16:creationId xmlns:a16="http://schemas.microsoft.com/office/drawing/2014/main" id="{20FCB3D4-D40F-42A3-98FD-57A567EB5359}"/>
              </a:ext>
            </a:extLst>
          </p:cNvPr>
          <p:cNvSpPr/>
          <p:nvPr/>
        </p:nvSpPr>
        <p:spPr>
          <a:xfrm>
            <a:off x="1280600" y="4122956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32">
            <a:extLst>
              <a:ext uri="{FF2B5EF4-FFF2-40B4-BE49-F238E27FC236}">
                <a16:creationId xmlns:a16="http://schemas.microsoft.com/office/drawing/2014/main" id="{42EFC69C-3F05-4A6F-9211-B3CEF87CE640}"/>
              </a:ext>
            </a:extLst>
          </p:cNvPr>
          <p:cNvSpPr/>
          <p:nvPr/>
        </p:nvSpPr>
        <p:spPr>
          <a:xfrm>
            <a:off x="1208600" y="5876804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2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6E7E82-4138-4D14-B859-B63F7505778F}"/>
              </a:ext>
            </a:extLst>
          </p:cNvPr>
          <p:cNvSpPr/>
          <p:nvPr/>
        </p:nvSpPr>
        <p:spPr>
          <a:xfrm>
            <a:off x="1108025" y="4266956"/>
            <a:ext cx="4291525" cy="6119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7A8873A-2EF4-4D29-BAF4-1265059AC8F6}"/>
              </a:ext>
            </a:extLst>
          </p:cNvPr>
          <p:cNvSpPr/>
          <p:nvPr/>
        </p:nvSpPr>
        <p:spPr>
          <a:xfrm>
            <a:off x="1280600" y="5960290"/>
            <a:ext cx="4291525" cy="3845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5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77280"/>
              </p:ext>
            </p:extLst>
          </p:nvPr>
        </p:nvGraphicFramePr>
        <p:xfrm>
          <a:off x="9682679" y="421940"/>
          <a:ext cx="2509321" cy="4646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8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2165839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1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TEST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19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시스템관리자계정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</a:t>
                      </a:r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</a:p>
                    <a:p>
                      <a:pPr algn="l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마스킹처리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 정의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기획서 공통사항으로 별도 표기 및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영향도 파악하여 처리 필요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Ex)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죄회목록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사용자수정레이어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 – IS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마스킹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없음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 – BE 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표 참고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62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53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102612A-95DF-43FB-A80D-5B27C8DAA889}"/>
              </a:ext>
            </a:extLst>
          </p:cNvPr>
          <p:cNvSpPr txBox="1"/>
          <p:nvPr/>
        </p:nvSpPr>
        <p:spPr>
          <a:xfrm>
            <a:off x="4893091" y="22581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정보관리 </a:t>
            </a:r>
            <a:r>
              <a:rPr kumimoji="1" lang="en-US" altLang="ko-KR" sz="700" dirty="0"/>
              <a:t>&gt; </a:t>
            </a:r>
            <a:r>
              <a:rPr kumimoji="1" lang="ko-KR" altLang="en-US" sz="700" dirty="0"/>
              <a:t>사용자관리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241908-1931-42AC-A43A-916B829E572F}"/>
              </a:ext>
            </a:extLst>
          </p:cNvPr>
          <p:cNvCxnSpPr/>
          <p:nvPr/>
        </p:nvCxnSpPr>
        <p:spPr>
          <a:xfrm>
            <a:off x="-15552" y="548680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454B74C-2B25-41D7-8779-E9D62510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" y="1297581"/>
            <a:ext cx="8516983" cy="43699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51F149-A133-4506-8D15-F0948CE4C025}"/>
              </a:ext>
            </a:extLst>
          </p:cNvPr>
          <p:cNvSpPr/>
          <p:nvPr/>
        </p:nvSpPr>
        <p:spPr>
          <a:xfrm>
            <a:off x="1526933" y="4228541"/>
            <a:ext cx="6815878" cy="14025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6515E2-FD7D-41BB-AA96-CC8F71C3B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66494"/>
              </p:ext>
            </p:extLst>
          </p:nvPr>
        </p:nvGraphicFramePr>
        <p:xfrm>
          <a:off x="8414811" y="4943190"/>
          <a:ext cx="3699228" cy="1709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597">
                  <a:extLst>
                    <a:ext uri="{9D8B030D-6E8A-4147-A177-3AD203B41FA5}">
                      <a16:colId xmlns:a16="http://schemas.microsoft.com/office/drawing/2014/main" val="71560634"/>
                    </a:ext>
                  </a:extLst>
                </a:gridCol>
                <a:gridCol w="2765631">
                  <a:extLst>
                    <a:ext uri="{9D8B030D-6E8A-4147-A177-3AD203B41FA5}">
                      <a16:colId xmlns:a16="http://schemas.microsoft.com/office/drawing/2014/main" val="2685666132"/>
                    </a:ext>
                  </a:extLst>
                </a:gridCol>
              </a:tblGrid>
              <a:tr h="246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항목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마스킹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89707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담당자이름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앞에서 두번째 문자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Ex)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12323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02-****-1234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010-****-1234 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3248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@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앞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 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Ex)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Bhyoo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***@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pantechcni@com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12590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앞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 제외한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Ex) </a:t>
                      </a: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bh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****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31100"/>
                  </a:ext>
                </a:extLst>
              </a:tr>
            </a:tbl>
          </a:graphicData>
        </a:graphic>
      </p:graphicFrame>
      <p:sp>
        <p:nvSpPr>
          <p:cNvPr id="16" name="모서리가 둥근 직사각형 32">
            <a:extLst>
              <a:ext uri="{FF2B5EF4-FFF2-40B4-BE49-F238E27FC236}">
                <a16:creationId xmlns:a16="http://schemas.microsoft.com/office/drawing/2014/main" id="{D4E9EA83-4842-435F-BFAA-AE9F518C7F33}"/>
              </a:ext>
            </a:extLst>
          </p:cNvPr>
          <p:cNvSpPr/>
          <p:nvPr/>
        </p:nvSpPr>
        <p:spPr>
          <a:xfrm>
            <a:off x="1454933" y="4084541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7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55CC7AC-09FB-4FEA-8FDF-1C2F6FA0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329780"/>
            <a:ext cx="9011191" cy="4737643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52684"/>
              </p:ext>
            </p:extLst>
          </p:nvPr>
        </p:nvGraphicFramePr>
        <p:xfrm>
          <a:off x="9682679" y="421940"/>
          <a:ext cx="2509321" cy="3686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8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2165839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1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TEST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19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시스템관리자계정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00B05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</a:t>
                      </a:r>
                      <a:r>
                        <a:rPr lang="en-US" altLang="ko-KR" sz="900" b="1" dirty="0">
                          <a:solidFill>
                            <a:srgbClr val="00B05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</a:p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초기화 처리 기능 추가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62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53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102612A-95DF-43FB-A80D-5B27C8DAA889}"/>
              </a:ext>
            </a:extLst>
          </p:cNvPr>
          <p:cNvSpPr txBox="1"/>
          <p:nvPr/>
        </p:nvSpPr>
        <p:spPr>
          <a:xfrm>
            <a:off x="4893091" y="22581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정보관리 </a:t>
            </a:r>
            <a:r>
              <a:rPr kumimoji="1" lang="en-US" altLang="ko-KR" sz="700" dirty="0"/>
              <a:t>&gt; </a:t>
            </a:r>
            <a:r>
              <a:rPr kumimoji="1" lang="ko-KR" altLang="en-US" sz="700" dirty="0"/>
              <a:t>사용자관리 </a:t>
            </a:r>
            <a:r>
              <a:rPr kumimoji="1" lang="en-US" altLang="ko-KR" sz="700" dirty="0"/>
              <a:t>&gt; </a:t>
            </a:r>
            <a:r>
              <a:rPr kumimoji="1" lang="ko-KR" altLang="en-US" sz="700" dirty="0"/>
              <a:t>사용자수정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241908-1931-42AC-A43A-916B829E572F}"/>
              </a:ext>
            </a:extLst>
          </p:cNvPr>
          <p:cNvCxnSpPr/>
          <p:nvPr/>
        </p:nvCxnSpPr>
        <p:spPr>
          <a:xfrm>
            <a:off x="-15552" y="548680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51F149-A133-4506-8D15-F0948CE4C025}"/>
              </a:ext>
            </a:extLst>
          </p:cNvPr>
          <p:cNvSpPr/>
          <p:nvPr/>
        </p:nvSpPr>
        <p:spPr>
          <a:xfrm>
            <a:off x="3865883" y="2809875"/>
            <a:ext cx="2963542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2">
            <a:extLst>
              <a:ext uri="{FF2B5EF4-FFF2-40B4-BE49-F238E27FC236}">
                <a16:creationId xmlns:a16="http://schemas.microsoft.com/office/drawing/2014/main" id="{D4E9EA83-4842-435F-BFAA-AE9F518C7F33}"/>
              </a:ext>
            </a:extLst>
          </p:cNvPr>
          <p:cNvSpPr/>
          <p:nvPr/>
        </p:nvSpPr>
        <p:spPr>
          <a:xfrm>
            <a:off x="3793883" y="2751041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0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BCCD42B-356A-4D8A-BE07-122D2E834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" t="-3945" r="54204" b="3945"/>
          <a:stretch/>
        </p:blipFill>
        <p:spPr>
          <a:xfrm>
            <a:off x="407367" y="671492"/>
            <a:ext cx="6397150" cy="5960690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7ED67-DA3E-801B-1F62-3D70811517B5}"/>
              </a:ext>
            </a:extLst>
          </p:cNvPr>
          <p:cNvSpPr txBox="1"/>
          <p:nvPr/>
        </p:nvSpPr>
        <p:spPr>
          <a:xfrm>
            <a:off x="2501874" y="221885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페이지번호 </a:t>
            </a:r>
            <a:r>
              <a:rPr kumimoji="1" lang="en-US" altLang="ko-KR" sz="700" dirty="0"/>
              <a:t>25page </a:t>
            </a:r>
            <a:endParaRPr kumimoji="1" lang="ko-KR" altLang="en-US" sz="7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13749"/>
              </p:ext>
            </p:extLst>
          </p:nvPr>
        </p:nvGraphicFramePr>
        <p:xfrm>
          <a:off x="9682679" y="421940"/>
          <a:ext cx="2509321" cy="5516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8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2165839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1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TEST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19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시스템관리자계정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</a:t>
                      </a:r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 – IS :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현장설명일시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장소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 – BE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두개 값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라디오버튼으로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현장설명회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서면대체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/ Default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현장설명회  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62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</a:t>
                      </a:r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드롭다운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 – IS :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최저가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최고가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내부적격심사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최저가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&amp;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내부적격심사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최고가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&amp;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내부적격심사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 – BE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가격평가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최저가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/ Default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가격평가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제한적최저가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가격평가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종합평가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기술평가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53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</a:t>
                      </a:r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AS– IS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 VAT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Default</a:t>
                      </a:r>
                    </a:p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 – BE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 VAT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별도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Default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</a:t>
                      </a:r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</a:t>
                      </a: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 정책에 따라 항목 삭제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102612A-95DF-43FB-A80D-5B27C8DAA889}"/>
              </a:ext>
            </a:extLst>
          </p:cNvPr>
          <p:cNvSpPr txBox="1"/>
          <p:nvPr/>
        </p:nvSpPr>
        <p:spPr>
          <a:xfrm>
            <a:off x="4893091" y="22581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전자입찰 </a:t>
            </a:r>
            <a:r>
              <a:rPr kumimoji="1" lang="en-US" altLang="ko-KR" sz="700" dirty="0"/>
              <a:t>&gt; </a:t>
            </a:r>
            <a:r>
              <a:rPr kumimoji="1" lang="ko-KR" altLang="en-US" sz="700" dirty="0"/>
              <a:t>입찰계획 </a:t>
            </a:r>
            <a:r>
              <a:rPr kumimoji="1" lang="en-US" altLang="ko-KR" sz="700" dirty="0"/>
              <a:t>&gt; </a:t>
            </a:r>
            <a:r>
              <a:rPr kumimoji="1" lang="ko-KR" altLang="en-US" sz="700" dirty="0"/>
              <a:t>입찰등록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241908-1931-42AC-A43A-916B829E572F}"/>
              </a:ext>
            </a:extLst>
          </p:cNvPr>
          <p:cNvCxnSpPr/>
          <p:nvPr/>
        </p:nvCxnSpPr>
        <p:spPr>
          <a:xfrm>
            <a:off x="-15552" y="548680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51F149-A133-4506-8D15-F0948CE4C025}"/>
              </a:ext>
            </a:extLst>
          </p:cNvPr>
          <p:cNvSpPr/>
          <p:nvPr/>
        </p:nvSpPr>
        <p:spPr>
          <a:xfrm>
            <a:off x="407367" y="3275012"/>
            <a:ext cx="6397150" cy="7822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2">
            <a:extLst>
              <a:ext uri="{FF2B5EF4-FFF2-40B4-BE49-F238E27FC236}">
                <a16:creationId xmlns:a16="http://schemas.microsoft.com/office/drawing/2014/main" id="{D4E9EA83-4842-435F-BFAA-AE9F518C7F33}"/>
              </a:ext>
            </a:extLst>
          </p:cNvPr>
          <p:cNvSpPr/>
          <p:nvPr/>
        </p:nvSpPr>
        <p:spPr>
          <a:xfrm>
            <a:off x="335367" y="3216179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32">
            <a:extLst>
              <a:ext uri="{FF2B5EF4-FFF2-40B4-BE49-F238E27FC236}">
                <a16:creationId xmlns:a16="http://schemas.microsoft.com/office/drawing/2014/main" id="{9E5B33C2-F0DF-4771-8C18-4D0CE4ED3E11}"/>
              </a:ext>
            </a:extLst>
          </p:cNvPr>
          <p:cNvSpPr/>
          <p:nvPr/>
        </p:nvSpPr>
        <p:spPr>
          <a:xfrm>
            <a:off x="335367" y="4057218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2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7FFAF8-CC3A-4489-A017-67E58E41F8C7}"/>
              </a:ext>
            </a:extLst>
          </p:cNvPr>
          <p:cNvSpPr/>
          <p:nvPr/>
        </p:nvSpPr>
        <p:spPr>
          <a:xfrm>
            <a:off x="407367" y="4129218"/>
            <a:ext cx="6397150" cy="44926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B529E0-48E8-4AA5-B79D-4BAD4B31F4B8}"/>
              </a:ext>
            </a:extLst>
          </p:cNvPr>
          <p:cNvSpPr/>
          <p:nvPr/>
        </p:nvSpPr>
        <p:spPr>
          <a:xfrm>
            <a:off x="407367" y="5435187"/>
            <a:ext cx="6397150" cy="8001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2">
            <a:extLst>
              <a:ext uri="{FF2B5EF4-FFF2-40B4-BE49-F238E27FC236}">
                <a16:creationId xmlns:a16="http://schemas.microsoft.com/office/drawing/2014/main" id="{EB5FF356-89C1-4C91-9054-25E6EB636D70}"/>
              </a:ext>
            </a:extLst>
          </p:cNvPr>
          <p:cNvSpPr/>
          <p:nvPr/>
        </p:nvSpPr>
        <p:spPr>
          <a:xfrm>
            <a:off x="327375" y="5421457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4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AA7D5E-033F-432B-AC7B-CC250A1FFBFD}"/>
              </a:ext>
            </a:extLst>
          </p:cNvPr>
          <p:cNvSpPr/>
          <p:nvPr/>
        </p:nvSpPr>
        <p:spPr>
          <a:xfrm>
            <a:off x="422132" y="5160235"/>
            <a:ext cx="6397150" cy="2612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8958A28D-73C1-481B-9BF9-2D8DCB37B4C1}"/>
              </a:ext>
            </a:extLst>
          </p:cNvPr>
          <p:cNvSpPr/>
          <p:nvPr/>
        </p:nvSpPr>
        <p:spPr>
          <a:xfrm>
            <a:off x="320602" y="5133455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3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2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19CD28-B78A-46F0-BD4A-1F1D37A0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06" y="1042153"/>
            <a:ext cx="8168511" cy="382793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7ED67-DA3E-801B-1F62-3D70811517B5}"/>
              </a:ext>
            </a:extLst>
          </p:cNvPr>
          <p:cNvSpPr txBox="1"/>
          <p:nvPr/>
        </p:nvSpPr>
        <p:spPr>
          <a:xfrm>
            <a:off x="2501874" y="221885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페이지번호 </a:t>
            </a:r>
            <a:r>
              <a:rPr kumimoji="1" lang="en-US" altLang="ko-KR" sz="700" dirty="0"/>
              <a:t>25page </a:t>
            </a:r>
            <a:endParaRPr kumimoji="1" lang="ko-KR" altLang="en-US" sz="7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20259"/>
              </p:ext>
            </p:extLst>
          </p:nvPr>
        </p:nvGraphicFramePr>
        <p:xfrm>
          <a:off x="9682679" y="421940"/>
          <a:ext cx="2509321" cy="2648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8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2165839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1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TEST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19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시스템관리자계정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</a:t>
                      </a:r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</a:p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AS– IS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내역직접등록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 – BE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파일등록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총액입찰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단가입찰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내역집적등록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1-1.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총액입찰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세부내역 항목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1-2.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단가입찰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세부내역 항목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102612A-95DF-43FB-A80D-5B27C8DAA889}"/>
              </a:ext>
            </a:extLst>
          </p:cNvPr>
          <p:cNvSpPr txBox="1"/>
          <p:nvPr/>
        </p:nvSpPr>
        <p:spPr>
          <a:xfrm>
            <a:off x="4893091" y="22581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전자입찰 </a:t>
            </a:r>
            <a:r>
              <a:rPr kumimoji="1" lang="en-US" altLang="ko-KR" sz="700" dirty="0"/>
              <a:t>&gt; </a:t>
            </a:r>
            <a:r>
              <a:rPr kumimoji="1" lang="ko-KR" altLang="en-US" sz="700" dirty="0"/>
              <a:t>입찰계획 </a:t>
            </a:r>
            <a:r>
              <a:rPr kumimoji="1" lang="en-US" altLang="ko-KR" sz="700" dirty="0"/>
              <a:t>&gt; </a:t>
            </a:r>
            <a:r>
              <a:rPr kumimoji="1" lang="ko-KR" altLang="en-US" sz="700" dirty="0"/>
              <a:t>입찰등록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241908-1931-42AC-A43A-916B829E572F}"/>
              </a:ext>
            </a:extLst>
          </p:cNvPr>
          <p:cNvCxnSpPr/>
          <p:nvPr/>
        </p:nvCxnSpPr>
        <p:spPr>
          <a:xfrm>
            <a:off x="-15552" y="548680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51F149-A133-4506-8D15-F0948CE4C025}"/>
              </a:ext>
            </a:extLst>
          </p:cNvPr>
          <p:cNvSpPr/>
          <p:nvPr/>
        </p:nvSpPr>
        <p:spPr>
          <a:xfrm>
            <a:off x="383307" y="2658504"/>
            <a:ext cx="3788100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2">
            <a:extLst>
              <a:ext uri="{FF2B5EF4-FFF2-40B4-BE49-F238E27FC236}">
                <a16:creationId xmlns:a16="http://schemas.microsoft.com/office/drawing/2014/main" id="{D4E9EA83-4842-435F-BFAA-AE9F518C7F33}"/>
              </a:ext>
            </a:extLst>
          </p:cNvPr>
          <p:cNvSpPr/>
          <p:nvPr/>
        </p:nvSpPr>
        <p:spPr>
          <a:xfrm>
            <a:off x="313766" y="2658504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E5F0453-D015-4A0A-9892-6B305F9F5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51833"/>
              </p:ext>
            </p:extLst>
          </p:nvPr>
        </p:nvGraphicFramePr>
        <p:xfrm>
          <a:off x="619018" y="4955834"/>
          <a:ext cx="84249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4195606388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4097670779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1627088806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954832530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21591272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3116995193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324281283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13076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품명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단위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추정물량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공급시</a:t>
                      </a:r>
                      <a:endParaRPr lang="en-US" altLang="ko-KR" sz="900" b="1" kern="12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최소수량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endParaRPr lang="ko-KR" altLang="en-US" sz="900" b="1" kern="12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6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207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2E128B0-8DBA-4DB2-9CDA-8748F0D88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92075"/>
              </p:ext>
            </p:extLst>
          </p:nvPr>
        </p:nvGraphicFramePr>
        <p:xfrm>
          <a:off x="619018" y="5870892"/>
          <a:ext cx="73718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7">
                  <a:extLst>
                    <a:ext uri="{9D8B030D-6E8A-4147-A177-3AD203B41FA5}">
                      <a16:colId xmlns:a16="http://schemas.microsoft.com/office/drawing/2014/main" val="4195606388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4097670779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1627088806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2954832530"/>
                    </a:ext>
                  </a:extLst>
                </a:gridCol>
                <a:gridCol w="1053117">
                  <a:extLst>
                    <a:ext uri="{9D8B030D-6E8A-4147-A177-3AD203B41FA5}">
                      <a16:colId xmlns:a16="http://schemas.microsoft.com/office/drawing/2014/main" val="3116995193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324281283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13076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품명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단위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공급시</a:t>
                      </a:r>
                      <a:endParaRPr lang="en-US" altLang="ko-KR" sz="900" b="1" kern="12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최소수량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endParaRPr lang="ko-KR" altLang="en-US" sz="900" b="1" kern="12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6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2076"/>
                  </a:ext>
                </a:extLst>
              </a:tr>
            </a:tbl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9B5CA08-7BD0-4E2F-BDD3-6281F988CE24}"/>
              </a:ext>
            </a:extLst>
          </p:cNvPr>
          <p:cNvCxnSpPr>
            <a:cxnSpLocks/>
          </p:cNvCxnSpPr>
          <p:nvPr/>
        </p:nvCxnSpPr>
        <p:spPr>
          <a:xfrm rot="5400000">
            <a:off x="1326246" y="3694458"/>
            <a:ext cx="1800104" cy="5511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32">
            <a:extLst>
              <a:ext uri="{FF2B5EF4-FFF2-40B4-BE49-F238E27FC236}">
                <a16:creationId xmlns:a16="http://schemas.microsoft.com/office/drawing/2014/main" id="{2A9C67EB-E0C9-4340-B461-53F90D84D1C2}"/>
              </a:ext>
            </a:extLst>
          </p:cNvPr>
          <p:cNvSpPr/>
          <p:nvPr/>
        </p:nvSpPr>
        <p:spPr>
          <a:xfrm>
            <a:off x="547018" y="5024390"/>
            <a:ext cx="184502" cy="15721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bg1"/>
                </a:solidFill>
              </a:rPr>
              <a:t>1-1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32">
            <a:extLst>
              <a:ext uri="{FF2B5EF4-FFF2-40B4-BE49-F238E27FC236}">
                <a16:creationId xmlns:a16="http://schemas.microsoft.com/office/drawing/2014/main" id="{0BC2ED50-0A72-4E3D-A3A6-8BB611783CE7}"/>
              </a:ext>
            </a:extLst>
          </p:cNvPr>
          <p:cNvSpPr/>
          <p:nvPr/>
        </p:nvSpPr>
        <p:spPr>
          <a:xfrm>
            <a:off x="547018" y="5967454"/>
            <a:ext cx="184502" cy="15721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bg1"/>
                </a:solidFill>
              </a:rPr>
              <a:t>1-2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3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83A3C39-D94F-44CB-B151-4E3225067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3" y="1166949"/>
            <a:ext cx="9497040" cy="4308291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49427"/>
              </p:ext>
            </p:extLst>
          </p:nvPr>
        </p:nvGraphicFramePr>
        <p:xfrm>
          <a:off x="9682679" y="421940"/>
          <a:ext cx="2509321" cy="2510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8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2165839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19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TEST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19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시스템관리자계정</a:t>
                      </a:r>
                      <a:endParaRPr lang="en-US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72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</a:t>
                      </a:r>
                      <a:r>
                        <a:rPr lang="en-US" altLang="ko-KR" sz="9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</a:p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AS– IS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진행중에 대한 정의 없음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진행중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미완료 전체 목록 조회됨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 – BE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 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기획서 정의 추가 후 수정 필요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1961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102612A-95DF-43FB-A80D-5B27C8DAA889}"/>
              </a:ext>
            </a:extLst>
          </p:cNvPr>
          <p:cNvSpPr txBox="1"/>
          <p:nvPr/>
        </p:nvSpPr>
        <p:spPr>
          <a:xfrm>
            <a:off x="4893091" y="22581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협력사 </a:t>
            </a:r>
            <a:r>
              <a:rPr kumimoji="1" lang="en-US" altLang="ko-KR" sz="700" dirty="0"/>
              <a:t>&gt; </a:t>
            </a:r>
            <a:r>
              <a:rPr kumimoji="1" lang="ko-KR" altLang="en-US" sz="700" dirty="0"/>
              <a:t>입찰진행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241908-1931-42AC-A43A-916B829E572F}"/>
              </a:ext>
            </a:extLst>
          </p:cNvPr>
          <p:cNvCxnSpPr/>
          <p:nvPr/>
        </p:nvCxnSpPr>
        <p:spPr>
          <a:xfrm>
            <a:off x="-15552" y="548680"/>
            <a:ext cx="8640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51F149-A133-4506-8D15-F0948CE4C025}"/>
              </a:ext>
            </a:extLst>
          </p:cNvPr>
          <p:cNvSpPr/>
          <p:nvPr/>
        </p:nvSpPr>
        <p:spPr>
          <a:xfrm>
            <a:off x="117223" y="1516487"/>
            <a:ext cx="692674" cy="381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2">
            <a:extLst>
              <a:ext uri="{FF2B5EF4-FFF2-40B4-BE49-F238E27FC236}">
                <a16:creationId xmlns:a16="http://schemas.microsoft.com/office/drawing/2014/main" id="{D4E9EA83-4842-435F-BFAA-AE9F518C7F33}"/>
              </a:ext>
            </a:extLst>
          </p:cNvPr>
          <p:cNvSpPr/>
          <p:nvPr/>
        </p:nvSpPr>
        <p:spPr>
          <a:xfrm>
            <a:off x="1550383" y="2423432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9B5CA08-7BD0-4E2F-BDD3-6281F988CE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856" y="1983783"/>
            <a:ext cx="1418643" cy="12559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1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555</Words>
  <Application>Microsoft Office PowerPoint</Application>
  <PresentationFormat>와이드스크린</PresentationFormat>
  <Paragraphs>202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 Semilight</vt:lpstr>
      <vt:lpstr>맑은 고딕</vt:lpstr>
      <vt:lpstr>Arial</vt:lpstr>
      <vt:lpstr>Office 테마</vt:lpstr>
      <vt:lpstr>전자입찰 1차 테스트 UAT_(250617)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PCNI</dc:creator>
  <cp:lastModifiedBy>PCNI</cp:lastModifiedBy>
  <cp:revision>26</cp:revision>
  <dcterms:created xsi:type="dcterms:W3CDTF">2025-06-17T00:49:40Z</dcterms:created>
  <dcterms:modified xsi:type="dcterms:W3CDTF">2025-06-17T06:40:14Z</dcterms:modified>
</cp:coreProperties>
</file>