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  <p:sldMasterId id="2147483679" r:id="rId2"/>
  </p:sldMasterIdLst>
  <p:notesMasterIdLst>
    <p:notesMasterId r:id="rId30"/>
  </p:notesMasterIdLst>
  <p:handoutMasterIdLst>
    <p:handoutMasterId r:id="rId31"/>
  </p:handoutMasterIdLst>
  <p:sldIdLst>
    <p:sldId id="377" r:id="rId3"/>
    <p:sldId id="697" r:id="rId4"/>
    <p:sldId id="776" r:id="rId5"/>
    <p:sldId id="960" r:id="rId6"/>
    <p:sldId id="962" r:id="rId7"/>
    <p:sldId id="947" r:id="rId8"/>
    <p:sldId id="943" r:id="rId9"/>
    <p:sldId id="949" r:id="rId10"/>
    <p:sldId id="988" r:id="rId11"/>
    <p:sldId id="777" r:id="rId12"/>
    <p:sldId id="989" r:id="rId13"/>
    <p:sldId id="963" r:id="rId14"/>
    <p:sldId id="965" r:id="rId15"/>
    <p:sldId id="966" r:id="rId16"/>
    <p:sldId id="967" r:id="rId17"/>
    <p:sldId id="979" r:id="rId18"/>
    <p:sldId id="980" r:id="rId19"/>
    <p:sldId id="990" r:id="rId20"/>
    <p:sldId id="969" r:id="rId21"/>
    <p:sldId id="793" r:id="rId22"/>
    <p:sldId id="791" r:id="rId23"/>
    <p:sldId id="955" r:id="rId24"/>
    <p:sldId id="970" r:id="rId25"/>
    <p:sldId id="971" r:id="rId26"/>
    <p:sldId id="972" r:id="rId27"/>
    <p:sldId id="973" r:id="rId28"/>
    <p:sldId id="794" r:id="rId29"/>
  </p:sldIdLst>
  <p:sldSz cx="9721850" cy="6858000"/>
  <p:notesSz cx="6805613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>
          <p15:clr>
            <a:srgbClr val="A4A3A4"/>
          </p15:clr>
        </p15:guide>
        <p15:guide id="2" orient="horz" pos="210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30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9C4"/>
    <a:srgbClr val="FF5050"/>
    <a:srgbClr val="006FB4"/>
    <a:srgbClr val="C5C000"/>
    <a:srgbClr val="6DC7FF"/>
    <a:srgbClr val="FFFFCC"/>
    <a:srgbClr val="005F9A"/>
    <a:srgbClr val="1DA9FF"/>
    <a:srgbClr val="0091EA"/>
    <a:srgbClr val="007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0" autoAdjust="0"/>
    <p:restoredTop sz="86583" autoAdjust="0"/>
  </p:normalViewPr>
  <p:slideViewPr>
    <p:cSldViewPr showGuides="1">
      <p:cViewPr varScale="1">
        <p:scale>
          <a:sx n="99" d="100"/>
          <a:sy n="99" d="100"/>
        </p:scale>
        <p:origin x="1836" y="78"/>
      </p:cViewPr>
      <p:guideLst>
        <p:guide orient="horz" pos="436"/>
        <p:guide orient="horz" pos="210"/>
        <p:guide orient="horz" pos="709"/>
        <p:guide pos="306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howGuides="1">
      <p:cViewPr varScale="1">
        <p:scale>
          <a:sx n="81" d="100"/>
          <a:sy n="81" d="100"/>
        </p:scale>
        <p:origin x="-3114" y="-90"/>
      </p:cViewPr>
      <p:guideLst>
        <p:guide orient="horz" pos="3131"/>
        <p:guide pos="214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9823" cy="53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9477" y="1"/>
            <a:ext cx="2979823" cy="533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62616"/>
            <a:ext cx="2979823" cy="457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9477" y="9462616"/>
            <a:ext cx="2979823" cy="457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D3C5D170-41F0-48EC-8FA6-3A932C9A383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9836" cy="49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199" y="0"/>
            <a:ext cx="2949836" cy="49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17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8350" y="746125"/>
            <a:ext cx="5280025" cy="3725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1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824" y="4721513"/>
            <a:ext cx="5441965" cy="44717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51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9759"/>
            <a:ext cx="2949836" cy="49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1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199" y="9439759"/>
            <a:ext cx="2949836" cy="497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3" tIns="45716" rIns="91433" bIns="45716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7DCF324-B7CD-4288-8EF8-E70C84331E3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CF324-B7CD-4288-8EF8-E70C84331E37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Where A Like</a:t>
            </a:r>
            <a:r>
              <a:rPr lang="en-US" altLang="ko-KR" baseline="0" dirty="0" smtClean="0"/>
              <a:t> NVL(:a, A)||’%’</a:t>
            </a:r>
          </a:p>
          <a:p>
            <a:r>
              <a:rPr lang="en-US" altLang="ko-KR" baseline="0" dirty="0" smtClean="0"/>
              <a:t> 1) a = </a:t>
            </a:r>
            <a:r>
              <a:rPr lang="ko-KR" altLang="en-US" baseline="0" dirty="0" smtClean="0"/>
              <a:t>상수  </a:t>
            </a:r>
            <a:r>
              <a:rPr lang="en-US" altLang="ko-KR" baseline="0" dirty="0" smtClean="0"/>
              <a:t>2) a = Null (</a:t>
            </a:r>
            <a:r>
              <a:rPr lang="ko-KR" altLang="en-US" baseline="0" dirty="0" smtClean="0"/>
              <a:t>전체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 -&gt; </a:t>
            </a:r>
            <a:r>
              <a:rPr lang="ko-KR" altLang="en-US" baseline="0" dirty="0" smtClean="0"/>
              <a:t>단</a:t>
            </a:r>
            <a:r>
              <a:rPr lang="en-US" altLang="ko-KR" baseline="0" dirty="0" smtClean="0"/>
              <a:t>, a</a:t>
            </a:r>
            <a:r>
              <a:rPr lang="ko-KR" altLang="en-US" baseline="0" dirty="0" smtClean="0"/>
              <a:t>의 처리범위가 넓으면 </a:t>
            </a:r>
            <a:r>
              <a:rPr lang="en-US" altLang="ko-KR" baseline="0" dirty="0" smtClean="0"/>
              <a:t>Table Full Scan </a:t>
            </a:r>
            <a:r>
              <a:rPr lang="ko-KR" altLang="en-US" baseline="0" dirty="0" smtClean="0"/>
              <a:t>하는 것이 오히려 좋음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CF324-B7CD-4288-8EF8-E70C84331E37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CF324-B7CD-4288-8EF8-E70C84331E37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CF324-B7CD-4288-8EF8-E70C84331E37}" type="slidenum">
              <a:rPr lang="en-US" altLang="ko-KR" smtClean="0"/>
              <a:pPr>
                <a:defRPr/>
              </a:pPr>
              <a:t>12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CF324-B7CD-4288-8EF8-E70C84331E37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CF324-B7CD-4288-8EF8-E70C84331E37}" type="slidenum">
              <a:rPr lang="en-US" altLang="ko-KR" smtClean="0"/>
              <a:pPr>
                <a:defRPr/>
              </a:pPr>
              <a:t>14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CF324-B7CD-4288-8EF8-E70C84331E37}" type="slidenum">
              <a:rPr lang="en-US" altLang="ko-KR" smtClean="0"/>
              <a:pPr>
                <a:defRPr/>
              </a:pPr>
              <a:t>15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CF324-B7CD-4288-8EF8-E70C84331E37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CF324-B7CD-4288-8EF8-E70C84331E37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CF324-B7CD-4288-8EF8-E70C84331E37}" type="slidenum">
              <a:rPr lang="en-US" altLang="ko-KR" smtClean="0"/>
              <a:pPr>
                <a:defRPr/>
              </a:pPr>
              <a:t>18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 eaLnBrk="0" latinLnBrk="0" hangingPunct="0">
              <a:lnSpc>
                <a:spcPct val="110000"/>
              </a:lnSpc>
              <a:spcBef>
                <a:spcPct val="0"/>
              </a:spcBef>
            </a:pPr>
            <a:r>
              <a:rPr lang="en-US" altLang="ko-KR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HY울릉도M" pitchFamily="18" charset="-127"/>
              </a:rPr>
              <a:t>Not </a:t>
            </a:r>
            <a:r>
              <a:rPr lang="ko-KR" altLang="en-US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HY울릉도M" pitchFamily="18" charset="-127"/>
              </a:rPr>
              <a:t>은 방향성이 없다</a:t>
            </a:r>
            <a:r>
              <a:rPr lang="en-US" altLang="ko-KR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HY울릉도M" pitchFamily="18" charset="-127"/>
              </a:rPr>
              <a:t>. -&gt; full scan</a:t>
            </a:r>
          </a:p>
          <a:p>
            <a:pPr marL="228600" indent="-228600" eaLnBrk="0" latinLnBrk="0" hangingPunct="0">
              <a:lnSpc>
                <a:spcPct val="110000"/>
              </a:lnSpc>
              <a:spcBef>
                <a:spcPct val="0"/>
              </a:spcBef>
            </a:pPr>
            <a:r>
              <a:rPr lang="en-US" altLang="ko-KR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HY울릉도M" pitchFamily="18" charset="-127"/>
              </a:rPr>
              <a:t>8i</a:t>
            </a:r>
            <a:r>
              <a:rPr lang="ko-KR" altLang="en-US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HY울릉도M" pitchFamily="18" charset="-127"/>
              </a:rPr>
              <a:t>이상부터는 </a:t>
            </a:r>
            <a:r>
              <a:rPr lang="en-US" altLang="ko-KR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HY울릉도M" pitchFamily="18" charset="-127"/>
              </a:rPr>
              <a:t>null</a:t>
            </a:r>
            <a:r>
              <a:rPr lang="ko-KR" altLang="en-US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HY울릉도M" pitchFamily="18" charset="-127"/>
              </a:rPr>
              <a:t>값의 인덱스로 </a:t>
            </a:r>
            <a:r>
              <a:rPr lang="ko-KR" altLang="en-US" sz="1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HY울릉도M" pitchFamily="18" charset="-127"/>
              </a:rPr>
              <a:t>타게된다</a:t>
            </a:r>
            <a:endParaRPr lang="ko-KR" altLang="en-US" sz="1200" b="1" dirty="0" smtClean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  <a:ea typeface="HY울릉도M" pitchFamily="18" charset="-127"/>
            </a:endParaRPr>
          </a:p>
          <a:p>
            <a:pPr marL="228600" indent="-228600" eaLnBrk="0" latinLnBrk="0" hangingPunct="0">
              <a:lnSpc>
                <a:spcPct val="110000"/>
              </a:lnSpc>
              <a:spcBef>
                <a:spcPct val="0"/>
              </a:spcBef>
            </a:pPr>
            <a:r>
              <a:rPr lang="en-US" altLang="ko-KR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HY울릉도M" pitchFamily="18" charset="-127"/>
              </a:rPr>
              <a:t>A+B+C</a:t>
            </a:r>
          </a:p>
          <a:p>
            <a:pPr marL="228600" indent="-228600" eaLnBrk="0" latinLnBrk="0" hangingPunct="0">
              <a:lnSpc>
                <a:spcPct val="110000"/>
              </a:lnSpc>
              <a:spcBef>
                <a:spcPct val="0"/>
              </a:spcBef>
              <a:buFontTx/>
              <a:buAutoNum type="arabicPlain"/>
            </a:pPr>
            <a:r>
              <a:rPr lang="en-US" altLang="ko-KR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HY울릉도M" pitchFamily="18" charset="-127"/>
              </a:rPr>
              <a:t>1  1</a:t>
            </a:r>
          </a:p>
          <a:p>
            <a:pPr marL="228600" indent="-228600" eaLnBrk="0" latinLnBrk="0" hangingPunct="0">
              <a:lnSpc>
                <a:spcPct val="110000"/>
              </a:lnSpc>
              <a:spcBef>
                <a:spcPct val="0"/>
              </a:spcBef>
            </a:pPr>
            <a:r>
              <a:rPr lang="en-US" altLang="ko-KR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HY울릉도M" pitchFamily="18" charset="-127"/>
              </a:rPr>
              <a:t>1  1  2</a:t>
            </a:r>
          </a:p>
          <a:p>
            <a:pPr marL="228600" indent="-228600" eaLnBrk="0" latinLnBrk="0" hangingPunct="0">
              <a:lnSpc>
                <a:spcPct val="110000"/>
              </a:lnSpc>
              <a:spcBef>
                <a:spcPct val="0"/>
              </a:spcBef>
            </a:pPr>
            <a:r>
              <a:rPr lang="en-US" altLang="ko-KR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HY울릉도M" pitchFamily="18" charset="-127"/>
              </a:rPr>
              <a:t>1  1  null -&gt; 8i</a:t>
            </a:r>
            <a:r>
              <a:rPr lang="ko-KR" altLang="en-US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HY울릉도M" pitchFamily="18" charset="-127"/>
              </a:rPr>
              <a:t>부터는 여기서 </a:t>
            </a:r>
            <a:r>
              <a:rPr lang="ko-KR" altLang="en-US" sz="1200" b="1" dirty="0" err="1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HY울릉도M" pitchFamily="18" charset="-127"/>
              </a:rPr>
              <a:t>부터</a:t>
            </a:r>
            <a:r>
              <a:rPr lang="ko-KR" altLang="en-US" sz="1200" b="1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  <a:ea typeface="HY울릉도M" pitchFamily="18" charset="-127"/>
              </a:rPr>
              <a:t> 찾는다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CF324-B7CD-4288-8EF8-E70C84331E37}" type="slidenum">
              <a:rPr lang="en-US" altLang="ko-KR" smtClean="0"/>
              <a:pPr>
                <a:defRPr/>
              </a:pPr>
              <a:t>19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CF324-B7CD-4288-8EF8-E70C84331E37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CF324-B7CD-4288-8EF8-E70C84331E37}" type="slidenum">
              <a:rPr lang="en-US" altLang="ko-KR" smtClean="0"/>
              <a:pPr>
                <a:defRPr/>
              </a:pPr>
              <a:t>20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CF324-B7CD-4288-8EF8-E70C84331E37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CF324-B7CD-4288-8EF8-E70C84331E37}" type="slidenum">
              <a:rPr lang="en-US" altLang="ko-KR" smtClean="0"/>
              <a:pPr>
                <a:defRPr/>
              </a:pPr>
              <a:t>22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dirty="0" smtClean="0"/>
              <a:t>Like </a:t>
            </a:r>
            <a:r>
              <a:rPr kumimoji="0" lang="en-US" altLang="ko-KR" sz="1200" dirty="0" smtClean="0">
                <a:latin typeface="Arial"/>
              </a:rPr>
              <a:t>‘</a:t>
            </a:r>
            <a:r>
              <a:rPr kumimoji="0" lang="en-US" altLang="ko-KR" sz="1200" dirty="0" smtClean="0"/>
              <a:t>%BC%</a:t>
            </a:r>
            <a:r>
              <a:rPr kumimoji="0" lang="en-US" altLang="ko-KR" sz="1200" dirty="0" smtClean="0">
                <a:latin typeface="Arial"/>
              </a:rPr>
              <a:t>’</a:t>
            </a:r>
            <a:r>
              <a:rPr kumimoji="0" lang="en-US" altLang="ko-KR" sz="1200" dirty="0" smtClean="0"/>
              <a:t> </a:t>
            </a:r>
            <a:r>
              <a:rPr kumimoji="0" lang="ko-KR" altLang="en-US" sz="1200" dirty="0" smtClean="0"/>
              <a:t>이면 방향성이 없으므로</a:t>
            </a:r>
            <a:r>
              <a:rPr kumimoji="0" lang="en-US" altLang="ko-KR" sz="1200" dirty="0" smtClean="0"/>
              <a:t>.. </a:t>
            </a:r>
            <a:r>
              <a:rPr kumimoji="0" lang="ko-KR" altLang="en-US" sz="1200" dirty="0" smtClean="0"/>
              <a:t>인덱스를 안탄다</a:t>
            </a:r>
            <a:endParaRPr kumimoji="0" lang="en-US" altLang="ko-KR" sz="1200" dirty="0" smtClean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200" dirty="0" smtClean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dirty="0" smtClean="0"/>
              <a:t>해결책</a:t>
            </a:r>
            <a:endParaRPr kumimoji="0" lang="en-US" altLang="ko-KR" sz="1200" dirty="0" smtClean="0"/>
          </a:p>
          <a:p>
            <a: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ko-KR" altLang="en-US" dirty="0" smtClean="0"/>
              <a:t>테이블 </a:t>
            </a:r>
            <a:r>
              <a:rPr lang="ko-KR" altLang="en-US" dirty="0" err="1" smtClean="0"/>
              <a:t>설계시에</a:t>
            </a:r>
            <a:r>
              <a:rPr lang="ko-KR" altLang="en-US" dirty="0" smtClean="0"/>
              <a:t>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을 예방하라</a:t>
            </a:r>
            <a:endParaRPr lang="en-US" altLang="ko-KR" dirty="0" smtClean="0"/>
          </a:p>
          <a:p>
            <a:pPr marL="228600" marR="0" indent="-22860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ko-KR" dirty="0" smtClean="0"/>
              <a:t>SELECT * FROM EMP WHERE NVL(JOB,'') = 'CLERK'   -- </a:t>
            </a:r>
            <a:r>
              <a:rPr lang="ko-KR" altLang="en-US" dirty="0" err="1" smtClean="0"/>
              <a:t>어짜피</a:t>
            </a:r>
            <a:r>
              <a:rPr lang="ko-KR" altLang="en-US" dirty="0" smtClean="0"/>
              <a:t>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은 안찾는 값으로 </a:t>
            </a:r>
            <a:r>
              <a:rPr lang="en-US" altLang="ko-KR" dirty="0" smtClean="0"/>
              <a:t>..</a:t>
            </a:r>
            <a:r>
              <a:rPr lang="en-US" altLang="ko-KR" baseline="0" dirty="0" smtClean="0"/>
              <a:t>  </a:t>
            </a:r>
            <a:r>
              <a:rPr lang="ko-KR" altLang="en-US" dirty="0" err="1" smtClean="0"/>
              <a:t>변환시</a:t>
            </a:r>
            <a:r>
              <a:rPr lang="ko-KR" altLang="en-US" dirty="0" smtClean="0"/>
              <a:t> </a:t>
            </a:r>
            <a:r>
              <a:rPr lang="en-US" altLang="ko-KR" dirty="0" smtClean="0"/>
              <a:t>cost</a:t>
            </a:r>
            <a:r>
              <a:rPr lang="ko-KR" altLang="en-US" dirty="0" smtClean="0"/>
              <a:t>가 낭비됨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-&gt; SELECT * FROM EMP WHERE JOB LIKE 'CLERK%' </a:t>
            </a:r>
            <a:br>
              <a:rPr lang="en-US" altLang="ko-KR" dirty="0" smtClean="0"/>
            </a:br>
            <a:endParaRPr kumimoji="0" lang="ko-KR" altLang="en-US" sz="1200" dirty="0" smtClean="0"/>
          </a:p>
          <a:p>
            <a:endParaRPr kumimoji="0" lang="en-US" altLang="ko-KR" sz="1200" dirty="0" smtClean="0"/>
          </a:p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smtClean="0"/>
              <a:t>1. </a:t>
            </a:r>
            <a:r>
              <a:rPr lang="ko-KR" altLang="en-US" dirty="0" smtClean="0"/>
              <a:t>인덱스를 타지 못하는 원인</a:t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r>
              <a:rPr lang="en-US" altLang="ko-KR" dirty="0" smtClean="0"/>
              <a:t>-  NVL(COMM, 0)  &lt; 100   : 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가공해서 인덱스를 액세스 </a:t>
            </a:r>
            <a:r>
              <a:rPr lang="ko-KR" altLang="en-US" dirty="0" err="1" smtClean="0"/>
              <a:t>할수</a:t>
            </a:r>
            <a:r>
              <a:rPr lang="ko-KR" altLang="en-US" dirty="0" smtClean="0"/>
              <a:t> 없음</a:t>
            </a:r>
            <a:br>
              <a:rPr lang="ko-KR" altLang="en-US" dirty="0" smtClean="0"/>
            </a:br>
            <a:r>
              <a:rPr lang="ko-KR" altLang="en-US" dirty="0" smtClean="0"/>
              <a:t> </a:t>
            </a:r>
            <a:br>
              <a:rPr lang="ko-KR" altLang="en-US" dirty="0" smtClean="0"/>
            </a:br>
            <a:r>
              <a:rPr lang="en-US" altLang="ko-KR" dirty="0" smtClean="0"/>
              <a:t>2. </a:t>
            </a:r>
            <a:r>
              <a:rPr lang="ko-KR" altLang="en-US" dirty="0" smtClean="0"/>
              <a:t>인덱스를 </a:t>
            </a:r>
            <a:r>
              <a:rPr lang="ko-KR" altLang="en-US" dirty="0" err="1" smtClean="0"/>
              <a:t>타기위한</a:t>
            </a:r>
            <a:r>
              <a:rPr lang="ko-KR" altLang="en-US" dirty="0" smtClean="0"/>
              <a:t> 방법</a:t>
            </a:r>
            <a:br>
              <a:rPr lang="ko-KR" altLang="en-US" dirty="0" smtClean="0"/>
            </a:br>
            <a:r>
              <a:rPr lang="ko-KR" altLang="en-US" dirty="0" smtClean="0"/>
              <a:t>   </a:t>
            </a:r>
            <a:r>
              <a:rPr lang="en-US" altLang="ko-KR" dirty="0" smtClean="0"/>
              <a:t>1) function based INDEX </a:t>
            </a:r>
            <a:r>
              <a:rPr lang="ko-KR" altLang="en-US" dirty="0" smtClean="0"/>
              <a:t>생성</a:t>
            </a:r>
            <a:br>
              <a:rPr lang="ko-KR" altLang="en-US" dirty="0" smtClean="0"/>
            </a:br>
            <a:r>
              <a:rPr lang="ko-KR" altLang="en-US" dirty="0" smtClean="0"/>
              <a:t>      </a:t>
            </a:r>
            <a:r>
              <a:rPr lang="en-US" altLang="ko-KR" dirty="0" smtClean="0"/>
              <a:t>create INDEX emp_fx1 on </a:t>
            </a:r>
            <a:r>
              <a:rPr lang="en-US" altLang="ko-KR" dirty="0" err="1" smtClean="0"/>
              <a:t>emp</a:t>
            </a:r>
            <a:r>
              <a:rPr lang="en-US" altLang="ko-KR" dirty="0" smtClean="0"/>
              <a:t> (NVL(COMM, 0))	</a:t>
            </a:r>
            <a:br>
              <a:rPr lang="en-US" altLang="ko-KR" dirty="0" smtClean="0"/>
            </a:br>
            <a:r>
              <a:rPr lang="en-US" altLang="ko-KR" dirty="0" smtClean="0"/>
              <a:t>      </a:t>
            </a:r>
            <a:br>
              <a:rPr lang="en-US" altLang="ko-KR" dirty="0" smtClean="0"/>
            </a:br>
            <a:r>
              <a:rPr lang="en-US" altLang="ko-KR" dirty="0" smtClean="0"/>
              <a:t>   2) Parameter  Requirement </a:t>
            </a:r>
            <a:br>
              <a:rPr lang="en-US" altLang="ko-KR" dirty="0" smtClean="0"/>
            </a:br>
            <a:r>
              <a:rPr lang="en-US" altLang="ko-KR" dirty="0" smtClean="0"/>
              <a:t>      - QUERY_REWRITE_INTEGRITY = TRUSTED</a:t>
            </a:r>
            <a:br>
              <a:rPr lang="en-US" altLang="ko-KR" dirty="0" smtClean="0"/>
            </a:br>
            <a:r>
              <a:rPr lang="en-US" altLang="ko-KR" dirty="0" smtClean="0"/>
              <a:t>      - QUERY_REWRITE_ENABLED  = TRUE</a:t>
            </a:r>
            <a:br>
              <a:rPr lang="en-US" altLang="ko-KR" dirty="0" smtClean="0"/>
            </a:br>
            <a:r>
              <a:rPr lang="en-US" altLang="ko-KR" dirty="0" smtClean="0"/>
              <a:t>      - COMPATIBLE                     = 8.1.0.0.0 </a:t>
            </a:r>
            <a:r>
              <a:rPr lang="ko-KR" altLang="en-US" dirty="0" smtClean="0"/>
              <a:t>이상</a:t>
            </a:r>
            <a:br>
              <a:rPr lang="ko-KR" altLang="en-US" dirty="0" smtClean="0"/>
            </a:br>
            <a:r>
              <a:rPr lang="ko-KR" altLang="en-US" dirty="0" smtClean="0"/>
              <a:t>      </a:t>
            </a:r>
            <a:br>
              <a:rPr lang="ko-KR" altLang="en-US" dirty="0" smtClean="0"/>
            </a:br>
            <a:r>
              <a:rPr lang="ko-KR" altLang="en-US" dirty="0" smtClean="0"/>
              <a:t>   </a:t>
            </a:r>
            <a:r>
              <a:rPr lang="en-US" altLang="ko-KR" dirty="0" smtClean="0"/>
              <a:t>3) query </a:t>
            </a:r>
            <a:r>
              <a:rPr lang="ko-KR" altLang="en-US" dirty="0" smtClean="0"/>
              <a:t>작성</a:t>
            </a:r>
            <a:br>
              <a:rPr lang="ko-KR" altLang="en-US" dirty="0" smtClean="0"/>
            </a:br>
            <a:r>
              <a:rPr lang="ko-KR" altLang="en-US" dirty="0" smtClean="0"/>
              <a:t>       </a:t>
            </a:r>
            <a:r>
              <a:rPr lang="en-US" altLang="ko-KR" dirty="0" smtClean="0"/>
              <a:t>SELECT EMPNO, ENAME</a:t>
            </a:r>
            <a:br>
              <a:rPr lang="en-US" altLang="ko-KR" dirty="0" smtClean="0"/>
            </a:br>
            <a:r>
              <a:rPr lang="en-US" altLang="ko-KR" dirty="0" smtClean="0"/>
              <a:t>         FROM EMP X</a:t>
            </a:r>
            <a:br>
              <a:rPr lang="en-US" altLang="ko-KR" dirty="0" smtClean="0"/>
            </a:br>
            <a:r>
              <a:rPr lang="en-US" altLang="ko-KR" dirty="0" smtClean="0"/>
              <a:t>         WHERE </a:t>
            </a:r>
            <a:r>
              <a:rPr lang="en-US" altLang="ko-KR" b="1" dirty="0" smtClean="0"/>
              <a:t>NVL(COMM, 0)</a:t>
            </a:r>
            <a:r>
              <a:rPr lang="en-US" altLang="ko-KR" dirty="0" smtClean="0"/>
              <a:t> &lt; 100   </a:t>
            </a:r>
            <a:r>
              <a:rPr lang="en-US" altLang="ko-KR" b="1" dirty="0" smtClean="0"/>
              <a:t>-- </a:t>
            </a:r>
            <a:r>
              <a:rPr lang="ko-KR" altLang="en-US" b="1" dirty="0" smtClean="0"/>
              <a:t>인덱스 생성조건과 똑같이 쿼리 작성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CF324-B7CD-4288-8EF8-E70C84331E37}" type="slidenum">
              <a:rPr lang="en-US" altLang="ko-KR" smtClean="0"/>
              <a:pPr>
                <a:defRPr/>
              </a:pPr>
              <a:t>23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CF324-B7CD-4288-8EF8-E70C84331E37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원칙대로라면 </a:t>
            </a:r>
            <a:r>
              <a:rPr lang="en-US" altLang="ko-KR" dirty="0" smtClean="0"/>
              <a:t>NUM</a:t>
            </a:r>
            <a:r>
              <a:rPr lang="en-US" altLang="ko-KR" baseline="0" dirty="0" smtClean="0"/>
              <a:t> </a:t>
            </a:r>
            <a:r>
              <a:rPr lang="ko-KR" altLang="en-US" dirty="0" err="1" smtClean="0"/>
              <a:t>컬럼이</a:t>
            </a:r>
            <a:r>
              <a:rPr lang="ko-KR" altLang="en-US" dirty="0" smtClean="0"/>
              <a:t> 숫자 타입이므로 </a:t>
            </a:r>
            <a:r>
              <a:rPr lang="en-US" altLang="ko-KR" dirty="0" smtClean="0"/>
              <a:t>‘201210%’ </a:t>
            </a:r>
            <a:r>
              <a:rPr lang="ko-KR" altLang="en-US" dirty="0" smtClean="0"/>
              <a:t>쪽이 숫자로 변해야 </a:t>
            </a:r>
            <a:br>
              <a:rPr lang="ko-KR" altLang="en-US" dirty="0" smtClean="0"/>
            </a:br>
            <a:r>
              <a:rPr lang="ko-KR" altLang="en-US" dirty="0" smtClean="0"/>
              <a:t>하나 </a:t>
            </a:r>
            <a:r>
              <a:rPr lang="en-US" altLang="ko-KR" dirty="0" smtClean="0"/>
              <a:t>'%'</a:t>
            </a:r>
            <a:r>
              <a:rPr lang="ko-KR" altLang="en-US" dirty="0" smtClean="0"/>
              <a:t>라는 문자값이 있으므로 숫자 타입으로 바꿀 수 없다</a:t>
            </a:r>
            <a:r>
              <a:rPr lang="en-US" altLang="ko-KR" dirty="0" smtClean="0"/>
              <a:t>. </a:t>
            </a:r>
          </a:p>
          <a:p>
            <a:r>
              <a:rPr lang="ko-KR" altLang="en-US" dirty="0" smtClean="0"/>
              <a:t>그렇다고 에러를 낼 수 없기 때문에 </a:t>
            </a:r>
            <a:r>
              <a:rPr lang="en-US" altLang="ko-KR" dirty="0" smtClean="0"/>
              <a:t>DBMS</a:t>
            </a:r>
            <a:r>
              <a:rPr lang="ko-KR" altLang="en-US" dirty="0" smtClean="0"/>
              <a:t>는 이번에는 상수값을 기준으로 숫자 타입을 문자 타입으로 바꾸게 되어 </a:t>
            </a:r>
            <a:endParaRPr lang="en-US" altLang="ko-KR" dirty="0" smtClean="0"/>
          </a:p>
          <a:p>
            <a:r>
              <a:rPr lang="en-US" altLang="ko-KR" dirty="0" smtClean="0"/>
              <a:t>NUM </a:t>
            </a:r>
            <a:r>
              <a:rPr lang="ko-KR" altLang="en-US" dirty="0" err="1" smtClean="0"/>
              <a:t>컬럼은</a:t>
            </a:r>
            <a:r>
              <a:rPr lang="ko-KR" altLang="en-US" dirty="0" smtClean="0"/>
              <a:t> 인덱스를 사용할 수 없게 된다</a:t>
            </a:r>
            <a:r>
              <a:rPr lang="en-US" altLang="ko-KR" dirty="0" smtClean="0"/>
              <a:t>. 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pPr marL="228600" indent="-228600" eaLnBrk="0" latinLnBrk="0" hangingPunct="0">
              <a:lnSpc>
                <a:spcPct val="130000"/>
              </a:lnSpc>
              <a:spcBef>
                <a:spcPct val="50000"/>
              </a:spcBef>
            </a:pPr>
            <a:r>
              <a:rPr kumimoji="0" lang="en-US" altLang="ko-KR" sz="1200" dirty="0" smtClean="0"/>
              <a:t>[</a:t>
            </a:r>
            <a:r>
              <a:rPr kumimoji="0" lang="ko-KR" altLang="en-US" sz="1200" dirty="0" smtClean="0"/>
              <a:t>보충설명</a:t>
            </a:r>
            <a:r>
              <a:rPr kumimoji="0" lang="en-US" altLang="ko-KR" sz="1200" dirty="0" smtClean="0"/>
              <a:t>]</a:t>
            </a:r>
          </a:p>
          <a:p>
            <a:pPr marL="228600" indent="-228600" eaLnBrk="0" latinLnBrk="0" hangingPunct="0">
              <a:lnSpc>
                <a:spcPct val="60000"/>
              </a:lnSpc>
              <a:spcBef>
                <a:spcPct val="50000"/>
              </a:spcBef>
              <a:buClr>
                <a:srgbClr val="FF0000"/>
              </a:buClr>
            </a:pPr>
            <a:r>
              <a:rPr kumimoji="0" lang="en-US" altLang="ko-KR" sz="1200" b="1" dirty="0" smtClean="0"/>
              <a:t>1. NLS_DATE_FORMAT </a:t>
            </a:r>
            <a:r>
              <a:rPr kumimoji="0" lang="ko-KR" altLang="en-US" sz="1200" b="1" dirty="0" smtClean="0"/>
              <a:t>값 확인</a:t>
            </a:r>
          </a:p>
          <a:p>
            <a:pPr marL="228600" indent="-228600" eaLnBrk="0" latinLnBrk="0" hangingPunct="0">
              <a:lnSpc>
                <a:spcPct val="60000"/>
              </a:lnSpc>
              <a:spcBef>
                <a:spcPct val="50000"/>
              </a:spcBef>
              <a:buClr>
                <a:srgbClr val="FF0000"/>
              </a:buClr>
            </a:pPr>
            <a:r>
              <a:rPr kumimoji="0" lang="ko-KR" altLang="en-US" sz="1200" dirty="0" smtClean="0"/>
              <a:t>    </a:t>
            </a:r>
            <a:r>
              <a:rPr kumimoji="0" lang="en-US" altLang="ko-KR" sz="1200" dirty="0" smtClean="0"/>
              <a:t>SELECT * FROM NLS_SESSION_PARAMETERS WHERE PARAMETER = </a:t>
            </a:r>
            <a:r>
              <a:rPr kumimoji="0" lang="en-US" altLang="ko-KR" sz="1200" dirty="0" smtClean="0">
                <a:latin typeface="Arial"/>
              </a:rPr>
              <a:t>‘</a:t>
            </a:r>
            <a:r>
              <a:rPr kumimoji="0" lang="en-US" altLang="ko-KR" sz="1200" dirty="0" smtClean="0"/>
              <a:t>NLS_DATE_FORMAT</a:t>
            </a:r>
            <a:r>
              <a:rPr kumimoji="0" lang="en-US" altLang="ko-KR" sz="1200" dirty="0" smtClean="0">
                <a:latin typeface="Arial"/>
              </a:rPr>
              <a:t>’</a:t>
            </a:r>
            <a:endParaRPr kumimoji="0" lang="en-US" altLang="ko-KR" sz="1200" dirty="0" smtClean="0"/>
          </a:p>
          <a:p>
            <a:pPr marL="228600" indent="-228600" eaLnBrk="0" latinLnBrk="0" hangingPunct="0">
              <a:lnSpc>
                <a:spcPct val="60000"/>
              </a:lnSpc>
              <a:spcBef>
                <a:spcPct val="50000"/>
              </a:spcBef>
              <a:buClr>
                <a:srgbClr val="FF0000"/>
              </a:buClr>
            </a:pPr>
            <a:r>
              <a:rPr kumimoji="0" lang="en-US" altLang="ko-KR" sz="1200" b="1" dirty="0" smtClean="0"/>
              <a:t>2. NLS_DATE_FORMAT </a:t>
            </a:r>
            <a:r>
              <a:rPr kumimoji="0" lang="ko-KR" altLang="en-US" sz="1200" b="1" dirty="0" smtClean="0"/>
              <a:t>변경</a:t>
            </a:r>
          </a:p>
          <a:p>
            <a:pPr marL="228600" indent="-228600" eaLnBrk="0" latinLnBrk="0" hangingPunct="0">
              <a:lnSpc>
                <a:spcPct val="60000"/>
              </a:lnSpc>
              <a:spcBef>
                <a:spcPct val="50000"/>
              </a:spcBef>
              <a:buClr>
                <a:srgbClr val="FF0000"/>
              </a:buClr>
            </a:pPr>
            <a:r>
              <a:rPr kumimoji="0" lang="ko-KR" altLang="en-US" sz="1200" dirty="0" smtClean="0"/>
              <a:t>    </a:t>
            </a:r>
            <a:r>
              <a:rPr kumimoji="0" lang="en-US" altLang="ko-KR" sz="1200" dirty="0" smtClean="0"/>
              <a:t>ALTER SESSION SET NLS_DATE_FORMAT = '</a:t>
            </a:r>
            <a:r>
              <a:rPr kumimoji="0" lang="en-US" altLang="ko-KR" sz="1200" dirty="0" err="1" smtClean="0"/>
              <a:t>dd-mon-yyyy</a:t>
            </a:r>
            <a:r>
              <a:rPr kumimoji="0" lang="en-US" altLang="ko-KR" sz="1200" dirty="0" smtClean="0"/>
              <a:t> hh24:mi:ss'</a:t>
            </a:r>
          </a:p>
          <a:p>
            <a:pPr marL="228600" indent="-228600" eaLnBrk="0" latinLnBrk="0" hangingPunct="0">
              <a:lnSpc>
                <a:spcPct val="60000"/>
              </a:lnSpc>
              <a:spcBef>
                <a:spcPct val="50000"/>
              </a:spcBef>
              <a:buClr>
                <a:srgbClr val="FF0000"/>
              </a:buClr>
            </a:pPr>
            <a:r>
              <a:rPr kumimoji="0" lang="en-US" altLang="ko-KR" sz="1200" b="1" dirty="0" smtClean="0"/>
              <a:t>3. DATE Format</a:t>
            </a:r>
            <a:r>
              <a:rPr kumimoji="0" lang="ko-KR" altLang="en-US" sz="1200" b="1" dirty="0" smtClean="0"/>
              <a:t>에 대한 정보는 아래 </a:t>
            </a:r>
            <a:r>
              <a:rPr kumimoji="0" lang="en-US" altLang="ko-KR" sz="1200" b="1" dirty="0" smtClean="0"/>
              <a:t>bulletin </a:t>
            </a:r>
            <a:r>
              <a:rPr kumimoji="0" lang="ko-KR" altLang="en-US" sz="1200" b="1" dirty="0" smtClean="0"/>
              <a:t>참고</a:t>
            </a:r>
          </a:p>
          <a:p>
            <a:pPr marL="228600" indent="-228600" eaLnBrk="0" latinLnBrk="0" hangingPunct="0">
              <a:lnSpc>
                <a:spcPct val="60000"/>
              </a:lnSpc>
              <a:spcBef>
                <a:spcPct val="50000"/>
              </a:spcBef>
              <a:buClr>
                <a:srgbClr val="FF0000"/>
              </a:buClr>
            </a:pPr>
            <a:r>
              <a:rPr kumimoji="0" lang="ko-KR" altLang="en-US" sz="1200" dirty="0" smtClean="0"/>
              <a:t>    </a:t>
            </a:r>
            <a:r>
              <a:rPr kumimoji="0" lang="en-US" altLang="ko-KR" sz="1200" dirty="0" smtClean="0"/>
              <a:t>- [ 12137 : NEW FUNCTIONS FOR DATETIME DATA TYPE IN ORACLE 9I ]</a:t>
            </a:r>
          </a:p>
          <a:p>
            <a:pPr marL="228600" indent="-228600" eaLnBrk="0" latinLnBrk="0" hangingPunct="0">
              <a:lnSpc>
                <a:spcPct val="60000"/>
              </a:lnSpc>
              <a:spcBef>
                <a:spcPct val="50000"/>
              </a:spcBef>
              <a:buClr>
                <a:srgbClr val="FF0000"/>
              </a:buClr>
            </a:pPr>
            <a:r>
              <a:rPr kumimoji="0" lang="en-US" altLang="ko-KR" sz="1200" dirty="0" smtClean="0"/>
              <a:t>    - [ 12138 : UNDERSTAND THE NEW DATE AND TIME DATA TYPES IN ORACLE 9I ]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CF324-B7CD-4288-8EF8-E70C84331E37}" type="slidenum">
              <a:rPr lang="en-US" altLang="ko-KR" smtClean="0"/>
              <a:pPr>
                <a:defRPr/>
              </a:pPr>
              <a:t>25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 eaLnBrk="0" latinLnBrk="0" hangingPunct="0">
              <a:lnSpc>
                <a:spcPct val="60000"/>
              </a:lnSpc>
              <a:spcBef>
                <a:spcPct val="50000"/>
              </a:spcBef>
              <a:buClr>
                <a:srgbClr val="FF0000"/>
              </a:buClr>
            </a:pPr>
            <a:r>
              <a:rPr kumimoji="0" lang="en-US" altLang="ko-KR" sz="1200" dirty="0" smtClean="0"/>
              <a:t>[</a:t>
            </a:r>
            <a:r>
              <a:rPr kumimoji="0" lang="ko-KR" altLang="en-US" sz="1200" dirty="0" smtClean="0"/>
              <a:t>보충설명</a:t>
            </a:r>
            <a:r>
              <a:rPr kumimoji="0" lang="en-US" altLang="ko-KR" sz="1200" dirty="0" smtClean="0"/>
              <a:t>]</a:t>
            </a:r>
          </a:p>
          <a:p>
            <a:pPr marL="228600" indent="-228600" eaLnBrk="0" latinLnBrk="0" hangingPunct="0">
              <a:lnSpc>
                <a:spcPct val="60000"/>
              </a:lnSpc>
              <a:spcBef>
                <a:spcPct val="50000"/>
              </a:spcBef>
              <a:buClr>
                <a:srgbClr val="FF0000"/>
              </a:buClr>
            </a:pPr>
            <a:r>
              <a:rPr kumimoji="0" lang="en-US" altLang="ko-KR" sz="1200" dirty="0" smtClean="0"/>
              <a:t>  SQL</a:t>
            </a:r>
            <a:r>
              <a:rPr kumimoji="0" lang="ko-KR" altLang="en-US" sz="1200" dirty="0" smtClean="0"/>
              <a:t>에서 변수로 바인딩시킬 경우에는 </a:t>
            </a:r>
            <a:r>
              <a:rPr kumimoji="0" lang="en-US" altLang="ko-KR" sz="1200" dirty="0" smtClean="0"/>
              <a:t>:v1 </a:t>
            </a:r>
            <a:r>
              <a:rPr kumimoji="0" lang="ko-KR" altLang="en-US" sz="1200" dirty="0" smtClean="0"/>
              <a:t>상태로 플랜</a:t>
            </a:r>
            <a:r>
              <a:rPr kumimoji="0" lang="en-US" altLang="ko-KR" sz="1200" dirty="0" smtClean="0"/>
              <a:t>(Raw Source Operation)</a:t>
            </a:r>
            <a:r>
              <a:rPr kumimoji="0" lang="ko-KR" altLang="en-US" sz="1200" dirty="0" smtClean="0"/>
              <a:t>이 생성되며</a:t>
            </a:r>
            <a:r>
              <a:rPr kumimoji="0" lang="en-US" altLang="ko-KR" sz="1200" dirty="0" smtClean="0"/>
              <a:t>, </a:t>
            </a:r>
          </a:p>
          <a:p>
            <a:pPr marL="228600" indent="-228600" eaLnBrk="0" latinLnBrk="0" hangingPunct="0">
              <a:lnSpc>
                <a:spcPct val="60000"/>
              </a:lnSpc>
              <a:spcBef>
                <a:spcPct val="50000"/>
              </a:spcBef>
              <a:buClr>
                <a:srgbClr val="FF0000"/>
              </a:buClr>
            </a:pPr>
            <a:r>
              <a:rPr kumimoji="0" lang="en-US" altLang="ko-KR" sz="1200" dirty="0" smtClean="0"/>
              <a:t>  </a:t>
            </a:r>
            <a:r>
              <a:rPr kumimoji="0" lang="ko-KR" altLang="en-US" sz="1200" dirty="0" smtClean="0"/>
              <a:t>실제 변수는 그 후에 바인딩 된다</a:t>
            </a:r>
            <a:r>
              <a:rPr kumimoji="0" lang="en-US" altLang="ko-KR" sz="1200" dirty="0" smtClean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CF324-B7CD-4288-8EF8-E70C84331E37}" type="slidenum">
              <a:rPr lang="en-US" altLang="ko-KR" smtClean="0"/>
              <a:pPr>
                <a:defRPr/>
              </a:pPr>
              <a:t>26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CF324-B7CD-4288-8EF8-E70C84331E37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CF324-B7CD-4288-8EF8-E70C84331E37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sz="1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M" pitchFamily="18" charset="-127"/>
                <a:ea typeface="HY울릉도M" pitchFamily="18" charset="-127"/>
              </a:rPr>
              <a:t>**SQL </a:t>
            </a:r>
            <a:r>
              <a:rPr lang="ko-KR" altLang="en-US" sz="1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M" pitchFamily="18" charset="-127"/>
                <a:ea typeface="HY울릉도M" pitchFamily="18" charset="-127"/>
              </a:rPr>
              <a:t>서버의 </a:t>
            </a:r>
            <a:r>
              <a:rPr lang="en-US" altLang="ko-KR" sz="1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M" pitchFamily="18" charset="-127"/>
                <a:ea typeface="HY울릉도M" pitchFamily="18" charset="-127"/>
              </a:rPr>
              <a:t>INDEX</a:t>
            </a:r>
            <a:r>
              <a:rPr lang="ko-KR" altLang="en-US" sz="1200" b="1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M" pitchFamily="18" charset="-127"/>
                <a:ea typeface="HY울릉도M" pitchFamily="18" charset="-127"/>
              </a:rPr>
              <a:t>도 동일한 값 반복 시 </a:t>
            </a:r>
            <a:r>
              <a:rPr lang="en-US" altLang="ko-KR" sz="1200" b="1" dirty="0" smtClean="0">
                <a:solidFill>
                  <a:srgbClr val="FFFF00"/>
                </a:solidFill>
                <a:latin typeface="HY울릉도M" pitchFamily="18" charset="-127"/>
                <a:ea typeface="HY울릉도M" pitchFamily="18" charset="-127"/>
              </a:rPr>
              <a:t>Physical Address </a:t>
            </a:r>
            <a:r>
              <a:rPr lang="ko-KR" altLang="en-US" sz="1200" b="1" dirty="0" smtClean="0">
                <a:solidFill>
                  <a:srgbClr val="FFFF00"/>
                </a:solidFill>
                <a:latin typeface="HY울릉도M" pitchFamily="18" charset="-127"/>
                <a:ea typeface="HY울릉도M" pitchFamily="18" charset="-127"/>
              </a:rPr>
              <a:t>로 정렬되어 있나</a:t>
            </a:r>
            <a:r>
              <a:rPr lang="en-US" altLang="ko-KR" sz="1200" b="1" dirty="0" smtClean="0">
                <a:solidFill>
                  <a:srgbClr val="FFFF00"/>
                </a:solidFill>
                <a:latin typeface="HY울릉도M" pitchFamily="18" charset="-127"/>
                <a:ea typeface="HY울릉도M" pitchFamily="18" charset="-127"/>
              </a:rPr>
              <a:t>?</a:t>
            </a:r>
          </a:p>
          <a:p>
            <a:r>
              <a:rPr lang="en-US" altLang="ko-KR" sz="1200" b="1" dirty="0" smtClean="0">
                <a:solidFill>
                  <a:srgbClr val="FFFF00"/>
                </a:solidFill>
                <a:latin typeface="HY울릉도M" pitchFamily="18" charset="-127"/>
                <a:ea typeface="HY울릉도M" pitchFamily="18" charset="-127"/>
              </a:rPr>
              <a:t>** ROWID</a:t>
            </a:r>
            <a:r>
              <a:rPr lang="ko-KR" altLang="en-US" sz="1200" b="1" dirty="0" smtClean="0">
                <a:solidFill>
                  <a:srgbClr val="FFFF00"/>
                </a:solidFill>
                <a:latin typeface="HY울릉도M" pitchFamily="18" charset="-127"/>
                <a:ea typeface="HY울릉도M" pitchFamily="18" charset="-127"/>
              </a:rPr>
              <a:t>는 테이블의 실제 저장된 데이터의 위치를 찾기 위한 몇 가지 정보로 구성되어 있다</a:t>
            </a:r>
            <a:r>
              <a:rPr lang="en-US" altLang="ko-KR" sz="1200" b="1" dirty="0" smtClean="0">
                <a:solidFill>
                  <a:srgbClr val="FFFF00"/>
                </a:solidFill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r>
              <a:rPr lang="en-US" altLang="ko-KR" sz="1200" b="1" dirty="0" smtClean="0">
                <a:solidFill>
                  <a:srgbClr val="FFFF00"/>
                </a:solidFill>
                <a:latin typeface="HY울릉도M" pitchFamily="18" charset="-127"/>
                <a:ea typeface="HY울릉도M" pitchFamily="18" charset="-127"/>
              </a:rPr>
              <a:t>** </a:t>
            </a:r>
            <a:r>
              <a:rPr lang="en-US" altLang="ko-KR" sz="1200" b="1" dirty="0" err="1" smtClean="0">
                <a:solidFill>
                  <a:srgbClr val="FFFF00"/>
                </a:solidFill>
                <a:latin typeface="HY울릉도M" pitchFamily="18" charset="-127"/>
                <a:ea typeface="HY울릉도M" pitchFamily="18" charset="-127"/>
              </a:rPr>
              <a:t>sql</a:t>
            </a:r>
            <a:r>
              <a:rPr lang="en-US" altLang="ko-KR" sz="1200" b="1" dirty="0" smtClean="0">
                <a:solidFill>
                  <a:srgbClr val="FFFF00"/>
                </a:solidFill>
                <a:latin typeface="HY울릉도M" pitchFamily="18" charset="-127"/>
                <a:ea typeface="HY울릉도M" pitchFamily="18" charset="-127"/>
              </a:rPr>
              <a:t> server </a:t>
            </a:r>
            <a:r>
              <a:rPr lang="ko-KR" altLang="en-US" sz="1200" b="1" dirty="0" smtClean="0">
                <a:solidFill>
                  <a:srgbClr val="FFFF00"/>
                </a:solidFill>
                <a:latin typeface="HY울릉도M" pitchFamily="18" charset="-127"/>
                <a:ea typeface="HY울릉도M" pitchFamily="18" charset="-127"/>
              </a:rPr>
              <a:t>처럼 페이지 구조를 가지고 있는 </a:t>
            </a:r>
            <a:r>
              <a:rPr lang="en-US" altLang="ko-KR" sz="1200" b="1" dirty="0" err="1" smtClean="0">
                <a:solidFill>
                  <a:srgbClr val="FFFF00"/>
                </a:solidFill>
                <a:latin typeface="HY울릉도M" pitchFamily="18" charset="-127"/>
                <a:ea typeface="HY울릉도M" pitchFamily="18" charset="-127"/>
              </a:rPr>
              <a:t>dbms</a:t>
            </a:r>
            <a:r>
              <a:rPr lang="ko-KR" altLang="en-US" sz="1200" b="1" dirty="0" smtClean="0">
                <a:solidFill>
                  <a:srgbClr val="FFFF00"/>
                </a:solidFill>
                <a:latin typeface="HY울릉도M" pitchFamily="18" charset="-127"/>
                <a:ea typeface="HY울릉도M" pitchFamily="18" charset="-127"/>
              </a:rPr>
              <a:t>의 특징을 알아보고 내용 보완</a:t>
            </a:r>
          </a:p>
          <a:p>
            <a:r>
              <a:rPr lang="ko-KR" altLang="en-US" sz="1200" b="1" dirty="0" smtClean="0">
                <a:solidFill>
                  <a:srgbClr val="FFFF00"/>
                </a:solidFill>
                <a:latin typeface="HY울릉도M" pitchFamily="18" charset="-127"/>
                <a:ea typeface="HY울릉도M" pitchFamily="18" charset="-127"/>
              </a:rPr>
              <a:t>   </a:t>
            </a:r>
            <a:r>
              <a:rPr lang="en-US" altLang="ko-KR" sz="1200" b="1" dirty="0" smtClean="0">
                <a:solidFill>
                  <a:srgbClr val="FFFF00"/>
                </a:solidFill>
                <a:latin typeface="HY울릉도M" pitchFamily="18" charset="-127"/>
                <a:ea typeface="HY울릉도M" pitchFamily="18" charset="-127"/>
              </a:rPr>
              <a:t>-  db2, </a:t>
            </a:r>
            <a:r>
              <a:rPr lang="en-US" altLang="ko-KR" sz="1200" b="1" dirty="0" err="1" smtClean="0">
                <a:solidFill>
                  <a:srgbClr val="FFFF00"/>
                </a:solidFill>
                <a:latin typeface="HY울릉도M" pitchFamily="18" charset="-127"/>
                <a:ea typeface="HY울릉도M" pitchFamily="18" charset="-127"/>
              </a:rPr>
              <a:t>sybase</a:t>
            </a:r>
            <a:r>
              <a:rPr lang="en-US" altLang="ko-KR" sz="1200" b="1" dirty="0" smtClean="0">
                <a:solidFill>
                  <a:srgbClr val="FFFF00"/>
                </a:solidFill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en-US" altLang="ko-KR" sz="1200" b="1" dirty="0" err="1" smtClean="0">
                <a:solidFill>
                  <a:srgbClr val="FFFF00"/>
                </a:solidFill>
                <a:latin typeface="HY울릉도M" pitchFamily="18" charset="-127"/>
                <a:ea typeface="HY울릉도M" pitchFamily="18" charset="-127"/>
              </a:rPr>
              <a:t>sql</a:t>
            </a:r>
            <a:r>
              <a:rPr lang="en-US" altLang="ko-KR" sz="1200" b="1" dirty="0" smtClean="0">
                <a:solidFill>
                  <a:srgbClr val="FFFF00"/>
                </a:solidFill>
                <a:latin typeface="HY울릉도M" pitchFamily="18" charset="-127"/>
                <a:ea typeface="HY울릉도M" pitchFamily="18" charset="-127"/>
              </a:rPr>
              <a:t> server </a:t>
            </a:r>
            <a:r>
              <a:rPr lang="ko-KR" altLang="en-US" sz="1200" b="1" dirty="0" smtClean="0">
                <a:solidFill>
                  <a:srgbClr val="FFFF00"/>
                </a:solidFill>
                <a:latin typeface="HY울릉도M" pitchFamily="18" charset="-127"/>
                <a:ea typeface="HY울릉도M" pitchFamily="18" charset="-127"/>
              </a:rPr>
              <a:t>와 같이 타 </a:t>
            </a:r>
            <a:r>
              <a:rPr lang="en-US" altLang="ko-KR" sz="1200" b="1" dirty="0" smtClean="0">
                <a:solidFill>
                  <a:srgbClr val="FFFF00"/>
                </a:solidFill>
                <a:latin typeface="HY울릉도M" pitchFamily="18" charset="-127"/>
                <a:ea typeface="HY울릉도M" pitchFamily="18" charset="-127"/>
              </a:rPr>
              <a:t>DBMS</a:t>
            </a:r>
            <a:r>
              <a:rPr lang="ko-KR" altLang="en-US" sz="1200" b="1" dirty="0" smtClean="0">
                <a:solidFill>
                  <a:srgbClr val="FFFF00"/>
                </a:solidFill>
                <a:latin typeface="HY울릉도M" pitchFamily="18" charset="-127"/>
                <a:ea typeface="HY울릉도M" pitchFamily="18" charset="-127"/>
              </a:rPr>
              <a:t>에서 사용하는 </a:t>
            </a:r>
            <a:r>
              <a:rPr lang="en-US" altLang="ko-KR" sz="1200" b="1" dirty="0" smtClean="0">
                <a:solidFill>
                  <a:srgbClr val="FFFF00"/>
                </a:solidFill>
                <a:latin typeface="HY울릉도M" pitchFamily="18" charset="-127"/>
                <a:ea typeface="HY울릉도M" pitchFamily="18" charset="-127"/>
              </a:rPr>
              <a:t>INDEX </a:t>
            </a:r>
            <a:r>
              <a:rPr lang="ko-KR" altLang="en-US" sz="1200" b="1" dirty="0" smtClean="0">
                <a:solidFill>
                  <a:srgbClr val="FFFF00"/>
                </a:solidFill>
                <a:latin typeface="HY울릉도M" pitchFamily="18" charset="-127"/>
                <a:ea typeface="HY울릉도M" pitchFamily="18" charset="-127"/>
              </a:rPr>
              <a:t>구조로 내용보완 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CF324-B7CD-4288-8EF8-E70C84331E37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pPr marL="190500" indent="-190500" algn="just"/>
            <a:r>
              <a:rPr lang="en-US" altLang="ko-KR" sz="3200" b="1" dirty="0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[</a:t>
            </a:r>
            <a:r>
              <a:rPr lang="ko-KR" altLang="en-US" sz="3200" b="1" dirty="0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보충설명</a:t>
            </a:r>
            <a:r>
              <a:rPr lang="en-US" altLang="ko-KR" sz="3200" b="1" dirty="0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] </a:t>
            </a:r>
          </a:p>
          <a:p>
            <a:pPr marL="190500" indent="-190500" algn="just"/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 ♣ </a:t>
            </a:r>
            <a:r>
              <a:rPr lang="en-US" altLang="ko-KR" sz="3200" b="1" dirty="0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Extended </a:t>
            </a:r>
            <a:r>
              <a:rPr lang="en-US" altLang="ko-KR" sz="3200" b="1" dirty="0" err="1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Rowid</a:t>
            </a:r>
            <a:r>
              <a:rPr lang="en-US" altLang="ko-KR" sz="3200" b="1" dirty="0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 format</a:t>
            </a:r>
            <a:r>
              <a:rPr lang="ko-KR" altLang="en-US" sz="3200" b="1" dirty="0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의 등장 배경</a:t>
            </a:r>
          </a:p>
          <a:p>
            <a:pPr marL="190500" indent="-190500" algn="just"/>
            <a:r>
              <a:rPr lang="ko-KR" altLang="en-US" sz="3200" dirty="0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   </a:t>
            </a:r>
            <a:r>
              <a:rPr lang="en-US" altLang="ko-KR" sz="3200" dirty="0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1) </a:t>
            </a:r>
            <a:r>
              <a:rPr lang="en-US" altLang="ko-KR" sz="3200" dirty="0" smtClean="0">
                <a:solidFill>
                  <a:srgbClr val="262626"/>
                </a:solidFill>
                <a:latin typeface="돋움체" pitchFamily="49" charset="-127"/>
                <a:ea typeface="돋움체" pitchFamily="49" charset="-127"/>
              </a:rPr>
              <a:t>ORACLE7</a:t>
            </a:r>
            <a:r>
              <a:rPr lang="ko-KR" altLang="en-US" sz="3200" dirty="0" smtClean="0">
                <a:solidFill>
                  <a:srgbClr val="262626"/>
                </a:solidFill>
                <a:latin typeface="돋움체" pitchFamily="49" charset="-127"/>
                <a:ea typeface="돋움체" pitchFamily="49" charset="-127"/>
              </a:rPr>
              <a:t>에서는 </a:t>
            </a:r>
            <a:r>
              <a:rPr lang="en-US" altLang="ko-KR" sz="3200" dirty="0" smtClean="0">
                <a:solidFill>
                  <a:srgbClr val="262626"/>
                </a:solidFill>
                <a:latin typeface="돋움체" pitchFamily="49" charset="-127"/>
                <a:ea typeface="돋움체" pitchFamily="49" charset="-127"/>
              </a:rPr>
              <a:t>ROWID</a:t>
            </a:r>
            <a:r>
              <a:rPr lang="ko-KR" altLang="en-US" sz="3200" dirty="0" smtClean="0">
                <a:solidFill>
                  <a:srgbClr val="262626"/>
                </a:solidFill>
                <a:latin typeface="돋움체" pitchFamily="49" charset="-127"/>
                <a:ea typeface="돋움체" pitchFamily="49" charset="-127"/>
              </a:rPr>
              <a:t>의 파일번호가 절대적인 것이었으나</a:t>
            </a:r>
            <a:r>
              <a:rPr lang="en-US" altLang="ko-KR" sz="3200" dirty="0" smtClean="0">
                <a:solidFill>
                  <a:srgbClr val="262626"/>
                </a:solidFill>
                <a:latin typeface="돋움체" pitchFamily="49" charset="-127"/>
                <a:ea typeface="돋움체" pitchFamily="49" charset="-127"/>
              </a:rPr>
              <a:t>,ORACLE8</a:t>
            </a:r>
            <a:r>
              <a:rPr lang="ko-KR" altLang="en-US" sz="3200" dirty="0" smtClean="0">
                <a:solidFill>
                  <a:srgbClr val="262626"/>
                </a:solidFill>
                <a:latin typeface="돋움체" pitchFamily="49" charset="-127"/>
                <a:ea typeface="돋움체" pitchFamily="49" charset="-127"/>
              </a:rPr>
              <a:t>부터는 </a:t>
            </a:r>
            <a:r>
              <a:rPr lang="en-US" altLang="ko-KR" sz="3200" dirty="0" smtClean="0">
                <a:solidFill>
                  <a:srgbClr val="262626"/>
                </a:solidFill>
                <a:latin typeface="돋움체" pitchFamily="49" charset="-127"/>
                <a:ea typeface="돋움체" pitchFamily="49" charset="-127"/>
              </a:rPr>
              <a:t>OBJECT</a:t>
            </a:r>
            <a:r>
              <a:rPr lang="ko-KR" altLang="en-US" sz="3200" dirty="0" smtClean="0">
                <a:solidFill>
                  <a:srgbClr val="262626"/>
                </a:solidFill>
                <a:latin typeface="돋움체" pitchFamily="49" charset="-127"/>
                <a:ea typeface="돋움체" pitchFamily="49" charset="-127"/>
              </a:rPr>
              <a:t>와 </a:t>
            </a:r>
            <a:r>
              <a:rPr lang="en-US" altLang="ko-KR" sz="3200" dirty="0" smtClean="0">
                <a:solidFill>
                  <a:srgbClr val="262626"/>
                </a:solidFill>
                <a:latin typeface="돋움체" pitchFamily="49" charset="-127"/>
                <a:ea typeface="돋움체" pitchFamily="49" charset="-127"/>
              </a:rPr>
              <a:t>PARTITION</a:t>
            </a:r>
            <a:r>
              <a:rPr lang="ko-KR" altLang="en-US" sz="3200" dirty="0" smtClean="0">
                <a:solidFill>
                  <a:srgbClr val="262626"/>
                </a:solidFill>
                <a:latin typeface="돋움체" pitchFamily="49" charset="-127"/>
                <a:ea typeface="돋움체" pitchFamily="49" charset="-127"/>
              </a:rPr>
              <a:t>의 </a:t>
            </a:r>
          </a:p>
          <a:p>
            <a:pPr marL="190500" indent="-190500" algn="just"/>
            <a:r>
              <a:rPr lang="ko-KR" altLang="en-US" sz="3200" dirty="0" smtClean="0">
                <a:solidFill>
                  <a:srgbClr val="262626"/>
                </a:solidFill>
                <a:latin typeface="돋움체" pitchFamily="49" charset="-127"/>
                <a:ea typeface="돋움체" pitchFamily="49" charset="-127"/>
              </a:rPr>
              <a:t>       개념이 도입되면서 </a:t>
            </a:r>
            <a:r>
              <a:rPr lang="en-US" altLang="ko-KR" sz="3200" dirty="0" smtClean="0">
                <a:solidFill>
                  <a:srgbClr val="262626"/>
                </a:solidFill>
                <a:latin typeface="돋움체" pitchFamily="49" charset="-127"/>
                <a:ea typeface="돋움체" pitchFamily="49" charset="-127"/>
              </a:rPr>
              <a:t>TABLESPACE</a:t>
            </a:r>
            <a:r>
              <a:rPr lang="ko-KR" altLang="en-US" sz="3200" dirty="0" smtClean="0">
                <a:solidFill>
                  <a:srgbClr val="262626"/>
                </a:solidFill>
                <a:latin typeface="돋움체" pitchFamily="49" charset="-127"/>
                <a:ea typeface="돋움체" pitchFamily="49" charset="-127"/>
              </a:rPr>
              <a:t>에 상대적인 부분으로 바뀌게 되면서 </a:t>
            </a:r>
            <a:r>
              <a:rPr lang="en-US" altLang="ko-KR" sz="3200" dirty="0" smtClean="0">
                <a:solidFill>
                  <a:srgbClr val="262626"/>
                </a:solidFill>
                <a:latin typeface="돋움체" pitchFamily="49" charset="-127"/>
                <a:ea typeface="돋움체" pitchFamily="49" charset="-127"/>
              </a:rPr>
              <a:t>DATABASE SEGMENT</a:t>
            </a:r>
            <a:r>
              <a:rPr lang="ko-KR" altLang="en-US" sz="3200" dirty="0" smtClean="0">
                <a:solidFill>
                  <a:srgbClr val="262626"/>
                </a:solidFill>
                <a:latin typeface="돋움체" pitchFamily="49" charset="-127"/>
                <a:ea typeface="돋움체" pitchFamily="49" charset="-127"/>
              </a:rPr>
              <a:t>가 갖는 </a:t>
            </a:r>
            <a:r>
              <a:rPr lang="en-US" altLang="ko-KR" sz="3200" dirty="0" smtClean="0">
                <a:solidFill>
                  <a:srgbClr val="262626"/>
                </a:solidFill>
                <a:latin typeface="돋움체" pitchFamily="49" charset="-127"/>
                <a:ea typeface="돋움체" pitchFamily="49" charset="-127"/>
              </a:rPr>
              <a:t>ROW</a:t>
            </a:r>
            <a:r>
              <a:rPr lang="ko-KR" altLang="en-US" sz="3200" dirty="0" smtClean="0">
                <a:solidFill>
                  <a:srgbClr val="262626"/>
                </a:solidFill>
                <a:latin typeface="돋움체" pitchFamily="49" charset="-127"/>
                <a:ea typeface="돋움체" pitchFamily="49" charset="-127"/>
              </a:rPr>
              <a:t>의 </a:t>
            </a:r>
          </a:p>
          <a:p>
            <a:pPr marL="190500" indent="-190500" algn="just"/>
            <a:r>
              <a:rPr lang="ko-KR" altLang="en-US" sz="3200" dirty="0" smtClean="0">
                <a:solidFill>
                  <a:srgbClr val="262626"/>
                </a:solidFill>
                <a:latin typeface="돋움체" pitchFamily="49" charset="-127"/>
                <a:ea typeface="돋움체" pitchFamily="49" charset="-127"/>
              </a:rPr>
              <a:t>       위치를 표시할 수 없게 되었다</a:t>
            </a:r>
            <a:r>
              <a:rPr lang="en-US" altLang="ko-KR" sz="3200" dirty="0" smtClean="0">
                <a:solidFill>
                  <a:srgbClr val="262626"/>
                </a:solidFill>
                <a:latin typeface="돋움체" pitchFamily="49" charset="-127"/>
                <a:ea typeface="돋움체" pitchFamily="49" charset="-127"/>
              </a:rPr>
              <a:t>. </a:t>
            </a:r>
            <a:r>
              <a:rPr lang="ko-KR" altLang="en-US" sz="3200" dirty="0" smtClean="0">
                <a:solidFill>
                  <a:srgbClr val="262626"/>
                </a:solidFill>
                <a:latin typeface="돋움체" pitchFamily="49" charset="-127"/>
                <a:ea typeface="돋움체" pitchFamily="49" charset="-127"/>
              </a:rPr>
              <a:t>그래서 </a:t>
            </a:r>
            <a:r>
              <a:rPr lang="en-US" altLang="ko-KR" sz="3200" dirty="0" smtClean="0">
                <a:solidFill>
                  <a:srgbClr val="262626"/>
                </a:solidFill>
                <a:latin typeface="돋움체" pitchFamily="49" charset="-127"/>
                <a:ea typeface="돋움체" pitchFamily="49" charset="-127"/>
              </a:rPr>
              <a:t>ORACLE8</a:t>
            </a:r>
            <a:r>
              <a:rPr lang="ko-KR" altLang="en-US" sz="3200" dirty="0" smtClean="0">
                <a:solidFill>
                  <a:srgbClr val="262626"/>
                </a:solidFill>
                <a:latin typeface="돋움체" pitchFamily="49" charset="-127"/>
                <a:ea typeface="돋움체" pitchFamily="49" charset="-127"/>
              </a:rPr>
              <a:t>이상부터는 </a:t>
            </a:r>
            <a:r>
              <a:rPr lang="en-US" altLang="ko-KR" sz="3200" dirty="0" smtClean="0">
                <a:solidFill>
                  <a:srgbClr val="262626"/>
                </a:solidFill>
                <a:latin typeface="돋움체" pitchFamily="49" charset="-127"/>
                <a:ea typeface="돋움체" pitchFamily="49" charset="-127"/>
              </a:rPr>
              <a:t>DATA OBJECT NUMBER</a:t>
            </a:r>
            <a:r>
              <a:rPr lang="ko-KR" altLang="en-US" sz="3200" dirty="0" smtClean="0">
                <a:solidFill>
                  <a:srgbClr val="262626"/>
                </a:solidFill>
                <a:latin typeface="돋움체" pitchFamily="49" charset="-127"/>
                <a:ea typeface="돋움체" pitchFamily="49" charset="-127"/>
              </a:rPr>
              <a:t>를 추가하여 </a:t>
            </a:r>
          </a:p>
          <a:p>
            <a:pPr marL="190500" indent="-190500" algn="just"/>
            <a:r>
              <a:rPr lang="ko-KR" altLang="en-US" sz="3200" dirty="0" smtClean="0">
                <a:solidFill>
                  <a:srgbClr val="262626"/>
                </a:solidFill>
                <a:latin typeface="돋움체" pitchFamily="49" charset="-127"/>
                <a:ea typeface="돋움체" pitchFamily="49" charset="-127"/>
              </a:rPr>
              <a:t>       </a:t>
            </a:r>
            <a:r>
              <a:rPr lang="en-US" altLang="ko-KR" sz="3200" dirty="0" smtClean="0">
                <a:solidFill>
                  <a:srgbClr val="262626"/>
                </a:solidFill>
                <a:latin typeface="돋움체" pitchFamily="49" charset="-127"/>
                <a:ea typeface="돋움체" pitchFamily="49" charset="-127"/>
              </a:rPr>
              <a:t>TABLESPACE</a:t>
            </a:r>
            <a:r>
              <a:rPr lang="ko-KR" altLang="en-US" sz="3200" dirty="0" smtClean="0">
                <a:solidFill>
                  <a:srgbClr val="262626"/>
                </a:solidFill>
                <a:latin typeface="돋움체" pitchFamily="49" charset="-127"/>
                <a:ea typeface="돋움체" pitchFamily="49" charset="-127"/>
              </a:rPr>
              <a:t>에 상대적인 </a:t>
            </a:r>
            <a:r>
              <a:rPr lang="en-US" altLang="ko-KR" sz="3200" dirty="0" smtClean="0">
                <a:solidFill>
                  <a:srgbClr val="262626"/>
                </a:solidFill>
                <a:latin typeface="돋움체" pitchFamily="49" charset="-127"/>
                <a:ea typeface="돋움체" pitchFamily="49" charset="-127"/>
              </a:rPr>
              <a:t>DATAFILE</a:t>
            </a:r>
            <a:r>
              <a:rPr lang="ko-KR" altLang="en-US" sz="3200" dirty="0" smtClean="0">
                <a:solidFill>
                  <a:srgbClr val="262626"/>
                </a:solidFill>
                <a:latin typeface="돋움체" pitchFamily="49" charset="-127"/>
                <a:ea typeface="돋움체" pitchFamily="49" charset="-127"/>
              </a:rPr>
              <a:t>를 표시하였다</a:t>
            </a:r>
            <a:r>
              <a:rPr lang="en-US" altLang="ko-KR" sz="3200" dirty="0" smtClean="0">
                <a:solidFill>
                  <a:srgbClr val="262626"/>
                </a:solidFill>
                <a:latin typeface="돋움체" pitchFamily="49" charset="-127"/>
                <a:ea typeface="돋움체" pitchFamily="49" charset="-127"/>
              </a:rPr>
              <a:t>.</a:t>
            </a:r>
          </a:p>
          <a:p>
            <a:pPr marL="190500" indent="-190500" algn="just"/>
            <a:r>
              <a:rPr lang="en-US" altLang="ko-KR" sz="3200" dirty="0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   2) </a:t>
            </a:r>
            <a:r>
              <a:rPr lang="ko-KR" altLang="en-US" sz="3200" dirty="0" smtClean="0">
                <a:solidFill>
                  <a:srgbClr val="262626"/>
                </a:solidFill>
                <a:latin typeface="돋움체" pitchFamily="49" charset="-127"/>
                <a:ea typeface="돋움체" pitchFamily="49" charset="-127"/>
              </a:rPr>
              <a:t>확장된 </a:t>
            </a:r>
            <a:r>
              <a:rPr lang="en-US" altLang="ko-KR" sz="3200" dirty="0" smtClean="0">
                <a:solidFill>
                  <a:srgbClr val="262626"/>
                </a:solidFill>
                <a:latin typeface="돋움체" pitchFamily="49" charset="-127"/>
                <a:ea typeface="돋움체" pitchFamily="49" charset="-127"/>
              </a:rPr>
              <a:t>ROWID</a:t>
            </a:r>
            <a:r>
              <a:rPr lang="ko-KR" altLang="en-US" sz="3200" dirty="0" smtClean="0">
                <a:solidFill>
                  <a:srgbClr val="262626"/>
                </a:solidFill>
                <a:latin typeface="돋움체" pitchFamily="49" charset="-127"/>
                <a:ea typeface="돋움체" pitchFamily="49" charset="-127"/>
              </a:rPr>
              <a:t>의 사용으로 </a:t>
            </a:r>
            <a:r>
              <a:rPr lang="en-US" altLang="ko-KR" sz="3200" dirty="0" smtClean="0">
                <a:solidFill>
                  <a:srgbClr val="262626"/>
                </a:solidFill>
                <a:latin typeface="돋움체" pitchFamily="49" charset="-127"/>
                <a:ea typeface="돋움체" pitchFamily="49" charset="-127"/>
              </a:rPr>
              <a:t>ORACLE</a:t>
            </a:r>
            <a:r>
              <a:rPr lang="ko-KR" altLang="en-US" sz="3200" dirty="0" smtClean="0">
                <a:solidFill>
                  <a:srgbClr val="262626"/>
                </a:solidFill>
                <a:latin typeface="돋움체" pitchFamily="49" charset="-127"/>
                <a:ea typeface="돋움체" pitchFamily="49" charset="-127"/>
              </a:rPr>
              <a:t>은 보다 많은 데이터베이스 파일들과 </a:t>
            </a:r>
            <a:r>
              <a:rPr lang="en-US" altLang="ko-KR" sz="3200" dirty="0" smtClean="0">
                <a:solidFill>
                  <a:srgbClr val="262626"/>
                </a:solidFill>
                <a:latin typeface="돋움체" pitchFamily="49" charset="-127"/>
                <a:ea typeface="돋움체" pitchFamily="49" charset="-127"/>
              </a:rPr>
              <a:t>ROW</a:t>
            </a:r>
            <a:r>
              <a:rPr lang="ko-KR" altLang="en-US" sz="3200" dirty="0" smtClean="0">
                <a:solidFill>
                  <a:srgbClr val="262626"/>
                </a:solidFill>
                <a:latin typeface="돋움체" pitchFamily="49" charset="-127"/>
                <a:ea typeface="돋움체" pitchFamily="49" charset="-127"/>
              </a:rPr>
              <a:t>들을 가질 수 있게 되었다</a:t>
            </a:r>
            <a:r>
              <a:rPr lang="en-US" altLang="ko-KR" sz="3200" dirty="0" smtClean="0">
                <a:solidFill>
                  <a:srgbClr val="262626"/>
                </a:solidFill>
                <a:latin typeface="돋움체" pitchFamily="49" charset="-127"/>
                <a:ea typeface="돋움체" pitchFamily="49" charset="-127"/>
              </a:rPr>
              <a:t>. </a:t>
            </a:r>
          </a:p>
          <a:p>
            <a:pPr marL="190500" indent="-190500" algn="just"/>
            <a:endParaRPr lang="en-US" altLang="ko-KR" sz="3200" dirty="0" smtClean="0">
              <a:solidFill>
                <a:srgbClr val="262626"/>
              </a:solidFill>
              <a:latin typeface="돋움체" pitchFamily="49" charset="-127"/>
              <a:ea typeface="돋움체" pitchFamily="49" charset="-127"/>
            </a:endParaRPr>
          </a:p>
          <a:p>
            <a:pPr marL="190500" indent="-190500" algn="just"/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♣</a:t>
            </a:r>
            <a:r>
              <a:rPr lang="en-US" altLang="ko-KR" sz="1400" b="1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r>
              <a:rPr lang="ko-KR" altLang="en-US" sz="1400" b="1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물리적인 저장 공간 측정 가능</a:t>
            </a:r>
            <a:r>
              <a:rPr lang="en-US" altLang="ko-KR" sz="1400" b="1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(analyze </a:t>
            </a:r>
            <a:r>
              <a:rPr lang="ko-KR" altLang="en-US" sz="1400" b="1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없이 가능</a:t>
            </a:r>
            <a:r>
              <a:rPr lang="en-US" altLang="ko-KR" sz="1400" b="1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) </a:t>
            </a:r>
          </a:p>
          <a:p>
            <a:pPr marL="190500" indent="-190500" algn="just"/>
            <a:r>
              <a:rPr lang="en-US" altLang="ko-KR" sz="1400" b="1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     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▪ EXTENT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된 영역의 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FREESPACE (Bulletin </a:t>
            </a:r>
            <a:r>
              <a:rPr lang="en-US" altLang="ko-KR" sz="1400" dirty="0" smtClean="0">
                <a:solidFill>
                  <a:srgbClr val="0000FF"/>
                </a:solidFill>
                <a:latin typeface="돋움" pitchFamily="50" charset="-127"/>
                <a:ea typeface="돋움" pitchFamily="50" charset="-127"/>
              </a:rPr>
              <a:t>10241)</a:t>
            </a:r>
            <a:endParaRPr lang="en-US" altLang="ko-KR" sz="1400" dirty="0" smtClean="0">
              <a:solidFill>
                <a:srgbClr val="262626"/>
              </a:solidFill>
              <a:latin typeface="HY울릉도M" pitchFamily="18" charset="-127"/>
              <a:ea typeface="HY울릉도M" pitchFamily="18" charset="-127"/>
            </a:endParaRPr>
          </a:p>
          <a:p>
            <a:pPr marL="190500" indent="-190500" algn="just"/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     </a:t>
            </a:r>
            <a:r>
              <a:rPr lang="en-US" altLang="ko-KR" sz="1400" b="1" u="sng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1) TABLE </a:t>
            </a:r>
            <a:r>
              <a:rPr lang="ko-KR" altLang="en-US" sz="1400" b="1" u="sng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에 할당된 </a:t>
            </a:r>
            <a:r>
              <a:rPr lang="en-US" altLang="ko-KR" sz="1400" b="1" u="sng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SEGMENT </a:t>
            </a:r>
            <a:r>
              <a:rPr lang="ko-KR" altLang="en-US" sz="1400" b="1" u="sng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의 크기</a:t>
            </a:r>
          </a:p>
          <a:p>
            <a:pPr marL="190500" indent="-190500" algn="just"/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          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SQL&gt; select bytes SEGMENT_SIZE</a:t>
            </a:r>
          </a:p>
          <a:p>
            <a:pPr marL="190500" indent="-190500" algn="just"/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                      from </a:t>
            </a:r>
            <a:r>
              <a:rPr lang="en-US" altLang="ko-KR" sz="1400" dirty="0" err="1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user_segments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 </a:t>
            </a:r>
          </a:p>
          <a:p>
            <a:pPr marL="190500" indent="-190500" algn="just"/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                   where </a:t>
            </a:r>
            <a:r>
              <a:rPr lang="en-US" altLang="ko-KR" sz="1400" dirty="0" err="1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segment_name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='EMP';</a:t>
            </a:r>
          </a:p>
          <a:p>
            <a:pPr marL="190500" indent="-190500" algn="just"/>
            <a:endParaRPr lang="en-US" altLang="ko-KR" sz="1400" dirty="0" smtClean="0">
              <a:solidFill>
                <a:srgbClr val="262626"/>
              </a:solidFill>
              <a:latin typeface="HY울릉도M" pitchFamily="18" charset="-127"/>
              <a:ea typeface="HY울릉도M" pitchFamily="18" charset="-127"/>
            </a:endParaRPr>
          </a:p>
          <a:p>
            <a:pPr marL="190500" indent="-190500" algn="just"/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     </a:t>
            </a:r>
            <a:r>
              <a:rPr lang="en-US" altLang="ko-KR" sz="1400" b="1" u="sng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2) TABLE </a:t>
            </a:r>
            <a:r>
              <a:rPr lang="ko-KR" altLang="en-US" sz="1400" b="1" u="sng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이 사용하고 있는 영역</a:t>
            </a:r>
            <a:r>
              <a:rPr lang="en-US" altLang="ko-KR" sz="1400" b="1" u="sng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(ORACLE BLOCK </a:t>
            </a:r>
            <a:r>
              <a:rPr lang="ko-KR" altLang="en-US" sz="1400" b="1" u="sng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단위</a:t>
            </a:r>
            <a:r>
              <a:rPr lang="en-US" altLang="ko-KR" sz="1400" b="1" u="sng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)</a:t>
            </a:r>
          </a:p>
          <a:p>
            <a:pPr marL="190500" indent="-190500" algn="just"/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        SQL&gt; select count(distinct(</a:t>
            </a:r>
            <a:r>
              <a:rPr lang="en-US" altLang="ko-KR" sz="1400" dirty="0" err="1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substr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(rowid,1,8)||</a:t>
            </a:r>
            <a:r>
              <a:rPr lang="en-US" altLang="ko-KR" sz="1400" dirty="0" err="1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substr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(rowid,15,4)))* 2048  TABLE_SIZE </a:t>
            </a:r>
          </a:p>
          <a:p>
            <a:pPr marL="190500" indent="-190500" algn="just"/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                    from </a:t>
            </a:r>
            <a:r>
              <a:rPr lang="en-US" altLang="ko-KR" sz="1400" dirty="0" err="1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emp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;</a:t>
            </a:r>
          </a:p>
          <a:p>
            <a:pPr marL="190500" indent="-190500" algn="just"/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                 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이 결과에서는 모두 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delete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되어 빈 </a:t>
            </a:r>
            <a:r>
              <a:rPr lang="ko-KR" altLang="en-US" sz="1400" dirty="0" err="1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블럭은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 제외하고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하나라도 </a:t>
            </a:r>
            <a:r>
              <a:rPr lang="ko-KR" altLang="en-US" sz="1400" dirty="0" err="1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데이타가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 있는 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block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만을 계산하게 된다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pPr marL="190500" indent="-190500" algn="just"/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     </a:t>
            </a:r>
            <a:r>
              <a:rPr lang="en-US" altLang="ko-KR" sz="1400" b="1" u="sng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3) TABLE SEGMENT </a:t>
            </a:r>
            <a:r>
              <a:rPr lang="ko-KR" altLang="en-US" sz="1400" b="1" u="sng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의 </a:t>
            </a:r>
            <a:r>
              <a:rPr lang="en-US" altLang="ko-KR" sz="1400" b="1" u="sng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FREESPACE</a:t>
            </a:r>
          </a:p>
          <a:p>
            <a:pPr marL="190500" indent="-190500" algn="just"/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         FREE_SPACE = SEGMENT_SIZE - TABLE_SIZE</a:t>
            </a:r>
          </a:p>
          <a:p>
            <a:pPr marL="190500" indent="-190500" algn="just"/>
            <a:r>
              <a:rPr lang="en-US" altLang="ko-KR" sz="1400" dirty="0" smtClean="0">
                <a:solidFill>
                  <a:srgbClr val="0000FF"/>
                </a:solidFill>
                <a:latin typeface="돋움" pitchFamily="50" charset="-127"/>
                <a:ea typeface="돋움" pitchFamily="50" charset="-127"/>
              </a:rPr>
              <a:t> </a:t>
            </a:r>
            <a:endParaRPr lang="en-US" altLang="ko-KR" sz="1400" dirty="0" smtClean="0">
              <a:solidFill>
                <a:srgbClr val="262626"/>
              </a:solidFill>
              <a:latin typeface="HY울릉도M" pitchFamily="18" charset="-127"/>
              <a:ea typeface="HY울릉도M" pitchFamily="18" charset="-127"/>
            </a:endParaRPr>
          </a:p>
          <a:p>
            <a:pPr marL="190500" indent="-190500" algn="just"/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    </a:t>
            </a:r>
            <a:r>
              <a:rPr lang="en-US" altLang="ko-KR" sz="1400" b="1" dirty="0" smtClean="0">
                <a:solidFill>
                  <a:srgbClr val="26262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HY울릉도M" pitchFamily="18" charset="-127"/>
                <a:ea typeface="HY울릉도M" pitchFamily="18" charset="-127"/>
              </a:rPr>
              <a:t>** </a:t>
            </a:r>
            <a:r>
              <a:rPr lang="en-US" altLang="ko-KR" sz="14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USER_SEGEMENT</a:t>
            </a:r>
            <a:r>
              <a:rPr lang="ko-KR" altLang="en-US" sz="14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와 </a:t>
            </a:r>
            <a:r>
              <a:rPr lang="en-US" altLang="ko-KR" sz="14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USER_TABLES</a:t>
            </a:r>
            <a:r>
              <a:rPr lang="ko-KR" altLang="en-US" sz="14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에서 추출할 수 있는 정보는</a:t>
            </a:r>
          </a:p>
          <a:p>
            <a:pPr marL="1104900" lvl="2" indent="-190500" algn="just"/>
            <a:r>
              <a:rPr lang="en-US" altLang="ko-KR" sz="14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SEGMENT</a:t>
            </a:r>
            <a:r>
              <a:rPr lang="ko-KR" altLang="en-US" sz="14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는 </a:t>
            </a:r>
            <a:r>
              <a:rPr lang="en-US" altLang="ko-KR" sz="14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TABLE</a:t>
            </a:r>
            <a:r>
              <a:rPr lang="ko-KR" altLang="en-US" sz="14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에 할당된 </a:t>
            </a:r>
            <a:r>
              <a:rPr lang="en-US" altLang="ko-KR" sz="14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SEGMENT </a:t>
            </a:r>
            <a:r>
              <a:rPr lang="ko-KR" altLang="en-US" sz="14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크기이고</a:t>
            </a:r>
            <a:r>
              <a:rPr lang="en-US" altLang="ko-KR" sz="14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,</a:t>
            </a:r>
          </a:p>
          <a:p>
            <a:pPr marL="1104900" lvl="2" indent="-190500" algn="just"/>
            <a:r>
              <a:rPr lang="en-US" altLang="ko-KR" sz="14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USER_TABLES</a:t>
            </a:r>
            <a:r>
              <a:rPr lang="ko-KR" altLang="en-US" sz="14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은 </a:t>
            </a:r>
            <a:r>
              <a:rPr lang="en-US" altLang="ko-KR" sz="14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DATA</a:t>
            </a:r>
            <a:r>
              <a:rPr lang="ko-KR" altLang="en-US" sz="14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가 있는 </a:t>
            </a:r>
            <a:r>
              <a:rPr lang="en-US" altLang="ko-KR" sz="14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BLOCK</a:t>
            </a:r>
            <a:r>
              <a:rPr lang="ko-KR" altLang="en-US" sz="14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굴림" pitchFamily="50" charset="-127"/>
                <a:ea typeface="굴림" pitchFamily="50" charset="-127"/>
              </a:rPr>
              <a:t>만 계산 하는 차이점이 있다</a:t>
            </a:r>
          </a:p>
          <a:p>
            <a:pPr marL="1104900" lvl="2" indent="-190500" algn="just"/>
            <a:endParaRPr lang="ko-KR" altLang="en-US" sz="1400" dirty="0" smtClean="0">
              <a:solidFill>
                <a:srgbClr val="262626"/>
              </a:solidFill>
              <a:latin typeface="HY울릉도M" pitchFamily="18" charset="-127"/>
              <a:ea typeface="HY울릉도M" pitchFamily="18" charset="-127"/>
            </a:endParaRPr>
          </a:p>
          <a:p>
            <a:pPr marL="190500" indent="-190500" algn="just"/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♣</a:t>
            </a:r>
            <a:r>
              <a:rPr lang="ko-KR" altLang="en-US" sz="1400" b="1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 물리적인 저장 공간 측정 가능</a:t>
            </a:r>
            <a:r>
              <a:rPr lang="en-US" altLang="ko-KR" sz="1400" b="1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(analyze </a:t>
            </a:r>
            <a:r>
              <a:rPr lang="ko-KR" altLang="en-US" sz="1400" b="1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필요</a:t>
            </a:r>
            <a:r>
              <a:rPr lang="en-US" altLang="ko-KR" sz="1400" b="1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) </a:t>
            </a:r>
            <a:r>
              <a:rPr lang="en-US" altLang="ko-KR" sz="1400" dirty="0" smtClean="0">
                <a:solidFill>
                  <a:srgbClr val="0000FF"/>
                </a:solidFill>
                <a:latin typeface="돋움" pitchFamily="50" charset="-127"/>
                <a:ea typeface="돋움" pitchFamily="50" charset="-127"/>
                <a:sym typeface="Wingdings" pitchFamily="2" charset="2"/>
              </a:rPr>
              <a:t> 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Bulletin</a:t>
            </a:r>
            <a:r>
              <a:rPr lang="en-US" altLang="ko-KR" sz="1400" dirty="0" smtClean="0">
                <a:solidFill>
                  <a:srgbClr val="0000FF"/>
                </a:solidFill>
                <a:latin typeface="돋움" pitchFamily="50" charset="-127"/>
                <a:ea typeface="돋움" pitchFamily="50" charset="-127"/>
                <a:sym typeface="Wingdings" pitchFamily="2" charset="2"/>
              </a:rPr>
              <a:t> </a:t>
            </a:r>
            <a:r>
              <a:rPr lang="en-US" altLang="ko-KR" sz="1400" dirty="0" smtClean="0">
                <a:solidFill>
                  <a:srgbClr val="0000FF"/>
                </a:solidFill>
                <a:latin typeface="돋움" pitchFamily="50" charset="-127"/>
                <a:ea typeface="돋움" pitchFamily="50" charset="-127"/>
              </a:rPr>
              <a:t>11331</a:t>
            </a:r>
            <a:r>
              <a:rPr lang="ko-KR" altLang="en-US" sz="1400" dirty="0" smtClean="0">
                <a:solidFill>
                  <a:srgbClr val="0000FF"/>
                </a:solidFill>
                <a:latin typeface="돋움" pitchFamily="50" charset="-127"/>
                <a:ea typeface="돋움" pitchFamily="50" charset="-127"/>
              </a:rPr>
              <a:t>로 참고</a:t>
            </a:r>
            <a:endParaRPr lang="ko-KR" altLang="en-US" sz="1400" b="1" dirty="0" smtClean="0">
              <a:solidFill>
                <a:srgbClr val="262626"/>
              </a:solidFill>
              <a:latin typeface="HY울릉도M" pitchFamily="18" charset="-127"/>
              <a:ea typeface="HY울릉도M" pitchFamily="18" charset="-127"/>
            </a:endParaRPr>
          </a:p>
          <a:p>
            <a:pPr marL="190500" indent="-190500" algn="just"/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    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Data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를 보유중인 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table segment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에 다양한 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DML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문장의 수행으로 인하여 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free space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가 발생하게 되는 경우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, </a:t>
            </a:r>
          </a:p>
          <a:p>
            <a:pPr marL="190500" indent="-190500" algn="just"/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    table segment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내에 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free space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가 얼마나 존재하는지 확인하는 방법입니다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pPr marL="190500" indent="-190500" algn="just"/>
            <a:endParaRPr lang="en-US" altLang="ko-KR" sz="1400" dirty="0" smtClean="0">
              <a:solidFill>
                <a:srgbClr val="262626"/>
              </a:solidFill>
              <a:latin typeface="HY울릉도M" pitchFamily="18" charset="-127"/>
              <a:ea typeface="HY울릉도M" pitchFamily="18" charset="-127"/>
            </a:endParaRPr>
          </a:p>
          <a:p>
            <a:pPr marL="190500" indent="-190500" algn="just"/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    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기본적으로 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segment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는 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extent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단위로 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space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를 할당 받게 되어 있으며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한번 할당된 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extent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는 사용되지 않는 경우에도 </a:t>
            </a:r>
          </a:p>
          <a:p>
            <a:pPr marL="190500" indent="-190500" algn="just"/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    지속적으로 유지됩니다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. ( 'alter table ... </a:t>
            </a:r>
            <a:r>
              <a:rPr lang="en-US" altLang="ko-KR" sz="1400" dirty="0" err="1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deallocate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 unused' command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를 사용하는 경우는 제외 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)</a:t>
            </a:r>
          </a:p>
          <a:p>
            <a:pPr marL="190500" indent="-190500" algn="just"/>
            <a:endParaRPr lang="en-US" altLang="ko-KR" sz="1400" dirty="0" smtClean="0">
              <a:solidFill>
                <a:srgbClr val="262626"/>
              </a:solidFill>
              <a:latin typeface="HY울릉도M" pitchFamily="18" charset="-127"/>
              <a:ea typeface="HY울릉도M" pitchFamily="18" charset="-127"/>
            </a:endParaRPr>
          </a:p>
          <a:p>
            <a:pPr marL="190500" indent="-190500" algn="just"/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    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이러한 경우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, data segment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내의 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free space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를 확인함으로 해서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, load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되는 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data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를 위하여 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space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를 할당할 것인가 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? </a:t>
            </a:r>
          </a:p>
          <a:p>
            <a:pPr marL="190500" indent="-190500" algn="just"/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    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할당한다면 어느 정도의  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space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를 할당하여야 하는가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? 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라는 사항에 대하여 적절한 결정이 가능하게 되며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, </a:t>
            </a:r>
          </a:p>
          <a:p>
            <a:pPr marL="190500" indent="-190500" algn="just"/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    </a:t>
            </a:r>
            <a:r>
              <a:rPr lang="en-US" altLang="ko-KR" sz="1400" dirty="0" err="1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dba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/</a:t>
            </a:r>
            <a:r>
              <a:rPr lang="en-US" altLang="ko-KR" sz="1400" dirty="0" err="1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user_tables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의 </a:t>
            </a:r>
            <a:r>
              <a:rPr lang="en-US" altLang="ko-KR" sz="1400" dirty="0" err="1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avg_space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 column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의 값을 사용하여 산출됩니다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pPr marL="190500" indent="-190500" algn="just"/>
            <a:endParaRPr lang="en-US" altLang="ko-KR" sz="1400" dirty="0" smtClean="0">
              <a:solidFill>
                <a:srgbClr val="262626"/>
              </a:solidFill>
              <a:latin typeface="HY울릉도M" pitchFamily="18" charset="-127"/>
              <a:ea typeface="HY울릉도M" pitchFamily="18" charset="-127"/>
            </a:endParaRPr>
          </a:p>
          <a:p>
            <a:pPr marL="190500" indent="-190500" algn="just"/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    </a:t>
            </a:r>
            <a:r>
              <a:rPr lang="en-US" altLang="ko-KR" sz="1400" b="1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Segment </a:t>
            </a:r>
            <a:r>
              <a:rPr lang="ko-KR" altLang="en-US" sz="1400" b="1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내의 </a:t>
            </a:r>
            <a:r>
              <a:rPr lang="en-US" altLang="ko-KR" sz="1400" b="1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free space</a:t>
            </a:r>
            <a:r>
              <a:rPr lang="ko-KR" altLang="en-US" sz="1400" b="1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를 확인하는 방법</a:t>
            </a:r>
          </a:p>
          <a:p>
            <a:pPr marL="647700" lvl="1" indent="-190500" algn="just"/>
            <a:r>
              <a:rPr lang="en-US" altLang="ko-KR" sz="1400" u="sng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1. </a:t>
            </a:r>
            <a:r>
              <a:rPr lang="ko-KR" altLang="en-US" sz="1400" u="sng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대상 </a:t>
            </a:r>
            <a:r>
              <a:rPr lang="en-US" altLang="ko-KR" sz="1400" u="sng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table</a:t>
            </a:r>
            <a:r>
              <a:rPr lang="ko-KR" altLang="en-US" sz="1400" u="sng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에 대하여 </a:t>
            </a:r>
            <a:r>
              <a:rPr lang="en-US" altLang="ko-KR" sz="1400" u="sng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analyze command</a:t>
            </a:r>
            <a:r>
              <a:rPr lang="ko-KR" altLang="en-US" sz="1400" u="sng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를 </a:t>
            </a:r>
            <a:r>
              <a:rPr lang="en-US" altLang="ko-KR" sz="1400" u="sng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compute option</a:t>
            </a:r>
            <a:r>
              <a:rPr lang="ko-KR" altLang="en-US" sz="1400" u="sng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으로 수행</a:t>
            </a:r>
            <a:r>
              <a:rPr lang="en-US" altLang="ko-KR" sz="1400" u="sng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pPr marL="647700" lvl="1" indent="-190500" algn="just"/>
            <a:endParaRPr lang="en-US" altLang="ko-KR" sz="1400" dirty="0" smtClean="0">
              <a:solidFill>
                <a:srgbClr val="262626"/>
              </a:solidFill>
              <a:latin typeface="HY울릉도M" pitchFamily="18" charset="-127"/>
              <a:ea typeface="HY울릉도M" pitchFamily="18" charset="-127"/>
            </a:endParaRPr>
          </a:p>
          <a:p>
            <a:pPr marL="647700" lvl="1" indent="-190500" algn="just"/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    SQL&gt; analyze table dept compute statistics;</a:t>
            </a:r>
          </a:p>
          <a:p>
            <a:pPr marL="647700" lvl="1" indent="-190500" algn="just"/>
            <a:endParaRPr lang="en-US" altLang="ko-KR" sz="1400" dirty="0" smtClean="0">
              <a:solidFill>
                <a:srgbClr val="262626"/>
              </a:solidFill>
              <a:latin typeface="HY울릉도M" pitchFamily="18" charset="-127"/>
              <a:ea typeface="HY울릉도M" pitchFamily="18" charset="-127"/>
            </a:endParaRPr>
          </a:p>
          <a:p>
            <a:pPr marL="647700" lvl="1" indent="-190500" algn="just"/>
            <a:r>
              <a:rPr lang="en-US" altLang="ko-KR" sz="1400" u="sng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2. </a:t>
            </a:r>
            <a:r>
              <a:rPr lang="en-US" altLang="ko-KR" sz="1400" u="sng" dirty="0" err="1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dba</a:t>
            </a:r>
            <a:r>
              <a:rPr lang="en-US" altLang="ko-KR" sz="1400" u="sng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/</a:t>
            </a:r>
            <a:r>
              <a:rPr lang="en-US" altLang="ko-KR" sz="1400" u="sng" dirty="0" err="1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user_tables</a:t>
            </a:r>
            <a:r>
              <a:rPr lang="en-US" altLang="ko-KR" sz="1400" u="sng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 view</a:t>
            </a:r>
            <a:r>
              <a:rPr lang="ko-KR" altLang="en-US" sz="1400" u="sng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의 </a:t>
            </a:r>
            <a:r>
              <a:rPr lang="en-US" altLang="ko-KR" sz="1400" u="sng" dirty="0" err="1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empty_blocks</a:t>
            </a:r>
            <a:r>
              <a:rPr lang="en-US" altLang="ko-KR" sz="1400" u="sng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, blocks, </a:t>
            </a:r>
            <a:r>
              <a:rPr lang="en-US" altLang="ko-KR" sz="1400" u="sng" dirty="0" err="1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avg_space</a:t>
            </a:r>
            <a:r>
              <a:rPr lang="en-US" altLang="ko-KR" sz="1400" u="sng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 column</a:t>
            </a:r>
            <a:r>
              <a:rPr lang="ko-KR" altLang="en-US" sz="1400" u="sng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을 확인</a:t>
            </a:r>
            <a:r>
              <a:rPr lang="en-US" altLang="ko-KR" sz="1400" u="sng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pPr marL="647700" lvl="1" indent="-190500" algn="just"/>
            <a:endParaRPr lang="en-US" altLang="ko-KR" sz="1400" dirty="0" smtClean="0">
              <a:solidFill>
                <a:srgbClr val="262626"/>
              </a:solidFill>
              <a:latin typeface="HY울릉도M" pitchFamily="18" charset="-127"/>
              <a:ea typeface="HY울릉도M" pitchFamily="18" charset="-127"/>
            </a:endParaRPr>
          </a:p>
          <a:p>
            <a:pPr marL="647700" lvl="1" indent="-190500" algn="just"/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    SQL&gt; select </a:t>
            </a:r>
            <a:r>
              <a:rPr lang="en-US" altLang="ko-KR" sz="1400" dirty="0" err="1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table_name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en-US" altLang="ko-KR" sz="1400" dirty="0" err="1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empty_blocks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, blocks, </a:t>
            </a:r>
            <a:r>
              <a:rPr lang="en-US" altLang="ko-KR" sz="1400" dirty="0" err="1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avg_space</a:t>
            </a:r>
            <a:endParaRPr lang="en-US" altLang="ko-KR" sz="1400" dirty="0" smtClean="0">
              <a:solidFill>
                <a:srgbClr val="262626"/>
              </a:solidFill>
              <a:latin typeface="HY울릉도M" pitchFamily="18" charset="-127"/>
              <a:ea typeface="HY울릉도M" pitchFamily="18" charset="-127"/>
            </a:endParaRPr>
          </a:p>
          <a:p>
            <a:pPr marL="647700" lvl="1" indent="-190500" algn="just"/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                from </a:t>
            </a:r>
            <a:r>
              <a:rPr lang="en-US" altLang="ko-KR" sz="1400" dirty="0" err="1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user_tables</a:t>
            </a:r>
            <a:endParaRPr lang="en-US" altLang="ko-KR" sz="1400" dirty="0" smtClean="0">
              <a:solidFill>
                <a:srgbClr val="262626"/>
              </a:solidFill>
              <a:latin typeface="HY울릉도M" pitchFamily="18" charset="-127"/>
              <a:ea typeface="HY울릉도M" pitchFamily="18" charset="-127"/>
            </a:endParaRPr>
          </a:p>
          <a:p>
            <a:pPr marL="647700" lvl="1" indent="-190500" algn="just"/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              where </a:t>
            </a:r>
            <a:r>
              <a:rPr lang="en-US" altLang="ko-KR" sz="1400" dirty="0" err="1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table_name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='DEPT';</a:t>
            </a:r>
          </a:p>
          <a:p>
            <a:pPr marL="647700" lvl="1" indent="-190500" algn="just"/>
            <a:endParaRPr lang="en-US" altLang="ko-KR" sz="1400" dirty="0" smtClean="0">
              <a:solidFill>
                <a:srgbClr val="262626"/>
              </a:solidFill>
              <a:latin typeface="HY울릉도M" pitchFamily="18" charset="-127"/>
              <a:ea typeface="HY울릉도M" pitchFamily="18" charset="-127"/>
            </a:endParaRPr>
          </a:p>
          <a:p>
            <a:pPr marL="647700" lvl="1" indent="-190500" algn="just"/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    - </a:t>
            </a:r>
            <a:r>
              <a:rPr lang="en-US" altLang="ko-KR" sz="1400" dirty="0" err="1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empty_blocks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 : 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아직 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format (or 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사용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)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되지 않은 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block 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수 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=  High Water Mark 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이후의 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block 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수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pPr marL="647700" lvl="1" indent="-190500" algn="just"/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    - blocks            : data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가 한번이라고 쓰여졌던 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block 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수  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= High Water Mark 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이전의 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block 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수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pPr marL="647700" lvl="1" indent="-190500" algn="just"/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    - </a:t>
            </a:r>
            <a:r>
              <a:rPr lang="en-US" altLang="ko-KR" sz="1400" dirty="0" err="1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avg_space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      : 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사용된 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block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의 평균 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free space ( bytes 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단위 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)</a:t>
            </a:r>
          </a:p>
          <a:p>
            <a:pPr marL="647700" lvl="1" indent="-190500" algn="just"/>
            <a:endParaRPr lang="en-US" altLang="ko-KR" sz="1400" dirty="0" smtClean="0">
              <a:solidFill>
                <a:srgbClr val="262626"/>
              </a:solidFill>
              <a:latin typeface="HY울릉도M" pitchFamily="18" charset="-127"/>
              <a:ea typeface="HY울릉도M" pitchFamily="18" charset="-127"/>
            </a:endParaRPr>
          </a:p>
          <a:p>
            <a:pPr marL="647700" lvl="1" indent="-190500" algn="just"/>
            <a:r>
              <a:rPr lang="en-US" altLang="ko-KR" sz="1400" u="sng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3. blocks * </a:t>
            </a:r>
            <a:r>
              <a:rPr lang="en-US" altLang="ko-KR" sz="1400" u="sng" dirty="0" err="1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avg_space</a:t>
            </a:r>
            <a:r>
              <a:rPr lang="en-US" altLang="ko-KR" sz="1400" u="sng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 + </a:t>
            </a:r>
            <a:r>
              <a:rPr lang="en-US" altLang="ko-KR" sz="1400" u="sng" dirty="0" err="1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empty_blocks</a:t>
            </a:r>
            <a:r>
              <a:rPr lang="en-US" altLang="ko-KR" sz="1400" u="sng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 * </a:t>
            </a:r>
            <a:r>
              <a:rPr lang="en-US" altLang="ko-KR" sz="1400" u="sng" dirty="0" err="1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db_block_size</a:t>
            </a:r>
            <a:r>
              <a:rPr lang="en-US" altLang="ko-KR" sz="1400" u="sng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r>
              <a:rPr lang="ko-KR" altLang="en-US" sz="1400" u="sng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의 결과가 해당 </a:t>
            </a:r>
            <a:r>
              <a:rPr lang="en-US" altLang="ko-KR" sz="1400" u="sng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segment</a:t>
            </a:r>
            <a:r>
              <a:rPr lang="ko-KR" altLang="en-US" sz="1400" u="sng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내의 </a:t>
            </a:r>
            <a:r>
              <a:rPr lang="en-US" altLang="ko-KR" sz="1400" u="sng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free space </a:t>
            </a:r>
            <a:r>
              <a:rPr lang="ko-KR" altLang="en-US" sz="1400" u="sng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입니다</a:t>
            </a:r>
            <a:r>
              <a:rPr lang="en-US" altLang="ko-KR" sz="1400" u="sng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pPr marL="647700" lvl="1" indent="-190500" algn="just"/>
            <a:endParaRPr lang="en-US" altLang="ko-KR" sz="1400" dirty="0" smtClean="0">
              <a:solidFill>
                <a:srgbClr val="262626"/>
              </a:solidFill>
              <a:latin typeface="HY울릉도M" pitchFamily="18" charset="-127"/>
              <a:ea typeface="HY울릉도M" pitchFamily="18" charset="-127"/>
            </a:endParaRPr>
          </a:p>
          <a:p>
            <a:pPr marL="647700" lvl="1" indent="-190500" algn="just"/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&lt; 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주의 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&gt; 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실제 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data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가 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load 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될 수 있는 공간은 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3 step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의 결과보다 작아지게 됩니다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. Format 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이 수행되지 않았던 </a:t>
            </a:r>
          </a:p>
          <a:p>
            <a:pPr marL="647700" lvl="1" indent="-190500" algn="just"/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              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block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이 사용되면서 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block header 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정보가 기록되게 되므로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, </a:t>
            </a:r>
            <a:r>
              <a:rPr lang="en-US" altLang="ko-KR" sz="1400" dirty="0" err="1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empty_blocks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의 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block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당 일정 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space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가 </a:t>
            </a:r>
          </a:p>
          <a:p>
            <a:pPr marL="647700" lvl="1" indent="-190500" algn="just"/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              실제 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data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의 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load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에 사용될 수 없게 됩니다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pPr marL="647700" lvl="1" indent="-190500" algn="just"/>
            <a:endParaRPr lang="en-US" altLang="ko-KR" sz="1400" dirty="0" smtClean="0">
              <a:solidFill>
                <a:srgbClr val="262626"/>
              </a:solidFill>
              <a:latin typeface="HY울릉도M" pitchFamily="18" charset="-127"/>
              <a:ea typeface="HY울릉도M" pitchFamily="18" charset="-127"/>
            </a:endParaRPr>
          </a:p>
          <a:p>
            <a:pPr marL="647700" lvl="1" indent="-190500" algn="just"/>
            <a:r>
              <a:rPr lang="en-US" altLang="ko-KR" sz="1400" u="sng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4. </a:t>
            </a:r>
            <a:r>
              <a:rPr lang="ko-KR" altLang="en-US" sz="1400" u="sng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이 </a:t>
            </a:r>
            <a:r>
              <a:rPr lang="en-US" altLang="ko-KR" sz="1400" u="sng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free space size</a:t>
            </a:r>
            <a:r>
              <a:rPr lang="ko-KR" altLang="en-US" sz="1400" u="sng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를 이용하여 현재 </a:t>
            </a:r>
            <a:r>
              <a:rPr lang="en-US" altLang="ko-KR" sz="1400" u="sng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table</a:t>
            </a:r>
            <a:r>
              <a:rPr lang="ko-KR" altLang="en-US" sz="1400" u="sng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에 실제 차지하고 있는 </a:t>
            </a:r>
            <a:r>
              <a:rPr lang="en-US" altLang="ko-KR" sz="1400" u="sng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space</a:t>
            </a:r>
            <a:r>
              <a:rPr lang="ko-KR" altLang="en-US" sz="1400" u="sng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를 확인하는 방법은 다음과 같다</a:t>
            </a:r>
            <a:r>
              <a:rPr lang="en-US" altLang="ko-KR" sz="1400" u="sng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pPr marL="647700" lvl="1" indent="-190500" algn="just"/>
            <a:endParaRPr lang="en-US" altLang="ko-KR" sz="1400" dirty="0" smtClean="0">
              <a:solidFill>
                <a:srgbClr val="262626"/>
              </a:solidFill>
              <a:latin typeface="HY울릉도M" pitchFamily="18" charset="-127"/>
              <a:ea typeface="HY울릉도M" pitchFamily="18" charset="-127"/>
            </a:endParaRPr>
          </a:p>
          <a:p>
            <a:pPr marL="647700" lvl="1" indent="-190500" algn="just"/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    select bytes from </a:t>
            </a:r>
            <a:r>
              <a:rPr lang="en-US" altLang="ko-KR" sz="1400" dirty="0" err="1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dba_segments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 where </a:t>
            </a:r>
            <a:r>
              <a:rPr lang="en-US" altLang="ko-KR" sz="1400" dirty="0" err="1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segment_name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 = 'DEPT';</a:t>
            </a:r>
          </a:p>
          <a:p>
            <a:pPr marL="647700" lvl="1" indent="-190500" algn="just"/>
            <a:endParaRPr lang="en-US" altLang="ko-KR" sz="1400" dirty="0" smtClean="0">
              <a:solidFill>
                <a:srgbClr val="262626"/>
              </a:solidFill>
              <a:latin typeface="HY울릉도M" pitchFamily="18" charset="-127"/>
              <a:ea typeface="HY울릉도M" pitchFamily="18" charset="-127"/>
            </a:endParaRPr>
          </a:p>
          <a:p>
            <a:pPr marL="647700" lvl="1" indent="-190500" algn="just"/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   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여기에서 얻은 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bytes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값에서 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3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에서 얻은 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free space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를 빼면 된다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.</a:t>
            </a:r>
          </a:p>
          <a:p>
            <a:pPr marL="190500" indent="-190500" algn="just"/>
            <a:endParaRPr lang="en-US" altLang="ko-KR" sz="1400" dirty="0" smtClean="0">
              <a:solidFill>
                <a:srgbClr val="262626"/>
              </a:solidFill>
              <a:latin typeface="HY울릉도M" pitchFamily="18" charset="-127"/>
              <a:ea typeface="HY울릉도M" pitchFamily="18" charset="-127"/>
            </a:endParaRPr>
          </a:p>
          <a:p>
            <a:pPr marL="190500" indent="-190500" algn="just"/>
            <a:endParaRPr lang="en-US" altLang="ko-KR" sz="1400" dirty="0" smtClean="0">
              <a:solidFill>
                <a:srgbClr val="262626"/>
              </a:solidFill>
              <a:latin typeface="HY울릉도M" pitchFamily="18" charset="-127"/>
              <a:ea typeface="HY울릉도M" pitchFamily="18" charset="-127"/>
            </a:endParaRPr>
          </a:p>
          <a:p>
            <a:pPr marL="190500" indent="-190500" algn="just"/>
            <a:r>
              <a:rPr lang="en-US" altLang="ko-KR" sz="1400" b="1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     &lt;</a:t>
            </a:r>
            <a:r>
              <a:rPr lang="ko-KR" altLang="en-US" sz="1400" b="1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참고</a:t>
            </a:r>
            <a:r>
              <a:rPr lang="en-US" altLang="ko-KR" sz="1400" b="1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&gt;</a:t>
            </a:r>
          </a:p>
          <a:p>
            <a:pPr marL="190500" indent="-190500" algn="just"/>
            <a:r>
              <a:rPr lang="en-US" altLang="ko-KR" sz="1400" b="1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     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▪ INSERT 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시 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"ORA-1547 : Failed to allocate extent of size 'num' in </a:t>
            </a:r>
            <a:r>
              <a:rPr lang="en-US" altLang="ko-KR" sz="1400" dirty="0" err="1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tablespace</a:t>
            </a:r>
            <a:r>
              <a:rPr lang="en-US" altLang="ko-KR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 'TOOLS'" </a:t>
            </a:r>
            <a:r>
              <a:rPr lang="ko-KR" altLang="en-US" sz="1400" dirty="0" smtClean="0">
                <a:solidFill>
                  <a:srgbClr val="262626"/>
                </a:solidFill>
                <a:latin typeface="HY울릉도M" pitchFamily="18" charset="-127"/>
                <a:ea typeface="HY울릉도M" pitchFamily="18" charset="-127"/>
              </a:rPr>
              <a:t>에러가 발생</a:t>
            </a:r>
            <a:endParaRPr lang="ko-KR" altLang="en-US" sz="3200" b="1" dirty="0" smtClean="0">
              <a:solidFill>
                <a:srgbClr val="262626"/>
              </a:solidFill>
              <a:latin typeface="바탕" pitchFamily="18" charset="-127"/>
              <a:ea typeface="바탕" pitchFamily="18" charset="-127"/>
            </a:endParaRPr>
          </a:p>
          <a:p>
            <a:pPr marL="190500" indent="-190500" algn="just"/>
            <a:r>
              <a:rPr lang="ko-KR" altLang="en-US" sz="3200" dirty="0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   </a:t>
            </a:r>
            <a:r>
              <a:rPr lang="en-US" altLang="ko-KR" sz="3200" i="1" u="sng" dirty="0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1) USER_TABLES</a:t>
            </a:r>
            <a:r>
              <a:rPr lang="ko-KR" altLang="en-US" sz="3200" i="1" u="sng" dirty="0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에서 </a:t>
            </a:r>
            <a:r>
              <a:rPr lang="en-US" altLang="ko-KR" sz="3200" i="1" u="sng" dirty="0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INSERT</a:t>
            </a:r>
            <a:r>
              <a:rPr lang="ko-KR" altLang="en-US" sz="3200" i="1" u="sng" dirty="0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에 관련된 테이블의 </a:t>
            </a:r>
            <a:r>
              <a:rPr lang="en-US" altLang="ko-KR" sz="3200" i="1" u="sng" dirty="0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NEXT_EXTENT </a:t>
            </a:r>
            <a:r>
              <a:rPr lang="ko-KR" altLang="en-US" sz="3200" i="1" u="sng" dirty="0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크기를 확인</a:t>
            </a:r>
            <a:r>
              <a:rPr lang="en-US" altLang="ko-KR" sz="3200" i="1" u="sng" dirty="0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(EXTENT</a:t>
            </a:r>
            <a:r>
              <a:rPr lang="ko-KR" altLang="en-US" sz="3200" i="1" u="sng" dirty="0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의 크기는 </a:t>
            </a:r>
            <a:r>
              <a:rPr lang="en-US" altLang="ko-KR" sz="3200" i="1" u="sng" dirty="0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BYTES </a:t>
            </a:r>
            <a:r>
              <a:rPr lang="ko-KR" altLang="en-US" sz="3200" i="1" u="sng" dirty="0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단위</a:t>
            </a:r>
            <a:r>
              <a:rPr lang="en-US" altLang="ko-KR" sz="3200" i="1" u="sng" dirty="0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)</a:t>
            </a:r>
          </a:p>
          <a:p>
            <a:pPr marL="190500" indent="-190500" algn="just"/>
            <a:r>
              <a:rPr lang="en-US" altLang="ko-KR" sz="3200" dirty="0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         SELECT * </a:t>
            </a:r>
          </a:p>
          <a:p>
            <a:pPr marL="190500" indent="-190500" algn="just"/>
            <a:r>
              <a:rPr lang="en-US" altLang="ko-KR" sz="3200" dirty="0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            FROM USER_TABLES </a:t>
            </a:r>
          </a:p>
          <a:p>
            <a:pPr marL="190500" indent="-190500" algn="just"/>
            <a:r>
              <a:rPr lang="en-US" altLang="ko-KR" sz="3200" dirty="0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         WHERE TABLE_NAME = 'EMP';</a:t>
            </a:r>
          </a:p>
          <a:p>
            <a:pPr marL="190500" indent="-190500" algn="just"/>
            <a:r>
              <a:rPr lang="en-US" altLang="ko-KR" sz="3200" dirty="0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   </a:t>
            </a:r>
            <a:r>
              <a:rPr lang="en-US" altLang="ko-KR" sz="3200" i="1" u="sng" dirty="0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2) DBA_FREE_SPACE</a:t>
            </a:r>
            <a:r>
              <a:rPr lang="ko-KR" altLang="en-US" sz="3200" i="1" u="sng" dirty="0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에서 현재 </a:t>
            </a:r>
            <a:r>
              <a:rPr lang="en-US" altLang="ko-KR" sz="3200" i="1" u="sng" dirty="0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TABLESPACE</a:t>
            </a:r>
            <a:r>
              <a:rPr lang="ko-KR" altLang="en-US" sz="3200" i="1" u="sng" dirty="0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에 존재하는 </a:t>
            </a:r>
            <a:r>
              <a:rPr lang="en-US" altLang="ko-KR" sz="3200" i="1" u="sng" dirty="0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FREE SPACE </a:t>
            </a:r>
            <a:r>
              <a:rPr lang="ko-KR" altLang="en-US" sz="3200" i="1" u="sng" dirty="0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중 가장 큰 연속된 영역을 확인</a:t>
            </a:r>
          </a:p>
          <a:p>
            <a:pPr marL="190500" indent="-190500" algn="just"/>
            <a:r>
              <a:rPr lang="ko-KR" altLang="en-US" sz="3200" dirty="0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         </a:t>
            </a:r>
            <a:r>
              <a:rPr lang="en-US" altLang="ko-KR" sz="3200" dirty="0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SELECT MAX(BYTES) MAX_CONTIGUOUS_SPACE </a:t>
            </a:r>
          </a:p>
          <a:p>
            <a:pPr marL="190500" indent="-190500" algn="just"/>
            <a:r>
              <a:rPr lang="en-US" altLang="ko-KR" sz="3200" dirty="0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            FROM DBA_FREE_SPACE</a:t>
            </a:r>
          </a:p>
          <a:p>
            <a:pPr marL="190500" indent="-190500" algn="just"/>
            <a:r>
              <a:rPr lang="en-US" altLang="ko-KR" sz="3200" dirty="0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         WHERE TABLESPACE_NAME = 'TOOLS';</a:t>
            </a:r>
          </a:p>
          <a:p>
            <a:pPr marL="190500" indent="-190500" algn="just"/>
            <a:r>
              <a:rPr lang="en-US" altLang="ko-KR" sz="3200" dirty="0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   </a:t>
            </a:r>
            <a:r>
              <a:rPr lang="en-US" altLang="ko-KR" sz="3200" i="1" u="sng" dirty="0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3) 1),2) </a:t>
            </a:r>
            <a:r>
              <a:rPr lang="ko-KR" altLang="en-US" sz="3200" i="1" u="sng" dirty="0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확인 후 </a:t>
            </a:r>
            <a:r>
              <a:rPr lang="en-US" altLang="ko-KR" sz="3200" i="1" u="sng" dirty="0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DATAFILE </a:t>
            </a:r>
            <a:r>
              <a:rPr lang="ko-KR" altLang="en-US" sz="3200" i="1" u="sng" dirty="0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추가</a:t>
            </a:r>
          </a:p>
          <a:p>
            <a:pPr marL="190500" indent="-190500" algn="just"/>
            <a:r>
              <a:rPr lang="ko-KR" altLang="en-US" sz="3200" dirty="0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       </a:t>
            </a:r>
            <a:r>
              <a:rPr lang="en-US" altLang="ko-KR" sz="3200" dirty="0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ALTER TABLESPACE </a:t>
            </a:r>
            <a:r>
              <a:rPr lang="en-US" altLang="ko-KR" sz="3200" dirty="0" err="1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tablespace_name</a:t>
            </a:r>
            <a:r>
              <a:rPr lang="en-US" altLang="ko-KR" sz="3200" dirty="0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 ADD DATAFILE.... </a:t>
            </a:r>
          </a:p>
          <a:p>
            <a:pPr marL="190500" indent="-190500" algn="just"/>
            <a:endParaRPr lang="en-US" altLang="ko-KR" sz="3200" dirty="0" smtClean="0">
              <a:solidFill>
                <a:srgbClr val="262626"/>
              </a:solidFill>
              <a:latin typeface="바탕" pitchFamily="18" charset="-127"/>
              <a:ea typeface="바탕" pitchFamily="18" charset="-127"/>
            </a:endParaRPr>
          </a:p>
          <a:p>
            <a:pPr marL="190500" indent="-190500" algn="just"/>
            <a:endParaRPr lang="en-US" altLang="ko-KR" sz="3200" dirty="0" smtClean="0">
              <a:solidFill>
                <a:srgbClr val="262626"/>
              </a:solidFill>
              <a:latin typeface="바탕" pitchFamily="18" charset="-127"/>
              <a:ea typeface="바탕" pitchFamily="18" charset="-127"/>
            </a:endParaRPr>
          </a:p>
          <a:p>
            <a:pPr marL="190500" indent="-190500" algn="just"/>
            <a:r>
              <a:rPr lang="en-US" altLang="ko-KR" sz="3200" b="1" dirty="0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    </a:t>
            </a:r>
          </a:p>
          <a:p>
            <a:pPr marL="190500" indent="-190500" algn="just"/>
            <a:r>
              <a:rPr lang="en-US" altLang="ko-KR" sz="3200" b="1" dirty="0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 </a:t>
            </a:r>
          </a:p>
          <a:p>
            <a:pPr marL="190500" indent="-190500" algn="just"/>
            <a:endParaRPr lang="en-US" altLang="ko-KR" sz="3200" b="1" dirty="0" smtClean="0">
              <a:solidFill>
                <a:srgbClr val="262626"/>
              </a:solidFill>
              <a:latin typeface="바탕" pitchFamily="18" charset="-127"/>
              <a:ea typeface="바탕" pitchFamily="18" charset="-127"/>
            </a:endParaRPr>
          </a:p>
          <a:p>
            <a:pPr marL="190500" indent="-190500" algn="just"/>
            <a:endParaRPr lang="en-US" altLang="ko-KR" sz="3200" b="1" dirty="0" smtClean="0">
              <a:solidFill>
                <a:srgbClr val="262626"/>
              </a:solidFill>
              <a:latin typeface="바탕" pitchFamily="18" charset="-127"/>
              <a:ea typeface="바탕" pitchFamily="18" charset="-127"/>
            </a:endParaRPr>
          </a:p>
          <a:p>
            <a:pPr marL="190500" indent="-190500" algn="just"/>
            <a:r>
              <a:rPr lang="en-US" altLang="ko-KR" sz="3200" b="1" dirty="0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[ROWID</a:t>
            </a:r>
            <a:r>
              <a:rPr lang="ko-KR" altLang="en-US" sz="3200" b="1" dirty="0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에 대한 추가설명</a:t>
            </a:r>
            <a:r>
              <a:rPr lang="en-US" altLang="ko-KR" sz="3200" b="1" dirty="0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]</a:t>
            </a:r>
          </a:p>
          <a:p>
            <a:pPr marL="190500" indent="-190500" algn="just"/>
            <a:r>
              <a:rPr lang="en-US" altLang="ko-KR" sz="3200" b="1" dirty="0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Partition Table</a:t>
            </a:r>
            <a:r>
              <a:rPr lang="ko-KR" altLang="en-US" sz="3200" b="1" dirty="0" smtClean="0">
                <a:solidFill>
                  <a:srgbClr val="262626"/>
                </a:solidFill>
                <a:latin typeface="바탕" pitchFamily="18" charset="-127"/>
                <a:ea typeface="바탕" pitchFamily="18" charset="-127"/>
              </a:rPr>
              <a:t>의 제약사항과 활용 </a:t>
            </a:r>
            <a:endParaRPr lang="ko-KR" altLang="en-US" sz="3200" b="1" dirty="0" smtClean="0">
              <a:solidFill>
                <a:srgbClr val="262626"/>
              </a:solidFill>
              <a:latin typeface="Arial" pitchFamily="34" charset="0"/>
              <a:cs typeface="Arial" pitchFamily="34" charset="0"/>
            </a:endParaRPr>
          </a:p>
          <a:p>
            <a:pPr marL="190500" indent="-190500"/>
            <a:r>
              <a:rPr lang="ko-KR" altLang="en-US" sz="3200" b="1" dirty="0" smtClean="0">
                <a:solidFill>
                  <a:srgbClr val="262626"/>
                </a:solidFill>
                <a:latin typeface="바탕"/>
                <a:cs typeface="Arial" pitchFamily="34" charset="0"/>
              </a:rPr>
              <a:t> </a:t>
            </a:r>
            <a:endParaRPr lang="ko-KR" altLang="en-US" sz="3200" b="1" dirty="0" smtClean="0">
              <a:solidFill>
                <a:srgbClr val="262626"/>
              </a:solidFill>
              <a:latin typeface="Arial" pitchFamily="34" charset="0"/>
              <a:cs typeface="Arial" pitchFamily="34" charset="0"/>
            </a:endParaRPr>
          </a:p>
          <a:p>
            <a:pPr marL="190500" indent="-190500"/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Oracle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에서는 하나의 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Row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를 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Unique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하게 표현하기 위해 </a:t>
            </a:r>
            <a:r>
              <a:rPr lang="en-US" altLang="ko-KR" sz="3200" b="1" dirty="0" err="1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Rowid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를 사용하고 있으며 이런 </a:t>
            </a:r>
            <a:r>
              <a:rPr lang="en-US" altLang="ko-KR" sz="3200" b="1" dirty="0" err="1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Rowid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는 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Data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를 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Access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하고  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Read 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일관성을 유지하기 위해서 가장 기본적이고 중요한 개념으로 사용되고 있다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이런 이유로 인하여 </a:t>
            </a:r>
            <a:r>
              <a:rPr lang="en-US" altLang="ko-KR" sz="3200" b="1" dirty="0" err="1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Rowid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의 확장이란 부분은 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Oracle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을 이해하기 위한 가장 기본적인 개념이라고 할 수 있으며 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Partition Table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을 이해하는데 있어서도 빠질 수 없는 개념이다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190500" indent="-190500"/>
            <a:r>
              <a:rPr lang="en-US" altLang="ko-KR" sz="3200" b="1" dirty="0" smtClean="0">
                <a:solidFill>
                  <a:srgbClr val="262626"/>
                </a:solidFill>
                <a:latin typeface="바탕"/>
                <a:cs typeface="Arial" pitchFamily="34" charset="0"/>
              </a:rPr>
              <a:t> </a:t>
            </a:r>
            <a:endParaRPr lang="en-US" altLang="ko-KR" sz="3200" b="1" dirty="0" smtClean="0">
              <a:solidFill>
                <a:srgbClr val="262626"/>
              </a:solidFill>
              <a:latin typeface="Arial" pitchFamily="34" charset="0"/>
              <a:cs typeface="Arial" pitchFamily="34" charset="0"/>
            </a:endParaRPr>
          </a:p>
          <a:p>
            <a:pPr marL="190500" indent="-190500"/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Oracle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의 가장 기본적인 개념이 되는 </a:t>
            </a:r>
            <a:r>
              <a:rPr lang="en-US" altLang="ko-KR" sz="3200" b="1" dirty="0" err="1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Rowid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는 물리적으로 저장되는 형태가 아닌 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file, block, row slot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을 상대적인 개념으로 표현한 것이며 해당 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Row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를 보다 효율적으로 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Access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하기 위해 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INDEX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를 만들 경우 해당 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INDEX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에 저장된다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이러한 </a:t>
            </a:r>
            <a:r>
              <a:rPr lang="en-US" altLang="ko-KR" sz="3200" b="1" dirty="0" err="1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Rowid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의 형태는 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Oracle 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버전에 따라서 약간의 차이가 있으며 이러한 </a:t>
            </a:r>
            <a:r>
              <a:rPr lang="en-US" altLang="ko-KR" sz="3200" b="1" dirty="0" err="1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Rowid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의 확장은 두 가지 부분으로 설명 되어질 수 있다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190500" indent="-190500"/>
            <a:r>
              <a:rPr lang="en-US" altLang="ko-KR" sz="3200" b="1" dirty="0" smtClean="0">
                <a:solidFill>
                  <a:srgbClr val="262626"/>
                </a:solidFill>
                <a:latin typeface="바탕"/>
                <a:cs typeface="Arial" pitchFamily="34" charset="0"/>
              </a:rPr>
              <a:t> </a:t>
            </a:r>
            <a:endParaRPr lang="en-US" altLang="ko-KR" sz="3200" b="1" dirty="0" smtClean="0">
              <a:solidFill>
                <a:srgbClr val="262626"/>
              </a:solidFill>
              <a:latin typeface="Arial" pitchFamily="34" charset="0"/>
              <a:cs typeface="Arial" pitchFamily="34" charset="0"/>
            </a:endParaRPr>
          </a:p>
          <a:p>
            <a:pPr marL="190500" indent="-190500"/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절대적 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Data File ID 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에서 상대적 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Data File ID </a:t>
            </a:r>
          </a:p>
          <a:p>
            <a:pPr marL="190500" indent="-190500"/>
            <a:r>
              <a:rPr lang="en-US" altLang="ko-KR" sz="3200" b="1" dirty="0" smtClean="0">
                <a:solidFill>
                  <a:srgbClr val="262626"/>
                </a:solidFill>
                <a:latin typeface="바탕"/>
                <a:cs typeface="Arial" pitchFamily="34" charset="0"/>
              </a:rPr>
              <a:t> </a:t>
            </a:r>
            <a:endParaRPr lang="en-US" altLang="ko-KR" sz="3200" b="1" dirty="0" smtClean="0">
              <a:solidFill>
                <a:srgbClr val="262626"/>
              </a:solidFill>
              <a:latin typeface="Arial" pitchFamily="34" charset="0"/>
              <a:cs typeface="Arial" pitchFamily="34" charset="0"/>
            </a:endParaRPr>
          </a:p>
          <a:p>
            <a:pPr marL="190500" indent="-190500"/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초기 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Oracle 6.x 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에서는 하나의 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DBMS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에서의 </a:t>
            </a:r>
            <a:r>
              <a:rPr lang="en-US" altLang="ko-KR" sz="3200" b="1" dirty="0" err="1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Maximun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 Data File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의 갯수가 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64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개로 한정되어 있었으며 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7.x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에 오면서 하나의 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DBMS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에서의 </a:t>
            </a:r>
            <a:r>
              <a:rPr lang="en-US" altLang="ko-KR" sz="3200" b="1" dirty="0" err="1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Maximun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 Data File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의 갯수가 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1024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개로 확장되었다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190500" indent="-190500"/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190500" indent="-190500"/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그러나 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Data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의 중요성이 부각되고 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System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이 기하급수적으로 성장하면서 산술적으로 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Data File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의 갯수를 증가시키는 기존의 방법은 한계가 있을 수 밖에 없기에 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8.x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에 들어서면서 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Data File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의 갯수를 </a:t>
            </a:r>
            <a:r>
              <a:rPr lang="en-US" altLang="ko-KR" sz="3200" b="1" dirty="0" err="1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TableSpace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당 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1024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개로 가져갈 수 있도록  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Data File ID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가</a:t>
            </a:r>
            <a:r>
              <a:rPr lang="en-US" altLang="ko-KR" sz="3200" b="1" dirty="0" err="1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Tablespace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에 상대적인  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Data File ID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로 바꾸었으며 이러한 기본적인 개념의 변화로 인해 더 이상의  </a:t>
            </a:r>
            <a:r>
              <a:rPr lang="en-US" altLang="ko-KR" sz="3200" b="1" dirty="0" err="1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Rowid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의 확장은 없을 듯 보인다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190500" indent="-190500"/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190500" indent="-190500"/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2. Data Object id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의 추가 </a:t>
            </a:r>
          </a:p>
          <a:p>
            <a:pPr marL="190500" indent="-190500"/>
            <a:r>
              <a:rPr lang="ko-KR" altLang="en-US" sz="3200" b="1" dirty="0" smtClean="0">
                <a:solidFill>
                  <a:srgbClr val="262626"/>
                </a:solidFill>
                <a:latin typeface="바탕"/>
                <a:cs typeface="Arial" pitchFamily="34" charset="0"/>
              </a:rPr>
              <a:t> </a:t>
            </a:r>
            <a:endParaRPr lang="ko-KR" altLang="en-US" sz="3200" b="1" dirty="0" smtClean="0">
              <a:solidFill>
                <a:srgbClr val="262626"/>
              </a:solidFill>
              <a:latin typeface="Arial" pitchFamily="34" charset="0"/>
              <a:cs typeface="Arial" pitchFamily="34" charset="0"/>
            </a:endParaRPr>
          </a:p>
          <a:p>
            <a:pPr marL="190500" indent="-190500"/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 상대적 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Data File Id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의 사용이 시스템의 확장성을 위해 변경됐다고 한다면 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Data object id</a:t>
            </a:r>
          </a:p>
          <a:p>
            <a:pPr marL="190500" indent="-190500"/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의 추가는 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New Feature(Partition Table)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를 구현하기 위해 추가된 개념이다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. </a:t>
            </a:r>
          </a:p>
          <a:p>
            <a:pPr marL="190500" indent="-190500"/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 Partition Table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은 기존 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Table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과는 달리 여러 개의 </a:t>
            </a:r>
            <a:r>
              <a:rPr lang="en-US" altLang="ko-KR" sz="3200" b="1" dirty="0" err="1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TableSpace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를 사용할 수 있기 때문에 </a:t>
            </a:r>
          </a:p>
          <a:p>
            <a:pPr marL="190500" indent="-190500"/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altLang="ko-KR" sz="3200" b="1" dirty="0" err="1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Tablespace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에 상대적인 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file, block, row slot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의 정보만을 가지고는 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Partition Table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Row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를 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Unique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하게 표현할 수 없으므로 추가적으로 각 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Partition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이 독립적으로 가지고 있는 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Data Object id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가 추가된 것이다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. 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그러나 이러한 표현방식은 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Partition Table 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전체를 표현하기 위한 형태이므로 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Partition Table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의 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Global INDEX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에만 확장된 형태의 </a:t>
            </a:r>
            <a:r>
              <a:rPr lang="en-US" altLang="ko-KR" sz="3200" b="1" dirty="0" err="1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Rowid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가 사용되고 나머지 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INDEX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의 경우에는 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Data object id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를 제외한 </a:t>
            </a:r>
            <a:r>
              <a:rPr lang="en-US" altLang="ko-KR" sz="3200" b="1" dirty="0" err="1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Rowid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가 사용되고 있다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190500" indent="-190500"/>
            <a:r>
              <a:rPr lang="en-US" altLang="ko-KR" sz="3200" b="1" dirty="0" smtClean="0">
                <a:solidFill>
                  <a:srgbClr val="262626"/>
                </a:solidFill>
                <a:latin typeface="바탕"/>
                <a:cs typeface="Arial" pitchFamily="34" charset="0"/>
              </a:rPr>
              <a:t> </a:t>
            </a:r>
            <a:endParaRPr lang="en-US" altLang="ko-KR" sz="3200" b="1" dirty="0" smtClean="0">
              <a:solidFill>
                <a:srgbClr val="262626"/>
              </a:solidFill>
              <a:latin typeface="Arial" pitchFamily="34" charset="0"/>
              <a:cs typeface="Arial" pitchFamily="34" charset="0"/>
            </a:endParaRPr>
          </a:p>
          <a:p>
            <a:pPr marL="190500" indent="-190500"/>
            <a:r>
              <a:rPr lang="en-US" altLang="ko-KR" sz="3200" b="1" dirty="0" smtClean="0">
                <a:latin typeface="Arial" pitchFamily="34" charset="0"/>
              </a:rPr>
              <a:t> 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이러한 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Global INDEX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와 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Local ( Normal ) INDEX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에서의 </a:t>
            </a:r>
            <a:r>
              <a:rPr lang="en-US" altLang="ko-KR" sz="3200" b="1" dirty="0" err="1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Rowid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저장형태의 차이는 </a:t>
            </a:r>
          </a:p>
          <a:p>
            <a:pPr marL="190500" indent="-190500"/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Partition Table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에서의 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Bitmap INDEX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의 제약사항과 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Global, Local INDEX</a:t>
            </a:r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의 특성을</a:t>
            </a:r>
          </a:p>
          <a:p>
            <a:pPr marL="190500" indent="-190500"/>
            <a:r>
              <a:rPr lang="ko-KR" altLang="en-US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설명하는데 있어서 가장 기본적인 개념이라고 볼 수 있다</a:t>
            </a:r>
            <a:r>
              <a:rPr lang="en-US" altLang="ko-KR" sz="3200" b="1" dirty="0" smtClean="0">
                <a:solidFill>
                  <a:srgbClr val="262626"/>
                </a:solidFill>
                <a:latin typeface="Arial" pitchFamily="34" charset="0"/>
                <a:cs typeface="Arial" pitchFamily="34" charset="0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CF324-B7CD-4288-8EF8-E70C84331E37}" type="slidenum">
              <a:rPr lang="en-US" altLang="ko-KR" smtClean="0"/>
              <a:pPr>
                <a:defRPr/>
              </a:pPr>
              <a:t>5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en-US" altLang="ko-KR" dirty="0" smtClean="0"/>
              <a:t>Create</a:t>
            </a:r>
            <a:r>
              <a:rPr lang="en-US" altLang="ko-KR" baseline="0" dirty="0" smtClean="0"/>
              <a:t> table </a:t>
            </a:r>
          </a:p>
          <a:p>
            <a:pPr marL="228600" indent="-228600">
              <a:buAutoNum type="arabicPeriod"/>
            </a:pPr>
            <a:r>
              <a:rPr lang="en-US" altLang="ko-KR" baseline="0" dirty="0" smtClean="0"/>
              <a:t>Data Insert</a:t>
            </a:r>
          </a:p>
          <a:p>
            <a:pPr marL="228600" indent="-228600">
              <a:buAutoNum type="arabicPeriod"/>
            </a:pPr>
            <a:r>
              <a:rPr lang="en-US" altLang="ko-KR" baseline="0" dirty="0" err="1" smtClean="0"/>
              <a:t>Rowid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조회하여 보여줌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CF324-B7CD-4288-8EF8-E70C84331E37}" type="slidenum">
              <a:rPr lang="en-US" altLang="ko-KR" smtClean="0"/>
              <a:pPr>
                <a:defRPr/>
              </a:pPr>
              <a:t>6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CF324-B7CD-4288-8EF8-E70C84331E37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CF324-B7CD-4288-8EF8-E70C84331E37}" type="slidenum">
              <a:rPr lang="en-US" altLang="ko-KR" smtClean="0"/>
              <a:pPr>
                <a:defRPr/>
              </a:pPr>
              <a:t>8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DCF324-B7CD-4288-8EF8-E70C84331E37}" type="slidenum">
              <a:rPr lang="en-US" altLang="ko-KR" smtClean="0"/>
              <a:pPr>
                <a:defRPr/>
              </a:pPr>
              <a:t>9</a:t>
            </a:fld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8663" y="2130425"/>
            <a:ext cx="8264525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58913" y="3886200"/>
            <a:ext cx="6804025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87503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85775" y="1600200"/>
            <a:ext cx="87503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048500" y="274638"/>
            <a:ext cx="2187575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85775" y="274638"/>
            <a:ext cx="641032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28663" y="2130425"/>
            <a:ext cx="8264525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58913" y="3886200"/>
            <a:ext cx="6804025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8350" y="4406900"/>
            <a:ext cx="826293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68350" y="2906713"/>
            <a:ext cx="826293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85775" y="1844675"/>
            <a:ext cx="4298950" cy="4595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7125" y="1844675"/>
            <a:ext cx="4298950" cy="45958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87503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85775" y="1535113"/>
            <a:ext cx="4295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5775" y="2174875"/>
            <a:ext cx="4295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938713" y="1535113"/>
            <a:ext cx="42973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938713" y="2174875"/>
            <a:ext cx="42973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775" y="273050"/>
            <a:ext cx="31988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00475" y="273050"/>
            <a:ext cx="54356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85775" y="1435100"/>
            <a:ext cx="31988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87503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5775" y="1600200"/>
            <a:ext cx="87503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4800600"/>
            <a:ext cx="583406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05000" y="612775"/>
            <a:ext cx="583406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05000" y="5367338"/>
            <a:ext cx="583406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996113" y="115888"/>
            <a:ext cx="2239962" cy="63246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74638" y="115888"/>
            <a:ext cx="6569075" cy="63246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74638" y="115888"/>
            <a:ext cx="5703887" cy="5429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85775" y="1844675"/>
            <a:ext cx="8750300" cy="459581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85775" y="6245225"/>
            <a:ext cx="2268538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ko-KR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68350" y="4406900"/>
            <a:ext cx="8262938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68350" y="2906713"/>
            <a:ext cx="8262938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87503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85775" y="1600200"/>
            <a:ext cx="4298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37125" y="1600200"/>
            <a:ext cx="429895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87503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85775" y="1535113"/>
            <a:ext cx="4295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5775" y="2174875"/>
            <a:ext cx="4295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938713" y="1535113"/>
            <a:ext cx="429736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938713" y="2174875"/>
            <a:ext cx="429736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775" y="274638"/>
            <a:ext cx="87503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5775" y="273050"/>
            <a:ext cx="31988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00475" y="273050"/>
            <a:ext cx="54356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85775" y="1435100"/>
            <a:ext cx="31988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05000" y="4800600"/>
            <a:ext cx="5834063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05000" y="612775"/>
            <a:ext cx="5834063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05000" y="5367338"/>
            <a:ext cx="5834063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40"/>
          <p:cNvSpPr>
            <a:spLocks noChangeArrowheads="1"/>
          </p:cNvSpPr>
          <p:nvPr/>
        </p:nvSpPr>
        <p:spPr bwMode="auto">
          <a:xfrm>
            <a:off x="0" y="0"/>
            <a:ext cx="9721850" cy="24209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b="1">
              <a:latin typeface="Arial" pitchFamily="34" charset="0"/>
              <a:ea typeface="돋움" pitchFamily="50" charset="-127"/>
            </a:endParaRPr>
          </a:p>
        </p:txBody>
      </p:sp>
      <p:pic>
        <p:nvPicPr>
          <p:cNvPr id="54275" name="Picture 37" descr="bar"/>
          <p:cNvPicPr>
            <a:picLocks noChangeAspect="1" noChangeArrowheads="1"/>
          </p:cNvPicPr>
          <p:nvPr/>
        </p:nvPicPr>
        <p:blipFill>
          <a:blip r:embed="rId13" cstate="print"/>
          <a:srcRect b="6593"/>
          <a:stretch>
            <a:fillRect/>
          </a:stretch>
        </p:blipFill>
        <p:spPr bwMode="auto">
          <a:xfrm>
            <a:off x="0" y="2382838"/>
            <a:ext cx="9721850" cy="447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8" name="그림 15" descr="lifestyeinnovator_white_all.png"/>
          <p:cNvPicPr>
            <a:picLocks noChangeAspect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228013" y="6367463"/>
            <a:ext cx="1311275" cy="33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그림 1"/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5508997" y="935063"/>
            <a:ext cx="3867936" cy="9817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-윤고딕340" pitchFamily="18" charset="-127"/>
          <a:ea typeface="-윤고딕340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-윤고딕340" pitchFamily="18" charset="-127"/>
          <a:ea typeface="-윤고딕340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-윤고딕340" pitchFamily="18" charset="-127"/>
          <a:ea typeface="-윤고딕340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-윤고딕340" pitchFamily="18" charset="-127"/>
          <a:ea typeface="-윤고딕340" pitchFamily="18" charset="-127"/>
        </a:defRPr>
      </a:lvl5pPr>
      <a:lvl6pPr marL="457200"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-윤고딕340" pitchFamily="18" charset="-127"/>
          <a:ea typeface="-윤고딕340" pitchFamily="18" charset="-127"/>
        </a:defRPr>
      </a:lvl6pPr>
      <a:lvl7pPr marL="914400"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-윤고딕340" pitchFamily="18" charset="-127"/>
          <a:ea typeface="-윤고딕340" pitchFamily="18" charset="-127"/>
        </a:defRPr>
      </a:lvl7pPr>
      <a:lvl8pPr marL="1371600"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-윤고딕340" pitchFamily="18" charset="-127"/>
          <a:ea typeface="-윤고딕340" pitchFamily="18" charset="-127"/>
        </a:defRPr>
      </a:lvl8pPr>
      <a:lvl9pPr marL="1828800" algn="l" rtl="0" eaLnBrk="0" fontAlgn="base" latinLnBrk="1" hangingPunct="0">
        <a:spcBef>
          <a:spcPct val="0"/>
        </a:spcBef>
        <a:spcAft>
          <a:spcPct val="0"/>
        </a:spcAft>
        <a:defRPr kumimoji="1" sz="2000">
          <a:solidFill>
            <a:schemeClr val="bg1"/>
          </a:solidFill>
          <a:latin typeface="-윤고딕340" pitchFamily="18" charset="-127"/>
          <a:ea typeface="-윤고딕340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4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4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AC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AutoShape 36"/>
          <p:cNvSpPr>
            <a:spLocks noChangeArrowheads="1"/>
          </p:cNvSpPr>
          <p:nvPr/>
        </p:nvSpPr>
        <p:spPr bwMode="auto">
          <a:xfrm>
            <a:off x="304800" y="711200"/>
            <a:ext cx="9145588" cy="5751513"/>
          </a:xfrm>
          <a:prstGeom prst="roundRect">
            <a:avLst>
              <a:gd name="adj" fmla="val 921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 b="1"/>
          </a:p>
        </p:txBody>
      </p:sp>
      <p:sp>
        <p:nvSpPr>
          <p:cNvPr id="52429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5775" y="1844675"/>
            <a:ext cx="8750300" cy="459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524293" name="Rectangle 21"/>
          <p:cNvSpPr>
            <a:spLocks noGrp="1" noChangeArrowheads="1"/>
          </p:cNvSpPr>
          <p:nvPr>
            <p:ph type="title"/>
          </p:nvPr>
        </p:nvSpPr>
        <p:spPr bwMode="auto">
          <a:xfrm>
            <a:off x="274638" y="115888"/>
            <a:ext cx="5703887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85775" y="6245225"/>
            <a:ext cx="2268538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ko-KR"/>
          </a:p>
        </p:txBody>
      </p:sp>
      <p:sp>
        <p:nvSpPr>
          <p:cNvPr id="524296" name="슬라이드 번호 개체 틀 5"/>
          <p:cNvSpPr txBox="1">
            <a:spLocks noGrp="1"/>
          </p:cNvSpPr>
          <p:nvPr/>
        </p:nvSpPr>
        <p:spPr bwMode="auto">
          <a:xfrm>
            <a:off x="3716338" y="6581775"/>
            <a:ext cx="22685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fld id="{C31C6E12-C766-49E8-937E-83B8CFE103BC}" type="slidenum">
              <a:rPr lang="en-US" altLang="ko-KR" sz="900" b="1" smtClean="0">
                <a:solidFill>
                  <a:schemeClr val="bg1"/>
                </a:solidFill>
              </a:rPr>
              <a:pPr algn="ctr"/>
              <a:t>‹#›</a:t>
            </a:fld>
            <a:r>
              <a:rPr lang="en-US" altLang="ko-KR" sz="900" b="1" dirty="0" smtClean="0">
                <a:solidFill>
                  <a:schemeClr val="bg1"/>
                </a:solidFill>
              </a:rPr>
              <a:t>/27</a:t>
            </a:r>
            <a:endParaRPr lang="en-US" altLang="ko-KR" sz="900" b="1" dirty="0">
              <a:solidFill>
                <a:schemeClr val="bg1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4"/>
          </p:nvPr>
        </p:nvSpPr>
        <p:spPr>
          <a:xfrm>
            <a:off x="6967538" y="6356350"/>
            <a:ext cx="22685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5EAEA7-B4CE-4F85-A904-C2FCC5196AC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ransition spd="med">
    <p:fade/>
  </p:transition>
  <p:timing>
    <p:tnLst>
      <p:par>
        <p:cTn id="1" dur="indefinite" restart="never" nodeType="tmRoot"/>
      </p:par>
    </p:tnLst>
  </p:timing>
  <p:hf hd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굴림" pitchFamily="50" charset="-127"/>
          <a:ea typeface="굴림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굴림" pitchFamily="50" charset="-127"/>
          <a:ea typeface="굴림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굴림" pitchFamily="50" charset="-127"/>
          <a:ea typeface="굴림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굴림" pitchFamily="50" charset="-127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굴림" pitchFamily="50" charset="-127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굴림" pitchFamily="50" charset="-127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굴림" pitchFamily="50" charset="-127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400" b="1">
          <a:solidFill>
            <a:schemeClr val="bg1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har char="•"/>
        <a:defRPr kumimoji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11"/>
          <p:cNvSpPr txBox="1">
            <a:spLocks noChangeArrowheads="1"/>
          </p:cNvSpPr>
          <p:nvPr/>
        </p:nvSpPr>
        <p:spPr bwMode="auto">
          <a:xfrm>
            <a:off x="5675662" y="2846388"/>
            <a:ext cx="3227038" cy="13726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>
              <a:lnSpc>
                <a:spcPct val="130000"/>
              </a:lnSpc>
            </a:pPr>
            <a:r>
              <a:rPr lang="en-US" altLang="ko-KR" sz="3200" b="1" dirty="0" smtClean="0">
                <a:solidFill>
                  <a:schemeClr val="bg1"/>
                </a:solidFill>
              </a:rPr>
              <a:t>INDEX </a:t>
            </a:r>
            <a:r>
              <a:rPr lang="ko-KR" altLang="en-US" sz="3200" b="1" dirty="0" smtClean="0">
                <a:solidFill>
                  <a:schemeClr val="bg1"/>
                </a:solidFill>
              </a:rPr>
              <a:t>사용방안</a:t>
            </a:r>
            <a:endParaRPr lang="en-US" altLang="ko-KR" sz="3200" b="1" dirty="0" smtClean="0">
              <a:solidFill>
                <a:schemeClr val="bg1"/>
              </a:solidFill>
            </a:endParaRPr>
          </a:p>
          <a:p>
            <a:pPr algn="r">
              <a:lnSpc>
                <a:spcPct val="130000"/>
              </a:lnSpc>
            </a:pPr>
            <a:endParaRPr lang="en-US" altLang="ko-KR" sz="1400" b="1" dirty="0">
              <a:solidFill>
                <a:schemeClr val="bg1"/>
              </a:solidFill>
            </a:endParaRPr>
          </a:p>
          <a:p>
            <a:pPr algn="r">
              <a:lnSpc>
                <a:spcPct val="130000"/>
              </a:lnSpc>
            </a:pPr>
            <a:r>
              <a:rPr lang="en-US" altLang="ko-KR" b="1" smtClean="0">
                <a:solidFill>
                  <a:schemeClr val="bg1"/>
                </a:solidFill>
              </a:rPr>
              <a:t>2024. 08.</a:t>
            </a:r>
            <a:endParaRPr lang="en-US" altLang="ko-KR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103188"/>
            <a:ext cx="7106567" cy="5429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INDEX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사용을 위한 고려사항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827856" y="2547086"/>
            <a:ext cx="8137525" cy="383424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sz="1900" dirty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1260525" y="2590871"/>
            <a:ext cx="6984776" cy="4006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500" b="1" dirty="0" smtClean="0"/>
              <a:t>SELECT * FROM </a:t>
            </a:r>
            <a:r>
              <a:rPr lang="en-US" altLang="ko-KR" sz="1500" b="1" dirty="0" err="1" smtClean="0"/>
              <a:t>emp</a:t>
            </a:r>
            <a:r>
              <a:rPr lang="en-US" altLang="ko-KR" sz="1500" b="1" dirty="0" smtClean="0"/>
              <a:t> WHERE </a:t>
            </a:r>
            <a:r>
              <a:rPr lang="en-US" altLang="ko-KR" sz="1500" b="1" dirty="0" err="1" smtClean="0"/>
              <a:t>ename</a:t>
            </a:r>
            <a:r>
              <a:rPr lang="en-US" altLang="ko-KR" sz="1500" b="1" dirty="0" smtClean="0"/>
              <a:t> like 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'%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지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%'</a:t>
            </a:r>
            <a:r>
              <a:rPr lang="en-US" altLang="ko-KR" sz="1500" b="1" dirty="0" smtClean="0"/>
              <a:t>;</a:t>
            </a:r>
          </a:p>
          <a:p>
            <a:endParaRPr lang="en-US" altLang="ko-KR" sz="1500" b="1" dirty="0" smtClean="0"/>
          </a:p>
          <a:p>
            <a:r>
              <a:rPr lang="en-US" altLang="ko-KR" sz="1500" dirty="0" smtClean="0"/>
              <a:t>  Execution Plan</a:t>
            </a:r>
          </a:p>
          <a:p>
            <a:r>
              <a:rPr lang="en-US" altLang="ko-KR" sz="1500" dirty="0" smtClean="0"/>
              <a:t>  -----------------------------------------</a:t>
            </a:r>
          </a:p>
          <a:p>
            <a:r>
              <a:rPr lang="en-US" altLang="ko-KR" sz="1500" dirty="0" smtClean="0"/>
              <a:t>   SELECT STATEMENT Optimizer=CHOOSE               </a:t>
            </a:r>
          </a:p>
          <a:p>
            <a:r>
              <a:rPr lang="en-US" altLang="ko-KR" sz="1500" dirty="0" smtClean="0"/>
              <a:t>      </a:t>
            </a:r>
            <a:r>
              <a:rPr lang="en-US" altLang="ko-KR" sz="1500" dirty="0" smtClean="0">
                <a:solidFill>
                  <a:srgbClr val="FF0000"/>
                </a:solidFill>
              </a:rPr>
              <a:t>TABLE ACCESS (FULL) OF 'EMP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endParaRPr lang="en-US" altLang="ko-KR" sz="1500" b="1" dirty="0" smtClean="0">
              <a:solidFill>
                <a:srgbClr val="FF0000"/>
              </a:solidFill>
            </a:endParaRPr>
          </a:p>
          <a:p>
            <a:endParaRPr lang="en-US" altLang="ko-KR" sz="1500" b="1" dirty="0" smtClean="0"/>
          </a:p>
          <a:p>
            <a:r>
              <a:rPr lang="en-US" altLang="ko-KR" sz="1500" b="1" dirty="0" smtClean="0"/>
              <a:t>SELECT </a:t>
            </a:r>
            <a:r>
              <a:rPr lang="en-US" altLang="ko-KR" sz="1500" b="1" dirty="0"/>
              <a:t>* FROM </a:t>
            </a:r>
            <a:r>
              <a:rPr lang="en-US" altLang="ko-KR" sz="1500" b="1" dirty="0" err="1"/>
              <a:t>emp</a:t>
            </a:r>
            <a:r>
              <a:rPr lang="en-US" altLang="ko-KR" sz="1500" b="1" dirty="0"/>
              <a:t> WHERE </a:t>
            </a:r>
            <a:r>
              <a:rPr lang="en-US" altLang="ko-KR" sz="1500" b="1" dirty="0" err="1"/>
              <a:t>ename</a:t>
            </a:r>
            <a:r>
              <a:rPr lang="en-US" altLang="ko-KR" sz="1500" b="1" dirty="0"/>
              <a:t> like 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‘</a:t>
            </a:r>
            <a:r>
              <a:rPr lang="ko-KR" altLang="en-US" sz="1500" b="1" dirty="0" err="1" smtClean="0">
                <a:solidFill>
                  <a:srgbClr val="FF0000"/>
                </a:solidFill>
              </a:rPr>
              <a:t>강지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%'</a:t>
            </a:r>
            <a:r>
              <a:rPr lang="en-US" altLang="ko-KR" sz="1500" b="1" dirty="0" smtClean="0"/>
              <a:t>;</a:t>
            </a:r>
            <a:endParaRPr lang="en-US" altLang="ko-KR" sz="1500" b="1" dirty="0"/>
          </a:p>
          <a:p>
            <a:endParaRPr lang="en-US" altLang="ko-KR" sz="1500" b="1" dirty="0"/>
          </a:p>
          <a:p>
            <a:r>
              <a:rPr lang="en-US" altLang="ko-KR" sz="1500" dirty="0" smtClean="0"/>
              <a:t>  Execution </a:t>
            </a:r>
            <a:r>
              <a:rPr lang="en-US" altLang="ko-KR" sz="1500" dirty="0"/>
              <a:t>Plan</a:t>
            </a:r>
          </a:p>
          <a:p>
            <a:r>
              <a:rPr lang="en-US" altLang="ko-KR" sz="1500" dirty="0" smtClean="0"/>
              <a:t>  --------------------------------------------    </a:t>
            </a:r>
            <a:endParaRPr lang="en-US" altLang="ko-KR" sz="1500" dirty="0"/>
          </a:p>
          <a:p>
            <a:r>
              <a:rPr lang="en-US" altLang="ko-KR" sz="1500" dirty="0" smtClean="0"/>
              <a:t>  SELECT </a:t>
            </a:r>
            <a:r>
              <a:rPr lang="en-US" altLang="ko-KR" sz="1500" dirty="0"/>
              <a:t>STATEMENT Optimizer=CHOOSE                   </a:t>
            </a:r>
          </a:p>
          <a:p>
            <a:r>
              <a:rPr lang="en-US" altLang="ko-KR" sz="1500" dirty="0"/>
              <a:t>  </a:t>
            </a:r>
            <a:r>
              <a:rPr lang="en-US" altLang="ko-KR" sz="1500" dirty="0" smtClean="0"/>
              <a:t>  TABLE </a:t>
            </a:r>
            <a:r>
              <a:rPr lang="en-US" altLang="ko-KR" sz="1500" dirty="0"/>
              <a:t>ACCESS (BY </a:t>
            </a:r>
            <a:r>
              <a:rPr lang="en-US" altLang="ko-KR" sz="1500" dirty="0" smtClean="0"/>
              <a:t>INDEX </a:t>
            </a:r>
            <a:r>
              <a:rPr lang="en-US" altLang="ko-KR" sz="1500" dirty="0"/>
              <a:t>ROWID) OF 'EMP'            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smtClean="0"/>
              <a:t>  </a:t>
            </a:r>
            <a:r>
              <a:rPr lang="en-US" altLang="ko-KR" sz="1500" dirty="0" smtClean="0">
                <a:solidFill>
                  <a:srgbClr val="FF0000"/>
                </a:solidFill>
              </a:rPr>
              <a:t>INDEX </a:t>
            </a:r>
            <a:r>
              <a:rPr lang="en-US" altLang="ko-KR" sz="1500" dirty="0">
                <a:solidFill>
                  <a:srgbClr val="FF0000"/>
                </a:solidFill>
              </a:rPr>
              <a:t>(RANGE SCAN) OF 'ENAME_IDX' (NON-UNIQUE)</a:t>
            </a:r>
          </a:p>
          <a:p>
            <a:pPr>
              <a:lnSpc>
                <a:spcPct val="130000"/>
              </a:lnSpc>
              <a:buFont typeface="Wingdings" pitchFamily="2" charset="2"/>
              <a:buNone/>
            </a:pPr>
            <a:endParaRPr lang="en-US" altLang="ko-KR" sz="1500" b="1" dirty="0">
              <a:solidFill>
                <a:srgbClr val="FF0000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24421" y="818895"/>
            <a:ext cx="939742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/>
              <a:t> 인덱스를 사용할 수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있는</a:t>
            </a:r>
            <a:r>
              <a:rPr lang="ko-KR" altLang="en-US" sz="1400" b="1" dirty="0" smtClean="0"/>
              <a:t> 조건 </a:t>
            </a:r>
            <a:r>
              <a:rPr lang="en-US" altLang="ko-KR" sz="1400" b="1" dirty="0" smtClean="0"/>
              <a:t>: equal(=),  in,  like,  between, &lt;= ,  &lt; ,  &gt; ,  &gt;= ,  not between</a:t>
            </a:r>
          </a:p>
          <a:p>
            <a:pPr indent="26670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sz="1400" b="1" dirty="0" smtClean="0"/>
          </a:p>
          <a:p>
            <a:pPr indent="2667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인덱스를 사용할 수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없는</a:t>
            </a:r>
            <a:r>
              <a:rPr lang="ko-KR" altLang="en-US" sz="1400" b="1" dirty="0" smtClean="0"/>
              <a:t> 조건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부정형 표현</a:t>
            </a:r>
            <a:r>
              <a:rPr lang="en-US" altLang="ko-KR" sz="1400" b="1" dirty="0" smtClean="0"/>
              <a:t>, not equal(!=), not like, is null, is not null, INDEX </a:t>
            </a:r>
            <a:r>
              <a:rPr lang="en-US" altLang="ko-KR" sz="1400" b="1" dirty="0" err="1" smtClean="0"/>
              <a:t>supressing</a:t>
            </a:r>
            <a:endParaRPr lang="en-US" altLang="ko-KR" sz="1400" b="1" dirty="0" smtClean="0"/>
          </a:p>
          <a:p>
            <a:pPr indent="266700">
              <a:lnSpc>
                <a:spcPct val="150000"/>
              </a:lnSpc>
            </a:pPr>
            <a:r>
              <a:rPr lang="en-US" altLang="ko-KR" sz="1400" b="1" dirty="0" smtClean="0"/>
              <a:t>  (</a:t>
            </a:r>
            <a:r>
              <a:rPr lang="ko-KR" altLang="en-US" sz="1400" b="1" dirty="0" smtClean="0"/>
              <a:t>예외사항 </a:t>
            </a:r>
            <a:r>
              <a:rPr lang="en-US" altLang="ko-KR" sz="1400" b="1" dirty="0" smtClean="0"/>
              <a:t>: is not null</a:t>
            </a:r>
            <a:r>
              <a:rPr lang="ko-KR" altLang="en-US" sz="1400" b="1" dirty="0" smtClean="0"/>
              <a:t>의 경우 </a:t>
            </a:r>
            <a:r>
              <a:rPr lang="en-US" altLang="ko-KR" sz="1400" b="1" dirty="0" smtClean="0"/>
              <a:t>Optimizer</a:t>
            </a:r>
            <a:r>
              <a:rPr lang="ko-KR" altLang="en-US" sz="1400" b="1" dirty="0" smtClean="0"/>
              <a:t>의 판단으로 </a:t>
            </a:r>
            <a:r>
              <a:rPr lang="en-US" altLang="ko-KR" sz="1400" b="1" dirty="0" smtClean="0"/>
              <a:t>HISTOGRAM</a:t>
            </a:r>
            <a:r>
              <a:rPr lang="ko-KR" altLang="en-US" sz="1400" b="1" dirty="0" smtClean="0"/>
              <a:t>을 이용하여 인덱스 사용가능</a:t>
            </a:r>
            <a:r>
              <a:rPr lang="en-US" altLang="ko-KR" sz="1400" b="1" dirty="0" smtClean="0"/>
              <a:t>, </a:t>
            </a:r>
          </a:p>
          <a:p>
            <a:pPr indent="266700">
              <a:lnSpc>
                <a:spcPct val="150000"/>
              </a:lnSpc>
            </a:pPr>
            <a:r>
              <a:rPr lang="en-US" altLang="ko-KR" sz="1400" b="1" dirty="0" smtClean="0"/>
              <a:t>                 COL1+COL2 </a:t>
            </a:r>
            <a:r>
              <a:rPr lang="ko-KR" altLang="en-US" sz="1400" b="1" dirty="0" smtClean="0"/>
              <a:t>결합인덱스에서 </a:t>
            </a:r>
            <a:r>
              <a:rPr lang="en-US" altLang="ko-KR" sz="1400" b="1" dirty="0" smtClean="0"/>
              <a:t>COL1 IS NULL AND COL2 = ‘</a:t>
            </a:r>
            <a:r>
              <a:rPr lang="en-US" altLang="ko-KR" sz="1400" b="1" dirty="0" err="1" smtClean="0"/>
              <a:t>abc</a:t>
            </a:r>
            <a:r>
              <a:rPr lang="en-US" altLang="ko-KR" sz="1400" b="1" dirty="0" smtClean="0"/>
              <a:t>’ </a:t>
            </a:r>
            <a:r>
              <a:rPr lang="ko-KR" altLang="en-US" sz="1400" b="1" dirty="0" smtClean="0"/>
              <a:t>조건은 사용 가능</a:t>
            </a:r>
            <a:r>
              <a:rPr lang="en-US" altLang="ko-KR" sz="1400" b="1" dirty="0" smtClean="0"/>
              <a:t>)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AutoShape 2"/>
          <p:cNvSpPr>
            <a:spLocks noChangeArrowheads="1"/>
          </p:cNvSpPr>
          <p:nvPr/>
        </p:nvSpPr>
        <p:spPr bwMode="auto">
          <a:xfrm>
            <a:off x="854075" y="2348880"/>
            <a:ext cx="8064500" cy="504825"/>
          </a:xfrm>
          <a:prstGeom prst="roundRect">
            <a:avLst>
              <a:gd name="adj" fmla="val 16667"/>
            </a:avLst>
          </a:prstGeom>
          <a:solidFill>
            <a:srgbClr val="1DA9FF">
              <a:alpha val="48000"/>
            </a:srgbClr>
          </a:solidFill>
          <a:ln w="9525">
            <a:solidFill>
              <a:srgbClr val="6DC7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title"/>
          </p:nvPr>
        </p:nvSpPr>
        <p:spPr>
          <a:xfrm>
            <a:off x="274638" y="103188"/>
            <a:ext cx="5703887" cy="542925"/>
          </a:xfrm>
        </p:spPr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525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85850" y="1628800"/>
            <a:ext cx="7904163" cy="2520280"/>
          </a:xfrm>
          <a:noFill/>
          <a:ln/>
        </p:spPr>
        <p:txBody>
          <a:bodyPr/>
          <a:lstStyle/>
          <a:p>
            <a:pPr>
              <a:lnSpc>
                <a:spcPct val="130000"/>
              </a:lnSpc>
              <a:buFontTx/>
              <a:buAutoNum type="arabicPeriod"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INDEX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의 이해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  <a:buFontTx/>
              <a:buAutoNum type="arabicPeriod"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INDEX Access (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결합 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INDEX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등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30000"/>
              </a:lnSpc>
              <a:buFontTx/>
              <a:buAutoNum type="arabicPeriod"/>
            </a:pP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 INDEX Suppressing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직사각형 69"/>
          <p:cNvSpPr/>
          <p:nvPr/>
        </p:nvSpPr>
        <p:spPr>
          <a:xfrm>
            <a:off x="468437" y="908720"/>
            <a:ext cx="8784976" cy="53285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103188"/>
            <a:ext cx="5703887" cy="542925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INDEX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논리적 구조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169970" y="3326283"/>
            <a:ext cx="693737" cy="1585913"/>
          </a:xfrm>
          <a:prstGeom prst="rect">
            <a:avLst/>
          </a:prstGeom>
          <a:gradFill rotWithShape="0">
            <a:gsLst>
              <a:gs pos="0">
                <a:srgbClr val="00DFCA">
                  <a:gamma/>
                  <a:shade val="49804"/>
                  <a:invGamma/>
                </a:srgbClr>
              </a:gs>
              <a:gs pos="50000">
                <a:srgbClr val="00DFCA"/>
              </a:gs>
              <a:gs pos="100000">
                <a:srgbClr val="00DFCA">
                  <a:gamma/>
                  <a:shade val="49804"/>
                  <a:invGamma/>
                </a:srgbClr>
              </a:gs>
            </a:gsLst>
            <a:lin ang="0" scaled="1"/>
          </a:gradFill>
          <a:ln w="28575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AutoShape 9" descr="월넛"/>
          <p:cNvSpPr txBox="1">
            <a:spLocks noChangeArrowheads="1"/>
          </p:cNvSpPr>
          <p:nvPr/>
        </p:nvSpPr>
        <p:spPr bwMode="auto">
          <a:xfrm>
            <a:off x="3296742" y="978247"/>
            <a:ext cx="3838575" cy="933045"/>
          </a:xfrm>
          <a:prstGeom prst="wedgeRoundRectCallout">
            <a:avLst>
              <a:gd name="adj1" fmla="val -35897"/>
              <a:gd name="adj2" fmla="val 167732"/>
              <a:gd name="adj3" fmla="val 16667"/>
            </a:avLst>
          </a:prstGeom>
          <a:noFill/>
          <a:ln w="28575" cap="flat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2075" tIns="10800" rIns="92075" bIns="1080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ctr" latinLnBrk="1" hangingPunct="0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</a:rPr>
              <a:t> SELECT </a:t>
            </a:r>
            <a:r>
              <a:rPr kumimoji="1" lang="en-US" altLang="ko-KR" sz="15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</a:rPr>
              <a:t>empno</a:t>
            </a: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</a:rPr>
              <a:t>, </a:t>
            </a:r>
            <a:r>
              <a:rPr kumimoji="1" lang="en-US" altLang="ko-KR" sz="15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</a:rPr>
              <a:t>ename</a:t>
            </a: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</a:rPr>
              <a:t>, job                                  </a:t>
            </a:r>
            <a:b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</a:rPr>
            </a:b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</a:rPr>
              <a:t>  FROM  </a:t>
            </a:r>
            <a:r>
              <a:rPr kumimoji="1" lang="en-US" altLang="ko-KR" sz="1500" b="1" i="0" u="none" strike="noStrike" kern="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uLnTx/>
                <a:uFillTx/>
              </a:rPr>
              <a:t>emp</a:t>
            </a: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</a:rPr>
              <a:t>                                                            WHERE  job between '</a:t>
            </a:r>
            <a:r>
              <a:rPr kumimoji="1" lang="ko-KR" alt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</a:rPr>
              <a:t>부장</a:t>
            </a: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</a:rPr>
              <a:t>' and '</a:t>
            </a:r>
            <a:r>
              <a:rPr kumimoji="1" lang="ko-KR" altLang="en-US" sz="15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</a:rPr>
              <a:t>이사</a:t>
            </a:r>
            <a:r>
              <a:rPr kumimoji="1" lang="en-US" altLang="ko-KR" sz="15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uLnTx/>
                <a:uFillTx/>
              </a:rPr>
              <a:t>'</a:t>
            </a:r>
            <a:endParaRPr kumimoji="1" lang="en-US" altLang="ko-KR" sz="15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</a:endParaRP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 flipH="1">
            <a:off x="549970" y="5155083"/>
            <a:ext cx="585787" cy="7938"/>
          </a:xfrm>
          <a:prstGeom prst="line">
            <a:avLst/>
          </a:prstGeom>
          <a:noFill/>
          <a:ln w="50800">
            <a:solidFill>
              <a:srgbClr val="FC0128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 b="1"/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1019870" y="3939058"/>
            <a:ext cx="1587" cy="1117600"/>
          </a:xfrm>
          <a:prstGeom prst="line">
            <a:avLst/>
          </a:prstGeom>
          <a:noFill/>
          <a:ln w="50800">
            <a:solidFill>
              <a:srgbClr val="FC0128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 b="1"/>
          </a:p>
        </p:txBody>
      </p: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7449245" y="5512271"/>
            <a:ext cx="1033462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ko-KR" sz="1600" b="1">
                <a:solidFill>
                  <a:schemeClr val="bg1"/>
                </a:solidFill>
                <a:effectLst/>
              </a:rPr>
              <a:t>TABLE</a:t>
            </a:r>
          </a:p>
          <a:p>
            <a:pPr algn="ctr"/>
            <a:r>
              <a:rPr lang="en-US" altLang="ko-KR" sz="1600" b="1">
                <a:solidFill>
                  <a:schemeClr val="bg1"/>
                </a:solidFill>
                <a:effectLst/>
              </a:rPr>
              <a:t>(EMP)</a:t>
            </a: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4928295" y="2054696"/>
            <a:ext cx="2536825" cy="4032250"/>
          </a:xfrm>
          <a:prstGeom prst="rect">
            <a:avLst/>
          </a:prstGeom>
          <a:solidFill>
            <a:srgbClr val="800000">
              <a:alpha val="60001"/>
            </a:srgbClr>
          </a:solidFill>
          <a:ln w="28575">
            <a:solidFill>
              <a:srgbClr val="CC33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5112445" y="2083271"/>
            <a:ext cx="2333625" cy="304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ko-KR" sz="1500" b="1">
                <a:solidFill>
                  <a:schemeClr val="bg1"/>
                </a:solidFill>
                <a:effectLst/>
              </a:rPr>
              <a:t>EMPNO  ENAME   JOB</a:t>
            </a:r>
          </a:p>
        </p:txBody>
      </p:sp>
      <p:sp>
        <p:nvSpPr>
          <p:cNvPr id="12" name="Rectangle 16"/>
          <p:cNvSpPr>
            <a:spLocks noChangeArrowheads="1"/>
          </p:cNvSpPr>
          <p:nvPr/>
        </p:nvSpPr>
        <p:spPr bwMode="auto">
          <a:xfrm>
            <a:off x="5179120" y="2373783"/>
            <a:ext cx="2082800" cy="227625"/>
          </a:xfrm>
          <a:prstGeom prst="rect">
            <a:avLst/>
          </a:prstGeom>
          <a:solidFill>
            <a:srgbClr val="FAFD00"/>
          </a:solidFill>
          <a:ln w="12700">
            <a:solidFill>
              <a:srgbClr val="3C0023"/>
            </a:solidFill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ko-KR" sz="1000" b="1" dirty="0">
                <a:solidFill>
                  <a:srgbClr val="FF0000"/>
                </a:solidFill>
                <a:effectLst/>
              </a:rPr>
              <a:t>7654            </a:t>
            </a:r>
            <a:r>
              <a:rPr lang="ko-KR" altLang="en-US" sz="1000" b="1" dirty="0">
                <a:solidFill>
                  <a:srgbClr val="FF0000"/>
                </a:solidFill>
                <a:effectLst/>
              </a:rPr>
              <a:t>강감찬          부장</a:t>
            </a: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5179120" y="2691283"/>
            <a:ext cx="2078037" cy="227625"/>
          </a:xfrm>
          <a:prstGeom prst="rect">
            <a:avLst/>
          </a:prstGeom>
          <a:solidFill>
            <a:srgbClr val="0000FF"/>
          </a:solidFill>
          <a:ln w="12700">
            <a:solidFill>
              <a:srgbClr val="3C0023"/>
            </a:solidFill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ko-KR" sz="1000" b="1">
                <a:effectLst/>
              </a:rPr>
              <a:t>7900            </a:t>
            </a:r>
            <a:r>
              <a:rPr lang="ko-KR" altLang="en-US" sz="1000" b="1">
                <a:effectLst/>
              </a:rPr>
              <a:t>류관순          과장 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5179120" y="3015133"/>
            <a:ext cx="2079625" cy="227625"/>
          </a:xfrm>
          <a:prstGeom prst="rect">
            <a:avLst/>
          </a:prstGeom>
          <a:solidFill>
            <a:srgbClr val="0000FF"/>
          </a:solidFill>
          <a:ln w="12700">
            <a:solidFill>
              <a:srgbClr val="3C0023"/>
            </a:solidFill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ko-KR" sz="1000" b="1">
                <a:effectLst/>
              </a:rPr>
              <a:t>7689            </a:t>
            </a:r>
            <a:r>
              <a:rPr lang="ko-KR" altLang="en-US" sz="1000" b="1">
                <a:effectLst/>
              </a:rPr>
              <a:t>황진이          과장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5179120" y="3619971"/>
            <a:ext cx="2105025" cy="227625"/>
          </a:xfrm>
          <a:prstGeom prst="rect">
            <a:avLst/>
          </a:prstGeom>
          <a:solidFill>
            <a:srgbClr val="0000FF"/>
          </a:solidFill>
          <a:ln w="12700">
            <a:solidFill>
              <a:srgbClr val="3C0023"/>
            </a:solidFill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ko-KR" sz="1000" b="1">
                <a:effectLst/>
              </a:rPr>
              <a:t>7499            </a:t>
            </a:r>
            <a:r>
              <a:rPr lang="ko-KR" altLang="en-US" sz="1000" b="1">
                <a:effectLst/>
              </a:rPr>
              <a:t>이순신          차장 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5179120" y="3310408"/>
            <a:ext cx="2101850" cy="227625"/>
          </a:xfrm>
          <a:prstGeom prst="rect">
            <a:avLst/>
          </a:prstGeom>
          <a:solidFill>
            <a:srgbClr val="FAFD00"/>
          </a:solidFill>
          <a:ln w="12700">
            <a:solidFill>
              <a:srgbClr val="3C0023"/>
            </a:solidFill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ko-KR" sz="1000" b="1">
                <a:solidFill>
                  <a:srgbClr val="FF0000"/>
                </a:solidFill>
                <a:effectLst/>
              </a:rPr>
              <a:t>7934            </a:t>
            </a:r>
            <a:r>
              <a:rPr lang="ko-KR" altLang="en-US" sz="1000" b="1">
                <a:solidFill>
                  <a:srgbClr val="FF0000"/>
                </a:solidFill>
                <a:effectLst/>
              </a:rPr>
              <a:t>변강쇠          부장</a:t>
            </a: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5179120" y="4207346"/>
            <a:ext cx="2106612" cy="227625"/>
          </a:xfrm>
          <a:prstGeom prst="rect">
            <a:avLst/>
          </a:prstGeom>
          <a:solidFill>
            <a:srgbClr val="0000FF"/>
          </a:solidFill>
          <a:ln w="12700">
            <a:solidFill>
              <a:srgbClr val="3C0023"/>
            </a:solidFill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ko-KR" sz="1000" b="1">
                <a:effectLst/>
              </a:rPr>
              <a:t>7844            </a:t>
            </a:r>
            <a:r>
              <a:rPr lang="ko-KR" altLang="en-US" sz="1000" b="1">
                <a:effectLst/>
              </a:rPr>
              <a:t>조자룡          차장 </a:t>
            </a: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5179120" y="3915246"/>
            <a:ext cx="2106612" cy="227625"/>
          </a:xfrm>
          <a:prstGeom prst="rect">
            <a:avLst/>
          </a:prstGeom>
          <a:solidFill>
            <a:srgbClr val="FAFD00"/>
          </a:solidFill>
          <a:ln w="12700">
            <a:solidFill>
              <a:srgbClr val="3C0023"/>
            </a:solidFill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ko-KR" sz="1000" b="1">
                <a:solidFill>
                  <a:srgbClr val="FF0000"/>
                </a:solidFill>
                <a:effectLst/>
              </a:rPr>
              <a:t>7369            </a:t>
            </a:r>
            <a:r>
              <a:rPr lang="ko-KR" altLang="en-US" sz="1000" b="1">
                <a:solidFill>
                  <a:srgbClr val="FF0000"/>
                </a:solidFill>
                <a:effectLst/>
              </a:rPr>
              <a:t>안중근          이사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5179120" y="4505796"/>
            <a:ext cx="2095500" cy="227625"/>
          </a:xfrm>
          <a:prstGeom prst="rect">
            <a:avLst/>
          </a:prstGeom>
          <a:solidFill>
            <a:srgbClr val="0000FF"/>
          </a:solidFill>
          <a:ln w="12700">
            <a:solidFill>
              <a:srgbClr val="3C0023"/>
            </a:solidFill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ko-KR" sz="1000" b="1">
                <a:effectLst/>
              </a:rPr>
              <a:t>7839            </a:t>
            </a:r>
            <a:r>
              <a:rPr lang="ko-KR" altLang="en-US" sz="1000" b="1">
                <a:effectLst/>
              </a:rPr>
              <a:t>장보고          과장 </a:t>
            </a:r>
          </a:p>
        </p:txBody>
      </p:sp>
      <p:sp>
        <p:nvSpPr>
          <p:cNvPr id="20" name="Rectangle 24"/>
          <p:cNvSpPr>
            <a:spLocks noChangeArrowheads="1"/>
          </p:cNvSpPr>
          <p:nvPr/>
        </p:nvSpPr>
        <p:spPr bwMode="auto">
          <a:xfrm>
            <a:off x="5179120" y="4818533"/>
            <a:ext cx="2095500" cy="227625"/>
          </a:xfrm>
          <a:prstGeom prst="rect">
            <a:avLst/>
          </a:prstGeom>
          <a:solidFill>
            <a:srgbClr val="0000FF"/>
          </a:solidFill>
          <a:ln w="12700">
            <a:solidFill>
              <a:srgbClr val="3C0023"/>
            </a:solidFill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ko-KR" sz="1000" b="1">
                <a:effectLst/>
              </a:rPr>
              <a:t>7531            </a:t>
            </a:r>
            <a:r>
              <a:rPr lang="ko-KR" altLang="en-US" sz="1000" b="1">
                <a:effectLst/>
              </a:rPr>
              <a:t>신윤복          차장 </a:t>
            </a:r>
          </a:p>
        </p:txBody>
      </p:sp>
      <p:sp>
        <p:nvSpPr>
          <p:cNvPr id="21" name="Rectangle 25"/>
          <p:cNvSpPr>
            <a:spLocks noChangeArrowheads="1"/>
          </p:cNvSpPr>
          <p:nvPr/>
        </p:nvSpPr>
        <p:spPr bwMode="auto">
          <a:xfrm>
            <a:off x="5179120" y="5407496"/>
            <a:ext cx="2095500" cy="227625"/>
          </a:xfrm>
          <a:prstGeom prst="rect">
            <a:avLst/>
          </a:prstGeom>
          <a:solidFill>
            <a:srgbClr val="0000FF"/>
          </a:solidFill>
          <a:ln w="12700">
            <a:solidFill>
              <a:srgbClr val="3C0023"/>
            </a:solidFill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ko-KR" sz="1000" b="1">
                <a:effectLst/>
              </a:rPr>
              <a:t>7856            </a:t>
            </a:r>
            <a:r>
              <a:rPr lang="ko-KR" altLang="en-US" sz="1000" b="1">
                <a:effectLst/>
              </a:rPr>
              <a:t>홍길동          과장</a:t>
            </a:r>
          </a:p>
        </p:txBody>
      </p:sp>
      <p:sp>
        <p:nvSpPr>
          <p:cNvPr id="22" name="Rectangle 26"/>
          <p:cNvSpPr>
            <a:spLocks noChangeArrowheads="1"/>
          </p:cNvSpPr>
          <p:nvPr/>
        </p:nvSpPr>
        <p:spPr bwMode="auto">
          <a:xfrm>
            <a:off x="5179120" y="5113808"/>
            <a:ext cx="2098675" cy="227625"/>
          </a:xfrm>
          <a:prstGeom prst="rect">
            <a:avLst/>
          </a:prstGeom>
          <a:solidFill>
            <a:srgbClr val="FAFD00"/>
          </a:solidFill>
          <a:ln w="12700">
            <a:solidFill>
              <a:srgbClr val="3C0023"/>
            </a:solidFill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ko-KR" sz="1000" b="1">
                <a:solidFill>
                  <a:srgbClr val="FF0000"/>
                </a:solidFill>
                <a:effectLst/>
              </a:rPr>
              <a:t>7432            </a:t>
            </a:r>
            <a:r>
              <a:rPr lang="ko-KR" altLang="en-US" sz="1000" b="1">
                <a:solidFill>
                  <a:srgbClr val="FF0000"/>
                </a:solidFill>
                <a:effectLst/>
              </a:rPr>
              <a:t>김유신          부장</a:t>
            </a:r>
          </a:p>
        </p:txBody>
      </p:sp>
      <p:sp>
        <p:nvSpPr>
          <p:cNvPr id="23" name="Rectangle 27"/>
          <p:cNvSpPr>
            <a:spLocks noChangeArrowheads="1"/>
          </p:cNvSpPr>
          <p:nvPr/>
        </p:nvSpPr>
        <p:spPr bwMode="auto">
          <a:xfrm>
            <a:off x="5179120" y="5705946"/>
            <a:ext cx="2095500" cy="227625"/>
          </a:xfrm>
          <a:prstGeom prst="rect">
            <a:avLst/>
          </a:prstGeom>
          <a:solidFill>
            <a:srgbClr val="FAFD00"/>
          </a:solidFill>
          <a:ln w="12700">
            <a:solidFill>
              <a:srgbClr val="3C0023"/>
            </a:solidFill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ko-KR" sz="1000" b="1">
                <a:solidFill>
                  <a:srgbClr val="FF0000"/>
                </a:solidFill>
                <a:effectLst/>
              </a:rPr>
              <a:t>7827            </a:t>
            </a:r>
            <a:r>
              <a:rPr lang="ko-KR" altLang="en-US" sz="1000" b="1">
                <a:solidFill>
                  <a:srgbClr val="FF0000"/>
                </a:solidFill>
                <a:effectLst/>
              </a:rPr>
              <a:t>김두환          부장</a:t>
            </a:r>
          </a:p>
        </p:txBody>
      </p:sp>
      <p:sp>
        <p:nvSpPr>
          <p:cNvPr id="24" name="Rectangle 33"/>
          <p:cNvSpPr>
            <a:spLocks noChangeArrowheads="1"/>
          </p:cNvSpPr>
          <p:nvPr/>
        </p:nvSpPr>
        <p:spPr bwMode="auto">
          <a:xfrm>
            <a:off x="3704332" y="5512271"/>
            <a:ext cx="1008063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effectLst/>
              </a:rPr>
              <a:t> </a:t>
            </a:r>
            <a:r>
              <a:rPr lang="en-US" altLang="ko-KR" sz="1600" b="1" dirty="0" smtClean="0">
                <a:solidFill>
                  <a:schemeClr val="bg1"/>
                </a:solidFill>
                <a:effectLst/>
              </a:rPr>
              <a:t>INDEX</a:t>
            </a:r>
            <a:endParaRPr lang="en-US" altLang="ko-KR" sz="1600" b="1" dirty="0">
              <a:solidFill>
                <a:schemeClr val="bg1"/>
              </a:solidFill>
              <a:effectLst/>
            </a:endParaRPr>
          </a:p>
          <a:p>
            <a:pPr algn="ctr"/>
            <a:r>
              <a:rPr lang="en-US" altLang="ko-KR" sz="1600" b="1" dirty="0">
                <a:solidFill>
                  <a:schemeClr val="bg1"/>
                </a:solidFill>
                <a:effectLst/>
              </a:rPr>
              <a:t>(JOB)</a:t>
            </a:r>
          </a:p>
        </p:txBody>
      </p:sp>
      <p:sp>
        <p:nvSpPr>
          <p:cNvPr id="25" name="Rectangle 34"/>
          <p:cNvSpPr>
            <a:spLocks noChangeArrowheads="1"/>
          </p:cNvSpPr>
          <p:nvPr/>
        </p:nvSpPr>
        <p:spPr bwMode="auto">
          <a:xfrm>
            <a:off x="1304032" y="2102321"/>
            <a:ext cx="2447925" cy="3944937"/>
          </a:xfrm>
          <a:prstGeom prst="rect">
            <a:avLst/>
          </a:prstGeom>
          <a:solidFill>
            <a:srgbClr val="316501">
              <a:alpha val="50000"/>
            </a:srgbClr>
          </a:solidFill>
          <a:ln w="28575">
            <a:solidFill>
              <a:srgbClr val="00FF99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" name="Rectangle 35"/>
          <p:cNvSpPr>
            <a:spLocks noChangeArrowheads="1"/>
          </p:cNvSpPr>
          <p:nvPr/>
        </p:nvSpPr>
        <p:spPr bwMode="auto">
          <a:xfrm>
            <a:off x="1335782" y="2121371"/>
            <a:ext cx="2246313" cy="304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en-US" altLang="ko-KR" sz="1500" b="1" dirty="0" smtClean="0">
                <a:solidFill>
                  <a:schemeClr val="bg1"/>
                </a:solidFill>
                <a:effectLst/>
              </a:rPr>
              <a:t>INDEX-KEY    </a:t>
            </a:r>
            <a:r>
              <a:rPr lang="en-US" altLang="ko-KR" sz="1500" b="1" dirty="0">
                <a:solidFill>
                  <a:schemeClr val="bg1"/>
                </a:solidFill>
                <a:effectLst/>
              </a:rPr>
              <a:t>ROWID</a:t>
            </a:r>
          </a:p>
        </p:txBody>
      </p:sp>
      <p:sp>
        <p:nvSpPr>
          <p:cNvPr id="27" name="Rectangle 36"/>
          <p:cNvSpPr>
            <a:spLocks noChangeArrowheads="1"/>
          </p:cNvSpPr>
          <p:nvPr/>
        </p:nvSpPr>
        <p:spPr bwMode="auto">
          <a:xfrm>
            <a:off x="1481832" y="2389658"/>
            <a:ext cx="2098675" cy="243014"/>
          </a:xfrm>
          <a:prstGeom prst="rect">
            <a:avLst/>
          </a:prstGeom>
          <a:solidFill>
            <a:srgbClr val="0000FF"/>
          </a:solidFill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ko-KR" altLang="en-US" sz="1100" b="1"/>
              <a:t>과장     </a:t>
            </a:r>
            <a:r>
              <a:rPr lang="en-US" altLang="ko-KR" sz="1100" b="1"/>
              <a:t>0000A95B.0002.0001</a:t>
            </a:r>
          </a:p>
        </p:txBody>
      </p:sp>
      <p:sp>
        <p:nvSpPr>
          <p:cNvPr id="28" name="Rectangle 37"/>
          <p:cNvSpPr>
            <a:spLocks noChangeArrowheads="1"/>
          </p:cNvSpPr>
          <p:nvPr/>
        </p:nvSpPr>
        <p:spPr bwMode="auto">
          <a:xfrm>
            <a:off x="1485007" y="2692871"/>
            <a:ext cx="2098675" cy="243014"/>
          </a:xfrm>
          <a:prstGeom prst="rect">
            <a:avLst/>
          </a:prstGeom>
          <a:solidFill>
            <a:srgbClr val="0000FF"/>
          </a:solidFill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ko-KR" altLang="en-US" sz="1100" b="1"/>
              <a:t>과장     </a:t>
            </a:r>
            <a:r>
              <a:rPr lang="en-US" altLang="ko-KR" sz="1100" b="1"/>
              <a:t>0000A95B.0005.0001</a:t>
            </a:r>
          </a:p>
        </p:txBody>
      </p:sp>
      <p:sp>
        <p:nvSpPr>
          <p:cNvPr id="29" name="Rectangle 38"/>
          <p:cNvSpPr>
            <a:spLocks noChangeArrowheads="1"/>
          </p:cNvSpPr>
          <p:nvPr/>
        </p:nvSpPr>
        <p:spPr bwMode="auto">
          <a:xfrm>
            <a:off x="1486595" y="2984971"/>
            <a:ext cx="2097087" cy="243014"/>
          </a:xfrm>
          <a:prstGeom prst="rect">
            <a:avLst/>
          </a:prstGeom>
          <a:solidFill>
            <a:srgbClr val="0000FF"/>
          </a:solidFill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ko-KR" altLang="en-US" sz="1100" b="1"/>
              <a:t>과장     </a:t>
            </a:r>
            <a:r>
              <a:rPr lang="en-US" altLang="ko-KR" sz="1100" b="1"/>
              <a:t>0000E62E.0009.0001</a:t>
            </a:r>
          </a:p>
        </p:txBody>
      </p:sp>
      <p:sp>
        <p:nvSpPr>
          <p:cNvPr id="30" name="Rectangle 39"/>
          <p:cNvSpPr>
            <a:spLocks noChangeArrowheads="1"/>
          </p:cNvSpPr>
          <p:nvPr/>
        </p:nvSpPr>
        <p:spPr bwMode="auto">
          <a:xfrm>
            <a:off x="1483420" y="3291358"/>
            <a:ext cx="2100262" cy="243014"/>
          </a:xfrm>
          <a:prstGeom prst="rect">
            <a:avLst/>
          </a:prstGeom>
          <a:solidFill>
            <a:srgbClr val="0000FF"/>
          </a:solidFill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ko-KR" altLang="en-US" sz="1100" b="1"/>
              <a:t>과장     </a:t>
            </a:r>
            <a:r>
              <a:rPr lang="en-US" altLang="ko-KR" sz="1100" b="1"/>
              <a:t>0000E9BE.0002.0001</a:t>
            </a:r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540445" y="3596165"/>
            <a:ext cx="3043237" cy="242888"/>
            <a:chOff x="400" y="2218"/>
            <a:chExt cx="1917" cy="153"/>
          </a:xfrm>
          <a:effectLst/>
        </p:grpSpPr>
        <p:sp>
          <p:nvSpPr>
            <p:cNvPr id="32" name="Line 41"/>
            <p:cNvSpPr>
              <a:spLocks noChangeShapeType="1"/>
            </p:cNvSpPr>
            <p:nvPr/>
          </p:nvSpPr>
          <p:spPr bwMode="auto">
            <a:xfrm>
              <a:off x="400" y="2320"/>
              <a:ext cx="400" cy="0"/>
            </a:xfrm>
            <a:prstGeom prst="line">
              <a:avLst/>
            </a:prstGeom>
            <a:noFill/>
            <a:ln w="50800">
              <a:solidFill>
                <a:srgbClr val="FC0128"/>
              </a:solidFill>
              <a:round/>
              <a:headEnd type="none" w="sm" len="sm"/>
              <a:tailEnd type="stealth" w="med" len="lg"/>
            </a:ln>
            <a:effectLst>
              <a:outerShdw dist="35921" dir="2700000" algn="ctr" rotWithShape="0">
                <a:schemeClr val="tx1"/>
              </a:outerShdw>
            </a:effectLst>
          </p:spPr>
          <p:txBody>
            <a:bodyPr wrap="none" anchor="ctr"/>
            <a:lstStyle/>
            <a:p>
              <a:endParaRPr lang="ko-KR" altLang="en-US" b="1"/>
            </a:p>
          </p:txBody>
        </p:sp>
        <p:sp>
          <p:nvSpPr>
            <p:cNvPr id="33" name="Rectangle 42"/>
            <p:cNvSpPr>
              <a:spLocks noChangeArrowheads="1"/>
            </p:cNvSpPr>
            <p:nvPr/>
          </p:nvSpPr>
          <p:spPr bwMode="auto">
            <a:xfrm>
              <a:off x="995" y="2218"/>
              <a:ext cx="1322" cy="153"/>
            </a:xfrm>
            <a:prstGeom prst="rect">
              <a:avLst/>
            </a:prstGeom>
            <a:solidFill>
              <a:srgbClr val="FAFD00"/>
            </a:solidFill>
            <a:ln w="12700">
              <a:solidFill>
                <a:srgbClr val="FF9900"/>
              </a:solidFill>
              <a:miter lim="800000"/>
              <a:headEnd/>
              <a:tailEnd/>
            </a:ln>
            <a:effectLst/>
          </p:spPr>
          <p:txBody>
            <a:bodyPr lIns="73025" tIns="36512" rIns="73025" bIns="36512">
              <a:spAutoFit/>
            </a:bodyPr>
            <a:lstStyle/>
            <a:p>
              <a:pPr defTabSz="585788"/>
              <a:r>
                <a:rPr lang="ko-KR" altLang="en-US" sz="1100" b="1">
                  <a:solidFill>
                    <a:srgbClr val="FF0000"/>
                  </a:solidFill>
                </a:rPr>
                <a:t>부장     </a:t>
              </a:r>
              <a:r>
                <a:rPr lang="en-US" altLang="ko-KR" sz="1100" b="1">
                  <a:solidFill>
                    <a:srgbClr val="FF0000"/>
                  </a:solidFill>
                </a:rPr>
                <a:t>000062BE.0001.0001</a:t>
              </a:r>
            </a:p>
          </p:txBody>
        </p:sp>
      </p:grpSp>
      <p:sp>
        <p:nvSpPr>
          <p:cNvPr id="34" name="Rectangle 43"/>
          <p:cNvSpPr>
            <a:spLocks noChangeArrowheads="1"/>
          </p:cNvSpPr>
          <p:nvPr/>
        </p:nvSpPr>
        <p:spPr bwMode="auto">
          <a:xfrm>
            <a:off x="1485007" y="3894608"/>
            <a:ext cx="2090738" cy="243014"/>
          </a:xfrm>
          <a:prstGeom prst="rect">
            <a:avLst/>
          </a:prstGeom>
          <a:solidFill>
            <a:srgbClr val="FAFD00"/>
          </a:solidFill>
          <a:ln w="127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ko-KR" altLang="en-US" sz="1100" b="1">
                <a:solidFill>
                  <a:srgbClr val="FF0000"/>
                </a:solidFill>
              </a:rPr>
              <a:t>부장     </a:t>
            </a:r>
            <a:r>
              <a:rPr lang="en-US" altLang="ko-KR" sz="1100" b="1">
                <a:solidFill>
                  <a:srgbClr val="FF0000"/>
                </a:solidFill>
              </a:rPr>
              <a:t>000062BE.0003.0001</a:t>
            </a:r>
          </a:p>
        </p:txBody>
      </p:sp>
      <p:sp>
        <p:nvSpPr>
          <p:cNvPr id="35" name="Rectangle 44"/>
          <p:cNvSpPr>
            <a:spLocks noChangeArrowheads="1"/>
          </p:cNvSpPr>
          <p:nvPr/>
        </p:nvSpPr>
        <p:spPr bwMode="auto">
          <a:xfrm>
            <a:off x="1496120" y="4196233"/>
            <a:ext cx="2087562" cy="243014"/>
          </a:xfrm>
          <a:prstGeom prst="rect">
            <a:avLst/>
          </a:prstGeom>
          <a:solidFill>
            <a:srgbClr val="FAFD00"/>
          </a:solidFill>
          <a:ln w="127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ko-KR" altLang="en-US" sz="1100" b="1">
                <a:solidFill>
                  <a:srgbClr val="FF0000"/>
                </a:solidFill>
              </a:rPr>
              <a:t>부장     </a:t>
            </a:r>
            <a:r>
              <a:rPr lang="en-US" altLang="ko-KR" sz="1100" b="1">
                <a:solidFill>
                  <a:srgbClr val="FF0000"/>
                </a:solidFill>
              </a:rPr>
              <a:t>000093A6.0005.0001</a:t>
            </a:r>
          </a:p>
        </p:txBody>
      </p:sp>
      <p:sp>
        <p:nvSpPr>
          <p:cNvPr id="36" name="Rectangle 45"/>
          <p:cNvSpPr>
            <a:spLocks noChangeArrowheads="1"/>
          </p:cNvSpPr>
          <p:nvPr/>
        </p:nvSpPr>
        <p:spPr bwMode="auto">
          <a:xfrm>
            <a:off x="1489770" y="4497858"/>
            <a:ext cx="2093912" cy="243014"/>
          </a:xfrm>
          <a:prstGeom prst="rect">
            <a:avLst/>
          </a:prstGeom>
          <a:solidFill>
            <a:srgbClr val="FAFD00"/>
          </a:solidFill>
          <a:ln w="127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ko-KR" altLang="en-US" sz="1100" b="1">
                <a:solidFill>
                  <a:srgbClr val="FF0000"/>
                </a:solidFill>
              </a:rPr>
              <a:t>부장     </a:t>
            </a:r>
            <a:r>
              <a:rPr lang="en-US" altLang="ko-KR" sz="1100" b="1">
                <a:solidFill>
                  <a:srgbClr val="FF0000"/>
                </a:solidFill>
              </a:rPr>
              <a:t>000093B2.000B.0001</a:t>
            </a:r>
          </a:p>
        </p:txBody>
      </p:sp>
      <p:sp>
        <p:nvSpPr>
          <p:cNvPr id="37" name="Rectangle 46"/>
          <p:cNvSpPr>
            <a:spLocks noChangeArrowheads="1"/>
          </p:cNvSpPr>
          <p:nvPr/>
        </p:nvSpPr>
        <p:spPr bwMode="auto">
          <a:xfrm>
            <a:off x="1496120" y="4789958"/>
            <a:ext cx="2087562" cy="243014"/>
          </a:xfrm>
          <a:prstGeom prst="rect">
            <a:avLst/>
          </a:prstGeom>
          <a:solidFill>
            <a:srgbClr val="FAFD00"/>
          </a:solidFill>
          <a:ln w="12700">
            <a:solidFill>
              <a:srgbClr val="FF9900"/>
            </a:solidFill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ko-KR" altLang="en-US" sz="1100" b="1">
                <a:solidFill>
                  <a:srgbClr val="FF0000"/>
                </a:solidFill>
              </a:rPr>
              <a:t>이사     </a:t>
            </a:r>
            <a:r>
              <a:rPr lang="en-US" altLang="ko-KR" sz="1100" b="1">
                <a:solidFill>
                  <a:srgbClr val="FF0000"/>
                </a:solidFill>
              </a:rPr>
              <a:t>000069C5.0001.0001</a:t>
            </a:r>
          </a:p>
        </p:txBody>
      </p:sp>
      <p:sp>
        <p:nvSpPr>
          <p:cNvPr id="38" name="Rectangle 47"/>
          <p:cNvSpPr>
            <a:spLocks noChangeArrowheads="1"/>
          </p:cNvSpPr>
          <p:nvPr/>
        </p:nvSpPr>
        <p:spPr bwMode="auto">
          <a:xfrm>
            <a:off x="1485007" y="5088408"/>
            <a:ext cx="2090738" cy="243014"/>
          </a:xfrm>
          <a:prstGeom prst="rect">
            <a:avLst/>
          </a:prstGeom>
          <a:solidFill>
            <a:srgbClr val="0000FF"/>
          </a:solidFill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ko-KR" altLang="en-US" sz="1100" b="1"/>
              <a:t>차장     </a:t>
            </a:r>
            <a:r>
              <a:rPr lang="en-US" altLang="ko-KR" sz="1100" b="1"/>
              <a:t>0000E9BE.0002.0001</a:t>
            </a:r>
          </a:p>
        </p:txBody>
      </p:sp>
      <p:sp>
        <p:nvSpPr>
          <p:cNvPr id="39" name="Rectangle 48"/>
          <p:cNvSpPr>
            <a:spLocks noChangeArrowheads="1"/>
          </p:cNvSpPr>
          <p:nvPr/>
        </p:nvSpPr>
        <p:spPr bwMode="auto">
          <a:xfrm>
            <a:off x="1481832" y="5391621"/>
            <a:ext cx="2098675" cy="243014"/>
          </a:xfrm>
          <a:prstGeom prst="rect">
            <a:avLst/>
          </a:prstGeom>
          <a:solidFill>
            <a:srgbClr val="0000FF"/>
          </a:solidFill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ko-KR" altLang="en-US" sz="1100" b="1"/>
              <a:t>차장     </a:t>
            </a:r>
            <a:r>
              <a:rPr lang="en-US" altLang="ko-KR" sz="1100" b="1"/>
              <a:t>0000E9BE.0005.0001</a:t>
            </a:r>
          </a:p>
        </p:txBody>
      </p:sp>
      <p:sp>
        <p:nvSpPr>
          <p:cNvPr id="40" name="Rectangle 49"/>
          <p:cNvSpPr>
            <a:spLocks noChangeArrowheads="1"/>
          </p:cNvSpPr>
          <p:nvPr/>
        </p:nvSpPr>
        <p:spPr bwMode="auto">
          <a:xfrm>
            <a:off x="1475482" y="5691658"/>
            <a:ext cx="2108200" cy="243014"/>
          </a:xfrm>
          <a:prstGeom prst="rect">
            <a:avLst/>
          </a:prstGeom>
          <a:solidFill>
            <a:srgbClr val="0000FF"/>
          </a:solidFill>
          <a:ln w="12700">
            <a:solidFill>
              <a:srgbClr val="00FFFF"/>
            </a:solidFill>
            <a:miter lim="800000"/>
            <a:headEnd/>
            <a:tailEnd/>
          </a:ln>
          <a:effectLst/>
        </p:spPr>
        <p:txBody>
          <a:bodyPr lIns="73025" tIns="36512" rIns="73025" bIns="36512">
            <a:spAutoFit/>
          </a:bodyPr>
          <a:lstStyle/>
          <a:p>
            <a:pPr defTabSz="585788"/>
            <a:r>
              <a:rPr lang="ko-KR" altLang="en-US" sz="1100" b="1"/>
              <a:t>차장     </a:t>
            </a:r>
            <a:r>
              <a:rPr lang="en-US" altLang="ko-KR" sz="1100" b="1"/>
              <a:t>0000E9BE.000B.0001</a:t>
            </a:r>
          </a:p>
        </p:txBody>
      </p:sp>
      <p:sp>
        <p:nvSpPr>
          <p:cNvPr id="44" name="Line 28"/>
          <p:cNvSpPr>
            <a:spLocks noChangeShapeType="1"/>
          </p:cNvSpPr>
          <p:nvPr/>
        </p:nvSpPr>
        <p:spPr bwMode="auto">
          <a:xfrm>
            <a:off x="3490020" y="4370858"/>
            <a:ext cx="1727200" cy="852488"/>
          </a:xfrm>
          <a:prstGeom prst="line">
            <a:avLst/>
          </a:prstGeom>
          <a:noFill/>
          <a:ln w="50800">
            <a:solidFill>
              <a:srgbClr val="FAFD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5" name="Line 29"/>
          <p:cNvSpPr>
            <a:spLocks noChangeShapeType="1"/>
          </p:cNvSpPr>
          <p:nvPr/>
        </p:nvSpPr>
        <p:spPr bwMode="auto">
          <a:xfrm flipV="1">
            <a:off x="3490020" y="3494558"/>
            <a:ext cx="1655762" cy="546100"/>
          </a:xfrm>
          <a:prstGeom prst="line">
            <a:avLst/>
          </a:prstGeom>
          <a:noFill/>
          <a:ln w="50800">
            <a:solidFill>
              <a:srgbClr val="FC0128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6" name="Line 30"/>
          <p:cNvSpPr>
            <a:spLocks noChangeShapeType="1"/>
          </p:cNvSpPr>
          <p:nvPr/>
        </p:nvSpPr>
        <p:spPr bwMode="auto">
          <a:xfrm>
            <a:off x="3464620" y="4662958"/>
            <a:ext cx="1681162" cy="113665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7" name="Line 31"/>
          <p:cNvSpPr>
            <a:spLocks noChangeShapeType="1"/>
          </p:cNvSpPr>
          <p:nvPr/>
        </p:nvSpPr>
        <p:spPr bwMode="auto">
          <a:xfrm flipV="1">
            <a:off x="3464620" y="2486496"/>
            <a:ext cx="1681162" cy="1249362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8" name="Line 32"/>
          <p:cNvSpPr>
            <a:spLocks noChangeShapeType="1"/>
          </p:cNvSpPr>
          <p:nvPr/>
        </p:nvSpPr>
        <p:spPr bwMode="auto">
          <a:xfrm flipV="1">
            <a:off x="3515420" y="4070821"/>
            <a:ext cx="1630362" cy="846137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49" name="Line 5"/>
          <p:cNvSpPr>
            <a:spLocks noChangeShapeType="1"/>
          </p:cNvSpPr>
          <p:nvPr/>
        </p:nvSpPr>
        <p:spPr bwMode="auto">
          <a:xfrm>
            <a:off x="7392095" y="2516658"/>
            <a:ext cx="896937" cy="977900"/>
          </a:xfrm>
          <a:prstGeom prst="line">
            <a:avLst/>
          </a:prstGeom>
          <a:noFill/>
          <a:ln w="50800">
            <a:solidFill>
              <a:srgbClr val="00FF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0" name="Line 6"/>
          <p:cNvSpPr>
            <a:spLocks noChangeShapeType="1"/>
          </p:cNvSpPr>
          <p:nvPr/>
        </p:nvSpPr>
        <p:spPr bwMode="auto">
          <a:xfrm>
            <a:off x="7353995" y="3405658"/>
            <a:ext cx="952500" cy="330200"/>
          </a:xfrm>
          <a:prstGeom prst="line">
            <a:avLst/>
          </a:prstGeom>
          <a:noFill/>
          <a:ln w="50800">
            <a:solidFill>
              <a:srgbClr val="CF0E3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1" name="Line 7"/>
          <p:cNvSpPr>
            <a:spLocks noChangeShapeType="1"/>
          </p:cNvSpPr>
          <p:nvPr/>
        </p:nvSpPr>
        <p:spPr bwMode="auto">
          <a:xfrm flipV="1">
            <a:off x="7239695" y="3977158"/>
            <a:ext cx="1028700" cy="1333500"/>
          </a:xfrm>
          <a:prstGeom prst="line">
            <a:avLst/>
          </a:prstGeom>
          <a:noFill/>
          <a:ln w="50800">
            <a:solidFill>
              <a:srgbClr val="FAFD00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" name="Line 8"/>
          <p:cNvSpPr>
            <a:spLocks noChangeShapeType="1"/>
          </p:cNvSpPr>
          <p:nvPr/>
        </p:nvSpPr>
        <p:spPr bwMode="auto">
          <a:xfrm flipV="1">
            <a:off x="7265095" y="4408958"/>
            <a:ext cx="1028700" cy="148590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3" name="Line 12"/>
          <p:cNvSpPr>
            <a:spLocks noChangeShapeType="1"/>
          </p:cNvSpPr>
          <p:nvPr/>
        </p:nvSpPr>
        <p:spPr bwMode="auto">
          <a:xfrm>
            <a:off x="7287320" y="4070821"/>
            <a:ext cx="973137" cy="769937"/>
          </a:xfrm>
          <a:prstGeom prst="line">
            <a:avLst/>
          </a:prstGeom>
          <a:noFill/>
          <a:ln w="50800">
            <a:solidFill>
              <a:srgbClr val="00FFFF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4" name="Rectangle 4"/>
          <p:cNvSpPr>
            <a:spLocks noChangeArrowheads="1"/>
          </p:cNvSpPr>
          <p:nvPr/>
        </p:nvSpPr>
        <p:spPr bwMode="auto">
          <a:xfrm>
            <a:off x="7813253" y="2804418"/>
            <a:ext cx="1398140" cy="339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  <a:effectLst/>
              </a:rPr>
              <a:t>SORT</a:t>
            </a:r>
            <a:r>
              <a:rPr lang="ko-KR" altLang="en-US" sz="1600" b="1" dirty="0">
                <a:solidFill>
                  <a:schemeClr val="bg1"/>
                </a:solidFill>
                <a:effectLst/>
              </a:rPr>
              <a:t>된 결과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0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9500"/>
                            </p:stCondLst>
                            <p:childTnLst>
                              <p:par>
                                <p:cTn id="39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10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2500"/>
                            </p:stCondLst>
                            <p:childTnLst>
                              <p:par>
                                <p:cTn id="49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4000"/>
                            </p:stCondLst>
                            <p:childTnLst>
                              <p:par>
                                <p:cTn id="54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500"/>
                            </p:stCondLst>
                            <p:childTnLst>
                              <p:par>
                                <p:cTn id="59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7000"/>
                            </p:stCondLst>
                            <p:childTnLst>
                              <p:par>
                                <p:cTn id="64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850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0000"/>
                            </p:stCondLst>
                            <p:childTnLst>
                              <p:par>
                                <p:cTn id="74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1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3000"/>
                            </p:stCondLst>
                            <p:childTnLst>
                              <p:par>
                                <p:cTn id="84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4500"/>
                            </p:stCondLst>
                            <p:childTnLst>
                              <p:par>
                                <p:cTn id="89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6000"/>
                            </p:stCondLst>
                            <p:childTnLst>
                              <p:par>
                                <p:cTn id="94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7500"/>
                            </p:stCondLst>
                            <p:childTnLst>
                              <p:par>
                                <p:cTn id="99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9000"/>
                            </p:stCondLst>
                            <p:childTnLst>
                              <p:par>
                                <p:cTn id="104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30500"/>
                            </p:stCondLst>
                            <p:childTnLst>
                              <p:par>
                                <p:cTn id="109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32000"/>
                            </p:stCondLst>
                            <p:childTnLst>
                              <p:par>
                                <p:cTn id="114" presetID="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utoUpdateAnimBg="0"/>
      <p:bldP spid="7" grpId="0" animBg="1"/>
      <p:bldP spid="8" grpId="0" animBg="1"/>
      <p:bldP spid="12" grpId="0" animBg="1" autoUpdateAnimBg="0"/>
      <p:bldP spid="16" grpId="0" animBg="1" autoUpdateAnimBg="0"/>
      <p:bldP spid="18" grpId="0" animBg="1" autoUpdateAnimBg="0"/>
      <p:bldP spid="22" grpId="0" animBg="1" autoUpdateAnimBg="0"/>
      <p:bldP spid="23" grpId="0" animBg="1" autoUpdateAnimBg="0"/>
      <p:bldP spid="34" grpId="0" animBg="1" autoUpdateAnimBg="0"/>
      <p:bldP spid="35" grpId="0" animBg="1" autoUpdateAnimBg="0"/>
      <p:bldP spid="36" grpId="0" animBg="1" autoUpdateAnimBg="0"/>
      <p:bldP spid="37" grpId="0" animBg="1" autoUpdateAnimBg="0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981" y="836712"/>
            <a:ext cx="214312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756469" y="5316741"/>
            <a:ext cx="7992888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300" b="1" dirty="0" smtClean="0"/>
              <a:t> 항상 </a:t>
            </a:r>
            <a:r>
              <a:rPr lang="en-US" altLang="ko-KR" sz="1300" b="1" dirty="0" smtClean="0"/>
              <a:t>(=, in) </a:t>
            </a:r>
            <a:r>
              <a:rPr lang="ko-KR" altLang="en-US" sz="1300" b="1" dirty="0" smtClean="0"/>
              <a:t>로 들어오고</a:t>
            </a:r>
            <a:r>
              <a:rPr lang="en-US" altLang="ko-KR" sz="1300" b="1" dirty="0" smtClean="0"/>
              <a:t>, Selectivity</a:t>
            </a:r>
            <a:r>
              <a:rPr lang="ko-KR" altLang="en-US" sz="1300" b="1" dirty="0" smtClean="0"/>
              <a:t>가 높은 </a:t>
            </a:r>
            <a:r>
              <a:rPr lang="en-US" altLang="ko-KR" sz="1300" b="1" dirty="0" smtClean="0"/>
              <a:t>column</a:t>
            </a:r>
            <a:r>
              <a:rPr lang="ko-KR" altLang="en-US" sz="1300" b="1" dirty="0" smtClean="0"/>
              <a:t>을 선두 컬럼으로 구성</a:t>
            </a:r>
          </a:p>
          <a:p>
            <a:pPr indent="2667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300" b="1" dirty="0" smtClean="0"/>
              <a:t> 대량의 </a:t>
            </a:r>
            <a:r>
              <a:rPr lang="en-US" altLang="ko-KR" sz="1300" b="1" dirty="0" smtClean="0"/>
              <a:t>Table</a:t>
            </a:r>
            <a:r>
              <a:rPr lang="ko-KR" altLang="en-US" sz="1300" b="1" dirty="0" smtClean="0"/>
              <a:t>를 </a:t>
            </a:r>
            <a:r>
              <a:rPr lang="en-US" altLang="ko-KR" sz="1300" b="1" dirty="0" smtClean="0"/>
              <a:t>access</a:t>
            </a:r>
            <a:r>
              <a:rPr lang="ko-KR" altLang="en-US" sz="1300" b="1" dirty="0" smtClean="0"/>
              <a:t>할 때 일반적으로 단일</a:t>
            </a:r>
            <a:r>
              <a:rPr lang="en-US" altLang="ko-KR" sz="1300" b="1" dirty="0" smtClean="0"/>
              <a:t>INDEX</a:t>
            </a:r>
            <a:r>
              <a:rPr lang="ko-KR" altLang="en-US" sz="1300" b="1" dirty="0" smtClean="0"/>
              <a:t>보다 </a:t>
            </a:r>
            <a:r>
              <a:rPr lang="en-US" altLang="ko-KR" sz="1300" b="1" dirty="0" smtClean="0"/>
              <a:t>selectivity </a:t>
            </a:r>
            <a:r>
              <a:rPr lang="ko-KR" altLang="en-US" sz="1300" b="1" dirty="0" smtClean="0"/>
              <a:t>유리</a:t>
            </a:r>
          </a:p>
          <a:p>
            <a:pPr indent="2667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300" b="1" dirty="0" smtClean="0"/>
              <a:t> 결합 </a:t>
            </a:r>
            <a:r>
              <a:rPr lang="en-US" altLang="ko-KR" sz="1300" b="1" dirty="0" smtClean="0"/>
              <a:t>INDEX </a:t>
            </a:r>
            <a:r>
              <a:rPr lang="ko-KR" altLang="en-US" sz="1300" b="1" dirty="0" smtClean="0"/>
              <a:t>만으로 결과를 조회할 수 있다면 유리 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103188"/>
            <a:ext cx="6674519" cy="5429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결합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INDEX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구성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80805" y="2132856"/>
            <a:ext cx="96472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직사각형 9"/>
          <p:cNvSpPr/>
          <p:nvPr/>
        </p:nvSpPr>
        <p:spPr>
          <a:xfrm>
            <a:off x="828477" y="4077072"/>
            <a:ext cx="280831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altLang="ko-KR" sz="1400" b="1" dirty="0" smtClean="0"/>
              <a:t>S-INDEX : </a:t>
            </a:r>
            <a:r>
              <a:rPr lang="en-US" altLang="ko-KR" sz="1400" b="1" u="sng" dirty="0" smtClean="0"/>
              <a:t>Level</a:t>
            </a:r>
          </a:p>
          <a:p>
            <a:pPr indent="266700">
              <a:lnSpc>
                <a:spcPct val="150000"/>
              </a:lnSpc>
            </a:pPr>
            <a:r>
              <a:rPr lang="en-US" altLang="ko-KR" sz="1400" b="1" dirty="0" smtClean="0"/>
              <a:t>Where Level = 1</a:t>
            </a: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16509" y="836712"/>
            <a:ext cx="2143125" cy="324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4" name="직선 화살표 연결선 13"/>
          <p:cNvCxnSpPr/>
          <p:nvPr/>
        </p:nvCxnSpPr>
        <p:spPr>
          <a:xfrm>
            <a:off x="828477" y="1412776"/>
            <a:ext cx="864096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rot="5400000">
            <a:off x="1117303" y="2060848"/>
            <a:ext cx="1295350" cy="79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>
            <a:off x="828477" y="2708920"/>
            <a:ext cx="864096" cy="1588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/>
          <p:cNvSpPr/>
          <p:nvPr/>
        </p:nvSpPr>
        <p:spPr>
          <a:xfrm>
            <a:off x="108397" y="1196752"/>
            <a:ext cx="86409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ko-KR" altLang="en-US" sz="1200" b="1" dirty="0" smtClean="0"/>
              <a:t>실행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5148957" y="4058488"/>
            <a:ext cx="3600400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altLang="ko-KR" sz="1400" b="1" dirty="0" smtClean="0"/>
              <a:t>C-INDEX : </a:t>
            </a:r>
            <a:r>
              <a:rPr lang="en-US" altLang="ko-KR" sz="1400" b="1" u="sng" dirty="0" smtClean="0"/>
              <a:t>Level + </a:t>
            </a:r>
            <a:r>
              <a:rPr lang="ko-KR" altLang="en-US" sz="1400" b="1" u="sng" dirty="0" smtClean="0"/>
              <a:t>성별 </a:t>
            </a:r>
            <a:r>
              <a:rPr lang="en-US" altLang="ko-KR" sz="1400" b="1" u="sng" dirty="0" smtClean="0"/>
              <a:t>+ </a:t>
            </a:r>
            <a:r>
              <a:rPr lang="ko-KR" altLang="en-US" sz="1400" b="1" u="sng" dirty="0" smtClean="0"/>
              <a:t>직위</a:t>
            </a:r>
            <a:endParaRPr lang="en-US" altLang="ko-KR" sz="1400" b="1" u="sng" dirty="0" smtClean="0"/>
          </a:p>
          <a:p>
            <a:pPr indent="266700">
              <a:lnSpc>
                <a:spcPct val="150000"/>
              </a:lnSpc>
            </a:pPr>
            <a:r>
              <a:rPr lang="en-US" altLang="ko-KR" sz="1400" b="1" dirty="0" smtClean="0"/>
              <a:t>Where Level = 1 </a:t>
            </a:r>
          </a:p>
          <a:p>
            <a:pPr indent="266700">
              <a:lnSpc>
                <a:spcPct val="150000"/>
              </a:lnSpc>
            </a:pPr>
            <a:r>
              <a:rPr lang="en-US" altLang="ko-KR" sz="1400" b="1" dirty="0" smtClean="0"/>
              <a:t>    and </a:t>
            </a:r>
            <a:r>
              <a:rPr lang="ko-KR" altLang="en-US" sz="1400" b="1" dirty="0" smtClean="0"/>
              <a:t>성별</a:t>
            </a:r>
            <a:r>
              <a:rPr lang="en-US" altLang="ko-KR" sz="1400" b="1" dirty="0" smtClean="0"/>
              <a:t> = ‘F’ and </a:t>
            </a:r>
            <a:r>
              <a:rPr lang="ko-KR" altLang="en-US" sz="1400" b="1" dirty="0" smtClean="0"/>
              <a:t>직위 </a:t>
            </a:r>
            <a:r>
              <a:rPr lang="en-US" altLang="ko-KR" sz="1400" b="1" dirty="0" smtClean="0"/>
              <a:t>= ‘</a:t>
            </a:r>
            <a:r>
              <a:rPr lang="ko-KR" altLang="en-US" sz="1400" b="1" dirty="0" smtClean="0"/>
              <a:t>대리</a:t>
            </a:r>
            <a:r>
              <a:rPr lang="en-US" altLang="ko-KR" sz="1400" b="1" dirty="0" smtClean="0"/>
              <a:t>’</a:t>
            </a:r>
          </a:p>
        </p:txBody>
      </p:sp>
      <p:cxnSp>
        <p:nvCxnSpPr>
          <p:cNvPr id="27" name="직선 화살표 연결선 26"/>
          <p:cNvCxnSpPr/>
          <p:nvPr/>
        </p:nvCxnSpPr>
        <p:spPr>
          <a:xfrm>
            <a:off x="5076949" y="1412776"/>
            <a:ext cx="864096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rot="5400000">
            <a:off x="5581799" y="1844824"/>
            <a:ext cx="863302" cy="79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5076949" y="2276872"/>
            <a:ext cx="864096" cy="1588"/>
          </a:xfrm>
          <a:prstGeom prst="straightConnector1">
            <a:avLst/>
          </a:prstGeom>
          <a:ln w="19050"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4356869" y="1196752"/>
            <a:ext cx="86409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ko-KR" altLang="en-US" sz="1200" b="1" dirty="0" smtClean="0"/>
              <a:t>실행</a:t>
            </a:r>
          </a:p>
        </p:txBody>
      </p:sp>
      <p:cxnSp>
        <p:nvCxnSpPr>
          <p:cNvPr id="31" name="직선 화살표 연결선 30"/>
          <p:cNvCxnSpPr/>
          <p:nvPr/>
        </p:nvCxnSpPr>
        <p:spPr>
          <a:xfrm>
            <a:off x="6013053" y="1412776"/>
            <a:ext cx="432048" cy="216024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/>
          <p:nvPr/>
        </p:nvCxnSpPr>
        <p:spPr>
          <a:xfrm>
            <a:off x="6445101" y="1628800"/>
            <a:ext cx="1440160" cy="158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 rot="16200000" flipH="1">
            <a:off x="6013053" y="1412776"/>
            <a:ext cx="432048" cy="43204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6445101" y="1844824"/>
            <a:ext cx="1440160" cy="158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>
            <a:off x="6445101" y="2060848"/>
            <a:ext cx="1440160" cy="158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rot="16200000" flipH="1">
            <a:off x="5905041" y="1520788"/>
            <a:ext cx="648072" cy="432048"/>
          </a:xfrm>
          <a:prstGeom prst="straightConnector1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7669237" y="1412776"/>
            <a:ext cx="86409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altLang="ko-KR" sz="1200" b="1" dirty="0" smtClean="0"/>
              <a:t>O</a:t>
            </a:r>
            <a:endParaRPr lang="ko-KR" altLang="en-US" sz="1200" b="1" dirty="0" smtClean="0"/>
          </a:p>
        </p:txBody>
      </p:sp>
      <p:sp>
        <p:nvSpPr>
          <p:cNvPr id="47" name="직사각형 46"/>
          <p:cNvSpPr/>
          <p:nvPr/>
        </p:nvSpPr>
        <p:spPr>
          <a:xfrm>
            <a:off x="7669237" y="1647850"/>
            <a:ext cx="86409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altLang="ko-KR" sz="1200" b="1" dirty="0" smtClean="0"/>
              <a:t>O</a:t>
            </a:r>
            <a:endParaRPr lang="ko-KR" altLang="en-US" sz="1200" b="1" dirty="0" smtClean="0"/>
          </a:p>
        </p:txBody>
      </p:sp>
      <p:sp>
        <p:nvSpPr>
          <p:cNvPr id="48" name="직사각형 47"/>
          <p:cNvSpPr/>
          <p:nvPr/>
        </p:nvSpPr>
        <p:spPr>
          <a:xfrm>
            <a:off x="7678762" y="1873399"/>
            <a:ext cx="864096" cy="333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altLang="ko-KR" sz="1200" b="1" dirty="0" smtClean="0"/>
              <a:t>X</a:t>
            </a:r>
            <a:endParaRPr lang="ko-KR" altLang="en-US" sz="1200" b="1" dirty="0" smtClean="0"/>
          </a:p>
        </p:txBody>
      </p:sp>
      <p:grpSp>
        <p:nvGrpSpPr>
          <p:cNvPr id="2" name="그룹 56"/>
          <p:cNvGrpSpPr/>
          <p:nvPr/>
        </p:nvGrpSpPr>
        <p:grpSpPr>
          <a:xfrm>
            <a:off x="8245301" y="1873399"/>
            <a:ext cx="1008112" cy="333617"/>
            <a:chOff x="8245301" y="3529583"/>
            <a:chExt cx="1008112" cy="333617"/>
          </a:xfrm>
        </p:grpSpPr>
        <p:cxnSp>
          <p:nvCxnSpPr>
            <p:cNvPr id="49" name="직선 화살표 연결선 48"/>
            <p:cNvCxnSpPr/>
            <p:nvPr/>
          </p:nvCxnSpPr>
          <p:spPr>
            <a:xfrm>
              <a:off x="8245301" y="3717032"/>
              <a:ext cx="360040" cy="1588"/>
            </a:xfrm>
            <a:prstGeom prst="straightConnector1">
              <a:avLst/>
            </a:prstGeom>
            <a:ln w="19050">
              <a:solidFill>
                <a:schemeClr val="accent6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직사각형 52"/>
            <p:cNvSpPr/>
            <p:nvPr/>
          </p:nvSpPr>
          <p:spPr>
            <a:xfrm>
              <a:off x="8389317" y="3529583"/>
              <a:ext cx="864096" cy="333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266700">
                <a:lnSpc>
                  <a:spcPct val="150000"/>
                </a:lnSpc>
              </a:pPr>
              <a:r>
                <a:rPr lang="en-US" altLang="ko-KR" sz="1200" b="1" dirty="0" smtClean="0"/>
                <a:t>Stop</a:t>
              </a:r>
              <a:endParaRPr lang="ko-KR" altLang="en-US" sz="1200" b="1" dirty="0" smtClean="0"/>
            </a:p>
          </p:txBody>
        </p:sp>
      </p:grpSp>
      <p:sp>
        <p:nvSpPr>
          <p:cNvPr id="44" name="직사각형 43"/>
          <p:cNvSpPr/>
          <p:nvPr/>
        </p:nvSpPr>
        <p:spPr>
          <a:xfrm>
            <a:off x="108397" y="836712"/>
            <a:ext cx="10081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altLang="ko-KR" sz="1200" b="1" dirty="0" smtClean="0"/>
              <a:t>S-INDEX</a:t>
            </a:r>
            <a:endParaRPr lang="ko-KR" altLang="en-US" sz="1200" b="1" dirty="0" smtClean="0"/>
          </a:p>
        </p:txBody>
      </p:sp>
      <p:sp>
        <p:nvSpPr>
          <p:cNvPr id="45" name="직사각형 44"/>
          <p:cNvSpPr/>
          <p:nvPr/>
        </p:nvSpPr>
        <p:spPr>
          <a:xfrm>
            <a:off x="4356869" y="836712"/>
            <a:ext cx="11521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altLang="ko-KR" sz="1200" b="1" dirty="0" smtClean="0"/>
              <a:t>C-INDEX</a:t>
            </a:r>
            <a:endParaRPr lang="ko-KR" altLang="en-US" sz="1200" b="1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5" grpId="0"/>
      <p:bldP spid="30" grpId="0"/>
      <p:bldP spid="46" grpId="0"/>
      <p:bldP spid="47" grpId="0"/>
      <p:bldP spid="48" grpId="0"/>
      <p:bldP spid="4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3"/>
          <p:cNvGrpSpPr>
            <a:grpSpLocks/>
          </p:cNvGrpSpPr>
          <p:nvPr/>
        </p:nvGrpSpPr>
        <p:grpSpPr bwMode="auto">
          <a:xfrm>
            <a:off x="5369570" y="1936350"/>
            <a:ext cx="2889250" cy="4265612"/>
            <a:chOff x="3247" y="1345"/>
            <a:chExt cx="1820" cy="2687"/>
          </a:xfrm>
        </p:grpSpPr>
        <p:grpSp>
          <p:nvGrpSpPr>
            <p:cNvPr id="3" name="Group 38"/>
            <p:cNvGrpSpPr>
              <a:grpSpLocks/>
            </p:cNvGrpSpPr>
            <p:nvPr/>
          </p:nvGrpSpPr>
          <p:grpSpPr bwMode="auto">
            <a:xfrm>
              <a:off x="3247" y="1345"/>
              <a:ext cx="1820" cy="2687"/>
              <a:chOff x="3685" y="1169"/>
              <a:chExt cx="1820" cy="2791"/>
            </a:xfrm>
          </p:grpSpPr>
          <p:sp>
            <p:nvSpPr>
              <p:cNvPr id="64" name="Freeform 39"/>
              <p:cNvSpPr>
                <a:spLocks/>
              </p:cNvSpPr>
              <p:nvPr/>
            </p:nvSpPr>
            <p:spPr bwMode="auto">
              <a:xfrm>
                <a:off x="3685" y="1169"/>
                <a:ext cx="1820" cy="2791"/>
              </a:xfrm>
              <a:custGeom>
                <a:avLst/>
                <a:gdLst/>
                <a:ahLst/>
                <a:cxnLst>
                  <a:cxn ang="0">
                    <a:pos x="1819" y="0"/>
                  </a:cxn>
                  <a:cxn ang="0">
                    <a:pos x="1819" y="2790"/>
                  </a:cxn>
                  <a:cxn ang="0">
                    <a:pos x="0" y="2790"/>
                  </a:cxn>
                </a:cxnLst>
                <a:rect l="0" t="0" r="r" b="b"/>
                <a:pathLst>
                  <a:path w="1820" h="2791">
                    <a:moveTo>
                      <a:pt x="1819" y="0"/>
                    </a:moveTo>
                    <a:lnTo>
                      <a:pt x="1819" y="2790"/>
                    </a:lnTo>
                    <a:lnTo>
                      <a:pt x="0" y="2790"/>
                    </a:ln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 b="1"/>
              </a:p>
            </p:txBody>
          </p:sp>
          <p:sp>
            <p:nvSpPr>
              <p:cNvPr id="65" name="Freeform 40"/>
              <p:cNvSpPr>
                <a:spLocks/>
              </p:cNvSpPr>
              <p:nvPr/>
            </p:nvSpPr>
            <p:spPr bwMode="auto">
              <a:xfrm>
                <a:off x="3685" y="1169"/>
                <a:ext cx="1820" cy="2791"/>
              </a:xfrm>
              <a:custGeom>
                <a:avLst/>
                <a:gdLst/>
                <a:ahLst/>
                <a:cxnLst>
                  <a:cxn ang="0">
                    <a:pos x="0" y="2790"/>
                  </a:cxn>
                  <a:cxn ang="0">
                    <a:pos x="0" y="0"/>
                  </a:cxn>
                  <a:cxn ang="0">
                    <a:pos x="1819" y="0"/>
                  </a:cxn>
                </a:cxnLst>
                <a:rect l="0" t="0" r="r" b="b"/>
                <a:pathLst>
                  <a:path w="1820" h="2791">
                    <a:moveTo>
                      <a:pt x="0" y="2790"/>
                    </a:moveTo>
                    <a:lnTo>
                      <a:pt x="0" y="0"/>
                    </a:lnTo>
                    <a:lnTo>
                      <a:pt x="1819" y="0"/>
                    </a:lnTo>
                  </a:path>
                </a:pathLst>
              </a:custGeom>
              <a:solidFill>
                <a:srgbClr val="919191"/>
              </a:solidFill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 b="1"/>
              </a:p>
            </p:txBody>
          </p:sp>
        </p:grp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3302" y="1365"/>
              <a:ext cx="1639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eaLnBrk="0" latinLnBrk="0" hangingPunct="0"/>
              <a:r>
                <a:rPr lang="en-US" altLang="ko-KR" sz="1300" b="1" dirty="0">
                  <a:solidFill>
                    <a:srgbClr val="FC0128"/>
                  </a:solidFill>
                  <a:latin typeface="Arial" pitchFamily="34" charset="0"/>
                  <a:ea typeface="돋움" pitchFamily="50" charset="-127"/>
                </a:rPr>
                <a:t>    COL2         COL1        ROWID</a:t>
              </a:r>
            </a:p>
          </p:txBody>
        </p:sp>
        <p:sp>
          <p:nvSpPr>
            <p:cNvPr id="47" name="Rectangle 43"/>
            <p:cNvSpPr>
              <a:spLocks noChangeArrowheads="1"/>
            </p:cNvSpPr>
            <p:nvPr/>
          </p:nvSpPr>
          <p:spPr bwMode="auto">
            <a:xfrm>
              <a:off x="3452" y="1596"/>
              <a:ext cx="1420" cy="163"/>
            </a:xfrm>
            <a:prstGeom prst="rect">
              <a:avLst/>
            </a:prstGeom>
            <a:gradFill rotWithShape="0">
              <a:gsLst>
                <a:gs pos="0">
                  <a:srgbClr val="316501">
                    <a:gamma/>
                    <a:shade val="9804"/>
                    <a:invGamma/>
                  </a:srgbClr>
                </a:gs>
                <a:gs pos="50000">
                  <a:srgbClr val="316501"/>
                </a:gs>
                <a:gs pos="100000">
                  <a:srgbClr val="316501">
                    <a:gamma/>
                    <a:shade val="9804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762000" eaLnBrk="0" latinLnBrk="0" hangingPunct="0">
                <a:lnSpc>
                  <a:spcPct val="90000"/>
                </a:lnSpc>
              </a:pPr>
              <a:r>
                <a:rPr lang="en-US" altLang="ko-KR" sz="1200" b="1">
                  <a:solidFill>
                    <a:srgbClr val="FAFD00"/>
                  </a:solidFill>
                  <a:latin typeface="Arial" pitchFamily="34" charset="0"/>
                  <a:ea typeface="돋움" pitchFamily="50" charset="-127"/>
                </a:rPr>
                <a:t>  110               A                  10</a:t>
              </a:r>
            </a:p>
          </p:txBody>
        </p:sp>
        <p:sp>
          <p:nvSpPr>
            <p:cNvPr id="48" name="Rectangle 44"/>
            <p:cNvSpPr>
              <a:spLocks noChangeArrowheads="1"/>
            </p:cNvSpPr>
            <p:nvPr/>
          </p:nvSpPr>
          <p:spPr bwMode="auto">
            <a:xfrm>
              <a:off x="3454" y="1760"/>
              <a:ext cx="1418" cy="163"/>
            </a:xfrm>
            <a:prstGeom prst="rect">
              <a:avLst/>
            </a:prstGeom>
            <a:gradFill rotWithShape="0">
              <a:gsLst>
                <a:gs pos="0">
                  <a:srgbClr val="316501">
                    <a:gamma/>
                    <a:shade val="9804"/>
                    <a:invGamma/>
                  </a:srgbClr>
                </a:gs>
                <a:gs pos="50000">
                  <a:srgbClr val="316501"/>
                </a:gs>
                <a:gs pos="100000">
                  <a:srgbClr val="316501">
                    <a:gamma/>
                    <a:shade val="9804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762000" eaLnBrk="0" latinLnBrk="0" hangingPunct="0">
                <a:lnSpc>
                  <a:spcPct val="90000"/>
                </a:lnSpc>
              </a:pPr>
              <a:r>
                <a:rPr lang="en-US" altLang="ko-KR" sz="1200" b="1">
                  <a:solidFill>
                    <a:srgbClr val="FAFD00"/>
                  </a:solidFill>
                  <a:latin typeface="Arial" pitchFamily="34" charset="0"/>
                  <a:ea typeface="돋움" pitchFamily="50" charset="-127"/>
                </a:rPr>
                <a:t>  110               B                  </a:t>
              </a:r>
              <a:r>
                <a:rPr lang="en-US" altLang="ko-KR" sz="1100" b="1">
                  <a:solidFill>
                    <a:srgbClr val="FAFD00"/>
                  </a:solidFill>
                  <a:latin typeface="Arial" pitchFamily="34" charset="0"/>
                  <a:ea typeface="돋움" pitchFamily="50" charset="-127"/>
                </a:rPr>
                <a:t>41</a:t>
              </a:r>
            </a:p>
          </p:txBody>
        </p:sp>
        <p:sp>
          <p:nvSpPr>
            <p:cNvPr id="49" name="Rectangle 45"/>
            <p:cNvSpPr>
              <a:spLocks noChangeArrowheads="1"/>
            </p:cNvSpPr>
            <p:nvPr/>
          </p:nvSpPr>
          <p:spPr bwMode="auto">
            <a:xfrm>
              <a:off x="3452" y="1924"/>
              <a:ext cx="1420" cy="163"/>
            </a:xfrm>
            <a:prstGeom prst="rect">
              <a:avLst/>
            </a:prstGeom>
            <a:gradFill rotWithShape="0">
              <a:gsLst>
                <a:gs pos="0">
                  <a:srgbClr val="FAFD00">
                    <a:gamma/>
                    <a:shade val="29804"/>
                    <a:invGamma/>
                  </a:srgbClr>
                </a:gs>
                <a:gs pos="50000">
                  <a:srgbClr val="FAFD00"/>
                </a:gs>
                <a:gs pos="100000">
                  <a:srgbClr val="FAFD00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762000" eaLnBrk="0" latinLnBrk="0" hangingPunct="0">
                <a:lnSpc>
                  <a:spcPct val="90000"/>
                </a:lnSpc>
              </a:pPr>
              <a:r>
                <a:rPr lang="en-US" altLang="ko-KR" sz="1200" b="1">
                  <a:solidFill>
                    <a:srgbClr val="FC0128"/>
                  </a:solidFill>
                  <a:latin typeface="Arial" pitchFamily="34" charset="0"/>
                  <a:ea typeface="돋움" pitchFamily="50" charset="-127"/>
                </a:rPr>
                <a:t>  111               A                  11</a:t>
              </a:r>
            </a:p>
          </p:txBody>
        </p:sp>
        <p:sp>
          <p:nvSpPr>
            <p:cNvPr id="50" name="Rectangle 46"/>
            <p:cNvSpPr>
              <a:spLocks noChangeArrowheads="1"/>
            </p:cNvSpPr>
            <p:nvPr/>
          </p:nvSpPr>
          <p:spPr bwMode="auto">
            <a:xfrm>
              <a:off x="3452" y="2086"/>
              <a:ext cx="1420" cy="163"/>
            </a:xfrm>
            <a:prstGeom prst="rect">
              <a:avLst/>
            </a:prstGeom>
            <a:gradFill rotWithShape="0">
              <a:gsLst>
                <a:gs pos="0">
                  <a:srgbClr val="FAFD00">
                    <a:gamma/>
                    <a:shade val="29804"/>
                    <a:invGamma/>
                  </a:srgbClr>
                </a:gs>
                <a:gs pos="50000">
                  <a:srgbClr val="FAFD00"/>
                </a:gs>
                <a:gs pos="100000">
                  <a:srgbClr val="FAFD00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762000" eaLnBrk="0" latinLnBrk="0" hangingPunct="0">
                <a:lnSpc>
                  <a:spcPct val="90000"/>
                </a:lnSpc>
              </a:pPr>
              <a:r>
                <a:rPr lang="en-US" altLang="ko-KR" sz="1200" b="1">
                  <a:solidFill>
                    <a:srgbClr val="FC0128"/>
                  </a:solidFill>
                  <a:latin typeface="Arial" pitchFamily="34" charset="0"/>
                  <a:ea typeface="돋움" pitchFamily="50" charset="-127"/>
                </a:rPr>
                <a:t>  111               B                  65</a:t>
              </a:r>
            </a:p>
          </p:txBody>
        </p:sp>
        <p:sp>
          <p:nvSpPr>
            <p:cNvPr id="51" name="Rectangle 47"/>
            <p:cNvSpPr>
              <a:spLocks noChangeArrowheads="1"/>
            </p:cNvSpPr>
            <p:nvPr/>
          </p:nvSpPr>
          <p:spPr bwMode="auto">
            <a:xfrm>
              <a:off x="3452" y="2249"/>
              <a:ext cx="1420" cy="163"/>
            </a:xfrm>
            <a:prstGeom prst="rect">
              <a:avLst/>
            </a:prstGeom>
            <a:gradFill rotWithShape="0">
              <a:gsLst>
                <a:gs pos="0">
                  <a:srgbClr val="FAFD00">
                    <a:gamma/>
                    <a:shade val="29804"/>
                    <a:invGamma/>
                  </a:srgbClr>
                </a:gs>
                <a:gs pos="50000">
                  <a:srgbClr val="FAFD00"/>
                </a:gs>
                <a:gs pos="100000">
                  <a:srgbClr val="FAFD00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762000" eaLnBrk="0" latinLnBrk="0" hangingPunct="0">
                <a:lnSpc>
                  <a:spcPct val="90000"/>
                </a:lnSpc>
              </a:pPr>
              <a:r>
                <a:rPr lang="en-US" altLang="ko-KR" sz="1200" b="1">
                  <a:solidFill>
                    <a:srgbClr val="FC0128"/>
                  </a:solidFill>
                  <a:latin typeface="Arial" pitchFamily="34" charset="0"/>
                  <a:ea typeface="돋움" pitchFamily="50" charset="-127"/>
                </a:rPr>
                <a:t>  111               C                  96 </a:t>
              </a:r>
            </a:p>
          </p:txBody>
        </p:sp>
        <p:sp>
          <p:nvSpPr>
            <p:cNvPr id="52" name="Rectangle 48"/>
            <p:cNvSpPr>
              <a:spLocks noChangeArrowheads="1"/>
            </p:cNvSpPr>
            <p:nvPr/>
          </p:nvSpPr>
          <p:spPr bwMode="auto">
            <a:xfrm>
              <a:off x="3451" y="2410"/>
              <a:ext cx="1420" cy="163"/>
            </a:xfrm>
            <a:prstGeom prst="rect">
              <a:avLst/>
            </a:prstGeom>
            <a:gradFill rotWithShape="0">
              <a:gsLst>
                <a:gs pos="0">
                  <a:srgbClr val="FAFD00">
                    <a:gamma/>
                    <a:shade val="29804"/>
                    <a:invGamma/>
                  </a:srgbClr>
                </a:gs>
                <a:gs pos="50000">
                  <a:srgbClr val="FAFD00"/>
                </a:gs>
                <a:gs pos="100000">
                  <a:srgbClr val="FAFD00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762000" eaLnBrk="0" latinLnBrk="0" hangingPunct="0">
                <a:lnSpc>
                  <a:spcPct val="90000"/>
                </a:lnSpc>
              </a:pPr>
              <a:r>
                <a:rPr lang="en-US" altLang="ko-KR" sz="1200" b="1">
                  <a:solidFill>
                    <a:srgbClr val="FC0128"/>
                  </a:solidFill>
                  <a:latin typeface="Arial" pitchFamily="34" charset="0"/>
                  <a:ea typeface="돋움" pitchFamily="50" charset="-127"/>
                </a:rPr>
                <a:t>  111               D                  78</a:t>
              </a:r>
            </a:p>
          </p:txBody>
        </p:sp>
        <p:sp>
          <p:nvSpPr>
            <p:cNvPr id="53" name="Rectangle 49"/>
            <p:cNvSpPr>
              <a:spLocks noChangeArrowheads="1"/>
            </p:cNvSpPr>
            <p:nvPr/>
          </p:nvSpPr>
          <p:spPr bwMode="auto">
            <a:xfrm>
              <a:off x="3450" y="2577"/>
              <a:ext cx="1420" cy="163"/>
            </a:xfrm>
            <a:prstGeom prst="rect">
              <a:avLst/>
            </a:prstGeom>
            <a:gradFill rotWithShape="0">
              <a:gsLst>
                <a:gs pos="0">
                  <a:srgbClr val="FAFD00">
                    <a:gamma/>
                    <a:shade val="29804"/>
                    <a:invGamma/>
                  </a:srgbClr>
                </a:gs>
                <a:gs pos="50000">
                  <a:srgbClr val="FAFD00"/>
                </a:gs>
                <a:gs pos="100000">
                  <a:srgbClr val="FAFD00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762000" eaLnBrk="0" latinLnBrk="0" hangingPunct="0">
                <a:lnSpc>
                  <a:spcPct val="90000"/>
                </a:lnSpc>
              </a:pPr>
              <a:r>
                <a:rPr lang="en-US" altLang="ko-KR" sz="1200" b="1">
                  <a:solidFill>
                    <a:srgbClr val="FC0128"/>
                  </a:solidFill>
                  <a:latin typeface="Arial" pitchFamily="34" charset="0"/>
                  <a:ea typeface="돋움" pitchFamily="50" charset="-127"/>
                </a:rPr>
                <a:t>  112               A                    5 </a:t>
              </a:r>
            </a:p>
          </p:txBody>
        </p:sp>
        <p:sp>
          <p:nvSpPr>
            <p:cNvPr id="54" name="Rectangle 50"/>
            <p:cNvSpPr>
              <a:spLocks noChangeArrowheads="1"/>
            </p:cNvSpPr>
            <p:nvPr/>
          </p:nvSpPr>
          <p:spPr bwMode="auto">
            <a:xfrm>
              <a:off x="3450" y="2739"/>
              <a:ext cx="1420" cy="163"/>
            </a:xfrm>
            <a:prstGeom prst="rect">
              <a:avLst/>
            </a:prstGeom>
            <a:gradFill rotWithShape="0">
              <a:gsLst>
                <a:gs pos="0">
                  <a:srgbClr val="FAFD00">
                    <a:gamma/>
                    <a:shade val="29804"/>
                    <a:invGamma/>
                  </a:srgbClr>
                </a:gs>
                <a:gs pos="50000">
                  <a:srgbClr val="FAFD00"/>
                </a:gs>
                <a:gs pos="100000">
                  <a:srgbClr val="FAFD00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762000" eaLnBrk="0" latinLnBrk="0" hangingPunct="0">
                <a:lnSpc>
                  <a:spcPct val="90000"/>
                </a:lnSpc>
              </a:pPr>
              <a:r>
                <a:rPr lang="en-US" altLang="ko-KR" sz="1200" b="1">
                  <a:solidFill>
                    <a:srgbClr val="FC0128"/>
                  </a:solidFill>
                  <a:latin typeface="Arial" pitchFamily="34" charset="0"/>
                  <a:ea typeface="돋움" pitchFamily="50" charset="-127"/>
                </a:rPr>
                <a:t>  112               B                  73</a:t>
              </a:r>
            </a:p>
          </p:txBody>
        </p:sp>
        <p:sp>
          <p:nvSpPr>
            <p:cNvPr id="55" name="Rectangle 51"/>
            <p:cNvSpPr>
              <a:spLocks noChangeArrowheads="1"/>
            </p:cNvSpPr>
            <p:nvPr/>
          </p:nvSpPr>
          <p:spPr bwMode="auto">
            <a:xfrm>
              <a:off x="3450" y="2902"/>
              <a:ext cx="1420" cy="163"/>
            </a:xfrm>
            <a:prstGeom prst="rect">
              <a:avLst/>
            </a:prstGeom>
            <a:gradFill rotWithShape="0">
              <a:gsLst>
                <a:gs pos="0">
                  <a:srgbClr val="FAFD00">
                    <a:gamma/>
                    <a:shade val="29804"/>
                    <a:invGamma/>
                  </a:srgbClr>
                </a:gs>
                <a:gs pos="50000">
                  <a:srgbClr val="FAFD00"/>
                </a:gs>
                <a:gs pos="100000">
                  <a:srgbClr val="FAFD00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762000" eaLnBrk="0" latinLnBrk="0" hangingPunct="0">
                <a:lnSpc>
                  <a:spcPct val="90000"/>
                </a:lnSpc>
              </a:pPr>
              <a:r>
                <a:rPr lang="en-US" altLang="ko-KR" sz="1200" b="1">
                  <a:solidFill>
                    <a:srgbClr val="FC0128"/>
                  </a:solidFill>
                  <a:latin typeface="Arial" pitchFamily="34" charset="0"/>
                  <a:ea typeface="돋움" pitchFamily="50" charset="-127"/>
                </a:rPr>
                <a:t>  112               C                  79 </a:t>
              </a:r>
            </a:p>
          </p:txBody>
        </p:sp>
        <p:sp>
          <p:nvSpPr>
            <p:cNvPr id="56" name="Rectangle 52"/>
            <p:cNvSpPr>
              <a:spLocks noChangeArrowheads="1"/>
            </p:cNvSpPr>
            <p:nvPr/>
          </p:nvSpPr>
          <p:spPr bwMode="auto">
            <a:xfrm>
              <a:off x="3450" y="3064"/>
              <a:ext cx="1420" cy="163"/>
            </a:xfrm>
            <a:prstGeom prst="rect">
              <a:avLst/>
            </a:prstGeom>
            <a:gradFill rotWithShape="0">
              <a:gsLst>
                <a:gs pos="0">
                  <a:srgbClr val="FAFD00">
                    <a:gamma/>
                    <a:shade val="29804"/>
                    <a:invGamma/>
                  </a:srgbClr>
                </a:gs>
                <a:gs pos="50000">
                  <a:srgbClr val="FAFD00"/>
                </a:gs>
                <a:gs pos="100000">
                  <a:srgbClr val="FAFD00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762000" eaLnBrk="0" latinLnBrk="0" hangingPunct="0">
                <a:lnSpc>
                  <a:spcPct val="90000"/>
                </a:lnSpc>
              </a:pPr>
              <a:r>
                <a:rPr lang="en-US" altLang="ko-KR" sz="1200" b="1">
                  <a:solidFill>
                    <a:srgbClr val="FC0128"/>
                  </a:solidFill>
                  <a:latin typeface="Arial" pitchFamily="34" charset="0"/>
                  <a:ea typeface="돋움" pitchFamily="50" charset="-127"/>
                </a:rPr>
                <a:t>  112               D                  97</a:t>
              </a:r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 bwMode="auto">
            <a:xfrm>
              <a:off x="3451" y="3223"/>
              <a:ext cx="1420" cy="163"/>
            </a:xfrm>
            <a:prstGeom prst="rect">
              <a:avLst/>
            </a:prstGeom>
            <a:gradFill rotWithShape="0">
              <a:gsLst>
                <a:gs pos="0">
                  <a:srgbClr val="FAFD00">
                    <a:gamma/>
                    <a:shade val="29804"/>
                    <a:invGamma/>
                  </a:srgbClr>
                </a:gs>
                <a:gs pos="50000">
                  <a:srgbClr val="FAFD00"/>
                </a:gs>
                <a:gs pos="100000">
                  <a:srgbClr val="FAFD00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762000" eaLnBrk="0" latinLnBrk="0" hangingPunct="0">
                <a:lnSpc>
                  <a:spcPct val="90000"/>
                </a:lnSpc>
              </a:pPr>
              <a:r>
                <a:rPr lang="en-US" altLang="ko-KR" sz="1200" b="1">
                  <a:solidFill>
                    <a:srgbClr val="FC0128"/>
                  </a:solidFill>
                  <a:latin typeface="Arial" pitchFamily="34" charset="0"/>
                  <a:ea typeface="돋움" pitchFamily="50" charset="-127"/>
                </a:rPr>
                <a:t>  113               A                  18        </a:t>
              </a:r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 bwMode="auto">
            <a:xfrm>
              <a:off x="3450" y="3380"/>
              <a:ext cx="1420" cy="163"/>
            </a:xfrm>
            <a:prstGeom prst="rect">
              <a:avLst/>
            </a:prstGeom>
            <a:gradFill rotWithShape="0">
              <a:gsLst>
                <a:gs pos="0">
                  <a:srgbClr val="FAFD00">
                    <a:gamma/>
                    <a:shade val="29804"/>
                    <a:invGamma/>
                  </a:srgbClr>
                </a:gs>
                <a:gs pos="50000">
                  <a:srgbClr val="FAFD00"/>
                </a:gs>
                <a:gs pos="100000">
                  <a:srgbClr val="FAFD00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762000" eaLnBrk="0" latinLnBrk="0" hangingPunct="0">
                <a:lnSpc>
                  <a:spcPct val="90000"/>
                </a:lnSpc>
              </a:pPr>
              <a:r>
                <a:rPr lang="en-US" altLang="ko-KR" sz="1200" b="1">
                  <a:solidFill>
                    <a:srgbClr val="FC0128"/>
                  </a:solidFill>
                  <a:latin typeface="Arial" pitchFamily="34" charset="0"/>
                  <a:ea typeface="돋움" pitchFamily="50" charset="-127"/>
                </a:rPr>
                <a:t>  113               B                  45</a:t>
              </a:r>
            </a:p>
          </p:txBody>
        </p:sp>
        <p:sp>
          <p:nvSpPr>
            <p:cNvPr id="59" name="Rectangle 60"/>
            <p:cNvSpPr>
              <a:spLocks noChangeArrowheads="1"/>
            </p:cNvSpPr>
            <p:nvPr/>
          </p:nvSpPr>
          <p:spPr bwMode="auto">
            <a:xfrm>
              <a:off x="3450" y="3554"/>
              <a:ext cx="1420" cy="169"/>
            </a:xfrm>
            <a:prstGeom prst="rect">
              <a:avLst/>
            </a:prstGeom>
            <a:gradFill rotWithShape="0">
              <a:gsLst>
                <a:gs pos="0">
                  <a:srgbClr val="FAFD00">
                    <a:gamma/>
                    <a:shade val="29804"/>
                    <a:invGamma/>
                  </a:srgbClr>
                </a:gs>
                <a:gs pos="50000">
                  <a:srgbClr val="FAFD00"/>
                </a:gs>
                <a:gs pos="100000">
                  <a:srgbClr val="FAFD00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762000" eaLnBrk="0" latinLnBrk="0" hangingPunct="0">
                <a:lnSpc>
                  <a:spcPct val="90000"/>
                </a:lnSpc>
              </a:pPr>
              <a:r>
                <a:rPr lang="en-US" altLang="ko-KR" sz="1200" b="1">
                  <a:solidFill>
                    <a:srgbClr val="FC0128"/>
                  </a:solidFill>
                  <a:latin typeface="Arial" pitchFamily="34" charset="0"/>
                  <a:ea typeface="돋움" pitchFamily="50" charset="-127"/>
                </a:rPr>
                <a:t>  113               C                  67</a:t>
              </a:r>
            </a:p>
          </p:txBody>
        </p:sp>
        <p:sp>
          <p:nvSpPr>
            <p:cNvPr id="60" name="Rectangle 61"/>
            <p:cNvSpPr>
              <a:spLocks noChangeArrowheads="1"/>
            </p:cNvSpPr>
            <p:nvPr/>
          </p:nvSpPr>
          <p:spPr bwMode="auto">
            <a:xfrm>
              <a:off x="3450" y="3715"/>
              <a:ext cx="1420" cy="163"/>
            </a:xfrm>
            <a:prstGeom prst="rect">
              <a:avLst/>
            </a:prstGeom>
            <a:gradFill rotWithShape="0">
              <a:gsLst>
                <a:gs pos="0">
                  <a:srgbClr val="00B7A5">
                    <a:gamma/>
                    <a:shade val="29804"/>
                    <a:invGamma/>
                  </a:srgbClr>
                </a:gs>
                <a:gs pos="50000">
                  <a:srgbClr val="00B7A5"/>
                </a:gs>
                <a:gs pos="100000">
                  <a:srgbClr val="00B7A5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762000" eaLnBrk="0" latinLnBrk="0" hangingPunct="0">
                <a:lnSpc>
                  <a:spcPct val="90000"/>
                </a:lnSpc>
              </a:pPr>
              <a:r>
                <a:rPr lang="en-US" altLang="ko-KR" sz="1200" b="1">
                  <a:solidFill>
                    <a:srgbClr val="FAFD00"/>
                  </a:solidFill>
                  <a:latin typeface="Arial" pitchFamily="34" charset="0"/>
                  <a:ea typeface="돋움" pitchFamily="50" charset="-127"/>
                </a:rPr>
                <a:t>  114               A                  22</a:t>
              </a:r>
            </a:p>
          </p:txBody>
        </p:sp>
        <p:sp>
          <p:nvSpPr>
            <p:cNvPr id="61" name="Rectangle 62"/>
            <p:cNvSpPr>
              <a:spLocks noChangeArrowheads="1"/>
            </p:cNvSpPr>
            <p:nvPr/>
          </p:nvSpPr>
          <p:spPr bwMode="auto">
            <a:xfrm>
              <a:off x="3455" y="1566"/>
              <a:ext cx="309" cy="2399"/>
            </a:xfrm>
            <a:prstGeom prst="rect">
              <a:avLst/>
            </a:prstGeom>
            <a:noFill/>
            <a:ln w="12700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b="1"/>
            </a:p>
          </p:txBody>
        </p:sp>
        <p:sp>
          <p:nvSpPr>
            <p:cNvPr id="62" name="Rectangle 63"/>
            <p:cNvSpPr>
              <a:spLocks noChangeArrowheads="1"/>
            </p:cNvSpPr>
            <p:nvPr/>
          </p:nvSpPr>
          <p:spPr bwMode="auto">
            <a:xfrm>
              <a:off x="4589" y="1574"/>
              <a:ext cx="291" cy="2396"/>
            </a:xfrm>
            <a:prstGeom prst="rect">
              <a:avLst/>
            </a:prstGeom>
            <a:noFill/>
            <a:ln w="12700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b="1"/>
            </a:p>
          </p:txBody>
        </p:sp>
        <p:sp>
          <p:nvSpPr>
            <p:cNvPr id="63" name="Rectangle 64"/>
            <p:cNvSpPr>
              <a:spLocks noChangeArrowheads="1"/>
            </p:cNvSpPr>
            <p:nvPr/>
          </p:nvSpPr>
          <p:spPr bwMode="auto">
            <a:xfrm>
              <a:off x="4013" y="1574"/>
              <a:ext cx="294" cy="2396"/>
            </a:xfrm>
            <a:prstGeom prst="rect">
              <a:avLst/>
            </a:prstGeom>
            <a:noFill/>
            <a:ln w="12700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b="1"/>
            </a:p>
          </p:txBody>
        </p:sp>
      </p:grpSp>
      <p:grpSp>
        <p:nvGrpSpPr>
          <p:cNvPr id="4" name="Group 77"/>
          <p:cNvGrpSpPr>
            <a:grpSpLocks/>
          </p:cNvGrpSpPr>
          <p:nvPr/>
        </p:nvGrpSpPr>
        <p:grpSpPr bwMode="auto">
          <a:xfrm>
            <a:off x="1226195" y="1934762"/>
            <a:ext cx="2889250" cy="4238625"/>
            <a:chOff x="637" y="1344"/>
            <a:chExt cx="1820" cy="2670"/>
          </a:xfrm>
        </p:grpSpPr>
        <p:grpSp>
          <p:nvGrpSpPr>
            <p:cNvPr id="7" name="Group 4"/>
            <p:cNvGrpSpPr>
              <a:grpSpLocks/>
            </p:cNvGrpSpPr>
            <p:nvPr/>
          </p:nvGrpSpPr>
          <p:grpSpPr bwMode="auto">
            <a:xfrm>
              <a:off x="637" y="1344"/>
              <a:ext cx="1820" cy="2670"/>
              <a:chOff x="1121" y="1169"/>
              <a:chExt cx="1820" cy="2791"/>
            </a:xfrm>
          </p:grpSpPr>
          <p:sp>
            <p:nvSpPr>
              <p:cNvPr id="35" name="Freeform 5"/>
              <p:cNvSpPr>
                <a:spLocks/>
              </p:cNvSpPr>
              <p:nvPr/>
            </p:nvSpPr>
            <p:spPr bwMode="auto">
              <a:xfrm>
                <a:off x="1121" y="1169"/>
                <a:ext cx="1820" cy="2791"/>
              </a:xfrm>
              <a:custGeom>
                <a:avLst/>
                <a:gdLst/>
                <a:ahLst/>
                <a:cxnLst>
                  <a:cxn ang="0">
                    <a:pos x="1819" y="0"/>
                  </a:cxn>
                  <a:cxn ang="0">
                    <a:pos x="1819" y="2790"/>
                  </a:cxn>
                  <a:cxn ang="0">
                    <a:pos x="0" y="2790"/>
                  </a:cxn>
                </a:cxnLst>
                <a:rect l="0" t="0" r="r" b="b"/>
                <a:pathLst>
                  <a:path w="1820" h="2791">
                    <a:moveTo>
                      <a:pt x="1819" y="0"/>
                    </a:moveTo>
                    <a:lnTo>
                      <a:pt x="1819" y="2790"/>
                    </a:lnTo>
                    <a:lnTo>
                      <a:pt x="0" y="2790"/>
                    </a:ln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 cap="rnd" cmpd="sng">
                <a:solidFill>
                  <a:schemeClr val="bg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 b="1"/>
              </a:p>
            </p:txBody>
          </p:sp>
          <p:sp>
            <p:nvSpPr>
              <p:cNvPr id="36" name="Freeform 6"/>
              <p:cNvSpPr>
                <a:spLocks/>
              </p:cNvSpPr>
              <p:nvPr/>
            </p:nvSpPr>
            <p:spPr bwMode="auto">
              <a:xfrm>
                <a:off x="1121" y="1169"/>
                <a:ext cx="1820" cy="2791"/>
              </a:xfrm>
              <a:custGeom>
                <a:avLst/>
                <a:gdLst/>
                <a:ahLst/>
                <a:cxnLst>
                  <a:cxn ang="0">
                    <a:pos x="0" y="2790"/>
                  </a:cxn>
                  <a:cxn ang="0">
                    <a:pos x="0" y="0"/>
                  </a:cxn>
                  <a:cxn ang="0">
                    <a:pos x="1819" y="0"/>
                  </a:cxn>
                </a:cxnLst>
                <a:rect l="0" t="0" r="r" b="b"/>
                <a:pathLst>
                  <a:path w="1820" h="2791">
                    <a:moveTo>
                      <a:pt x="0" y="2790"/>
                    </a:moveTo>
                    <a:lnTo>
                      <a:pt x="0" y="0"/>
                    </a:lnTo>
                    <a:lnTo>
                      <a:pt x="1819" y="0"/>
                    </a:lnTo>
                  </a:path>
                </a:pathLst>
              </a:custGeom>
              <a:solidFill>
                <a:srgbClr val="919191"/>
              </a:solidFill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endParaRPr lang="ko-KR" altLang="en-US" b="1"/>
              </a:p>
            </p:txBody>
          </p:sp>
        </p:grp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691" y="1355"/>
              <a:ext cx="1639" cy="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eaLnBrk="0" latinLnBrk="0" hangingPunct="0"/>
              <a:r>
                <a:rPr lang="en-US" altLang="ko-KR" sz="1300" b="1" dirty="0">
                  <a:solidFill>
                    <a:srgbClr val="FC0128"/>
                  </a:solidFill>
                  <a:latin typeface="Arial" pitchFamily="34" charset="0"/>
                  <a:ea typeface="돋움" pitchFamily="50" charset="-127"/>
                </a:rPr>
                <a:t>    COL1         COL2        ROWID</a:t>
              </a: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819" y="1615"/>
              <a:ext cx="1420" cy="163"/>
            </a:xfrm>
            <a:prstGeom prst="rect">
              <a:avLst/>
            </a:prstGeom>
            <a:gradFill rotWithShape="0">
              <a:gsLst>
                <a:gs pos="0">
                  <a:srgbClr val="9234DB">
                    <a:gamma/>
                    <a:shade val="29804"/>
                    <a:invGamma/>
                  </a:srgbClr>
                </a:gs>
                <a:gs pos="50000">
                  <a:srgbClr val="9234DB"/>
                </a:gs>
                <a:gs pos="100000">
                  <a:srgbClr val="9234DB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762000" eaLnBrk="0" latinLnBrk="0" hangingPunct="0">
                <a:lnSpc>
                  <a:spcPct val="90000"/>
                </a:lnSpc>
              </a:pPr>
              <a:r>
                <a:rPr lang="en-US" altLang="ko-KR" sz="1200" b="1">
                  <a:solidFill>
                    <a:srgbClr val="FAFD00"/>
                  </a:solidFill>
                  <a:latin typeface="Arial" pitchFamily="34" charset="0"/>
                  <a:ea typeface="돋움" pitchFamily="50" charset="-127"/>
                </a:rPr>
                <a:t>  A                 110                10</a:t>
              </a: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821" y="1766"/>
              <a:ext cx="1420" cy="163"/>
            </a:xfrm>
            <a:prstGeom prst="rect">
              <a:avLst/>
            </a:prstGeom>
            <a:gradFill rotWithShape="0">
              <a:gsLst>
                <a:gs pos="0">
                  <a:srgbClr val="FAFD00">
                    <a:gamma/>
                    <a:shade val="29804"/>
                    <a:invGamma/>
                  </a:srgbClr>
                </a:gs>
                <a:gs pos="50000">
                  <a:srgbClr val="FAFD00"/>
                </a:gs>
                <a:gs pos="100000">
                  <a:srgbClr val="FAFD00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defTabSz="762000" eaLnBrk="0" latinLnBrk="0" hangingPunct="0">
                <a:lnSpc>
                  <a:spcPct val="90000"/>
                </a:lnSpc>
              </a:pPr>
              <a:r>
                <a:rPr lang="en-US" altLang="ko-KR" sz="1200" b="1">
                  <a:solidFill>
                    <a:srgbClr val="FC0128"/>
                  </a:solidFill>
                  <a:latin typeface="Arial" pitchFamily="34" charset="0"/>
                  <a:ea typeface="돋움" pitchFamily="50" charset="-127"/>
                </a:rPr>
                <a:t>A                 111                11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819" y="1921"/>
              <a:ext cx="1420" cy="163"/>
            </a:xfrm>
            <a:prstGeom prst="rect">
              <a:avLst/>
            </a:prstGeom>
            <a:gradFill rotWithShape="0">
              <a:gsLst>
                <a:gs pos="0">
                  <a:srgbClr val="FAFD00">
                    <a:gamma/>
                    <a:shade val="29804"/>
                    <a:invGamma/>
                  </a:srgbClr>
                </a:gs>
                <a:gs pos="50000">
                  <a:srgbClr val="FAFD00"/>
                </a:gs>
                <a:gs pos="100000">
                  <a:srgbClr val="FAFD00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defTabSz="762000" eaLnBrk="0" latinLnBrk="0" hangingPunct="0">
                <a:lnSpc>
                  <a:spcPct val="90000"/>
                </a:lnSpc>
              </a:pPr>
              <a:r>
                <a:rPr lang="en-US" altLang="ko-KR" sz="1200" b="1">
                  <a:solidFill>
                    <a:srgbClr val="FC0128"/>
                  </a:solidFill>
                  <a:latin typeface="Arial" pitchFamily="34" charset="0"/>
                  <a:ea typeface="돋움" pitchFamily="50" charset="-127"/>
                </a:rPr>
                <a:t>A                 112                  5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820" y="2401"/>
              <a:ext cx="1418" cy="163"/>
            </a:xfrm>
            <a:prstGeom prst="rect">
              <a:avLst/>
            </a:prstGeom>
            <a:gradFill rotWithShape="0">
              <a:gsLst>
                <a:gs pos="0">
                  <a:srgbClr val="9234DB">
                    <a:gamma/>
                    <a:shade val="29804"/>
                    <a:invGamma/>
                  </a:srgbClr>
                </a:gs>
                <a:gs pos="50000">
                  <a:srgbClr val="9234DB"/>
                </a:gs>
                <a:gs pos="100000">
                  <a:srgbClr val="9234DB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defTabSz="762000" eaLnBrk="0" latinLnBrk="0" hangingPunct="0">
                <a:lnSpc>
                  <a:spcPct val="90000"/>
                </a:lnSpc>
              </a:pPr>
              <a:r>
                <a:rPr lang="en-US" altLang="ko-KR" sz="1200" b="1">
                  <a:solidFill>
                    <a:srgbClr val="FAFD00"/>
                  </a:solidFill>
                  <a:latin typeface="Arial" pitchFamily="34" charset="0"/>
                  <a:ea typeface="돋움" pitchFamily="50" charset="-127"/>
                </a:rPr>
                <a:t> A                 115                23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820" y="2078"/>
              <a:ext cx="1420" cy="163"/>
            </a:xfrm>
            <a:prstGeom prst="rect">
              <a:avLst/>
            </a:prstGeom>
            <a:gradFill rotWithShape="0">
              <a:gsLst>
                <a:gs pos="0">
                  <a:srgbClr val="FAFD00">
                    <a:gamma/>
                    <a:shade val="29804"/>
                    <a:invGamma/>
                  </a:srgbClr>
                </a:gs>
                <a:gs pos="50000">
                  <a:srgbClr val="FAFD00"/>
                </a:gs>
                <a:gs pos="100000">
                  <a:srgbClr val="FAFD00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defTabSz="762000" eaLnBrk="0" latinLnBrk="0" hangingPunct="0">
                <a:lnSpc>
                  <a:spcPct val="90000"/>
                </a:lnSpc>
              </a:pPr>
              <a:r>
                <a:rPr lang="en-US" altLang="ko-KR" sz="1200" b="1">
                  <a:solidFill>
                    <a:srgbClr val="FC0128"/>
                  </a:solidFill>
                  <a:latin typeface="Arial" pitchFamily="34" charset="0"/>
                  <a:ea typeface="돋움" pitchFamily="50" charset="-127"/>
                </a:rPr>
                <a:t>A                 113                18  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820" y="2240"/>
              <a:ext cx="1420" cy="169"/>
            </a:xfrm>
            <a:prstGeom prst="rect">
              <a:avLst/>
            </a:prstGeom>
            <a:gradFill rotWithShape="0">
              <a:gsLst>
                <a:gs pos="0">
                  <a:srgbClr val="00B7A5">
                    <a:gamma/>
                    <a:shade val="29804"/>
                    <a:invGamma/>
                  </a:srgbClr>
                </a:gs>
                <a:gs pos="50000">
                  <a:srgbClr val="00B7A5"/>
                </a:gs>
                <a:gs pos="100000">
                  <a:srgbClr val="00B7A5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defTabSz="762000" eaLnBrk="0" latinLnBrk="0" hangingPunct="0">
                <a:lnSpc>
                  <a:spcPct val="90000"/>
                </a:lnSpc>
              </a:pPr>
              <a:r>
                <a:rPr lang="en-US" altLang="ko-KR" sz="1200" b="1">
                  <a:solidFill>
                    <a:srgbClr val="FAFD00"/>
                  </a:solidFill>
                  <a:latin typeface="Arial" pitchFamily="34" charset="0"/>
                  <a:ea typeface="돋움" pitchFamily="50" charset="-127"/>
                </a:rPr>
                <a:t>A                 114                22</a:t>
              </a: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820" y="2567"/>
              <a:ext cx="1418" cy="163"/>
            </a:xfrm>
            <a:prstGeom prst="rect">
              <a:avLst/>
            </a:prstGeom>
            <a:gradFill rotWithShape="0">
              <a:gsLst>
                <a:gs pos="0">
                  <a:srgbClr val="9234DB">
                    <a:gamma/>
                    <a:shade val="29804"/>
                    <a:invGamma/>
                  </a:srgbClr>
                </a:gs>
                <a:gs pos="50000">
                  <a:srgbClr val="9234DB"/>
                </a:gs>
                <a:gs pos="100000">
                  <a:srgbClr val="9234DB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defTabSz="762000" eaLnBrk="0" latinLnBrk="0" hangingPunct="0">
                <a:lnSpc>
                  <a:spcPct val="90000"/>
                </a:lnSpc>
              </a:pPr>
              <a:r>
                <a:rPr lang="en-US" altLang="ko-KR" sz="1200" b="1">
                  <a:solidFill>
                    <a:srgbClr val="FAFD00"/>
                  </a:solidFill>
                  <a:latin typeface="Arial" pitchFamily="34" charset="0"/>
                  <a:ea typeface="돋움" pitchFamily="50" charset="-127"/>
                </a:rPr>
                <a:t>A                 116                29</a:t>
              </a: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818" y="2727"/>
              <a:ext cx="1420" cy="163"/>
            </a:xfrm>
            <a:prstGeom prst="rect">
              <a:avLst/>
            </a:prstGeom>
            <a:gradFill rotWithShape="0">
              <a:gsLst>
                <a:gs pos="0">
                  <a:srgbClr val="9234DB">
                    <a:gamma/>
                    <a:shade val="29804"/>
                    <a:invGamma/>
                  </a:srgbClr>
                </a:gs>
                <a:gs pos="50000">
                  <a:srgbClr val="9234DB"/>
                </a:gs>
                <a:gs pos="100000">
                  <a:srgbClr val="9234DB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defTabSz="762000" eaLnBrk="0" latinLnBrk="0" hangingPunct="0">
                <a:lnSpc>
                  <a:spcPct val="90000"/>
                </a:lnSpc>
              </a:pPr>
              <a:r>
                <a:rPr lang="en-US" altLang="ko-KR" sz="1200" b="1">
                  <a:solidFill>
                    <a:srgbClr val="FAFD00"/>
                  </a:solidFill>
                  <a:latin typeface="Arial" pitchFamily="34" charset="0"/>
                  <a:ea typeface="돋움" pitchFamily="50" charset="-127"/>
                </a:rPr>
                <a:t> A                 117                25</a:t>
              </a: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818" y="2888"/>
              <a:ext cx="1420" cy="163"/>
            </a:xfrm>
            <a:prstGeom prst="rect">
              <a:avLst/>
            </a:prstGeom>
            <a:gradFill rotWithShape="0">
              <a:gsLst>
                <a:gs pos="0">
                  <a:srgbClr val="9234DB">
                    <a:gamma/>
                    <a:shade val="29804"/>
                    <a:invGamma/>
                  </a:srgbClr>
                </a:gs>
                <a:gs pos="50000">
                  <a:srgbClr val="9234DB"/>
                </a:gs>
                <a:gs pos="100000">
                  <a:srgbClr val="9234DB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defTabSz="762000" eaLnBrk="0" latinLnBrk="0" hangingPunct="0">
                <a:lnSpc>
                  <a:spcPct val="90000"/>
                </a:lnSpc>
              </a:pPr>
              <a:r>
                <a:rPr lang="en-US" altLang="ko-KR" sz="1200" b="1">
                  <a:solidFill>
                    <a:srgbClr val="FAFD00"/>
                  </a:solidFill>
                  <a:latin typeface="Arial" pitchFamily="34" charset="0"/>
                  <a:ea typeface="돋움" pitchFamily="50" charset="-127"/>
                </a:rPr>
                <a:t> A                 118                26</a:t>
              </a: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818" y="3050"/>
              <a:ext cx="1420" cy="163"/>
            </a:xfrm>
            <a:prstGeom prst="rect">
              <a:avLst/>
            </a:prstGeom>
            <a:gradFill rotWithShape="0">
              <a:gsLst>
                <a:gs pos="0">
                  <a:srgbClr val="9234DB">
                    <a:gamma/>
                    <a:shade val="29804"/>
                    <a:invGamma/>
                  </a:srgbClr>
                </a:gs>
                <a:gs pos="50000">
                  <a:srgbClr val="9234DB"/>
                </a:gs>
                <a:gs pos="100000">
                  <a:srgbClr val="9234DB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defTabSz="762000" eaLnBrk="0" latinLnBrk="0" hangingPunct="0">
                <a:lnSpc>
                  <a:spcPct val="90000"/>
                </a:lnSpc>
              </a:pPr>
              <a:r>
                <a:rPr lang="en-US" altLang="ko-KR" sz="1200" b="1">
                  <a:solidFill>
                    <a:srgbClr val="FAFD00"/>
                  </a:solidFill>
                  <a:latin typeface="Arial" pitchFamily="34" charset="0"/>
                  <a:ea typeface="돋움" pitchFamily="50" charset="-127"/>
                </a:rPr>
                <a:t> A                 119                30</a:t>
              </a: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818" y="3212"/>
              <a:ext cx="1420" cy="169"/>
            </a:xfrm>
            <a:prstGeom prst="rect">
              <a:avLst/>
            </a:prstGeom>
            <a:gradFill rotWithShape="0">
              <a:gsLst>
                <a:gs pos="0">
                  <a:srgbClr val="9234DB">
                    <a:gamma/>
                    <a:shade val="29804"/>
                    <a:invGamma/>
                  </a:srgbClr>
                </a:gs>
                <a:gs pos="50000">
                  <a:srgbClr val="9234DB"/>
                </a:gs>
                <a:gs pos="100000">
                  <a:srgbClr val="9234DB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defTabSz="762000" eaLnBrk="0" latinLnBrk="0" hangingPunct="0">
                <a:lnSpc>
                  <a:spcPct val="90000"/>
                </a:lnSpc>
              </a:pPr>
              <a:r>
                <a:rPr lang="en-US" altLang="ko-KR" sz="1200" b="1">
                  <a:solidFill>
                    <a:srgbClr val="FAFD00"/>
                  </a:solidFill>
                  <a:latin typeface="Arial" pitchFamily="34" charset="0"/>
                  <a:ea typeface="돋움" pitchFamily="50" charset="-127"/>
                </a:rPr>
                <a:t> A                 120                19</a:t>
              </a: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819" y="3369"/>
              <a:ext cx="1419" cy="163"/>
            </a:xfrm>
            <a:prstGeom prst="rect">
              <a:avLst/>
            </a:prstGeom>
            <a:gradFill rotWithShape="0">
              <a:gsLst>
                <a:gs pos="0">
                  <a:srgbClr val="9234DB">
                    <a:gamma/>
                    <a:shade val="29804"/>
                    <a:invGamma/>
                  </a:srgbClr>
                </a:gs>
                <a:gs pos="50000">
                  <a:srgbClr val="9234DB"/>
                </a:gs>
                <a:gs pos="100000">
                  <a:srgbClr val="9234DB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defTabSz="762000" eaLnBrk="0" latinLnBrk="0" hangingPunct="0">
                <a:lnSpc>
                  <a:spcPct val="90000"/>
                </a:lnSpc>
              </a:pPr>
              <a:r>
                <a:rPr lang="en-US" altLang="ko-KR" sz="1200" b="1">
                  <a:solidFill>
                    <a:srgbClr val="FAFD00"/>
                  </a:solidFill>
                  <a:latin typeface="Arial" pitchFamily="34" charset="0"/>
                  <a:ea typeface="돋움" pitchFamily="50" charset="-127"/>
                </a:rPr>
                <a:t> A                 121                32</a:t>
              </a: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818" y="3525"/>
              <a:ext cx="1420" cy="163"/>
            </a:xfrm>
            <a:prstGeom prst="rect">
              <a:avLst/>
            </a:prstGeom>
            <a:gradFill rotWithShape="0">
              <a:gsLst>
                <a:gs pos="0">
                  <a:srgbClr val="9234DB">
                    <a:gamma/>
                    <a:shade val="29804"/>
                    <a:invGamma/>
                  </a:srgbClr>
                </a:gs>
                <a:gs pos="50000">
                  <a:srgbClr val="9234DB"/>
                </a:gs>
                <a:gs pos="100000">
                  <a:srgbClr val="9234DB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defTabSz="762000" eaLnBrk="0" latinLnBrk="0" hangingPunct="0">
                <a:lnSpc>
                  <a:spcPct val="90000"/>
                </a:lnSpc>
              </a:pPr>
              <a:r>
                <a:rPr lang="en-US" altLang="ko-KR" sz="1200" b="1">
                  <a:solidFill>
                    <a:srgbClr val="FAFD00"/>
                  </a:solidFill>
                  <a:latin typeface="Arial" pitchFamily="34" charset="0"/>
                  <a:ea typeface="돋움" pitchFamily="50" charset="-127"/>
                </a:rPr>
                <a:t> B                 110                41</a:t>
              </a:r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1013" y="1734"/>
              <a:ext cx="399" cy="133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chemeClr val="tx2"/>
              </a:outerShdw>
            </a:effectLst>
          </p:spPr>
          <p:txBody>
            <a:bodyPr wrap="none" anchor="ctr"/>
            <a:lstStyle/>
            <a:p>
              <a:endParaRPr lang="ko-KR" altLang="en-US" b="1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818" y="3698"/>
              <a:ext cx="1420" cy="169"/>
            </a:xfrm>
            <a:prstGeom prst="rect">
              <a:avLst/>
            </a:prstGeom>
            <a:gradFill rotWithShape="0">
              <a:gsLst>
                <a:gs pos="0">
                  <a:srgbClr val="9234DB">
                    <a:gamma/>
                    <a:shade val="29804"/>
                    <a:invGamma/>
                  </a:srgbClr>
                </a:gs>
                <a:gs pos="50000">
                  <a:srgbClr val="9234DB"/>
                </a:gs>
                <a:gs pos="100000">
                  <a:srgbClr val="9234DB">
                    <a:gamma/>
                    <a:shade val="29804"/>
                    <a:invGamma/>
                  </a:srgbClr>
                </a:gs>
              </a:gsLst>
              <a:lin ang="5400000" scaled="1"/>
            </a:gradFill>
            <a:ln w="12700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algn="ctr" defTabSz="762000" eaLnBrk="0" latinLnBrk="0" hangingPunct="0">
                <a:lnSpc>
                  <a:spcPct val="90000"/>
                </a:lnSpc>
              </a:pPr>
              <a:r>
                <a:rPr lang="en-US" altLang="ko-KR" sz="1200" b="1">
                  <a:solidFill>
                    <a:srgbClr val="FAFD00"/>
                  </a:solidFill>
                  <a:latin typeface="Arial" pitchFamily="34" charset="0"/>
                  <a:ea typeface="돋움" pitchFamily="50" charset="-127"/>
                </a:rPr>
                <a:t> B                 111                45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1950" y="1581"/>
              <a:ext cx="291" cy="2326"/>
            </a:xfrm>
            <a:prstGeom prst="rect">
              <a:avLst/>
            </a:prstGeom>
            <a:noFill/>
            <a:ln w="12700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b="1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1374" y="1581"/>
              <a:ext cx="294" cy="2326"/>
            </a:xfrm>
            <a:prstGeom prst="rect">
              <a:avLst/>
            </a:prstGeom>
            <a:noFill/>
            <a:ln w="12700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b="1"/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816" y="1585"/>
              <a:ext cx="309" cy="2322"/>
            </a:xfrm>
            <a:prstGeom prst="rect">
              <a:avLst/>
            </a:prstGeom>
            <a:noFill/>
            <a:ln w="12700">
              <a:solidFill>
                <a:srgbClr val="00FF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 b="1"/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1017" y="1674"/>
              <a:ext cx="402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eaLnBrk="0" latinLnBrk="0" hangingPunct="0">
                <a:buClr>
                  <a:srgbClr val="FAFD00"/>
                </a:buClr>
                <a:buSzPct val="120000"/>
                <a:buFontTx/>
                <a:buChar char="Œ"/>
              </a:pPr>
              <a:r>
                <a:rPr lang="en-US" altLang="ko-KR" sz="1700" b="1">
                  <a:solidFill>
                    <a:srgbClr val="3C0023"/>
                  </a:solidFill>
                  <a:latin typeface="Wingdings" pitchFamily="2" charset="2"/>
                  <a:ea typeface="돋움" pitchFamily="50" charset="-127"/>
                </a:rPr>
                <a:t> </a:t>
              </a: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1244" y="1844"/>
              <a:ext cx="0" cy="414"/>
            </a:xfrm>
            <a:prstGeom prst="line">
              <a:avLst/>
            </a:prstGeom>
            <a:noFill/>
            <a:ln w="50800">
              <a:solidFill>
                <a:srgbClr val="FC0128"/>
              </a:solidFill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chemeClr val="tx2"/>
              </a:outerShdw>
            </a:effectLst>
          </p:spPr>
          <p:txBody>
            <a:bodyPr wrap="none" anchor="ctr"/>
            <a:lstStyle/>
            <a:p>
              <a:endParaRPr lang="ko-KR" altLang="en-US" b="1"/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1113" y="2009"/>
              <a:ext cx="395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762000" eaLnBrk="0" latinLnBrk="0" hangingPunct="0">
                <a:buClr>
                  <a:srgbClr val="FFFFFF"/>
                </a:buClr>
                <a:buSzPct val="120000"/>
                <a:buFontTx/>
                <a:buChar char=""/>
              </a:pPr>
              <a:r>
                <a:rPr lang="en-US" altLang="ko-KR" sz="1700" b="1">
                  <a:solidFill>
                    <a:srgbClr val="3C0023"/>
                  </a:solidFill>
                  <a:latin typeface="Wingdings" pitchFamily="2" charset="2"/>
                  <a:ea typeface="돋움" pitchFamily="50" charset="-127"/>
                </a:rPr>
                <a:t> </a:t>
              </a:r>
            </a:p>
          </p:txBody>
        </p:sp>
      </p:grpSp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103188"/>
            <a:ext cx="5703887" cy="5429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결합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INDEX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비효율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(Between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조건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827732" y="2157012"/>
            <a:ext cx="637995" cy="354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>
              <a:buClr>
                <a:srgbClr val="FAFD00"/>
              </a:buClr>
              <a:buSzPct val="120000"/>
              <a:buFontTx/>
              <a:buChar char="Œ"/>
            </a:pPr>
            <a:r>
              <a:rPr lang="en-US" altLang="ko-KR" sz="1700" b="1">
                <a:solidFill>
                  <a:srgbClr val="3C0023"/>
                </a:solidFill>
                <a:latin typeface="Wingdings" pitchFamily="2" charset="2"/>
                <a:ea typeface="돋움" pitchFamily="50" charset="-127"/>
              </a:rPr>
              <a:t> </a:t>
            </a:r>
          </a:p>
        </p:txBody>
      </p:sp>
      <p:sp>
        <p:nvSpPr>
          <p:cNvPr id="6" name="Rectangle 24"/>
          <p:cNvSpPr>
            <a:spLocks noChangeArrowheads="1"/>
          </p:cNvSpPr>
          <p:nvPr/>
        </p:nvSpPr>
        <p:spPr bwMode="auto">
          <a:xfrm>
            <a:off x="830907" y="3144437"/>
            <a:ext cx="637995" cy="354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defTabSz="762000" eaLnBrk="0" latinLnBrk="0" hangingPunct="0">
              <a:buClr>
                <a:srgbClr val="FAFD00"/>
              </a:buClr>
              <a:buSzPct val="120000"/>
              <a:buFontTx/>
              <a:buChar char=""/>
            </a:pPr>
            <a:r>
              <a:rPr lang="en-US" altLang="ko-KR" sz="1700" b="1">
                <a:solidFill>
                  <a:srgbClr val="3C0023"/>
                </a:solidFill>
                <a:latin typeface="Wingdings" pitchFamily="2" charset="2"/>
                <a:ea typeface="돋움" pitchFamily="50" charset="-127"/>
              </a:rPr>
              <a:t> </a:t>
            </a:r>
          </a:p>
        </p:txBody>
      </p:sp>
      <p:sp>
        <p:nvSpPr>
          <p:cNvPr id="9" name="Line 33"/>
          <p:cNvSpPr>
            <a:spLocks noChangeShapeType="1"/>
          </p:cNvSpPr>
          <p:nvPr/>
        </p:nvSpPr>
        <p:spPr bwMode="auto">
          <a:xfrm>
            <a:off x="903932" y="3495275"/>
            <a:ext cx="595313" cy="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stealth" w="med" len="lg"/>
            <a:tailEnd type="none" w="sm" len="sm"/>
          </a:ln>
          <a:effectLst>
            <a:outerShdw dist="17961" dir="2700000" algn="ctr" rotWithShape="0">
              <a:schemeClr val="tx2"/>
            </a:outerShdw>
          </a:effectLst>
        </p:spPr>
        <p:txBody>
          <a:bodyPr wrap="none" anchor="ctr"/>
          <a:lstStyle/>
          <a:p>
            <a:endParaRPr lang="ko-KR" altLang="en-US" b="1"/>
          </a:p>
        </p:txBody>
      </p:sp>
      <p:sp>
        <p:nvSpPr>
          <p:cNvPr id="10" name="Line 34"/>
          <p:cNvSpPr>
            <a:spLocks noChangeShapeType="1"/>
          </p:cNvSpPr>
          <p:nvPr/>
        </p:nvSpPr>
        <p:spPr bwMode="auto">
          <a:xfrm>
            <a:off x="932507" y="2487212"/>
            <a:ext cx="582613" cy="0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none" w="sm" len="sm"/>
            <a:tailEnd type="stealth" w="med" len="lg"/>
          </a:ln>
          <a:effectLst>
            <a:outerShdw dist="17961" dir="2700000" algn="ctr" rotWithShape="0">
              <a:schemeClr val="tx2"/>
            </a:outerShdw>
          </a:effectLst>
        </p:spPr>
        <p:txBody>
          <a:bodyPr wrap="none" anchor="ctr"/>
          <a:lstStyle/>
          <a:p>
            <a:endParaRPr lang="ko-KR" altLang="en-US" b="1"/>
          </a:p>
        </p:txBody>
      </p:sp>
      <p:grpSp>
        <p:nvGrpSpPr>
          <p:cNvPr id="8" name="Group 76"/>
          <p:cNvGrpSpPr>
            <a:grpSpLocks/>
          </p:cNvGrpSpPr>
          <p:nvPr/>
        </p:nvGrpSpPr>
        <p:grpSpPr bwMode="auto">
          <a:xfrm>
            <a:off x="4944120" y="5471712"/>
            <a:ext cx="3652837" cy="388938"/>
            <a:chOff x="2979" y="3572"/>
            <a:chExt cx="2301" cy="245"/>
          </a:xfrm>
        </p:grpSpPr>
        <p:sp>
          <p:nvSpPr>
            <p:cNvPr id="39" name="Rectangle 57"/>
            <p:cNvSpPr>
              <a:spLocks noChangeArrowheads="1"/>
            </p:cNvSpPr>
            <p:nvPr/>
          </p:nvSpPr>
          <p:spPr bwMode="auto">
            <a:xfrm>
              <a:off x="2979" y="3572"/>
              <a:ext cx="402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eaLnBrk="0" latinLnBrk="0" hangingPunct="0">
                <a:buClr>
                  <a:srgbClr val="FAFD00"/>
                </a:buClr>
                <a:buSzPct val="120000"/>
                <a:buFontTx/>
                <a:buChar char=""/>
              </a:pPr>
              <a:r>
                <a:rPr lang="en-US" altLang="ko-KR" sz="1700" b="1">
                  <a:solidFill>
                    <a:srgbClr val="3C0023"/>
                  </a:solidFill>
                  <a:latin typeface="Wingdings" pitchFamily="2" charset="2"/>
                  <a:ea typeface="돋움" pitchFamily="50" charset="-127"/>
                </a:rPr>
                <a:t> </a:t>
              </a:r>
            </a:p>
          </p:txBody>
        </p:sp>
        <p:sp>
          <p:nvSpPr>
            <p:cNvPr id="40" name="Line 58"/>
            <p:cNvSpPr>
              <a:spLocks noChangeShapeType="1"/>
            </p:cNvSpPr>
            <p:nvPr/>
          </p:nvSpPr>
          <p:spPr bwMode="auto">
            <a:xfrm>
              <a:off x="3087" y="3817"/>
              <a:ext cx="2193" cy="0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 type="stealth" w="med" len="lg"/>
              <a:tailEnd type="none" w="sm" len="sm"/>
            </a:ln>
            <a:effectLst>
              <a:outerShdw dist="17961" dir="2700000" algn="ctr" rotWithShape="0">
                <a:schemeClr val="tx2"/>
              </a:outerShdw>
            </a:effectLst>
          </p:spPr>
          <p:txBody>
            <a:bodyPr wrap="none" anchor="ctr"/>
            <a:lstStyle/>
            <a:p>
              <a:endParaRPr lang="ko-KR" altLang="en-US" b="1"/>
            </a:p>
          </p:txBody>
        </p:sp>
      </p:grpSp>
      <p:grpSp>
        <p:nvGrpSpPr>
          <p:cNvPr id="11" name="Group 75"/>
          <p:cNvGrpSpPr>
            <a:grpSpLocks/>
          </p:cNvGrpSpPr>
          <p:nvPr/>
        </p:nvGrpSpPr>
        <p:grpSpPr bwMode="auto">
          <a:xfrm>
            <a:off x="4998095" y="2650725"/>
            <a:ext cx="3751262" cy="354012"/>
            <a:chOff x="3013" y="1795"/>
            <a:chExt cx="2363" cy="223"/>
          </a:xfrm>
        </p:grpSpPr>
        <p:sp>
          <p:nvSpPr>
            <p:cNvPr id="42" name="Rectangle 56"/>
            <p:cNvSpPr>
              <a:spLocks noChangeArrowheads="1"/>
            </p:cNvSpPr>
            <p:nvPr/>
          </p:nvSpPr>
          <p:spPr bwMode="auto">
            <a:xfrm>
              <a:off x="3013" y="1795"/>
              <a:ext cx="402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eaLnBrk="0" latinLnBrk="0" hangingPunct="0">
                <a:buClr>
                  <a:srgbClr val="FAFD00"/>
                </a:buClr>
                <a:buSzPct val="120000"/>
                <a:buFontTx/>
                <a:buChar char="Œ"/>
              </a:pPr>
              <a:r>
                <a:rPr lang="en-US" altLang="ko-KR" sz="1700" b="1">
                  <a:solidFill>
                    <a:srgbClr val="3C0023"/>
                  </a:solidFill>
                  <a:latin typeface="Wingdings" pitchFamily="2" charset="2"/>
                  <a:ea typeface="돋움" pitchFamily="50" charset="-127"/>
                </a:rPr>
                <a:t> </a:t>
              </a:r>
            </a:p>
          </p:txBody>
        </p:sp>
        <p:sp>
          <p:nvSpPr>
            <p:cNvPr id="43" name="Line 59"/>
            <p:cNvSpPr>
              <a:spLocks noChangeShapeType="1"/>
            </p:cNvSpPr>
            <p:nvPr/>
          </p:nvSpPr>
          <p:spPr bwMode="auto">
            <a:xfrm flipH="1" flipV="1">
              <a:off x="3055" y="2002"/>
              <a:ext cx="2321" cy="5"/>
            </a:xfrm>
            <a:prstGeom prst="line">
              <a:avLst/>
            </a:prstGeom>
            <a:noFill/>
            <a:ln w="25400">
              <a:solidFill>
                <a:srgbClr val="FC0128"/>
              </a:solidFill>
              <a:round/>
              <a:headEnd type="stealth" w="med" len="lg"/>
              <a:tailEnd type="none" w="sm" len="sm"/>
            </a:ln>
            <a:effectLst>
              <a:outerShdw dist="17961" dir="2700000" algn="ctr" rotWithShape="0">
                <a:schemeClr val="tx2"/>
              </a:outerShdw>
            </a:effectLst>
          </p:spPr>
          <p:txBody>
            <a:bodyPr wrap="none" anchor="ctr"/>
            <a:lstStyle/>
            <a:p>
              <a:endParaRPr lang="ko-KR" altLang="en-US" b="1"/>
            </a:p>
          </p:txBody>
        </p:sp>
      </p:grpSp>
      <p:grpSp>
        <p:nvGrpSpPr>
          <p:cNvPr id="12" name="Group 74"/>
          <p:cNvGrpSpPr>
            <a:grpSpLocks/>
          </p:cNvGrpSpPr>
          <p:nvPr/>
        </p:nvGrpSpPr>
        <p:grpSpPr bwMode="auto">
          <a:xfrm>
            <a:off x="6158551" y="2955525"/>
            <a:ext cx="638175" cy="2770187"/>
            <a:chOff x="5365" y="1987"/>
            <a:chExt cx="402" cy="1745"/>
          </a:xfrm>
        </p:grpSpPr>
        <p:sp>
          <p:nvSpPr>
            <p:cNvPr id="67" name="Line 65"/>
            <p:cNvSpPr>
              <a:spLocks noChangeShapeType="1"/>
            </p:cNvSpPr>
            <p:nvPr/>
          </p:nvSpPr>
          <p:spPr bwMode="auto">
            <a:xfrm>
              <a:off x="5492" y="1987"/>
              <a:ext cx="0" cy="1745"/>
            </a:xfrm>
            <a:prstGeom prst="line">
              <a:avLst/>
            </a:prstGeom>
            <a:noFill/>
            <a:ln w="50800">
              <a:solidFill>
                <a:srgbClr val="FC0128"/>
              </a:solidFill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chemeClr val="tx2"/>
              </a:outerShdw>
            </a:effectLst>
          </p:spPr>
          <p:txBody>
            <a:bodyPr wrap="none" anchor="ctr"/>
            <a:lstStyle/>
            <a:p>
              <a:endParaRPr lang="ko-KR" altLang="en-US" b="1"/>
            </a:p>
          </p:txBody>
        </p:sp>
        <p:sp>
          <p:nvSpPr>
            <p:cNvPr id="68" name="Rectangle 66"/>
            <p:cNvSpPr>
              <a:spLocks noChangeArrowheads="1"/>
            </p:cNvSpPr>
            <p:nvPr/>
          </p:nvSpPr>
          <p:spPr bwMode="auto">
            <a:xfrm>
              <a:off x="5365" y="2577"/>
              <a:ext cx="402" cy="2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defTabSz="762000" eaLnBrk="0" latinLnBrk="0" hangingPunct="0">
                <a:buClr>
                  <a:srgbClr val="FFFFFF"/>
                </a:buClr>
                <a:buSzPct val="120000"/>
                <a:buFontTx/>
                <a:buChar char=""/>
              </a:pPr>
              <a:r>
                <a:rPr lang="en-US" altLang="ko-KR" sz="1700" b="1">
                  <a:solidFill>
                    <a:srgbClr val="3C0023"/>
                  </a:solidFill>
                  <a:latin typeface="Wingdings" pitchFamily="2" charset="2"/>
                  <a:ea typeface="돋움" pitchFamily="50" charset="-127"/>
                </a:rPr>
                <a:t> </a:t>
              </a:r>
            </a:p>
          </p:txBody>
        </p:sp>
      </p:grpSp>
      <p:sp>
        <p:nvSpPr>
          <p:cNvPr id="69" name="Line 67"/>
          <p:cNvSpPr>
            <a:spLocks noChangeShapeType="1"/>
          </p:cNvSpPr>
          <p:nvPr/>
        </p:nvSpPr>
        <p:spPr bwMode="auto">
          <a:xfrm flipH="1" flipV="1">
            <a:off x="7974657" y="4001687"/>
            <a:ext cx="712788" cy="1588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stealth" w="med" len="lg"/>
            <a:tailEnd type="none" w="sm" len="sm"/>
          </a:ln>
          <a:effectLst>
            <a:outerShdw dist="17961" dir="2700000" algn="ctr" rotWithShape="0">
              <a:schemeClr val="tx2"/>
            </a:outerShdw>
          </a:effectLst>
        </p:spPr>
        <p:txBody>
          <a:bodyPr wrap="none" anchor="ctr"/>
          <a:lstStyle/>
          <a:p>
            <a:endParaRPr lang="ko-KR" altLang="en-US" b="1"/>
          </a:p>
        </p:txBody>
      </p:sp>
      <p:sp>
        <p:nvSpPr>
          <p:cNvPr id="70" name="Line 68"/>
          <p:cNvSpPr>
            <a:spLocks noChangeShapeType="1"/>
          </p:cNvSpPr>
          <p:nvPr/>
        </p:nvSpPr>
        <p:spPr bwMode="auto">
          <a:xfrm flipH="1" flipV="1">
            <a:off x="7974657" y="5065312"/>
            <a:ext cx="712788" cy="1588"/>
          </a:xfrm>
          <a:prstGeom prst="line">
            <a:avLst/>
          </a:prstGeom>
          <a:noFill/>
          <a:ln w="25400">
            <a:solidFill>
              <a:srgbClr val="FC0128"/>
            </a:solidFill>
            <a:round/>
            <a:headEnd type="stealth" w="med" len="lg"/>
            <a:tailEnd type="none" w="sm" len="sm"/>
          </a:ln>
          <a:effectLst>
            <a:outerShdw dist="17961" dir="2700000" algn="ctr" rotWithShape="0">
              <a:schemeClr val="tx2"/>
            </a:outerShdw>
          </a:effectLst>
        </p:spPr>
        <p:txBody>
          <a:bodyPr wrap="none" anchor="ctr"/>
          <a:lstStyle/>
          <a:p>
            <a:endParaRPr lang="ko-KR" altLang="en-US" b="1"/>
          </a:p>
        </p:txBody>
      </p:sp>
      <p:sp>
        <p:nvSpPr>
          <p:cNvPr id="71" name="Freeform 69" descr="분홍색 박엽지"/>
          <p:cNvSpPr>
            <a:spLocks/>
          </p:cNvSpPr>
          <p:nvPr/>
        </p:nvSpPr>
        <p:spPr bwMode="auto">
          <a:xfrm>
            <a:off x="2772694" y="908720"/>
            <a:ext cx="4392488" cy="1119955"/>
          </a:xfrm>
          <a:custGeom>
            <a:avLst/>
            <a:gdLst/>
            <a:ahLst/>
            <a:cxnLst>
              <a:cxn ang="0">
                <a:pos x="0" y="3"/>
              </a:cxn>
              <a:cxn ang="0">
                <a:pos x="0" y="538"/>
              </a:cxn>
              <a:cxn ang="0">
                <a:pos x="602" y="538"/>
              </a:cxn>
              <a:cxn ang="0">
                <a:pos x="459" y="668"/>
              </a:cxn>
              <a:cxn ang="0">
                <a:pos x="700" y="538"/>
              </a:cxn>
              <a:cxn ang="0">
                <a:pos x="1474" y="538"/>
              </a:cxn>
              <a:cxn ang="0">
                <a:pos x="2115" y="619"/>
              </a:cxn>
              <a:cxn ang="0">
                <a:pos x="1752" y="538"/>
              </a:cxn>
              <a:cxn ang="0">
                <a:pos x="2303" y="539"/>
              </a:cxn>
              <a:cxn ang="0">
                <a:pos x="2306" y="0"/>
              </a:cxn>
              <a:cxn ang="0">
                <a:pos x="0" y="3"/>
              </a:cxn>
            </a:cxnLst>
            <a:rect l="0" t="0" r="r" b="b"/>
            <a:pathLst>
              <a:path w="2306" h="668">
                <a:moveTo>
                  <a:pt x="0" y="3"/>
                </a:moveTo>
                <a:lnTo>
                  <a:pt x="0" y="538"/>
                </a:lnTo>
                <a:lnTo>
                  <a:pt x="602" y="538"/>
                </a:lnTo>
                <a:lnTo>
                  <a:pt x="459" y="668"/>
                </a:lnTo>
                <a:lnTo>
                  <a:pt x="700" y="538"/>
                </a:lnTo>
                <a:lnTo>
                  <a:pt x="1474" y="538"/>
                </a:lnTo>
                <a:lnTo>
                  <a:pt x="2115" y="619"/>
                </a:lnTo>
                <a:lnTo>
                  <a:pt x="1752" y="538"/>
                </a:lnTo>
                <a:lnTo>
                  <a:pt x="2303" y="539"/>
                </a:lnTo>
                <a:lnTo>
                  <a:pt x="2306" y="0"/>
                </a:lnTo>
                <a:lnTo>
                  <a:pt x="0" y="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ko-KR" altLang="en-US" b="1" dirty="0"/>
          </a:p>
        </p:txBody>
      </p:sp>
      <p:sp>
        <p:nvSpPr>
          <p:cNvPr id="72" name="Rectangle 70"/>
          <p:cNvSpPr>
            <a:spLocks noChangeArrowheads="1"/>
          </p:cNvSpPr>
          <p:nvPr/>
        </p:nvSpPr>
        <p:spPr bwMode="auto">
          <a:xfrm>
            <a:off x="3173909" y="1030752"/>
            <a:ext cx="3703240" cy="67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eaLnBrk="0" latin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ko-KR" sz="1500" b="1" dirty="0" smtClean="0"/>
              <a:t> SELECT  </a:t>
            </a:r>
            <a:r>
              <a:rPr lang="en-US" altLang="ko-KR" sz="1500" b="1" dirty="0"/>
              <a:t>*  FROM  TAB1</a:t>
            </a:r>
          </a:p>
          <a:p>
            <a:pPr eaLnBrk="0" latin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ko-KR" sz="1500" b="1" dirty="0" smtClean="0"/>
              <a:t>WHERE  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COL1 = ‘A’</a:t>
            </a:r>
            <a:endParaRPr lang="en-US" altLang="ko-KR" sz="1500" b="1" dirty="0">
              <a:solidFill>
                <a:srgbClr val="FF0000"/>
              </a:solidFill>
            </a:endParaRPr>
          </a:p>
          <a:p>
            <a:pPr eaLnBrk="0" latin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ko-KR" sz="1500" b="1" dirty="0"/>
              <a:t> </a:t>
            </a:r>
            <a:r>
              <a:rPr lang="en-US" altLang="ko-KR" sz="1500" b="1" dirty="0" smtClean="0"/>
              <a:t>   </a:t>
            </a:r>
            <a:r>
              <a:rPr lang="en-US" altLang="ko-KR" sz="1500" b="1" dirty="0"/>
              <a:t>AND  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COL2  </a:t>
            </a:r>
            <a:r>
              <a:rPr lang="en-US" altLang="ko-KR" sz="1500" b="1" dirty="0">
                <a:solidFill>
                  <a:srgbClr val="FF0000"/>
                </a:solidFill>
              </a:rPr>
              <a:t>between  :A and :B</a:t>
            </a:r>
          </a:p>
        </p:txBody>
      </p:sp>
      <p:sp>
        <p:nvSpPr>
          <p:cNvPr id="74" name="오른쪽 화살표 73"/>
          <p:cNvSpPr/>
          <p:nvPr/>
        </p:nvSpPr>
        <p:spPr>
          <a:xfrm>
            <a:off x="4356869" y="3356992"/>
            <a:ext cx="792088" cy="1152128"/>
          </a:xfrm>
          <a:prstGeom prst="rightArrow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  <p:bldP spid="7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5"/>
          <p:cNvSpPr>
            <a:spLocks noChangeArrowheads="1"/>
          </p:cNvSpPr>
          <p:nvPr/>
        </p:nvSpPr>
        <p:spPr bwMode="auto">
          <a:xfrm>
            <a:off x="5723260" y="874812"/>
            <a:ext cx="3386137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190500" indent="-190500" eaLnBrk="0" latinLnBrk="0" hangingPunct="0">
              <a:lnSpc>
                <a:spcPct val="90000"/>
              </a:lnSpc>
            </a:pPr>
            <a:r>
              <a:rPr lang="en-US" altLang="ko-KR" sz="1400" dirty="0"/>
              <a:t>SELECT </a:t>
            </a:r>
            <a:r>
              <a:rPr lang="en-US" altLang="ko-KR" sz="1400" dirty="0" smtClean="0"/>
              <a:t> *  </a:t>
            </a:r>
            <a:r>
              <a:rPr lang="en-US" altLang="ko-KR" sz="1400" dirty="0"/>
              <a:t>FROM item</a:t>
            </a:r>
          </a:p>
          <a:p>
            <a:pPr marL="190500" indent="-190500" eaLnBrk="0" latinLnBrk="0" hangingPunct="0">
              <a:lnSpc>
                <a:spcPct val="90000"/>
              </a:lnSpc>
            </a:pPr>
            <a:r>
              <a:rPr lang="en-US" altLang="ko-KR" sz="1400" dirty="0"/>
              <a:t>WHERE 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item_id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‘B’</a:t>
            </a:r>
          </a:p>
          <a:p>
            <a:pPr marL="190500" indent="-190500" eaLnBrk="0" latinLnBrk="0" hangingPunct="0">
              <a:lnSpc>
                <a:spcPct val="90000"/>
              </a:lnSpc>
            </a:pPr>
            <a:r>
              <a:rPr lang="en-US" altLang="ko-KR" sz="1400" dirty="0" smtClean="0"/>
              <a:t>    AND  </a:t>
            </a:r>
            <a:r>
              <a:rPr lang="en-US" altLang="ko-KR" sz="1400" dirty="0" err="1" smtClean="0"/>
              <a:t>item_class</a:t>
            </a:r>
            <a:r>
              <a:rPr lang="en-US" altLang="ko-KR" sz="1400" dirty="0" smtClean="0"/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in</a:t>
            </a:r>
            <a:r>
              <a:rPr lang="en-US" altLang="ko-KR" sz="1400" dirty="0">
                <a:solidFill>
                  <a:srgbClr val="FF0000"/>
                </a:solidFill>
              </a:rPr>
              <a:t> </a:t>
            </a:r>
            <a:r>
              <a:rPr lang="en-US" altLang="ko-KR" sz="1400" dirty="0"/>
              <a:t>(‘111’ , ‘112’)</a:t>
            </a:r>
          </a:p>
        </p:txBody>
      </p:sp>
      <p:sp>
        <p:nvSpPr>
          <p:cNvPr id="5" name="Rectangle 58"/>
          <p:cNvSpPr>
            <a:spLocks noChangeArrowheads="1"/>
          </p:cNvSpPr>
          <p:nvPr/>
        </p:nvSpPr>
        <p:spPr bwMode="auto">
          <a:xfrm>
            <a:off x="684461" y="908720"/>
            <a:ext cx="4572000" cy="6431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latin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/>
              <a:t>SELECT </a:t>
            </a:r>
            <a:r>
              <a:rPr lang="en-US" altLang="ko-KR" sz="1400" dirty="0" smtClean="0"/>
              <a:t> *  </a:t>
            </a:r>
            <a:r>
              <a:rPr lang="en-US" altLang="ko-KR" sz="1400" dirty="0"/>
              <a:t>FROM  item</a:t>
            </a:r>
          </a:p>
          <a:p>
            <a:pPr eaLnBrk="0" latin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/>
              <a:t>WHERE </a:t>
            </a:r>
            <a:r>
              <a:rPr lang="en-US" altLang="ko-KR" sz="1400" dirty="0" smtClean="0"/>
              <a:t> </a:t>
            </a:r>
            <a:r>
              <a:rPr lang="en-US" altLang="ko-KR" sz="1400" dirty="0" err="1" smtClean="0"/>
              <a:t>item_id</a:t>
            </a:r>
            <a:r>
              <a:rPr lang="en-US" altLang="ko-KR" sz="1400" dirty="0" smtClean="0"/>
              <a:t> </a:t>
            </a:r>
            <a:r>
              <a:rPr lang="en-US" altLang="ko-KR" sz="1400" dirty="0"/>
              <a:t>= ‘B’</a:t>
            </a:r>
          </a:p>
          <a:p>
            <a:pPr eaLnBrk="0" latinLnBrk="0" hangingPunct="0">
              <a:lnSpc>
                <a:spcPct val="50000"/>
              </a:lnSpc>
              <a:spcBef>
                <a:spcPct val="50000"/>
              </a:spcBef>
            </a:pPr>
            <a:r>
              <a:rPr lang="en-US" altLang="ko-KR" sz="1400" dirty="0" smtClean="0"/>
              <a:t>    AND  </a:t>
            </a:r>
            <a:r>
              <a:rPr lang="en-US" altLang="ko-KR" sz="1400" dirty="0" err="1" smtClean="0"/>
              <a:t>item_class</a:t>
            </a:r>
            <a:r>
              <a:rPr lang="en-US" altLang="ko-KR" sz="1400" dirty="0" smtClean="0"/>
              <a:t>  </a:t>
            </a:r>
            <a:r>
              <a:rPr lang="en-US" altLang="ko-KR" sz="1400" b="1" dirty="0">
                <a:solidFill>
                  <a:srgbClr val="FF0000"/>
                </a:solidFill>
              </a:rPr>
              <a:t>between</a:t>
            </a:r>
            <a:r>
              <a:rPr lang="en-US" altLang="ko-KR" sz="1400" dirty="0"/>
              <a:t> ‘111’ </a:t>
            </a:r>
            <a:r>
              <a:rPr lang="en-US" altLang="ko-KR" sz="1400" b="1" dirty="0">
                <a:solidFill>
                  <a:srgbClr val="FF0000"/>
                </a:solidFill>
              </a:rPr>
              <a:t>and</a:t>
            </a:r>
            <a:r>
              <a:rPr lang="en-US" altLang="ko-KR" sz="1400" dirty="0"/>
              <a:t> ‘112’</a:t>
            </a:r>
          </a:p>
        </p:txBody>
      </p:sp>
      <p:sp>
        <p:nvSpPr>
          <p:cNvPr id="6" name="Rectangle 59"/>
          <p:cNvSpPr>
            <a:spLocks noChangeArrowheads="1"/>
          </p:cNvSpPr>
          <p:nvPr/>
        </p:nvSpPr>
        <p:spPr bwMode="auto">
          <a:xfrm>
            <a:off x="1476549" y="5445224"/>
            <a:ext cx="289877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lang="en-US" altLang="ko-KR" sz="1000" dirty="0"/>
              <a:t>Execution Plan</a:t>
            </a:r>
          </a:p>
          <a:p>
            <a:pPr>
              <a:lnSpc>
                <a:spcPct val="70000"/>
              </a:lnSpc>
            </a:pPr>
            <a:r>
              <a:rPr lang="en-US" altLang="ko-KR" sz="1000" dirty="0"/>
              <a:t>---------------------------</a:t>
            </a:r>
            <a:endParaRPr kumimoji="0" lang="en-US" altLang="ko-KR" sz="1000" dirty="0"/>
          </a:p>
          <a:p>
            <a:pPr eaLnBrk="0" latinLnBrk="0" hangingPunct="0"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000" dirty="0"/>
              <a:t>TABLE ACCESS BY ROWID ITEM</a:t>
            </a:r>
          </a:p>
          <a:p>
            <a:pPr eaLnBrk="0" latinLnBrk="0" hangingPunct="0">
              <a:lnSpc>
                <a:spcPct val="70000"/>
              </a:lnSpc>
              <a:spcBef>
                <a:spcPct val="50000"/>
              </a:spcBef>
            </a:pPr>
            <a:r>
              <a:rPr kumimoji="0" lang="en-US" altLang="ko-KR" sz="1000" dirty="0"/>
              <a:t> </a:t>
            </a:r>
            <a:r>
              <a:rPr kumimoji="0" lang="en-US" altLang="ko-KR" sz="1000" dirty="0" smtClean="0"/>
              <a:t>  INDEX </a:t>
            </a:r>
            <a:r>
              <a:rPr kumimoji="0" lang="en-US" altLang="ko-KR" sz="1000" dirty="0"/>
              <a:t>RANGE SCAN ITEM_IDX1</a:t>
            </a:r>
          </a:p>
        </p:txBody>
      </p:sp>
      <p:sp>
        <p:nvSpPr>
          <p:cNvPr id="7" name="Rectangle 60"/>
          <p:cNvSpPr>
            <a:spLocks noChangeArrowheads="1"/>
          </p:cNvSpPr>
          <p:nvPr/>
        </p:nvSpPr>
        <p:spPr bwMode="auto">
          <a:xfrm>
            <a:off x="6157069" y="5229200"/>
            <a:ext cx="3206750" cy="1158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ko-KR" sz="1000" dirty="0"/>
              <a:t>Execution Plan</a:t>
            </a:r>
          </a:p>
          <a:p>
            <a:r>
              <a:rPr lang="en-US" altLang="ko-KR" sz="1000" dirty="0"/>
              <a:t>--------------------------------</a:t>
            </a:r>
          </a:p>
          <a:p>
            <a:pPr eaLnBrk="0" latinLnBrk="0" hangingPunct="0">
              <a:lnSpc>
                <a:spcPct val="50000"/>
              </a:lnSpc>
              <a:spcBef>
                <a:spcPct val="50000"/>
              </a:spcBef>
            </a:pPr>
            <a:r>
              <a:rPr kumimoji="0" lang="en-US" altLang="ko-KR" sz="1000" b="1" dirty="0"/>
              <a:t>CONCATENATION</a:t>
            </a:r>
          </a:p>
          <a:p>
            <a:pPr eaLnBrk="0" latinLnBrk="0" hangingPunct="0">
              <a:lnSpc>
                <a:spcPct val="50000"/>
              </a:lnSpc>
              <a:spcBef>
                <a:spcPct val="50000"/>
              </a:spcBef>
            </a:pPr>
            <a:r>
              <a:rPr kumimoji="0" lang="en-US" altLang="ko-KR" sz="1000" dirty="0"/>
              <a:t>  TABLE ACCESS BY ROWID ITEM</a:t>
            </a:r>
          </a:p>
          <a:p>
            <a:pPr eaLnBrk="0" latinLnBrk="0" hangingPunct="0">
              <a:lnSpc>
                <a:spcPct val="50000"/>
              </a:lnSpc>
              <a:spcBef>
                <a:spcPct val="50000"/>
              </a:spcBef>
            </a:pPr>
            <a:r>
              <a:rPr kumimoji="0" lang="en-US" altLang="ko-KR" sz="1000" dirty="0"/>
              <a:t>  </a:t>
            </a:r>
            <a:r>
              <a:rPr kumimoji="0" lang="en-US" altLang="ko-KR" sz="1000" dirty="0" smtClean="0"/>
              <a:t>   INDEX </a:t>
            </a:r>
            <a:r>
              <a:rPr kumimoji="0" lang="en-US" altLang="ko-KR" sz="1000" dirty="0"/>
              <a:t>RANGE SCAN ITEM_IDX1 </a:t>
            </a:r>
          </a:p>
          <a:p>
            <a:pPr eaLnBrk="0" latinLnBrk="0" hangingPunct="0">
              <a:lnSpc>
                <a:spcPct val="50000"/>
              </a:lnSpc>
              <a:spcBef>
                <a:spcPct val="50000"/>
              </a:spcBef>
            </a:pPr>
            <a:r>
              <a:rPr kumimoji="0" lang="en-US" altLang="ko-KR" sz="1000" dirty="0"/>
              <a:t>  TABLE ACCESS BY ROWID ITEM</a:t>
            </a:r>
          </a:p>
          <a:p>
            <a:pPr eaLnBrk="0" latinLnBrk="0" hangingPunct="0">
              <a:lnSpc>
                <a:spcPct val="50000"/>
              </a:lnSpc>
              <a:spcBef>
                <a:spcPct val="50000"/>
              </a:spcBef>
            </a:pPr>
            <a:r>
              <a:rPr kumimoji="0" lang="en-US" altLang="ko-KR" sz="1000" dirty="0"/>
              <a:t>  </a:t>
            </a:r>
            <a:r>
              <a:rPr kumimoji="0" lang="en-US" altLang="ko-KR" sz="1000" dirty="0" smtClean="0"/>
              <a:t>   INDEX </a:t>
            </a:r>
            <a:r>
              <a:rPr kumimoji="0" lang="en-US" altLang="ko-KR" sz="1000" dirty="0"/>
              <a:t>RANGE SCAN ITEM_IDX1</a:t>
            </a:r>
          </a:p>
        </p:txBody>
      </p:sp>
      <p:sp>
        <p:nvSpPr>
          <p:cNvPr id="8" name="Rectangle 61"/>
          <p:cNvSpPr>
            <a:spLocks noChangeArrowheads="1"/>
          </p:cNvSpPr>
          <p:nvPr/>
        </p:nvSpPr>
        <p:spPr bwMode="auto">
          <a:xfrm>
            <a:off x="1546547" y="1713582"/>
            <a:ext cx="2087563" cy="34544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9" name="Group 62"/>
          <p:cNvGraphicFramePr>
            <a:graphicFrameLocks noGrp="1"/>
          </p:cNvGraphicFramePr>
          <p:nvPr/>
        </p:nvGraphicFramePr>
        <p:xfrm>
          <a:off x="1570360" y="1711995"/>
          <a:ext cx="2063750" cy="3460752"/>
        </p:xfrm>
        <a:graphic>
          <a:graphicData uri="http://schemas.openxmlformats.org/drawingml/2006/table">
            <a:tbl>
              <a:tblPr/>
              <a:tblGrid>
                <a:gridCol w="103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FFFF">
                            <a:gamma/>
                            <a:shade val="81961"/>
                            <a:invGamma/>
                          </a:srgbClr>
                        </a:gs>
                        <a:gs pos="50000">
                          <a:srgbClr val="CCFFFF"/>
                        </a:gs>
                        <a:gs pos="100000">
                          <a:srgbClr val="CCFFFF">
                            <a:gamma/>
                            <a:shade val="81961"/>
                            <a:invGamma/>
                          </a:srgb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FFFF">
                            <a:gamma/>
                            <a:shade val="81961"/>
                            <a:invGamma/>
                          </a:srgbClr>
                        </a:gs>
                        <a:gs pos="50000">
                          <a:srgbClr val="CCFFFF"/>
                        </a:gs>
                        <a:gs pos="100000">
                          <a:srgbClr val="CCFFFF">
                            <a:gamma/>
                            <a:shade val="81961"/>
                            <a:invGamma/>
                          </a:srgb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FFFF">
                            <a:gamma/>
                            <a:shade val="81961"/>
                            <a:invGamma/>
                          </a:srgbClr>
                        </a:gs>
                        <a:gs pos="50000">
                          <a:srgbClr val="CCFFFF"/>
                        </a:gs>
                        <a:gs pos="100000">
                          <a:srgbClr val="CCFFFF">
                            <a:gamma/>
                            <a:shade val="81961"/>
                            <a:invGamma/>
                          </a:srgb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FFFF">
                            <a:gamma/>
                            <a:shade val="81961"/>
                            <a:invGamma/>
                          </a:srgbClr>
                        </a:gs>
                        <a:gs pos="50000">
                          <a:srgbClr val="CCFFFF"/>
                        </a:gs>
                        <a:gs pos="100000">
                          <a:srgbClr val="CCFFFF">
                            <a:gamma/>
                            <a:shade val="81961"/>
                            <a:invGamma/>
                          </a:srgb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FFFF">
                            <a:gamma/>
                            <a:shade val="81961"/>
                            <a:invGamma/>
                          </a:srgbClr>
                        </a:gs>
                        <a:gs pos="50000">
                          <a:srgbClr val="CCFFFF"/>
                        </a:gs>
                        <a:gs pos="100000">
                          <a:srgbClr val="CCFFFF">
                            <a:gamma/>
                            <a:shade val="81961"/>
                            <a:invGamma/>
                          </a:srgb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FFFF">
                            <a:gamma/>
                            <a:shade val="81961"/>
                            <a:invGamma/>
                          </a:srgbClr>
                        </a:gs>
                        <a:gs pos="50000">
                          <a:srgbClr val="CCFFFF"/>
                        </a:gs>
                        <a:gs pos="100000">
                          <a:srgbClr val="CCFFFF">
                            <a:gamma/>
                            <a:shade val="81961"/>
                            <a:invGamma/>
                          </a:srgb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FFFF">
                            <a:gamma/>
                            <a:shade val="81961"/>
                            <a:invGamma/>
                          </a:srgbClr>
                        </a:gs>
                        <a:gs pos="50000">
                          <a:srgbClr val="CCFFFF"/>
                        </a:gs>
                        <a:gs pos="100000">
                          <a:srgbClr val="CCFFFF">
                            <a:gamma/>
                            <a:shade val="81961"/>
                            <a:invGamma/>
                          </a:srgb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FFFF">
                            <a:gamma/>
                            <a:shade val="81961"/>
                            <a:invGamma/>
                          </a:srgbClr>
                        </a:gs>
                        <a:gs pos="50000">
                          <a:srgbClr val="CCFFFF"/>
                        </a:gs>
                        <a:gs pos="100000">
                          <a:srgbClr val="CCFFFF">
                            <a:gamma/>
                            <a:shade val="81961"/>
                            <a:invGamma/>
                          </a:srgb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FFFF">
                            <a:gamma/>
                            <a:shade val="81961"/>
                            <a:invGamma/>
                          </a:srgbClr>
                        </a:gs>
                        <a:gs pos="50000">
                          <a:srgbClr val="CCFFFF"/>
                        </a:gs>
                        <a:gs pos="100000">
                          <a:srgbClr val="CCFFFF">
                            <a:gamma/>
                            <a:shade val="81961"/>
                            <a:invGamma/>
                          </a:srgb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FFFF">
                            <a:gamma/>
                            <a:shade val="81961"/>
                            <a:invGamma/>
                          </a:srgbClr>
                        </a:gs>
                        <a:gs pos="50000">
                          <a:srgbClr val="CCFFFF"/>
                        </a:gs>
                        <a:gs pos="100000">
                          <a:srgbClr val="CCFFFF">
                            <a:gamma/>
                            <a:shade val="81961"/>
                            <a:invGamma/>
                          </a:srgb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FFFF">
                            <a:gamma/>
                            <a:shade val="81961"/>
                            <a:invGamma/>
                          </a:srgbClr>
                        </a:gs>
                        <a:gs pos="50000">
                          <a:srgbClr val="CCFFFF"/>
                        </a:gs>
                        <a:gs pos="100000">
                          <a:srgbClr val="CCFFFF">
                            <a:gamma/>
                            <a:shade val="81961"/>
                            <a:invGamma/>
                          </a:srgb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FFFF">
                            <a:gamma/>
                            <a:shade val="81961"/>
                            <a:invGamma/>
                          </a:srgbClr>
                        </a:gs>
                        <a:gs pos="50000">
                          <a:srgbClr val="CCFFFF"/>
                        </a:gs>
                        <a:gs pos="100000">
                          <a:srgbClr val="CCFFFF">
                            <a:gamma/>
                            <a:shade val="81961"/>
                            <a:invGamma/>
                          </a:srgb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FFFF">
                            <a:gamma/>
                            <a:shade val="81961"/>
                            <a:invGamma/>
                          </a:srgbClr>
                        </a:gs>
                        <a:gs pos="50000">
                          <a:srgbClr val="CCFFFF"/>
                        </a:gs>
                        <a:gs pos="100000">
                          <a:srgbClr val="CCFFFF">
                            <a:gamma/>
                            <a:shade val="81961"/>
                            <a:invGamma/>
                          </a:srgb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FFFF">
                            <a:gamma/>
                            <a:shade val="81961"/>
                            <a:invGamma/>
                          </a:srgbClr>
                        </a:gs>
                        <a:gs pos="50000">
                          <a:srgbClr val="CCFFFF"/>
                        </a:gs>
                        <a:gs pos="100000">
                          <a:srgbClr val="CCFFFF">
                            <a:gamma/>
                            <a:shade val="81961"/>
                            <a:invGamma/>
                          </a:srgb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FFFF">
                            <a:gamma/>
                            <a:shade val="81961"/>
                            <a:invGamma/>
                          </a:srgbClr>
                        </a:gs>
                        <a:gs pos="50000">
                          <a:srgbClr val="CCFFFF"/>
                        </a:gs>
                        <a:gs pos="100000">
                          <a:srgbClr val="CCFFFF">
                            <a:gamma/>
                            <a:shade val="81961"/>
                            <a:invGamma/>
                          </a:srgb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FFFF">
                            <a:gamma/>
                            <a:shade val="81961"/>
                            <a:invGamma/>
                          </a:srgbClr>
                        </a:gs>
                        <a:gs pos="50000">
                          <a:srgbClr val="CCFFFF"/>
                        </a:gs>
                        <a:gs pos="100000">
                          <a:srgbClr val="CCFFFF">
                            <a:gamma/>
                            <a:shade val="81961"/>
                            <a:invGamma/>
                          </a:srgb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Line 100"/>
          <p:cNvSpPr>
            <a:spLocks noChangeShapeType="1"/>
          </p:cNvSpPr>
          <p:nvPr/>
        </p:nvSpPr>
        <p:spPr bwMode="auto">
          <a:xfrm>
            <a:off x="2410147" y="2575595"/>
            <a:ext cx="0" cy="216058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1" name="Line 101"/>
          <p:cNvSpPr>
            <a:spLocks noChangeShapeType="1"/>
          </p:cNvSpPr>
          <p:nvPr/>
        </p:nvSpPr>
        <p:spPr bwMode="auto">
          <a:xfrm>
            <a:off x="825822" y="2504157"/>
            <a:ext cx="576263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2" name="Line 102"/>
          <p:cNvSpPr>
            <a:spLocks noChangeShapeType="1"/>
          </p:cNvSpPr>
          <p:nvPr/>
        </p:nvSpPr>
        <p:spPr bwMode="auto">
          <a:xfrm flipH="1">
            <a:off x="825822" y="4736182"/>
            <a:ext cx="576263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3" name="Line 103"/>
          <p:cNvSpPr>
            <a:spLocks noChangeShapeType="1"/>
          </p:cNvSpPr>
          <p:nvPr/>
        </p:nvSpPr>
        <p:spPr bwMode="auto">
          <a:xfrm>
            <a:off x="3346772" y="2791495"/>
            <a:ext cx="576263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4" name="Line 104"/>
          <p:cNvSpPr>
            <a:spLocks noChangeShapeType="1"/>
          </p:cNvSpPr>
          <p:nvPr/>
        </p:nvSpPr>
        <p:spPr bwMode="auto">
          <a:xfrm>
            <a:off x="3346772" y="4088482"/>
            <a:ext cx="576263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15" name="Rectangle 105"/>
          <p:cNvSpPr>
            <a:spLocks noChangeArrowheads="1"/>
          </p:cNvSpPr>
          <p:nvPr/>
        </p:nvSpPr>
        <p:spPr bwMode="auto">
          <a:xfrm>
            <a:off x="825822" y="2143795"/>
            <a:ext cx="360363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kumimoji="0" lang="en-US" altLang="ko-KR" sz="1400">
                <a:latin typeface="굴림체" pitchFamily="49" charset="-127"/>
                <a:ea typeface="굴림체" pitchFamily="49" charset="-127"/>
              </a:rPr>
              <a:t>①</a:t>
            </a:r>
          </a:p>
        </p:txBody>
      </p:sp>
      <p:sp>
        <p:nvSpPr>
          <p:cNvPr id="16" name="Rectangle 106"/>
          <p:cNvSpPr>
            <a:spLocks noChangeArrowheads="1"/>
          </p:cNvSpPr>
          <p:nvPr/>
        </p:nvSpPr>
        <p:spPr bwMode="auto">
          <a:xfrm>
            <a:off x="825822" y="4350420"/>
            <a:ext cx="360363" cy="24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kumimoji="0" lang="en-US" altLang="ko-KR" sz="1400" dirty="0" smtClean="0">
                <a:latin typeface="굴림체" pitchFamily="49" charset="-127"/>
                <a:ea typeface="굴림체" pitchFamily="49" charset="-127"/>
              </a:rPr>
              <a:t>③</a:t>
            </a:r>
          </a:p>
        </p:txBody>
      </p:sp>
      <p:sp>
        <p:nvSpPr>
          <p:cNvPr id="17" name="Rectangle 107"/>
          <p:cNvSpPr>
            <a:spLocks noChangeArrowheads="1"/>
          </p:cNvSpPr>
          <p:nvPr/>
        </p:nvSpPr>
        <p:spPr bwMode="auto">
          <a:xfrm>
            <a:off x="2219647" y="2359695"/>
            <a:ext cx="360363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kumimoji="0" lang="en-US" altLang="ko-KR" sz="1400" dirty="0" smtClean="0">
                <a:latin typeface="굴림체" pitchFamily="49" charset="-127"/>
                <a:ea typeface="굴림체" pitchFamily="49" charset="-127"/>
              </a:rPr>
              <a:t>②</a:t>
            </a:r>
            <a:endParaRPr kumimoji="0" lang="en-US" altLang="ko-KR" sz="1400" dirty="0">
              <a:latin typeface="굴림체" pitchFamily="49" charset="-127"/>
              <a:ea typeface="굴림체" pitchFamily="49" charset="-127"/>
            </a:endParaRPr>
          </a:p>
        </p:txBody>
      </p:sp>
      <p:sp>
        <p:nvSpPr>
          <p:cNvPr id="19" name="Rectangle 109"/>
          <p:cNvSpPr>
            <a:spLocks noChangeArrowheads="1"/>
          </p:cNvSpPr>
          <p:nvPr/>
        </p:nvSpPr>
        <p:spPr bwMode="auto">
          <a:xfrm>
            <a:off x="6226497" y="1713582"/>
            <a:ext cx="2087563" cy="34544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graphicFrame>
        <p:nvGraphicFramePr>
          <p:cNvPr id="20" name="Group 110"/>
          <p:cNvGraphicFramePr>
            <a:graphicFrameLocks noGrp="1"/>
          </p:cNvGraphicFramePr>
          <p:nvPr/>
        </p:nvGraphicFramePr>
        <p:xfrm>
          <a:off x="6250310" y="1711995"/>
          <a:ext cx="2063750" cy="3460752"/>
        </p:xfrm>
        <a:graphic>
          <a:graphicData uri="http://schemas.openxmlformats.org/drawingml/2006/table">
            <a:tbl>
              <a:tblPr/>
              <a:tblGrid>
                <a:gridCol w="1031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FFFF">
                            <a:gamma/>
                            <a:shade val="78824"/>
                            <a:invGamma/>
                          </a:srgbClr>
                        </a:gs>
                        <a:gs pos="50000">
                          <a:srgbClr val="CCFFFF"/>
                        </a:gs>
                        <a:gs pos="100000">
                          <a:srgbClr val="CCFFFF">
                            <a:gamma/>
                            <a:shade val="78824"/>
                            <a:invGamma/>
                          </a:srgb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FFFF">
                            <a:gamma/>
                            <a:shade val="78824"/>
                            <a:invGamma/>
                          </a:srgbClr>
                        </a:gs>
                        <a:gs pos="50000">
                          <a:srgbClr val="CCFFFF"/>
                        </a:gs>
                        <a:gs pos="100000">
                          <a:srgbClr val="CCFFFF">
                            <a:gamma/>
                            <a:shade val="78824"/>
                            <a:invGamma/>
                          </a:srgb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FFFF">
                            <a:gamma/>
                            <a:shade val="78824"/>
                            <a:invGamma/>
                          </a:srgbClr>
                        </a:gs>
                        <a:gs pos="50000">
                          <a:srgbClr val="CCFFFF"/>
                        </a:gs>
                        <a:gs pos="100000">
                          <a:srgbClr val="CCFFFF">
                            <a:gamma/>
                            <a:shade val="78824"/>
                            <a:invGamma/>
                          </a:srgb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FFFF">
                            <a:gamma/>
                            <a:shade val="78824"/>
                            <a:invGamma/>
                          </a:srgbClr>
                        </a:gs>
                        <a:gs pos="50000">
                          <a:srgbClr val="CCFFFF"/>
                        </a:gs>
                        <a:gs pos="100000">
                          <a:srgbClr val="CCFFFF">
                            <a:gamma/>
                            <a:shade val="78824"/>
                            <a:invGamma/>
                          </a:srgb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FFFF">
                            <a:gamma/>
                            <a:shade val="81961"/>
                            <a:invGamma/>
                          </a:srgbClr>
                        </a:gs>
                        <a:gs pos="50000">
                          <a:srgbClr val="CCFFFF"/>
                        </a:gs>
                        <a:gs pos="100000">
                          <a:srgbClr val="CCFFFF">
                            <a:gamma/>
                            <a:shade val="81961"/>
                            <a:invGamma/>
                          </a:srgb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FFFF">
                            <a:gamma/>
                            <a:shade val="81961"/>
                            <a:invGamma/>
                          </a:srgbClr>
                        </a:gs>
                        <a:gs pos="50000">
                          <a:srgbClr val="CCFFFF"/>
                        </a:gs>
                        <a:gs pos="100000">
                          <a:srgbClr val="CCFFFF">
                            <a:gamma/>
                            <a:shade val="81961"/>
                            <a:invGamma/>
                          </a:srgb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FFFF">
                            <a:gamma/>
                            <a:shade val="81961"/>
                            <a:invGamma/>
                          </a:srgbClr>
                        </a:gs>
                        <a:gs pos="50000">
                          <a:srgbClr val="CCFFFF"/>
                        </a:gs>
                        <a:gs pos="100000">
                          <a:srgbClr val="CCFFFF">
                            <a:gamma/>
                            <a:shade val="81961"/>
                            <a:invGamma/>
                          </a:srgbClr>
                        </a:gs>
                      </a:gsLst>
                      <a:lin ang="0" scaled="1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CCFFFF">
                            <a:gamma/>
                            <a:shade val="81961"/>
                            <a:invGamma/>
                          </a:srgbClr>
                        </a:gs>
                        <a:gs pos="50000">
                          <a:srgbClr val="CCFFFF"/>
                        </a:gs>
                        <a:gs pos="100000">
                          <a:srgbClr val="CCFFFF">
                            <a:gamma/>
                            <a:shade val="81961"/>
                            <a:invGamma/>
                          </a:srgbClr>
                        </a:gs>
                      </a:gsLst>
                      <a:lin ang="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113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charset="-127"/>
                          <a:ea typeface="굴림" charset="-127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1" name="Line 148"/>
          <p:cNvSpPr>
            <a:spLocks noChangeShapeType="1"/>
          </p:cNvSpPr>
          <p:nvPr/>
        </p:nvSpPr>
        <p:spPr bwMode="auto">
          <a:xfrm>
            <a:off x="5505772" y="2793082"/>
            <a:ext cx="576263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2" name="Line 149"/>
          <p:cNvSpPr>
            <a:spLocks noChangeShapeType="1"/>
          </p:cNvSpPr>
          <p:nvPr/>
        </p:nvSpPr>
        <p:spPr bwMode="auto">
          <a:xfrm flipH="1">
            <a:off x="5434335" y="3107407"/>
            <a:ext cx="576262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3" name="Line 150"/>
          <p:cNvSpPr>
            <a:spLocks noChangeShapeType="1"/>
          </p:cNvSpPr>
          <p:nvPr/>
        </p:nvSpPr>
        <p:spPr bwMode="auto">
          <a:xfrm>
            <a:off x="8026722" y="2791495"/>
            <a:ext cx="576263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4" name="Line 151"/>
          <p:cNvSpPr>
            <a:spLocks noChangeShapeType="1"/>
          </p:cNvSpPr>
          <p:nvPr/>
        </p:nvSpPr>
        <p:spPr bwMode="auto">
          <a:xfrm>
            <a:off x="8026722" y="4088482"/>
            <a:ext cx="576263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5" name="Rectangle 152"/>
          <p:cNvSpPr>
            <a:spLocks noChangeArrowheads="1"/>
          </p:cNvSpPr>
          <p:nvPr/>
        </p:nvSpPr>
        <p:spPr bwMode="auto">
          <a:xfrm>
            <a:off x="5505772" y="2480345"/>
            <a:ext cx="360363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kumimoji="0" lang="en-US" altLang="ko-KR" sz="1400">
                <a:latin typeface="굴림체" pitchFamily="49" charset="-127"/>
                <a:ea typeface="굴림체" pitchFamily="49" charset="-127"/>
              </a:rPr>
              <a:t>①</a:t>
            </a:r>
          </a:p>
        </p:txBody>
      </p:sp>
      <p:sp>
        <p:nvSpPr>
          <p:cNvPr id="26" name="Rectangle 153"/>
          <p:cNvSpPr>
            <a:spLocks noChangeArrowheads="1"/>
          </p:cNvSpPr>
          <p:nvPr/>
        </p:nvSpPr>
        <p:spPr bwMode="auto">
          <a:xfrm>
            <a:off x="5505772" y="3272507"/>
            <a:ext cx="360363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kumimoji="0" lang="en-US" altLang="ko-KR" sz="1400">
                <a:latin typeface="굴림체" pitchFamily="49" charset="-127"/>
                <a:ea typeface="굴림체" pitchFamily="49" charset="-127"/>
              </a:rPr>
              <a:t>②</a:t>
            </a:r>
          </a:p>
        </p:txBody>
      </p:sp>
      <p:sp>
        <p:nvSpPr>
          <p:cNvPr id="27" name="Rectangle 154"/>
          <p:cNvSpPr>
            <a:spLocks noChangeArrowheads="1"/>
          </p:cNvSpPr>
          <p:nvPr/>
        </p:nvSpPr>
        <p:spPr bwMode="auto">
          <a:xfrm>
            <a:off x="5505772" y="3777332"/>
            <a:ext cx="360363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kumimoji="0" lang="en-US" altLang="ko-KR" sz="1400">
                <a:latin typeface="굴림체" pitchFamily="49" charset="-127"/>
                <a:ea typeface="굴림체" pitchFamily="49" charset="-127"/>
              </a:rPr>
              <a:t>③</a:t>
            </a:r>
          </a:p>
        </p:txBody>
      </p:sp>
      <p:sp>
        <p:nvSpPr>
          <p:cNvPr id="28" name="Line 155"/>
          <p:cNvSpPr>
            <a:spLocks noChangeShapeType="1"/>
          </p:cNvSpPr>
          <p:nvPr/>
        </p:nvSpPr>
        <p:spPr bwMode="auto">
          <a:xfrm>
            <a:off x="5505772" y="4090070"/>
            <a:ext cx="576263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29" name="Line 156"/>
          <p:cNvSpPr>
            <a:spLocks noChangeShapeType="1"/>
          </p:cNvSpPr>
          <p:nvPr/>
        </p:nvSpPr>
        <p:spPr bwMode="auto">
          <a:xfrm flipH="1">
            <a:off x="5434335" y="4404395"/>
            <a:ext cx="576262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ko-KR" altLang="en-US"/>
          </a:p>
        </p:txBody>
      </p:sp>
      <p:sp>
        <p:nvSpPr>
          <p:cNvPr id="30" name="Rectangle 157"/>
          <p:cNvSpPr>
            <a:spLocks noChangeArrowheads="1"/>
          </p:cNvSpPr>
          <p:nvPr/>
        </p:nvSpPr>
        <p:spPr bwMode="auto">
          <a:xfrm>
            <a:off x="5505772" y="4569495"/>
            <a:ext cx="360363" cy="241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70000"/>
              </a:lnSpc>
            </a:pPr>
            <a:r>
              <a:rPr kumimoji="0" lang="en-US" altLang="ko-KR" sz="1400">
                <a:latin typeface="굴림체" pitchFamily="49" charset="-127"/>
                <a:ea typeface="굴림체" pitchFamily="49" charset="-127"/>
              </a:rPr>
              <a:t>④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103188"/>
            <a:ext cx="5703887" cy="5429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결합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INDEX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BETWEEN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과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IN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비교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103188"/>
            <a:ext cx="5703887" cy="5429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성능 개선 사례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Before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437" y="1196752"/>
            <a:ext cx="7704856" cy="5070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타원형 설명선 14"/>
          <p:cNvSpPr/>
          <p:nvPr/>
        </p:nvSpPr>
        <p:spPr>
          <a:xfrm>
            <a:off x="6949157" y="908720"/>
            <a:ext cx="2376264" cy="129614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수강신청 테이블을 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Full Scan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하므로</a:t>
            </a:r>
            <a:endParaRPr lang="en-US" altLang="ko-KR" sz="14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2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분 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30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4661" y="836712"/>
            <a:ext cx="1670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학사기준 </a:t>
            </a:r>
            <a:r>
              <a:rPr lang="en-US" altLang="ko-KR" sz="1400" b="1" dirty="0" smtClean="0"/>
              <a:t>: 1000</a:t>
            </a:r>
            <a:r>
              <a:rPr lang="ko-KR" altLang="en-US" sz="1400" b="1" dirty="0" smtClean="0"/>
              <a:t>건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수강신청 </a:t>
            </a:r>
            <a:r>
              <a:rPr lang="en-US" altLang="ko-KR" sz="1400" b="1" dirty="0" smtClean="0"/>
              <a:t>: 10</a:t>
            </a:r>
            <a:r>
              <a:rPr lang="ko-KR" altLang="en-US" sz="1400" b="1" dirty="0" err="1" smtClean="0"/>
              <a:t>만건</a:t>
            </a:r>
            <a:endParaRPr lang="ko-KR" altLang="en-US" sz="1400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103188"/>
            <a:ext cx="5703887" cy="5429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성능 개선 사례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After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430" y="1369226"/>
            <a:ext cx="7920879" cy="49043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타원형 설명선 14"/>
          <p:cNvSpPr/>
          <p:nvPr/>
        </p:nvSpPr>
        <p:spPr>
          <a:xfrm>
            <a:off x="6661125" y="908720"/>
            <a:ext cx="2664296" cy="1296144"/>
          </a:xfrm>
          <a:prstGeom prst="wedgeEllipse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수강신청 테이블을 </a:t>
            </a:r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INDEX Scan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하므로</a:t>
            </a:r>
            <a:endParaRPr lang="en-US" altLang="ko-KR" sz="14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0.1</a:t>
            </a:r>
            <a:r>
              <a:rPr lang="ko-KR" altLang="en-US" sz="1400" b="1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초</a:t>
            </a:r>
            <a:endParaRPr lang="ko-KR" altLang="en-US" sz="14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484661" y="980728"/>
            <a:ext cx="1670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 smtClean="0"/>
              <a:t>학사기준 </a:t>
            </a:r>
            <a:r>
              <a:rPr lang="en-US" altLang="ko-KR" sz="1400" b="1" dirty="0" smtClean="0"/>
              <a:t>: 1000</a:t>
            </a:r>
            <a:r>
              <a:rPr lang="ko-KR" altLang="en-US" sz="1400" b="1" dirty="0" smtClean="0"/>
              <a:t>건</a:t>
            </a:r>
            <a:endParaRPr lang="en-US" altLang="ko-KR" sz="1400" b="1" dirty="0" smtClean="0"/>
          </a:p>
          <a:p>
            <a:r>
              <a:rPr lang="ko-KR" altLang="en-US" sz="1400" b="1" dirty="0" smtClean="0"/>
              <a:t>수강신청 </a:t>
            </a:r>
            <a:r>
              <a:rPr lang="en-US" altLang="ko-KR" sz="1400" b="1" dirty="0" smtClean="0"/>
              <a:t>: 10</a:t>
            </a:r>
            <a:r>
              <a:rPr lang="ko-KR" altLang="en-US" sz="1400" b="1" dirty="0" err="1" smtClean="0"/>
              <a:t>만건</a:t>
            </a:r>
            <a:endParaRPr lang="ko-KR" altLang="en-US" sz="1400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AutoShape 2"/>
          <p:cNvSpPr>
            <a:spLocks noChangeArrowheads="1"/>
          </p:cNvSpPr>
          <p:nvPr/>
        </p:nvSpPr>
        <p:spPr bwMode="auto">
          <a:xfrm>
            <a:off x="854075" y="2996183"/>
            <a:ext cx="8064500" cy="504825"/>
          </a:xfrm>
          <a:prstGeom prst="roundRect">
            <a:avLst>
              <a:gd name="adj" fmla="val 16667"/>
            </a:avLst>
          </a:prstGeom>
          <a:solidFill>
            <a:srgbClr val="1DA9FF">
              <a:alpha val="48000"/>
            </a:srgbClr>
          </a:solidFill>
          <a:ln w="9525">
            <a:solidFill>
              <a:srgbClr val="6DC7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title"/>
          </p:nvPr>
        </p:nvSpPr>
        <p:spPr>
          <a:xfrm>
            <a:off x="274638" y="103188"/>
            <a:ext cx="5703887" cy="542925"/>
          </a:xfrm>
        </p:spPr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525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85850" y="1628800"/>
            <a:ext cx="7904163" cy="2520280"/>
          </a:xfrm>
          <a:noFill/>
          <a:ln/>
        </p:spPr>
        <p:txBody>
          <a:bodyPr/>
          <a:lstStyle/>
          <a:p>
            <a:pPr>
              <a:lnSpc>
                <a:spcPct val="130000"/>
              </a:lnSpc>
              <a:buFontTx/>
              <a:buAutoNum type="arabicPeriod"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INDEX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의 이해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  <a:buFontTx/>
              <a:buAutoNum type="arabicPeriod"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INDEX Access (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결합 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INDEX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등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30000"/>
              </a:lnSpc>
              <a:buFontTx/>
              <a:buAutoNum type="arabicPeriod"/>
            </a:pP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 INDEX Suppressing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103188"/>
            <a:ext cx="5703887" cy="5429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INDEX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를 사용 못 하는 경우</a:t>
            </a:r>
          </a:p>
        </p:txBody>
      </p:sp>
      <p:sp>
        <p:nvSpPr>
          <p:cNvPr id="11" name="Text Box 38"/>
          <p:cNvSpPr txBox="1">
            <a:spLocks noChangeArrowheads="1"/>
          </p:cNvSpPr>
          <p:nvPr/>
        </p:nvSpPr>
        <p:spPr bwMode="auto">
          <a:xfrm>
            <a:off x="900485" y="1340768"/>
            <a:ext cx="2972480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sz="1400" b="1" dirty="0" smtClean="0">
                <a:effectLst/>
              </a:rPr>
              <a:t> Function </a:t>
            </a:r>
            <a:r>
              <a:rPr lang="en-US" altLang="ko-KR" sz="1400" b="1" dirty="0">
                <a:effectLst/>
              </a:rPr>
              <a:t>Based </a:t>
            </a:r>
            <a:r>
              <a:rPr lang="en-US" altLang="ko-KR" sz="1400" b="1" dirty="0" smtClean="0">
                <a:effectLst/>
              </a:rPr>
              <a:t>INDEX </a:t>
            </a:r>
            <a:r>
              <a:rPr lang="ko-KR" altLang="en-US" sz="1400" b="1" dirty="0">
                <a:effectLst/>
              </a:rPr>
              <a:t>는 예외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13593" y="1030377"/>
            <a:ext cx="4751388" cy="307974"/>
            <a:chOff x="378" y="493"/>
            <a:chExt cx="2993" cy="194"/>
          </a:xfrm>
        </p:grpSpPr>
        <p:sp>
          <p:nvSpPr>
            <p:cNvPr id="35" name="Text Box 296"/>
            <p:cNvSpPr txBox="1">
              <a:spLocks noChangeArrowheads="1"/>
            </p:cNvSpPr>
            <p:nvPr/>
          </p:nvSpPr>
          <p:spPr bwMode="auto">
            <a:xfrm>
              <a:off x="590" y="493"/>
              <a:ext cx="2781" cy="174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93663" indent="-93663" latinLnBrk="0">
                <a:spcBef>
                  <a:spcPct val="50000"/>
                </a:spcBef>
              </a:pPr>
              <a:r>
                <a:rPr lang="en-US" altLang="ko-KR" b="1" dirty="0" smtClean="0"/>
                <a:t>INDEX COLUMN</a:t>
              </a:r>
              <a:r>
                <a:rPr lang="ko-KR" altLang="en-US" b="1" dirty="0" smtClean="0"/>
                <a:t>의 변형</a:t>
              </a:r>
            </a:p>
          </p:txBody>
        </p:sp>
        <p:pic>
          <p:nvPicPr>
            <p:cNvPr id="36" name="Picture 297" descr="Untitled-1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" y="520"/>
              <a:ext cx="145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7" name="AutoShape 5"/>
          <p:cNvSpPr>
            <a:spLocks noChangeArrowheads="1"/>
          </p:cNvSpPr>
          <p:nvPr/>
        </p:nvSpPr>
        <p:spPr bwMode="auto">
          <a:xfrm>
            <a:off x="3996829" y="980728"/>
            <a:ext cx="5112568" cy="1020455"/>
          </a:xfrm>
          <a:prstGeom prst="roundRect">
            <a:avLst>
              <a:gd name="adj" fmla="val 6727"/>
            </a:avLst>
          </a:prstGeom>
          <a:solidFill>
            <a:schemeClr val="bg2"/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700" b="1" dirty="0" smtClean="0">
                <a:ea typeface="HY울릉도M" pitchFamily="18" charset="-127"/>
              </a:rPr>
              <a:t>  SELECT  *                                                      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700" b="1" dirty="0" smtClean="0">
                <a:ea typeface="HY울릉도M" pitchFamily="18" charset="-127"/>
              </a:rPr>
              <a:t>   FROM  DEPT                                            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700" b="1" dirty="0" smtClean="0">
                <a:ea typeface="HY울릉도M" pitchFamily="18" charset="-127"/>
              </a:rPr>
              <a:t> WHERE  </a:t>
            </a:r>
            <a:r>
              <a:rPr lang="en-US" altLang="ko-KR" sz="1700" b="1" dirty="0" smtClean="0">
                <a:solidFill>
                  <a:schemeClr val="bg1"/>
                </a:solidFill>
                <a:ea typeface="HY울릉도M" pitchFamily="18" charset="-127"/>
              </a:rPr>
              <a:t>SUBSTR(DNAME,1,3)</a:t>
            </a:r>
            <a:r>
              <a:rPr lang="en-US" altLang="ko-KR" sz="1700" b="1" dirty="0" smtClean="0">
                <a:ea typeface="HY울릉도M" pitchFamily="18" charset="-127"/>
              </a:rPr>
              <a:t> = 'ABC'          </a:t>
            </a:r>
          </a:p>
        </p:txBody>
      </p:sp>
      <p:sp>
        <p:nvSpPr>
          <p:cNvPr id="38" name="Text Box 38"/>
          <p:cNvSpPr txBox="1">
            <a:spLocks noChangeArrowheads="1"/>
          </p:cNvSpPr>
          <p:nvPr/>
        </p:nvSpPr>
        <p:spPr bwMode="auto">
          <a:xfrm>
            <a:off x="900485" y="2631359"/>
            <a:ext cx="2271969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sz="1400" b="1" dirty="0" smtClean="0"/>
              <a:t> Bitmap INDEX </a:t>
            </a:r>
            <a:r>
              <a:rPr lang="ko-KR" altLang="en-US" sz="1400" b="1" dirty="0" smtClean="0"/>
              <a:t>는 예외</a:t>
            </a:r>
            <a:endParaRPr lang="ko-KR" altLang="en-US" sz="1400" b="1" dirty="0"/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613593" y="2320968"/>
            <a:ext cx="4751388" cy="307974"/>
            <a:chOff x="378" y="493"/>
            <a:chExt cx="2993" cy="194"/>
          </a:xfrm>
        </p:grpSpPr>
        <p:sp>
          <p:nvSpPr>
            <p:cNvPr id="40" name="Text Box 296"/>
            <p:cNvSpPr txBox="1">
              <a:spLocks noChangeArrowheads="1"/>
            </p:cNvSpPr>
            <p:nvPr/>
          </p:nvSpPr>
          <p:spPr bwMode="auto">
            <a:xfrm>
              <a:off x="590" y="493"/>
              <a:ext cx="2781" cy="174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93663" indent="-93663" latinLnBrk="0">
                <a:spcBef>
                  <a:spcPct val="50000"/>
                </a:spcBef>
              </a:pPr>
              <a:r>
                <a:rPr lang="en-US" altLang="ko-KR" b="1" dirty="0" smtClean="0"/>
                <a:t> NOT  Operator</a:t>
              </a:r>
            </a:p>
          </p:txBody>
        </p:sp>
        <p:pic>
          <p:nvPicPr>
            <p:cNvPr id="41" name="Picture 297" descr="Untitled-1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" y="520"/>
              <a:ext cx="145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2" name="AutoShape 5"/>
          <p:cNvSpPr>
            <a:spLocks noChangeArrowheads="1"/>
          </p:cNvSpPr>
          <p:nvPr/>
        </p:nvSpPr>
        <p:spPr bwMode="auto">
          <a:xfrm>
            <a:off x="3996829" y="2271319"/>
            <a:ext cx="5112568" cy="1020455"/>
          </a:xfrm>
          <a:prstGeom prst="roundRect">
            <a:avLst>
              <a:gd name="adj" fmla="val 6727"/>
            </a:avLst>
          </a:prstGeom>
          <a:solidFill>
            <a:schemeClr val="bg2"/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700" b="1" dirty="0" smtClean="0">
                <a:ea typeface="HY울릉도M" pitchFamily="18" charset="-127"/>
              </a:rPr>
              <a:t>  SELECT  *                                                      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700" b="1" dirty="0" smtClean="0">
                <a:ea typeface="HY울릉도M" pitchFamily="18" charset="-127"/>
              </a:rPr>
              <a:t>   FROM  EMP                                               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700" b="1" dirty="0" smtClean="0">
                <a:ea typeface="HY울릉도M" pitchFamily="18" charset="-127"/>
              </a:rPr>
              <a:t> WHERE  JOB </a:t>
            </a:r>
            <a:r>
              <a:rPr lang="en-US" altLang="ko-KR" sz="1700" b="1" dirty="0" smtClean="0">
                <a:solidFill>
                  <a:schemeClr val="bg1"/>
                </a:solidFill>
                <a:ea typeface="HY울릉도M" pitchFamily="18" charset="-127"/>
              </a:rPr>
              <a:t>&lt;&gt;</a:t>
            </a:r>
            <a:r>
              <a:rPr lang="en-US" altLang="ko-KR" sz="1700" b="1" dirty="0" smtClean="0">
                <a:ea typeface="HY울릉도M" pitchFamily="18" charset="-127"/>
              </a:rPr>
              <a:t> 'SALES'                                  </a:t>
            </a:r>
          </a:p>
        </p:txBody>
      </p:sp>
      <p:sp>
        <p:nvSpPr>
          <p:cNvPr id="43" name="Text Box 38"/>
          <p:cNvSpPr txBox="1">
            <a:spLocks noChangeArrowheads="1"/>
          </p:cNvSpPr>
          <p:nvPr/>
        </p:nvSpPr>
        <p:spPr bwMode="auto">
          <a:xfrm>
            <a:off x="900485" y="3877854"/>
            <a:ext cx="2271969" cy="30777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sz="1400" b="1" dirty="0" smtClean="0">
                <a:effectLst/>
              </a:rPr>
              <a:t> </a:t>
            </a:r>
            <a:r>
              <a:rPr lang="en-US" altLang="ko-KR" sz="1400" b="1" dirty="0" smtClean="0"/>
              <a:t>Bitmap INDEX </a:t>
            </a:r>
            <a:r>
              <a:rPr lang="ko-KR" altLang="en-US" sz="1400" b="1" dirty="0" smtClean="0"/>
              <a:t>는 예외</a:t>
            </a:r>
            <a:endParaRPr lang="ko-KR" altLang="en-US" sz="1400" b="1" dirty="0"/>
          </a:p>
        </p:txBody>
      </p: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13593" y="3567463"/>
            <a:ext cx="4751388" cy="307974"/>
            <a:chOff x="378" y="493"/>
            <a:chExt cx="2993" cy="194"/>
          </a:xfrm>
        </p:grpSpPr>
        <p:sp>
          <p:nvSpPr>
            <p:cNvPr id="45" name="Text Box 296"/>
            <p:cNvSpPr txBox="1">
              <a:spLocks noChangeArrowheads="1"/>
            </p:cNvSpPr>
            <p:nvPr/>
          </p:nvSpPr>
          <p:spPr bwMode="auto">
            <a:xfrm>
              <a:off x="590" y="493"/>
              <a:ext cx="2781" cy="174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93663" indent="-93663" latinLnBrk="0">
                <a:spcBef>
                  <a:spcPct val="50000"/>
                </a:spcBef>
              </a:pPr>
              <a:r>
                <a:rPr lang="en-US" altLang="ko-KR" b="1" dirty="0" smtClean="0"/>
                <a:t>NULL,  NOT  NULL</a:t>
              </a:r>
              <a:endParaRPr lang="ko-KR" altLang="en-US" b="1" dirty="0" smtClean="0"/>
            </a:p>
          </p:txBody>
        </p:sp>
        <p:pic>
          <p:nvPicPr>
            <p:cNvPr id="46" name="Picture 297" descr="Untitled-1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" y="520"/>
              <a:ext cx="145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7" name="AutoShape 5"/>
          <p:cNvSpPr>
            <a:spLocks noChangeArrowheads="1"/>
          </p:cNvSpPr>
          <p:nvPr/>
        </p:nvSpPr>
        <p:spPr bwMode="auto">
          <a:xfrm>
            <a:off x="3996829" y="3567463"/>
            <a:ext cx="5112568" cy="1020455"/>
          </a:xfrm>
          <a:prstGeom prst="roundRect">
            <a:avLst>
              <a:gd name="adj" fmla="val 6727"/>
            </a:avLst>
          </a:prstGeom>
          <a:solidFill>
            <a:schemeClr val="bg2"/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700" b="1" dirty="0" smtClean="0">
                <a:ea typeface="HY울릉도M" pitchFamily="18" charset="-127"/>
              </a:rPr>
              <a:t>  SELECT  *                                                      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700" b="1" dirty="0" smtClean="0">
                <a:ea typeface="HY울릉도M" pitchFamily="18" charset="-127"/>
              </a:rPr>
              <a:t>   FROM  EMP                                               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700" b="1" dirty="0" smtClean="0">
                <a:ea typeface="HY울릉도M" pitchFamily="18" charset="-127"/>
              </a:rPr>
              <a:t> WHERE  ENAME </a:t>
            </a:r>
            <a:r>
              <a:rPr lang="en-US" altLang="ko-KR" sz="1700" b="1" dirty="0" smtClean="0">
                <a:solidFill>
                  <a:schemeClr val="bg1"/>
                </a:solidFill>
                <a:ea typeface="HY울릉도M" pitchFamily="18" charset="-127"/>
              </a:rPr>
              <a:t>IS NOT NULL</a:t>
            </a:r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613593" y="4863607"/>
            <a:ext cx="4751388" cy="307974"/>
            <a:chOff x="378" y="493"/>
            <a:chExt cx="2993" cy="194"/>
          </a:xfrm>
        </p:grpSpPr>
        <p:sp>
          <p:nvSpPr>
            <p:cNvPr id="50" name="Text Box 296"/>
            <p:cNvSpPr txBox="1">
              <a:spLocks noChangeArrowheads="1"/>
            </p:cNvSpPr>
            <p:nvPr/>
          </p:nvSpPr>
          <p:spPr bwMode="auto">
            <a:xfrm>
              <a:off x="590" y="493"/>
              <a:ext cx="2781" cy="174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93663" indent="-93663" latinLnBrk="0">
                <a:spcBef>
                  <a:spcPct val="50000"/>
                </a:spcBef>
              </a:pPr>
              <a:r>
                <a:rPr lang="en-US" altLang="ko-KR" b="1" dirty="0" smtClean="0"/>
                <a:t> Optimizer </a:t>
              </a:r>
              <a:r>
                <a:rPr lang="ko-KR" altLang="en-US" b="1" dirty="0" smtClean="0"/>
                <a:t>의 취사선택</a:t>
              </a:r>
              <a:endParaRPr lang="en-US" altLang="ko-KR" b="1" dirty="0" smtClean="0"/>
            </a:p>
          </p:txBody>
        </p:sp>
        <p:pic>
          <p:nvPicPr>
            <p:cNvPr id="51" name="Picture 297" descr="Untitled-1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" y="520"/>
              <a:ext cx="145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52" name="AutoShape 5"/>
          <p:cNvSpPr>
            <a:spLocks noChangeArrowheads="1"/>
          </p:cNvSpPr>
          <p:nvPr/>
        </p:nvSpPr>
        <p:spPr bwMode="auto">
          <a:xfrm>
            <a:off x="3996829" y="4863607"/>
            <a:ext cx="5112568" cy="1373705"/>
          </a:xfrm>
          <a:prstGeom prst="roundRect">
            <a:avLst>
              <a:gd name="adj" fmla="val 6727"/>
            </a:avLst>
          </a:prstGeom>
          <a:solidFill>
            <a:schemeClr val="bg2"/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700" b="1" dirty="0" smtClean="0">
                <a:ea typeface="HY울릉도M" pitchFamily="18" charset="-127"/>
              </a:rPr>
              <a:t> SELECT  *                                                      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700" b="1" dirty="0" smtClean="0">
                <a:ea typeface="HY울릉도M" pitchFamily="18" charset="-127"/>
              </a:rPr>
              <a:t>  FROM  EMP                                             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700" b="1" dirty="0" smtClean="0">
                <a:ea typeface="HY울릉도M" pitchFamily="18" charset="-127"/>
              </a:rPr>
              <a:t>WHERE  JOB  </a:t>
            </a:r>
            <a:r>
              <a:rPr lang="en-US" altLang="ko-KR" sz="1700" b="1" dirty="0" smtClean="0">
                <a:solidFill>
                  <a:schemeClr val="bg1"/>
                </a:solidFill>
                <a:ea typeface="HY울릉도M" pitchFamily="18" charset="-127"/>
              </a:rPr>
              <a:t>LIKE</a:t>
            </a:r>
            <a:r>
              <a:rPr lang="en-US" altLang="ko-KR" sz="1700" b="1" dirty="0" smtClean="0">
                <a:ea typeface="HY울릉도M" pitchFamily="18" charset="-127"/>
              </a:rPr>
              <a:t> 'AB%'                                  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700" b="1" dirty="0" smtClean="0">
                <a:ea typeface="HY울릉도M" pitchFamily="18" charset="-127"/>
              </a:rPr>
              <a:t>    AND  EMPNO </a:t>
            </a:r>
            <a:r>
              <a:rPr lang="en-US" altLang="ko-KR" sz="1700" b="1" dirty="0" smtClean="0">
                <a:solidFill>
                  <a:schemeClr val="bg1"/>
                </a:solidFill>
                <a:ea typeface="HY울릉도M" pitchFamily="18" charset="-127"/>
              </a:rPr>
              <a:t>=</a:t>
            </a:r>
            <a:r>
              <a:rPr lang="en-US" altLang="ko-KR" sz="1700" b="1" dirty="0" smtClean="0">
                <a:ea typeface="HY울릉도M" pitchFamily="18" charset="-127"/>
              </a:rPr>
              <a:t> '7890'                        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4" name="AutoShape 2"/>
          <p:cNvSpPr>
            <a:spLocks noChangeArrowheads="1"/>
          </p:cNvSpPr>
          <p:nvPr/>
        </p:nvSpPr>
        <p:spPr bwMode="auto">
          <a:xfrm>
            <a:off x="854075" y="1695301"/>
            <a:ext cx="8064500" cy="504825"/>
          </a:xfrm>
          <a:prstGeom prst="roundRect">
            <a:avLst>
              <a:gd name="adj" fmla="val 16667"/>
            </a:avLst>
          </a:prstGeom>
          <a:solidFill>
            <a:srgbClr val="1DA9FF">
              <a:alpha val="48000"/>
            </a:srgbClr>
          </a:solidFill>
          <a:ln w="9525">
            <a:solidFill>
              <a:srgbClr val="6DC7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25315" name="Rectangle 3"/>
          <p:cNvSpPr>
            <a:spLocks noGrp="1" noChangeArrowheads="1"/>
          </p:cNvSpPr>
          <p:nvPr>
            <p:ph type="title"/>
          </p:nvPr>
        </p:nvSpPr>
        <p:spPr>
          <a:xfrm>
            <a:off x="274638" y="103188"/>
            <a:ext cx="5703887" cy="542925"/>
          </a:xfrm>
        </p:spPr>
        <p:txBody>
          <a:bodyPr/>
          <a:lstStyle/>
          <a:p>
            <a:r>
              <a:rPr lang="ko-KR" altLang="en-US"/>
              <a:t>목차</a:t>
            </a:r>
          </a:p>
        </p:txBody>
      </p:sp>
      <p:sp>
        <p:nvSpPr>
          <p:cNvPr id="525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85850" y="1628800"/>
            <a:ext cx="7904163" cy="2520280"/>
          </a:xfrm>
          <a:noFill/>
          <a:ln/>
        </p:spPr>
        <p:txBody>
          <a:bodyPr/>
          <a:lstStyle/>
          <a:p>
            <a:pPr>
              <a:lnSpc>
                <a:spcPct val="130000"/>
              </a:lnSpc>
              <a:buFontTx/>
              <a:buAutoNum type="arabicPeriod"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INDEX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의 이해</a:t>
            </a:r>
            <a:endParaRPr lang="en-US" altLang="ko-KR" sz="28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30000"/>
              </a:lnSpc>
              <a:buFontTx/>
              <a:buAutoNum type="arabicPeriod"/>
            </a:pPr>
            <a:r>
              <a:rPr lang="en-US" altLang="ko-KR" sz="28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INDEX Access (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결합 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INDEX </a:t>
            </a:r>
            <a:r>
              <a:rPr lang="ko-KR" altLang="en-US" sz="2800" b="1" dirty="0" smtClean="0">
                <a:latin typeface="맑은 고딕" pitchFamily="50" charset="-127"/>
                <a:ea typeface="맑은 고딕" pitchFamily="50" charset="-127"/>
              </a:rPr>
              <a:t>등</a:t>
            </a: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30000"/>
              </a:lnSpc>
              <a:buFontTx/>
              <a:buAutoNum type="arabicPeriod"/>
            </a:pPr>
            <a:r>
              <a:rPr lang="en-US" altLang="ko-KR" sz="2800" b="1" dirty="0" smtClean="0">
                <a:latin typeface="맑은 고딕" pitchFamily="50" charset="-127"/>
                <a:ea typeface="맑은 고딕" pitchFamily="50" charset="-127"/>
              </a:rPr>
              <a:t> INDEX Suppressing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103188"/>
            <a:ext cx="5703887" cy="5429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INDEX Suppressing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원인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612453" y="1700808"/>
            <a:ext cx="8496424" cy="460851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ko-KR" altLang="en-US" dirty="0"/>
          </a:p>
        </p:txBody>
      </p: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468437" y="908720"/>
            <a:ext cx="8742040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ko-KR" sz="1500" b="1" dirty="0"/>
              <a:t> </a:t>
            </a:r>
            <a:r>
              <a:rPr lang="ko-KR" altLang="en-US" sz="1500" b="1" dirty="0"/>
              <a:t>인덱스를 구성하고 있는 </a:t>
            </a:r>
            <a:r>
              <a:rPr lang="ko-KR" altLang="en-US" sz="1500" b="1" dirty="0" err="1"/>
              <a:t>컬럼에</a:t>
            </a:r>
            <a:r>
              <a:rPr lang="ko-KR" altLang="en-US" sz="1500" b="1" dirty="0"/>
              <a:t> 대한 조건이 함수의 적용 등의 이유에 </a:t>
            </a:r>
            <a:r>
              <a:rPr lang="ko-KR" altLang="en-US" sz="1500" b="1" dirty="0" smtClean="0"/>
              <a:t>의해서 변형됨으로써 </a:t>
            </a:r>
            <a:r>
              <a:rPr lang="en-US" altLang="ko-KR" sz="1500" b="1" dirty="0" smtClean="0"/>
              <a:t/>
            </a:r>
            <a:br>
              <a:rPr lang="en-US" altLang="ko-KR" sz="1500" b="1" dirty="0" smtClean="0"/>
            </a:br>
            <a:r>
              <a:rPr lang="en-US" altLang="ko-KR" sz="1500" b="1" dirty="0" smtClean="0"/>
              <a:t>   </a:t>
            </a:r>
            <a:r>
              <a:rPr lang="ko-KR" altLang="en-US" sz="1500" b="1" dirty="0" smtClean="0"/>
              <a:t>인덱스를 </a:t>
            </a:r>
            <a:r>
              <a:rPr lang="ko-KR" altLang="en-US" sz="1500" b="1" dirty="0"/>
              <a:t>사용할 수 없는 상태의 </a:t>
            </a:r>
            <a:r>
              <a:rPr lang="en-US" altLang="ko-KR" sz="1500" b="1" dirty="0" smtClean="0"/>
              <a:t>SQL</a:t>
            </a:r>
            <a:endParaRPr lang="en-US" altLang="ko-KR" sz="1500" dirty="0"/>
          </a:p>
        </p:txBody>
      </p:sp>
      <p:sp>
        <p:nvSpPr>
          <p:cNvPr id="7" name="Rectangle 12"/>
          <p:cNvSpPr>
            <a:spLocks noChangeArrowheads="1"/>
          </p:cNvSpPr>
          <p:nvPr/>
        </p:nvSpPr>
        <p:spPr bwMode="auto">
          <a:xfrm>
            <a:off x="468437" y="1916832"/>
            <a:ext cx="5472608" cy="269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444500" lvl="1" indent="-265113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ko-KR" altLang="en-US" sz="1500" b="1" dirty="0" smtClean="0">
                <a:solidFill>
                  <a:srgbClr val="FF0000"/>
                </a:solidFill>
              </a:rPr>
              <a:t>모델링 </a:t>
            </a:r>
            <a:r>
              <a:rPr lang="ko-KR" altLang="en-US" sz="1500" b="1" dirty="0">
                <a:solidFill>
                  <a:srgbClr val="FF0000"/>
                </a:solidFill>
              </a:rPr>
              <a:t>이상 </a:t>
            </a:r>
            <a:r>
              <a:rPr lang="en-US" altLang="ko-KR" sz="1500" b="1" dirty="0">
                <a:solidFill>
                  <a:srgbClr val="FF0000"/>
                </a:solidFill>
              </a:rPr>
              <a:t>– </a:t>
            </a:r>
            <a:r>
              <a:rPr lang="ko-KR" altLang="en-US" sz="1500" b="1" dirty="0">
                <a:solidFill>
                  <a:srgbClr val="FF0000"/>
                </a:solidFill>
              </a:rPr>
              <a:t>데이터 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타입</a:t>
            </a:r>
            <a:endParaRPr lang="en-US" altLang="ko-KR" sz="1500" b="1" dirty="0" smtClean="0">
              <a:solidFill>
                <a:srgbClr val="FF0000"/>
              </a:solidFill>
            </a:endParaRPr>
          </a:p>
          <a:p>
            <a:pPr marL="444500" lvl="1" indent="-265113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 b="1" dirty="0" smtClean="0"/>
              <a:t>       SELECT …</a:t>
            </a:r>
          </a:p>
          <a:p>
            <a:pPr marL="444500" lvl="1" indent="-265113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 b="1" dirty="0" smtClean="0"/>
              <a:t>       FROM  </a:t>
            </a:r>
            <a:r>
              <a:rPr lang="en-US" altLang="ko-KR" sz="1500" b="1" dirty="0"/>
              <a:t>a, </a:t>
            </a:r>
            <a:r>
              <a:rPr lang="en-US" altLang="ko-KR" sz="1500" b="1" dirty="0" smtClean="0"/>
              <a:t>b </a:t>
            </a:r>
          </a:p>
          <a:p>
            <a:pPr marL="444500" lvl="1" indent="-265113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 b="1" dirty="0" smtClean="0"/>
              <a:t>      WHERE </a:t>
            </a:r>
            <a:r>
              <a:rPr lang="en-US" altLang="ko-KR" sz="1500" b="1" dirty="0" err="1" smtClean="0"/>
              <a:t>to_char</a:t>
            </a:r>
            <a:r>
              <a:rPr lang="en-US" altLang="ko-KR" sz="1500" b="1" dirty="0" smtClean="0"/>
              <a:t>(</a:t>
            </a:r>
            <a:r>
              <a:rPr lang="en-US" altLang="ko-KR" sz="1500" b="1" dirty="0" err="1" smtClean="0"/>
              <a:t>a.ymd,</a:t>
            </a:r>
            <a:r>
              <a:rPr lang="en-US" altLang="ko-KR" sz="1500" b="1" dirty="0" err="1"/>
              <a:t>'YYYYMMDD</a:t>
            </a:r>
            <a:r>
              <a:rPr lang="en-US" altLang="ko-KR" sz="1500" b="1" dirty="0" smtClean="0"/>
              <a:t>') = ‘20120501’</a:t>
            </a:r>
          </a:p>
          <a:p>
            <a:pPr marL="444500" lvl="1" indent="-265113">
              <a:lnSpc>
                <a:spcPct val="90000"/>
              </a:lnSpc>
              <a:spcBef>
                <a:spcPct val="20000"/>
              </a:spcBef>
            </a:pPr>
            <a:endParaRPr lang="en-US" altLang="ko-KR" sz="1500" b="1" dirty="0" smtClean="0"/>
          </a:p>
          <a:p>
            <a:pPr marL="444500" lvl="1" indent="-265113">
              <a:lnSpc>
                <a:spcPct val="90000"/>
              </a:lnSpc>
              <a:spcBef>
                <a:spcPct val="20000"/>
              </a:spcBef>
            </a:pPr>
            <a:endParaRPr lang="en-US" altLang="ko-KR" sz="1500" b="1" dirty="0"/>
          </a:p>
          <a:p>
            <a:pPr marL="444500" lvl="1" indent="-265113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</a:pPr>
            <a:endParaRPr lang="en-US" altLang="ko-KR" sz="1500" b="1" dirty="0" smtClean="0"/>
          </a:p>
          <a:p>
            <a:pPr marL="444500" lvl="1" indent="-265113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</a:pPr>
            <a:endParaRPr lang="en-US" altLang="ko-KR" sz="1500" b="1" dirty="0"/>
          </a:p>
          <a:p>
            <a:pPr marL="444500" lvl="1" indent="-265113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ko-KR" altLang="en-US" sz="1500" b="1" dirty="0">
                <a:solidFill>
                  <a:srgbClr val="FF0000"/>
                </a:solidFill>
              </a:rPr>
              <a:t>모델링 이상 </a:t>
            </a:r>
            <a:r>
              <a:rPr lang="en-US" altLang="ko-KR" sz="1500" b="1" dirty="0">
                <a:solidFill>
                  <a:srgbClr val="FF0000"/>
                </a:solidFill>
              </a:rPr>
              <a:t>– Concatenated 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Column</a:t>
            </a:r>
          </a:p>
          <a:p>
            <a:pPr marL="444500" lvl="1" indent="-265113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 b="1" dirty="0" smtClean="0"/>
              <a:t>       SELECT …</a:t>
            </a:r>
          </a:p>
          <a:p>
            <a:pPr marL="444500" lvl="1" indent="-265113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 b="1" dirty="0" smtClean="0"/>
              <a:t>        FROM  </a:t>
            </a:r>
            <a:r>
              <a:rPr lang="en-US" altLang="ko-KR" sz="1500" b="1" dirty="0"/>
              <a:t>a, </a:t>
            </a:r>
            <a:r>
              <a:rPr lang="en-US" altLang="ko-KR" sz="1500" b="1" dirty="0" smtClean="0"/>
              <a:t>b</a:t>
            </a:r>
          </a:p>
          <a:p>
            <a:pPr marL="444500" lvl="1" indent="-265113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 b="1" dirty="0" smtClean="0"/>
              <a:t>       WHERE a.ymd </a:t>
            </a:r>
            <a:r>
              <a:rPr lang="en-US" altLang="ko-KR" sz="1500" b="1" dirty="0"/>
              <a:t>= </a:t>
            </a:r>
            <a:r>
              <a:rPr lang="en-US" altLang="ko-KR" sz="1500" b="1" dirty="0" err="1"/>
              <a:t>b.yyyy</a:t>
            </a:r>
            <a:r>
              <a:rPr lang="en-US" altLang="ko-KR" sz="1500" b="1" dirty="0"/>
              <a:t> || b.mm || </a:t>
            </a:r>
            <a:r>
              <a:rPr lang="en-US" altLang="ko-KR" sz="1500" b="1" dirty="0" smtClean="0"/>
              <a:t>b.dd</a:t>
            </a:r>
            <a:endParaRPr lang="en-US" altLang="ko-KR" sz="1500" b="1" dirty="0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4572893" y="3140968"/>
            <a:ext cx="4752528" cy="2880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444500" lvl="1" indent="-265113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ko-KR" altLang="en-US" sz="1500" b="1" dirty="0" smtClean="0">
                <a:solidFill>
                  <a:srgbClr val="FF0000"/>
                </a:solidFill>
              </a:rPr>
              <a:t>편의주의적인 </a:t>
            </a:r>
            <a:r>
              <a:rPr lang="ko-KR" altLang="en-US" sz="1500" b="1" dirty="0">
                <a:solidFill>
                  <a:srgbClr val="FF0000"/>
                </a:solidFill>
              </a:rPr>
              <a:t>코딩 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습관</a:t>
            </a:r>
            <a:endParaRPr lang="en-US" altLang="ko-KR" sz="1500" b="1" dirty="0" smtClean="0">
              <a:solidFill>
                <a:srgbClr val="FF0000"/>
              </a:solidFill>
            </a:endParaRPr>
          </a:p>
          <a:p>
            <a:pPr marL="444500" lvl="1" indent="-265113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 b="1" dirty="0" smtClean="0"/>
              <a:t>        SELECT …</a:t>
            </a:r>
          </a:p>
          <a:p>
            <a:pPr marL="444500" lvl="1" indent="-265113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 b="1" dirty="0" smtClean="0"/>
              <a:t>         FROM  b</a:t>
            </a:r>
          </a:p>
          <a:p>
            <a:pPr marL="444500" lvl="1" indent="-265113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 b="1" dirty="0" smtClean="0"/>
              <a:t>       WHERE  </a:t>
            </a:r>
            <a:r>
              <a:rPr lang="en-US" altLang="ko-KR" sz="1500" b="1" dirty="0" err="1" smtClean="0"/>
              <a:t>trunc</a:t>
            </a:r>
            <a:r>
              <a:rPr lang="en-US" altLang="ko-KR" sz="1500" b="1" dirty="0" smtClean="0"/>
              <a:t>(</a:t>
            </a:r>
            <a:r>
              <a:rPr lang="en-US" altLang="ko-KR" sz="1500" b="1" dirty="0" err="1" smtClean="0"/>
              <a:t>b.date</a:t>
            </a:r>
            <a:r>
              <a:rPr lang="en-US" altLang="ko-KR" sz="1500" b="1" dirty="0"/>
              <a:t>) = </a:t>
            </a:r>
            <a:r>
              <a:rPr lang="en-US" altLang="ko-KR" sz="1500" b="1" dirty="0" err="1"/>
              <a:t>trunc</a:t>
            </a:r>
            <a:r>
              <a:rPr lang="en-US" altLang="ko-KR" sz="1500" b="1" dirty="0"/>
              <a:t>(SYSDATE)</a:t>
            </a:r>
          </a:p>
          <a:p>
            <a:pPr marL="444500" lvl="1" indent="-265113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</a:pPr>
            <a:endParaRPr lang="en-US" altLang="ko-KR" sz="1500" b="1" dirty="0" smtClean="0"/>
          </a:p>
          <a:p>
            <a:pPr marL="444500" lvl="1" indent="-265113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</a:pPr>
            <a:endParaRPr lang="en-US" altLang="ko-KR" sz="1500" b="1" dirty="0" smtClean="0"/>
          </a:p>
          <a:p>
            <a:pPr marL="444500" lvl="1" indent="-265113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</a:pPr>
            <a:endParaRPr lang="en-US" altLang="ko-KR" sz="1500" b="1" dirty="0" smtClean="0"/>
          </a:p>
          <a:p>
            <a:pPr marL="444500" lvl="1" indent="-265113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</a:pPr>
            <a:endParaRPr lang="en-US" altLang="ko-KR" sz="1500" b="1" dirty="0"/>
          </a:p>
          <a:p>
            <a:pPr marL="444500" lvl="1" indent="-265113">
              <a:lnSpc>
                <a:spcPct val="9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en-US" altLang="ko-KR" sz="1500" b="1" dirty="0">
                <a:solidFill>
                  <a:srgbClr val="FF0000"/>
                </a:solidFill>
              </a:rPr>
              <a:t>Bind </a:t>
            </a:r>
            <a:r>
              <a:rPr lang="ko-KR" altLang="en-US" sz="1500" b="1" dirty="0">
                <a:solidFill>
                  <a:srgbClr val="FF0000"/>
                </a:solidFill>
              </a:rPr>
              <a:t>변수 타입 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불일치</a:t>
            </a:r>
            <a:endParaRPr lang="en-US" altLang="ko-KR" sz="1500" b="1" dirty="0" smtClean="0">
              <a:solidFill>
                <a:srgbClr val="FF0000"/>
              </a:solidFill>
            </a:endParaRPr>
          </a:p>
          <a:p>
            <a:pPr marL="444500" lvl="1" indent="-265113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 b="1" dirty="0" smtClean="0"/>
              <a:t>        SELECT …</a:t>
            </a:r>
          </a:p>
          <a:p>
            <a:pPr marL="444500" lvl="1" indent="-265113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 b="1" dirty="0" smtClean="0"/>
              <a:t>         FROM  a</a:t>
            </a:r>
          </a:p>
          <a:p>
            <a:pPr marL="444500" lvl="1" indent="-265113">
              <a:lnSpc>
                <a:spcPct val="90000"/>
              </a:lnSpc>
              <a:spcBef>
                <a:spcPct val="20000"/>
              </a:spcBef>
            </a:pPr>
            <a:r>
              <a:rPr lang="en-US" altLang="ko-KR" sz="1500" b="1" dirty="0" smtClean="0"/>
              <a:t>       WHERE  a.ymd </a:t>
            </a:r>
            <a:r>
              <a:rPr lang="en-US" altLang="ko-KR" sz="1500" b="1" dirty="0"/>
              <a:t>= :</a:t>
            </a:r>
            <a:r>
              <a:rPr lang="en-US" altLang="ko-KR" sz="1500" b="1" dirty="0" err="1" smtClean="0"/>
              <a:t>vd_date</a:t>
            </a:r>
            <a:endParaRPr lang="en-US" altLang="ko-KR" sz="1500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103188"/>
            <a:ext cx="7682631" cy="5429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INDEX Column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EXTERNAL Suppressing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95152" y="1692275"/>
            <a:ext cx="620713" cy="3903663"/>
          </a:xfrm>
          <a:prstGeom prst="rect">
            <a:avLst/>
          </a:prstGeom>
          <a:gradFill rotWithShape="0">
            <a:gsLst>
              <a:gs pos="0">
                <a:srgbClr val="DDDDDD">
                  <a:gamma/>
                  <a:shade val="89804"/>
                  <a:invGamma/>
                </a:srgbClr>
              </a:gs>
              <a:gs pos="50000">
                <a:srgbClr val="DDDDDD"/>
              </a:gs>
              <a:gs pos="100000">
                <a:srgbClr val="DDDDDD">
                  <a:gamma/>
                  <a:shade val="89804"/>
                  <a:invGamma/>
                </a:srgbClr>
              </a:gs>
            </a:gsLst>
            <a:lin ang="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latinLnBrk="0"/>
            <a:endParaRPr lang="ko-KR" altLang="ko-KR" sz="1600" b="1">
              <a:solidFill>
                <a:srgbClr val="330099"/>
              </a:solidFill>
              <a:latin typeface="Arial" charset="0"/>
              <a:ea typeface="굴림체" pitchFamily="49" charset="-127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138165" y="1700213"/>
            <a:ext cx="1173162" cy="3883025"/>
          </a:xfrm>
          <a:prstGeom prst="rect">
            <a:avLst/>
          </a:prstGeom>
          <a:gradFill rotWithShape="0">
            <a:gsLst>
              <a:gs pos="0">
                <a:srgbClr val="B8FFF9">
                  <a:gamma/>
                  <a:shade val="69804"/>
                  <a:invGamma/>
                </a:srgbClr>
              </a:gs>
              <a:gs pos="50000">
                <a:srgbClr val="B8FFF9"/>
              </a:gs>
              <a:gs pos="100000">
                <a:srgbClr val="B8FFF9">
                  <a:gamma/>
                  <a:shade val="69804"/>
                  <a:invGamma/>
                </a:srgbClr>
              </a:gs>
            </a:gsLst>
            <a:lin ang="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025380" y="1060430"/>
            <a:ext cx="4995788" cy="50475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1700" dirty="0"/>
              <a:t>SELECT </a:t>
            </a:r>
            <a:r>
              <a:rPr lang="en-US" altLang="ko-KR" sz="1700" dirty="0" smtClean="0"/>
              <a:t> * </a:t>
            </a:r>
            <a:endParaRPr lang="en-US" altLang="ko-KR" sz="1700" dirty="0"/>
          </a:p>
          <a:p>
            <a:r>
              <a:rPr lang="en-US" altLang="ko-KR" sz="1700" dirty="0" smtClean="0"/>
              <a:t> FROM  sale</a:t>
            </a:r>
            <a:endParaRPr lang="en-US" altLang="ko-KR" sz="1700" dirty="0"/>
          </a:p>
          <a:p>
            <a:r>
              <a:rPr lang="en-US" altLang="ko-KR" sz="1700" dirty="0"/>
              <a:t>WHERE </a:t>
            </a:r>
            <a:r>
              <a:rPr lang="en-US" altLang="ko-KR" sz="1700" dirty="0" smtClean="0"/>
              <a:t> </a:t>
            </a:r>
            <a:r>
              <a:rPr lang="en-US" altLang="ko-KR" sz="1700" dirty="0" err="1" smtClean="0"/>
              <a:t>substr</a:t>
            </a:r>
            <a:r>
              <a:rPr lang="en-US" altLang="ko-KR" sz="1700" dirty="0" smtClean="0"/>
              <a:t>(saledate,1,4</a:t>
            </a:r>
            <a:r>
              <a:rPr lang="en-US" altLang="ko-KR" sz="1700" dirty="0"/>
              <a:t>) = </a:t>
            </a:r>
            <a:r>
              <a:rPr lang="en-US" altLang="ko-KR" sz="1700" dirty="0" smtClean="0"/>
              <a:t>‘2012’</a:t>
            </a:r>
            <a:endParaRPr lang="en-US" altLang="ko-KR" sz="1700" dirty="0"/>
          </a:p>
          <a:p>
            <a:endParaRPr lang="en-US" altLang="ko-KR" sz="1700" dirty="0"/>
          </a:p>
          <a:p>
            <a:r>
              <a:rPr lang="en-US" altLang="ko-KR" sz="1500" dirty="0"/>
              <a:t>Execution Plan</a:t>
            </a:r>
          </a:p>
          <a:p>
            <a:r>
              <a:rPr lang="en-US" altLang="ko-KR" sz="1500" dirty="0"/>
              <a:t>------------------------------------</a:t>
            </a:r>
          </a:p>
          <a:p>
            <a:r>
              <a:rPr lang="en-US" altLang="ko-KR" sz="1500" dirty="0"/>
              <a:t>SELECT STATEMENT </a:t>
            </a:r>
          </a:p>
          <a:p>
            <a:r>
              <a:rPr lang="en-US" altLang="ko-KR" sz="1500" dirty="0"/>
              <a:t>  TABLE ACCESS FULL :SALE</a:t>
            </a:r>
          </a:p>
          <a:p>
            <a:endParaRPr lang="en-US" altLang="ko-KR" sz="1700" dirty="0" smtClean="0"/>
          </a:p>
          <a:p>
            <a:endParaRPr lang="en-US" altLang="ko-KR" sz="1700" dirty="0"/>
          </a:p>
          <a:p>
            <a:r>
              <a:rPr lang="en-US" altLang="ko-KR" sz="1700" dirty="0"/>
              <a:t>(</a:t>
            </a:r>
            <a:r>
              <a:rPr lang="ko-KR" altLang="en-US" sz="1700" dirty="0" err="1"/>
              <a:t>튜닝후</a:t>
            </a:r>
            <a:r>
              <a:rPr lang="en-US" altLang="ko-KR" sz="1700" dirty="0"/>
              <a:t>)</a:t>
            </a:r>
          </a:p>
          <a:p>
            <a:r>
              <a:rPr lang="en-US" altLang="ko-KR" sz="1700" dirty="0"/>
              <a:t>SELECT </a:t>
            </a:r>
            <a:r>
              <a:rPr lang="en-US" altLang="ko-KR" sz="1700" dirty="0" smtClean="0"/>
              <a:t> * </a:t>
            </a:r>
            <a:endParaRPr lang="en-US" altLang="ko-KR" sz="1700" dirty="0"/>
          </a:p>
          <a:p>
            <a:r>
              <a:rPr lang="en-US" altLang="ko-KR" sz="1700" dirty="0" smtClean="0"/>
              <a:t> FROM  sale</a:t>
            </a:r>
            <a:endParaRPr lang="en-US" altLang="ko-KR" sz="1700" dirty="0"/>
          </a:p>
          <a:p>
            <a:r>
              <a:rPr lang="en-US" altLang="ko-KR" sz="1700" dirty="0"/>
              <a:t>WHERE </a:t>
            </a:r>
            <a:r>
              <a:rPr lang="en-US" altLang="ko-KR" sz="1700" dirty="0" smtClean="0"/>
              <a:t> </a:t>
            </a:r>
            <a:r>
              <a:rPr lang="en-US" altLang="ko-KR" sz="1700" dirty="0" err="1" smtClean="0"/>
              <a:t>saledate</a:t>
            </a:r>
            <a:r>
              <a:rPr lang="en-US" altLang="ko-KR" sz="1700" dirty="0" smtClean="0"/>
              <a:t> </a:t>
            </a:r>
            <a:r>
              <a:rPr lang="en-US" altLang="ko-KR" sz="1700" dirty="0"/>
              <a:t>like </a:t>
            </a:r>
            <a:r>
              <a:rPr lang="en-US" altLang="ko-KR" sz="1700" dirty="0" smtClean="0"/>
              <a:t>‘2012%'</a:t>
            </a:r>
            <a:endParaRPr lang="en-US" altLang="ko-KR" sz="1700" dirty="0"/>
          </a:p>
          <a:p>
            <a:endParaRPr lang="en-US" altLang="ko-KR" sz="1700" dirty="0"/>
          </a:p>
          <a:p>
            <a:r>
              <a:rPr lang="en-US" altLang="ko-KR" sz="1500" dirty="0"/>
              <a:t>Execution Plan</a:t>
            </a:r>
          </a:p>
          <a:p>
            <a:r>
              <a:rPr lang="en-US" altLang="ko-KR" sz="1500" dirty="0"/>
              <a:t>------------------------------------</a:t>
            </a:r>
          </a:p>
          <a:p>
            <a:r>
              <a:rPr lang="en-US" altLang="ko-KR" sz="1500" dirty="0"/>
              <a:t>SELECT STATEMENT </a:t>
            </a:r>
          </a:p>
          <a:p>
            <a:r>
              <a:rPr lang="en-US" altLang="ko-KR" sz="1500" dirty="0"/>
              <a:t>  TABLE ACCESS BY </a:t>
            </a:r>
            <a:r>
              <a:rPr lang="en-US" altLang="ko-KR" sz="1500" dirty="0" smtClean="0"/>
              <a:t>INDEX </a:t>
            </a:r>
            <a:r>
              <a:rPr lang="en-US" altLang="ko-KR" sz="1500" dirty="0"/>
              <a:t>ROWID :SALE</a:t>
            </a:r>
          </a:p>
          <a:p>
            <a:r>
              <a:rPr lang="en-US" altLang="ko-KR" sz="1500" dirty="0"/>
              <a:t>    </a:t>
            </a:r>
            <a:r>
              <a:rPr lang="en-US" altLang="ko-KR" sz="1500" dirty="0" smtClean="0"/>
              <a:t>INDEX </a:t>
            </a:r>
            <a:r>
              <a:rPr lang="en-US" altLang="ko-KR" sz="1500" dirty="0"/>
              <a:t>RANGE SCAN :SALE_PK (U) </a:t>
            </a: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941190" y="3063875"/>
            <a:ext cx="522287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latinLnBrk="0"/>
            <a:r>
              <a:rPr lang="en-US" altLang="ko-KR" sz="40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rPr>
              <a:t>X</a:t>
            </a: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2690615" y="1768475"/>
            <a:ext cx="0" cy="373380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sysDot"/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2965252" y="3597275"/>
            <a:ext cx="690563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828477" y="1416050"/>
            <a:ext cx="71755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latinLnBrk="0"/>
            <a:r>
              <a:rPr lang="en-US" altLang="ko-K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SALE_PK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2217540" y="1400175"/>
            <a:ext cx="94615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latinLnBrk="0"/>
            <a:r>
              <a:rPr lang="en-US" altLang="ko-K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SALE TABLE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103188"/>
            <a:ext cx="7682631" cy="5429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INDEX Column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EXTERNAL Suppressing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025380" y="1060430"/>
            <a:ext cx="4995788" cy="504753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altLang="ko-KR" sz="1700" dirty="0" smtClean="0"/>
              <a:t>SELECT  * </a:t>
            </a:r>
          </a:p>
          <a:p>
            <a:r>
              <a:rPr lang="en-US" altLang="ko-KR" sz="1700" dirty="0" smtClean="0"/>
              <a:t> FROM   sale</a:t>
            </a:r>
          </a:p>
          <a:p>
            <a:r>
              <a:rPr lang="en-US" altLang="ko-KR" sz="1700" dirty="0" smtClean="0"/>
              <a:t>WHERE  </a:t>
            </a:r>
            <a:r>
              <a:rPr lang="en-US" altLang="ko-KR" sz="1700" dirty="0" err="1" smtClean="0"/>
              <a:t>saledate</a:t>
            </a:r>
            <a:r>
              <a:rPr lang="en-US" altLang="ko-KR" sz="1700" dirty="0" smtClean="0"/>
              <a:t> = 20120103</a:t>
            </a:r>
          </a:p>
          <a:p>
            <a:endParaRPr lang="en-US" altLang="ko-KR" sz="1700" dirty="0" smtClean="0"/>
          </a:p>
          <a:p>
            <a:r>
              <a:rPr lang="en-US" altLang="ko-KR" sz="1500" dirty="0" smtClean="0"/>
              <a:t>Execution Plan</a:t>
            </a:r>
          </a:p>
          <a:p>
            <a:r>
              <a:rPr lang="en-US" altLang="ko-KR" sz="1500" dirty="0" smtClean="0"/>
              <a:t>-----------------------------------</a:t>
            </a:r>
          </a:p>
          <a:p>
            <a:r>
              <a:rPr lang="en-US" altLang="ko-KR" sz="1500" dirty="0" smtClean="0"/>
              <a:t> SELECT STATEMENT                                     </a:t>
            </a:r>
          </a:p>
          <a:p>
            <a:r>
              <a:rPr lang="en-US" altLang="ko-KR" sz="1500" dirty="0" smtClean="0"/>
              <a:t>    TABLE ACCESS FULL :SALE</a:t>
            </a:r>
          </a:p>
          <a:p>
            <a:endParaRPr lang="en-US" altLang="ko-KR" sz="1700" dirty="0" smtClean="0"/>
          </a:p>
          <a:p>
            <a:endParaRPr lang="en-US" altLang="ko-KR" sz="1700" dirty="0" smtClean="0"/>
          </a:p>
          <a:p>
            <a:r>
              <a:rPr lang="en-US" altLang="ko-KR" sz="1700" dirty="0" smtClean="0"/>
              <a:t>(</a:t>
            </a:r>
            <a:r>
              <a:rPr lang="ko-KR" altLang="en-US" sz="1700" dirty="0" err="1" smtClean="0"/>
              <a:t>튜닝후</a:t>
            </a:r>
            <a:r>
              <a:rPr lang="en-US" altLang="ko-KR" sz="1700" dirty="0" smtClean="0"/>
              <a:t>)</a:t>
            </a:r>
          </a:p>
          <a:p>
            <a:r>
              <a:rPr lang="en-US" altLang="ko-KR" sz="1700" dirty="0" smtClean="0"/>
              <a:t>SELECT  * </a:t>
            </a:r>
          </a:p>
          <a:p>
            <a:r>
              <a:rPr lang="en-US" altLang="ko-KR" sz="1700" dirty="0" smtClean="0"/>
              <a:t> FROM   sale</a:t>
            </a:r>
          </a:p>
          <a:p>
            <a:r>
              <a:rPr lang="en-US" altLang="ko-KR" sz="1700" dirty="0" smtClean="0"/>
              <a:t>WHERE   </a:t>
            </a:r>
            <a:r>
              <a:rPr lang="en-US" altLang="ko-KR" sz="1700" dirty="0" err="1" smtClean="0"/>
              <a:t>saledate</a:t>
            </a:r>
            <a:r>
              <a:rPr lang="en-US" altLang="ko-KR" sz="1700" dirty="0" smtClean="0"/>
              <a:t> = ‘20120103’</a:t>
            </a:r>
          </a:p>
          <a:p>
            <a:endParaRPr lang="en-US" altLang="ko-KR" sz="1700" dirty="0" smtClean="0"/>
          </a:p>
          <a:p>
            <a:r>
              <a:rPr lang="en-US" altLang="ko-KR" sz="1500" dirty="0" smtClean="0"/>
              <a:t>Execution Plan</a:t>
            </a:r>
          </a:p>
          <a:p>
            <a:r>
              <a:rPr lang="en-US" altLang="ko-KR" sz="1500" dirty="0" smtClean="0"/>
              <a:t>-----------------------------------</a:t>
            </a:r>
          </a:p>
          <a:p>
            <a:r>
              <a:rPr lang="en-US" altLang="ko-KR" sz="1500" dirty="0" smtClean="0"/>
              <a:t> SELECT STATEMENT </a:t>
            </a:r>
          </a:p>
          <a:p>
            <a:r>
              <a:rPr lang="en-US" altLang="ko-KR" sz="1500" dirty="0" smtClean="0"/>
              <a:t>     TABLE ACCESS BY INDEX ROWID :SALE     </a:t>
            </a:r>
          </a:p>
          <a:p>
            <a:r>
              <a:rPr lang="en-US" altLang="ko-KR" sz="1500" dirty="0" smtClean="0"/>
              <a:t>         INDEX UNIQUE SCAN :SALE_PK (U) </a:t>
            </a:r>
          </a:p>
        </p:txBody>
      </p:sp>
      <p:sp>
        <p:nvSpPr>
          <p:cNvPr id="20" name="Rectangle 4"/>
          <p:cNvSpPr>
            <a:spLocks noChangeArrowheads="1"/>
          </p:cNvSpPr>
          <p:nvPr/>
        </p:nvSpPr>
        <p:spPr bwMode="auto">
          <a:xfrm>
            <a:off x="895152" y="1692275"/>
            <a:ext cx="620713" cy="3903663"/>
          </a:xfrm>
          <a:prstGeom prst="rect">
            <a:avLst/>
          </a:prstGeom>
          <a:gradFill rotWithShape="0">
            <a:gsLst>
              <a:gs pos="0">
                <a:srgbClr val="DDDDDD">
                  <a:gamma/>
                  <a:shade val="89804"/>
                  <a:invGamma/>
                </a:srgbClr>
              </a:gs>
              <a:gs pos="50000">
                <a:srgbClr val="DDDDDD"/>
              </a:gs>
              <a:gs pos="100000">
                <a:srgbClr val="DDDDDD">
                  <a:gamma/>
                  <a:shade val="89804"/>
                  <a:invGamma/>
                </a:srgbClr>
              </a:gs>
            </a:gsLst>
            <a:lin ang="0" scaled="1"/>
          </a:gradFill>
          <a:ln w="2857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 latinLnBrk="0"/>
            <a:endParaRPr lang="ko-KR" altLang="ko-KR" sz="1600" b="1">
              <a:solidFill>
                <a:srgbClr val="330099"/>
              </a:solidFill>
              <a:latin typeface="Arial" charset="0"/>
              <a:ea typeface="굴림체" pitchFamily="49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2138165" y="1700213"/>
            <a:ext cx="1173162" cy="3883025"/>
          </a:xfrm>
          <a:prstGeom prst="rect">
            <a:avLst/>
          </a:prstGeom>
          <a:gradFill rotWithShape="0">
            <a:gsLst>
              <a:gs pos="0">
                <a:srgbClr val="B8FFF9">
                  <a:gamma/>
                  <a:shade val="69804"/>
                  <a:invGamma/>
                </a:srgbClr>
              </a:gs>
              <a:gs pos="50000">
                <a:srgbClr val="B8FFF9"/>
              </a:gs>
              <a:gs pos="100000">
                <a:srgbClr val="B8FFF9">
                  <a:gamma/>
                  <a:shade val="69804"/>
                  <a:invGamma/>
                </a:srgbClr>
              </a:gs>
            </a:gsLst>
            <a:lin ang="0" scaled="1"/>
          </a:gradFill>
          <a:ln w="254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941190" y="3063875"/>
            <a:ext cx="522287" cy="701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latinLnBrk="0"/>
            <a:r>
              <a:rPr lang="en-US" altLang="ko-KR" sz="40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굴림체" pitchFamily="49" charset="-127"/>
              </a:rPr>
              <a:t>X</a:t>
            </a:r>
          </a:p>
        </p:txBody>
      </p:sp>
      <p:sp>
        <p:nvSpPr>
          <p:cNvPr id="23" name="Line 7"/>
          <p:cNvSpPr>
            <a:spLocks noChangeShapeType="1"/>
          </p:cNvSpPr>
          <p:nvPr/>
        </p:nvSpPr>
        <p:spPr bwMode="auto">
          <a:xfrm>
            <a:off x="2690615" y="1768475"/>
            <a:ext cx="0" cy="373380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sysDot"/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>
            <a:off x="2965252" y="3597275"/>
            <a:ext cx="690563" cy="0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sysDot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Text Box 9"/>
          <p:cNvSpPr txBox="1">
            <a:spLocks noChangeArrowheads="1"/>
          </p:cNvSpPr>
          <p:nvPr/>
        </p:nvSpPr>
        <p:spPr bwMode="auto">
          <a:xfrm>
            <a:off x="828477" y="1416050"/>
            <a:ext cx="71755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latinLnBrk="0"/>
            <a:r>
              <a:rPr lang="en-US" altLang="ko-K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SALE_PK</a:t>
            </a: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2217540" y="1400175"/>
            <a:ext cx="946150" cy="2746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latinLnBrk="0"/>
            <a:r>
              <a:rPr lang="en-US" altLang="ko-KR" sz="1200" b="1">
                <a:effectLst>
                  <a:outerShdw blurRad="38100" dist="38100" dir="2700000" algn="tl">
                    <a:srgbClr val="C0C0C0"/>
                  </a:outerShdw>
                </a:effectLst>
                <a:latin typeface="굴림체" pitchFamily="49" charset="-127"/>
                <a:ea typeface="굴림체" pitchFamily="49" charset="-127"/>
              </a:rPr>
              <a:t>SALE TABLE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103188"/>
            <a:ext cx="5703887" cy="5429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INDEX COLUMN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변형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(External) 1/2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585360" y="793732"/>
            <a:ext cx="3987533" cy="1375303"/>
          </a:xfrm>
          <a:prstGeom prst="roundRect">
            <a:avLst>
              <a:gd name="adj" fmla="val 6727"/>
            </a:avLst>
          </a:prstGeom>
          <a:solidFill>
            <a:schemeClr val="bg2"/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b="1" dirty="0" smtClean="0">
                <a:ea typeface="HY울릉도M" pitchFamily="18" charset="-127"/>
              </a:rPr>
              <a:t/>
            </a:r>
            <a:br>
              <a:rPr lang="en-US" altLang="ko-KR" sz="1600" b="1" dirty="0" smtClean="0">
                <a:ea typeface="HY울릉도M" pitchFamily="18" charset="-127"/>
              </a:rPr>
            </a:br>
            <a:r>
              <a:rPr lang="en-US" altLang="ko-KR" sz="1600" b="1" dirty="0" smtClean="0">
                <a:ea typeface="HY울릉도M" pitchFamily="18" charset="-127"/>
              </a:rPr>
              <a:t>SELECT  *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b="1" dirty="0" smtClean="0">
                <a:ea typeface="HY울릉도M" pitchFamily="18" charset="-127"/>
              </a:rPr>
              <a:t>   FROM  EMP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b="1" dirty="0" smtClean="0">
                <a:ea typeface="HY울릉도M" pitchFamily="18" charset="-127"/>
              </a:rPr>
              <a:t>WHERE  </a:t>
            </a:r>
            <a:r>
              <a:rPr lang="en-US" altLang="ko-KR" sz="1600" b="1" dirty="0" smtClean="0">
                <a:solidFill>
                  <a:schemeClr val="bg1"/>
                </a:solidFill>
                <a:ea typeface="HY울릉도M" pitchFamily="18" charset="-127"/>
              </a:rPr>
              <a:t>SUBSTR(ENAME,1,3) </a:t>
            </a:r>
            <a:r>
              <a:rPr lang="en-US" altLang="ko-KR" sz="1600" b="1" dirty="0" smtClean="0">
                <a:ea typeface="HY울릉도M" pitchFamily="18" charset="-127"/>
              </a:rPr>
              <a:t>= 'ABC'         </a:t>
            </a:r>
            <a:br>
              <a:rPr lang="en-US" altLang="ko-KR" sz="1600" b="1" dirty="0" smtClean="0">
                <a:ea typeface="HY울릉도M" pitchFamily="18" charset="-127"/>
              </a:rPr>
            </a:br>
            <a:endParaRPr lang="en-US" altLang="ko-KR" sz="1600" b="1" dirty="0" smtClean="0">
              <a:ea typeface="HY울릉도M" pitchFamily="18" charset="-127"/>
            </a:endParaRPr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5220965" y="793732"/>
            <a:ext cx="3987533" cy="1375303"/>
          </a:xfrm>
          <a:prstGeom prst="roundRect">
            <a:avLst>
              <a:gd name="adj" fmla="val 6727"/>
            </a:avLst>
          </a:prstGeom>
          <a:solidFill>
            <a:srgbClr val="005F9A">
              <a:alpha val="50000"/>
            </a:srgbClr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b="1" dirty="0" smtClean="0">
                <a:ea typeface="HY울릉도M" pitchFamily="18" charset="-127"/>
              </a:rPr>
              <a:t/>
            </a:r>
            <a:br>
              <a:rPr lang="en-US" altLang="ko-KR" sz="1600" b="1" dirty="0" smtClean="0">
                <a:ea typeface="HY울릉도M" pitchFamily="18" charset="-127"/>
              </a:rPr>
            </a:br>
            <a:r>
              <a:rPr lang="en-US" altLang="ko-KR" sz="1600" b="1" dirty="0" smtClean="0">
                <a:ea typeface="HY울릉도M" pitchFamily="18" charset="-127"/>
              </a:rPr>
              <a:t> SELECT  *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b="1" dirty="0" smtClean="0">
                <a:ea typeface="HY울릉도M" pitchFamily="18" charset="-127"/>
              </a:rPr>
              <a:t>  FROM  EMP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b="1" dirty="0" smtClean="0">
                <a:ea typeface="HY울릉도M" pitchFamily="18" charset="-127"/>
              </a:rPr>
              <a:t>WHERE  ENAME </a:t>
            </a:r>
            <a:r>
              <a:rPr lang="en-US" altLang="ko-KR" sz="1600" b="1" dirty="0" smtClean="0">
                <a:solidFill>
                  <a:schemeClr val="bg1"/>
                </a:solidFill>
                <a:ea typeface="HY울릉도M" pitchFamily="18" charset="-127"/>
              </a:rPr>
              <a:t>LIKE 'ABC%’</a:t>
            </a:r>
            <a:br>
              <a:rPr lang="en-US" altLang="ko-KR" sz="1600" b="1" dirty="0" smtClean="0">
                <a:solidFill>
                  <a:schemeClr val="bg1"/>
                </a:solidFill>
                <a:ea typeface="HY울릉도M" pitchFamily="18" charset="-127"/>
              </a:rPr>
            </a:br>
            <a:endParaRPr lang="en-US" altLang="ko-KR" sz="1600" b="1" dirty="0" smtClean="0">
              <a:solidFill>
                <a:schemeClr val="bg1"/>
              </a:solidFill>
              <a:ea typeface="HY울릉도M" pitchFamily="18" charset="-127"/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4673367" y="1190268"/>
            <a:ext cx="50405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585360" y="2198380"/>
            <a:ext cx="3987533" cy="1375303"/>
          </a:xfrm>
          <a:prstGeom prst="roundRect">
            <a:avLst>
              <a:gd name="adj" fmla="val 6727"/>
            </a:avLst>
          </a:prstGeom>
          <a:solidFill>
            <a:schemeClr val="bg2"/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b="1" dirty="0" smtClean="0">
                <a:ea typeface="HY울릉도M" pitchFamily="18" charset="-127"/>
              </a:rPr>
              <a:t/>
            </a:r>
            <a:br>
              <a:rPr lang="en-US" altLang="ko-KR" sz="1600" b="1" dirty="0" smtClean="0">
                <a:ea typeface="HY울릉도M" pitchFamily="18" charset="-127"/>
              </a:rPr>
            </a:br>
            <a:r>
              <a:rPr lang="en-US" altLang="ko-KR" sz="1600" b="1" dirty="0" smtClean="0">
                <a:ea typeface="HY울릉도M" pitchFamily="18" charset="-127"/>
              </a:rPr>
              <a:t>SELECT *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b="1" dirty="0" smtClean="0">
                <a:ea typeface="HY울릉도M" pitchFamily="18" charset="-127"/>
              </a:rPr>
              <a:t>  FROM  EMP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b="1" dirty="0" smtClean="0">
                <a:ea typeface="HY울릉도M" pitchFamily="18" charset="-127"/>
              </a:rPr>
              <a:t>WHERE  </a:t>
            </a:r>
            <a:r>
              <a:rPr lang="en-US" altLang="ko-KR" sz="1600" b="1" dirty="0" smtClean="0">
                <a:solidFill>
                  <a:schemeClr val="bg1"/>
                </a:solidFill>
                <a:ea typeface="HY울릉도M" pitchFamily="18" charset="-127"/>
              </a:rPr>
              <a:t>SAL * 12 </a:t>
            </a:r>
            <a:r>
              <a:rPr lang="en-US" altLang="ko-KR" sz="1600" b="1" dirty="0" smtClean="0">
                <a:ea typeface="HY울릉도M" pitchFamily="18" charset="-127"/>
              </a:rPr>
              <a:t>= 12000000</a:t>
            </a:r>
            <a:br>
              <a:rPr lang="en-US" altLang="ko-KR" sz="1600" b="1" dirty="0" smtClean="0">
                <a:ea typeface="HY울릉도M" pitchFamily="18" charset="-127"/>
              </a:rPr>
            </a:br>
            <a:endParaRPr lang="en-US" altLang="ko-KR" sz="1600" b="1" dirty="0" smtClean="0">
              <a:ea typeface="HY울릉도M" pitchFamily="18" charset="-127"/>
            </a:endParaRPr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5220965" y="2198380"/>
            <a:ext cx="3987533" cy="1375303"/>
          </a:xfrm>
          <a:prstGeom prst="roundRect">
            <a:avLst>
              <a:gd name="adj" fmla="val 6727"/>
            </a:avLst>
          </a:prstGeom>
          <a:solidFill>
            <a:srgbClr val="005F9A">
              <a:alpha val="50000"/>
            </a:srgbClr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b="1" dirty="0" smtClean="0">
                <a:ea typeface="HY울릉도M" pitchFamily="18" charset="-127"/>
              </a:rPr>
              <a:t/>
            </a:r>
            <a:br>
              <a:rPr lang="en-US" altLang="ko-KR" sz="1600" b="1" dirty="0" smtClean="0">
                <a:ea typeface="HY울릉도M" pitchFamily="18" charset="-127"/>
              </a:rPr>
            </a:br>
            <a:r>
              <a:rPr lang="en-US" altLang="ko-KR" sz="1600" b="1" dirty="0" smtClean="0">
                <a:ea typeface="HY울릉도M" pitchFamily="18" charset="-127"/>
              </a:rPr>
              <a:t> SELECT  *                                                      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b="1" dirty="0" smtClean="0">
                <a:ea typeface="HY울릉도M" pitchFamily="18" charset="-127"/>
              </a:rPr>
              <a:t>  FROM  EMP                                             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b="1" dirty="0" smtClean="0">
                <a:ea typeface="HY울릉도M" pitchFamily="18" charset="-127"/>
              </a:rPr>
              <a:t> WHERE  SAL = </a:t>
            </a:r>
            <a:r>
              <a:rPr lang="en-US" altLang="ko-KR" sz="1600" b="1" dirty="0" smtClean="0">
                <a:solidFill>
                  <a:schemeClr val="bg1"/>
                </a:solidFill>
                <a:ea typeface="HY울릉도M" pitchFamily="18" charset="-127"/>
              </a:rPr>
              <a:t>12000000 / 12</a:t>
            </a:r>
            <a:br>
              <a:rPr lang="en-US" altLang="ko-KR" sz="1600" b="1" dirty="0" smtClean="0">
                <a:solidFill>
                  <a:schemeClr val="bg1"/>
                </a:solidFill>
                <a:ea typeface="HY울릉도M" pitchFamily="18" charset="-127"/>
              </a:rPr>
            </a:br>
            <a:endParaRPr lang="en-US" altLang="ko-KR" sz="1600" b="1" dirty="0" smtClean="0">
              <a:ea typeface="HY울릉도M" pitchFamily="18" charset="-127"/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4673367" y="2594916"/>
            <a:ext cx="50405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AutoShape 5"/>
          <p:cNvSpPr>
            <a:spLocks noChangeArrowheads="1"/>
          </p:cNvSpPr>
          <p:nvPr/>
        </p:nvSpPr>
        <p:spPr bwMode="auto">
          <a:xfrm>
            <a:off x="585360" y="3601377"/>
            <a:ext cx="3987533" cy="1223454"/>
          </a:xfrm>
          <a:prstGeom prst="roundRect">
            <a:avLst>
              <a:gd name="adj" fmla="val 6727"/>
            </a:avLst>
          </a:prstGeom>
          <a:solidFill>
            <a:schemeClr val="bg2"/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500" b="1" dirty="0" smtClean="0">
                <a:ea typeface="HY울릉도M" pitchFamily="18" charset="-127"/>
              </a:rPr>
              <a:t>SELECT *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500" b="1" dirty="0" smtClean="0">
                <a:ea typeface="HY울릉도M" pitchFamily="18" charset="-127"/>
              </a:rPr>
              <a:t>  FROM  EMP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500" b="1" dirty="0" smtClean="0">
                <a:ea typeface="HY울릉도M" pitchFamily="18" charset="-127"/>
              </a:rPr>
              <a:t>WHERE  </a:t>
            </a:r>
            <a:r>
              <a:rPr lang="en-US" altLang="ko-KR" sz="1500" b="1" dirty="0" smtClean="0">
                <a:solidFill>
                  <a:schemeClr val="bg1"/>
                </a:solidFill>
                <a:ea typeface="HY울릉도M" pitchFamily="18" charset="-127"/>
              </a:rPr>
              <a:t>TO_CHAR(HIREDATE,'YYMMDD') 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500" b="1" dirty="0" smtClean="0">
                <a:ea typeface="HY울릉도M" pitchFamily="18" charset="-127"/>
              </a:rPr>
              <a:t>              = '20120101'  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-- </a:t>
            </a:r>
            <a:r>
              <a:rPr lang="ko-KR" altLang="en-US" sz="1200" b="1" dirty="0" err="1" smtClean="0">
                <a:solidFill>
                  <a:schemeClr val="bg1"/>
                </a:solidFill>
              </a:rPr>
              <a:t>시분초가</a:t>
            </a:r>
            <a:r>
              <a:rPr lang="ko-KR" altLang="en-US" sz="1200" b="1" dirty="0" smtClean="0">
                <a:solidFill>
                  <a:schemeClr val="bg1"/>
                </a:solidFill>
              </a:rPr>
              <a:t> </a:t>
            </a:r>
            <a:r>
              <a:rPr lang="ko-KR" altLang="en-US" sz="1200" b="1" dirty="0" err="1" smtClean="0">
                <a:solidFill>
                  <a:schemeClr val="bg1"/>
                </a:solidFill>
              </a:rPr>
              <a:t>없을때</a:t>
            </a:r>
            <a:endParaRPr lang="ko-KR" altLang="en-US" sz="1200" b="1" dirty="0" smtClean="0">
              <a:solidFill>
                <a:schemeClr val="bg1"/>
              </a:solidFill>
            </a:endParaRPr>
          </a:p>
        </p:txBody>
      </p:sp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5220965" y="3601377"/>
            <a:ext cx="3987533" cy="1223454"/>
          </a:xfrm>
          <a:prstGeom prst="roundRect">
            <a:avLst>
              <a:gd name="adj" fmla="val 6727"/>
            </a:avLst>
          </a:prstGeom>
          <a:solidFill>
            <a:srgbClr val="005F9A">
              <a:alpha val="50000"/>
            </a:srgbClr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500" b="1" dirty="0" smtClean="0">
                <a:ea typeface="HY울릉도M" pitchFamily="18" charset="-127"/>
              </a:rPr>
              <a:t> SELECT  *                                                      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500" b="1" dirty="0" smtClean="0">
                <a:ea typeface="HY울릉도M" pitchFamily="18" charset="-127"/>
              </a:rPr>
              <a:t>  FROM   EMP                                             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500" b="1" dirty="0" smtClean="0">
                <a:ea typeface="HY울릉도M" pitchFamily="18" charset="-127"/>
              </a:rPr>
              <a:t> WHERE  HIREDATE =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500" b="1" dirty="0" smtClean="0">
                <a:ea typeface="HY울릉도M" pitchFamily="18" charset="-127"/>
              </a:rPr>
              <a:t>            </a:t>
            </a:r>
            <a:r>
              <a:rPr lang="en-US" altLang="ko-KR" sz="1500" b="1" dirty="0" smtClean="0">
                <a:solidFill>
                  <a:schemeClr val="bg1"/>
                </a:solidFill>
                <a:ea typeface="HY울릉도M" pitchFamily="18" charset="-127"/>
              </a:rPr>
              <a:t>TO_DATE('20120101','YYMMDD')  </a:t>
            </a:r>
          </a:p>
        </p:txBody>
      </p:sp>
      <p:sp>
        <p:nvSpPr>
          <p:cNvPr id="36" name="오른쪽 화살표 35"/>
          <p:cNvSpPr/>
          <p:nvPr/>
        </p:nvSpPr>
        <p:spPr>
          <a:xfrm>
            <a:off x="4673367" y="3997913"/>
            <a:ext cx="50405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AutoShape 5"/>
          <p:cNvSpPr>
            <a:spLocks noChangeArrowheads="1"/>
          </p:cNvSpPr>
          <p:nvPr/>
        </p:nvSpPr>
        <p:spPr bwMode="auto">
          <a:xfrm>
            <a:off x="585360" y="5006025"/>
            <a:ext cx="3987533" cy="1170706"/>
          </a:xfrm>
          <a:prstGeom prst="roundRect">
            <a:avLst>
              <a:gd name="adj" fmla="val 6727"/>
            </a:avLst>
          </a:prstGeom>
          <a:solidFill>
            <a:schemeClr val="bg2"/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b="1" dirty="0" smtClean="0">
                <a:ea typeface="HY울릉도M" pitchFamily="18" charset="-127"/>
              </a:rPr>
              <a:t/>
            </a:r>
            <a:br>
              <a:rPr lang="en-US" altLang="ko-KR" sz="1600" b="1" dirty="0" smtClean="0">
                <a:ea typeface="HY울릉도M" pitchFamily="18" charset="-127"/>
              </a:rPr>
            </a:br>
            <a:r>
              <a:rPr lang="en-US" altLang="ko-KR" sz="1600" b="1" dirty="0" smtClean="0">
                <a:ea typeface="HY울릉도M" pitchFamily="18" charset="-127"/>
              </a:rPr>
              <a:t>SELECT *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b="1" dirty="0" smtClean="0">
                <a:ea typeface="HY울릉도M" pitchFamily="18" charset="-127"/>
              </a:rPr>
              <a:t>  FROM  EMP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b="1" dirty="0" smtClean="0">
                <a:ea typeface="HY울릉도M" pitchFamily="18" charset="-127"/>
              </a:rPr>
              <a:t>WHERE </a:t>
            </a:r>
            <a:r>
              <a:rPr lang="en-US" altLang="ko-KR" sz="1600" b="1" dirty="0" smtClean="0">
                <a:solidFill>
                  <a:schemeClr val="bg1"/>
                </a:solidFill>
                <a:ea typeface="HY울릉도M" pitchFamily="18" charset="-127"/>
              </a:rPr>
              <a:t>NVL(COMM,0)  </a:t>
            </a:r>
            <a:r>
              <a:rPr lang="en-US" altLang="ko-KR" sz="1600" b="1" dirty="0" smtClean="0">
                <a:ea typeface="HY울릉도M" pitchFamily="18" charset="-127"/>
              </a:rPr>
              <a:t>&lt; 100</a:t>
            </a:r>
          </a:p>
        </p:txBody>
      </p:sp>
      <p:sp>
        <p:nvSpPr>
          <p:cNvPr id="38" name="AutoShape 5"/>
          <p:cNvSpPr>
            <a:spLocks noChangeArrowheads="1"/>
          </p:cNvSpPr>
          <p:nvPr/>
        </p:nvSpPr>
        <p:spPr bwMode="auto">
          <a:xfrm>
            <a:off x="5220965" y="5006025"/>
            <a:ext cx="3987533" cy="1298579"/>
          </a:xfrm>
          <a:prstGeom prst="roundRect">
            <a:avLst>
              <a:gd name="adj" fmla="val 6727"/>
            </a:avLst>
          </a:prstGeom>
          <a:solidFill>
            <a:srgbClr val="005F9A">
              <a:alpha val="50000"/>
            </a:srgbClr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ko-KR" sz="1600" b="1" dirty="0" smtClean="0">
              <a:ea typeface="HY울릉도M" pitchFamily="18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ko-KR" sz="1600" b="1" dirty="0" smtClean="0">
              <a:ea typeface="HY울릉도M" pitchFamily="18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ko-KR" sz="1600" b="1" dirty="0" smtClean="0">
              <a:ea typeface="HY울릉도M" pitchFamily="18" charset="-127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ko-KR" sz="1600" b="1" dirty="0" smtClean="0">
              <a:ea typeface="HY울릉도M" pitchFamily="18" charset="-127"/>
            </a:endParaRPr>
          </a:p>
        </p:txBody>
      </p:sp>
      <p:sp>
        <p:nvSpPr>
          <p:cNvPr id="39" name="오른쪽 화살표 38"/>
          <p:cNvSpPr/>
          <p:nvPr/>
        </p:nvSpPr>
        <p:spPr>
          <a:xfrm>
            <a:off x="4673367" y="5402561"/>
            <a:ext cx="50405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폭발 1 39"/>
          <p:cNvSpPr/>
          <p:nvPr/>
        </p:nvSpPr>
        <p:spPr>
          <a:xfrm>
            <a:off x="7885261" y="620688"/>
            <a:ext cx="1512168" cy="122413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‘%ABC%’</a:t>
            </a:r>
            <a:endParaRPr lang="ko-KR" altLang="en-US" sz="12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103188"/>
            <a:ext cx="5703887" cy="5429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INDEX COLUMN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변형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(External) 2/2</a:t>
            </a:r>
          </a:p>
        </p:txBody>
      </p:sp>
      <p:sp>
        <p:nvSpPr>
          <p:cNvPr id="21" name="AutoShape 5"/>
          <p:cNvSpPr>
            <a:spLocks noChangeArrowheads="1"/>
          </p:cNvSpPr>
          <p:nvPr/>
        </p:nvSpPr>
        <p:spPr bwMode="auto">
          <a:xfrm>
            <a:off x="585360" y="793732"/>
            <a:ext cx="3987533" cy="1506373"/>
          </a:xfrm>
          <a:prstGeom prst="roundRect">
            <a:avLst>
              <a:gd name="adj" fmla="val 6727"/>
            </a:avLst>
          </a:prstGeom>
          <a:solidFill>
            <a:schemeClr val="bg2"/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b="1" dirty="0" smtClean="0">
                <a:ea typeface="HY울릉도M" pitchFamily="18" charset="-127"/>
              </a:rPr>
              <a:t/>
            </a:r>
            <a:br>
              <a:rPr lang="en-US" altLang="ko-KR" sz="1400" b="1" dirty="0" smtClean="0">
                <a:ea typeface="HY울릉도M" pitchFamily="18" charset="-127"/>
              </a:rPr>
            </a:br>
            <a:r>
              <a:rPr lang="en-US" altLang="ko-KR" sz="1400" b="1" dirty="0" smtClean="0">
                <a:ea typeface="HY울릉도M" pitchFamily="18" charset="-127"/>
              </a:rPr>
              <a:t>  SELECT  *                                                      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b="1" dirty="0" smtClean="0">
                <a:ea typeface="HY울릉도M" pitchFamily="18" charset="-127"/>
              </a:rPr>
              <a:t>   FROM  EMP                                             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b="1" dirty="0" smtClean="0">
                <a:ea typeface="HY울릉도M" pitchFamily="18" charset="-127"/>
              </a:rPr>
              <a:t> WHERE  EMPNO  BETWEEN 100 AND 200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b="1" dirty="0" smtClean="0">
                <a:ea typeface="HY울릉도M" pitchFamily="18" charset="-127"/>
              </a:rPr>
              <a:t>     AND  </a:t>
            </a:r>
            <a:r>
              <a:rPr lang="en-US" altLang="ko-KR" sz="1400" b="1" dirty="0" smtClean="0">
                <a:solidFill>
                  <a:schemeClr val="bg1"/>
                </a:solidFill>
                <a:ea typeface="HY울릉도M" pitchFamily="18" charset="-127"/>
              </a:rPr>
              <a:t>NVL(JOB,'X') </a:t>
            </a:r>
            <a:r>
              <a:rPr lang="en-US" altLang="ko-KR" sz="1400" b="1" dirty="0" smtClean="0">
                <a:ea typeface="HY울릉도M" pitchFamily="18" charset="-127"/>
              </a:rPr>
              <a:t>= 'CLERK'        </a:t>
            </a:r>
            <a:br>
              <a:rPr lang="en-US" altLang="ko-KR" sz="1400" b="1" dirty="0" smtClean="0">
                <a:ea typeface="HY울릉도M" pitchFamily="18" charset="-127"/>
              </a:rPr>
            </a:br>
            <a:endParaRPr lang="en-US" altLang="ko-KR" sz="1400" b="1" dirty="0" smtClean="0">
              <a:ea typeface="HY울릉도M" pitchFamily="18" charset="-127"/>
            </a:endParaRPr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5220965" y="793732"/>
            <a:ext cx="3987533" cy="1506373"/>
          </a:xfrm>
          <a:prstGeom prst="roundRect">
            <a:avLst>
              <a:gd name="adj" fmla="val 6727"/>
            </a:avLst>
          </a:prstGeom>
          <a:solidFill>
            <a:srgbClr val="005F9A">
              <a:alpha val="50000"/>
            </a:srgbClr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b="1" dirty="0" smtClean="0">
                <a:ea typeface="HY울릉도M" pitchFamily="18" charset="-127"/>
              </a:rPr>
              <a:t/>
            </a:r>
            <a:br>
              <a:rPr lang="en-US" altLang="ko-KR" sz="1400" b="1" dirty="0" smtClean="0">
                <a:ea typeface="HY울릉도M" pitchFamily="18" charset="-127"/>
              </a:rPr>
            </a:br>
            <a:r>
              <a:rPr lang="en-US" altLang="ko-KR" sz="1400" b="1" dirty="0" smtClean="0">
                <a:ea typeface="HY울릉도M" pitchFamily="18" charset="-127"/>
              </a:rPr>
              <a:t> SELECT  *                                                      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b="1" dirty="0" smtClean="0">
                <a:ea typeface="HY울릉도M" pitchFamily="18" charset="-127"/>
              </a:rPr>
              <a:t>  FROM  EMP                                             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b="1" dirty="0" smtClean="0">
                <a:ea typeface="HY울릉도M" pitchFamily="18" charset="-127"/>
              </a:rPr>
              <a:t> WHERE  EMPNO  BETWEEN 100 AND 200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b="1" dirty="0" smtClean="0">
                <a:ea typeface="HY울릉도M" pitchFamily="18" charset="-127"/>
              </a:rPr>
              <a:t>    AND  </a:t>
            </a:r>
            <a:r>
              <a:rPr lang="en-US" altLang="ko-KR" sz="1400" b="1" dirty="0" smtClean="0">
                <a:solidFill>
                  <a:schemeClr val="bg1"/>
                </a:solidFill>
                <a:ea typeface="HY울릉도M" pitchFamily="18" charset="-127"/>
              </a:rPr>
              <a:t>JOB = 'CLERK'                  </a:t>
            </a:r>
            <a:r>
              <a:rPr lang="en-US" altLang="ko-KR" sz="1400" b="1" dirty="0" smtClean="0">
                <a:ea typeface="HY울릉도M" pitchFamily="18" charset="-127"/>
              </a:rPr>
              <a:t/>
            </a:r>
            <a:br>
              <a:rPr lang="en-US" altLang="ko-KR" sz="1400" b="1" dirty="0" smtClean="0">
                <a:ea typeface="HY울릉도M" pitchFamily="18" charset="-127"/>
              </a:rPr>
            </a:br>
            <a:endParaRPr lang="en-US" altLang="ko-KR" sz="1400" b="1" dirty="0" smtClean="0">
              <a:ea typeface="HY울릉도M" pitchFamily="18" charset="-127"/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4673367" y="1190268"/>
            <a:ext cx="50405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585360" y="2429562"/>
            <a:ext cx="3987533" cy="1215462"/>
          </a:xfrm>
          <a:prstGeom prst="roundRect">
            <a:avLst>
              <a:gd name="adj" fmla="val 6727"/>
            </a:avLst>
          </a:prstGeom>
          <a:solidFill>
            <a:schemeClr val="bg2"/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b="1" dirty="0" smtClean="0">
                <a:ea typeface="HY울릉도M" pitchFamily="18" charset="-127"/>
              </a:rPr>
              <a:t/>
            </a:r>
            <a:br>
              <a:rPr lang="en-US" altLang="ko-KR" sz="1400" b="1" dirty="0" smtClean="0">
                <a:ea typeface="HY울릉도M" pitchFamily="18" charset="-127"/>
              </a:rPr>
            </a:br>
            <a:r>
              <a:rPr lang="en-US" altLang="ko-KR" sz="1400" b="1" dirty="0" smtClean="0">
                <a:ea typeface="HY울릉도M" pitchFamily="18" charset="-127"/>
              </a:rPr>
              <a:t> SELECT *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b="1" dirty="0" smtClean="0">
                <a:ea typeface="HY울릉도M" pitchFamily="18" charset="-127"/>
              </a:rPr>
              <a:t>  FROM  EMP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b="1" dirty="0" smtClean="0">
                <a:ea typeface="HY울릉도M" pitchFamily="18" charset="-127"/>
              </a:rPr>
              <a:t>WHERE  </a:t>
            </a:r>
            <a:r>
              <a:rPr lang="en-US" altLang="ko-KR" sz="1400" b="1" dirty="0" smtClean="0">
                <a:solidFill>
                  <a:schemeClr val="bg1"/>
                </a:solidFill>
                <a:ea typeface="HY울릉도M" pitchFamily="18" charset="-127"/>
              </a:rPr>
              <a:t>DEPTNO || JOB  </a:t>
            </a:r>
            <a:r>
              <a:rPr lang="en-US" altLang="ko-KR" sz="1400" b="1" dirty="0" smtClean="0">
                <a:ea typeface="HY울릉도M" pitchFamily="18" charset="-127"/>
              </a:rPr>
              <a:t>=  '10SALESMAN‘</a:t>
            </a:r>
            <a:br>
              <a:rPr lang="en-US" altLang="ko-KR" sz="1400" b="1" dirty="0" smtClean="0">
                <a:ea typeface="HY울릉도M" pitchFamily="18" charset="-127"/>
              </a:rPr>
            </a:br>
            <a:endParaRPr lang="en-US" altLang="ko-KR" sz="1400" b="1" dirty="0" smtClean="0">
              <a:ea typeface="HY울릉도M" pitchFamily="18" charset="-127"/>
            </a:endParaRPr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5220965" y="2420888"/>
            <a:ext cx="3987533" cy="1327351"/>
          </a:xfrm>
          <a:prstGeom prst="roundRect">
            <a:avLst>
              <a:gd name="adj" fmla="val 6727"/>
            </a:avLst>
          </a:prstGeom>
          <a:solidFill>
            <a:srgbClr val="005F9A">
              <a:alpha val="50000"/>
            </a:srgbClr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b="1" dirty="0" smtClean="0">
                <a:ea typeface="HY울릉도M" pitchFamily="18" charset="-127"/>
              </a:rPr>
              <a:t/>
            </a:r>
            <a:br>
              <a:rPr lang="en-US" altLang="ko-KR" sz="1400" b="1" dirty="0" smtClean="0">
                <a:ea typeface="HY울릉도M" pitchFamily="18" charset="-127"/>
              </a:rPr>
            </a:br>
            <a:r>
              <a:rPr lang="en-US" altLang="ko-KR" sz="1400" b="1" dirty="0" smtClean="0">
                <a:ea typeface="HY울릉도M" pitchFamily="18" charset="-127"/>
              </a:rPr>
              <a:t> SELECT *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b="1" dirty="0" smtClean="0">
                <a:ea typeface="HY울릉도M" pitchFamily="18" charset="-127"/>
              </a:rPr>
              <a:t>  FROM  EMP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b="1" dirty="0" smtClean="0">
                <a:ea typeface="HY울릉도M" pitchFamily="18" charset="-127"/>
              </a:rPr>
              <a:t>WHERE  </a:t>
            </a:r>
            <a:r>
              <a:rPr lang="en-US" altLang="ko-KR" sz="1400" b="1" dirty="0" smtClean="0">
                <a:solidFill>
                  <a:schemeClr val="bg1"/>
                </a:solidFill>
                <a:ea typeface="HY울릉도M" pitchFamily="18" charset="-127"/>
              </a:rPr>
              <a:t>DEPTNO =  '10'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400" b="1" dirty="0" smtClean="0">
                <a:solidFill>
                  <a:schemeClr val="bg1"/>
                </a:solidFill>
                <a:ea typeface="HY울릉도M" pitchFamily="18" charset="-127"/>
              </a:rPr>
              <a:t>    AND  JOB   =  'SALSMAN</a:t>
            </a:r>
            <a:r>
              <a:rPr lang="en-US" altLang="ko-KR" sz="1400" b="1" dirty="0" smtClean="0">
                <a:ea typeface="HY울릉도M" pitchFamily="18" charset="-127"/>
              </a:rPr>
              <a:t>'</a:t>
            </a:r>
          </a:p>
        </p:txBody>
      </p:sp>
      <p:sp>
        <p:nvSpPr>
          <p:cNvPr id="27" name="오른쪽 화살표 26"/>
          <p:cNvSpPr/>
          <p:nvPr/>
        </p:nvSpPr>
        <p:spPr>
          <a:xfrm>
            <a:off x="4673367" y="2594916"/>
            <a:ext cx="50405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AutoShape 5"/>
          <p:cNvSpPr>
            <a:spLocks noChangeArrowheads="1"/>
          </p:cNvSpPr>
          <p:nvPr/>
        </p:nvSpPr>
        <p:spPr bwMode="auto">
          <a:xfrm>
            <a:off x="585360" y="4293096"/>
            <a:ext cx="3987533" cy="998077"/>
          </a:xfrm>
          <a:prstGeom prst="roundRect">
            <a:avLst>
              <a:gd name="adj" fmla="val 6727"/>
            </a:avLst>
          </a:prstGeom>
          <a:solidFill>
            <a:schemeClr val="bg2"/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200" b="1" dirty="0" smtClean="0">
                <a:ea typeface="HY울릉도M" pitchFamily="18" charset="-127"/>
              </a:rPr>
              <a:t>SQL&gt;  SELECT  CUSTNO, CHULDATE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200" b="1" dirty="0" smtClean="0">
                <a:ea typeface="HY울릉도M" pitchFamily="18" charset="-127"/>
              </a:rPr>
              <a:t>           FROM  CHULGOT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200" b="1" dirty="0" smtClean="0">
                <a:ea typeface="HY울릉도M" pitchFamily="18" charset="-127"/>
              </a:rPr>
              <a:t>         WHERE  CUSTNO = 'DN02'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200" b="1" dirty="0" smtClean="0">
                <a:ea typeface="HY울릉도M" pitchFamily="18" charset="-127"/>
              </a:rPr>
              <a:t>             AND  STATUS = '90'</a:t>
            </a:r>
          </a:p>
        </p:txBody>
      </p:sp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5220965" y="4293096"/>
            <a:ext cx="3987533" cy="998077"/>
          </a:xfrm>
          <a:prstGeom prst="roundRect">
            <a:avLst>
              <a:gd name="adj" fmla="val 6727"/>
            </a:avLst>
          </a:prstGeom>
          <a:solidFill>
            <a:srgbClr val="005F9A">
              <a:alpha val="50000"/>
            </a:srgbClr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200" b="1" dirty="0" smtClean="0">
                <a:ea typeface="HY울릉도M" pitchFamily="18" charset="-127"/>
              </a:rPr>
              <a:t> TABLE ACCESS BY ROWID CHULGOT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200" b="1" dirty="0" smtClean="0">
                <a:ea typeface="HY울릉도M" pitchFamily="18" charset="-127"/>
              </a:rPr>
              <a:t>      AND-EQUAL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ea typeface="HY울릉도M" pitchFamily="18" charset="-127"/>
              </a:rPr>
              <a:t>         INDEX RANGE SCAN CH_STATUS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200" b="1" dirty="0" smtClean="0">
                <a:solidFill>
                  <a:schemeClr val="bg1"/>
                </a:solidFill>
                <a:ea typeface="HY울릉도M" pitchFamily="18" charset="-127"/>
              </a:rPr>
              <a:t>         INDEX RANGE SCAN CH_CUSTNO </a:t>
            </a:r>
          </a:p>
        </p:txBody>
      </p:sp>
      <p:sp>
        <p:nvSpPr>
          <p:cNvPr id="37" name="AutoShape 5"/>
          <p:cNvSpPr>
            <a:spLocks noChangeArrowheads="1"/>
          </p:cNvSpPr>
          <p:nvPr/>
        </p:nvSpPr>
        <p:spPr bwMode="auto">
          <a:xfrm>
            <a:off x="585360" y="5371729"/>
            <a:ext cx="3987533" cy="998077"/>
          </a:xfrm>
          <a:prstGeom prst="roundRect">
            <a:avLst>
              <a:gd name="adj" fmla="val 6727"/>
            </a:avLst>
          </a:prstGeom>
          <a:solidFill>
            <a:schemeClr val="bg2"/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200" b="1" dirty="0" smtClean="0">
                <a:ea typeface="HY울릉도M" pitchFamily="18" charset="-127"/>
              </a:rPr>
              <a:t>SQL&gt;  SELECT  CUSTNO, CHULDATE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200" b="1" dirty="0" smtClean="0">
                <a:ea typeface="HY울릉도M" pitchFamily="18" charset="-127"/>
              </a:rPr>
              <a:t>           FROM  CHULGOT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200" b="1" dirty="0" smtClean="0">
                <a:ea typeface="HY울릉도M" pitchFamily="18" charset="-127"/>
              </a:rPr>
              <a:t>         WHERE  CUSTNO = 'DN02'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200" b="1" dirty="0" smtClean="0">
                <a:ea typeface="HY울릉도M" pitchFamily="18" charset="-127"/>
              </a:rPr>
              <a:t>            AND  </a:t>
            </a:r>
            <a:r>
              <a:rPr lang="en-US" altLang="ko-KR" sz="1200" b="1" dirty="0" smtClean="0">
                <a:solidFill>
                  <a:schemeClr val="bg1"/>
                </a:solidFill>
                <a:ea typeface="HY울릉도M" pitchFamily="18" charset="-127"/>
              </a:rPr>
              <a:t>RTRIM(STATUS)</a:t>
            </a:r>
            <a:r>
              <a:rPr lang="en-US" altLang="ko-KR" sz="1200" b="1" dirty="0" smtClean="0">
                <a:ea typeface="HY울릉도M" pitchFamily="18" charset="-127"/>
              </a:rPr>
              <a:t> = '90'</a:t>
            </a:r>
          </a:p>
        </p:txBody>
      </p:sp>
      <p:sp>
        <p:nvSpPr>
          <p:cNvPr id="38" name="AutoShape 5"/>
          <p:cNvSpPr>
            <a:spLocks noChangeArrowheads="1"/>
          </p:cNvSpPr>
          <p:nvPr/>
        </p:nvSpPr>
        <p:spPr bwMode="auto">
          <a:xfrm>
            <a:off x="5220965" y="5376413"/>
            <a:ext cx="3987533" cy="806268"/>
          </a:xfrm>
          <a:prstGeom prst="roundRect">
            <a:avLst>
              <a:gd name="adj" fmla="val 6727"/>
            </a:avLst>
          </a:prstGeom>
          <a:solidFill>
            <a:srgbClr val="005F9A">
              <a:alpha val="50000"/>
            </a:srgbClr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200" b="1" dirty="0" smtClean="0">
                <a:ea typeface="HY울릉도M" pitchFamily="18" charset="-127"/>
              </a:rPr>
              <a:t/>
            </a:r>
            <a:br>
              <a:rPr lang="en-US" altLang="ko-KR" sz="1200" b="1" dirty="0" smtClean="0">
                <a:ea typeface="HY울릉도M" pitchFamily="18" charset="-127"/>
              </a:rPr>
            </a:br>
            <a:r>
              <a:rPr lang="en-US" altLang="ko-KR" sz="1200" b="1" dirty="0" smtClean="0">
                <a:ea typeface="HY울릉도M" pitchFamily="18" charset="-127"/>
              </a:rPr>
              <a:t>TABLE ACCESS BY ROWID CHULGOT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200" b="1" dirty="0" smtClean="0">
                <a:ea typeface="HY울릉도M" pitchFamily="18" charset="-127"/>
              </a:rPr>
              <a:t>     </a:t>
            </a:r>
            <a:r>
              <a:rPr lang="en-US" altLang="ko-KR" sz="1200" b="1" dirty="0" smtClean="0">
                <a:solidFill>
                  <a:schemeClr val="bg1"/>
                </a:solidFill>
                <a:ea typeface="HY울릉도M" pitchFamily="18" charset="-127"/>
              </a:rPr>
              <a:t>INDEX RANGE SCAN CH_CUSTNO </a:t>
            </a:r>
            <a:br>
              <a:rPr lang="en-US" altLang="ko-KR" sz="1200" b="1" dirty="0" smtClean="0">
                <a:solidFill>
                  <a:schemeClr val="bg1"/>
                </a:solidFill>
                <a:ea typeface="HY울릉도M" pitchFamily="18" charset="-127"/>
              </a:rPr>
            </a:br>
            <a:endParaRPr lang="en-US" altLang="ko-KR" sz="1200" b="1" dirty="0" smtClean="0">
              <a:solidFill>
                <a:schemeClr val="bg1"/>
              </a:solidFill>
              <a:ea typeface="HY울릉도M" pitchFamily="18" charset="-127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13593" y="3861048"/>
            <a:ext cx="4751388" cy="307974"/>
            <a:chOff x="378" y="493"/>
            <a:chExt cx="2993" cy="194"/>
          </a:xfrm>
        </p:grpSpPr>
        <p:sp>
          <p:nvSpPr>
            <p:cNvPr id="17" name="Text Box 296"/>
            <p:cNvSpPr txBox="1">
              <a:spLocks noChangeArrowheads="1"/>
            </p:cNvSpPr>
            <p:nvPr/>
          </p:nvSpPr>
          <p:spPr bwMode="auto">
            <a:xfrm>
              <a:off x="590" y="493"/>
              <a:ext cx="2781" cy="174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93663" indent="-93663" latinLnBrk="0">
                <a:spcBef>
                  <a:spcPct val="50000"/>
                </a:spcBef>
              </a:pPr>
              <a:r>
                <a:rPr lang="en-US" altLang="ko-KR" b="1" dirty="0" smtClean="0"/>
                <a:t> </a:t>
              </a:r>
              <a:r>
                <a:rPr lang="ko-KR" altLang="en-US" b="1" dirty="0" smtClean="0">
                  <a:solidFill>
                    <a:srgbClr val="FF0000"/>
                  </a:solidFill>
                </a:rPr>
                <a:t>의도적인</a:t>
              </a:r>
              <a:r>
                <a:rPr lang="ko-KR" altLang="en-US" b="1" dirty="0" smtClean="0"/>
                <a:t> </a:t>
              </a:r>
              <a:r>
                <a:rPr lang="en-US" altLang="ko-KR" b="1" dirty="0" smtClean="0"/>
                <a:t>SUPPRESSING</a:t>
              </a:r>
            </a:p>
          </p:txBody>
        </p:sp>
        <p:pic>
          <p:nvPicPr>
            <p:cNvPr id="18" name="Picture 297" descr="Untitled-1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" y="520"/>
              <a:ext cx="145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4068837" y="4653136"/>
            <a:ext cx="1440160" cy="576064"/>
          </a:xfrm>
          <a:prstGeom prst="roundRect">
            <a:avLst>
              <a:gd name="adj" fmla="val 12495"/>
            </a:avLst>
          </a:prstGeom>
          <a:solidFill>
            <a:srgbClr val="FAFD00"/>
          </a:solidFill>
          <a:ln w="12700">
            <a:solidFill>
              <a:srgbClr val="F35B1B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ko-KR" b="1" dirty="0" smtClean="0">
                <a:solidFill>
                  <a:schemeClr val="bg2"/>
                </a:solidFill>
              </a:rPr>
              <a:t> 4 rows</a:t>
            </a:r>
          </a:p>
          <a:p>
            <a:pPr algn="ctr"/>
            <a:r>
              <a:rPr lang="en-US" altLang="ko-KR" b="1" dirty="0" smtClean="0">
                <a:solidFill>
                  <a:schemeClr val="bg2"/>
                </a:solidFill>
              </a:rPr>
              <a:t>0.51 sec</a:t>
            </a: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4068837" y="5733256"/>
            <a:ext cx="1440160" cy="576064"/>
          </a:xfrm>
          <a:prstGeom prst="roundRect">
            <a:avLst>
              <a:gd name="adj" fmla="val 12495"/>
            </a:avLst>
          </a:prstGeom>
          <a:solidFill>
            <a:srgbClr val="FAFD00"/>
          </a:solidFill>
          <a:ln w="12700">
            <a:solidFill>
              <a:srgbClr val="F35B1B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ko-KR" b="1" dirty="0" smtClean="0">
                <a:solidFill>
                  <a:schemeClr val="bg2"/>
                </a:solidFill>
              </a:rPr>
              <a:t> 4 rows</a:t>
            </a:r>
          </a:p>
          <a:p>
            <a:pPr algn="ctr"/>
            <a:r>
              <a:rPr lang="en-US" altLang="ko-KR" b="1" dirty="0" smtClean="0">
                <a:solidFill>
                  <a:schemeClr val="bg2"/>
                </a:solidFill>
              </a:rPr>
              <a:t>0.03 sec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103188"/>
            <a:ext cx="5703887" cy="5429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INDEX COLUMN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변형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(Internal) 1/2</a:t>
            </a: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570846" y="2458460"/>
            <a:ext cx="3987533" cy="1042833"/>
          </a:xfrm>
          <a:prstGeom prst="roundRect">
            <a:avLst>
              <a:gd name="adj" fmla="val 6727"/>
            </a:avLst>
          </a:prstGeom>
          <a:solidFill>
            <a:schemeClr val="bg2"/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b="1" dirty="0" smtClean="0"/>
              <a:t/>
            </a:r>
            <a:br>
              <a:rPr lang="en-US" altLang="ko-KR" sz="1600" b="1" dirty="0" smtClean="0"/>
            </a:br>
            <a:r>
              <a:rPr lang="en-US" altLang="ko-KR" sz="1600" b="1" dirty="0" smtClean="0"/>
              <a:t>SELECT * FROM SAMPLET     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b="1" dirty="0" smtClean="0"/>
              <a:t>WHERE 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NUM= ’10’</a:t>
            </a:r>
            <a:r>
              <a:rPr lang="en-US" altLang="ko-KR" sz="1600" b="1" dirty="0" smtClean="0"/>
              <a:t/>
            </a:r>
            <a:br>
              <a:rPr lang="en-US" altLang="ko-KR" sz="1600" b="1" dirty="0" smtClean="0"/>
            </a:br>
            <a:endParaRPr lang="en-US" altLang="ko-KR" sz="1600" b="1" dirty="0" smtClean="0"/>
          </a:p>
        </p:txBody>
      </p:sp>
      <p:sp>
        <p:nvSpPr>
          <p:cNvPr id="20" name="AutoShape 5"/>
          <p:cNvSpPr>
            <a:spLocks noChangeArrowheads="1"/>
          </p:cNvSpPr>
          <p:nvPr/>
        </p:nvSpPr>
        <p:spPr bwMode="auto">
          <a:xfrm>
            <a:off x="5206451" y="2458460"/>
            <a:ext cx="3987533" cy="983692"/>
          </a:xfrm>
          <a:prstGeom prst="roundRect">
            <a:avLst>
              <a:gd name="adj" fmla="val 6727"/>
            </a:avLst>
          </a:prstGeom>
          <a:solidFill>
            <a:srgbClr val="005F9A">
              <a:alpha val="50000"/>
            </a:srgbClr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500" b="1" dirty="0" smtClean="0"/>
              <a:t/>
            </a:r>
            <a:br>
              <a:rPr lang="en-US" altLang="ko-KR" sz="1500" b="1" dirty="0" smtClean="0"/>
            </a:br>
            <a:r>
              <a:rPr lang="en-US" altLang="ko-KR" sz="1500" b="1" dirty="0" smtClean="0"/>
              <a:t>SELECT * FROM SAMPLET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500" b="1" dirty="0" smtClean="0"/>
              <a:t>WHERE  </a:t>
            </a:r>
            <a:r>
              <a:rPr lang="en-US" altLang="ko-KR" sz="1500" b="1" dirty="0" smtClean="0">
                <a:solidFill>
                  <a:schemeClr val="bg1"/>
                </a:solidFill>
              </a:rPr>
              <a:t>NUM = TO_NUMBER(‘10’)</a:t>
            </a:r>
            <a:br>
              <a:rPr lang="en-US" altLang="ko-KR" sz="1500" b="1" dirty="0" smtClean="0">
                <a:solidFill>
                  <a:schemeClr val="bg1"/>
                </a:solidFill>
              </a:rPr>
            </a:br>
            <a:endParaRPr lang="en-US" altLang="ko-KR" sz="1500" b="1" dirty="0" smtClean="0">
              <a:solidFill>
                <a:schemeClr val="bg1"/>
              </a:solidFill>
            </a:endParaRPr>
          </a:p>
        </p:txBody>
      </p:sp>
      <p:sp>
        <p:nvSpPr>
          <p:cNvPr id="21" name="오른쪽 화살표 20"/>
          <p:cNvSpPr/>
          <p:nvPr/>
        </p:nvSpPr>
        <p:spPr>
          <a:xfrm>
            <a:off x="4658853" y="2544982"/>
            <a:ext cx="50405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AutoShape 5"/>
          <p:cNvSpPr>
            <a:spLocks noChangeArrowheads="1"/>
          </p:cNvSpPr>
          <p:nvPr/>
        </p:nvSpPr>
        <p:spPr bwMode="auto">
          <a:xfrm>
            <a:off x="570846" y="3754319"/>
            <a:ext cx="3987533" cy="1042833"/>
          </a:xfrm>
          <a:prstGeom prst="roundRect">
            <a:avLst>
              <a:gd name="adj" fmla="val 6727"/>
            </a:avLst>
          </a:prstGeom>
          <a:solidFill>
            <a:schemeClr val="bg2"/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b="1" dirty="0" smtClean="0"/>
              <a:t/>
            </a:r>
            <a:br>
              <a:rPr lang="en-US" altLang="ko-KR" sz="1600" b="1" dirty="0" smtClean="0"/>
            </a:br>
            <a:r>
              <a:rPr lang="en-US" altLang="ko-KR" sz="1600" b="1" dirty="0" smtClean="0"/>
              <a:t>SELECT * FROM SAMPLET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b="1" dirty="0" smtClean="0"/>
              <a:t>WHERE 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NUM  LIKE '201210%‘</a:t>
            </a:r>
            <a:br>
              <a:rPr lang="en-US" altLang="ko-KR" sz="1600" b="1" dirty="0" smtClean="0">
                <a:solidFill>
                  <a:schemeClr val="bg1"/>
                </a:solidFill>
              </a:rPr>
            </a:b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23" name="AutoShape 5"/>
          <p:cNvSpPr>
            <a:spLocks noChangeArrowheads="1"/>
          </p:cNvSpPr>
          <p:nvPr/>
        </p:nvSpPr>
        <p:spPr bwMode="auto">
          <a:xfrm>
            <a:off x="5206451" y="3754319"/>
            <a:ext cx="3987533" cy="983692"/>
          </a:xfrm>
          <a:prstGeom prst="roundRect">
            <a:avLst>
              <a:gd name="adj" fmla="val 6727"/>
            </a:avLst>
          </a:prstGeom>
          <a:solidFill>
            <a:srgbClr val="005F9A">
              <a:alpha val="50000"/>
            </a:srgbClr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500" b="1" dirty="0" smtClean="0"/>
              <a:t/>
            </a:r>
            <a:br>
              <a:rPr lang="en-US" altLang="ko-KR" sz="1500" b="1" dirty="0" smtClean="0"/>
            </a:br>
            <a:r>
              <a:rPr lang="en-US" altLang="ko-KR" sz="1500" b="1" dirty="0" smtClean="0"/>
              <a:t>SELECT * FROM SAMPLET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500" b="1" dirty="0" smtClean="0"/>
              <a:t>WHERE  </a:t>
            </a:r>
            <a:r>
              <a:rPr lang="en-US" altLang="ko-KR" sz="1500" b="1" dirty="0" smtClean="0">
                <a:solidFill>
                  <a:schemeClr val="bg1"/>
                </a:solidFill>
              </a:rPr>
              <a:t>TO_CHAR(NUM) LIKE '201210%‘</a:t>
            </a:r>
            <a:r>
              <a:rPr lang="en-US" altLang="ko-KR" sz="1500" b="1" dirty="0" smtClean="0"/>
              <a:t/>
            </a:r>
            <a:br>
              <a:rPr lang="en-US" altLang="ko-KR" sz="1500" b="1" dirty="0" smtClean="0"/>
            </a:br>
            <a:endParaRPr lang="en-US" altLang="ko-KR" sz="1500" b="1" dirty="0" smtClean="0"/>
          </a:p>
        </p:txBody>
      </p:sp>
      <p:sp>
        <p:nvSpPr>
          <p:cNvPr id="24" name="오른쪽 화살표 23"/>
          <p:cNvSpPr/>
          <p:nvPr/>
        </p:nvSpPr>
        <p:spPr>
          <a:xfrm>
            <a:off x="4658853" y="3840841"/>
            <a:ext cx="50405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5" name="AutoShape 5"/>
          <p:cNvSpPr>
            <a:spLocks noChangeArrowheads="1"/>
          </p:cNvSpPr>
          <p:nvPr/>
        </p:nvSpPr>
        <p:spPr bwMode="auto">
          <a:xfrm>
            <a:off x="570846" y="5050463"/>
            <a:ext cx="3987533" cy="1042833"/>
          </a:xfrm>
          <a:prstGeom prst="roundRect">
            <a:avLst>
              <a:gd name="adj" fmla="val 6727"/>
            </a:avLst>
          </a:prstGeom>
          <a:solidFill>
            <a:schemeClr val="bg2"/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b="1" dirty="0" smtClean="0"/>
              <a:t/>
            </a:r>
            <a:br>
              <a:rPr lang="en-US" altLang="ko-KR" sz="1600" b="1" dirty="0" smtClean="0"/>
            </a:br>
            <a:r>
              <a:rPr lang="en-US" altLang="ko-KR" sz="1600" b="1" dirty="0" smtClean="0"/>
              <a:t>SELECT * FROM SAMPLET 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600" b="1" dirty="0" smtClean="0"/>
              <a:t>WHERE  </a:t>
            </a:r>
            <a:r>
              <a:rPr lang="en-US" altLang="ko-KR" sz="1600" b="1" dirty="0" smtClean="0">
                <a:solidFill>
                  <a:schemeClr val="bg1"/>
                </a:solidFill>
              </a:rPr>
              <a:t>DAT =  '01-JAN-2012‘</a:t>
            </a:r>
            <a:br>
              <a:rPr lang="en-US" altLang="ko-KR" sz="1600" b="1" dirty="0" smtClean="0">
                <a:solidFill>
                  <a:schemeClr val="bg1"/>
                </a:solidFill>
              </a:rPr>
            </a:br>
            <a:endParaRPr lang="en-US" altLang="ko-KR" sz="1600" b="1" dirty="0" smtClean="0">
              <a:solidFill>
                <a:schemeClr val="bg1"/>
              </a:solidFill>
            </a:endParaRPr>
          </a:p>
        </p:txBody>
      </p:sp>
      <p:sp>
        <p:nvSpPr>
          <p:cNvPr id="26" name="AutoShape 5"/>
          <p:cNvSpPr>
            <a:spLocks noChangeArrowheads="1"/>
          </p:cNvSpPr>
          <p:nvPr/>
        </p:nvSpPr>
        <p:spPr bwMode="auto">
          <a:xfrm>
            <a:off x="5206451" y="5050463"/>
            <a:ext cx="3987533" cy="983692"/>
          </a:xfrm>
          <a:prstGeom prst="roundRect">
            <a:avLst>
              <a:gd name="adj" fmla="val 6727"/>
            </a:avLst>
          </a:prstGeom>
          <a:solidFill>
            <a:srgbClr val="005F9A">
              <a:alpha val="50000"/>
            </a:srgbClr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500" b="1" dirty="0" smtClean="0"/>
              <a:t/>
            </a:r>
            <a:br>
              <a:rPr lang="en-US" altLang="ko-KR" sz="1500" b="1" dirty="0" smtClean="0"/>
            </a:br>
            <a:r>
              <a:rPr lang="en-US" altLang="ko-KR" sz="1500" b="1" dirty="0" smtClean="0"/>
              <a:t>SELECT * FROM SAMPLET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500" b="1" dirty="0" smtClean="0"/>
              <a:t>WHERE  </a:t>
            </a:r>
            <a:r>
              <a:rPr lang="en-US" altLang="ko-KR" sz="1500" b="1" dirty="0" smtClean="0">
                <a:solidFill>
                  <a:schemeClr val="bg1"/>
                </a:solidFill>
              </a:rPr>
              <a:t>DAT = TO_DATE('01-JAN-2012') </a:t>
            </a:r>
            <a:br>
              <a:rPr lang="en-US" altLang="ko-KR" sz="1500" b="1" dirty="0" smtClean="0">
                <a:solidFill>
                  <a:schemeClr val="bg1"/>
                </a:solidFill>
              </a:rPr>
            </a:br>
            <a:endParaRPr lang="en-US" altLang="ko-KR" sz="1500" b="1" dirty="0" smtClean="0">
              <a:solidFill>
                <a:schemeClr val="bg1"/>
              </a:solidFill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4658853" y="5136985"/>
            <a:ext cx="504056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AutoShape 28"/>
          <p:cNvSpPr>
            <a:spLocks noChangeArrowheads="1"/>
          </p:cNvSpPr>
          <p:nvPr/>
        </p:nvSpPr>
        <p:spPr bwMode="auto">
          <a:xfrm>
            <a:off x="5508997" y="836712"/>
            <a:ext cx="3695725" cy="1440160"/>
          </a:xfrm>
          <a:prstGeom prst="roundRect">
            <a:avLst>
              <a:gd name="adj" fmla="val 7398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r>
              <a:rPr lang="en-US" altLang="ko-KR" sz="1500" b="1" dirty="0" smtClean="0">
                <a:cs typeface="Arial" pitchFamily="34" charset="0"/>
              </a:rPr>
              <a:t>     CREATE TABLE  SAMPLET</a:t>
            </a:r>
          </a:p>
          <a:p>
            <a:r>
              <a:rPr lang="en-US" altLang="ko-KR" sz="1500" b="1" dirty="0" smtClean="0">
                <a:cs typeface="Arial" pitchFamily="34" charset="0"/>
              </a:rPr>
              <a:t>      ( CHA    CHAR(10),</a:t>
            </a:r>
          </a:p>
          <a:p>
            <a:r>
              <a:rPr lang="en-US" altLang="ko-KR" sz="1500" b="1" dirty="0" smtClean="0">
                <a:cs typeface="Arial" pitchFamily="34" charset="0"/>
              </a:rPr>
              <a:t>        NUM   NUMBER (12,3),</a:t>
            </a:r>
          </a:p>
          <a:p>
            <a:r>
              <a:rPr lang="en-US" altLang="ko-KR" sz="1500" b="1" dirty="0" smtClean="0">
                <a:cs typeface="Arial" pitchFamily="34" charset="0"/>
              </a:rPr>
              <a:t>        VAR     VARCHAR2(20),</a:t>
            </a:r>
          </a:p>
          <a:p>
            <a:r>
              <a:rPr lang="en-US" altLang="ko-KR" sz="1500" b="1" dirty="0" smtClean="0">
                <a:cs typeface="Arial" pitchFamily="34" charset="0"/>
              </a:rPr>
              <a:t>        DAT     DATE</a:t>
            </a:r>
          </a:p>
          <a:p>
            <a:r>
              <a:rPr lang="en-US" altLang="ko-KR" sz="1500" b="1" dirty="0" smtClean="0">
                <a:cs typeface="Arial" pitchFamily="34" charset="0"/>
              </a:rPr>
              <a:t>      );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468437" y="980728"/>
            <a:ext cx="4860925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ko-KR" altLang="en-US" sz="1500" b="1" dirty="0" smtClean="0"/>
              <a:t> 서로 다른 </a:t>
            </a:r>
            <a:r>
              <a:rPr lang="ko-KR" altLang="en-US" sz="1500" b="1" dirty="0" err="1" smtClean="0"/>
              <a:t>데이타</a:t>
            </a:r>
            <a:r>
              <a:rPr lang="ko-KR" altLang="en-US" sz="1500" b="1" dirty="0" smtClean="0"/>
              <a:t> 타입을 비교하고자 할 때 </a:t>
            </a:r>
            <a:r>
              <a:rPr lang="en-US" altLang="ko-KR" sz="1500" b="1" dirty="0" smtClean="0"/>
              <a:t/>
            </a:r>
            <a:br>
              <a:rPr lang="en-US" altLang="ko-KR" sz="1500" b="1" dirty="0" smtClean="0"/>
            </a:br>
            <a:r>
              <a:rPr lang="en-US" altLang="ko-KR" sz="1500" b="1" dirty="0" smtClean="0"/>
              <a:t>   DBMS</a:t>
            </a:r>
            <a:r>
              <a:rPr lang="ko-KR" altLang="en-US" sz="1500" b="1" dirty="0" smtClean="0"/>
              <a:t>가 어느 한 쪽을 기준으로 하여 </a:t>
            </a:r>
            <a:r>
              <a:rPr lang="en-US" altLang="ko-KR" sz="1500" b="1" dirty="0" smtClean="0"/>
              <a:t/>
            </a:r>
            <a:br>
              <a:rPr lang="en-US" altLang="ko-KR" sz="1500" b="1" dirty="0" smtClean="0"/>
            </a:br>
            <a:r>
              <a:rPr lang="en-US" altLang="ko-KR" sz="1500" b="1" dirty="0" smtClean="0"/>
              <a:t>   </a:t>
            </a:r>
            <a:r>
              <a:rPr lang="ko-KR" altLang="en-US" sz="1500" b="1" dirty="0" smtClean="0"/>
              <a:t>동일한 타입이 되도록 내부적인 변형을 일으키는 </a:t>
            </a:r>
            <a:r>
              <a:rPr lang="en-US" altLang="ko-KR" sz="1500" b="1" dirty="0" smtClean="0"/>
              <a:t/>
            </a:r>
            <a:br>
              <a:rPr lang="en-US" altLang="ko-KR" sz="1500" b="1" dirty="0" smtClean="0"/>
            </a:br>
            <a:r>
              <a:rPr lang="en-US" altLang="ko-KR" sz="1500" b="1" dirty="0" smtClean="0"/>
              <a:t>   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사용제한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(Suppressing)</a:t>
            </a:r>
            <a:r>
              <a:rPr lang="ko-KR" altLang="en-US" sz="1500" b="1" dirty="0" smtClean="0"/>
              <a:t>이 발생</a:t>
            </a:r>
            <a:endParaRPr lang="ko-KR" altLang="en-US" sz="1500" b="1" dirty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103188"/>
            <a:ext cx="5703887" cy="5429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INDEX COLUMN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변형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(Internal) 2/2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85360" y="1268760"/>
            <a:ext cx="3987533" cy="1135541"/>
          </a:xfrm>
          <a:prstGeom prst="roundRect">
            <a:avLst>
              <a:gd name="adj" fmla="val 6727"/>
            </a:avLst>
          </a:prstGeom>
          <a:solidFill>
            <a:schemeClr val="bg2"/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300" b="1" dirty="0" smtClean="0"/>
              <a:t/>
            </a:r>
            <a:br>
              <a:rPr lang="en-US" altLang="ko-KR" sz="1300" b="1" dirty="0" smtClean="0"/>
            </a:br>
            <a:r>
              <a:rPr lang="en-US" altLang="ko-KR" sz="1300" b="1" dirty="0" smtClean="0"/>
              <a:t>SQL&gt;  SELECT  SUM(UNCOST)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300" b="1" dirty="0" smtClean="0"/>
              <a:t>           FROM  CHULGOT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300" b="1" dirty="0" smtClean="0"/>
              <a:t>         WHERE  </a:t>
            </a:r>
            <a:r>
              <a:rPr lang="en-US" altLang="ko-KR" sz="1300" b="1" dirty="0" smtClean="0">
                <a:solidFill>
                  <a:schemeClr val="bg1"/>
                </a:solidFill>
              </a:rPr>
              <a:t>STATUS   = :V1   </a:t>
            </a:r>
            <a:r>
              <a:rPr lang="en-US" altLang="ko-KR" sz="1300" b="1" dirty="0" smtClean="0"/>
              <a:t>-- </a:t>
            </a:r>
            <a:r>
              <a:rPr lang="en-US" altLang="ko-KR" sz="1300" b="1" dirty="0" smtClean="0">
                <a:solidFill>
                  <a:schemeClr val="bg1"/>
                </a:solidFill>
              </a:rPr>
              <a:t>90</a:t>
            </a:r>
            <a:r>
              <a:rPr lang="en-US" altLang="ko-KR" sz="1300" b="1" dirty="0" smtClean="0"/>
              <a:t> </a:t>
            </a:r>
            <a:r>
              <a:rPr lang="ko-KR" altLang="en-US" sz="1300" b="1" dirty="0" smtClean="0"/>
              <a:t>넘어옴</a:t>
            </a:r>
            <a:r>
              <a:rPr lang="en-US" altLang="ko-KR" sz="1300" b="1" dirty="0" smtClean="0"/>
              <a:t/>
            </a:r>
            <a:br>
              <a:rPr lang="en-US" altLang="ko-KR" sz="1300" b="1" dirty="0" smtClean="0"/>
            </a:br>
            <a:endParaRPr lang="ko-KR" altLang="en-US" sz="1300" b="1" dirty="0" smtClean="0"/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5220965" y="1268760"/>
            <a:ext cx="3987533" cy="1135541"/>
          </a:xfrm>
          <a:prstGeom prst="roundRect">
            <a:avLst>
              <a:gd name="adj" fmla="val 6727"/>
            </a:avLst>
          </a:prstGeom>
          <a:solidFill>
            <a:srgbClr val="005F9A">
              <a:alpha val="50000"/>
            </a:srgbClr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300" b="1" dirty="0" smtClean="0">
                <a:ea typeface="HY울릉도M" pitchFamily="18" charset="-127"/>
              </a:rPr>
              <a:t> </a:t>
            </a:r>
            <a:br>
              <a:rPr lang="en-US" altLang="ko-KR" sz="1300" b="1" dirty="0" smtClean="0">
                <a:ea typeface="HY울릉도M" pitchFamily="18" charset="-127"/>
              </a:rPr>
            </a:br>
            <a:r>
              <a:rPr lang="en-US" altLang="ko-KR" sz="1300" b="1" dirty="0" smtClean="0">
                <a:ea typeface="HY울릉도M" pitchFamily="18" charset="-127"/>
              </a:rPr>
              <a:t/>
            </a:r>
            <a:br>
              <a:rPr lang="en-US" altLang="ko-KR" sz="1300" b="1" dirty="0" smtClean="0">
                <a:ea typeface="HY울릉도M" pitchFamily="18" charset="-127"/>
              </a:rPr>
            </a:br>
            <a:r>
              <a:rPr lang="en-US" altLang="ko-KR" sz="1300" b="1" dirty="0" smtClean="0">
                <a:ea typeface="HY울릉도M" pitchFamily="18" charset="-127"/>
              </a:rPr>
              <a:t>  SORT AGGREGATE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300" b="1" dirty="0" smtClean="0">
                <a:ea typeface="HY울릉도M" pitchFamily="18" charset="-127"/>
              </a:rPr>
              <a:t>     TABLE ACCESS </a:t>
            </a:r>
            <a:r>
              <a:rPr lang="en-US" altLang="ko-KR" sz="1300" b="1" dirty="0" smtClean="0">
                <a:solidFill>
                  <a:schemeClr val="bg1"/>
                </a:solidFill>
                <a:ea typeface="HY울릉도M" pitchFamily="18" charset="-127"/>
              </a:rPr>
              <a:t>FULL</a:t>
            </a:r>
            <a:r>
              <a:rPr lang="en-US" altLang="ko-KR" sz="1300" b="1" dirty="0" smtClean="0">
                <a:ea typeface="HY울릉도M" pitchFamily="18" charset="-127"/>
              </a:rPr>
              <a:t> CHULGOT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ko-KR" sz="1300" b="1" dirty="0" smtClean="0">
              <a:ea typeface="HY울릉도M" pitchFamily="18" charset="-127"/>
            </a:endParaRP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585360" y="2440704"/>
            <a:ext cx="3987533" cy="1135541"/>
          </a:xfrm>
          <a:prstGeom prst="roundRect">
            <a:avLst>
              <a:gd name="adj" fmla="val 6727"/>
            </a:avLst>
          </a:prstGeom>
          <a:solidFill>
            <a:schemeClr val="bg2"/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300" b="1" dirty="0" smtClean="0"/>
              <a:t/>
            </a:r>
            <a:br>
              <a:rPr lang="en-US" altLang="ko-KR" sz="1300" b="1" dirty="0" smtClean="0"/>
            </a:br>
            <a:r>
              <a:rPr lang="en-US" altLang="ko-KR" sz="1300" b="1" dirty="0" smtClean="0"/>
              <a:t>SQL&gt;  SELECT  SUM(UNCOST)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300" b="1" dirty="0" smtClean="0"/>
              <a:t>           FROM  CHULGOT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300" b="1" dirty="0" smtClean="0"/>
              <a:t>         WHERE  </a:t>
            </a:r>
            <a:r>
              <a:rPr lang="en-US" altLang="ko-KR" sz="1300" b="1" dirty="0" smtClean="0">
                <a:solidFill>
                  <a:schemeClr val="bg1"/>
                </a:solidFill>
              </a:rPr>
              <a:t>STATUS   = :V2   </a:t>
            </a:r>
            <a:r>
              <a:rPr lang="en-US" altLang="ko-KR" sz="1300" b="1" dirty="0" smtClean="0"/>
              <a:t>-- </a:t>
            </a:r>
            <a:r>
              <a:rPr lang="en-US" altLang="ko-KR" sz="1300" b="1" dirty="0" smtClean="0">
                <a:solidFill>
                  <a:schemeClr val="bg1"/>
                </a:solidFill>
              </a:rPr>
              <a:t>'90'</a:t>
            </a:r>
            <a:r>
              <a:rPr lang="en-US" altLang="ko-KR" sz="1300" b="1" dirty="0" smtClean="0"/>
              <a:t> </a:t>
            </a:r>
            <a:r>
              <a:rPr lang="ko-KR" altLang="en-US" sz="1300" b="1" dirty="0" smtClean="0"/>
              <a:t>넘어옴</a:t>
            </a:r>
            <a:r>
              <a:rPr lang="en-US" altLang="ko-KR" sz="1300" b="1" dirty="0" smtClean="0"/>
              <a:t/>
            </a:r>
            <a:br>
              <a:rPr lang="en-US" altLang="ko-KR" sz="1300" b="1" dirty="0" smtClean="0"/>
            </a:br>
            <a:endParaRPr lang="ko-KR" altLang="en-US" sz="1300" b="1" dirty="0" smtClean="0"/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5220965" y="2445388"/>
            <a:ext cx="3987533" cy="1135541"/>
          </a:xfrm>
          <a:prstGeom prst="roundRect">
            <a:avLst>
              <a:gd name="adj" fmla="val 6727"/>
            </a:avLst>
          </a:prstGeom>
          <a:solidFill>
            <a:srgbClr val="005F9A">
              <a:alpha val="50000"/>
            </a:srgbClr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300" b="1" dirty="0" smtClean="0">
                <a:ea typeface="HY울릉도M" pitchFamily="18" charset="-127"/>
              </a:rPr>
              <a:t/>
            </a:r>
            <a:br>
              <a:rPr lang="en-US" altLang="ko-KR" sz="1300" b="1" dirty="0" smtClean="0">
                <a:ea typeface="HY울릉도M" pitchFamily="18" charset="-127"/>
              </a:rPr>
            </a:br>
            <a:r>
              <a:rPr lang="en-US" altLang="ko-KR" sz="1300" b="1" dirty="0" smtClean="0">
                <a:ea typeface="HY울릉도M" pitchFamily="18" charset="-127"/>
              </a:rPr>
              <a:t> SORT AGGREGATE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300" b="1" dirty="0" smtClean="0">
                <a:ea typeface="HY울릉도M" pitchFamily="18" charset="-127"/>
              </a:rPr>
              <a:t>     TABLE ACCESS BY ROWID CHULGOT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300" b="1" dirty="0" smtClean="0">
                <a:ea typeface="HY울릉도M" pitchFamily="18" charset="-127"/>
              </a:rPr>
              <a:t>         </a:t>
            </a:r>
            <a:r>
              <a:rPr lang="en-US" altLang="ko-KR" sz="1300" b="1" dirty="0" smtClean="0">
                <a:solidFill>
                  <a:schemeClr val="bg1"/>
                </a:solidFill>
                <a:ea typeface="HY울릉도M" pitchFamily="18" charset="-127"/>
              </a:rPr>
              <a:t>INDEX RANGE SCAN </a:t>
            </a:r>
            <a:r>
              <a:rPr lang="en-US" altLang="ko-KR" sz="1300" b="1" dirty="0" smtClean="0">
                <a:ea typeface="HY울릉도M" pitchFamily="18" charset="-127"/>
              </a:rPr>
              <a:t>CH_STATUS  </a:t>
            </a:r>
            <a:br>
              <a:rPr lang="en-US" altLang="ko-KR" sz="1300" b="1" dirty="0" smtClean="0">
                <a:ea typeface="HY울릉도M" pitchFamily="18" charset="-127"/>
              </a:rPr>
            </a:br>
            <a:endParaRPr lang="en-US" altLang="ko-KR" sz="1300" b="1" dirty="0" smtClean="0">
              <a:solidFill>
                <a:schemeClr val="bg1"/>
              </a:solidFill>
              <a:ea typeface="HY울릉도M" pitchFamily="18" charset="-127"/>
            </a:endParaRPr>
          </a:p>
        </p:txBody>
      </p:sp>
      <p:sp>
        <p:nvSpPr>
          <p:cNvPr id="18" name="AutoShape 6"/>
          <p:cNvSpPr>
            <a:spLocks noChangeArrowheads="1"/>
          </p:cNvSpPr>
          <p:nvPr/>
        </p:nvSpPr>
        <p:spPr bwMode="auto">
          <a:xfrm>
            <a:off x="4068837" y="1700808"/>
            <a:ext cx="1440160" cy="576064"/>
          </a:xfrm>
          <a:prstGeom prst="roundRect">
            <a:avLst>
              <a:gd name="adj" fmla="val 12495"/>
            </a:avLst>
          </a:prstGeom>
          <a:solidFill>
            <a:srgbClr val="FAFD00"/>
          </a:solidFill>
          <a:ln w="12700">
            <a:solidFill>
              <a:srgbClr val="F35B1B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ko-KR" b="1" dirty="0" smtClean="0">
                <a:solidFill>
                  <a:schemeClr val="bg2"/>
                </a:solidFill>
              </a:rPr>
              <a:t> 1 row</a:t>
            </a:r>
          </a:p>
          <a:p>
            <a:pPr algn="ctr"/>
            <a:r>
              <a:rPr lang="en-US" altLang="ko-KR" b="1" dirty="0" smtClean="0">
                <a:solidFill>
                  <a:schemeClr val="bg2"/>
                </a:solidFill>
              </a:rPr>
              <a:t> 28.5 sec</a:t>
            </a:r>
          </a:p>
        </p:txBody>
      </p:sp>
      <p:sp>
        <p:nvSpPr>
          <p:cNvPr id="30" name="AutoShape 6"/>
          <p:cNvSpPr>
            <a:spLocks noChangeArrowheads="1"/>
          </p:cNvSpPr>
          <p:nvPr/>
        </p:nvSpPr>
        <p:spPr bwMode="auto">
          <a:xfrm>
            <a:off x="4068837" y="2852936"/>
            <a:ext cx="1440160" cy="576064"/>
          </a:xfrm>
          <a:prstGeom prst="roundRect">
            <a:avLst>
              <a:gd name="adj" fmla="val 12495"/>
            </a:avLst>
          </a:prstGeom>
          <a:solidFill>
            <a:srgbClr val="FAFD00"/>
          </a:solidFill>
          <a:ln w="12700">
            <a:solidFill>
              <a:srgbClr val="F35B1B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/>
            <a:r>
              <a:rPr lang="en-US" altLang="ko-KR" b="1" dirty="0" smtClean="0">
                <a:solidFill>
                  <a:schemeClr val="bg2"/>
                </a:solidFill>
              </a:rPr>
              <a:t> 1 row</a:t>
            </a:r>
          </a:p>
          <a:p>
            <a:pPr algn="ctr"/>
            <a:r>
              <a:rPr lang="en-US" altLang="ko-KR" b="1" dirty="0" smtClean="0">
                <a:solidFill>
                  <a:schemeClr val="bg2"/>
                </a:solidFill>
              </a:rPr>
              <a:t>  0.15 sec</a:t>
            </a:r>
          </a:p>
        </p:txBody>
      </p:sp>
      <p:sp>
        <p:nvSpPr>
          <p:cNvPr id="31" name="AutoShape 19"/>
          <p:cNvSpPr>
            <a:spLocks noChangeArrowheads="1"/>
          </p:cNvSpPr>
          <p:nvPr/>
        </p:nvSpPr>
        <p:spPr bwMode="auto">
          <a:xfrm>
            <a:off x="4068837" y="764704"/>
            <a:ext cx="1655763" cy="431800"/>
          </a:xfrm>
          <a:prstGeom prst="wedgeEllipseCallout">
            <a:avLst>
              <a:gd name="adj1" fmla="val -138013"/>
              <a:gd name="adj2" fmla="val 221099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lnSpc>
                <a:spcPct val="120000"/>
              </a:lnSpc>
            </a:pPr>
            <a:r>
              <a:rPr lang="en-US" altLang="ko-KR" b="1" dirty="0">
                <a:ea typeface="HY울릉도M" pitchFamily="18" charset="-127"/>
              </a:rPr>
              <a:t>CHAR </a:t>
            </a:r>
            <a:r>
              <a:rPr lang="en-US" altLang="ko-KR" b="1" dirty="0" smtClean="0">
                <a:ea typeface="HY울릉도M" pitchFamily="18" charset="-127"/>
              </a:rPr>
              <a:t>Type</a:t>
            </a:r>
            <a:endParaRPr lang="en-US" altLang="ko-KR" b="1" dirty="0">
              <a:ea typeface="HY울릉도M" pitchFamily="18" charset="-127"/>
            </a:endParaRPr>
          </a:p>
        </p:txBody>
      </p:sp>
      <p:sp>
        <p:nvSpPr>
          <p:cNvPr id="32" name="AutoShape 5"/>
          <p:cNvSpPr>
            <a:spLocks noChangeArrowheads="1"/>
          </p:cNvSpPr>
          <p:nvPr/>
        </p:nvSpPr>
        <p:spPr bwMode="auto">
          <a:xfrm>
            <a:off x="585360" y="4125786"/>
            <a:ext cx="3987533" cy="748725"/>
          </a:xfrm>
          <a:prstGeom prst="roundRect">
            <a:avLst>
              <a:gd name="adj" fmla="val 6727"/>
            </a:avLst>
          </a:prstGeom>
          <a:solidFill>
            <a:schemeClr val="bg2"/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200" b="1" dirty="0" smtClean="0"/>
              <a:t>SQL&gt;  SELECT  CHULNO, CUSTNO, UNCOST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200" b="1" dirty="0" smtClean="0"/>
              <a:t>           FROM  CHULGOT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200" b="1" dirty="0" smtClean="0"/>
              <a:t>         WHERE  </a:t>
            </a:r>
            <a:r>
              <a:rPr lang="en-US" altLang="ko-KR" sz="1200" b="1" dirty="0" smtClean="0">
                <a:solidFill>
                  <a:schemeClr val="bg1"/>
                </a:solidFill>
              </a:rPr>
              <a:t>CFMDEPT</a:t>
            </a:r>
            <a:r>
              <a:rPr lang="en-US" altLang="ko-KR" sz="1200" b="1" dirty="0" smtClean="0"/>
              <a:t>   LIKE  '71%'</a:t>
            </a:r>
          </a:p>
        </p:txBody>
      </p:sp>
      <p:sp>
        <p:nvSpPr>
          <p:cNvPr id="33" name="AutoShape 5"/>
          <p:cNvSpPr>
            <a:spLocks noChangeArrowheads="1"/>
          </p:cNvSpPr>
          <p:nvPr/>
        </p:nvSpPr>
        <p:spPr bwMode="auto">
          <a:xfrm>
            <a:off x="5220965" y="4125786"/>
            <a:ext cx="3987533" cy="803071"/>
          </a:xfrm>
          <a:prstGeom prst="roundRect">
            <a:avLst>
              <a:gd name="adj" fmla="val 6727"/>
            </a:avLst>
          </a:prstGeom>
          <a:solidFill>
            <a:srgbClr val="005F9A">
              <a:alpha val="50000"/>
            </a:srgbClr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300" b="1" dirty="0" smtClean="0">
                <a:ea typeface="HY울릉도M" pitchFamily="18" charset="-127"/>
              </a:rPr>
              <a:t> 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300" b="1" dirty="0" smtClean="0">
                <a:ea typeface="HY울릉도M" pitchFamily="18" charset="-127"/>
              </a:rPr>
              <a:t>  TABLE ACCESS </a:t>
            </a:r>
            <a:r>
              <a:rPr lang="en-US" altLang="ko-KR" sz="1300" b="1" dirty="0" smtClean="0">
                <a:solidFill>
                  <a:schemeClr val="bg1"/>
                </a:solidFill>
                <a:ea typeface="HY울릉도M" pitchFamily="18" charset="-127"/>
              </a:rPr>
              <a:t>FULL</a:t>
            </a:r>
            <a:r>
              <a:rPr lang="en-US" altLang="ko-KR" sz="1300" b="1" dirty="0" smtClean="0">
                <a:ea typeface="HY울릉도M" pitchFamily="18" charset="-127"/>
              </a:rPr>
              <a:t> CHULGOT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endParaRPr lang="en-US" altLang="ko-KR" sz="1300" b="1" dirty="0" smtClean="0">
              <a:ea typeface="HY울릉도M" pitchFamily="18" charset="-127"/>
            </a:endParaRPr>
          </a:p>
        </p:txBody>
      </p:sp>
      <p:sp>
        <p:nvSpPr>
          <p:cNvPr id="34" name="AutoShape 5"/>
          <p:cNvSpPr>
            <a:spLocks noChangeArrowheads="1"/>
          </p:cNvSpPr>
          <p:nvPr/>
        </p:nvSpPr>
        <p:spPr bwMode="auto">
          <a:xfrm>
            <a:off x="585360" y="4922506"/>
            <a:ext cx="3987533" cy="1247430"/>
          </a:xfrm>
          <a:prstGeom prst="roundRect">
            <a:avLst>
              <a:gd name="adj" fmla="val 6727"/>
            </a:avLst>
          </a:prstGeom>
          <a:solidFill>
            <a:schemeClr val="bg2"/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200" b="1" dirty="0" smtClean="0"/>
              <a:t>SQL&gt;  SELECT  ORDNO,  CHULNO, STATUS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200" b="1" dirty="0" smtClean="0"/>
              <a:t>           FROM  ORDER1T  X,  CHULGOT  Y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200" b="1" dirty="0" smtClean="0"/>
              <a:t>         WHERE  X.CUSTNO   = Y.CUSTNO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200" b="1" dirty="0" smtClean="0"/>
              <a:t>             AND  X.ORDDEPT = Y.CFMDEPT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200" b="1" dirty="0" smtClean="0"/>
              <a:t>             AND  </a:t>
            </a:r>
            <a:r>
              <a:rPr lang="en-US" altLang="ko-KR" sz="1200" b="1" dirty="0" err="1" smtClean="0">
                <a:solidFill>
                  <a:schemeClr val="bg1"/>
                </a:solidFill>
              </a:rPr>
              <a:t>y.CHULDATE</a:t>
            </a:r>
            <a:r>
              <a:rPr lang="en-US" altLang="ko-KR" sz="1200" b="1" dirty="0" smtClean="0"/>
              <a:t>  LIKE  ‘1011%'</a:t>
            </a:r>
          </a:p>
        </p:txBody>
      </p:sp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5220965" y="4927190"/>
            <a:ext cx="3987533" cy="1073203"/>
          </a:xfrm>
          <a:prstGeom prst="roundRect">
            <a:avLst>
              <a:gd name="adj" fmla="val 6727"/>
            </a:avLst>
          </a:prstGeom>
          <a:solidFill>
            <a:srgbClr val="005F9A">
              <a:alpha val="50000"/>
            </a:srgbClr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300" b="1" dirty="0" smtClean="0">
                <a:ea typeface="HY울릉도M" pitchFamily="18" charset="-127"/>
              </a:rPr>
              <a:t> NESTED LOOPS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300" b="1" dirty="0" smtClean="0">
                <a:ea typeface="HY울릉도M" pitchFamily="18" charset="-127"/>
              </a:rPr>
              <a:t>    TABLE ACCESS  </a:t>
            </a:r>
            <a:r>
              <a:rPr lang="en-US" altLang="ko-KR" sz="1300" b="1" dirty="0" smtClean="0">
                <a:solidFill>
                  <a:schemeClr val="bg1"/>
                </a:solidFill>
                <a:ea typeface="HY울릉도M" pitchFamily="18" charset="-127"/>
              </a:rPr>
              <a:t>FULL</a:t>
            </a:r>
            <a:r>
              <a:rPr lang="en-US" altLang="ko-KR" sz="1300" b="1" dirty="0" smtClean="0">
                <a:ea typeface="HY울릉도M" pitchFamily="18" charset="-127"/>
              </a:rPr>
              <a:t>  ORDER1T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300" b="1" dirty="0" smtClean="0">
                <a:ea typeface="HY울릉도M" pitchFamily="18" charset="-127"/>
              </a:rPr>
              <a:t>    TABLE ACCESS BY ROWID CHULGOT</a:t>
            </a: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en-US" altLang="ko-KR" sz="1300" b="1" dirty="0" smtClean="0">
                <a:ea typeface="HY울릉도M" pitchFamily="18" charset="-127"/>
              </a:rPr>
              <a:t>        </a:t>
            </a:r>
            <a:r>
              <a:rPr lang="en-US" altLang="ko-KR" sz="1300" b="1" dirty="0" smtClean="0">
                <a:solidFill>
                  <a:schemeClr val="bg1"/>
                </a:solidFill>
                <a:ea typeface="HY울릉도M" pitchFamily="18" charset="-127"/>
              </a:rPr>
              <a:t>INDEX RANGE SCAN </a:t>
            </a:r>
            <a:r>
              <a:rPr lang="en-US" altLang="ko-KR" sz="1300" b="1" dirty="0" smtClean="0">
                <a:ea typeface="HY울릉도M" pitchFamily="18" charset="-127"/>
              </a:rPr>
              <a:t>CH_CFMDEPT </a:t>
            </a:r>
          </a:p>
        </p:txBody>
      </p:sp>
      <p:sp>
        <p:nvSpPr>
          <p:cNvPr id="38" name="AutoShape 19"/>
          <p:cNvSpPr>
            <a:spLocks noChangeArrowheads="1"/>
          </p:cNvSpPr>
          <p:nvPr/>
        </p:nvSpPr>
        <p:spPr bwMode="auto">
          <a:xfrm>
            <a:off x="4068837" y="3621730"/>
            <a:ext cx="2088232" cy="431800"/>
          </a:xfrm>
          <a:prstGeom prst="wedgeEllipseCallout">
            <a:avLst>
              <a:gd name="adj1" fmla="val -122658"/>
              <a:gd name="adj2" fmla="val 182203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lnSpc>
                <a:spcPct val="120000"/>
              </a:lnSpc>
            </a:pPr>
            <a:r>
              <a:rPr lang="en-US" altLang="ko-KR" b="1" dirty="0" smtClean="0">
                <a:ea typeface="HY울릉도M" pitchFamily="18" charset="-127"/>
              </a:rPr>
              <a:t>NUMBER Type</a:t>
            </a:r>
          </a:p>
        </p:txBody>
      </p:sp>
      <p:sp>
        <p:nvSpPr>
          <p:cNvPr id="39" name="AutoShape 19"/>
          <p:cNvSpPr>
            <a:spLocks noChangeArrowheads="1"/>
          </p:cNvSpPr>
          <p:nvPr/>
        </p:nvSpPr>
        <p:spPr bwMode="auto">
          <a:xfrm>
            <a:off x="4068837" y="5949280"/>
            <a:ext cx="2088232" cy="431800"/>
          </a:xfrm>
          <a:prstGeom prst="wedgeEllipseCallout">
            <a:avLst>
              <a:gd name="adj1" fmla="val -117743"/>
              <a:gd name="adj2" fmla="val -16596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 fontAlgn="ctr">
              <a:lnSpc>
                <a:spcPct val="120000"/>
              </a:lnSpc>
            </a:pPr>
            <a:r>
              <a:rPr lang="en-US" altLang="ko-KR" b="1" dirty="0" smtClean="0">
                <a:ea typeface="HY울릉도M" pitchFamily="18" charset="-127"/>
              </a:rPr>
              <a:t>NUMBER Type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103188"/>
            <a:ext cx="6818535" cy="5429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INDEX Column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Suppressing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해결방안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1/2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900485" y="907199"/>
            <a:ext cx="8077200" cy="540212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444500">
              <a:buFont typeface="Wingdings" pitchFamily="2" charset="2"/>
              <a:buChar char="ü"/>
            </a:pPr>
            <a:r>
              <a:rPr lang="en-US" altLang="ko-KR" sz="1500" b="1" dirty="0"/>
              <a:t>  Expression</a:t>
            </a:r>
          </a:p>
          <a:p>
            <a:pPr marL="444500"/>
            <a:r>
              <a:rPr lang="en-US" altLang="ko-KR" sz="1500" b="1" dirty="0"/>
              <a:t>		</a:t>
            </a:r>
          </a:p>
          <a:p>
            <a:pPr marL="444500"/>
            <a:r>
              <a:rPr lang="en-US" altLang="ko-KR" sz="1500" b="1" dirty="0"/>
              <a:t>	SELECT …	FROM   tab</a:t>
            </a:r>
          </a:p>
          <a:p>
            <a:pPr marL="444500"/>
            <a:r>
              <a:rPr lang="en-US" altLang="ko-KR" sz="1500" b="1" dirty="0"/>
              <a:t>	WHERE  </a:t>
            </a:r>
            <a:r>
              <a:rPr lang="en-US" altLang="ko-KR" sz="1500" b="1" dirty="0">
                <a:solidFill>
                  <a:srgbClr val="FF0000"/>
                </a:solidFill>
              </a:rPr>
              <a:t>col1 + 10 &gt; 100</a:t>
            </a:r>
            <a:r>
              <a:rPr lang="en-US" altLang="ko-KR" sz="1500" b="1" dirty="0"/>
              <a:t>;</a:t>
            </a:r>
          </a:p>
          <a:p>
            <a:pPr marL="444500">
              <a:buFont typeface="Wingdings" pitchFamily="2" charset="2"/>
              <a:buChar char="ü"/>
            </a:pPr>
            <a:endParaRPr lang="en-US" altLang="ko-KR" sz="1500" b="1" dirty="0"/>
          </a:p>
          <a:p>
            <a:pPr marL="444500"/>
            <a:r>
              <a:rPr lang="en-US" altLang="ko-KR" sz="1500" b="1" dirty="0"/>
              <a:t>	</a:t>
            </a:r>
            <a:r>
              <a:rPr lang="en-US" altLang="ko-KR" sz="1500" b="1" dirty="0">
                <a:solidFill>
                  <a:srgbClr val="0079C4"/>
                </a:solidFill>
              </a:rPr>
              <a:t>SELECT … 	FROM   tab</a:t>
            </a:r>
          </a:p>
          <a:p>
            <a:pPr marL="444500"/>
            <a:r>
              <a:rPr lang="en-US" altLang="ko-KR" sz="1500" b="1" dirty="0">
                <a:solidFill>
                  <a:srgbClr val="0079C4"/>
                </a:solidFill>
              </a:rPr>
              <a:t>	WHERE  col1 &gt; </a:t>
            </a:r>
            <a:r>
              <a:rPr lang="en-US" altLang="ko-KR" sz="1500" b="1" dirty="0" smtClean="0">
                <a:solidFill>
                  <a:srgbClr val="0079C4"/>
                </a:solidFill>
              </a:rPr>
              <a:t>100 - 10</a:t>
            </a:r>
            <a:r>
              <a:rPr lang="en-US" altLang="ko-KR" sz="1500" b="1" dirty="0">
                <a:solidFill>
                  <a:srgbClr val="0079C4"/>
                </a:solidFill>
              </a:rPr>
              <a:t>;</a:t>
            </a:r>
          </a:p>
          <a:p>
            <a:pPr marL="444500">
              <a:buFont typeface="Wingdings" pitchFamily="2" charset="2"/>
              <a:buChar char="ü"/>
            </a:pPr>
            <a:endParaRPr lang="en-US" altLang="ko-KR" sz="1500" b="1" dirty="0"/>
          </a:p>
          <a:p>
            <a:pPr marL="444500">
              <a:buFont typeface="Wingdings" pitchFamily="2" charset="2"/>
              <a:buChar char="ü"/>
            </a:pPr>
            <a:r>
              <a:rPr lang="en-US" altLang="ko-KR" sz="1500" b="1" dirty="0"/>
              <a:t>  DATE type</a:t>
            </a:r>
          </a:p>
          <a:p>
            <a:pPr marL="444500"/>
            <a:r>
              <a:rPr lang="en-US" altLang="ko-KR" sz="1500" b="1" dirty="0"/>
              <a:t>		</a:t>
            </a:r>
          </a:p>
          <a:p>
            <a:pPr marL="444500"/>
            <a:r>
              <a:rPr lang="en-US" altLang="ko-KR" sz="1500" b="1" dirty="0"/>
              <a:t>	SELECT …	FROM   tab</a:t>
            </a:r>
          </a:p>
          <a:p>
            <a:pPr marL="444500"/>
            <a:r>
              <a:rPr lang="en-US" altLang="ko-KR" sz="1500" b="1" dirty="0"/>
              <a:t>	WHERE  </a:t>
            </a:r>
            <a:r>
              <a:rPr lang="en-US" altLang="ko-KR" sz="1500" b="1" dirty="0" err="1">
                <a:solidFill>
                  <a:srgbClr val="FF0000"/>
                </a:solidFill>
              </a:rPr>
              <a:t>trunc</a:t>
            </a:r>
            <a:r>
              <a:rPr lang="en-US" altLang="ko-KR" sz="1500" b="1" dirty="0">
                <a:solidFill>
                  <a:srgbClr val="FF0000"/>
                </a:solidFill>
              </a:rPr>
              <a:t>(</a:t>
            </a:r>
            <a:r>
              <a:rPr lang="en-US" altLang="ko-KR" sz="1500" b="1" dirty="0" err="1">
                <a:solidFill>
                  <a:srgbClr val="FF0000"/>
                </a:solidFill>
              </a:rPr>
              <a:t>reg_date</a:t>
            </a:r>
            <a:r>
              <a:rPr lang="en-US" altLang="ko-KR" sz="1500" b="1" dirty="0">
                <a:solidFill>
                  <a:srgbClr val="FF0000"/>
                </a:solidFill>
              </a:rPr>
              <a:t>) = </a:t>
            </a:r>
            <a:r>
              <a:rPr lang="en-US" altLang="ko-KR" sz="1500" b="1" dirty="0" err="1" smtClean="0">
                <a:solidFill>
                  <a:srgbClr val="FF0000"/>
                </a:solidFill>
              </a:rPr>
              <a:t>trunc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1500" b="1" dirty="0" err="1" smtClean="0">
                <a:solidFill>
                  <a:srgbClr val="FF0000"/>
                </a:solidFill>
              </a:rPr>
              <a:t>sysdate</a:t>
            </a:r>
            <a:r>
              <a:rPr lang="en-US" altLang="ko-KR" sz="1500" b="1" dirty="0">
                <a:solidFill>
                  <a:srgbClr val="FF0000"/>
                </a:solidFill>
              </a:rPr>
              <a:t>)</a:t>
            </a:r>
            <a:r>
              <a:rPr lang="en-US" altLang="ko-KR" sz="1500" b="1" dirty="0"/>
              <a:t>;</a:t>
            </a:r>
          </a:p>
          <a:p>
            <a:pPr marL="444500">
              <a:buFont typeface="Wingdings" pitchFamily="2" charset="2"/>
              <a:buChar char="ü"/>
            </a:pPr>
            <a:endParaRPr lang="en-US" altLang="ko-KR" sz="1500" b="1" dirty="0"/>
          </a:p>
          <a:p>
            <a:pPr marL="444500"/>
            <a:r>
              <a:rPr lang="en-US" altLang="ko-KR" sz="1500" b="1" dirty="0"/>
              <a:t>	</a:t>
            </a:r>
            <a:r>
              <a:rPr lang="en-US" altLang="ko-KR" sz="1500" b="1" dirty="0">
                <a:solidFill>
                  <a:srgbClr val="0079C4"/>
                </a:solidFill>
              </a:rPr>
              <a:t>SELECT …	FROM   tab</a:t>
            </a:r>
          </a:p>
          <a:p>
            <a:pPr marL="444500"/>
            <a:r>
              <a:rPr lang="en-US" altLang="ko-KR" sz="1500" b="1" dirty="0">
                <a:solidFill>
                  <a:srgbClr val="0079C4"/>
                </a:solidFill>
              </a:rPr>
              <a:t>	WHERE  </a:t>
            </a:r>
            <a:r>
              <a:rPr lang="en-US" altLang="ko-KR" sz="1500" b="1" dirty="0" err="1">
                <a:solidFill>
                  <a:srgbClr val="0079C4"/>
                </a:solidFill>
              </a:rPr>
              <a:t>reg_date</a:t>
            </a:r>
            <a:r>
              <a:rPr lang="en-US" altLang="ko-KR" sz="1500" b="1" dirty="0">
                <a:solidFill>
                  <a:srgbClr val="0079C4"/>
                </a:solidFill>
              </a:rPr>
              <a:t> &gt;= </a:t>
            </a:r>
            <a:r>
              <a:rPr lang="en-US" altLang="ko-KR" sz="1500" b="1" dirty="0" err="1">
                <a:solidFill>
                  <a:srgbClr val="0079C4"/>
                </a:solidFill>
              </a:rPr>
              <a:t>trunc</a:t>
            </a:r>
            <a:r>
              <a:rPr lang="en-US" altLang="ko-KR" sz="1500" b="1" dirty="0">
                <a:solidFill>
                  <a:srgbClr val="0079C4"/>
                </a:solidFill>
              </a:rPr>
              <a:t>(</a:t>
            </a:r>
            <a:r>
              <a:rPr lang="en-US" altLang="ko-KR" sz="1500" b="1" dirty="0" err="1">
                <a:solidFill>
                  <a:srgbClr val="0079C4"/>
                </a:solidFill>
              </a:rPr>
              <a:t>sysdate</a:t>
            </a:r>
            <a:r>
              <a:rPr lang="en-US" altLang="ko-KR" sz="1500" b="1" dirty="0">
                <a:solidFill>
                  <a:srgbClr val="0079C4"/>
                </a:solidFill>
              </a:rPr>
              <a:t>) AND </a:t>
            </a:r>
            <a:r>
              <a:rPr lang="en-US" altLang="ko-KR" sz="1500" b="1" dirty="0" err="1">
                <a:solidFill>
                  <a:srgbClr val="0079C4"/>
                </a:solidFill>
              </a:rPr>
              <a:t>reg_date</a:t>
            </a:r>
            <a:r>
              <a:rPr lang="en-US" altLang="ko-KR" sz="1500" b="1" dirty="0">
                <a:solidFill>
                  <a:srgbClr val="0079C4"/>
                </a:solidFill>
              </a:rPr>
              <a:t> &lt; </a:t>
            </a:r>
            <a:r>
              <a:rPr lang="en-US" altLang="ko-KR" sz="1500" b="1" dirty="0" err="1">
                <a:solidFill>
                  <a:srgbClr val="0079C4"/>
                </a:solidFill>
              </a:rPr>
              <a:t>trunc</a:t>
            </a:r>
            <a:r>
              <a:rPr lang="en-US" altLang="ko-KR" sz="1500" b="1" dirty="0">
                <a:solidFill>
                  <a:srgbClr val="0079C4"/>
                </a:solidFill>
              </a:rPr>
              <a:t>(</a:t>
            </a:r>
            <a:r>
              <a:rPr lang="en-US" altLang="ko-KR" sz="1500" b="1" dirty="0" err="1">
                <a:solidFill>
                  <a:srgbClr val="0079C4"/>
                </a:solidFill>
              </a:rPr>
              <a:t>sysdate</a:t>
            </a:r>
            <a:r>
              <a:rPr lang="en-US" altLang="ko-KR" sz="1500" b="1" dirty="0">
                <a:solidFill>
                  <a:srgbClr val="0079C4"/>
                </a:solidFill>
              </a:rPr>
              <a:t>) + 1;</a:t>
            </a:r>
          </a:p>
          <a:p>
            <a:pPr marL="444500">
              <a:buFont typeface="Wingdings" pitchFamily="2" charset="2"/>
              <a:buChar char="ü"/>
            </a:pPr>
            <a:endParaRPr lang="en-US" altLang="ko-KR" sz="1500" b="1" dirty="0"/>
          </a:p>
          <a:p>
            <a:pPr marL="444500">
              <a:buFont typeface="Wingdings" pitchFamily="2" charset="2"/>
              <a:buChar char="ü"/>
            </a:pPr>
            <a:r>
              <a:rPr lang="en-US" altLang="ko-KR" sz="1500" b="1" dirty="0"/>
              <a:t>  SUBSTR()</a:t>
            </a:r>
            <a:r>
              <a:rPr lang="ko-KR" altLang="en-US" sz="1500" b="1" dirty="0"/>
              <a:t>을 </a:t>
            </a:r>
            <a:r>
              <a:rPr lang="en-US" altLang="ko-KR" sz="1500" b="1" dirty="0"/>
              <a:t>LIKE</a:t>
            </a:r>
            <a:r>
              <a:rPr lang="ko-KR" altLang="en-US" sz="1500" b="1" dirty="0"/>
              <a:t>로</a:t>
            </a:r>
          </a:p>
          <a:p>
            <a:pPr lvl="2">
              <a:buFont typeface="Wingdings" pitchFamily="2" charset="2"/>
              <a:buChar char="ü"/>
            </a:pPr>
            <a:endParaRPr lang="ko-KR" altLang="en-US" sz="1500" b="1" dirty="0"/>
          </a:p>
          <a:p>
            <a:pPr lvl="2"/>
            <a:r>
              <a:rPr lang="en-US" altLang="ko-KR" sz="1500" b="1" dirty="0"/>
              <a:t>SELECT … FROM   tab</a:t>
            </a:r>
          </a:p>
          <a:p>
            <a:pPr lvl="2"/>
            <a:r>
              <a:rPr lang="en-US" altLang="ko-KR" sz="1500" b="1" dirty="0"/>
              <a:t>WHERE  </a:t>
            </a:r>
            <a:r>
              <a:rPr lang="en-US" altLang="ko-KR" sz="1500" b="1" dirty="0" err="1">
                <a:solidFill>
                  <a:srgbClr val="FF0000"/>
                </a:solidFill>
              </a:rPr>
              <a:t>substr</a:t>
            </a:r>
            <a:r>
              <a:rPr lang="en-US" altLang="ko-KR" sz="1500" b="1" dirty="0">
                <a:solidFill>
                  <a:srgbClr val="FF0000"/>
                </a:solidFill>
              </a:rPr>
              <a:t>(col1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, 1, 3</a:t>
            </a:r>
            <a:r>
              <a:rPr lang="en-US" altLang="ko-KR" sz="1500" b="1" dirty="0">
                <a:solidFill>
                  <a:srgbClr val="FF0000"/>
                </a:solidFill>
              </a:rPr>
              <a:t>) = ‘</a:t>
            </a:r>
            <a:r>
              <a:rPr lang="en-US" altLang="ko-KR" sz="1500" b="1" dirty="0" err="1">
                <a:solidFill>
                  <a:srgbClr val="FF0000"/>
                </a:solidFill>
              </a:rPr>
              <a:t>abc</a:t>
            </a:r>
            <a:r>
              <a:rPr lang="en-US" altLang="ko-KR" sz="1500" b="1" dirty="0">
                <a:solidFill>
                  <a:srgbClr val="FF0000"/>
                </a:solidFill>
              </a:rPr>
              <a:t>’</a:t>
            </a:r>
            <a:r>
              <a:rPr lang="en-US" altLang="ko-KR" sz="1500" b="1" dirty="0"/>
              <a:t>;</a:t>
            </a:r>
          </a:p>
          <a:p>
            <a:pPr lvl="2"/>
            <a:endParaRPr lang="en-US" altLang="ko-KR" sz="1500" b="1" dirty="0"/>
          </a:p>
          <a:p>
            <a:pPr lvl="2"/>
            <a:r>
              <a:rPr lang="en-US" altLang="ko-KR" sz="1500" b="1" dirty="0" smtClean="0">
                <a:solidFill>
                  <a:srgbClr val="0079C4"/>
                </a:solidFill>
              </a:rPr>
              <a:t>SELECT … FROM   tab</a:t>
            </a:r>
          </a:p>
          <a:p>
            <a:pPr lvl="2"/>
            <a:r>
              <a:rPr lang="en-US" altLang="ko-KR" sz="1500" b="1" dirty="0" smtClean="0">
                <a:solidFill>
                  <a:srgbClr val="0079C4"/>
                </a:solidFill>
              </a:rPr>
              <a:t>WHERE  col1 like ‘</a:t>
            </a:r>
            <a:r>
              <a:rPr lang="en-US" altLang="ko-KR" sz="1500" b="1" dirty="0" err="1" smtClean="0">
                <a:solidFill>
                  <a:srgbClr val="0079C4"/>
                </a:solidFill>
              </a:rPr>
              <a:t>abc</a:t>
            </a:r>
            <a:r>
              <a:rPr lang="en-US" altLang="ko-KR" sz="1500" b="1" dirty="0" smtClean="0">
                <a:solidFill>
                  <a:srgbClr val="0079C4"/>
                </a:solidFill>
              </a:rPr>
              <a:t>%’;</a:t>
            </a:r>
            <a:endParaRPr lang="en-US" altLang="ko-KR" sz="1500" b="1" dirty="0">
              <a:solidFill>
                <a:srgbClr val="0079C4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05141" y="2348880"/>
            <a:ext cx="2520280" cy="22272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103188"/>
            <a:ext cx="5703887" cy="5429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INDEX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란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?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612453" y="1583304"/>
            <a:ext cx="878497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/>
              <a:t>튜닝의 가장 중요한 </a:t>
            </a:r>
            <a:r>
              <a:rPr lang="en-US" altLang="ko-KR" sz="1400" b="1" dirty="0" smtClean="0"/>
              <a:t>Point (</a:t>
            </a:r>
            <a:r>
              <a:rPr lang="ko-KR" altLang="en-US" sz="1400" b="1" dirty="0" smtClean="0"/>
              <a:t>적절한 인덱스 선택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인덱스 변경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생성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삭제</a:t>
            </a:r>
            <a:r>
              <a:rPr lang="en-US" altLang="ko-KR" sz="1400" b="1" dirty="0" smtClean="0"/>
              <a:t>...)</a:t>
            </a:r>
          </a:p>
          <a:p>
            <a:pPr indent="2667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400" b="1" dirty="0" smtClean="0"/>
              <a:t> Oracle Optimizer</a:t>
            </a:r>
            <a:r>
              <a:rPr lang="ko-KR" altLang="en-US" sz="1400" b="1" dirty="0" smtClean="0"/>
              <a:t>가 </a:t>
            </a:r>
            <a:r>
              <a:rPr lang="en-US" altLang="ko-KR" sz="1400" b="1" dirty="0" smtClean="0"/>
              <a:t>Plan</a:t>
            </a:r>
            <a:r>
              <a:rPr lang="ko-KR" altLang="en-US" sz="1400" b="1" dirty="0" smtClean="0"/>
              <a:t>을 만드는 가장 중요한 판단 기준 </a:t>
            </a:r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통계정보</a:t>
            </a:r>
            <a:r>
              <a:rPr lang="en-US" altLang="ko-KR" sz="1400" b="1" dirty="0" smtClean="0"/>
              <a:t>, algorithm...)</a:t>
            </a:r>
          </a:p>
          <a:p>
            <a:pPr indent="2667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400" b="1" dirty="0" smtClean="0"/>
              <a:t> </a:t>
            </a:r>
            <a:r>
              <a:rPr lang="ko-KR" altLang="en-US" sz="1400" b="1" dirty="0" err="1" smtClean="0"/>
              <a:t>튜닝시</a:t>
            </a:r>
            <a:r>
              <a:rPr lang="ko-KR" altLang="en-US" sz="1400" b="1" dirty="0" smtClean="0"/>
              <a:t> 가장 </a:t>
            </a:r>
            <a:r>
              <a:rPr lang="en-US" altLang="ko-KR" sz="1400" b="1" dirty="0" smtClean="0"/>
              <a:t>Cost</a:t>
            </a:r>
            <a:r>
              <a:rPr lang="ko-KR" altLang="en-US" sz="1400" b="1" dirty="0" smtClean="0"/>
              <a:t>가 적게드는 방법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612453" y="3815552"/>
            <a:ext cx="878497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/>
              <a:t>최소한의 데이터 블록 읽기를 통한 성능 향상</a:t>
            </a:r>
          </a:p>
          <a:p>
            <a:pPr indent="2667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/>
              <a:t> 대표 키와 </a:t>
            </a:r>
            <a:r>
              <a:rPr lang="en-US" altLang="ko-KR" sz="1400" b="1" dirty="0" smtClean="0"/>
              <a:t>ROW</a:t>
            </a:r>
            <a:r>
              <a:rPr lang="ko-KR" altLang="en-US" sz="1400" b="1" dirty="0" smtClean="0"/>
              <a:t>의 주소 정보</a:t>
            </a:r>
            <a:r>
              <a:rPr lang="en-US" altLang="ko-KR" sz="1400" b="1" dirty="0" smtClean="0"/>
              <a:t>(ROWID)</a:t>
            </a:r>
            <a:r>
              <a:rPr lang="ko-KR" altLang="en-US" sz="1400" b="1" dirty="0" smtClean="0"/>
              <a:t>만 미리 정렬</a:t>
            </a:r>
          </a:p>
          <a:p>
            <a:pPr indent="2667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/>
              <a:t> 대표 키 값을 통해 미리 정렬된 인덱스 만을 검색하여 해당 </a:t>
            </a:r>
            <a:r>
              <a:rPr lang="en-US" altLang="ko-KR" sz="1400" b="1" dirty="0" smtClean="0"/>
              <a:t>row</a:t>
            </a:r>
            <a:r>
              <a:rPr lang="ko-KR" altLang="en-US" sz="1400" b="1" dirty="0" smtClean="0"/>
              <a:t>만 바로 액세스</a:t>
            </a:r>
          </a:p>
          <a:p>
            <a:pPr indent="266700">
              <a:lnSpc>
                <a:spcPct val="150000"/>
              </a:lnSpc>
            </a:pPr>
            <a:r>
              <a:rPr lang="ko-KR" altLang="en-US" sz="1400" b="1" dirty="0" smtClean="0"/>
              <a:t> </a:t>
            </a:r>
            <a:r>
              <a:rPr lang="en-US" altLang="ko-KR" sz="1400" b="1" dirty="0" smtClean="0"/>
              <a:t>(TABLE</a:t>
            </a:r>
            <a:r>
              <a:rPr lang="ko-KR" altLang="en-US" sz="1400" b="1" dirty="0" smtClean="0"/>
              <a:t>의 경우는 입력순서대로 </a:t>
            </a:r>
            <a:r>
              <a:rPr lang="en-US" altLang="ko-KR" sz="1400" b="1" dirty="0" smtClean="0"/>
              <a:t>DATA</a:t>
            </a:r>
            <a:r>
              <a:rPr lang="ko-KR" altLang="en-US" sz="1400" b="1" dirty="0" smtClean="0"/>
              <a:t>를 저장하므로 비 순차적인 </a:t>
            </a:r>
            <a:r>
              <a:rPr lang="en-US" altLang="ko-KR" sz="1400" b="1" dirty="0" smtClean="0"/>
              <a:t>BLOCK</a:t>
            </a:r>
            <a:r>
              <a:rPr lang="ko-KR" altLang="en-US" sz="1400" b="1" dirty="0" smtClean="0"/>
              <a:t>구성</a:t>
            </a:r>
            <a:r>
              <a:rPr lang="en-US" altLang="ko-KR" sz="1400" b="1" dirty="0" smtClean="0"/>
              <a:t>)</a:t>
            </a:r>
          </a:p>
          <a:p>
            <a:pPr indent="2667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400" b="1" dirty="0" smtClean="0"/>
              <a:t> 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ROWID</a:t>
            </a:r>
            <a:r>
              <a:rPr lang="ko-KR" altLang="en-US" sz="1400" b="1" dirty="0" smtClean="0"/>
              <a:t>를 통한 액세스가 가장 빠른 조회 경로</a:t>
            </a:r>
          </a:p>
          <a:p>
            <a:pPr indent="2667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400" b="1" dirty="0" smtClean="0"/>
              <a:t> 블록 단위의 액세스 </a:t>
            </a:r>
            <a:r>
              <a:rPr lang="en-US" altLang="ko-KR" sz="1400" b="1" dirty="0" smtClean="0"/>
              <a:t>: </a:t>
            </a:r>
            <a:r>
              <a:rPr lang="ko-KR" altLang="en-US" sz="1400" b="1" dirty="0" smtClean="0"/>
              <a:t>가장 작은 단위 디스크 </a:t>
            </a:r>
            <a:r>
              <a:rPr lang="en-US" altLang="ko-KR" sz="1400" b="1" dirty="0" smtClean="0"/>
              <a:t>I/O</a:t>
            </a:r>
            <a:endParaRPr lang="ko-KR" altLang="en-US" sz="1400" b="1" dirty="0" smtClean="0"/>
          </a:p>
        </p:txBody>
      </p:sp>
      <p:grpSp>
        <p:nvGrpSpPr>
          <p:cNvPr id="18" name="Group 5"/>
          <p:cNvGrpSpPr>
            <a:grpSpLocks/>
          </p:cNvGrpSpPr>
          <p:nvPr/>
        </p:nvGrpSpPr>
        <p:grpSpPr bwMode="auto">
          <a:xfrm>
            <a:off x="613593" y="1038656"/>
            <a:ext cx="4751388" cy="307974"/>
            <a:chOff x="378" y="493"/>
            <a:chExt cx="2993" cy="194"/>
          </a:xfrm>
        </p:grpSpPr>
        <p:sp>
          <p:nvSpPr>
            <p:cNvPr id="19" name="Text Box 296"/>
            <p:cNvSpPr txBox="1">
              <a:spLocks noChangeArrowheads="1"/>
            </p:cNvSpPr>
            <p:nvPr/>
          </p:nvSpPr>
          <p:spPr bwMode="auto">
            <a:xfrm>
              <a:off x="590" y="493"/>
              <a:ext cx="2781" cy="174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93663" indent="-93663" latinLnBrk="0">
                <a:spcBef>
                  <a:spcPct val="50000"/>
                </a:spcBef>
              </a:pPr>
              <a:r>
                <a:rPr lang="en-US" altLang="ko-KR" b="1" dirty="0" smtClean="0"/>
                <a:t>INDEX </a:t>
              </a:r>
              <a:r>
                <a:rPr lang="ko-KR" altLang="en-US" b="1" dirty="0" smtClean="0"/>
                <a:t>의 역할</a:t>
              </a:r>
              <a:endParaRPr lang="en-US" altLang="ko-KR" b="1" dirty="0" smtClean="0"/>
            </a:p>
          </p:txBody>
        </p:sp>
        <p:pic>
          <p:nvPicPr>
            <p:cNvPr id="20" name="Picture 297" descr="Untitled-1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8" y="520"/>
              <a:ext cx="145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21" name="Group 5"/>
          <p:cNvGrpSpPr>
            <a:grpSpLocks/>
          </p:cNvGrpSpPr>
          <p:nvPr/>
        </p:nvGrpSpPr>
        <p:grpSpPr bwMode="auto">
          <a:xfrm>
            <a:off x="613593" y="3383504"/>
            <a:ext cx="4751388" cy="307974"/>
            <a:chOff x="378" y="493"/>
            <a:chExt cx="2993" cy="194"/>
          </a:xfrm>
        </p:grpSpPr>
        <p:sp>
          <p:nvSpPr>
            <p:cNvPr id="22" name="Text Box 296"/>
            <p:cNvSpPr txBox="1">
              <a:spLocks noChangeArrowheads="1"/>
            </p:cNvSpPr>
            <p:nvPr/>
          </p:nvSpPr>
          <p:spPr bwMode="auto">
            <a:xfrm>
              <a:off x="590" y="493"/>
              <a:ext cx="2781" cy="174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93663" indent="-93663" latinLnBrk="0">
                <a:spcBef>
                  <a:spcPct val="50000"/>
                </a:spcBef>
              </a:pPr>
              <a:r>
                <a:rPr lang="en-US" altLang="ko-KR" b="1" dirty="0" smtClean="0"/>
                <a:t>INDEX </a:t>
              </a:r>
              <a:r>
                <a:rPr lang="ko-KR" altLang="en-US" b="1" dirty="0" smtClean="0"/>
                <a:t>의 의미</a:t>
              </a:r>
              <a:endParaRPr lang="en-US" altLang="ko-KR" b="1" dirty="0" smtClean="0"/>
            </a:p>
          </p:txBody>
        </p:sp>
        <p:pic>
          <p:nvPicPr>
            <p:cNvPr id="23" name="Picture 297" descr="Untitled-1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78" y="520"/>
              <a:ext cx="145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103188"/>
            <a:ext cx="5703887" cy="5429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인덱스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(INDEX)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개념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13593" y="908720"/>
            <a:ext cx="4751388" cy="307974"/>
            <a:chOff x="378" y="493"/>
            <a:chExt cx="2993" cy="194"/>
          </a:xfrm>
        </p:grpSpPr>
        <p:sp>
          <p:nvSpPr>
            <p:cNvPr id="16" name="Text Box 296"/>
            <p:cNvSpPr txBox="1">
              <a:spLocks noChangeArrowheads="1"/>
            </p:cNvSpPr>
            <p:nvPr/>
          </p:nvSpPr>
          <p:spPr bwMode="auto">
            <a:xfrm>
              <a:off x="590" y="493"/>
              <a:ext cx="2781" cy="174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93663" indent="-93663" latinLnBrk="0">
                <a:spcBef>
                  <a:spcPct val="50000"/>
                </a:spcBef>
              </a:pPr>
              <a:r>
                <a:rPr lang="ko-KR" altLang="en-US" b="1" dirty="0" smtClean="0"/>
                <a:t>인덱스</a:t>
              </a:r>
              <a:r>
                <a:rPr lang="en-US" altLang="ko-KR" b="1" dirty="0" smtClean="0"/>
                <a:t>(INDEX) </a:t>
              </a:r>
              <a:r>
                <a:rPr lang="ko-KR" altLang="en-US" b="1" dirty="0" smtClean="0"/>
                <a:t>특성</a:t>
              </a:r>
            </a:p>
          </p:txBody>
        </p:sp>
        <p:pic>
          <p:nvPicPr>
            <p:cNvPr id="17" name="Picture 297" descr="Untitled-1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" y="520"/>
              <a:ext cx="145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612453" y="3501008"/>
            <a:ext cx="4751388" cy="307974"/>
            <a:chOff x="378" y="493"/>
            <a:chExt cx="2993" cy="194"/>
          </a:xfrm>
        </p:grpSpPr>
        <p:sp>
          <p:nvSpPr>
            <p:cNvPr id="19" name="Text Box 296"/>
            <p:cNvSpPr txBox="1">
              <a:spLocks noChangeArrowheads="1"/>
            </p:cNvSpPr>
            <p:nvPr/>
          </p:nvSpPr>
          <p:spPr bwMode="auto">
            <a:xfrm>
              <a:off x="590" y="493"/>
              <a:ext cx="2781" cy="174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93663" indent="-93663" latinLnBrk="0">
                <a:spcBef>
                  <a:spcPct val="50000"/>
                </a:spcBef>
              </a:pPr>
              <a:r>
                <a:rPr lang="ko-KR" altLang="en-US" b="1" dirty="0" smtClean="0"/>
                <a:t>인덱스</a:t>
              </a:r>
              <a:r>
                <a:rPr lang="en-US" altLang="ko-KR" b="1" dirty="0" smtClean="0"/>
                <a:t>(</a:t>
              </a:r>
              <a:r>
                <a:rPr lang="en-US" altLang="ko-KR" b="1" dirty="0" err="1" smtClean="0"/>
                <a:t>INDEXes</a:t>
              </a:r>
              <a:r>
                <a:rPr lang="en-US" altLang="ko-KR" b="1" dirty="0" smtClean="0"/>
                <a:t>)</a:t>
              </a:r>
              <a:r>
                <a:rPr lang="ko-KR" altLang="en-US" b="1" dirty="0" smtClean="0"/>
                <a:t>와 키</a:t>
              </a:r>
              <a:r>
                <a:rPr lang="en-US" altLang="ko-KR" b="1" dirty="0" smtClean="0"/>
                <a:t>(Keys)</a:t>
              </a:r>
            </a:p>
          </p:txBody>
        </p:sp>
        <p:pic>
          <p:nvPicPr>
            <p:cNvPr id="20" name="Picture 297" descr="Untitled-1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" y="520"/>
              <a:ext cx="145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Group 5"/>
          <p:cNvGrpSpPr>
            <a:grpSpLocks/>
          </p:cNvGrpSpPr>
          <p:nvPr/>
        </p:nvGrpSpPr>
        <p:grpSpPr bwMode="auto">
          <a:xfrm>
            <a:off x="613593" y="5157192"/>
            <a:ext cx="4751388" cy="307974"/>
            <a:chOff x="378" y="493"/>
            <a:chExt cx="2993" cy="194"/>
          </a:xfrm>
        </p:grpSpPr>
        <p:sp>
          <p:nvSpPr>
            <p:cNvPr id="22" name="Text Box 296"/>
            <p:cNvSpPr txBox="1">
              <a:spLocks noChangeArrowheads="1"/>
            </p:cNvSpPr>
            <p:nvPr/>
          </p:nvSpPr>
          <p:spPr bwMode="auto">
            <a:xfrm>
              <a:off x="590" y="493"/>
              <a:ext cx="2781" cy="174"/>
            </a:xfrm>
            <a:prstGeom prst="rect">
              <a:avLst/>
            </a:prstGeom>
            <a:noFill/>
            <a:ln w="31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marL="93663" indent="-93663" latinLnBrk="0">
                <a:spcBef>
                  <a:spcPct val="50000"/>
                </a:spcBef>
              </a:pPr>
              <a:r>
                <a:rPr lang="ko-KR" altLang="en-US" b="1" dirty="0" smtClean="0"/>
                <a:t>테이블 액세스</a:t>
              </a:r>
              <a:r>
                <a:rPr lang="en-US" altLang="ko-KR" b="1" dirty="0" smtClean="0"/>
                <a:t>(Access) </a:t>
              </a:r>
              <a:r>
                <a:rPr lang="ko-KR" altLang="en-US" b="1" dirty="0" smtClean="0"/>
                <a:t>방법</a:t>
              </a:r>
            </a:p>
          </p:txBody>
        </p:sp>
        <p:pic>
          <p:nvPicPr>
            <p:cNvPr id="23" name="Picture 297" descr="Untitled-1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78" y="520"/>
              <a:ext cx="145" cy="1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4" name="직사각형 23"/>
          <p:cNvSpPr/>
          <p:nvPr/>
        </p:nvSpPr>
        <p:spPr>
          <a:xfrm>
            <a:off x="684461" y="1354848"/>
            <a:ext cx="813690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sz="1500" b="1" dirty="0" smtClean="0"/>
              <a:t> 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INDEX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는 하나 혹은 두개 이상의 </a:t>
            </a:r>
            <a:r>
              <a:rPr lang="ko-KR" altLang="en-US" sz="1500" b="1" dirty="0" err="1" smtClean="0">
                <a:solidFill>
                  <a:srgbClr val="FF0000"/>
                </a:solidFill>
              </a:rPr>
              <a:t>컬럼과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 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ROWID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로 구성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1500" b="1" dirty="0" smtClean="0"/>
              <a:t> INDEX</a:t>
            </a:r>
            <a:r>
              <a:rPr lang="ko-KR" altLang="en-US" sz="1500" b="1" dirty="0" smtClean="0"/>
              <a:t>는 </a:t>
            </a:r>
            <a:r>
              <a:rPr lang="en-US" altLang="ko-KR" sz="1500" b="1" dirty="0" smtClean="0"/>
              <a:t>INDEX</a:t>
            </a:r>
            <a:r>
              <a:rPr lang="ko-KR" altLang="en-US" sz="1500" b="1" dirty="0" smtClean="0"/>
              <a:t>를 구성하는 </a:t>
            </a:r>
            <a:r>
              <a:rPr lang="ko-KR" altLang="en-US" sz="1500" b="1" dirty="0" err="1" smtClean="0"/>
              <a:t>컬럼</a:t>
            </a:r>
            <a:r>
              <a:rPr lang="ko-KR" altLang="en-US" sz="1500" b="1" dirty="0" smtClean="0"/>
              <a:t> 값으로 정렬되어 있으며 모든 값이 동일할 경우 </a:t>
            </a:r>
            <a:r>
              <a:rPr lang="en-US" altLang="ko-KR" sz="1500" b="1" dirty="0" smtClean="0"/>
              <a:t/>
            </a:r>
            <a:br>
              <a:rPr lang="en-US" altLang="ko-KR" sz="1500" b="1" dirty="0" smtClean="0"/>
            </a:br>
            <a:r>
              <a:rPr lang="en-US" altLang="ko-KR" sz="1500" b="1" dirty="0" smtClean="0"/>
              <a:t>   Physical Address (Oracle  ROWID) </a:t>
            </a:r>
            <a:r>
              <a:rPr lang="ko-KR" altLang="en-US" sz="1500" b="1" dirty="0" smtClean="0"/>
              <a:t>로 정렬되어 있다</a:t>
            </a:r>
            <a:r>
              <a:rPr lang="en-US" altLang="ko-KR" sz="1500" b="1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1500" b="1" dirty="0" smtClean="0"/>
              <a:t> 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ROWID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는 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INDEX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를 읽고서 테이블을 읽기 위한 몇 가지 정보로 구성되어 있다</a:t>
            </a:r>
            <a:r>
              <a:rPr lang="en-US" altLang="ko-KR" sz="1500" b="1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1500" b="1" dirty="0" smtClean="0"/>
              <a:t> </a:t>
            </a:r>
            <a:r>
              <a:rPr lang="en-US" altLang="ko-KR" sz="1500" b="1" dirty="0" smtClean="0">
                <a:solidFill>
                  <a:srgbClr val="FF0000"/>
                </a:solidFill>
              </a:rPr>
              <a:t>INDEX</a:t>
            </a:r>
            <a:r>
              <a:rPr lang="ko-KR" altLang="en-US" sz="1500" b="1" dirty="0" smtClean="0">
                <a:solidFill>
                  <a:srgbClr val="FF0000"/>
                </a:solidFill>
              </a:rPr>
              <a:t>는 테이블과는 물리적으로 다른 저장장소에 저장될 수 있다</a:t>
            </a:r>
            <a:r>
              <a:rPr lang="en-US" altLang="ko-KR" sz="1500" b="1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1500" b="1" dirty="0" smtClean="0"/>
              <a:t> INDEX</a:t>
            </a:r>
            <a:r>
              <a:rPr lang="ko-KR" altLang="en-US" sz="1500" b="1" dirty="0" smtClean="0"/>
              <a:t>가 존재한다고 해서 항상 </a:t>
            </a:r>
            <a:r>
              <a:rPr lang="en-US" altLang="ko-KR" sz="1500" b="1" dirty="0" smtClean="0"/>
              <a:t>INDEX</a:t>
            </a:r>
            <a:r>
              <a:rPr lang="ko-KR" altLang="en-US" sz="1500" b="1" dirty="0" smtClean="0"/>
              <a:t>를 사용해서 테이블을 액세스 하는 것은 아니다</a:t>
            </a:r>
            <a:r>
              <a:rPr lang="en-US" altLang="ko-KR" sz="1500" b="1" dirty="0" smtClean="0"/>
              <a:t>.</a:t>
            </a:r>
            <a:br>
              <a:rPr lang="en-US" altLang="ko-KR" sz="1500" b="1" dirty="0" smtClean="0"/>
            </a:br>
            <a:r>
              <a:rPr lang="en-US" altLang="ko-KR" sz="1500" b="1" dirty="0" smtClean="0"/>
              <a:t>   (</a:t>
            </a:r>
            <a:r>
              <a:rPr lang="ko-KR" altLang="en-US" sz="1500" b="1" dirty="0" err="1" smtClean="0"/>
              <a:t>옵티마이저</a:t>
            </a:r>
            <a:r>
              <a:rPr lang="en-US" altLang="ko-KR" sz="1500" b="1" dirty="0" smtClean="0"/>
              <a:t>(Optimizer)</a:t>
            </a:r>
            <a:r>
              <a:rPr lang="ko-KR" altLang="en-US" sz="1500" b="1" dirty="0" smtClean="0"/>
              <a:t>가 사용여부 결정</a:t>
            </a:r>
            <a:r>
              <a:rPr lang="en-US" altLang="ko-KR" sz="1500" b="1" dirty="0" smtClean="0"/>
              <a:t>)</a:t>
            </a:r>
          </a:p>
          <a:p>
            <a:pPr>
              <a:buFont typeface="Wingdings" pitchFamily="2" charset="2"/>
              <a:buChar char="ü"/>
            </a:pPr>
            <a:r>
              <a:rPr lang="ko-KR" altLang="en-US" sz="1500" b="1" dirty="0" smtClean="0"/>
              <a:t> 일반적으로 </a:t>
            </a:r>
            <a:r>
              <a:rPr lang="en-US" altLang="ko-KR" sz="1500" b="1" dirty="0" smtClean="0"/>
              <a:t>INDEX</a:t>
            </a:r>
            <a:r>
              <a:rPr lang="ko-KR" altLang="en-US" sz="1500" b="1" dirty="0" smtClean="0"/>
              <a:t>는 </a:t>
            </a:r>
            <a:r>
              <a:rPr lang="en-US" altLang="ko-KR" sz="1500" b="1" dirty="0" smtClean="0"/>
              <a:t>B-Tree(Balanced Tree)</a:t>
            </a:r>
            <a:r>
              <a:rPr lang="ko-KR" altLang="en-US" sz="1500" b="1" dirty="0" smtClean="0"/>
              <a:t>구조를 채택하고 있다</a:t>
            </a:r>
            <a:r>
              <a:rPr lang="en-US" altLang="ko-KR" sz="1500" b="1" dirty="0" smtClean="0"/>
              <a:t>.</a:t>
            </a:r>
            <a:endParaRPr lang="en-US" altLang="ko-KR" sz="1500" b="1" dirty="0"/>
          </a:p>
        </p:txBody>
      </p:sp>
      <p:sp>
        <p:nvSpPr>
          <p:cNvPr id="25" name="직사각형 24"/>
          <p:cNvSpPr/>
          <p:nvPr/>
        </p:nvSpPr>
        <p:spPr>
          <a:xfrm>
            <a:off x="684461" y="3861048"/>
            <a:ext cx="813690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sz="1500" b="1" dirty="0" smtClean="0"/>
              <a:t> INDEX : DB </a:t>
            </a:r>
            <a:r>
              <a:rPr lang="ko-KR" altLang="en-US" sz="1500" b="1" dirty="0" smtClean="0"/>
              <a:t>내에 실제로 저장되는 물리적 구조체</a:t>
            </a:r>
            <a:r>
              <a:rPr lang="en-US" altLang="ko-KR" sz="1500" b="1" dirty="0" smtClean="0"/>
              <a:t>. </a:t>
            </a:r>
            <a:br>
              <a:rPr lang="en-US" altLang="ko-KR" sz="1500" b="1" dirty="0" smtClean="0"/>
            </a:br>
            <a:r>
              <a:rPr lang="en-US" altLang="ko-KR" sz="1500" b="1" dirty="0" smtClean="0"/>
              <a:t>              DDL</a:t>
            </a:r>
            <a:r>
              <a:rPr lang="ko-KR" altLang="en-US" sz="1500" b="1" dirty="0" smtClean="0"/>
              <a:t>로 생성</a:t>
            </a:r>
            <a:r>
              <a:rPr lang="en-US" altLang="ko-KR" sz="1500" b="1" dirty="0" smtClean="0"/>
              <a:t>/</a:t>
            </a:r>
            <a:r>
              <a:rPr lang="ko-KR" altLang="en-US" sz="1500" b="1" dirty="0" smtClean="0"/>
              <a:t>변경</a:t>
            </a:r>
            <a:r>
              <a:rPr lang="en-US" altLang="ko-KR" sz="1500" b="1" dirty="0" smtClean="0"/>
              <a:t>/</a:t>
            </a:r>
            <a:r>
              <a:rPr lang="ko-KR" altLang="en-US" sz="1500" b="1" dirty="0" smtClean="0"/>
              <a:t>삭제되며</a:t>
            </a:r>
            <a:r>
              <a:rPr lang="en-US" altLang="ko-KR" sz="1500" b="1" dirty="0" smtClean="0"/>
              <a:t>,  </a:t>
            </a:r>
            <a:r>
              <a:rPr lang="ko-KR" altLang="en-US" sz="1500" b="1" dirty="0" smtClean="0"/>
              <a:t>빠른 데이터 </a:t>
            </a:r>
            <a:r>
              <a:rPr lang="ko-KR" altLang="en-US" sz="1500" b="1" dirty="0" err="1" smtClean="0"/>
              <a:t>엑세스</a:t>
            </a:r>
            <a:r>
              <a:rPr lang="ko-KR" altLang="en-US" sz="1500" b="1" dirty="0" smtClean="0"/>
              <a:t> 지원</a:t>
            </a:r>
            <a:r>
              <a:rPr lang="en-US" altLang="ko-KR" sz="1500" b="1" dirty="0" smtClean="0"/>
              <a:t>.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1500" b="1" dirty="0" smtClean="0"/>
              <a:t> Key    : </a:t>
            </a:r>
            <a:r>
              <a:rPr lang="ko-KR" altLang="en-US" sz="1500" b="1" dirty="0" smtClean="0"/>
              <a:t>논리적 개념</a:t>
            </a:r>
            <a:r>
              <a:rPr lang="en-US" altLang="ko-KR" sz="1500" b="1" dirty="0" smtClean="0"/>
              <a:t>. </a:t>
            </a:r>
            <a:br>
              <a:rPr lang="en-US" altLang="ko-KR" sz="1500" b="1" dirty="0" smtClean="0"/>
            </a:br>
            <a:r>
              <a:rPr lang="en-US" altLang="ko-KR" sz="1500" b="1" dirty="0" smtClean="0"/>
              <a:t>              DBMS</a:t>
            </a:r>
            <a:r>
              <a:rPr lang="ko-KR" altLang="en-US" sz="1500" b="1" dirty="0" smtClean="0"/>
              <a:t>에서 </a:t>
            </a:r>
            <a:r>
              <a:rPr lang="en-US" altLang="ko-KR" sz="1500" b="1" dirty="0" smtClean="0"/>
              <a:t>Integrity Constraint</a:t>
            </a:r>
            <a:r>
              <a:rPr lang="ko-KR" altLang="en-US" sz="1500" b="1" dirty="0" smtClean="0"/>
              <a:t>로 구현되고</a:t>
            </a:r>
            <a:r>
              <a:rPr lang="en-US" altLang="ko-KR" sz="1500" b="1" dirty="0" smtClean="0"/>
              <a:t>,  INDEX</a:t>
            </a:r>
            <a:r>
              <a:rPr lang="ko-KR" altLang="en-US" sz="1500" b="1" dirty="0" smtClean="0"/>
              <a:t>에 의해서 보장되기도 함</a:t>
            </a:r>
            <a:r>
              <a:rPr lang="en-US" altLang="ko-KR" sz="1500" b="1" dirty="0" smtClean="0"/>
              <a:t>.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684461" y="5537174"/>
            <a:ext cx="864096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sz="1500" b="1" dirty="0" smtClean="0"/>
              <a:t> By User ROWID   : </a:t>
            </a:r>
            <a:r>
              <a:rPr lang="ko-KR" altLang="en-US" sz="1500" b="1" dirty="0" smtClean="0"/>
              <a:t>테이블의 특정 </a:t>
            </a:r>
            <a:r>
              <a:rPr lang="en-US" altLang="ko-KR" sz="1500" b="1" dirty="0" smtClean="0"/>
              <a:t>Row</a:t>
            </a:r>
            <a:r>
              <a:rPr lang="ko-KR" altLang="en-US" sz="1500" b="1" dirty="0" smtClean="0"/>
              <a:t>에 대한 위치정보</a:t>
            </a:r>
            <a:r>
              <a:rPr lang="en-US" altLang="ko-KR" sz="1500" b="1" dirty="0" smtClean="0"/>
              <a:t>(ROWID)</a:t>
            </a:r>
            <a:r>
              <a:rPr lang="ko-KR" altLang="en-US" sz="1500" b="1" dirty="0" smtClean="0"/>
              <a:t>를 가지고 직접 테이블 액세스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1500" b="1" dirty="0" smtClean="0"/>
              <a:t> Full Table Scan    : </a:t>
            </a:r>
            <a:r>
              <a:rPr lang="ko-KR" altLang="en-US" sz="1500" b="1" dirty="0" smtClean="0"/>
              <a:t>테이블에 존재하는 모든 </a:t>
            </a:r>
            <a:r>
              <a:rPr lang="en-US" altLang="ko-KR" sz="1500" b="1" dirty="0" smtClean="0"/>
              <a:t>Row</a:t>
            </a:r>
            <a:r>
              <a:rPr lang="ko-KR" altLang="en-US" sz="1500" b="1" dirty="0" smtClean="0"/>
              <a:t>에 대한 블록의 순차적 액세스</a:t>
            </a:r>
          </a:p>
          <a:p>
            <a:pPr>
              <a:buFont typeface="Wingdings" pitchFamily="2" charset="2"/>
              <a:buChar char="ü"/>
            </a:pPr>
            <a:r>
              <a:rPr lang="en-US" altLang="ko-KR" sz="1500" b="1" dirty="0" smtClean="0"/>
              <a:t> By INDEX ROWID : </a:t>
            </a:r>
            <a:r>
              <a:rPr lang="ko-KR" altLang="en-US" sz="1500" b="1" dirty="0" smtClean="0"/>
              <a:t>먼저 </a:t>
            </a:r>
            <a:r>
              <a:rPr lang="en-US" altLang="ko-KR" sz="1500" b="1" dirty="0" smtClean="0"/>
              <a:t>INDEX</a:t>
            </a:r>
            <a:r>
              <a:rPr lang="ko-KR" altLang="en-US" sz="1500" b="1" dirty="0" smtClean="0"/>
              <a:t>를 읽고서 </a:t>
            </a:r>
            <a:r>
              <a:rPr lang="en-US" altLang="ko-KR" sz="1500" b="1" dirty="0" smtClean="0"/>
              <a:t>INDEX</a:t>
            </a:r>
            <a:r>
              <a:rPr lang="ko-KR" altLang="en-US" sz="1500" b="1" dirty="0" smtClean="0"/>
              <a:t>의 </a:t>
            </a:r>
            <a:r>
              <a:rPr lang="en-US" altLang="ko-KR" sz="1500" b="1" dirty="0" smtClean="0"/>
              <a:t>ROWID</a:t>
            </a:r>
            <a:r>
              <a:rPr lang="ko-KR" altLang="en-US" sz="1500" b="1" dirty="0" smtClean="0"/>
              <a:t>를 가지고 테이블 </a:t>
            </a:r>
            <a:r>
              <a:rPr lang="en-US" altLang="ko-KR" sz="1500" b="1" dirty="0" smtClean="0"/>
              <a:t>Random </a:t>
            </a:r>
            <a:r>
              <a:rPr lang="ko-KR" altLang="en-US" sz="1500" b="1" dirty="0" smtClean="0"/>
              <a:t>액세스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103188"/>
            <a:ext cx="5703887" cy="5429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INDEX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ROWID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구조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1/2</a:t>
            </a:r>
            <a:endParaRPr lang="ko-KR" altLang="en-US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Group 62"/>
          <p:cNvGrpSpPr>
            <a:grpSpLocks/>
          </p:cNvGrpSpPr>
          <p:nvPr/>
        </p:nvGrpSpPr>
        <p:grpSpPr bwMode="auto">
          <a:xfrm>
            <a:off x="4363342" y="1016024"/>
            <a:ext cx="4818063" cy="1428750"/>
            <a:chOff x="2562" y="986"/>
            <a:chExt cx="3035" cy="900"/>
          </a:xfrm>
          <a:effectLst/>
        </p:grpSpPr>
        <p:sp>
          <p:nvSpPr>
            <p:cNvPr id="8" name="Freeform 32"/>
            <p:cNvSpPr>
              <a:spLocks/>
            </p:cNvSpPr>
            <p:nvPr/>
          </p:nvSpPr>
          <p:spPr bwMode="blackWhite">
            <a:xfrm>
              <a:off x="2623" y="986"/>
              <a:ext cx="2958" cy="450"/>
            </a:xfrm>
            <a:custGeom>
              <a:avLst/>
              <a:gdLst/>
              <a:ahLst/>
              <a:cxnLst>
                <a:cxn ang="0">
                  <a:pos x="4510" y="0"/>
                </a:cxn>
                <a:cxn ang="0">
                  <a:pos x="4510" y="545"/>
                </a:cxn>
                <a:cxn ang="0">
                  <a:pos x="0" y="545"/>
                </a:cxn>
                <a:cxn ang="0">
                  <a:pos x="0" y="0"/>
                </a:cxn>
                <a:cxn ang="0">
                  <a:pos x="4510" y="0"/>
                </a:cxn>
              </a:cxnLst>
              <a:rect l="0" t="0" r="r" b="b"/>
              <a:pathLst>
                <a:path w="4511" h="546">
                  <a:moveTo>
                    <a:pt x="4510" y="0"/>
                  </a:moveTo>
                  <a:lnTo>
                    <a:pt x="4510" y="545"/>
                  </a:lnTo>
                  <a:lnTo>
                    <a:pt x="0" y="545"/>
                  </a:lnTo>
                  <a:lnTo>
                    <a:pt x="0" y="0"/>
                  </a:lnTo>
                  <a:lnTo>
                    <a:pt x="4510" y="0"/>
                  </a:lnTo>
                </a:path>
              </a:pathLst>
            </a:custGeom>
            <a:solidFill>
              <a:srgbClr val="CCCCFF">
                <a:alpha val="50000"/>
              </a:srgbClr>
            </a:solidFill>
            <a:ln w="28575" cap="rnd" cmpd="sng">
              <a:solidFill>
                <a:schemeClr val="folHlink"/>
              </a:solidFill>
              <a:prstDash val="solid"/>
              <a:round/>
              <a:headEnd/>
              <a:tailEnd/>
            </a:ln>
            <a:effectLst/>
          </p:spPr>
          <p:txBody>
            <a:bodyPr/>
            <a:lstStyle/>
            <a:p>
              <a:endParaRPr lang="ko-KR" altLang="en-US" sz="1200" b="1"/>
            </a:p>
          </p:txBody>
        </p:sp>
        <p:sp>
          <p:nvSpPr>
            <p:cNvPr id="9" name="Rectangle 33"/>
            <p:cNvSpPr>
              <a:spLocks noChangeArrowheads="1"/>
            </p:cNvSpPr>
            <p:nvPr/>
          </p:nvSpPr>
          <p:spPr bwMode="blackWhite">
            <a:xfrm>
              <a:off x="2689" y="1035"/>
              <a:ext cx="883" cy="223"/>
            </a:xfrm>
            <a:prstGeom prst="rect">
              <a:avLst/>
            </a:prstGeom>
            <a:solidFill>
              <a:srgbClr val="EAEAEA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defTabSz="822325">
                <a:spcBef>
                  <a:spcPct val="50000"/>
                </a:spcBef>
              </a:pPr>
              <a:r>
                <a:rPr kumimoji="0" lang="en-US" altLang="ko-KR" sz="1200" b="1"/>
                <a:t>BBBBBBBB</a:t>
              </a:r>
            </a:p>
          </p:txBody>
        </p:sp>
        <p:sp>
          <p:nvSpPr>
            <p:cNvPr id="10" name="Rectangle 34"/>
            <p:cNvSpPr>
              <a:spLocks noChangeArrowheads="1"/>
            </p:cNvSpPr>
            <p:nvPr/>
          </p:nvSpPr>
          <p:spPr bwMode="blackWhite">
            <a:xfrm>
              <a:off x="4631" y="1035"/>
              <a:ext cx="882" cy="223"/>
            </a:xfrm>
            <a:prstGeom prst="rect">
              <a:avLst/>
            </a:prstGeom>
            <a:solidFill>
              <a:srgbClr val="EAEAEA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defTabSz="822325">
                <a:spcBef>
                  <a:spcPct val="50000"/>
                </a:spcBef>
              </a:pPr>
              <a:r>
                <a:rPr kumimoji="0" lang="en-US" altLang="ko-KR" sz="1200" b="1"/>
                <a:t>FFFF</a:t>
              </a:r>
            </a:p>
          </p:txBody>
        </p:sp>
        <p:sp>
          <p:nvSpPr>
            <p:cNvPr id="11" name="Rectangle 35"/>
            <p:cNvSpPr>
              <a:spLocks noChangeArrowheads="1"/>
            </p:cNvSpPr>
            <p:nvPr/>
          </p:nvSpPr>
          <p:spPr bwMode="blackWhite">
            <a:xfrm>
              <a:off x="3661" y="1035"/>
              <a:ext cx="882" cy="223"/>
            </a:xfrm>
            <a:prstGeom prst="rect">
              <a:avLst/>
            </a:prstGeom>
            <a:solidFill>
              <a:srgbClr val="EAEAEA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defTabSz="822325">
                <a:spcBef>
                  <a:spcPct val="50000"/>
                </a:spcBef>
              </a:pPr>
              <a:r>
                <a:rPr kumimoji="0" lang="en-US" altLang="ko-KR" sz="1200" b="1"/>
                <a:t>RRRR</a:t>
              </a:r>
            </a:p>
          </p:txBody>
        </p:sp>
        <p:sp>
          <p:nvSpPr>
            <p:cNvPr id="12" name="Rectangle 36"/>
            <p:cNvSpPr>
              <a:spLocks noChangeArrowheads="1"/>
            </p:cNvSpPr>
            <p:nvPr/>
          </p:nvSpPr>
          <p:spPr bwMode="auto">
            <a:xfrm>
              <a:off x="2562" y="1254"/>
              <a:ext cx="1175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2550" tIns="41275" rIns="82550" bIns="41275">
              <a:spAutoFit/>
            </a:bodyPr>
            <a:lstStyle/>
            <a:p>
              <a:pPr algn="ctr" defTabSz="822325">
                <a:spcBef>
                  <a:spcPct val="50000"/>
                </a:spcBef>
              </a:pPr>
              <a:r>
                <a:rPr kumimoji="0" lang="en-US" altLang="ko-KR" sz="1200" b="1" dirty="0"/>
                <a:t>Block #</a:t>
              </a:r>
            </a:p>
          </p:txBody>
        </p:sp>
        <p:sp>
          <p:nvSpPr>
            <p:cNvPr id="13" name="Rectangle 37"/>
            <p:cNvSpPr>
              <a:spLocks noChangeArrowheads="1"/>
            </p:cNvSpPr>
            <p:nvPr/>
          </p:nvSpPr>
          <p:spPr bwMode="auto">
            <a:xfrm>
              <a:off x="3545" y="1254"/>
              <a:ext cx="1118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2550" tIns="41275" rIns="82550" bIns="41275">
              <a:spAutoFit/>
            </a:bodyPr>
            <a:lstStyle/>
            <a:p>
              <a:pPr algn="ctr" defTabSz="822325">
                <a:spcBef>
                  <a:spcPct val="50000"/>
                </a:spcBef>
              </a:pPr>
              <a:r>
                <a:rPr kumimoji="0" lang="en-US" altLang="ko-KR" sz="1200" b="1" dirty="0"/>
                <a:t>Row #</a:t>
              </a:r>
            </a:p>
          </p:txBody>
        </p:sp>
        <p:sp>
          <p:nvSpPr>
            <p:cNvPr id="14" name="Rectangle 38"/>
            <p:cNvSpPr>
              <a:spLocks noChangeArrowheads="1"/>
            </p:cNvSpPr>
            <p:nvPr/>
          </p:nvSpPr>
          <p:spPr bwMode="auto">
            <a:xfrm>
              <a:off x="4609" y="1254"/>
              <a:ext cx="988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2550" tIns="41275" rIns="82550" bIns="41275">
              <a:spAutoFit/>
            </a:bodyPr>
            <a:lstStyle/>
            <a:p>
              <a:pPr algn="ctr" defTabSz="822325">
                <a:spcBef>
                  <a:spcPct val="50000"/>
                </a:spcBef>
              </a:pPr>
              <a:r>
                <a:rPr kumimoji="0" lang="en-US" altLang="ko-KR" sz="1200" b="1" dirty="0"/>
                <a:t>File #</a:t>
              </a:r>
            </a:p>
          </p:txBody>
        </p:sp>
        <p:sp>
          <p:nvSpPr>
            <p:cNvPr id="15" name="Rectangle 39"/>
            <p:cNvSpPr>
              <a:spLocks noChangeArrowheads="1"/>
            </p:cNvSpPr>
            <p:nvPr/>
          </p:nvSpPr>
          <p:spPr bwMode="auto">
            <a:xfrm>
              <a:off x="3563" y="1026"/>
              <a:ext cx="144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2550" tIns="41275" rIns="82550" bIns="41275">
              <a:spAutoFit/>
            </a:bodyPr>
            <a:lstStyle/>
            <a:p>
              <a:pPr algn="ctr" defTabSz="822325">
                <a:spcBef>
                  <a:spcPct val="50000"/>
                </a:spcBef>
              </a:pPr>
              <a:r>
                <a:rPr kumimoji="0" lang="en-US" altLang="ko-KR" sz="1200" b="1"/>
                <a:t>.</a:t>
              </a:r>
            </a:p>
          </p:txBody>
        </p:sp>
        <p:sp>
          <p:nvSpPr>
            <p:cNvPr id="16" name="Rectangle 40"/>
            <p:cNvSpPr>
              <a:spLocks noChangeArrowheads="1"/>
            </p:cNvSpPr>
            <p:nvPr/>
          </p:nvSpPr>
          <p:spPr bwMode="auto">
            <a:xfrm>
              <a:off x="4533" y="1042"/>
              <a:ext cx="144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2550" tIns="41275" rIns="82550" bIns="41275">
              <a:spAutoFit/>
            </a:bodyPr>
            <a:lstStyle/>
            <a:p>
              <a:pPr algn="ctr" defTabSz="822325">
                <a:spcBef>
                  <a:spcPct val="50000"/>
                </a:spcBef>
              </a:pPr>
              <a:r>
                <a:rPr kumimoji="0" lang="en-US" altLang="ko-KR" sz="1200" b="1"/>
                <a:t>.</a:t>
              </a:r>
            </a:p>
          </p:txBody>
        </p:sp>
        <p:sp>
          <p:nvSpPr>
            <p:cNvPr id="17" name="Text Box 41" descr="녹색 대리석"/>
            <p:cNvSpPr txBox="1">
              <a:spLocks noChangeArrowheads="1"/>
            </p:cNvSpPr>
            <p:nvPr/>
          </p:nvSpPr>
          <p:spPr bwMode="auto">
            <a:xfrm>
              <a:off x="2589" y="1479"/>
              <a:ext cx="2832" cy="4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174625" indent="-174625">
                <a:buClr>
                  <a:schemeClr val="tx1"/>
                </a:buClr>
                <a:buFont typeface="Wingdings" pitchFamily="2" charset="2"/>
                <a:buChar char="ü"/>
              </a:pPr>
              <a:r>
                <a:rPr kumimoji="0" lang="en-US" altLang="ko-KR" sz="1200" b="1" dirty="0"/>
                <a:t>Block number </a:t>
              </a:r>
              <a:r>
                <a:rPr kumimoji="0" lang="en-US" altLang="ko-KR" sz="1200" b="1" dirty="0" smtClean="0"/>
                <a:t>  : </a:t>
              </a:r>
              <a:r>
                <a:rPr kumimoji="0" lang="en-US" altLang="ko-KR" sz="1200" b="1" dirty="0"/>
                <a:t>DATABASE </a:t>
              </a:r>
              <a:r>
                <a:rPr kumimoji="0" lang="ko-KR" altLang="en-US" sz="1200" b="1" dirty="0"/>
                <a:t>파일 안의 </a:t>
              </a:r>
              <a:r>
                <a:rPr kumimoji="0" lang="en-US" altLang="ko-KR" sz="1200" b="1" dirty="0"/>
                <a:t>DATA BLOCK </a:t>
              </a:r>
              <a:r>
                <a:rPr kumimoji="0" lang="ko-KR" altLang="en-US" sz="1200" b="1" dirty="0"/>
                <a:t>번호</a:t>
              </a:r>
            </a:p>
            <a:p>
              <a:pPr marL="174625" indent="-174625">
                <a:buClr>
                  <a:schemeClr val="tx1"/>
                </a:buClr>
                <a:buFont typeface="Wingdings" pitchFamily="2" charset="2"/>
                <a:buChar char="ü"/>
              </a:pPr>
              <a:r>
                <a:rPr kumimoji="0" lang="en-US" altLang="ko-KR" sz="1200" b="1" dirty="0"/>
                <a:t>Row   number </a:t>
              </a:r>
              <a:r>
                <a:rPr kumimoji="0" lang="en-US" altLang="ko-KR" sz="1200" b="1" dirty="0" smtClean="0"/>
                <a:t>  : </a:t>
              </a:r>
              <a:r>
                <a:rPr kumimoji="0" lang="ko-KR" altLang="en-US" sz="1200" b="1" dirty="0"/>
                <a:t>블록 안의 </a:t>
              </a:r>
              <a:r>
                <a:rPr kumimoji="0" lang="en-US" altLang="ko-KR" sz="1200" b="1" dirty="0"/>
                <a:t>Row</a:t>
              </a:r>
              <a:r>
                <a:rPr kumimoji="0" lang="ko-KR" altLang="en-US" sz="1200" b="1" dirty="0"/>
                <a:t>의 </a:t>
              </a:r>
              <a:r>
                <a:rPr kumimoji="0" lang="en-US" altLang="ko-KR" sz="1200" b="1" dirty="0"/>
                <a:t>SLOT </a:t>
              </a:r>
            </a:p>
            <a:p>
              <a:pPr marL="174625" indent="-174625">
                <a:buClr>
                  <a:schemeClr val="tx1"/>
                </a:buClr>
                <a:buFont typeface="Wingdings" pitchFamily="2" charset="2"/>
                <a:buChar char="ü"/>
              </a:pPr>
              <a:r>
                <a:rPr kumimoji="0" lang="en-US" altLang="ko-KR" sz="1200" b="1" dirty="0"/>
                <a:t>File  number </a:t>
              </a:r>
              <a:r>
                <a:rPr kumimoji="0" lang="en-US" altLang="ko-KR" sz="1200" b="1" dirty="0" smtClean="0"/>
                <a:t>    : </a:t>
              </a:r>
              <a:r>
                <a:rPr kumimoji="0" lang="en-US" altLang="ko-KR" sz="1200" b="1" dirty="0"/>
                <a:t>DATABASE </a:t>
              </a:r>
              <a:r>
                <a:rPr kumimoji="0" lang="ko-KR" altLang="en-US" sz="1200" b="1" dirty="0"/>
                <a:t>구성하는 파일 번호 </a:t>
              </a:r>
            </a:p>
          </p:txBody>
        </p:sp>
      </p:grpSp>
      <p:grpSp>
        <p:nvGrpSpPr>
          <p:cNvPr id="3" name="Group 63"/>
          <p:cNvGrpSpPr>
            <a:grpSpLocks/>
          </p:cNvGrpSpPr>
          <p:nvPr/>
        </p:nvGrpSpPr>
        <p:grpSpPr bwMode="auto">
          <a:xfrm>
            <a:off x="4415730" y="2662263"/>
            <a:ext cx="4800600" cy="1611313"/>
            <a:chOff x="2595" y="2023"/>
            <a:chExt cx="3024" cy="1015"/>
          </a:xfrm>
          <a:effectLst/>
        </p:grpSpPr>
        <p:sp>
          <p:nvSpPr>
            <p:cNvPr id="19" name="Freeform 43"/>
            <p:cNvSpPr>
              <a:spLocks/>
            </p:cNvSpPr>
            <p:nvPr/>
          </p:nvSpPr>
          <p:spPr bwMode="blackWhite">
            <a:xfrm>
              <a:off x="2637" y="2023"/>
              <a:ext cx="2958" cy="450"/>
            </a:xfrm>
            <a:custGeom>
              <a:avLst/>
              <a:gdLst/>
              <a:ahLst/>
              <a:cxnLst>
                <a:cxn ang="0">
                  <a:pos x="4510" y="0"/>
                </a:cxn>
                <a:cxn ang="0">
                  <a:pos x="4510" y="545"/>
                </a:cxn>
                <a:cxn ang="0">
                  <a:pos x="0" y="545"/>
                </a:cxn>
                <a:cxn ang="0">
                  <a:pos x="0" y="0"/>
                </a:cxn>
                <a:cxn ang="0">
                  <a:pos x="4510" y="0"/>
                </a:cxn>
              </a:cxnLst>
              <a:rect l="0" t="0" r="r" b="b"/>
              <a:pathLst>
                <a:path w="4511" h="546">
                  <a:moveTo>
                    <a:pt x="4510" y="0"/>
                  </a:moveTo>
                  <a:lnTo>
                    <a:pt x="4510" y="545"/>
                  </a:lnTo>
                  <a:lnTo>
                    <a:pt x="0" y="545"/>
                  </a:lnTo>
                  <a:lnTo>
                    <a:pt x="0" y="0"/>
                  </a:lnTo>
                  <a:lnTo>
                    <a:pt x="4510" y="0"/>
                  </a:lnTo>
                </a:path>
              </a:pathLst>
            </a:custGeom>
            <a:solidFill>
              <a:srgbClr val="CCCCFF">
                <a:alpha val="50000"/>
              </a:srgbClr>
            </a:solidFill>
            <a:ln w="28575" cap="rnd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ko-KR" altLang="en-US" sz="1200" b="1"/>
            </a:p>
          </p:txBody>
        </p:sp>
        <p:sp>
          <p:nvSpPr>
            <p:cNvPr id="20" name="Rectangle 44"/>
            <p:cNvSpPr>
              <a:spLocks noChangeArrowheads="1"/>
            </p:cNvSpPr>
            <p:nvPr/>
          </p:nvSpPr>
          <p:spPr bwMode="blackWhite">
            <a:xfrm>
              <a:off x="2725" y="2072"/>
              <a:ext cx="648" cy="239"/>
            </a:xfrm>
            <a:prstGeom prst="rect">
              <a:avLst/>
            </a:prstGeom>
            <a:solidFill>
              <a:srgbClr val="EAEAEA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defTabSz="822325">
                <a:spcBef>
                  <a:spcPct val="50000"/>
                </a:spcBef>
              </a:pPr>
              <a:r>
                <a:rPr kumimoji="0" lang="en-US" altLang="ko-KR" sz="1200" b="1"/>
                <a:t>OOOOOO</a:t>
              </a:r>
            </a:p>
          </p:txBody>
        </p:sp>
        <p:sp>
          <p:nvSpPr>
            <p:cNvPr id="21" name="Rectangle 45"/>
            <p:cNvSpPr>
              <a:spLocks noChangeArrowheads="1"/>
            </p:cNvSpPr>
            <p:nvPr/>
          </p:nvSpPr>
          <p:spPr bwMode="blackWhite">
            <a:xfrm>
              <a:off x="4167" y="2072"/>
              <a:ext cx="647" cy="239"/>
            </a:xfrm>
            <a:prstGeom prst="rect">
              <a:avLst/>
            </a:prstGeom>
            <a:solidFill>
              <a:srgbClr val="EAEAEA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defTabSz="822325">
                <a:spcBef>
                  <a:spcPct val="50000"/>
                </a:spcBef>
              </a:pPr>
              <a:r>
                <a:rPr kumimoji="0" lang="en-US" altLang="ko-KR" sz="1200" b="1"/>
                <a:t>BBBBBB</a:t>
              </a:r>
            </a:p>
          </p:txBody>
        </p:sp>
        <p:sp>
          <p:nvSpPr>
            <p:cNvPr id="22" name="Rectangle 46"/>
            <p:cNvSpPr>
              <a:spLocks noChangeArrowheads="1"/>
            </p:cNvSpPr>
            <p:nvPr/>
          </p:nvSpPr>
          <p:spPr bwMode="blackWhite">
            <a:xfrm>
              <a:off x="3446" y="2072"/>
              <a:ext cx="647" cy="239"/>
            </a:xfrm>
            <a:prstGeom prst="rect">
              <a:avLst/>
            </a:prstGeom>
            <a:solidFill>
              <a:srgbClr val="EAEAEA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defTabSz="822325">
                <a:spcBef>
                  <a:spcPct val="50000"/>
                </a:spcBef>
              </a:pPr>
              <a:r>
                <a:rPr kumimoji="0" lang="en-US" altLang="ko-KR" sz="1200" b="1"/>
                <a:t>FFF</a:t>
              </a:r>
            </a:p>
          </p:txBody>
        </p:sp>
        <p:sp>
          <p:nvSpPr>
            <p:cNvPr id="23" name="Rectangle 47"/>
            <p:cNvSpPr>
              <a:spLocks noChangeArrowheads="1"/>
            </p:cNvSpPr>
            <p:nvPr/>
          </p:nvSpPr>
          <p:spPr bwMode="auto">
            <a:xfrm>
              <a:off x="2688" y="2300"/>
              <a:ext cx="864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2550" tIns="41275" rIns="82550" bIns="41275">
              <a:spAutoFit/>
            </a:bodyPr>
            <a:lstStyle/>
            <a:p>
              <a:pPr defTabSz="822325">
                <a:spcBef>
                  <a:spcPct val="50000"/>
                </a:spcBef>
              </a:pPr>
              <a:r>
                <a:rPr kumimoji="0" lang="en-US" altLang="ko-KR" sz="1200" b="1" dirty="0"/>
                <a:t>Data Object #</a:t>
              </a:r>
            </a:p>
          </p:txBody>
        </p:sp>
        <p:sp>
          <p:nvSpPr>
            <p:cNvPr id="24" name="Rectangle 48"/>
            <p:cNvSpPr>
              <a:spLocks noChangeArrowheads="1"/>
            </p:cNvSpPr>
            <p:nvPr/>
          </p:nvSpPr>
          <p:spPr bwMode="auto">
            <a:xfrm>
              <a:off x="3414" y="2299"/>
              <a:ext cx="798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2550" tIns="41275" rIns="82550" bIns="41275">
              <a:spAutoFit/>
            </a:bodyPr>
            <a:lstStyle/>
            <a:p>
              <a:pPr defTabSz="822325">
                <a:spcBef>
                  <a:spcPct val="50000"/>
                </a:spcBef>
              </a:pPr>
              <a:r>
                <a:rPr kumimoji="0" lang="en-US" altLang="ko-KR" sz="1200" b="1" dirty="0"/>
                <a:t>Relative File #</a:t>
              </a:r>
            </a:p>
          </p:txBody>
        </p:sp>
        <p:sp>
          <p:nvSpPr>
            <p:cNvPr id="25" name="Rectangle 49"/>
            <p:cNvSpPr>
              <a:spLocks noChangeArrowheads="1"/>
            </p:cNvSpPr>
            <p:nvPr/>
          </p:nvSpPr>
          <p:spPr bwMode="auto">
            <a:xfrm>
              <a:off x="5002" y="2295"/>
              <a:ext cx="550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2550" tIns="41275" rIns="82550" bIns="41275">
              <a:spAutoFit/>
            </a:bodyPr>
            <a:lstStyle/>
            <a:p>
              <a:pPr defTabSz="822325">
                <a:spcBef>
                  <a:spcPct val="50000"/>
                </a:spcBef>
              </a:pPr>
              <a:r>
                <a:rPr kumimoji="0" lang="en-US" altLang="ko-KR" sz="1200" b="1" dirty="0"/>
                <a:t>Row #</a:t>
              </a:r>
            </a:p>
          </p:txBody>
        </p:sp>
        <p:sp>
          <p:nvSpPr>
            <p:cNvPr id="26" name="Rectangle 52"/>
            <p:cNvSpPr>
              <a:spLocks noChangeArrowheads="1"/>
            </p:cNvSpPr>
            <p:nvPr/>
          </p:nvSpPr>
          <p:spPr bwMode="blackWhite">
            <a:xfrm>
              <a:off x="4879" y="2077"/>
              <a:ext cx="647" cy="239"/>
            </a:xfrm>
            <a:prstGeom prst="rect">
              <a:avLst/>
            </a:prstGeom>
            <a:solidFill>
              <a:srgbClr val="EAEAEA"/>
            </a:solidFill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 defTabSz="822325">
                <a:spcBef>
                  <a:spcPct val="50000"/>
                </a:spcBef>
              </a:pPr>
              <a:r>
                <a:rPr kumimoji="0" lang="en-US" altLang="ko-KR" sz="1200" b="1"/>
                <a:t>RRR</a:t>
              </a:r>
            </a:p>
          </p:txBody>
        </p:sp>
        <p:sp>
          <p:nvSpPr>
            <p:cNvPr id="27" name="Rectangle 54"/>
            <p:cNvSpPr>
              <a:spLocks noChangeArrowheads="1"/>
            </p:cNvSpPr>
            <p:nvPr/>
          </p:nvSpPr>
          <p:spPr bwMode="auto">
            <a:xfrm>
              <a:off x="4287" y="2297"/>
              <a:ext cx="912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82550" tIns="41275" rIns="82550" bIns="41275">
              <a:spAutoFit/>
            </a:bodyPr>
            <a:lstStyle/>
            <a:p>
              <a:pPr defTabSz="822325">
                <a:spcBef>
                  <a:spcPct val="50000"/>
                </a:spcBef>
              </a:pPr>
              <a:r>
                <a:rPr kumimoji="0" lang="en-US" altLang="ko-KR" sz="1200" b="1"/>
                <a:t>Block #</a:t>
              </a:r>
            </a:p>
          </p:txBody>
        </p:sp>
        <p:sp>
          <p:nvSpPr>
            <p:cNvPr id="28" name="Text Box 55" descr="녹색 대리석"/>
            <p:cNvSpPr txBox="1">
              <a:spLocks noChangeArrowheads="1"/>
            </p:cNvSpPr>
            <p:nvPr/>
          </p:nvSpPr>
          <p:spPr bwMode="auto">
            <a:xfrm>
              <a:off x="2595" y="2515"/>
              <a:ext cx="3024" cy="52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174625" indent="-174625">
                <a:buClr>
                  <a:schemeClr val="tx1"/>
                </a:buClr>
                <a:buFont typeface="Wingdings" pitchFamily="2" charset="2"/>
                <a:buChar char="ü"/>
              </a:pPr>
              <a:r>
                <a:rPr kumimoji="0" lang="en-US" altLang="ko-KR" sz="1200" b="1" dirty="0"/>
                <a:t>Data Object   </a:t>
              </a:r>
              <a:r>
                <a:rPr kumimoji="0" lang="en-US" altLang="ko-KR" sz="1200" b="1" dirty="0" smtClean="0"/>
                <a:t>number : </a:t>
              </a:r>
              <a:r>
                <a:rPr kumimoji="0" lang="en-US" altLang="ko-KR" sz="1200" b="1" dirty="0"/>
                <a:t>DATABASE SEGMENT </a:t>
              </a:r>
              <a:r>
                <a:rPr kumimoji="0" lang="ko-KR" altLang="en-US" sz="1200" b="1" dirty="0"/>
                <a:t>식별 정보</a:t>
              </a:r>
            </a:p>
            <a:p>
              <a:pPr marL="174625" indent="-174625">
                <a:buClr>
                  <a:schemeClr val="tx1"/>
                </a:buClr>
                <a:buFont typeface="Wingdings" pitchFamily="2" charset="2"/>
                <a:buChar char="ü"/>
              </a:pPr>
              <a:r>
                <a:rPr kumimoji="0" lang="en-US" altLang="ko-KR" sz="1200" b="1" dirty="0"/>
                <a:t>Relative File </a:t>
              </a:r>
              <a:r>
                <a:rPr kumimoji="0" lang="en-US" altLang="ko-KR" sz="1200" b="1" dirty="0" smtClean="0"/>
                <a:t>number   : </a:t>
              </a:r>
              <a:r>
                <a:rPr kumimoji="0" lang="en-US" altLang="ko-KR" sz="1200" b="1" dirty="0"/>
                <a:t>TABLESPACE</a:t>
              </a:r>
              <a:r>
                <a:rPr kumimoji="0" lang="ko-KR" altLang="en-US" sz="1200" b="1" dirty="0"/>
                <a:t>에 상대적 </a:t>
              </a:r>
              <a:r>
                <a:rPr kumimoji="0" lang="en-US" altLang="ko-KR" sz="1200" b="1" dirty="0"/>
                <a:t>DATAFILE </a:t>
              </a:r>
              <a:r>
                <a:rPr kumimoji="0" lang="ko-KR" altLang="en-US" sz="1200" b="1" dirty="0"/>
                <a:t>번호</a:t>
              </a:r>
            </a:p>
            <a:p>
              <a:pPr marL="174625" indent="-174625">
                <a:buClr>
                  <a:schemeClr val="tx1"/>
                </a:buClr>
                <a:buFont typeface="Wingdings" pitchFamily="2" charset="2"/>
                <a:buChar char="ü"/>
              </a:pPr>
              <a:r>
                <a:rPr kumimoji="0" lang="en-US" altLang="ko-KR" sz="1200" b="1" dirty="0"/>
                <a:t>Block number     </a:t>
              </a:r>
              <a:r>
                <a:rPr kumimoji="0" lang="en-US" altLang="ko-KR" sz="1200" b="1" dirty="0" smtClean="0"/>
                <a:t>       : </a:t>
              </a:r>
              <a:r>
                <a:rPr kumimoji="0" lang="en-US" altLang="ko-KR" sz="1200" b="1" dirty="0"/>
                <a:t>ROW</a:t>
              </a:r>
              <a:r>
                <a:rPr kumimoji="0" lang="ko-KR" altLang="en-US" sz="1200" b="1" dirty="0"/>
                <a:t>를 포함하는 </a:t>
              </a:r>
              <a:r>
                <a:rPr kumimoji="0" lang="en-US" altLang="ko-KR" sz="1200" b="1" dirty="0"/>
                <a:t>DATA BLOCK </a:t>
              </a:r>
              <a:r>
                <a:rPr kumimoji="0" lang="ko-KR" altLang="en-US" sz="1200" b="1" dirty="0"/>
                <a:t>번호 </a:t>
              </a:r>
            </a:p>
            <a:p>
              <a:pPr marL="174625" indent="-174625">
                <a:buClr>
                  <a:schemeClr val="tx1"/>
                </a:buClr>
                <a:buFont typeface="Wingdings" pitchFamily="2" charset="2"/>
                <a:buChar char="ü"/>
              </a:pPr>
              <a:r>
                <a:rPr kumimoji="0" lang="en-US" altLang="ko-KR" sz="1200" b="1" dirty="0"/>
                <a:t>Row   number        </a:t>
              </a:r>
              <a:r>
                <a:rPr kumimoji="0" lang="en-US" altLang="ko-KR" sz="1200" b="1" dirty="0" smtClean="0"/>
                <a:t>   : </a:t>
              </a:r>
              <a:r>
                <a:rPr kumimoji="0" lang="en-US" altLang="ko-KR" sz="1200" b="1" dirty="0"/>
                <a:t>BLOCK</a:t>
              </a:r>
              <a:r>
                <a:rPr kumimoji="0" lang="ko-KR" altLang="en-US" sz="1200" b="1" dirty="0"/>
                <a:t>에서의 </a:t>
              </a:r>
              <a:r>
                <a:rPr kumimoji="0" lang="en-US" altLang="ko-KR" sz="1200" b="1" dirty="0"/>
                <a:t>ROW</a:t>
              </a:r>
              <a:r>
                <a:rPr kumimoji="0" lang="ko-KR" altLang="en-US" sz="1200" b="1" dirty="0"/>
                <a:t>의 </a:t>
              </a:r>
              <a:r>
                <a:rPr kumimoji="0" lang="en-US" altLang="ko-KR" sz="1200" b="1" dirty="0"/>
                <a:t>SLOT </a:t>
              </a:r>
            </a:p>
          </p:txBody>
        </p:sp>
      </p:grpSp>
      <p:sp>
        <p:nvSpPr>
          <p:cNvPr id="35" name="AutoShape 5"/>
          <p:cNvSpPr>
            <a:spLocks noChangeArrowheads="1"/>
          </p:cNvSpPr>
          <p:nvPr/>
        </p:nvSpPr>
        <p:spPr bwMode="auto">
          <a:xfrm>
            <a:off x="498226" y="980728"/>
            <a:ext cx="3930652" cy="1551129"/>
          </a:xfrm>
          <a:prstGeom prst="roundRect">
            <a:avLst>
              <a:gd name="adj" fmla="val 6727"/>
            </a:avLst>
          </a:prstGeom>
          <a:solidFill>
            <a:schemeClr val="bg2"/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  <a:buAutoNum type="arabicParenR"/>
            </a:pPr>
            <a:r>
              <a:rPr lang="en-US" altLang="ko-KR" sz="1400" b="1" dirty="0" smtClean="0"/>
              <a:t>Restricted </a:t>
            </a:r>
            <a:r>
              <a:rPr lang="en-US" altLang="ko-KR" sz="1400" b="1" dirty="0" err="1" smtClean="0"/>
              <a:t>Rowid</a:t>
            </a:r>
            <a:r>
              <a:rPr lang="en-US" altLang="ko-KR" sz="1400" b="1" dirty="0" smtClean="0"/>
              <a:t> format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AutoNum type="arabicParenR"/>
            </a:pPr>
            <a:endParaRPr lang="en-US" altLang="ko-KR" sz="1400" b="1" dirty="0" smtClean="0"/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ko-KR" sz="1400" b="1" dirty="0" smtClean="0"/>
              <a:t>  Oracle 8 </a:t>
            </a:r>
            <a:r>
              <a:rPr lang="ko-KR" altLang="en-US" sz="1400" b="1" dirty="0" smtClean="0"/>
              <a:t>이전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400" b="1" dirty="0" smtClean="0"/>
              <a:t>  구조 </a:t>
            </a:r>
            <a:r>
              <a:rPr lang="en-US" altLang="ko-KR" sz="1400" b="1" dirty="0" smtClean="0"/>
              <a:t>: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8+.+4+.+4   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ko-KR" sz="1400" b="1" dirty="0" smtClean="0"/>
              <a:t>  Display = 18</a:t>
            </a:r>
            <a:r>
              <a:rPr lang="ko-KR" altLang="en-US" sz="1400" b="1" dirty="0" smtClean="0"/>
              <a:t>자리 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저장 </a:t>
            </a:r>
            <a:r>
              <a:rPr lang="en-US" altLang="ko-KR" sz="1400" b="1" dirty="0" smtClean="0"/>
              <a:t>= 6</a:t>
            </a:r>
            <a:r>
              <a:rPr lang="ko-KR" altLang="en-US" sz="1400" b="1" dirty="0" smtClean="0"/>
              <a:t>자리</a:t>
            </a:r>
          </a:p>
        </p:txBody>
      </p:sp>
      <p:sp>
        <p:nvSpPr>
          <p:cNvPr id="36" name="AutoShape 5"/>
          <p:cNvSpPr>
            <a:spLocks noChangeArrowheads="1"/>
          </p:cNvSpPr>
          <p:nvPr/>
        </p:nvSpPr>
        <p:spPr bwMode="auto">
          <a:xfrm>
            <a:off x="498226" y="2675012"/>
            <a:ext cx="3930652" cy="1551129"/>
          </a:xfrm>
          <a:prstGeom prst="roundRect">
            <a:avLst>
              <a:gd name="adj" fmla="val 6727"/>
            </a:avLst>
          </a:prstGeom>
          <a:solidFill>
            <a:schemeClr val="bg2"/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</a:pPr>
            <a:r>
              <a:rPr lang="en-US" altLang="ko-KR" sz="1400" b="1" dirty="0" smtClean="0"/>
              <a:t>2) Extended </a:t>
            </a:r>
            <a:r>
              <a:rPr lang="en-US" altLang="ko-KR" sz="1400" b="1" dirty="0" err="1" smtClean="0"/>
              <a:t>Rowid</a:t>
            </a:r>
            <a:r>
              <a:rPr lang="en-US" altLang="ko-KR" sz="1400" b="1" dirty="0" smtClean="0"/>
              <a:t> format   (partition </a:t>
            </a:r>
            <a:r>
              <a:rPr lang="ko-KR" altLang="en-US" sz="1400" b="1" dirty="0" smtClean="0"/>
              <a:t>반영</a:t>
            </a:r>
            <a:r>
              <a:rPr lang="en-US" altLang="ko-KR" sz="1400" b="1" dirty="0" smtClean="0"/>
              <a:t>)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</a:pPr>
            <a:endParaRPr lang="en-US" altLang="ko-KR" sz="1400" b="1" dirty="0" smtClean="0"/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ko-KR" sz="1400" b="1" dirty="0" smtClean="0"/>
              <a:t>Oracle 8 </a:t>
            </a:r>
            <a:r>
              <a:rPr lang="ko-KR" altLang="en-US" sz="1400" b="1" dirty="0" smtClean="0"/>
              <a:t>이후 추가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400" b="1" dirty="0" smtClean="0"/>
              <a:t>구조 </a:t>
            </a:r>
            <a:r>
              <a:rPr lang="en-US" altLang="ko-KR" sz="1400" b="1" dirty="0" smtClean="0"/>
              <a:t>: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6+3+6+3   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ko-KR" sz="1400" b="1" dirty="0" smtClean="0"/>
              <a:t>Display = 18</a:t>
            </a:r>
            <a:r>
              <a:rPr lang="ko-KR" altLang="en-US" sz="1400" b="1" dirty="0" smtClean="0"/>
              <a:t>자리 </a:t>
            </a:r>
            <a:r>
              <a:rPr lang="en-US" altLang="ko-KR" sz="1400" b="1" dirty="0" smtClean="0"/>
              <a:t>, </a:t>
            </a:r>
            <a:r>
              <a:rPr lang="ko-KR" altLang="en-US" sz="1400" b="1" dirty="0" smtClean="0"/>
              <a:t>저장 </a:t>
            </a:r>
            <a:r>
              <a:rPr lang="en-US" altLang="ko-KR" sz="1400" b="1" dirty="0" smtClean="0"/>
              <a:t>= 10</a:t>
            </a:r>
            <a:r>
              <a:rPr lang="ko-KR" altLang="en-US" sz="1400" b="1" dirty="0" smtClean="0"/>
              <a:t>자리</a:t>
            </a:r>
          </a:p>
        </p:txBody>
      </p:sp>
      <p:sp>
        <p:nvSpPr>
          <p:cNvPr id="37" name="AutoShape 5"/>
          <p:cNvSpPr>
            <a:spLocks noChangeArrowheads="1"/>
          </p:cNvSpPr>
          <p:nvPr/>
        </p:nvSpPr>
        <p:spPr bwMode="auto">
          <a:xfrm>
            <a:off x="498225" y="4365104"/>
            <a:ext cx="8683179" cy="1864418"/>
          </a:xfrm>
          <a:prstGeom prst="roundRect">
            <a:avLst>
              <a:gd name="adj" fmla="val 6727"/>
            </a:avLst>
          </a:prstGeom>
          <a:solidFill>
            <a:schemeClr val="bg2"/>
          </a:solidFill>
          <a:ln w="1270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50000"/>
              </a:spcBef>
            </a:pPr>
            <a:r>
              <a:rPr lang="en-US" altLang="ko-KR" sz="1400" b="1" dirty="0" smtClean="0"/>
              <a:t>3) </a:t>
            </a:r>
            <a:r>
              <a:rPr lang="en-US" altLang="ko-KR" sz="1400" b="1" dirty="0" err="1" smtClean="0"/>
              <a:t>Rowid</a:t>
            </a:r>
            <a:r>
              <a:rPr lang="en-US" altLang="ko-KR" sz="1400" b="1" dirty="0" smtClean="0"/>
              <a:t> </a:t>
            </a:r>
            <a:r>
              <a:rPr lang="ko-KR" altLang="en-US" sz="1400" b="1" dirty="0" smtClean="0"/>
              <a:t>구조를  활용한 사례</a:t>
            </a:r>
            <a:endParaRPr lang="en-US" altLang="ko-KR" sz="1400" b="1" dirty="0" smtClean="0"/>
          </a:p>
          <a:p>
            <a:pPr marL="342900" indent="-342900">
              <a:lnSpc>
                <a:spcPct val="90000"/>
              </a:lnSpc>
              <a:spcBef>
                <a:spcPct val="50000"/>
              </a:spcBef>
            </a:pPr>
            <a:endParaRPr lang="en-US" altLang="ko-KR" sz="1400" b="1" dirty="0" smtClean="0"/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400" b="1" dirty="0" smtClean="0">
                <a:solidFill>
                  <a:schemeClr val="bg1"/>
                </a:solidFill>
              </a:rPr>
              <a:t>출력 순서 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(</a:t>
            </a:r>
            <a:r>
              <a:rPr lang="ko-KR" altLang="en-US" sz="1400" b="1" dirty="0" smtClean="0">
                <a:solidFill>
                  <a:schemeClr val="bg1"/>
                </a:solidFill>
              </a:rPr>
              <a:t>부분범위처리</a:t>
            </a:r>
            <a:r>
              <a:rPr lang="en-US" altLang="ko-KR" sz="1400" b="1" dirty="0" smtClean="0">
                <a:solidFill>
                  <a:schemeClr val="bg1"/>
                </a:solidFill>
              </a:rPr>
              <a:t>)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ü"/>
            </a:pPr>
            <a:r>
              <a:rPr lang="ko-KR" altLang="en-US" sz="1400" b="1" dirty="0" smtClean="0"/>
              <a:t>물리적인 저장 공간 측정 가능 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</a:pPr>
            <a:r>
              <a:rPr lang="ko-KR" altLang="en-US" sz="1400" b="1" dirty="0" smtClean="0"/>
              <a:t>         </a:t>
            </a:r>
            <a:r>
              <a:rPr lang="en-US" altLang="ko-KR" sz="1400" b="1" dirty="0" smtClean="0"/>
              <a:t>- USER_SEGMENTS : TABLE</a:t>
            </a:r>
            <a:r>
              <a:rPr lang="ko-KR" altLang="en-US" sz="1400" b="1" dirty="0" smtClean="0"/>
              <a:t>에 할당된 </a:t>
            </a:r>
            <a:r>
              <a:rPr lang="en-US" altLang="ko-KR" sz="1400" b="1" dirty="0" smtClean="0"/>
              <a:t>SEGMENT </a:t>
            </a:r>
            <a:r>
              <a:rPr lang="ko-KR" altLang="en-US" sz="1400" b="1" dirty="0" smtClean="0"/>
              <a:t>크기 계산하기</a:t>
            </a:r>
          </a:p>
          <a:p>
            <a:pPr marL="342900" indent="-342900">
              <a:lnSpc>
                <a:spcPct val="90000"/>
              </a:lnSpc>
              <a:spcBef>
                <a:spcPct val="50000"/>
              </a:spcBef>
            </a:pPr>
            <a:r>
              <a:rPr lang="ko-KR" altLang="en-US" sz="1400" b="1" dirty="0" smtClean="0"/>
              <a:t>         </a:t>
            </a:r>
            <a:r>
              <a:rPr lang="en-US" altLang="ko-KR" sz="1400" b="1" dirty="0" smtClean="0"/>
              <a:t>- USER_TABLES      : </a:t>
            </a:r>
            <a:r>
              <a:rPr lang="ko-KR" altLang="en-US" sz="1400" b="1" dirty="0" smtClean="0"/>
              <a:t>최소 하나이상의 데이터가 있는 </a:t>
            </a:r>
            <a:r>
              <a:rPr lang="en-US" altLang="ko-KR" sz="1400" b="1" dirty="0" smtClean="0"/>
              <a:t>BLOCK</a:t>
            </a:r>
            <a:r>
              <a:rPr lang="ko-KR" altLang="en-US" sz="1400" b="1" dirty="0" smtClean="0"/>
              <a:t>을 계산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429" y="1412776"/>
            <a:ext cx="5040560" cy="3010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103188"/>
            <a:ext cx="5703887" cy="5429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INDEX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의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ROWID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구조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2/2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396429" y="4581128"/>
            <a:ext cx="885698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sz="1400" b="1" dirty="0" smtClean="0"/>
              <a:t> ROWID</a:t>
            </a:r>
            <a:r>
              <a:rPr lang="ko-KR" altLang="en-US" sz="1400" b="1" dirty="0" smtClean="0"/>
              <a:t>는 데이터 베이스에 보관되지 않는다</a:t>
            </a:r>
            <a:r>
              <a:rPr lang="en-US" altLang="ko-KR" sz="1400" b="1" dirty="0" smtClean="0"/>
              <a:t>. </a:t>
            </a:r>
            <a:r>
              <a:rPr lang="ko-KR" altLang="en-US" sz="1400" b="1" dirty="0" smtClean="0"/>
              <a:t>들은 데이터 베이스 자료도 아니다</a:t>
            </a:r>
            <a:r>
              <a:rPr lang="en-US" altLang="ko-KR" sz="1400" b="1" dirty="0" smtClean="0"/>
              <a:t>.  </a:t>
            </a:r>
            <a:br>
              <a:rPr lang="en-US" altLang="ko-KR" sz="1400" b="1" dirty="0" smtClean="0"/>
            </a:br>
            <a:endParaRPr lang="en-US" altLang="ko-KR" sz="1400" b="1" dirty="0" smtClean="0"/>
          </a:p>
          <a:p>
            <a:pPr>
              <a:buFont typeface="Wingdings" pitchFamily="2" charset="2"/>
              <a:buChar char="ü"/>
            </a:pPr>
            <a:r>
              <a:rPr lang="en-US" altLang="ko-KR" sz="1400" b="1" dirty="0" smtClean="0"/>
              <a:t> </a:t>
            </a:r>
            <a:r>
              <a:rPr lang="en-US" altLang="ko-KR" sz="1400" b="1" u="sng" dirty="0" smtClean="0"/>
              <a:t>ROWID</a:t>
            </a:r>
            <a:r>
              <a:rPr lang="ko-KR" altLang="en-US" sz="1400" b="1" u="sng" dirty="0" smtClean="0"/>
              <a:t>는 특별한 열들에 접근하는 가장 빠른 수단</a:t>
            </a:r>
            <a:r>
              <a:rPr lang="ko-KR" altLang="en-US" sz="1400" b="1" dirty="0" smtClean="0"/>
              <a:t>이다</a:t>
            </a:r>
            <a:r>
              <a:rPr lang="en-US" altLang="ko-KR" sz="1400" b="1" dirty="0" smtClean="0"/>
              <a:t>.  </a:t>
            </a:r>
            <a:br>
              <a:rPr lang="en-US" altLang="ko-KR" sz="1400" b="1" dirty="0" smtClean="0"/>
            </a:br>
            <a:endParaRPr lang="en-US" altLang="ko-KR" sz="1400" b="1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1400" b="1" dirty="0" smtClean="0"/>
              <a:t> </a:t>
            </a:r>
            <a:r>
              <a:rPr lang="en-US" altLang="ko-KR" sz="1400" b="1" dirty="0" smtClean="0"/>
              <a:t>ROWID</a:t>
            </a:r>
            <a:r>
              <a:rPr lang="ko-KR" altLang="en-US" sz="1400" b="1" dirty="0" smtClean="0"/>
              <a:t>는 테이블의 열들을 위한 유일한 </a:t>
            </a:r>
            <a:r>
              <a:rPr lang="ko-KR" altLang="en-US" sz="1400" b="1" dirty="0" err="1" smtClean="0"/>
              <a:t>식별자들</a:t>
            </a:r>
            <a:r>
              <a:rPr lang="ko-KR" altLang="en-US" sz="1400" b="1" dirty="0" smtClean="0"/>
              <a:t> 이다</a:t>
            </a:r>
            <a:r>
              <a:rPr lang="en-US" altLang="ko-KR" sz="1400" b="1" dirty="0" smtClean="0"/>
              <a:t/>
            </a:r>
            <a:br>
              <a:rPr lang="en-US" altLang="ko-KR" sz="1400" b="1" dirty="0" smtClean="0"/>
            </a:br>
            <a:endParaRPr lang="en-US" altLang="ko-KR" sz="1400" b="1" dirty="0" smtClean="0"/>
          </a:p>
          <a:p>
            <a:pPr>
              <a:buFont typeface="Wingdings" pitchFamily="2" charset="2"/>
              <a:buChar char="ü"/>
            </a:pPr>
            <a:r>
              <a:rPr lang="ko-KR" altLang="en-US" sz="1400" b="1" dirty="0" smtClean="0"/>
              <a:t> 한번 정해진 </a:t>
            </a:r>
            <a:r>
              <a:rPr lang="en-US" altLang="ko-KR" sz="1400" b="1" dirty="0" smtClean="0"/>
              <a:t>ROWID</a:t>
            </a:r>
            <a:r>
              <a:rPr lang="ko-KR" altLang="en-US" sz="1400" b="1" dirty="0" smtClean="0"/>
              <a:t>는 </a:t>
            </a:r>
            <a:r>
              <a:rPr lang="en-US" altLang="ko-KR" sz="1400" b="1" dirty="0" smtClean="0"/>
              <a:t>Export</a:t>
            </a:r>
            <a:r>
              <a:rPr lang="ko-KR" altLang="en-US" sz="1400" b="1" dirty="0" smtClean="0"/>
              <a:t>와 </a:t>
            </a:r>
            <a:r>
              <a:rPr lang="en-US" altLang="ko-KR" sz="1400" b="1" dirty="0" smtClean="0"/>
              <a:t>Import</a:t>
            </a:r>
            <a:r>
              <a:rPr lang="ko-KR" altLang="en-US" sz="1400" b="1" dirty="0" smtClean="0"/>
              <a:t>를 하지 않는 이상 변하지 않습니다</a:t>
            </a:r>
            <a:r>
              <a:rPr lang="en-US" altLang="ko-KR" sz="1400" b="1" dirty="0" smtClean="0"/>
              <a:t>. (</a:t>
            </a:r>
            <a:r>
              <a:rPr lang="ko-KR" altLang="en-US" sz="1400" b="1" dirty="0" smtClean="0"/>
              <a:t>일반적인  </a:t>
            </a:r>
            <a:r>
              <a:rPr lang="en-US" altLang="ko-KR" sz="1400" b="1" dirty="0" smtClean="0"/>
              <a:t>Physical ROWID)</a:t>
            </a:r>
            <a:endParaRPr lang="ko-KR" altLang="en-US" sz="1400" b="1" dirty="0"/>
          </a:p>
        </p:txBody>
      </p:sp>
      <p:sp>
        <p:nvSpPr>
          <p:cNvPr id="11" name="직사각형 10"/>
          <p:cNvSpPr/>
          <p:nvPr/>
        </p:nvSpPr>
        <p:spPr>
          <a:xfrm>
            <a:off x="468437" y="908720"/>
            <a:ext cx="90730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altLang="ko-KR" sz="1400" b="1" dirty="0" smtClean="0"/>
              <a:t> ROWID</a:t>
            </a:r>
            <a:r>
              <a:rPr lang="ko-KR" altLang="en-US" sz="1400" b="1" dirty="0" smtClean="0"/>
              <a:t>는 </a:t>
            </a:r>
            <a:r>
              <a:rPr lang="en-US" altLang="ko-KR" sz="1400" b="1" dirty="0" smtClean="0"/>
              <a:t>ORACLE</a:t>
            </a:r>
            <a:r>
              <a:rPr lang="ko-KR" altLang="en-US" sz="1400" b="1" dirty="0" smtClean="0"/>
              <a:t>에서 </a:t>
            </a:r>
            <a:r>
              <a:rPr lang="en-US" altLang="ko-KR" sz="1400" b="1" dirty="0" smtClean="0"/>
              <a:t>INDEX</a:t>
            </a:r>
            <a:r>
              <a:rPr lang="ko-KR" altLang="en-US" sz="1400" b="1" dirty="0" smtClean="0"/>
              <a:t>를 생성하기 위하여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내부적으로 사용하는 </a:t>
            </a:r>
            <a:r>
              <a:rPr lang="ko-KR" altLang="en-US" sz="1400" b="1" dirty="0" err="1" smtClean="0">
                <a:solidFill>
                  <a:srgbClr val="FF0000"/>
                </a:solidFill>
              </a:rPr>
              <a:t>의사컬럼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1400" b="1" dirty="0" err="1" smtClean="0">
                <a:solidFill>
                  <a:srgbClr val="FF0000"/>
                </a:solidFill>
              </a:rPr>
              <a:t>Pseudocolumn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)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으로 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  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사용자가 임의로 변경하거나 삭제할 수 없다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.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 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436989" y="2708920"/>
            <a:ext cx="44644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b="1" dirty="0" smtClean="0"/>
              <a:t>SELECT * FROM </a:t>
            </a:r>
            <a:r>
              <a:rPr lang="en-US" altLang="ko-KR" sz="1400" b="1" dirty="0" err="1" smtClean="0"/>
              <a:t>emp</a:t>
            </a:r>
            <a:endParaRPr lang="en-US" altLang="ko-KR" sz="1400" b="1" dirty="0" smtClean="0"/>
          </a:p>
          <a:p>
            <a:r>
              <a:rPr lang="en-US" altLang="ko-KR" sz="1400" b="1" dirty="0" smtClean="0"/>
              <a:t>WHERE ROWID=</a:t>
            </a:r>
            <a:r>
              <a:rPr lang="en-US" altLang="ko-KR" sz="1400" b="1" dirty="0" smtClean="0">
                <a:solidFill>
                  <a:srgbClr val="FF0000"/>
                </a:solidFill>
              </a:rPr>
              <a:t>'AAAHW7AABAAAMUiAAN‘</a:t>
            </a:r>
            <a:r>
              <a:rPr lang="en-US" altLang="ko-KR" sz="1400" b="1" dirty="0" smtClean="0"/>
              <a:t>; </a:t>
            </a:r>
            <a:endParaRPr lang="ko-KR" altLang="en-US" sz="1400" dirty="0"/>
          </a:p>
        </p:txBody>
      </p:sp>
      <p:grpSp>
        <p:nvGrpSpPr>
          <p:cNvPr id="15" name="그룹 14"/>
          <p:cNvGrpSpPr/>
          <p:nvPr/>
        </p:nvGrpSpPr>
        <p:grpSpPr>
          <a:xfrm>
            <a:off x="478585" y="817662"/>
            <a:ext cx="8846836" cy="5733236"/>
            <a:chOff x="478585" y="817662"/>
            <a:chExt cx="8846836" cy="5733236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17139" y="817662"/>
              <a:ext cx="8808282" cy="558065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13" name="직사각형 12"/>
            <p:cNvSpPr/>
            <p:nvPr/>
          </p:nvSpPr>
          <p:spPr>
            <a:xfrm>
              <a:off x="478585" y="4581128"/>
              <a:ext cx="6675091" cy="1969770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>
                <a:buFont typeface="Wingdings" pitchFamily="2" charset="2"/>
                <a:buChar char="ü"/>
              </a:pPr>
              <a:r>
                <a:rPr lang="en-US" altLang="ko-KR" sz="1200" b="1" dirty="0" smtClean="0"/>
                <a:t> </a:t>
              </a:r>
              <a:r>
                <a:rPr lang="en-US" altLang="ko-KR" sz="1600" b="1" dirty="0" smtClean="0"/>
                <a:t>ROWID </a:t>
              </a:r>
              <a:r>
                <a:rPr lang="ko-KR" altLang="en-US" sz="1600" b="1" dirty="0" smtClean="0"/>
                <a:t>예제 </a:t>
              </a:r>
              <a:r>
                <a:rPr lang="en-US" altLang="ko-KR" sz="1600" b="1" dirty="0" smtClean="0"/>
                <a:t>: </a:t>
              </a:r>
              <a:r>
                <a:rPr lang="en-US" altLang="ko-KR" sz="1600" b="1" dirty="0" err="1" smtClean="0"/>
                <a:t>AAAFXD</a:t>
              </a:r>
              <a:r>
                <a:rPr lang="en-US" altLang="ko-KR" sz="1600" b="1" dirty="0" err="1" smtClean="0">
                  <a:solidFill>
                    <a:srgbClr val="FF0000"/>
                  </a:solidFill>
                </a:rPr>
                <a:t>AAB</a:t>
              </a:r>
              <a:r>
                <a:rPr lang="en-US" altLang="ko-KR" sz="1600" b="1" dirty="0" err="1" smtClean="0"/>
                <a:t>AAAHVa</a:t>
              </a:r>
              <a:r>
                <a:rPr lang="en-US" altLang="ko-KR" sz="1600" b="1" dirty="0" err="1" smtClean="0">
                  <a:solidFill>
                    <a:srgbClr val="FF0000"/>
                  </a:solidFill>
                </a:rPr>
                <a:t>AAB</a:t>
              </a:r>
              <a:r>
                <a:rPr lang="en-US" altLang="ko-KR" sz="1600" b="1" dirty="0" smtClean="0"/>
                <a:t> </a:t>
              </a:r>
              <a:r>
                <a:rPr lang="en-US" altLang="ko-KR" sz="1200" b="1" dirty="0" smtClean="0"/>
                <a:t/>
              </a:r>
              <a:br>
                <a:rPr lang="en-US" altLang="ko-KR" sz="1200" b="1" dirty="0" smtClean="0"/>
              </a:br>
              <a:r>
                <a:rPr lang="en-US" altLang="ko-KR" sz="1200" b="1" dirty="0" smtClean="0"/>
                <a:t/>
              </a:r>
              <a:br>
                <a:rPr lang="en-US" altLang="ko-KR" sz="1200" b="1" dirty="0" smtClean="0"/>
              </a:br>
              <a:r>
                <a:rPr lang="en-US" altLang="ko-KR" sz="1200" b="1" dirty="0" smtClean="0"/>
                <a:t>   - </a:t>
              </a:r>
              <a:r>
                <a:rPr lang="ko-KR" altLang="en-US" sz="1200" b="1" dirty="0" smtClean="0"/>
                <a:t>확장된 </a:t>
              </a:r>
              <a:r>
                <a:rPr lang="en-US" altLang="ko-KR" sz="1200" b="1" dirty="0" smtClean="0"/>
                <a:t>ORACLE8</a:t>
              </a:r>
              <a:r>
                <a:rPr lang="ko-KR" altLang="en-US" sz="1200" b="1" dirty="0" smtClean="0"/>
                <a:t>의 새로운 </a:t>
              </a:r>
              <a:r>
                <a:rPr lang="en-US" altLang="ko-KR" sz="1200" b="1" dirty="0" smtClean="0"/>
                <a:t>ROWID </a:t>
              </a:r>
              <a:r>
                <a:rPr lang="ko-KR" altLang="en-US" sz="1200" b="1" dirty="0" smtClean="0"/>
                <a:t>형태 </a:t>
              </a:r>
              <a:r>
                <a:rPr lang="en-US" altLang="ko-KR" sz="1200" b="1" dirty="0" smtClean="0"/>
                <a:t>: OOOOOO</a:t>
              </a:r>
              <a:r>
                <a:rPr lang="en-US" altLang="ko-KR" sz="1200" b="1" dirty="0" smtClean="0">
                  <a:solidFill>
                    <a:srgbClr val="FF0000"/>
                  </a:solidFill>
                </a:rPr>
                <a:t>FFF</a:t>
              </a:r>
              <a:r>
                <a:rPr lang="en-US" altLang="ko-KR" sz="1200" b="1" dirty="0" smtClean="0"/>
                <a:t>BBBBBB</a:t>
              </a:r>
              <a:r>
                <a:rPr lang="en-US" altLang="ko-KR" sz="1200" b="1" dirty="0" smtClean="0">
                  <a:solidFill>
                    <a:srgbClr val="FF0000"/>
                  </a:solidFill>
                </a:rPr>
                <a:t>RRR</a:t>
              </a:r>
              <a:br>
                <a:rPr lang="en-US" altLang="ko-KR" sz="1200" b="1" dirty="0" smtClean="0">
                  <a:solidFill>
                    <a:srgbClr val="FF0000"/>
                  </a:solidFill>
                </a:rPr>
              </a:br>
              <a:r>
                <a:rPr lang="en-US" altLang="ko-KR" sz="1200" b="1" dirty="0" smtClean="0"/>
                <a:t/>
              </a:r>
              <a:br>
                <a:rPr lang="en-US" altLang="ko-KR" sz="1200" b="1" dirty="0" smtClean="0"/>
              </a:br>
              <a:r>
                <a:rPr lang="en-US" altLang="ko-KR" sz="1200" b="1" dirty="0" smtClean="0"/>
                <a:t>   - OOOOOO : DATABASE SEGMENT</a:t>
              </a:r>
              <a:r>
                <a:rPr lang="ko-KR" altLang="en-US" sz="1200" b="1" dirty="0" smtClean="0"/>
                <a:t>를 식별하기 위한 </a:t>
              </a:r>
              <a:r>
                <a:rPr lang="en-US" altLang="ko-KR" sz="1200" b="1" dirty="0" smtClean="0"/>
                <a:t>data </a:t>
              </a:r>
              <a:r>
                <a:rPr lang="en-US" altLang="ko-KR" sz="1600" b="1" dirty="0" smtClean="0"/>
                <a:t>object</a:t>
              </a:r>
              <a:r>
                <a:rPr lang="en-US" altLang="ko-KR" sz="1200" b="1" dirty="0" smtClean="0"/>
                <a:t> number 6</a:t>
              </a:r>
              <a:r>
                <a:rPr lang="ko-KR" altLang="en-US" sz="1200" b="1" dirty="0" smtClean="0"/>
                <a:t>자리 </a:t>
              </a:r>
              <a:r>
                <a:rPr lang="en-US" altLang="ko-KR" sz="1200" b="1" dirty="0" smtClean="0"/>
                <a:t>.</a:t>
              </a:r>
              <a:br>
                <a:rPr lang="en-US" altLang="ko-KR" sz="1200" b="1" dirty="0" smtClean="0"/>
              </a:br>
              <a:r>
                <a:rPr lang="en-US" altLang="ko-KR" sz="1200" b="1" dirty="0" smtClean="0"/>
                <a:t>   - FFF          : </a:t>
              </a:r>
              <a:r>
                <a:rPr lang="en-US" altLang="ko-KR" sz="1200" b="1" dirty="0" err="1" smtClean="0"/>
                <a:t>Tablespace</a:t>
              </a:r>
              <a:r>
                <a:rPr lang="ko-KR" altLang="en-US" sz="1200" b="1" dirty="0" smtClean="0"/>
                <a:t>에 상대적인 </a:t>
              </a:r>
              <a:r>
                <a:rPr lang="en-US" altLang="ko-KR" sz="1600" b="1" dirty="0" err="1" smtClean="0"/>
                <a:t>Datafile</a:t>
              </a:r>
              <a:r>
                <a:rPr lang="en-US" altLang="ko-KR" sz="1200" b="1" dirty="0" smtClean="0"/>
                <a:t> number 3</a:t>
              </a:r>
              <a:r>
                <a:rPr lang="ko-KR" altLang="en-US" sz="1200" b="1" dirty="0" smtClean="0"/>
                <a:t>자리</a:t>
              </a:r>
              <a:r>
                <a:rPr lang="en-US" altLang="ko-KR" sz="1200" b="1" dirty="0" smtClean="0"/>
                <a:t>.</a:t>
              </a:r>
              <a:br>
                <a:rPr lang="en-US" altLang="ko-KR" sz="1200" b="1" dirty="0" smtClean="0"/>
              </a:br>
              <a:r>
                <a:rPr lang="en-US" altLang="ko-KR" sz="1200" b="1" dirty="0" smtClean="0"/>
                <a:t>   - BBBBBB    : </a:t>
              </a:r>
              <a:r>
                <a:rPr lang="en-US" altLang="ko-KR" sz="1400" b="1" dirty="0" smtClean="0"/>
                <a:t>DATA BLOCK </a:t>
              </a:r>
              <a:r>
                <a:rPr lang="en-US" altLang="ko-KR" sz="1200" b="1" dirty="0" smtClean="0"/>
                <a:t>number 6</a:t>
              </a:r>
              <a:r>
                <a:rPr lang="ko-KR" altLang="en-US" sz="1200" b="1" dirty="0" smtClean="0"/>
                <a:t>자리</a:t>
              </a:r>
              <a:r>
                <a:rPr lang="en-US" altLang="ko-KR" sz="1200" b="1" dirty="0" smtClean="0"/>
                <a:t>.</a:t>
              </a:r>
              <a:br>
                <a:rPr lang="en-US" altLang="ko-KR" sz="1200" b="1" dirty="0" smtClean="0"/>
              </a:br>
              <a:r>
                <a:rPr lang="en-US" altLang="ko-KR" sz="1200" b="1" dirty="0" smtClean="0"/>
                <a:t>   - RRR         : BLOCK</a:t>
              </a:r>
              <a:r>
                <a:rPr lang="ko-KR" altLang="en-US" sz="1200" b="1" dirty="0" smtClean="0"/>
                <a:t>에서의 </a:t>
              </a:r>
              <a:r>
                <a:rPr lang="en-US" altLang="ko-KR" sz="1200" b="1" dirty="0" smtClean="0"/>
                <a:t>ROW</a:t>
              </a:r>
              <a:r>
                <a:rPr lang="ko-KR" altLang="en-US" sz="1200" b="1" dirty="0" smtClean="0"/>
                <a:t>의 </a:t>
              </a:r>
              <a:r>
                <a:rPr lang="en-US" altLang="ko-KR" sz="1200" b="1" dirty="0" smtClean="0"/>
                <a:t>SLOT 3</a:t>
              </a:r>
              <a:r>
                <a:rPr lang="ko-KR" altLang="en-US" sz="1200" b="1" dirty="0" smtClean="0"/>
                <a:t>자리</a:t>
              </a:r>
              <a:r>
                <a:rPr lang="en-US" altLang="ko-KR" sz="1200" b="1" dirty="0" smtClean="0"/>
                <a:t>.</a:t>
              </a:r>
              <a:br>
                <a:rPr lang="en-US" altLang="ko-KR" sz="1200" b="1" dirty="0" smtClean="0"/>
              </a:br>
              <a:endParaRPr lang="ko-KR" altLang="en-US" sz="1200" b="1" dirty="0"/>
            </a:p>
          </p:txBody>
        </p:sp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103188"/>
            <a:ext cx="5703887" cy="5429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INDEX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를 통한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Table Access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과정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0445" y="4509120"/>
            <a:ext cx="8784976" cy="2239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  <a:buFont typeface="Wingdings" pitchFamily="2" charset="2"/>
              <a:buChar char="ü"/>
            </a:pPr>
            <a:r>
              <a:rPr lang="en-US" altLang="ko-KR" sz="1500" b="1" dirty="0" err="1" smtClean="0"/>
              <a:t>empno</a:t>
            </a:r>
            <a:r>
              <a:rPr lang="en-US" altLang="ko-KR" sz="1500" b="1" dirty="0" smtClean="0"/>
              <a:t> &gt; 7800 </a:t>
            </a:r>
            <a:r>
              <a:rPr lang="ko-KR" altLang="en-US" sz="1500" b="1" dirty="0" smtClean="0"/>
              <a:t>을 실행 시 수행 순서</a:t>
            </a:r>
            <a:r>
              <a:rPr lang="en-US" altLang="ko-KR" sz="1300" b="1" dirty="0" smtClean="0"/>
              <a:t/>
            </a:r>
            <a:br>
              <a:rPr lang="en-US" altLang="ko-KR" sz="1300" b="1" dirty="0" smtClean="0"/>
            </a:br>
            <a:r>
              <a:rPr lang="en-US" altLang="ko-KR" sz="1300" b="1" dirty="0" smtClean="0"/>
              <a:t>  ① B*Tree </a:t>
            </a:r>
            <a:r>
              <a:rPr lang="ko-KR" altLang="en-US" sz="1300" b="1" dirty="0" smtClean="0"/>
              <a:t>방식으로 조건을 만족하는 첫 번째 인덱스 </a:t>
            </a:r>
            <a:r>
              <a:rPr lang="en-US" altLang="ko-KR" sz="1300" b="1" dirty="0" smtClean="0"/>
              <a:t>ROW</a:t>
            </a:r>
            <a:r>
              <a:rPr lang="ko-KR" altLang="en-US" sz="1300" b="1" dirty="0" smtClean="0"/>
              <a:t>를 찾는다</a:t>
            </a:r>
            <a:r>
              <a:rPr lang="en-US" altLang="ko-KR" sz="1300" b="1" dirty="0" smtClean="0"/>
              <a:t>.</a:t>
            </a:r>
            <a:br>
              <a:rPr lang="en-US" altLang="ko-KR" sz="1300" b="1" dirty="0" smtClean="0"/>
            </a:br>
            <a:r>
              <a:rPr lang="en-US" altLang="ko-KR" sz="1300" b="1" dirty="0" smtClean="0"/>
              <a:t>  ② </a:t>
            </a:r>
            <a:r>
              <a:rPr lang="ko-KR" altLang="en-US" sz="1300" b="1" dirty="0" smtClean="0"/>
              <a:t>조건에 해당하는 처리가 끝날 때 까지 차례대로 다음 </a:t>
            </a:r>
            <a:r>
              <a:rPr lang="en-US" altLang="ko-KR" sz="1300" b="1" dirty="0" smtClean="0"/>
              <a:t>ROW</a:t>
            </a:r>
            <a:r>
              <a:rPr lang="ko-KR" altLang="en-US" sz="1300" b="1" dirty="0" smtClean="0"/>
              <a:t>를 스캔 한다</a:t>
            </a:r>
            <a:r>
              <a:rPr lang="en-US" altLang="ko-KR" sz="1300" b="1" dirty="0" smtClean="0"/>
              <a:t>.</a:t>
            </a:r>
            <a:br>
              <a:rPr lang="en-US" altLang="ko-KR" sz="1300" b="1" dirty="0" smtClean="0"/>
            </a:br>
            <a:r>
              <a:rPr lang="en-US" altLang="ko-KR" sz="1300" b="1" dirty="0" smtClean="0"/>
              <a:t>  ③ </a:t>
            </a:r>
            <a:r>
              <a:rPr lang="ko-KR" altLang="en-US" sz="1300" b="1" dirty="0" smtClean="0"/>
              <a:t>인덱스 </a:t>
            </a:r>
            <a:r>
              <a:rPr lang="en-US" altLang="ko-KR" sz="1300" b="1" dirty="0" smtClean="0"/>
              <a:t>ROW</a:t>
            </a:r>
            <a:r>
              <a:rPr lang="ko-KR" altLang="en-US" sz="1300" b="1" dirty="0" smtClean="0"/>
              <a:t>에 있는 </a:t>
            </a:r>
            <a:r>
              <a:rPr lang="en-US" altLang="ko-KR" sz="1300" b="1" dirty="0" smtClean="0"/>
              <a:t>ROWID </a:t>
            </a:r>
            <a:r>
              <a:rPr lang="ko-KR" altLang="en-US" sz="1300" b="1" dirty="0" smtClean="0"/>
              <a:t>정보를 이용하여 테이블에 있는 실제 </a:t>
            </a:r>
            <a:r>
              <a:rPr lang="en-US" altLang="ko-KR" sz="1300" b="1" dirty="0" smtClean="0"/>
              <a:t>ROW</a:t>
            </a:r>
            <a:r>
              <a:rPr lang="ko-KR" altLang="en-US" sz="1300" b="1" dirty="0" smtClean="0"/>
              <a:t>를 </a:t>
            </a:r>
            <a:r>
              <a:rPr lang="ko-KR" altLang="en-US" sz="1300" b="1" dirty="0" err="1" smtClean="0"/>
              <a:t>랜덤하게</a:t>
            </a:r>
            <a:r>
              <a:rPr lang="ko-KR" altLang="en-US" sz="1300" b="1" dirty="0" smtClean="0"/>
              <a:t> 액세스 한다</a:t>
            </a:r>
            <a:r>
              <a:rPr lang="en-US" altLang="ko-KR" sz="1300" b="1" dirty="0" smtClean="0"/>
              <a:t>.</a:t>
            </a:r>
            <a:br>
              <a:rPr lang="en-US" altLang="ko-KR" sz="1300" b="1" dirty="0" smtClean="0"/>
            </a:br>
            <a:r>
              <a:rPr lang="en-US" altLang="ko-KR" sz="1300" b="1" dirty="0" smtClean="0"/>
              <a:t>  ④ </a:t>
            </a:r>
            <a:r>
              <a:rPr lang="ko-KR" altLang="en-US" sz="1300" b="1" dirty="0" smtClean="0">
                <a:solidFill>
                  <a:srgbClr val="FF0000"/>
                </a:solidFill>
              </a:rPr>
              <a:t>결국 액세스되는 테이블 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ROW</a:t>
            </a:r>
            <a:r>
              <a:rPr lang="ko-KR" altLang="en-US" sz="1300" b="1" dirty="0" smtClean="0">
                <a:solidFill>
                  <a:srgbClr val="FF0000"/>
                </a:solidFill>
              </a:rPr>
              <a:t>의 순서는 인덱스 </a:t>
            </a:r>
            <a:r>
              <a:rPr lang="en-US" altLang="ko-KR" sz="1300" b="1" dirty="0" smtClean="0">
                <a:solidFill>
                  <a:srgbClr val="FF0000"/>
                </a:solidFill>
              </a:rPr>
              <a:t>ROW</a:t>
            </a:r>
            <a:r>
              <a:rPr lang="ko-KR" altLang="en-US" sz="1300" b="1" dirty="0" smtClean="0">
                <a:solidFill>
                  <a:srgbClr val="FF0000"/>
                </a:solidFill>
              </a:rPr>
              <a:t>의 순서와  일치한다</a:t>
            </a:r>
            <a:r>
              <a:rPr lang="en-US" altLang="ko-KR" sz="1300" b="1" dirty="0" smtClean="0"/>
              <a:t>.</a:t>
            </a:r>
            <a:br>
              <a:rPr lang="en-US" altLang="ko-KR" sz="1300" b="1" dirty="0" smtClean="0"/>
            </a:br>
            <a:r>
              <a:rPr lang="en-US" altLang="ko-KR" sz="1300" b="1" dirty="0" smtClean="0"/>
              <a:t>  ⑤ </a:t>
            </a:r>
            <a:r>
              <a:rPr lang="ko-KR" altLang="en-US" sz="1300" b="1" dirty="0" smtClean="0"/>
              <a:t>그러므로 인덱스를 이용하여 처리함으로써 정렬작업 없이 동일한  결과를 추출할 수 있다</a:t>
            </a:r>
            <a:r>
              <a:rPr lang="en-US" altLang="ko-KR" sz="1300" b="1" dirty="0" smtClean="0"/>
              <a:t>.</a:t>
            </a:r>
            <a:br>
              <a:rPr lang="en-US" altLang="ko-KR" sz="1300" b="1" dirty="0" smtClean="0"/>
            </a:br>
            <a:endParaRPr lang="en-US" altLang="ko-KR" sz="1300" b="1" dirty="0" smtClean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6429" y="750937"/>
            <a:ext cx="556260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5893420" y="908720"/>
            <a:ext cx="3888432" cy="18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300" b="1" dirty="0" smtClean="0"/>
              <a:t>인덱스 키는 인덱스를 생성한 </a:t>
            </a:r>
            <a:r>
              <a:rPr lang="en-US" altLang="ko-KR" sz="1300" b="1" dirty="0" smtClean="0"/>
              <a:t>EMPNO </a:t>
            </a:r>
            <a:br>
              <a:rPr lang="en-US" altLang="ko-KR" sz="1300" b="1" dirty="0" smtClean="0"/>
            </a:br>
            <a:r>
              <a:rPr lang="en-US" altLang="ko-KR" sz="1300" b="1" dirty="0" smtClean="0"/>
              <a:t>    </a:t>
            </a:r>
            <a:r>
              <a:rPr lang="ko-KR" altLang="en-US" sz="1300" b="1" dirty="0" err="1" smtClean="0"/>
              <a:t>컬럼의</a:t>
            </a:r>
            <a:r>
              <a:rPr lang="ko-KR" altLang="en-US" sz="1300" b="1" dirty="0" smtClean="0"/>
              <a:t> 값과 </a:t>
            </a:r>
            <a:r>
              <a:rPr lang="en-US" altLang="ko-KR" sz="1300" b="1" dirty="0" smtClean="0"/>
              <a:t>ROWID</a:t>
            </a:r>
            <a:r>
              <a:rPr lang="ko-KR" altLang="en-US" sz="1300" b="1" dirty="0" smtClean="0"/>
              <a:t>로 구성되어 있으며</a:t>
            </a:r>
            <a:r>
              <a:rPr lang="en-US" altLang="ko-KR" sz="1300" b="1" dirty="0" smtClean="0"/>
              <a:t>, </a:t>
            </a:r>
            <a:br>
              <a:rPr lang="en-US" altLang="ko-KR" sz="1300" b="1" dirty="0" smtClean="0"/>
            </a:br>
            <a:r>
              <a:rPr lang="en-US" altLang="ko-KR" sz="1300" b="1" dirty="0" smtClean="0"/>
              <a:t>    EMPNO </a:t>
            </a:r>
            <a:r>
              <a:rPr lang="ko-KR" altLang="en-US" sz="1300" b="1" dirty="0" smtClean="0"/>
              <a:t>값으로 정렬</a:t>
            </a:r>
            <a:endParaRPr lang="en-US" altLang="ko-KR" sz="1300" b="1" dirty="0" smtClean="0"/>
          </a:p>
          <a:p>
            <a:pPr indent="266700">
              <a:lnSpc>
                <a:spcPct val="150000"/>
              </a:lnSpc>
              <a:buFont typeface="Wingdings" pitchFamily="2" charset="2"/>
              <a:buChar char="ü"/>
            </a:pPr>
            <a:endParaRPr lang="en-US" altLang="ko-KR" sz="1300" b="1" dirty="0" smtClean="0"/>
          </a:p>
          <a:p>
            <a:pPr indent="266700">
              <a:lnSpc>
                <a:spcPct val="150000"/>
              </a:lnSpc>
              <a:buFont typeface="Wingdings" pitchFamily="2" charset="2"/>
              <a:buChar char="ü"/>
            </a:pPr>
            <a:r>
              <a:rPr lang="ko-KR" altLang="en-US" sz="1300" b="1" dirty="0" smtClean="0"/>
              <a:t>동일한 </a:t>
            </a:r>
            <a:r>
              <a:rPr lang="en-US" altLang="ko-KR" sz="1300" b="1" dirty="0" smtClean="0"/>
              <a:t>EMPNO</a:t>
            </a:r>
            <a:r>
              <a:rPr lang="ko-KR" altLang="en-US" sz="1300" b="1" dirty="0" smtClean="0"/>
              <a:t>가 여러개 존재하면 </a:t>
            </a:r>
            <a:r>
              <a:rPr lang="en-US" altLang="ko-KR" sz="1300" b="1" dirty="0" smtClean="0"/>
              <a:t/>
            </a:r>
            <a:br>
              <a:rPr lang="en-US" altLang="ko-KR" sz="1300" b="1" dirty="0" smtClean="0"/>
            </a:br>
            <a:r>
              <a:rPr lang="en-US" altLang="ko-KR" sz="1300" b="1" dirty="0" smtClean="0"/>
              <a:t>     ROWID</a:t>
            </a:r>
            <a:r>
              <a:rPr lang="ko-KR" altLang="en-US" sz="1300" b="1" dirty="0" smtClean="0"/>
              <a:t>로 정렬되어 저장</a:t>
            </a:r>
            <a:endParaRPr lang="en-US" altLang="ko-KR" sz="1300" b="1" dirty="0" smtClean="0"/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103188"/>
            <a:ext cx="5882431" cy="5429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INDEX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활용 사례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1/2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3" name="그룹 16"/>
          <p:cNvGrpSpPr/>
          <p:nvPr/>
        </p:nvGrpSpPr>
        <p:grpSpPr>
          <a:xfrm>
            <a:off x="1116509" y="980728"/>
            <a:ext cx="7488832" cy="5237443"/>
            <a:chOff x="1851025" y="1323975"/>
            <a:chExt cx="6019800" cy="4210050"/>
          </a:xfrm>
        </p:grpSpPr>
        <p:pic>
          <p:nvPicPr>
            <p:cNvPr id="1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851025" y="1323975"/>
              <a:ext cx="6019800" cy="421005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19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473297" y="1372518"/>
              <a:ext cx="330183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0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805141" y="5157192"/>
              <a:ext cx="998339" cy="288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274638" y="103188"/>
            <a:ext cx="5882431" cy="542925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INDEX 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활용 사례 </a:t>
            </a:r>
            <a:r>
              <a:rPr lang="en-US" altLang="ko-KR" dirty="0" smtClean="0">
                <a:latin typeface="맑은 고딕" pitchFamily="50" charset="-127"/>
                <a:ea typeface="맑은 고딕" pitchFamily="50" charset="-127"/>
              </a:rPr>
              <a:t>2/2</a:t>
            </a:r>
            <a:r>
              <a:rPr lang="ko-KR" altLang="en-US" dirty="0" smtClean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dirty="0" smtClean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12"/>
          <p:cNvGrpSpPr/>
          <p:nvPr/>
        </p:nvGrpSpPr>
        <p:grpSpPr>
          <a:xfrm>
            <a:off x="1332533" y="908720"/>
            <a:ext cx="6984776" cy="5220944"/>
            <a:chOff x="2412653" y="1772816"/>
            <a:chExt cx="5715000" cy="4181475"/>
          </a:xfrm>
        </p:grpSpPr>
        <p:pic>
          <p:nvPicPr>
            <p:cNvPr id="1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412653" y="1772816"/>
              <a:ext cx="5715000" cy="41814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766645" y="1837581"/>
              <a:ext cx="295275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381205" y="5629498"/>
              <a:ext cx="687065" cy="295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기본 디자인">
  <a:themeElements>
    <a:clrScheme name="1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기본 디자인">
      <a:majorFont>
        <a:latin typeface="-윤고딕340"/>
        <a:ea typeface="-윤고딕340"/>
        <a:cs typeface=""/>
      </a:majorFont>
      <a:minorFont>
        <a:latin typeface="-윤고딕330"/>
        <a:ea typeface="-윤고딕33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기본 디자인">
  <a:themeElements>
    <a:clrScheme name="3_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20192</TotalTime>
  <Words>2712</Words>
  <Application>Microsoft Office PowerPoint</Application>
  <PresentationFormat>사용자 지정</PresentationFormat>
  <Paragraphs>696</Paragraphs>
  <Slides>27</Slides>
  <Notes>27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27</vt:i4>
      </vt:variant>
    </vt:vector>
  </HeadingPairs>
  <TitlesOfParts>
    <vt:vector size="40" baseType="lpstr">
      <vt:lpstr>HY울릉도M</vt:lpstr>
      <vt:lpstr>굴림</vt:lpstr>
      <vt:lpstr>굴림체</vt:lpstr>
      <vt:lpstr>돋움</vt:lpstr>
      <vt:lpstr>돋움체</vt:lpstr>
      <vt:lpstr>맑은 고딕</vt:lpstr>
      <vt:lpstr>바탕</vt:lpstr>
      <vt:lpstr>-윤고딕330</vt:lpstr>
      <vt:lpstr>-윤고딕340</vt:lpstr>
      <vt:lpstr>Arial</vt:lpstr>
      <vt:lpstr>Wingdings</vt:lpstr>
      <vt:lpstr>1_기본 디자인</vt:lpstr>
      <vt:lpstr>3_기본 디자인</vt:lpstr>
      <vt:lpstr>PowerPoint 프레젠테이션</vt:lpstr>
      <vt:lpstr>목차</vt:lpstr>
      <vt:lpstr>INDEX 란?</vt:lpstr>
      <vt:lpstr>인덱스(INDEX) 의 개념</vt:lpstr>
      <vt:lpstr>INDEX의 ROWID 구조 1/2</vt:lpstr>
      <vt:lpstr>INDEX의 ROWID 구조 2/2</vt:lpstr>
      <vt:lpstr>INDEX 를 통한 Table Access 과정</vt:lpstr>
      <vt:lpstr>INDEX 활용 사례 1/2 </vt:lpstr>
      <vt:lpstr>INDEX 활용 사례 2/2 </vt:lpstr>
      <vt:lpstr>INDEX 사용을 위한 고려사항</vt:lpstr>
      <vt:lpstr>목차</vt:lpstr>
      <vt:lpstr>INDEX의 논리적 구조</vt:lpstr>
      <vt:lpstr>결합 INDEX 의 구성</vt:lpstr>
      <vt:lpstr>결합 INDEX 의 비효율 (Between 조건)</vt:lpstr>
      <vt:lpstr>결합 INDEX의 BETWEEN과 IN의 비교</vt:lpstr>
      <vt:lpstr>성능 개선 사례 Before</vt:lpstr>
      <vt:lpstr>성능 개선 사례 After</vt:lpstr>
      <vt:lpstr>목차</vt:lpstr>
      <vt:lpstr>INDEX를 사용 못 하는 경우</vt:lpstr>
      <vt:lpstr>INDEX Suppressing의 원인</vt:lpstr>
      <vt:lpstr>INDEX Column 의 EXTERNAL Suppressing</vt:lpstr>
      <vt:lpstr>INDEX Column 의 EXTERNAL Suppressing</vt:lpstr>
      <vt:lpstr>INDEX COLUMN의 변형 (External) 1/2</vt:lpstr>
      <vt:lpstr>INDEX COLUMN의 변형 (External) 2/2</vt:lpstr>
      <vt:lpstr>INDEX COLUMN의 변형 (Internal) 1/2</vt:lpstr>
      <vt:lpstr>INDEX COLUMN의 변형 (Internal) 2/2</vt:lpstr>
      <vt:lpstr>INDEX Column 의 Suppressing 해결방안 1/2</vt:lpstr>
    </vt:vector>
  </TitlesOfParts>
  <Company>경영지원실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사례분석</dc:title>
  <dc:creator>김봉석</dc:creator>
  <cp:lastModifiedBy>kang james</cp:lastModifiedBy>
  <cp:revision>3858</cp:revision>
  <dcterms:created xsi:type="dcterms:W3CDTF">2004-07-01T03:47:23Z</dcterms:created>
  <dcterms:modified xsi:type="dcterms:W3CDTF">2024-08-22T07:01:23Z</dcterms:modified>
</cp:coreProperties>
</file>