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8"/>
  </p:notesMasterIdLst>
  <p:sldIdLst>
    <p:sldId id="354" r:id="rId2"/>
    <p:sldId id="349" r:id="rId3"/>
    <p:sldId id="313" r:id="rId4"/>
    <p:sldId id="314" r:id="rId5"/>
    <p:sldId id="358" r:id="rId6"/>
    <p:sldId id="355" r:id="rId7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>
      <p:cViewPr varScale="1">
        <p:scale>
          <a:sx n="105" d="100"/>
          <a:sy n="105" d="100"/>
        </p:scale>
        <p:origin x="115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220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04917-B7A0-42F0-A248-9B1E94D6A4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9FE-76B6-44B6-AB04-1D1B089C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24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1715354"/>
            <a:ext cx="10680700" cy="19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700985" y="881592"/>
            <a:ext cx="7942059" cy="13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313" b="1">
              <a:solidFill>
                <a:srgbClr val="000000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2249" y="2072394"/>
            <a:ext cx="8058451" cy="1310144"/>
          </a:xfrm>
          <a:prstGeom prst="rect">
            <a:avLst/>
          </a:prstGeom>
        </p:spPr>
        <p:txBody>
          <a:bodyPr/>
          <a:lstStyle>
            <a:lvl1pPr>
              <a:defRPr sz="4313" smtClean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312508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7824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784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 marL="246477" marR="0" indent="-246477" algn="l" defTabSz="98590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653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12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3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866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117901" y="7227780"/>
            <a:ext cx="526106" cy="2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fld id="{93427F89-5D8B-4058-A4DD-8B528BBAFF90}" type="slidenum">
              <a:rPr lang="ko-KR" altLang="en-US" sz="1294" b="0" i="0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294" b="0" i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인프라서비스 영문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680" y="326866"/>
            <a:ext cx="1530286" cy="42515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9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 preferRelativeResize="0">
            <a:picLocks noChangeArrowheads="1"/>
          </p:cNvPicPr>
          <p:nvPr/>
        </p:nvPicPr>
        <p:blipFill rotWithShape="1">
          <a:blip r:embed="rId15" cstate="print"/>
          <a:srcRect l="7055" t="22486" r="6096" b="-1"/>
          <a:stretch/>
        </p:blipFill>
        <p:spPr bwMode="auto">
          <a:xfrm>
            <a:off x="-310" y="445884"/>
            <a:ext cx="10674231" cy="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188014" y="7189170"/>
            <a:ext cx="308097" cy="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8301" tIns="58301" rIns="58301" bIns="58301" anchor="ctr"/>
          <a:lstStyle/>
          <a:p>
            <a:pPr algn="ctr" defTabSz="987618" eaLnBrk="0" latinLnBrk="0" hangingPunct="0">
              <a:defRPr/>
            </a:pPr>
            <a:endParaRPr kumimoji="0" lang="en-GB" altLang="ko-KR" sz="1294" b="1">
              <a:solidFill>
                <a:srgbClr val="3333CC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0" y="7150292"/>
            <a:ext cx="10674231" cy="1"/>
          </a:xfrm>
          <a:prstGeom prst="line">
            <a:avLst/>
          </a:prstGeom>
          <a:solidFill>
            <a:schemeClr val="bg1"/>
          </a:solidFill>
          <a:ln w="27940" cap="flat" cmpd="sng" algn="ctr">
            <a:gradFill flip="none" rotWithShape="1">
              <a:gsLst>
                <a:gs pos="12000">
                  <a:srgbClr val="FF0000">
                    <a:alpha val="70000"/>
                  </a:srgbClr>
                </a:gs>
                <a:gs pos="36000">
                  <a:srgbClr val="FF0000">
                    <a:alpha val="65000"/>
                  </a:srgbClr>
                </a:gs>
                <a:gs pos="67000">
                  <a:srgbClr val="FF0000">
                    <a:alpha val="60000"/>
                  </a:srgbClr>
                </a:gs>
                <a:gs pos="88000">
                  <a:srgbClr val="FF0000">
                    <a:alpha val="55000"/>
                  </a:srgbClr>
                </a:gs>
              </a:gsLst>
              <a:lin ang="1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9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88" r:id="rId11"/>
    <p:sldLayoutId id="2147483689" r:id="rId12"/>
    <p:sldLayoutId id="2147483690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5pPr>
      <a:lvl6pPr marL="492953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85906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478859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971812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93416" indent="-193416" algn="l" rtl="0" eaLnBrk="1" fontAlgn="base" latinLnBrk="1" hangingPunct="1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509" b="1">
          <a:solidFill>
            <a:schemeClr val="tx1"/>
          </a:solidFill>
          <a:latin typeface="뫼비우스 Regular" pitchFamily="2" charset="-127"/>
          <a:ea typeface="뫼비우스 Regular" pitchFamily="2" charset="-127"/>
          <a:cs typeface="+mn-cs"/>
        </a:defRPr>
      </a:lvl1pPr>
      <a:lvl2pPr marL="477549" indent="-9071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294">
          <a:solidFill>
            <a:schemeClr val="tx1"/>
          </a:solidFill>
          <a:latin typeface="+mn-lt"/>
          <a:ea typeface="+mn-ea"/>
        </a:defRPr>
      </a:lvl2pPr>
      <a:lvl3pPr marL="874650" indent="-102699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94">
          <a:solidFill>
            <a:schemeClr val="tx1"/>
          </a:solidFill>
          <a:latin typeface="+mn-lt"/>
          <a:ea typeface="+mn-ea"/>
        </a:defRPr>
      </a:lvl3pPr>
      <a:lvl4pPr marL="1352198" indent="-193416" algn="l" rtl="0" eaLnBrk="1" fontAlgn="base" latinLnBrk="1" hangingPunct="1">
        <a:spcBef>
          <a:spcPct val="20000"/>
        </a:spcBef>
        <a:spcAft>
          <a:spcPct val="0"/>
        </a:spcAft>
        <a:buFont typeface="Optima" pitchFamily="2" charset="2"/>
        <a:buChar char=""/>
        <a:defRPr kumimoji="1" sz="1294">
          <a:solidFill>
            <a:schemeClr val="tx1"/>
          </a:solidFill>
          <a:latin typeface="+mn-lt"/>
          <a:ea typeface="+mn-ea"/>
        </a:defRPr>
      </a:lvl4pPr>
      <a:lvl5pPr marL="2218289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5pPr>
      <a:lvl6pPr marL="2711242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6pPr>
      <a:lvl7pPr marL="3204195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7pPr>
      <a:lvl8pPr marL="3697148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8pPr>
      <a:lvl9pPr marL="4190101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906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859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812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765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718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71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624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safety.k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01856" y="1720850"/>
            <a:ext cx="8385055" cy="964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8591" tIns="49296" rIns="98591" bIns="49296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4313" b="1" dirty="0">
                <a:latin typeface="+mn-ea"/>
              </a:rPr>
              <a:t>OKSafety </a:t>
            </a:r>
            <a:r>
              <a:rPr lang="en-US" altLang="ko-KR" sz="4313" b="1" dirty="0" smtClean="0">
                <a:latin typeface="+mn-ea"/>
              </a:rPr>
              <a:t>SKB </a:t>
            </a:r>
            <a:r>
              <a:rPr lang="ko-KR" altLang="en-US" sz="4313" b="1" dirty="0" err="1" smtClean="0">
                <a:latin typeface="+mn-ea"/>
              </a:rPr>
              <a:t>예산관리자</a:t>
            </a:r>
            <a:endParaRPr lang="ko-KR" altLang="en-US" sz="4313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8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개요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3359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는 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SK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브로드밴드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산업안전보건용품 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전문 쇼핑몰입니다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SKB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관리자는 산업안전관리비 내역과 예산 관리를 할 수 있습니다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 (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주문은 불가합니다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.)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216086" cy="994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en-US" sz="850" dirty="0">
                <a:latin typeface="맑은 고딕"/>
                <a:cs typeface="맑은 고딕"/>
                <a:hlinkClick r:id="rId3"/>
              </a:rPr>
              <a:t>https://www.oksafety.kr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>
                <a:latin typeface="맑은 고딕"/>
                <a:cs typeface="맑은 고딕"/>
              </a:rPr>
              <a:t>로 </a:t>
            </a:r>
            <a:r>
              <a:rPr lang="ko-KR" altLang="en-US" sz="850" dirty="0" smtClean="0">
                <a:latin typeface="맑은 고딕"/>
                <a:cs typeface="맑은 고딕"/>
              </a:rPr>
              <a:t>접근하여 발급된 로그인</a:t>
            </a:r>
            <a:r>
              <a:rPr lang="en-US" altLang="ko-KR" sz="850" dirty="0" smtClean="0">
                <a:latin typeface="맑은 고딕"/>
                <a:cs typeface="맑은 고딕"/>
              </a:rPr>
              <a:t>ID</a:t>
            </a:r>
            <a:r>
              <a:rPr lang="ko-KR" altLang="en-US" sz="850" dirty="0" smtClean="0">
                <a:latin typeface="맑은 고딕"/>
                <a:cs typeface="맑은 고딕"/>
              </a:rPr>
              <a:t>와 암호를 입력하여 로그인 하십시오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5511" y="1791457"/>
            <a:ext cx="2246559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로그인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발급받은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로그인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ID, </a:t>
            </a:r>
            <a:r>
              <a:rPr lang="ko-KR" altLang="en-US" sz="850" spc="10" dirty="0">
                <a:latin typeface="맑은 고딕"/>
                <a:cs typeface="맑은 고딕"/>
              </a:rPr>
              <a:t>패스워드를 입력하여 로그인 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0252" y="2653557"/>
            <a:ext cx="2271817" cy="5824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>
                <a:latin typeface="맑은 고딕"/>
                <a:cs typeface="맑은 고딕"/>
              </a:rPr>
              <a:t>아이디 </a:t>
            </a:r>
            <a:r>
              <a:rPr lang="en-US" altLang="ko-KR" sz="950" b="1" spc="5" dirty="0">
                <a:latin typeface="맑은 고딕"/>
                <a:cs typeface="맑은 고딕"/>
              </a:rPr>
              <a:t>/ </a:t>
            </a:r>
            <a:r>
              <a:rPr lang="ko-KR" altLang="en-US" sz="950" b="1" spc="5" dirty="0">
                <a:latin typeface="맑은 고딕"/>
                <a:cs typeface="맑은 고딕"/>
              </a:rPr>
              <a:t>비밀번호 찾기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등록되어 있는 휴대폰이 없기 때문에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OK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플라자 관리자에게 문의해 주십시오</a:t>
            </a: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60" y="1229649"/>
            <a:ext cx="7822168" cy="55042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663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15951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메인화면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7707" y="658914"/>
            <a:ext cx="227838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로그인 후 메인화면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13942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</a:t>
            </a:r>
            <a:r>
              <a:rPr lang="en-US" altLang="ko-KR" sz="850" spc="10" dirty="0">
                <a:latin typeface="맑은 고딕"/>
                <a:cs typeface="맑은 고딕"/>
              </a:rPr>
              <a:t>OKSafety </a:t>
            </a:r>
            <a:r>
              <a:rPr lang="ko-KR" altLang="en-US" sz="850" spc="10" dirty="0">
                <a:latin typeface="맑은 고딕"/>
                <a:cs typeface="맑은 고딕"/>
              </a:rPr>
              <a:t>메뉴 정보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좌측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산업안전상품 </a:t>
            </a:r>
            <a:r>
              <a:rPr lang="ko-KR" altLang="en-US" sz="850" spc="10" dirty="0">
                <a:latin typeface="맑은 고딕"/>
                <a:cs typeface="맑은 고딕"/>
              </a:rPr>
              <a:t>카테고리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 smtClean="0">
                <a:latin typeface="맑은 고딕"/>
                <a:cs typeface="맑은 고딕"/>
              </a:rPr>
              <a:t>주문</a:t>
            </a:r>
            <a:r>
              <a:rPr lang="en-US" altLang="ko-KR" sz="850" spc="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10" dirty="0" smtClean="0">
                <a:latin typeface="맑은 고딕"/>
                <a:cs typeface="맑은 고딕"/>
              </a:rPr>
              <a:t> 인수</a:t>
            </a:r>
            <a:r>
              <a:rPr lang="en-US" altLang="ko-KR" sz="850" spc="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10" dirty="0" smtClean="0">
                <a:latin typeface="맑은 고딕"/>
                <a:cs typeface="맑은 고딕"/>
              </a:rPr>
              <a:t> 정산 정보 및 고객센터 정보 제공 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0515" y="1894172"/>
            <a:ext cx="2016760" cy="10105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통합검색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상품명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상품코드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규격 정보를 입력 조회 하면 상품조회 페이지로 이동합니다</a:t>
            </a:r>
            <a:r>
              <a:rPr lang="en-US" altLang="ko-KR" sz="850" spc="10" dirty="0">
                <a:latin typeface="맑은 고딕"/>
                <a:cs typeface="맑은 고딕"/>
              </a:rPr>
              <a:t>. (</a:t>
            </a:r>
            <a:r>
              <a:rPr lang="ko-KR" altLang="en-US" sz="850" spc="10" dirty="0">
                <a:latin typeface="맑은 고딕"/>
                <a:cs typeface="맑은 고딕"/>
              </a:rPr>
              <a:t>검색엔진 사용</a:t>
            </a:r>
            <a:r>
              <a:rPr lang="en-US" altLang="ko-KR" sz="850" spc="10" dirty="0">
                <a:latin typeface="맑은 고딕"/>
                <a:cs typeface="맑은 고딕"/>
              </a:rPr>
              <a:t>)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2863850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퀵메뉴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장바구니</a:t>
            </a:r>
            <a:r>
              <a:rPr lang="en-US" altLang="ko-KR" sz="850" spc="10" dirty="0">
                <a:latin typeface="맑은 고딕"/>
                <a:cs typeface="맑은 고딕"/>
              </a:rPr>
              <a:t>, </a:t>
            </a:r>
            <a:r>
              <a:rPr lang="ko-KR" altLang="en-US" sz="850" spc="10" dirty="0">
                <a:latin typeface="맑은 고딕"/>
                <a:cs typeface="맑은 고딕"/>
              </a:rPr>
              <a:t>관심상품</a:t>
            </a:r>
            <a:r>
              <a:rPr lang="en-US" altLang="ko-KR" sz="850" spc="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등 자주 사용하는 메뉴를 빠르게 이동할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61" y="984607"/>
            <a:ext cx="7026159" cy="60242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타원 19"/>
          <p:cNvSpPr/>
          <p:nvPr/>
        </p:nvSpPr>
        <p:spPr bwMode="auto">
          <a:xfrm>
            <a:off x="492526" y="879437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169158" y="1098496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7582284" y="1872352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6" y="1553602"/>
            <a:ext cx="6267745" cy="3009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1778700" y="1559306"/>
            <a:ext cx="5159962" cy="3061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837097" y="1427452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3673067"/>
            <a:ext cx="2016760" cy="30248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4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상단메뉴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dirty="0" smtClean="0">
                <a:latin typeface="맑은 고딕"/>
                <a:cs typeface="맑은 고딕"/>
              </a:rPr>
              <a:t>주문관리 </a:t>
            </a:r>
            <a:r>
              <a:rPr lang="en-US" altLang="ko-KR" sz="850" dirty="0" smtClean="0">
                <a:latin typeface="맑은 고딕"/>
                <a:cs typeface="맑은 고딕"/>
              </a:rPr>
              <a:t> SKB</a:t>
            </a:r>
            <a:r>
              <a:rPr lang="ko-KR" altLang="en-US" sz="850" dirty="0" smtClean="0">
                <a:latin typeface="맑은 고딕"/>
                <a:cs typeface="맑은 고딕"/>
              </a:rPr>
              <a:t>에 진열된 상품 조회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인수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반품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주문한 배송 상품을 인수처리하거나 인수 이력을 확인할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정산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세금계산서와 거래명세서를 확인할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고객센터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공지사항 및 개선사항에 대한 게시판입니다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10" dirty="0" smtClean="0">
                <a:latin typeface="맑은 고딕"/>
                <a:cs typeface="맑은 고딕"/>
              </a:rPr>
              <a:t>예산 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: SKB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사업장의 예산을 관리합니다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10" dirty="0" smtClean="0">
                <a:latin typeface="맑은 고딕"/>
                <a:cs typeface="맑은 고딕"/>
              </a:rPr>
              <a:t>산업안전보건관리비 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각 사업장의 실적과 산업안전관리비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내역을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조회할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예산관리 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(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조회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)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SKB </a:t>
            </a:r>
            <a:r>
              <a:rPr lang="ko-KR" alt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사업장 예산을 관리합니다</a:t>
            </a:r>
            <a:r>
              <a:rPr lang="en-US" altLang="ko-KR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21744" y="658369"/>
            <a:ext cx="2162543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 smtClean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dirty="0" smtClean="0">
                <a:latin typeface="맑은 고딕"/>
                <a:cs typeface="맑은 고딕"/>
              </a:rPr>
              <a:t>등록된 </a:t>
            </a:r>
            <a:r>
              <a:rPr lang="en-US" sz="850" dirty="0" smtClean="0">
                <a:latin typeface="맑은 고딕"/>
                <a:cs typeface="맑은 고딕"/>
              </a:rPr>
              <a:t>SKB </a:t>
            </a:r>
            <a:r>
              <a:rPr lang="ko-KR" altLang="en-US" sz="850" dirty="0" smtClean="0">
                <a:latin typeface="맑은 고딕"/>
                <a:cs typeface="맑은 고딕"/>
              </a:rPr>
              <a:t>사업장의 예산을 조회하고 관리할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8290536" y="1700917"/>
            <a:ext cx="2193751" cy="85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등록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/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수정 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(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다음페이지 설명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)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등록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사업장의 예산을 등록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.(</a:t>
            </a:r>
            <a:r>
              <a:rPr lang="ko-KR" alt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 smtClean="0">
                <a:latin typeface="맑은 고딕"/>
                <a:cs typeface="맑은 고딕"/>
              </a:rPr>
              <a:t>예산 미등록 사업장만 가능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수정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사업장의 예산을 수정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 (</a:t>
            </a:r>
            <a:r>
              <a:rPr lang="ko-KR" altLang="en-US" sz="850" dirty="0" smtClean="0">
                <a:latin typeface="맑은 고딕"/>
                <a:cs typeface="맑은 고딕"/>
              </a:rPr>
              <a:t>예산 등록 사업장만 가능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8" y="1181228"/>
            <a:ext cx="7948786" cy="54411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object 16"/>
          <p:cNvSpPr txBox="1"/>
          <p:nvPr/>
        </p:nvSpPr>
        <p:spPr>
          <a:xfrm>
            <a:off x="8290536" y="2756629"/>
            <a:ext cx="2193751" cy="5027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예산 이력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사업장의 예산 증</a:t>
            </a:r>
            <a:r>
              <a:rPr lang="en-US" altLang="ko-KR" sz="850" dirty="0" smtClean="0">
                <a:latin typeface="맑은 고딕"/>
                <a:cs typeface="맑은 고딕"/>
              </a:rPr>
              <a:t>/</a:t>
            </a:r>
            <a:r>
              <a:rPr lang="ko-KR" altLang="en-US" sz="850" dirty="0" smtClean="0">
                <a:latin typeface="맑은 고딕"/>
                <a:cs typeface="맑은 고딕"/>
              </a:rPr>
              <a:t>차감 이력을 확인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13" y="5167635"/>
            <a:ext cx="3302586" cy="18458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387350" y="1033231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026150" y="3090631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8587940" y="5008077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22" name="꺾인 연결선 21"/>
          <p:cNvCxnSpPr>
            <a:endCxn id="7" idx="0"/>
          </p:cNvCxnSpPr>
          <p:nvPr/>
        </p:nvCxnSpPr>
        <p:spPr bwMode="auto">
          <a:xfrm>
            <a:off x="6711950" y="4540250"/>
            <a:ext cx="660556" cy="62738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예산관리 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(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등록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/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)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SKB </a:t>
            </a:r>
            <a:r>
              <a:rPr lang="ko-KR" alt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사업장 예산을 관리합니다</a:t>
            </a:r>
            <a:r>
              <a:rPr lang="en-US" altLang="ko-KR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21744" y="658369"/>
            <a:ext cx="2162543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8253960" y="942970"/>
            <a:ext cx="2291535" cy="141833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259079" algn="l"/>
              </a:tabLst>
            </a:pPr>
            <a:r>
              <a:rPr lang="ko-KR" altLang="en-US" sz="950" b="1" spc="5" dirty="0" smtClean="0">
                <a:latin typeface="맑은 고딕"/>
                <a:cs typeface="맑은 고딕"/>
              </a:rPr>
              <a:t>등록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예산이 미등록 된 사업장만 등록할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사업장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사업장명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예산사용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미사용 처리 시 해당 사업장 주문에서 예산 체크를 하지 않습니다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예산기간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예산 적용 기간 </a:t>
            </a:r>
            <a:r>
              <a:rPr lang="en-US" altLang="ko-KR" sz="850" dirty="0" smtClean="0">
                <a:latin typeface="맑은 고딕"/>
                <a:cs typeface="맑은 고딕"/>
              </a:rPr>
              <a:t>(</a:t>
            </a:r>
            <a:r>
              <a:rPr lang="ko-KR" altLang="en-US" sz="850" dirty="0" smtClean="0">
                <a:latin typeface="맑은 고딕"/>
                <a:cs typeface="맑은 고딕"/>
              </a:rPr>
              <a:t>월</a:t>
            </a:r>
            <a:r>
              <a:rPr lang="en-US" altLang="ko-KR" sz="850" dirty="0" smtClean="0">
                <a:latin typeface="맑은 고딕"/>
                <a:cs typeface="맑은 고딕"/>
              </a:rPr>
              <a:t>, </a:t>
            </a:r>
            <a:r>
              <a:rPr lang="ko-KR" altLang="en-US" sz="850" dirty="0" smtClean="0">
                <a:latin typeface="맑은 고딕"/>
                <a:cs typeface="맑은 고딕"/>
              </a:rPr>
              <a:t>분기</a:t>
            </a:r>
            <a:r>
              <a:rPr lang="en-US" altLang="ko-KR" sz="850" dirty="0" smtClean="0">
                <a:latin typeface="맑은 고딕"/>
                <a:cs typeface="맑은 고딕"/>
              </a:rPr>
              <a:t>, </a:t>
            </a:r>
            <a:r>
              <a:rPr lang="ko-KR" altLang="en-US" sz="850" dirty="0" smtClean="0">
                <a:latin typeface="맑은 고딕"/>
                <a:cs typeface="맑은 고딕"/>
              </a:rPr>
              <a:t>년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예산이월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예산 시작일에 기존에 사용한 남은 예산 이월 여부 체크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기초예산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예산 시작 금액</a:t>
            </a:r>
            <a:endParaRPr lang="en-US" altLang="ko-KR" sz="85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8" y="1181228"/>
            <a:ext cx="7948786" cy="5441134"/>
          </a:xfrm>
          <a:prstGeom prst="rect">
            <a:avLst/>
          </a:prstGeom>
          <a:ln>
            <a:noFill/>
          </a:ln>
        </p:spPr>
      </p:pic>
      <p:sp>
        <p:nvSpPr>
          <p:cNvPr id="18" name="object 16"/>
          <p:cNvSpPr txBox="1"/>
          <p:nvPr/>
        </p:nvSpPr>
        <p:spPr>
          <a:xfrm>
            <a:off x="8257299" y="2330450"/>
            <a:ext cx="2260224" cy="207236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AutoNum type="arabicPeriod" startAt="2"/>
              <a:tabLst>
                <a:tab pos="259079" algn="l"/>
              </a:tabLst>
            </a:pPr>
            <a:r>
              <a:rPr lang="ko-KR" altLang="en-US" sz="950" b="1" spc="5" dirty="0" smtClean="0">
                <a:latin typeface="맑은 고딕"/>
                <a:cs typeface="맑은 고딕"/>
              </a:rPr>
              <a:t>수정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/>
            </a:r>
            <a:br>
              <a:rPr lang="en-US" altLang="ko-KR" sz="950" b="1" spc="5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예산이 등록 된 사업장만 수정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사업장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선택된 사업장명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예산사용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미사용 처리 시 해당 사업장 주문에서 예산 체크를 하지 않습니다</a:t>
            </a:r>
            <a:r>
              <a:rPr lang="en-US" altLang="ko-KR" sz="850" dirty="0">
                <a:latin typeface="맑은 고딕"/>
                <a:cs typeface="맑은 고딕"/>
              </a:rPr>
              <a:t>.</a:t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예산기간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예산 적용 기간 </a:t>
            </a:r>
            <a:r>
              <a:rPr lang="en-US" altLang="ko-KR" sz="850" dirty="0">
                <a:latin typeface="맑은 고딕"/>
                <a:cs typeface="맑은 고딕"/>
              </a:rPr>
              <a:t>(</a:t>
            </a:r>
            <a:r>
              <a:rPr lang="ko-KR" altLang="en-US" sz="850" dirty="0">
                <a:latin typeface="맑은 고딕"/>
                <a:cs typeface="맑은 고딕"/>
              </a:rPr>
              <a:t>월</a:t>
            </a:r>
            <a:r>
              <a:rPr lang="en-US" altLang="ko-KR" sz="850" dirty="0">
                <a:latin typeface="맑은 고딕"/>
                <a:cs typeface="맑은 고딕"/>
              </a:rPr>
              <a:t>, </a:t>
            </a:r>
            <a:r>
              <a:rPr lang="ko-KR" altLang="en-US" sz="850" dirty="0">
                <a:latin typeface="맑은 고딕"/>
                <a:cs typeface="맑은 고딕"/>
              </a:rPr>
              <a:t>분기</a:t>
            </a:r>
            <a:r>
              <a:rPr lang="en-US" altLang="ko-KR" sz="850" dirty="0">
                <a:latin typeface="맑은 고딕"/>
                <a:cs typeface="맑은 고딕"/>
              </a:rPr>
              <a:t>, </a:t>
            </a:r>
            <a:r>
              <a:rPr lang="ko-KR" altLang="en-US" sz="850" dirty="0">
                <a:latin typeface="맑은 고딕"/>
                <a:cs typeface="맑은 고딕"/>
              </a:rPr>
              <a:t>년</a:t>
            </a:r>
            <a:r>
              <a:rPr lang="en-US" altLang="ko-KR" sz="850" dirty="0">
                <a:latin typeface="맑은 고딕"/>
                <a:cs typeface="맑은 고딕"/>
              </a:rPr>
              <a:t>)</a:t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예산이월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예산 시작일에 기존에 사용한 남은 예산 이월 여부 체크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기초예산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예산 시작 </a:t>
            </a:r>
            <a:r>
              <a:rPr lang="ko-KR" altLang="en-US" sz="850" dirty="0" smtClean="0">
                <a:latin typeface="맑은 고딕"/>
                <a:cs typeface="맑은 고딕"/>
              </a:rPr>
              <a:t>금액 </a:t>
            </a:r>
            <a:r>
              <a:rPr lang="en-US" altLang="ko-KR" sz="850" dirty="0" smtClean="0">
                <a:latin typeface="맑은 고딕"/>
                <a:cs typeface="맑은 고딕"/>
              </a:rPr>
              <a:t>(</a:t>
            </a:r>
            <a:r>
              <a:rPr lang="ko-KR" altLang="en-US" sz="850" dirty="0" smtClean="0">
                <a:latin typeface="맑은 고딕"/>
                <a:cs typeface="맑은 고딕"/>
              </a:rPr>
              <a:t>변경 시 다음달 </a:t>
            </a:r>
            <a:r>
              <a:rPr lang="en-US" altLang="ko-KR" sz="850" dirty="0" smtClean="0">
                <a:latin typeface="맑은 고딕"/>
                <a:cs typeface="맑은 고딕"/>
              </a:rPr>
              <a:t>1</a:t>
            </a:r>
            <a:r>
              <a:rPr lang="ko-KR" altLang="en-US" sz="850" dirty="0" smtClean="0">
                <a:latin typeface="맑은 고딕"/>
                <a:cs typeface="맑은 고딕"/>
              </a:rPr>
              <a:t>일부터 적용됨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배정예산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기초예산에서 이월된 예산의 합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 증</a:t>
            </a:r>
            <a:r>
              <a:rPr lang="en-US" altLang="ko-KR" sz="850" dirty="0" smtClean="0">
                <a:latin typeface="맑은 고딕"/>
                <a:cs typeface="맑은 고딕"/>
              </a:rPr>
              <a:t>/</a:t>
            </a:r>
            <a:r>
              <a:rPr lang="ko-KR" altLang="en-US" sz="850" dirty="0" smtClean="0">
                <a:latin typeface="맑은 고딕"/>
                <a:cs typeface="맑은 고딕"/>
              </a:rPr>
              <a:t>차감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즉각적인 예산 증</a:t>
            </a:r>
            <a:r>
              <a:rPr lang="en-US" altLang="ko-KR" sz="850" dirty="0" smtClean="0">
                <a:latin typeface="맑은 고딕"/>
                <a:cs typeface="맑은 고딕"/>
              </a:rPr>
              <a:t>/</a:t>
            </a:r>
            <a:r>
              <a:rPr lang="ko-KR" altLang="en-US" sz="850" dirty="0" smtClean="0">
                <a:latin typeface="맑은 고딕"/>
                <a:cs typeface="맑은 고딕"/>
              </a:rPr>
              <a:t>차감 처리</a:t>
            </a:r>
            <a:endParaRPr lang="en-US" altLang="ko-KR" sz="85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07" y="4160906"/>
            <a:ext cx="4243266" cy="28908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50" y="4292071"/>
            <a:ext cx="3592450" cy="31988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3" name="꺾인 연결선 22"/>
          <p:cNvCxnSpPr>
            <a:endCxn id="5" idx="0"/>
          </p:cNvCxnSpPr>
          <p:nvPr/>
        </p:nvCxnSpPr>
        <p:spPr bwMode="auto">
          <a:xfrm rot="10800000" flipV="1">
            <a:off x="2429341" y="3321048"/>
            <a:ext cx="3749211" cy="839857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꺾인 연결선 23"/>
          <p:cNvCxnSpPr>
            <a:endCxn id="12" idx="0"/>
          </p:cNvCxnSpPr>
          <p:nvPr/>
        </p:nvCxnSpPr>
        <p:spPr bwMode="auto">
          <a:xfrm rot="5400000">
            <a:off x="6324452" y="3752172"/>
            <a:ext cx="894822" cy="1849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5161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실적조회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2822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950" dirty="0" smtClean="0">
                <a:latin typeface="맑은 고딕"/>
                <a:cs typeface="맑은 고딕"/>
              </a:rPr>
              <a:t>OKSafety </a:t>
            </a:r>
            <a:r>
              <a:rPr lang="ko-KR" altLang="en-US" sz="950" dirty="0" smtClean="0">
                <a:latin typeface="맑은 고딕"/>
                <a:cs typeface="맑은 고딕"/>
              </a:rPr>
              <a:t>모든 주문을 조회할 수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8273877" y="1519030"/>
            <a:ext cx="2283235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조회조건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도급사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: SKB (SKB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예산 사용자의 주문 조회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latin typeface="맑은 고딕"/>
                <a:cs typeface="맑은 고딕"/>
              </a:rPr>
              <a:t>TNS/SKCIS/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유빈스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도급 하청업체 주문을 도급사 별로 조회 가능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255843" y="886863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SKB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예산사용 주문 과 도급사 하위업체의 모든 주문을 조회할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6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2" y="1187669"/>
            <a:ext cx="7922787" cy="54282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12829061"/>
      </p:ext>
    </p:extLst>
  </p:cSld>
  <p:clrMapOvr>
    <a:masterClrMapping/>
  </p:clrMapOvr>
</p:sld>
</file>

<file path=ppt/theme/theme1.xml><?xml version="1.0" encoding="utf-8"?>
<a:theme xmlns:a="http://schemas.openxmlformats.org/drawingml/2006/main" name="2013선로유지보수 수행계획서초안자료_0218_VER1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530</Words>
  <Application>Microsoft Office PowerPoint</Application>
  <PresentationFormat>사용자 지정</PresentationFormat>
  <Paragraphs>56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Arials</vt:lpstr>
      <vt:lpstr>HY태고딕</vt:lpstr>
      <vt:lpstr>Moebius</vt:lpstr>
      <vt:lpstr>Optima</vt:lpstr>
      <vt:lpstr>굴림</vt:lpstr>
      <vt:lpstr>맑은 고딕</vt:lpstr>
      <vt:lpstr>뫼비우스 Regular</vt:lpstr>
      <vt:lpstr>Arial</vt:lpstr>
      <vt:lpstr>Verdana</vt:lpstr>
      <vt:lpstr>Wingdings</vt:lpstr>
      <vt:lpstr>2013선로유지보수 수행계획서초안자료_0218_VER1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SKC인프라서비스_협력사_사용자매뉴얼_V0.3.pptx</dc:title>
  <dc:creator>WKHONG</dc:creator>
  <cp:lastModifiedBy>jameskang</cp:lastModifiedBy>
  <cp:revision>191</cp:revision>
  <dcterms:created xsi:type="dcterms:W3CDTF">2022-11-15T01:57:23Z</dcterms:created>
  <dcterms:modified xsi:type="dcterms:W3CDTF">2023-03-29T00:42:49Z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2017-10-23T00:00:00Z</vt:lpwstr>
  </property>
  <property fmtid="{D5CDD505-2E9C-101B-9397-08002B2CF9AE}" pid="3" name="Creator">
    <vt:lpwstr>Hancom PDF 1.3.0.404</vt:lpwstr>
  </property>
  <property fmtid="{D5CDD505-2E9C-101B-9397-08002B2CF9AE}" pid="4" name="Fasoo_Trace_ID">
    <vt:lpwstr>eyJub2RlMSI6eyJkc2QiOiIwMTAwMDAwMDAwMDAyODE3IiwibG9nVGltZSI6IjIwMjMtMDEtMTZUMDQ6MTY6MjJaIiwicElEIjoxLCJ0cmFjZUlkIjoiOTBDQzM2OTE1MTBGNEFGRUE2MkQxMkMzNENFRERFRDIiLCJ1c2VyQ29kZSI6IkoyMTAwMyJ9LCJub2RlMiI6eyJkc2QiOiIwMTAwMDAwMDAwMDAyODE3IiwibG9nVGltZSI6IjIwMjM</vt:lpwstr>
  </property>
  <property fmtid="{D5CDD505-2E9C-101B-9397-08002B2CF9AE}" pid="5" name="LastSaved">
    <vt:lpwstr>2022-11-15T00:00:00Z</vt:lpwstr>
  </property>
</Properties>
</file>