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0" r:id="rId2"/>
    <p:sldId id="290" r:id="rId3"/>
    <p:sldId id="296" r:id="rId4"/>
    <p:sldId id="297" r:id="rId5"/>
    <p:sldId id="291" r:id="rId6"/>
    <p:sldId id="298" r:id="rId7"/>
    <p:sldId id="299" r:id="rId8"/>
    <p:sldId id="300" r:id="rId9"/>
    <p:sldId id="301" r:id="rId10"/>
    <p:sldId id="30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477" autoAdjust="0"/>
  </p:normalViewPr>
  <p:slideViewPr>
    <p:cSldViewPr>
      <p:cViewPr varScale="1">
        <p:scale>
          <a:sx n="101" d="100"/>
          <a:sy n="101" d="100"/>
        </p:scale>
        <p:origin x="10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0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8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5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3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2025-06-02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3563888" y="5826750"/>
            <a:ext cx="1309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2017.06.04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475656" y="1066800"/>
            <a:ext cx="648072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 defTabSz="7620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OK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플라자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3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차 고도화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완료보고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75756" y="2207906"/>
            <a:ext cx="4680520" cy="3392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0" tIns="46800" rIns="90000" bIns="46800" anchor="ctr"/>
          <a:lstStyle/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목적 및 경과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 사항 및 일정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7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787063"/>
            <a:ext cx="67407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34647"/>
              </p:ext>
            </p:extLst>
          </p:nvPr>
        </p:nvGraphicFramePr>
        <p:xfrm>
          <a:off x="384458" y="1501769"/>
          <a:ext cx="8375085" cy="1343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4985169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88630">
                <a:tc rowSpan="4">
                  <a:txBody>
                    <a:bodyPr/>
                    <a:lstStyle/>
                    <a:p>
                      <a:pPr algn="l" fontAlgn="t"/>
                      <a:r>
                        <a:rPr lang="ko-KR" altLang="en-US" sz="900" b="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홈앤서비스</a:t>
                      </a:r>
                      <a:endParaRPr lang="en-US" altLang="ko-KR" sz="900" b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t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고도화 및 기타 </a:t>
                      </a:r>
                      <a:endParaRPr lang="en-US" altLang="ko-KR" sz="900" b="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t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900" b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홈앤서비스재고관리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입고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반납 입고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품목관리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센터 이동 기능 제공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바코드를 이용한 재고관리 제공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묶음재고관리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묶음재고관리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88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구매사</a:t>
                      </a:r>
                      <a:r>
                        <a:rPr lang="ko-KR" altLang="en-US" sz="900" dirty="0"/>
                        <a:t> 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구매사</a:t>
                      </a:r>
                      <a:r>
                        <a:rPr lang="ko-KR" altLang="en-US" sz="900" dirty="0"/>
                        <a:t> 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입고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반납 입고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품목관리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센터 이동 기능 제공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바코드를 이용한 재고관리 제공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공급사</a:t>
                      </a:r>
                      <a:r>
                        <a:rPr lang="ko-KR" altLang="en-US" sz="900" dirty="0"/>
                        <a:t> 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공급사</a:t>
                      </a:r>
                      <a:r>
                        <a:rPr lang="ko-KR" altLang="en-US" sz="900" dirty="0"/>
                        <a:t> 재고관리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입고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 제공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재고품목관리 기능 제공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안전재고조정 기능 제공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4686"/>
              </p:ext>
            </p:extLst>
          </p:nvPr>
        </p:nvGraphicFramePr>
        <p:xfrm>
          <a:off x="384458" y="3163124"/>
          <a:ext cx="8375085" cy="1199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4985169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4">
                  <a:txBody>
                    <a:bodyPr/>
                    <a:lstStyle/>
                    <a:p>
                      <a:pPr algn="l" fontAlgn="t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전자재료부품</a:t>
                      </a:r>
                      <a:br>
                        <a:rPr lang="en-US" altLang="ko-KR" sz="900" b="0" baseline="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/>
                        <a:t>고객사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/>
                        <a:t>고객사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공급사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공급사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운영사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운영사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물류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물류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모바일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모든 부분에서 전자재료부품사업 운영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5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1. </a:t>
            </a:r>
            <a:r>
              <a:rPr lang="ko-KR" altLang="en-US" sz="1700" b="1" dirty="0">
                <a:latin typeface="+mn-ea"/>
                <a:ea typeface="+mn-ea"/>
              </a:rPr>
              <a:t>구축 목적 및 경과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+mn-ea"/>
                <a:ea typeface="+mn-ea"/>
              </a:rPr>
              <a:t>(1) </a:t>
            </a:r>
            <a:r>
              <a:rPr lang="ko-KR" altLang="en-US" sz="1400" b="1" dirty="0">
                <a:latin typeface="+mn-ea"/>
                <a:ea typeface="+mn-ea"/>
              </a:rPr>
              <a:t>구축 목적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2000" y="922710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err="1">
                <a:solidFill>
                  <a:srgbClr val="000000"/>
                </a:solidFill>
                <a:latin typeface="+mn-ea"/>
                <a:ea typeface="+mn-ea"/>
              </a:rPr>
              <a:t>OKplaza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 B2B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사업의 효율적 운영과 </a:t>
            </a:r>
            <a:r>
              <a:rPr lang="ko-KR" altLang="en-US" sz="1500" b="1" dirty="0" err="1">
                <a:solidFill>
                  <a:srgbClr val="000000"/>
                </a:solidFill>
                <a:latin typeface="+mn-ea"/>
                <a:ea typeface="+mn-ea"/>
              </a:rPr>
              <a:t>비지니스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환경변화에 따른 사용자 요구사항에 대해 신속하고 유연한 대응으로 고객 만족도를 극대화 시킬 수 있는 시스템 구축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671867" y="1556792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ko-KR" sz="1200" b="1" u="sng" dirty="0" err="1">
                <a:solidFill>
                  <a:srgbClr val="FFFFFF"/>
                </a:solidFill>
                <a:latin typeface="+mn-ea"/>
              </a:rPr>
              <a:t>Okplaza</a:t>
            </a:r>
            <a:r>
              <a:rPr lang="en-US" altLang="ko-KR" sz="1200" b="1" u="sng" dirty="0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1200" b="1" u="sng" dirty="0" err="1">
                <a:solidFill>
                  <a:srgbClr val="FFFFFF"/>
                </a:solidFill>
                <a:latin typeface="+mn-ea"/>
              </a:rPr>
              <a:t>구매사</a:t>
            </a:r>
            <a:r>
              <a:rPr lang="ko-KR" altLang="en-US" sz="1200" b="1" u="sng" dirty="0">
                <a:solidFill>
                  <a:srgbClr val="FFFFFF"/>
                </a:solidFill>
                <a:latin typeface="+mn-ea"/>
              </a:rPr>
              <a:t> 모바일</a:t>
            </a:r>
            <a:endParaRPr kumimoji="0" lang="ko-KR" altLang="en-US" sz="1200" b="1" u="sng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gray">
          <a:xfrm>
            <a:off x="671867" y="1991767"/>
            <a:ext cx="2603989" cy="183905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3313354" y="1559967"/>
            <a:ext cx="2603988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온라인 </a:t>
            </a:r>
            <a:r>
              <a:rPr kumimoji="0" lang="ko-KR" altLang="en-US" sz="1200" b="1" u="sng" dirty="0" err="1">
                <a:solidFill>
                  <a:srgbClr val="FFFFFF"/>
                </a:solidFill>
                <a:latin typeface="+mn-ea"/>
              </a:rPr>
              <a:t>결제몰</a:t>
            </a:r>
            <a:endParaRPr kumimoji="0" lang="ko-KR" altLang="en-US" sz="1200" b="1" u="sng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gray">
          <a:xfrm>
            <a:off x="3313354" y="1994941"/>
            <a:ext cx="2603988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gray">
          <a:xfrm>
            <a:off x="5975321" y="1559967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200" b="1" u="sng" dirty="0" err="1">
                <a:solidFill>
                  <a:srgbClr val="FFFFFF"/>
                </a:solidFill>
                <a:latin typeface="+mn-ea"/>
              </a:rPr>
              <a:t>홈앤서비스</a:t>
            </a: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 고도화 및 전자재료</a:t>
            </a:r>
            <a:endParaRPr lang="en-US" altLang="ko-KR" sz="1200" b="1" u="sng" dirty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200" b="1" u="sng" dirty="0">
                <a:solidFill>
                  <a:srgbClr val="FFFFFF"/>
                </a:solidFill>
                <a:latin typeface="+mn-ea"/>
              </a:rPr>
              <a:t>부품사업 서비스</a:t>
            </a:r>
            <a:endParaRPr kumimoji="0" lang="ko-KR" altLang="en-US" sz="1200" b="1" u="sng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gray">
          <a:xfrm>
            <a:off x="5975321" y="1994941"/>
            <a:ext cx="2603989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671867" y="2074317"/>
            <a:ext cx="2603989" cy="151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431800" indent="-1714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다양한 서비스 채널을 통한</a:t>
            </a:r>
            <a:b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수익성 향상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모바일 채널을 통한 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OK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플라자</a:t>
            </a:r>
            <a:b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관심도 증가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공급사의 발주 및 납품 즉시 </a:t>
            </a:r>
            <a:b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처리 가능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사용자와의 원활한 협조 체계 구축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gray">
          <a:xfrm>
            <a:off x="3313354" y="2074317"/>
            <a:ext cx="2568819" cy="11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선결제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상품 관리가 가능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고객의 </a:t>
            </a:r>
            <a:r>
              <a:rPr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선결제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요구 민원 해결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고객 신뢰도에 따른 </a:t>
            </a:r>
            <a:r>
              <a:rPr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구매방식의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변경 </a:t>
            </a:r>
            <a:br>
              <a:rPr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유도 가능</a:t>
            </a:r>
            <a:endParaRPr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주문 승인 프로세스 </a:t>
            </a:r>
            <a:r>
              <a:rPr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간결화</a:t>
            </a:r>
            <a:endParaRPr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gray">
          <a:xfrm>
            <a:off x="5940153" y="2074317"/>
            <a:ext cx="263915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홈앤서비스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개선 요구 해결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구매사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b="0" dirty="0" err="1">
                <a:solidFill>
                  <a:srgbClr val="000000"/>
                </a:solidFill>
                <a:latin typeface="+mn-ea"/>
                <a:ea typeface="+mn-ea"/>
              </a:rPr>
              <a:t>공급사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재고관리 기능 구현</a:t>
            </a:r>
            <a:endParaRPr kumimoji="0"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전자재료부품사업 신규 프로젝트</a:t>
            </a:r>
            <a:b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구축</a:t>
            </a: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09600" y="3930977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+mn-ea"/>
                <a:ea typeface="+mn-ea"/>
              </a:rPr>
              <a:t>(2) </a:t>
            </a:r>
            <a:r>
              <a:rPr lang="ko-KR" altLang="en-US" sz="1400" b="1" dirty="0">
                <a:latin typeface="+mn-ea"/>
                <a:ea typeface="+mn-ea"/>
              </a:rPr>
              <a:t>구축 경과</a:t>
            </a: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487072" y="4324697"/>
            <a:ext cx="8245424" cy="43204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4544808" y="4295674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시스템 개발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atin typeface="+mn-ea"/>
              </a:rPr>
              <a:t>(‘18.2~’18.5</a:t>
            </a:r>
            <a:r>
              <a:rPr lang="ko-KR" altLang="en-US" sz="1100" b="1" dirty="0">
                <a:latin typeface="+mn-ea"/>
              </a:rPr>
              <a:t>월 중순</a:t>
            </a:r>
            <a:r>
              <a:rPr lang="en-US" altLang="ko-KR" sz="1100" b="1" dirty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5" name="오각형 34"/>
          <p:cNvSpPr/>
          <p:nvPr/>
        </p:nvSpPr>
        <p:spPr bwMode="auto">
          <a:xfrm>
            <a:off x="2574793" y="4307826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시스템 설계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atin typeface="+mn-ea"/>
              </a:rPr>
              <a:t>(‘18.1~2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6" name="오각형 35"/>
          <p:cNvSpPr/>
          <p:nvPr/>
        </p:nvSpPr>
        <p:spPr bwMode="auto">
          <a:xfrm>
            <a:off x="609374" y="4307826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요건정의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(‘17.12~‘18.1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7" name="오각형 36"/>
          <p:cNvSpPr/>
          <p:nvPr/>
        </p:nvSpPr>
        <p:spPr bwMode="auto">
          <a:xfrm>
            <a:off x="6511602" y="4295674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atin typeface="+mn-ea"/>
              </a:rPr>
              <a:t>오픈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안정화</a:t>
            </a:r>
            <a:endParaRPr lang="en-US" altLang="ko-KR" sz="1100" b="1" dirty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(’18</a:t>
            </a:r>
            <a:r>
              <a:rPr lang="en-US" altLang="ko-KR" sz="1100" b="1" dirty="0">
                <a:latin typeface="+mn-ea"/>
              </a:rPr>
              <a:t>.5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월</a:t>
            </a:r>
            <a:r>
              <a:rPr kumimoji="1" lang="ko-KR" altLang="en-US" sz="1100" b="1" dirty="0">
                <a:latin typeface="+mn-ea"/>
              </a:rPr>
              <a:t>말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511602" y="4893757"/>
            <a:ext cx="1892028" cy="187888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개발업체 및 현업부서 </a:t>
            </a:r>
            <a:br>
              <a:rPr lang="en-US" altLang="ko-KR" sz="1100" b="1" dirty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테스트 시행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개선사항 반영 및 </a:t>
            </a:r>
            <a:br>
              <a:rPr lang="en-US" altLang="ko-KR" sz="1100" b="1" dirty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버그 수정 반영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99914" y="4905908"/>
            <a:ext cx="1910948" cy="186319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요구사항 정의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  -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요건정의 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요건분석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시스템 개선방안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  -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시스템 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Gap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분석 </a:t>
            </a: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574793" y="4905908"/>
            <a:ext cx="1892028" cy="1863191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화면설계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업무별 화면설계 및 확인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DB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설계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화면확인에 따른 프로세스변경 도출</a:t>
            </a:r>
            <a:endParaRPr lang="en-US" altLang="ko-KR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전자재료부품사업 서비스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  오픈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544808" y="4893757"/>
            <a:ext cx="1892028" cy="187888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업무별 시스템 개발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현업개선사항 검토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err="1">
                <a:solidFill>
                  <a:srgbClr val="000000"/>
                </a:solidFill>
                <a:latin typeface="+mn-ea"/>
              </a:rPr>
              <a:t>구매사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 재고관리 오픈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  (18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년 </a:t>
            </a: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월 중순</a:t>
            </a: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04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43209"/>
              </p:ext>
            </p:extLst>
          </p:nvPr>
        </p:nvGraphicFramePr>
        <p:xfrm>
          <a:off x="611560" y="1567870"/>
          <a:ext cx="7444520" cy="474083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前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後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홈앤서비스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재고관리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자재 반납 입고 기능 제공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 품목 관리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묶음 재고 관리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재고관리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자재 인수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 제공</a:t>
                      </a:r>
                      <a:br>
                        <a:rPr lang="en-US" altLang="ko-KR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자재 반납 입고 기능 제공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품목 관리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 센터 이동 기능 제공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바코드를 이용한 재고관리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재고이력조회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적정재고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현재고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과부족 등 현 재고 상태 리스트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재고관리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자재 입고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재고품목관리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안전재고조정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32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전자재료부품사업</a:t>
                      </a: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부분에서 전자재료부품사업 운영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13557"/>
                  </a:ext>
                </a:extLst>
              </a:tr>
            </a:tbl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57200" y="916303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662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홈앤서비스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고도화 및 기타 작업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전자재료부품사업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</a:p>
        </p:txBody>
      </p:sp>
    </p:spTree>
    <p:extLst>
      <p:ext uri="{BB962C8B-B14F-4D97-AF65-F5344CB8AC3E}">
        <p14:creationId xmlns:p14="http://schemas.microsoft.com/office/powerpoint/2010/main" val="38423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48074"/>
              </p:ext>
            </p:extLst>
          </p:nvPr>
        </p:nvGraphicFramePr>
        <p:xfrm>
          <a:off x="611560" y="1567870"/>
          <a:ext cx="7444520" cy="330129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前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後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90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모바일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하이브리드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앱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안드로이드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IOS)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상품검색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주문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인수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세금계산서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채무관리조회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재고관리 기능 제공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바코드 기능 포함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결제몰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온라인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결제몰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조직 및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사용자관리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br>
                        <a:rPr lang="en-US" altLang="ko-KR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약관관리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상품관리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주문관리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온라인 결제 정산 처리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상품검색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주문처리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PG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등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온라인몰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82" marR="39682" marT="19842" marB="198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13557"/>
                  </a:ext>
                </a:extLst>
              </a:tr>
            </a:tbl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57200" y="916303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662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구매사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ko-KR" altLang="en-US" sz="1662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결제몰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</a:p>
        </p:txBody>
      </p:sp>
    </p:spTree>
    <p:extLst>
      <p:ext uri="{BB962C8B-B14F-4D97-AF65-F5344CB8AC3E}">
        <p14:creationId xmlns:p14="http://schemas.microsoft.com/office/powerpoint/2010/main" val="205020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3. </a:t>
            </a:r>
            <a:r>
              <a:rPr lang="ko-KR" altLang="en-US" sz="1700" b="1" dirty="0">
                <a:latin typeface="+mn-ea"/>
                <a:ea typeface="+mn-ea"/>
              </a:rPr>
              <a:t>추진사항 및 일정</a:t>
            </a: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762000" y="620688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고도화 수행은 총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6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개월 간 수행하였으며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기획의 중요도가 낮은 보안강화 및 기타항목은 </a:t>
            </a:r>
            <a:b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개발을 선행 하였으며 그 외 항목은 기획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디자인 후 개발을 진행하였습니다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1" name="Rectangle 95"/>
          <p:cNvSpPr/>
          <p:nvPr/>
        </p:nvSpPr>
        <p:spPr>
          <a:xfrm>
            <a:off x="313185" y="2689652"/>
            <a:ext cx="1705086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2" name="Rectangle 96"/>
          <p:cNvSpPr/>
          <p:nvPr/>
        </p:nvSpPr>
        <p:spPr>
          <a:xfrm>
            <a:off x="313185" y="3141748"/>
            <a:ext cx="170067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err="1">
                <a:solidFill>
                  <a:srgbClr val="000000"/>
                </a:solidFill>
                <a:latin typeface="+mn-ea"/>
                <a:cs typeface="나눔고딕"/>
              </a:rPr>
              <a:t>구매사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 모바일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3" name="Rectangle 94"/>
          <p:cNvSpPr/>
          <p:nvPr/>
        </p:nvSpPr>
        <p:spPr>
          <a:xfrm>
            <a:off x="313185" y="3605612"/>
            <a:ext cx="170067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온라인결재몰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4" name="Rectangle 95"/>
          <p:cNvSpPr/>
          <p:nvPr/>
        </p:nvSpPr>
        <p:spPr>
          <a:xfrm>
            <a:off x="313185" y="4067804"/>
            <a:ext cx="170067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err="1">
                <a:solidFill>
                  <a:srgbClr val="000000"/>
                </a:solidFill>
                <a:latin typeface="+mn-ea"/>
                <a:cs typeface="나눔고딕"/>
              </a:rPr>
              <a:t>홈앤서비스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고도화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5" name="Rectangle 96"/>
          <p:cNvSpPr/>
          <p:nvPr/>
        </p:nvSpPr>
        <p:spPr>
          <a:xfrm>
            <a:off x="313185" y="4529112"/>
            <a:ext cx="170067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재고관리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6" name="Rectangle 96"/>
          <p:cNvSpPr/>
          <p:nvPr/>
        </p:nvSpPr>
        <p:spPr>
          <a:xfrm>
            <a:off x="313185" y="4990900"/>
            <a:ext cx="1700678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전자재료</a:t>
            </a:r>
            <a:b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부품사업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77" name="Rectangle 97"/>
          <p:cNvSpPr/>
          <p:nvPr/>
        </p:nvSpPr>
        <p:spPr>
          <a:xfrm>
            <a:off x="313213" y="5496244"/>
            <a:ext cx="1700650" cy="5040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78" name="Straight Connector 107"/>
          <p:cNvCxnSpPr/>
          <p:nvPr/>
        </p:nvCxnSpPr>
        <p:spPr>
          <a:xfrm flipV="1">
            <a:off x="2068323" y="5479258"/>
            <a:ext cx="5674657" cy="16986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01"/>
          <p:cNvCxnSpPr/>
          <p:nvPr/>
        </p:nvCxnSpPr>
        <p:spPr>
          <a:xfrm>
            <a:off x="2631621" y="2232590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01"/>
          <p:cNvCxnSpPr/>
          <p:nvPr/>
        </p:nvCxnSpPr>
        <p:spPr>
          <a:xfrm>
            <a:off x="2349972" y="2232590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01"/>
          <p:cNvCxnSpPr/>
          <p:nvPr/>
        </p:nvCxnSpPr>
        <p:spPr>
          <a:xfrm>
            <a:off x="2068323" y="2202446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101"/>
          <p:cNvCxnSpPr>
            <a:endCxn id="192" idx="3"/>
          </p:cNvCxnSpPr>
          <p:nvPr/>
        </p:nvCxnSpPr>
        <p:spPr>
          <a:xfrm>
            <a:off x="2059797" y="2192398"/>
            <a:ext cx="17322" cy="209822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101"/>
          <p:cNvCxnSpPr/>
          <p:nvPr/>
        </p:nvCxnSpPr>
        <p:spPr>
          <a:xfrm>
            <a:off x="3744621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01"/>
          <p:cNvCxnSpPr/>
          <p:nvPr/>
        </p:nvCxnSpPr>
        <p:spPr>
          <a:xfrm>
            <a:off x="3462972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01"/>
          <p:cNvCxnSpPr/>
          <p:nvPr/>
        </p:nvCxnSpPr>
        <p:spPr>
          <a:xfrm>
            <a:off x="3181322" y="2232589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1"/>
          <p:cNvCxnSpPr/>
          <p:nvPr/>
        </p:nvCxnSpPr>
        <p:spPr>
          <a:xfrm>
            <a:off x="2899673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01"/>
          <p:cNvCxnSpPr/>
          <p:nvPr/>
        </p:nvCxnSpPr>
        <p:spPr>
          <a:xfrm>
            <a:off x="4865061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01"/>
          <p:cNvCxnSpPr/>
          <p:nvPr/>
        </p:nvCxnSpPr>
        <p:spPr>
          <a:xfrm>
            <a:off x="4583412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01"/>
          <p:cNvCxnSpPr/>
          <p:nvPr/>
        </p:nvCxnSpPr>
        <p:spPr>
          <a:xfrm>
            <a:off x="4301762" y="2232589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01"/>
          <p:cNvCxnSpPr/>
          <p:nvPr/>
        </p:nvCxnSpPr>
        <p:spPr>
          <a:xfrm>
            <a:off x="4020113" y="223258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01"/>
          <p:cNvCxnSpPr/>
          <p:nvPr/>
        </p:nvCxnSpPr>
        <p:spPr>
          <a:xfrm>
            <a:off x="5997327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01"/>
          <p:cNvCxnSpPr/>
          <p:nvPr/>
        </p:nvCxnSpPr>
        <p:spPr>
          <a:xfrm>
            <a:off x="5715678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01"/>
          <p:cNvCxnSpPr/>
          <p:nvPr/>
        </p:nvCxnSpPr>
        <p:spPr>
          <a:xfrm>
            <a:off x="5434028" y="2232590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01"/>
          <p:cNvCxnSpPr/>
          <p:nvPr/>
        </p:nvCxnSpPr>
        <p:spPr>
          <a:xfrm>
            <a:off x="5152379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01"/>
          <p:cNvCxnSpPr/>
          <p:nvPr/>
        </p:nvCxnSpPr>
        <p:spPr>
          <a:xfrm>
            <a:off x="7740641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01"/>
          <p:cNvCxnSpPr/>
          <p:nvPr/>
        </p:nvCxnSpPr>
        <p:spPr>
          <a:xfrm>
            <a:off x="6859238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01"/>
          <p:cNvCxnSpPr/>
          <p:nvPr/>
        </p:nvCxnSpPr>
        <p:spPr>
          <a:xfrm>
            <a:off x="6577588" y="2232590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01"/>
          <p:cNvCxnSpPr/>
          <p:nvPr/>
        </p:nvCxnSpPr>
        <p:spPr>
          <a:xfrm>
            <a:off x="6274673" y="223259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Pentagon 81"/>
          <p:cNvSpPr/>
          <p:nvPr/>
        </p:nvSpPr>
        <p:spPr>
          <a:xfrm>
            <a:off x="1979712" y="1734257"/>
            <a:ext cx="6840760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60" name="Pentagon 90"/>
          <p:cNvSpPr/>
          <p:nvPr/>
        </p:nvSpPr>
        <p:spPr>
          <a:xfrm>
            <a:off x="2060690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23" b="1" dirty="0">
                <a:latin typeface="+mn-ea"/>
                <a:cs typeface="나눔고딕"/>
              </a:rPr>
              <a:t>12</a:t>
            </a:r>
            <a:r>
              <a:rPr lang="ko-KR" altLang="en-US" sz="923" b="1" dirty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61" name="Pentagon 90"/>
          <p:cNvSpPr/>
          <p:nvPr/>
        </p:nvSpPr>
        <p:spPr>
          <a:xfrm>
            <a:off x="3186666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23" b="1" dirty="0">
                <a:latin typeface="+mn-ea"/>
                <a:cs typeface="나눔고딕"/>
              </a:rPr>
              <a:t>’18</a:t>
            </a:r>
            <a:r>
              <a:rPr lang="ko-KR" altLang="en-US" sz="923" b="1" dirty="0">
                <a:latin typeface="+mn-ea"/>
                <a:cs typeface="나눔고딕"/>
              </a:rPr>
              <a:t>년</a:t>
            </a:r>
            <a:r>
              <a:rPr lang="en-US" sz="923" b="1" dirty="0">
                <a:latin typeface="+mn-ea"/>
                <a:cs typeface="나눔고딕"/>
              </a:rPr>
              <a:t>1</a:t>
            </a:r>
            <a:r>
              <a:rPr lang="ko-KR" altLang="en-US" sz="923" b="1" dirty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62" name="Pentagon 90"/>
          <p:cNvSpPr/>
          <p:nvPr/>
        </p:nvSpPr>
        <p:spPr>
          <a:xfrm>
            <a:off x="4312641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23" b="1" dirty="0">
                <a:latin typeface="+mn-ea"/>
                <a:cs typeface="나눔고딕"/>
              </a:rPr>
              <a:t>‘2</a:t>
            </a:r>
            <a:r>
              <a:rPr lang="ko-KR" altLang="en-US" sz="923" b="1" dirty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64" name="Pentagon 90"/>
          <p:cNvSpPr/>
          <p:nvPr/>
        </p:nvSpPr>
        <p:spPr>
          <a:xfrm>
            <a:off x="5438617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23" b="1" dirty="0">
                <a:latin typeface="+mn-ea"/>
                <a:cs typeface="나눔고딕"/>
              </a:rPr>
              <a:t>3</a:t>
            </a:r>
            <a:r>
              <a:rPr lang="ko-KR" altLang="en-US" sz="923" b="1" dirty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65" name="Straight Connector 108"/>
          <p:cNvCxnSpPr/>
          <p:nvPr/>
        </p:nvCxnSpPr>
        <p:spPr>
          <a:xfrm flipV="1">
            <a:off x="2068323" y="3122334"/>
            <a:ext cx="6309757" cy="1941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09"/>
          <p:cNvCxnSpPr/>
          <p:nvPr/>
        </p:nvCxnSpPr>
        <p:spPr>
          <a:xfrm flipV="1">
            <a:off x="2077119" y="3581576"/>
            <a:ext cx="6300961" cy="24036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10"/>
          <p:cNvCxnSpPr/>
          <p:nvPr/>
        </p:nvCxnSpPr>
        <p:spPr>
          <a:xfrm>
            <a:off x="2077119" y="2667272"/>
            <a:ext cx="6300961" cy="643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08"/>
          <p:cNvCxnSpPr/>
          <p:nvPr/>
        </p:nvCxnSpPr>
        <p:spPr>
          <a:xfrm flipV="1">
            <a:off x="2059797" y="4501188"/>
            <a:ext cx="6318283" cy="2792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09"/>
          <p:cNvCxnSpPr/>
          <p:nvPr/>
        </p:nvCxnSpPr>
        <p:spPr>
          <a:xfrm flipV="1">
            <a:off x="2068323" y="4981148"/>
            <a:ext cx="6309757" cy="975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10"/>
          <p:cNvCxnSpPr/>
          <p:nvPr/>
        </p:nvCxnSpPr>
        <p:spPr>
          <a:xfrm flipV="1">
            <a:off x="2059797" y="4038200"/>
            <a:ext cx="6318283" cy="2960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왼쪽/오른쪽 화살표 170"/>
          <p:cNvSpPr/>
          <p:nvPr/>
        </p:nvSpPr>
        <p:spPr>
          <a:xfrm>
            <a:off x="2080140" y="2369229"/>
            <a:ext cx="2204608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173" name="왼쪽/오른쪽 화살표 172"/>
          <p:cNvSpPr/>
          <p:nvPr/>
        </p:nvSpPr>
        <p:spPr>
          <a:xfrm>
            <a:off x="4612572" y="3275900"/>
            <a:ext cx="3765507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grpSp>
        <p:nvGrpSpPr>
          <p:cNvPr id="174" name="Group 100"/>
          <p:cNvGrpSpPr/>
          <p:nvPr/>
        </p:nvGrpSpPr>
        <p:grpSpPr>
          <a:xfrm>
            <a:off x="2695436" y="1412776"/>
            <a:ext cx="3958269" cy="329278"/>
            <a:chOff x="415486" y="2351986"/>
            <a:chExt cx="4288125" cy="329278"/>
          </a:xfrm>
        </p:grpSpPr>
        <p:cxnSp>
          <p:nvCxnSpPr>
            <p:cNvPr id="17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77" name="Straight Connector 101"/>
          <p:cNvCxnSpPr/>
          <p:nvPr/>
        </p:nvCxnSpPr>
        <p:spPr>
          <a:xfrm>
            <a:off x="8810128" y="1985783"/>
            <a:ext cx="0" cy="350180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Pentagon 90"/>
          <p:cNvSpPr/>
          <p:nvPr/>
        </p:nvSpPr>
        <p:spPr>
          <a:xfrm>
            <a:off x="7730008" y="1789032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23" b="1" dirty="0">
                <a:latin typeface="+mn-ea"/>
                <a:cs typeface="나눔고딕"/>
              </a:rPr>
              <a:t>5</a:t>
            </a:r>
            <a:r>
              <a:rPr lang="ko-KR" altLang="en-US" sz="923" b="1" dirty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79" name="왼쪽/오른쪽 화살표 178"/>
          <p:cNvSpPr/>
          <p:nvPr/>
        </p:nvSpPr>
        <p:spPr>
          <a:xfrm>
            <a:off x="3186666" y="2820113"/>
            <a:ext cx="2247362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180" name="Rectangle 97"/>
          <p:cNvSpPr/>
          <p:nvPr/>
        </p:nvSpPr>
        <p:spPr>
          <a:xfrm>
            <a:off x="2059797" y="5488028"/>
            <a:ext cx="6760674" cy="504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81" name="Rectangular Callout 97"/>
          <p:cNvSpPr/>
          <p:nvPr/>
        </p:nvSpPr>
        <p:spPr>
          <a:xfrm>
            <a:off x="2123728" y="5600069"/>
            <a:ext cx="864096" cy="359984"/>
          </a:xfrm>
          <a:prstGeom prst="wedgeRectCallout">
            <a:avLst>
              <a:gd name="adj1" fmla="val 59587"/>
              <a:gd name="adj2" fmla="val -74534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>
                <a:latin typeface="+mn-ea"/>
                <a:cs typeface="나눔고딕"/>
              </a:rPr>
              <a:t>홈앤서비스</a:t>
            </a:r>
            <a:endParaRPr lang="en-US" altLang="ko-KR" sz="1000" b="1" dirty="0">
              <a:latin typeface="+mn-ea"/>
              <a:cs typeface="나눔고딕"/>
            </a:endParaRPr>
          </a:p>
          <a:p>
            <a:pPr algn="ctr"/>
            <a:r>
              <a:rPr lang="ko-KR" altLang="en-US" sz="1000" b="1" dirty="0">
                <a:latin typeface="+mn-ea"/>
                <a:cs typeface="나눔고딕"/>
              </a:rPr>
              <a:t>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82" name="Rectangular Callout 97"/>
          <p:cNvSpPr/>
          <p:nvPr/>
        </p:nvSpPr>
        <p:spPr>
          <a:xfrm>
            <a:off x="3851920" y="5595570"/>
            <a:ext cx="1206006" cy="359984"/>
          </a:xfrm>
          <a:prstGeom prst="wedgeRectCallout">
            <a:avLst>
              <a:gd name="adj1" fmla="val 39000"/>
              <a:gd name="adj2" fmla="val -82326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latin typeface="+mn-ea"/>
                <a:cs typeface="나눔고딕"/>
              </a:rPr>
              <a:t>전자재료부품사업</a:t>
            </a:r>
            <a:endParaRPr lang="en-US" altLang="ko-KR" sz="1000" b="1" dirty="0">
              <a:latin typeface="+mn-ea"/>
              <a:cs typeface="나눔고딕"/>
            </a:endParaRPr>
          </a:p>
          <a:p>
            <a:pPr algn="ctr"/>
            <a:r>
              <a:rPr lang="ko-KR" altLang="en-US" sz="1000" b="1" dirty="0">
                <a:latin typeface="+mn-ea"/>
                <a:cs typeface="나눔고딕"/>
              </a:rPr>
              <a:t>서비스</a:t>
            </a:r>
            <a:r>
              <a:rPr lang="en-US" altLang="ko-KR" sz="1000" b="1" dirty="0">
                <a:latin typeface="+mn-ea"/>
                <a:cs typeface="나눔고딕"/>
              </a:rPr>
              <a:t> </a:t>
            </a:r>
            <a:r>
              <a:rPr lang="ko-KR" altLang="en-US" sz="1000" b="1" dirty="0">
                <a:latin typeface="+mn-ea"/>
                <a:cs typeface="나눔고딕"/>
              </a:rPr>
              <a:t>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83" name="Rectangular Callout 97"/>
          <p:cNvSpPr/>
          <p:nvPr/>
        </p:nvSpPr>
        <p:spPr>
          <a:xfrm>
            <a:off x="7524328" y="5602308"/>
            <a:ext cx="1285800" cy="359984"/>
          </a:xfrm>
          <a:prstGeom prst="wedgeRectCallout">
            <a:avLst>
              <a:gd name="adj1" fmla="val 24160"/>
              <a:gd name="adj2" fmla="val -74098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latin typeface="+mn-ea"/>
                <a:cs typeface="나눔고딕"/>
              </a:rPr>
              <a:t>구매사모바일</a:t>
            </a:r>
            <a:r>
              <a:rPr lang="en-US" altLang="ko-KR" sz="1000" b="1" dirty="0">
                <a:latin typeface="+mn-ea"/>
                <a:cs typeface="나눔고딕"/>
              </a:rPr>
              <a:t>, </a:t>
            </a:r>
          </a:p>
          <a:p>
            <a:pPr algn="ctr"/>
            <a:r>
              <a:rPr lang="ko-KR" altLang="en-US" sz="1000" b="1" dirty="0">
                <a:latin typeface="+mn-ea"/>
                <a:cs typeface="나눔고딕"/>
              </a:rPr>
              <a:t>온라인결제몰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88" name="Oval 14"/>
          <p:cNvSpPr/>
          <p:nvPr/>
        </p:nvSpPr>
        <p:spPr>
          <a:xfrm>
            <a:off x="4783456" y="5350978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</a:endParaRPr>
          </a:p>
        </p:txBody>
      </p:sp>
      <p:sp>
        <p:nvSpPr>
          <p:cNvPr id="189" name="Oval 14"/>
          <p:cNvSpPr/>
          <p:nvPr/>
        </p:nvSpPr>
        <p:spPr>
          <a:xfrm>
            <a:off x="3086532" y="5371438"/>
            <a:ext cx="189324" cy="1893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90" name="왼쪽/오른쪽 화살표 189"/>
          <p:cNvSpPr/>
          <p:nvPr/>
        </p:nvSpPr>
        <p:spPr>
          <a:xfrm>
            <a:off x="4314818" y="4656646"/>
            <a:ext cx="2839125" cy="177619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91" name="Oval 14"/>
          <p:cNvSpPr/>
          <p:nvPr/>
        </p:nvSpPr>
        <p:spPr>
          <a:xfrm>
            <a:off x="8295038" y="537143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</a:endParaRPr>
          </a:p>
        </p:txBody>
      </p:sp>
      <p:sp>
        <p:nvSpPr>
          <p:cNvPr id="192" name="왼쪽/오른쪽 화살표 191"/>
          <p:cNvSpPr/>
          <p:nvPr/>
        </p:nvSpPr>
        <p:spPr>
          <a:xfrm>
            <a:off x="2077119" y="4201816"/>
            <a:ext cx="1082937" cy="17761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93" name="Pentagon 90"/>
          <p:cNvSpPr/>
          <p:nvPr/>
        </p:nvSpPr>
        <p:spPr>
          <a:xfrm>
            <a:off x="6577880" y="178787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23" b="1" dirty="0">
                <a:latin typeface="+mn-ea"/>
                <a:cs typeface="나눔고딕"/>
              </a:rPr>
              <a:t>4</a:t>
            </a:r>
            <a:r>
              <a:rPr lang="ko-KR" altLang="en-US" sz="923" b="1" dirty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94" name="Straight Connector 101"/>
          <p:cNvCxnSpPr/>
          <p:nvPr/>
        </p:nvCxnSpPr>
        <p:spPr>
          <a:xfrm>
            <a:off x="7153944" y="2241027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01"/>
          <p:cNvCxnSpPr/>
          <p:nvPr/>
        </p:nvCxnSpPr>
        <p:spPr>
          <a:xfrm>
            <a:off x="7452609" y="2255884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01"/>
          <p:cNvCxnSpPr/>
          <p:nvPr/>
        </p:nvCxnSpPr>
        <p:spPr>
          <a:xfrm>
            <a:off x="8058149" y="2234618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01"/>
          <p:cNvCxnSpPr/>
          <p:nvPr/>
        </p:nvCxnSpPr>
        <p:spPr>
          <a:xfrm>
            <a:off x="8378080" y="2255884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왼쪽/오른쪽 화살표 197"/>
          <p:cNvSpPr/>
          <p:nvPr/>
        </p:nvSpPr>
        <p:spPr>
          <a:xfrm>
            <a:off x="4612572" y="3696044"/>
            <a:ext cx="3765508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sp>
        <p:nvSpPr>
          <p:cNvPr id="203" name="왼쪽/오른쪽 화살표 202"/>
          <p:cNvSpPr/>
          <p:nvPr/>
        </p:nvSpPr>
        <p:spPr>
          <a:xfrm>
            <a:off x="3207474" y="5142859"/>
            <a:ext cx="1646241" cy="17761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69" name="Rectangle 94"/>
          <p:cNvSpPr/>
          <p:nvPr/>
        </p:nvSpPr>
        <p:spPr>
          <a:xfrm>
            <a:off x="313185" y="2235272"/>
            <a:ext cx="1705086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205" name="Rectangular Callout 97"/>
          <p:cNvSpPr/>
          <p:nvPr/>
        </p:nvSpPr>
        <p:spPr>
          <a:xfrm>
            <a:off x="6156175" y="5601980"/>
            <a:ext cx="1047157" cy="359984"/>
          </a:xfrm>
          <a:prstGeom prst="wedgeRectCallout">
            <a:avLst>
              <a:gd name="adj1" fmla="val 39000"/>
              <a:gd name="adj2" fmla="val -82326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latin typeface="+mn-ea"/>
                <a:cs typeface="나눔고딕"/>
              </a:rPr>
              <a:t>재고관리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204" name="Oval 14"/>
          <p:cNvSpPr/>
          <p:nvPr/>
        </p:nvSpPr>
        <p:spPr>
          <a:xfrm>
            <a:off x="7050179" y="5373907"/>
            <a:ext cx="189324" cy="1893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32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450927" y="1501769"/>
          <a:ext cx="7796212" cy="4450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664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1044155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063503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4206890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19">
                  <a:txBody>
                    <a:bodyPr/>
                    <a:lstStyle/>
                    <a:p>
                      <a:pPr algn="l" fontAlgn="t"/>
                      <a:r>
                        <a:rPr lang="ko-KR" altLang="en-US" sz="9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구매사모바일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로그인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로그인 화면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Okplaza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Homs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각각 처리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메인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메인화면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메인 화면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장바구니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장바구니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수량변경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납기희망일변경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일괄주문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주문처리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관심상품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관심상품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마이페이지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마이페이지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배송준비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인수대기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정산대기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 건수에 대한 리스트 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384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/>
                        <a:t>검색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카테고리 검색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진열별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카테고리 검색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통합 검색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검색엔진을 통한 상품 통합 검색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8874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900" dirty="0"/>
                        <a:t>주문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상품리스트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리스트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선입금주문내역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선입금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처리된 주문의 리스트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 기능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주문진척도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고객사의 주문 처리 현황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수량 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주문취소요청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구매이력조회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/>
                        <a:t>인수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반품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상품인수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인수처리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해야할 상품 리스트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인수확인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배송추적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반품신청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현황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처리된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주문중에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반품신청할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반품신청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인수이력조회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인수처리된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주문의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주문수량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납품수량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/>
                        <a:t>정산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세금계산서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세금계산서가 발행된 공급가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부가세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 정보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채무관리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채무잔액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상태 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1295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인수해야할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 리스트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바코드를 통한 상품 검색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556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/>
                        <a:t>고객센터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공지사항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08544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질의응답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응답 게시판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73493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8214"/>
              </p:ext>
            </p:extLst>
          </p:nvPr>
        </p:nvGraphicFramePr>
        <p:xfrm>
          <a:off x="450927" y="1501769"/>
          <a:ext cx="7796212" cy="4667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1766019542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196441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3874545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20">
                  <a:txBody>
                    <a:bodyPr/>
                    <a:lstStyle/>
                    <a:p>
                      <a:pPr algn="l" fontAlgn="t"/>
                      <a:r>
                        <a:rPr lang="ko-KR" altLang="en-US" sz="9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온라인결제몰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대쉬보드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대쉬보드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주문진행상태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매출현황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주문현황등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쇼핑몰 종합정보내역 화면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구매사관리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구매사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사업자등록번호 기준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회원관리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회원목록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기준 사용자 조회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/>
                        <a:t>상품관리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상품조회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상품리스트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단품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진열 기능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할인율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상품카테고리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Depth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카테고리 등록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384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 err="1"/>
                        <a:t>주문관리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주문조회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회원들이 주문한 주문 목록 리스트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주문단위의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주문 최소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배송처리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결제완료 상태의 주문들을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배송준비중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배송완료 상태로 변경 처리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8874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교환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반품 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주문상품 기준으로 교환이나 반품을 처리하는 기능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부분취소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추가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재고관리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재고조회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상품에 대한 재고 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자재순서변경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입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기능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일괄처리 기능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 err="1"/>
                        <a:t>정산관리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미정산리스트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배송완료된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주문에 대한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오픈처리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정산처리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정산리스트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정산이 이미 처리된 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매출매입표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정산에 대한 통계 화면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약관관리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약관관리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수집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이용동의서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이용약관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처리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방침등의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서명 여부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/>
                        <a:t>고객센터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공지사항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게시판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1:1 </a:t>
                      </a:r>
                      <a:r>
                        <a:rPr lang="ko-KR" altLang="en-US" sz="900" dirty="0"/>
                        <a:t>문의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 게시판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FAQ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1295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ko-KR" altLang="en-US" sz="900" dirty="0"/>
                        <a:t>시스템관리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코드관리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사용자정의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기초코드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556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메뉴관리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메뉴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08544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메뉴권한관리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 메뉴 접근 제한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73493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운영사회원관리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 등록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74267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97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41552"/>
              </p:ext>
            </p:extLst>
          </p:nvPr>
        </p:nvGraphicFramePr>
        <p:xfrm>
          <a:off x="450927" y="1501769"/>
          <a:ext cx="7796212" cy="4667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1766019542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3808076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20">
                  <a:txBody>
                    <a:bodyPr/>
                    <a:lstStyle/>
                    <a:p>
                      <a:pPr algn="l" fontAlgn="t"/>
                      <a:r>
                        <a:rPr lang="ko-KR" altLang="en-US" sz="9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온라인결제몰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회원가입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Okplaza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k_link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DB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활용한 회원등록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DB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제외 회원등록 요청 기능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비밀번호 찾기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비밀번호 찾기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비밀번호 찾기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메인화면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메인화면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대표상품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고객센터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1245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ko-KR" altLang="en-US" sz="900" dirty="0"/>
                        <a:t>상품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상품리스트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 리스트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통합검색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재검색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86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상품상세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상품 상세 화면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바로구매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 등록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3844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ko-KR" altLang="en-US" sz="900" dirty="0" err="1"/>
                        <a:t>주문관리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장바구니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장바구니에 담긴 상품 리스트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주문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주문결제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KCP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결제모듈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연동 신용카드 결제 기능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88748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주문완료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주문완료 페이지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r>
                        <a:rPr lang="ko-KR" altLang="en-US" sz="900" dirty="0" err="1"/>
                        <a:t>마이페이지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메인페이지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주문진행상태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최근주문정보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1:1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문의내역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주문배송조회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진행중인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주문배송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주문취소요청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 요청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구매확정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배송완료된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상품 구매확정 및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상품평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취소 내역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내역 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반품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 err="1"/>
                        <a:t>교환내역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 처리된 내역 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관심상품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 등록한 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1:1 </a:t>
                      </a:r>
                      <a:r>
                        <a:rPr lang="ko-KR" altLang="en-US" sz="900" dirty="0" err="1"/>
                        <a:t>문의내역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등에 대한 문의사항 등록 처리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상품평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본인이 등록한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상품평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12955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회원정보관리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 정보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수정 페이지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5567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비밀번호변경</a:t>
                      </a:r>
                      <a:endParaRPr lang="en-US" altLang="ko-KR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변경 페이지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08544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회원탈퇴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 처리 페이지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73493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회원승인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회원일 경우 활성화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일반회원 가입 승인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처리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74267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3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15752" y="969650"/>
            <a:ext cx="24552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5752" y="480937"/>
            <a:ext cx="2455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989" y="637306"/>
            <a:ext cx="2515518" cy="259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292"/>
              </a:lnSpc>
            </a:pPr>
            <a:r>
              <a:rPr lang="en-US" altLang="ko-KR" sz="1662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II. </a:t>
            </a:r>
            <a:r>
              <a:rPr lang="ko-KR" altLang="en-US" sz="1662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구축내역</a:t>
            </a:r>
            <a:endParaRPr lang="en-US" altLang="ko-KR" sz="1662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17319"/>
              </p:ext>
            </p:extLst>
          </p:nvPr>
        </p:nvGraphicFramePr>
        <p:xfrm>
          <a:off x="450927" y="1501769"/>
          <a:ext cx="7796212" cy="982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1766019542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3976880864"/>
                    </a:ext>
                  </a:extLst>
                </a:gridCol>
                <a:gridCol w="3808076">
                  <a:extLst>
                    <a:ext uri="{9D8B030D-6E8A-4147-A177-3AD203B41FA5}">
                      <a16:colId xmlns:a16="http://schemas.microsoft.com/office/drawing/2014/main" val="3444295557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소분류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</a:p>
                  </a:txBody>
                  <a:tcPr marL="7277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16747">
                <a:tc rowSpan="3">
                  <a:txBody>
                    <a:bodyPr/>
                    <a:lstStyle/>
                    <a:p>
                      <a:pPr algn="l" fontAlgn="t"/>
                      <a:r>
                        <a:rPr lang="ko-KR" altLang="en-US" sz="9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온라인결제몰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900" b="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고객센터</a:t>
                      </a:r>
                      <a:endParaRPr lang="ko-KR" altLang="en-US" sz="900" b="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메인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FAQ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공지사항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게시판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678434"/>
                  </a:ext>
                </a:extLst>
              </a:tr>
              <a:tr h="216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FAQ</a:t>
                      </a:r>
                      <a:endParaRPr lang="ko-KR" altLang="en-US" sz="900" dirty="0"/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FAQ </a:t>
                      </a:r>
                      <a:r>
                        <a:rPr lang="ko-KR" altLang="en-US" sz="900" dirty="0"/>
                        <a:t>게시판</a:t>
                      </a:r>
                    </a:p>
                  </a:txBody>
                  <a:tcPr marL="66462" marR="7277" marT="72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</a:tbl>
          </a:graphicData>
        </a:graphic>
      </p:graphicFrame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37415" y="1036119"/>
            <a:ext cx="6006610" cy="3622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754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r>
              <a:rPr lang="en-US" altLang="ko-KR" sz="1662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(4/5)</a:t>
            </a:r>
            <a:endParaRPr lang="en-US" altLang="ko-KR" sz="1754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8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1369</Words>
  <Application>Microsoft Office PowerPoint</Application>
  <PresentationFormat>화면 슬라이드 쇼(4:3)</PresentationFormat>
  <Paragraphs>351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1_Office 테마</vt:lpstr>
      <vt:lpstr>PowerPoint 프레젠테이션</vt:lpstr>
      <vt:lpstr>1. 구축 목적 및 경과</vt:lpstr>
      <vt:lpstr>2. 개선 전/후 비교</vt:lpstr>
      <vt:lpstr>2. 개선 전/후 비교</vt:lpstr>
      <vt:lpstr>3. 추진사항 및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147</cp:revision>
  <dcterms:created xsi:type="dcterms:W3CDTF">2012-10-26T02:18:54Z</dcterms:created>
  <dcterms:modified xsi:type="dcterms:W3CDTF">2025-06-02T06:47:34Z</dcterms:modified>
</cp:coreProperties>
</file>