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1"/>
  </p:notesMasterIdLst>
  <p:sldIdLst>
    <p:sldId id="260" r:id="rId2"/>
    <p:sldId id="290" r:id="rId3"/>
    <p:sldId id="281" r:id="rId4"/>
    <p:sldId id="291" r:id="rId5"/>
    <p:sldId id="282" r:id="rId6"/>
    <p:sldId id="292" r:id="rId7"/>
    <p:sldId id="294" r:id="rId8"/>
    <p:sldId id="293" r:id="rId9"/>
    <p:sldId id="295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85" autoAdjust="0"/>
    <p:restoredTop sz="96477" autoAdjust="0"/>
  </p:normalViewPr>
  <p:slideViewPr>
    <p:cSldViewPr>
      <p:cViewPr varScale="1">
        <p:scale>
          <a:sx n="101" d="100"/>
          <a:sy n="101" d="100"/>
        </p:scale>
        <p:origin x="1074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2025-06-02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3563888" y="5826750"/>
            <a:ext cx="1309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2017.04.26</a:t>
            </a: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475656" y="1066800"/>
            <a:ext cx="648072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 defTabSz="7620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OK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플라자</a:t>
            </a:r>
            <a:r>
              <a:rPr lang="en-US" altLang="ko-KR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고도화 완료보고</a:t>
            </a: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75756" y="2207906"/>
            <a:ext cx="4680520" cy="3392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lIns="720000" tIns="46800" rIns="90000" bIns="46800" anchor="ctr"/>
          <a:lstStyle/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목적 및 경과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 사항 및 일정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</a:t>
            </a:r>
            <a:endParaRPr lang="en-US" altLang="ko-KR" sz="2000" b="1" dirty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7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787063"/>
            <a:ext cx="67407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1. </a:t>
            </a:r>
            <a:r>
              <a:rPr lang="ko-KR" altLang="en-US" sz="1700" b="1" dirty="0">
                <a:latin typeface="+mn-ea"/>
                <a:ea typeface="+mn-ea"/>
              </a:rPr>
              <a:t>구축 목적 및 경과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+mn-ea"/>
                <a:ea typeface="+mn-ea"/>
              </a:rPr>
              <a:t>(1) </a:t>
            </a:r>
            <a:r>
              <a:rPr lang="ko-KR" altLang="en-US" sz="1400" b="1" dirty="0">
                <a:latin typeface="+mn-ea"/>
                <a:ea typeface="+mn-ea"/>
              </a:rPr>
              <a:t>구축 목적</a:t>
            </a: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2000" y="922710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err="1">
                <a:solidFill>
                  <a:srgbClr val="000000"/>
                </a:solidFill>
                <a:latin typeface="+mn-ea"/>
                <a:ea typeface="+mn-ea"/>
              </a:rPr>
              <a:t>OKplaza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 B2B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사업의 효율적 운영과 </a:t>
            </a:r>
            <a:r>
              <a:rPr lang="ko-KR" altLang="en-US" sz="1500" b="1" dirty="0" err="1">
                <a:solidFill>
                  <a:srgbClr val="000000"/>
                </a:solidFill>
                <a:latin typeface="+mn-ea"/>
                <a:ea typeface="+mn-ea"/>
              </a:rPr>
              <a:t>비지니스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 환경변화에 따른 사용자 요구사항에 대해 신속하고 유연한 대응으로 고객 만족도를 극대화 시킬 수 있는 시스템 구축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671867" y="1556792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en-US" altLang="ko-KR" sz="1200" b="1" u="sng" dirty="0">
                <a:solidFill>
                  <a:srgbClr val="FFFFFF"/>
                </a:solidFill>
                <a:latin typeface="+mn-ea"/>
              </a:rPr>
              <a:t>Process </a:t>
            </a: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개선 요구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gray">
          <a:xfrm>
            <a:off x="671867" y="1991767"/>
            <a:ext cx="2603989" cy="183905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dirty="0">
              <a:latin typeface="+mn-ea"/>
            </a:endParaRPr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gray">
          <a:xfrm>
            <a:off x="3313354" y="1559967"/>
            <a:ext cx="2603988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80000"/>
              </a:lnSpc>
            </a:pP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사용자 기능개선 요구</a:t>
            </a: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gray">
          <a:xfrm>
            <a:off x="3313354" y="1994941"/>
            <a:ext cx="2603988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5" name="Rectangle 12"/>
          <p:cNvSpPr>
            <a:spLocks noChangeArrowheads="1"/>
          </p:cNvSpPr>
          <p:nvPr/>
        </p:nvSpPr>
        <p:spPr bwMode="gray">
          <a:xfrm>
            <a:off x="5975321" y="1559967"/>
            <a:ext cx="2603989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200" b="1" u="sng" dirty="0">
                <a:solidFill>
                  <a:srgbClr val="FFFFFF"/>
                </a:solidFill>
                <a:latin typeface="+mn-ea"/>
              </a:rPr>
              <a:t>시스템관리 및 보안 강화</a:t>
            </a:r>
          </a:p>
        </p:txBody>
      </p:sp>
      <p:sp>
        <p:nvSpPr>
          <p:cNvPr id="26" name="Rectangle 13"/>
          <p:cNvSpPr>
            <a:spLocks noChangeArrowheads="1"/>
          </p:cNvSpPr>
          <p:nvPr/>
        </p:nvSpPr>
        <p:spPr bwMode="gray">
          <a:xfrm>
            <a:off x="5975321" y="1994941"/>
            <a:ext cx="2603989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671867" y="2074317"/>
            <a:ext cx="2603989" cy="127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431800" indent="-1714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물류관리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를 통한 상품재고 확보</a:t>
            </a: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업체별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여신관리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로 채권관리 및 </a:t>
            </a:r>
            <a:b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주문제한 프로세스처리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주문 옵션이 상이한 동일상품 </a:t>
            </a:r>
            <a:b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주문처리</a:t>
            </a:r>
            <a:endParaRPr kumimoji="0" lang="en-US" altLang="ko-KR" sz="110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상품군 배분율관리를 통한 </a:t>
            </a:r>
            <a:b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자동물량배분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발주처리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gray">
          <a:xfrm>
            <a:off x="3313354" y="2074317"/>
            <a:ext cx="2568819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모바일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바코드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사용으로 재고상품 </a:t>
            </a:r>
            <a:b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입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출고 편의성 확보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검색엔진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을 이용한 상품 검색의 용이</a:t>
            </a:r>
            <a:br>
              <a:rPr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유사어 동의어 관리</a:t>
            </a:r>
            <a:br>
              <a:rPr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- 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검색 제안어 관리</a:t>
            </a: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이미지 첨부 시 편집가능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웹 툴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제공</a:t>
            </a:r>
            <a:endParaRPr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eaLnBrk="1" latinLnBrk="1" hangingPunct="1">
              <a:lnSpc>
                <a:spcPct val="100000"/>
              </a:lnSpc>
              <a:buFontTx/>
              <a:buChar char="•"/>
            </a:pPr>
            <a:r>
              <a:rPr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택배정보 </a:t>
            </a:r>
            <a:r>
              <a:rPr lang="en-US" altLang="ko-KR" sz="1100" dirty="0">
                <a:solidFill>
                  <a:srgbClr val="000000"/>
                </a:solidFill>
                <a:latin typeface="+mn-ea"/>
                <a:ea typeface="+mn-ea"/>
              </a:rPr>
              <a:t>Open API</a:t>
            </a: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를 활용한 </a:t>
            </a:r>
            <a:br>
              <a:rPr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실시간 택배정보 제공</a:t>
            </a:r>
            <a:endParaRPr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9" name="Text Box 16"/>
          <p:cNvSpPr txBox="1">
            <a:spLocks noChangeArrowheads="1"/>
          </p:cNvSpPr>
          <p:nvPr/>
        </p:nvSpPr>
        <p:spPr bwMode="gray">
          <a:xfrm>
            <a:off x="5940153" y="2074317"/>
            <a:ext cx="2639158" cy="1448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필수 및 권고사항 </a:t>
            </a: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개인정보 </a:t>
            </a:r>
            <a:br>
              <a:rPr kumimoji="0" lang="en-US" altLang="ko-KR" sz="110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암호화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처리</a:t>
            </a: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관리자 권한과 관련된 정보처리의 </a:t>
            </a:r>
            <a:b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이력관리</a:t>
            </a: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회원탈퇴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 시 개인정보의 물리적 삭제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dirty="0">
                <a:solidFill>
                  <a:srgbClr val="000000"/>
                </a:solidFill>
                <a:latin typeface="+mn-ea"/>
                <a:ea typeface="+mn-ea"/>
              </a:rPr>
              <a:t>첨부파일 암호화 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처리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개인정보 처리 방침 계약관리</a:t>
            </a:r>
            <a:endParaRPr kumimoji="0" lang="en-US" altLang="ko-KR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>
              <a:lnSpc>
                <a:spcPct val="100000"/>
              </a:lnSpc>
              <a:buFontTx/>
              <a:buChar char="•"/>
            </a:pP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웹 표준에 맞는 </a:t>
            </a:r>
            <a:r>
              <a:rPr kumimoji="0" lang="en-US" altLang="ko-KR" sz="1100" b="0" dirty="0">
                <a:solidFill>
                  <a:srgbClr val="000000"/>
                </a:solidFill>
                <a:latin typeface="+mn-ea"/>
                <a:ea typeface="+mn-ea"/>
              </a:rPr>
              <a:t>System </a:t>
            </a:r>
            <a:r>
              <a:rPr kumimoji="0" lang="ko-KR" altLang="en-US" sz="1100" b="0" dirty="0">
                <a:solidFill>
                  <a:srgbClr val="000000"/>
                </a:solidFill>
                <a:latin typeface="+mn-ea"/>
                <a:ea typeface="+mn-ea"/>
              </a:rPr>
              <a:t>호환성</a:t>
            </a: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09600" y="4005064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>
                <a:latin typeface="+mn-ea"/>
                <a:ea typeface="+mn-ea"/>
              </a:rPr>
              <a:t>(2) </a:t>
            </a:r>
            <a:r>
              <a:rPr lang="ko-KR" altLang="en-US" sz="1400" b="1" dirty="0">
                <a:latin typeface="+mn-ea"/>
                <a:ea typeface="+mn-ea"/>
              </a:rPr>
              <a:t>구축 경과</a:t>
            </a: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487072" y="4398784"/>
            <a:ext cx="8245424" cy="43204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4544808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시스템 개발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atin typeface="+mn-ea"/>
              </a:rPr>
              <a:t>(‘16.12~’17.2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5" name="오각형 34"/>
          <p:cNvSpPr/>
          <p:nvPr/>
        </p:nvSpPr>
        <p:spPr bwMode="auto">
          <a:xfrm>
            <a:off x="2574793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시스템 설계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atin typeface="+mn-ea"/>
              </a:rPr>
              <a:t>(‘16.11~12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6" name="오각형 35"/>
          <p:cNvSpPr/>
          <p:nvPr/>
        </p:nvSpPr>
        <p:spPr bwMode="auto">
          <a:xfrm>
            <a:off x="609374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요건정의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>
                <a:latin typeface="+mn-ea"/>
              </a:rPr>
              <a:t>(‘16.10~11</a:t>
            </a:r>
            <a:r>
              <a:rPr lang="ko-KR" altLang="en-US" sz="1100" b="1" dirty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7" name="오각형 36"/>
          <p:cNvSpPr/>
          <p:nvPr/>
        </p:nvSpPr>
        <p:spPr bwMode="auto">
          <a:xfrm>
            <a:off x="6511602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>
                <a:latin typeface="+mn-ea"/>
              </a:rPr>
              <a:t>오픈</a:t>
            </a:r>
            <a:r>
              <a:rPr lang="en-US" altLang="ko-KR" sz="1100" b="1" dirty="0">
                <a:latin typeface="+mn-ea"/>
              </a:rPr>
              <a:t>/</a:t>
            </a:r>
            <a:r>
              <a:rPr lang="ko-KR" altLang="en-US" sz="1100" b="1" dirty="0">
                <a:latin typeface="+mn-ea"/>
              </a:rPr>
              <a:t>안정화</a:t>
            </a:r>
            <a:endParaRPr lang="en-US" altLang="ko-KR" sz="1100" b="1" dirty="0"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(’17</a:t>
            </a:r>
            <a:r>
              <a:rPr lang="en-US" altLang="ko-KR" sz="1100" b="1" dirty="0">
                <a:latin typeface="+mn-ea"/>
              </a:rPr>
              <a:t>.</a:t>
            </a:r>
            <a:r>
              <a:rPr kumimoji="1" lang="en-US" altLang="ko-KR" sz="1100" b="1" dirty="0">
                <a:latin typeface="+mn-ea"/>
              </a:rPr>
              <a:t>3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월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effectLst/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511602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개발업체 및 현업부서 </a:t>
            </a:r>
            <a:br>
              <a:rPr lang="en-US" altLang="ko-KR" sz="1100" b="1" dirty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테스트 시행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개선사항 반영 및 </a:t>
            </a:r>
            <a:br>
              <a:rPr lang="en-US" altLang="ko-KR" sz="1100" b="1" dirty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버그 수정 반영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99914" y="4979996"/>
            <a:ext cx="1910948" cy="1442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요구사항 정의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  -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요건정의 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요건분석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시스템 개선방안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  -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시스템 </a:t>
            </a: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Gap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분석 </a:t>
            </a:r>
            <a:endParaRPr lang="en-US" altLang="ko-KR" sz="1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574793" y="4979996"/>
            <a:ext cx="1892028" cy="1442563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화면설계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업무별 화면설계 및 확인</a:t>
            </a: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DB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설계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dirty="0">
                <a:solidFill>
                  <a:srgbClr val="000000"/>
                </a:solidFill>
                <a:latin typeface="+mn-ea"/>
              </a:rPr>
              <a:t> - </a:t>
            </a:r>
            <a:r>
              <a:rPr lang="ko-KR" altLang="en-US" sz="1100" dirty="0">
                <a:solidFill>
                  <a:srgbClr val="000000"/>
                </a:solidFill>
                <a:latin typeface="+mn-ea"/>
              </a:rPr>
              <a:t>화면확인에 따른 프로세스변경 도출</a:t>
            </a:r>
          </a:p>
        </p:txBody>
      </p:sp>
      <p:sp>
        <p:nvSpPr>
          <p:cNvPr id="41" name="직사각형 40"/>
          <p:cNvSpPr/>
          <p:nvPr/>
        </p:nvSpPr>
        <p:spPr bwMode="auto">
          <a:xfrm>
            <a:off x="4544808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업무별 시스템 개발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현업개선사항 검토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04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2. 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62000" y="764704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시스템 </a:t>
            </a:r>
            <a:r>
              <a:rPr lang="ko-KR" altLang="en-US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고도화로</a:t>
            </a:r>
            <a:r>
              <a:rPr lang="ko-KR" altLang="ko-KR" sz="15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업무 편의성 재고 및 정보 공유 및 구매지원 역량강화를 통해 고객사의 구매 프로세스 지원과 구매 업무효율 향상</a:t>
            </a:r>
            <a:endParaRPr lang="en-US" altLang="ko-KR" sz="1500" b="1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4986338"/>
              </p:ext>
            </p:extLst>
          </p:nvPr>
        </p:nvGraphicFramePr>
        <p:xfrm>
          <a:off x="539552" y="1542802"/>
          <a:ext cx="8064896" cy="4910532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42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前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개선 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물류관리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물류</a:t>
                      </a:r>
                      <a:r>
                        <a:rPr lang="ko-KR" altLang="en-US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입출고 서비스 제공</a:t>
                      </a:r>
                      <a:br>
                        <a:rPr lang="en-US" altLang="ko-KR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안전 재고 관리를 통한 재고확보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모바일을 통한 편리한 물류서비스 제공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바코드를 이용한 재고관리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06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여신관리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업체 평가 정보 관리체계 구축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업체 실적과 여신을 이용한 여신 잔여 한도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장바구니 및 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주문프로세스 변경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실시간 택배정보 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옵션이 다른 동일상품 주문 제공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택배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Open</a:t>
                      </a:r>
                      <a:r>
                        <a:rPr lang="en-US" altLang="ko-KR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API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를 통한 실시간 배송정보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상품군에 따른 자동물량배분 처리 강화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66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검색엔진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상품검색 속도 향상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상품의 유사어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검색을 통한 편의성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234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이미지 관리 툴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웹에서 이미지를 편집할 수 있는 편의 기능 제공</a:t>
                      </a:r>
                      <a:endParaRPr lang="en-US" altLang="ko-KR" sz="1200" b="1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326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개인동의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사용자 등록 시 개인동의</a:t>
                      </a:r>
                      <a:r>
                        <a:rPr lang="ko-KR" altLang="en-US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 강화</a:t>
                      </a:r>
                      <a:br>
                        <a:rPr lang="en-US" altLang="ko-KR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구매사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공급사 회원 탈퇴</a:t>
                      </a:r>
                      <a:r>
                        <a:rPr lang="ko-KR" altLang="en-US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서비스 제공</a:t>
                      </a:r>
                      <a:endParaRPr lang="en-US" altLang="ko-KR" sz="1200" b="1" baseline="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계약서 개인정보 처리 방침 관리 기능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015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보안강화</a:t>
                      </a: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암호화 기능 강화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암호 변경 주기</a:t>
                      </a:r>
                      <a:r>
                        <a:rPr lang="ko-KR" altLang="en-US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설정 및 구성 체계 설정</a:t>
                      </a:r>
                      <a:r>
                        <a:rPr lang="en-US" altLang="ko-KR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br>
                        <a:rPr lang="en-US" altLang="ko-KR" sz="1200" b="1" baseline="0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관리자 권한 부여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History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체계 구현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개인 정보 접속 기록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처리에 대한 </a:t>
                      </a:r>
                      <a: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History </a:t>
                      </a: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제공</a:t>
                      </a:r>
                      <a:br>
                        <a:rPr lang="en-US" altLang="ko-KR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</a:b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∙ 첨부파일 및 개인정보 암호화로 보안기능 강화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467544" y="2328268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467544" y="2782648"/>
            <a:ext cx="1186013" cy="432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467544" y="3234744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보안강화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467544" y="3698608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검색기능강화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467544" y="4160800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물류관리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467544" y="4622108"/>
            <a:ext cx="1186013" cy="43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여신관리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467544" y="5083896"/>
            <a:ext cx="1186013" cy="475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000000"/>
                </a:solidFill>
                <a:latin typeface="+mn-ea"/>
                <a:cs typeface="나눔고딕"/>
              </a:rPr>
              <a:t>기타항목</a:t>
            </a:r>
            <a:br>
              <a:rPr lang="en-US" altLang="ko-KR" sz="831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en-US" altLang="ko-KR" sz="831" b="1" dirty="0">
                <a:solidFill>
                  <a:srgbClr val="000000"/>
                </a:solidFill>
                <a:latin typeface="+mn-ea"/>
                <a:cs typeface="나눔고딕"/>
              </a:rPr>
              <a:t>(</a:t>
            </a:r>
            <a:r>
              <a:rPr lang="ko-KR" altLang="en-US" sz="831" b="1" dirty="0">
                <a:solidFill>
                  <a:srgbClr val="000000"/>
                </a:solidFill>
                <a:latin typeface="+mn-ea"/>
                <a:cs typeface="나눔고딕"/>
              </a:rPr>
              <a:t>개인동의</a:t>
            </a:r>
            <a:r>
              <a:rPr lang="en-US" altLang="ko-KR" sz="831" b="1" dirty="0">
                <a:solidFill>
                  <a:srgbClr val="000000"/>
                </a:solidFill>
                <a:latin typeface="+mn-ea"/>
                <a:cs typeface="나눔고딕"/>
              </a:rPr>
              <a:t>, </a:t>
            </a:r>
            <a:r>
              <a:rPr lang="ko-KR" altLang="en-US" sz="831" b="1" dirty="0">
                <a:solidFill>
                  <a:srgbClr val="000000"/>
                </a:solidFill>
                <a:latin typeface="+mn-ea"/>
                <a:cs typeface="나눔고딕"/>
              </a:rPr>
              <a:t>장바구니</a:t>
            </a:r>
            <a:br>
              <a:rPr lang="en-US" altLang="ko-KR" sz="831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831" b="1" dirty="0">
                <a:solidFill>
                  <a:srgbClr val="000000"/>
                </a:solidFill>
                <a:latin typeface="+mn-ea"/>
                <a:cs typeface="나눔고딕"/>
              </a:rPr>
              <a:t>이미지편집툴</a:t>
            </a:r>
            <a:r>
              <a:rPr lang="en-US" altLang="ko-KR" sz="831" b="1" dirty="0">
                <a:solidFill>
                  <a:srgbClr val="000000"/>
                </a:solidFill>
                <a:latin typeface="+mn-ea"/>
                <a:cs typeface="나눔고딕"/>
              </a:rPr>
              <a:t>)</a:t>
            </a:r>
          </a:p>
        </p:txBody>
      </p:sp>
      <p:sp>
        <p:nvSpPr>
          <p:cNvPr id="111" name="Rectangle 97"/>
          <p:cNvSpPr/>
          <p:nvPr/>
        </p:nvSpPr>
        <p:spPr>
          <a:xfrm>
            <a:off x="475523" y="5589240"/>
            <a:ext cx="1186013" cy="504000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1653554" y="5559940"/>
            <a:ext cx="6681273" cy="5863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2785981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2504332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222683" y="22954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01"/>
          <p:cNvCxnSpPr/>
          <p:nvPr/>
        </p:nvCxnSpPr>
        <p:spPr>
          <a:xfrm>
            <a:off x="1941033" y="23255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1659384" y="22853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3898981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3617332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3335682" y="23255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054033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5019421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4737772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4456122" y="23255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4174473" y="23255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01"/>
          <p:cNvCxnSpPr/>
          <p:nvPr/>
        </p:nvCxnSpPr>
        <p:spPr>
          <a:xfrm>
            <a:off x="6151687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01"/>
          <p:cNvCxnSpPr/>
          <p:nvPr/>
        </p:nvCxnSpPr>
        <p:spPr>
          <a:xfrm>
            <a:off x="5870038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5588388" y="23255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5306739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01"/>
          <p:cNvCxnSpPr/>
          <p:nvPr/>
        </p:nvCxnSpPr>
        <p:spPr>
          <a:xfrm>
            <a:off x="7884368" y="2325585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01"/>
          <p:cNvCxnSpPr/>
          <p:nvPr/>
        </p:nvCxnSpPr>
        <p:spPr>
          <a:xfrm>
            <a:off x="6992332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01"/>
          <p:cNvCxnSpPr/>
          <p:nvPr/>
        </p:nvCxnSpPr>
        <p:spPr>
          <a:xfrm>
            <a:off x="6710682" y="23255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Connector 101"/>
          <p:cNvCxnSpPr/>
          <p:nvPr/>
        </p:nvCxnSpPr>
        <p:spPr>
          <a:xfrm>
            <a:off x="6429033" y="23255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1653555" y="1827253"/>
            <a:ext cx="6662861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1663972" y="18971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>
                <a:latin typeface="+mn-ea"/>
                <a:cs typeface="나눔고딕"/>
              </a:rPr>
              <a:t>‘16</a:t>
            </a:r>
            <a:r>
              <a:rPr lang="ko-KR" altLang="en-US" sz="923" b="1" dirty="0">
                <a:latin typeface="+mn-ea"/>
                <a:cs typeface="나눔고딕"/>
              </a:rPr>
              <a:t>년 </a:t>
            </a:r>
            <a:r>
              <a:rPr lang="en-US" altLang="ko-KR" sz="923" b="1" dirty="0">
                <a:latin typeface="+mn-ea"/>
                <a:cs typeface="나눔고딕"/>
              </a:rPr>
              <a:t>10</a:t>
            </a:r>
            <a:r>
              <a:rPr lang="ko-KR" altLang="en-US" sz="923" b="1" dirty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215050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>
                <a:latin typeface="+mn-ea"/>
                <a:cs typeface="나눔고딕"/>
              </a:rPr>
              <a:t>11</a:t>
            </a:r>
            <a:r>
              <a:rPr lang="ko-KR" altLang="en-US" sz="923" b="1" dirty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3341026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>
                <a:latin typeface="+mn-ea"/>
                <a:cs typeface="나눔고딕"/>
              </a:rPr>
              <a:t>12</a:t>
            </a:r>
            <a:r>
              <a:rPr lang="ko-KR" altLang="en-US" sz="923" b="1" dirty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4467001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>
                <a:latin typeface="+mn-ea"/>
                <a:cs typeface="나눔고딕"/>
              </a:rPr>
              <a:t>‘17</a:t>
            </a:r>
            <a:r>
              <a:rPr lang="ko-KR" altLang="en-US" sz="923" b="1" dirty="0">
                <a:latin typeface="+mn-ea"/>
                <a:cs typeface="나눔고딕"/>
              </a:rPr>
              <a:t>년 </a:t>
            </a:r>
            <a:r>
              <a:rPr lang="en-US" altLang="ko-KR" sz="923" b="1" dirty="0">
                <a:latin typeface="+mn-ea"/>
                <a:cs typeface="나눔고딕"/>
              </a:rPr>
              <a:t>1</a:t>
            </a:r>
            <a:r>
              <a:rPr lang="ko-KR" altLang="en-US" sz="923" b="1" dirty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50" name="Pentagon 90"/>
          <p:cNvSpPr/>
          <p:nvPr/>
        </p:nvSpPr>
        <p:spPr>
          <a:xfrm>
            <a:off x="5592977" y="1880872"/>
            <a:ext cx="1138290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>
                <a:latin typeface="+mn-ea"/>
                <a:cs typeface="나눔고딕"/>
              </a:rPr>
              <a:t>2</a:t>
            </a:r>
            <a:r>
              <a:rPr lang="ko-KR" altLang="en-US" sz="923" b="1" dirty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 flipV="1">
            <a:off x="1661536" y="3214648"/>
            <a:ext cx="6216393" cy="11499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 flipV="1">
            <a:off x="1661536" y="3666744"/>
            <a:ext cx="6216393" cy="7825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1661536" y="2770880"/>
            <a:ext cx="6229272" cy="1176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1661536" y="4615675"/>
            <a:ext cx="6216393" cy="6433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1661536" y="5074144"/>
            <a:ext cx="6229272" cy="975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 flipV="1">
            <a:off x="1661536" y="4130608"/>
            <a:ext cx="6216393" cy="9703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3" name="왼쪽/오른쪽 화살표 162"/>
          <p:cNvSpPr/>
          <p:nvPr/>
        </p:nvSpPr>
        <p:spPr>
          <a:xfrm>
            <a:off x="1656516" y="2462225"/>
            <a:ext cx="2795923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172" name="왼쪽/오른쪽 화살표 171"/>
          <p:cNvSpPr/>
          <p:nvPr/>
        </p:nvSpPr>
        <p:spPr>
          <a:xfrm>
            <a:off x="1687390" y="3356372"/>
            <a:ext cx="2475267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grpSp>
        <p:nvGrpSpPr>
          <p:cNvPr id="184" name="Group 100"/>
          <p:cNvGrpSpPr/>
          <p:nvPr/>
        </p:nvGrpSpPr>
        <p:grpSpPr>
          <a:xfrm>
            <a:off x="2849796" y="1324851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/>
          <p:nvPr/>
        </p:nvCxnSpPr>
        <p:spPr>
          <a:xfrm>
            <a:off x="8316416" y="2078779"/>
            <a:ext cx="0" cy="350180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3. </a:t>
            </a:r>
            <a:r>
              <a:rPr lang="ko-KR" altLang="en-US" sz="1700" b="1" dirty="0">
                <a:latin typeface="+mn-ea"/>
                <a:ea typeface="+mn-ea"/>
              </a:rPr>
              <a:t>추진사항 및 일정</a:t>
            </a: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762000" y="620688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고도화 수행은 총 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5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개월 간 수행하였으며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기획의 중요도가 낮은 보안강화 및 기타항목은 </a:t>
            </a:r>
            <a:b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</a:b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개발을 선행 하였으며 그 외 항목은 기획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>
                <a:solidFill>
                  <a:srgbClr val="000000"/>
                </a:solidFill>
                <a:latin typeface="+mn-ea"/>
                <a:ea typeface="+mn-ea"/>
              </a:rPr>
              <a:t>디자인 후 개발을 진행하였습니다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87" name="Pentagon 90"/>
          <p:cNvSpPr/>
          <p:nvPr/>
        </p:nvSpPr>
        <p:spPr>
          <a:xfrm>
            <a:off x="6732240" y="1882028"/>
            <a:ext cx="1112688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23" b="1" dirty="0">
                <a:latin typeface="+mn-ea"/>
                <a:cs typeface="나눔고딕"/>
              </a:rPr>
              <a:t>3</a:t>
            </a:r>
            <a:r>
              <a:rPr lang="ko-KR" altLang="en-US" sz="923" b="1" dirty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89" name="왼쪽/오른쪽 화살표 88"/>
          <p:cNvSpPr/>
          <p:nvPr/>
        </p:nvSpPr>
        <p:spPr>
          <a:xfrm>
            <a:off x="3646276" y="2913109"/>
            <a:ext cx="781812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latin typeface="+mn-ea"/>
            </a:endParaRPr>
          </a:p>
        </p:txBody>
      </p:sp>
      <p:sp>
        <p:nvSpPr>
          <p:cNvPr id="90" name="왼쪽/오른쪽 화살표 89"/>
          <p:cNvSpPr/>
          <p:nvPr/>
        </p:nvSpPr>
        <p:spPr>
          <a:xfrm>
            <a:off x="1678066" y="5217365"/>
            <a:ext cx="3046334" cy="177619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lt1"/>
              </a:solidFill>
              <a:latin typeface="+mn-ea"/>
            </a:endParaRPr>
          </a:p>
        </p:txBody>
      </p:sp>
      <p:sp>
        <p:nvSpPr>
          <p:cNvPr id="99" name="왼쪽/오른쪽 화살표 98"/>
          <p:cNvSpPr/>
          <p:nvPr/>
        </p:nvSpPr>
        <p:spPr>
          <a:xfrm>
            <a:off x="5588387" y="3819185"/>
            <a:ext cx="2289541" cy="185834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1679947" y="5581024"/>
            <a:ext cx="6636469" cy="50400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92" name="Rectangular Callout 97"/>
          <p:cNvSpPr/>
          <p:nvPr/>
        </p:nvSpPr>
        <p:spPr>
          <a:xfrm>
            <a:off x="3183752" y="5693065"/>
            <a:ext cx="897515" cy="359984"/>
          </a:xfrm>
          <a:prstGeom prst="wedgeRectCallout">
            <a:avLst>
              <a:gd name="adj1" fmla="val -4541"/>
              <a:gd name="adj2" fmla="val -78062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n-ea"/>
                <a:cs typeface="나눔고딕"/>
              </a:rPr>
              <a:t>1</a:t>
            </a:r>
            <a:r>
              <a:rPr lang="ko-KR" altLang="en-US" sz="1000" b="1" dirty="0">
                <a:latin typeface="+mn-ea"/>
                <a:cs typeface="나눔고딕"/>
              </a:rPr>
              <a:t>차 이관</a:t>
            </a:r>
            <a:br>
              <a:rPr lang="en-US" altLang="ko-KR" sz="1000" b="1" dirty="0">
                <a:latin typeface="+mn-ea"/>
                <a:cs typeface="나눔고딕"/>
              </a:rPr>
            </a:br>
            <a:r>
              <a:rPr lang="en-US" altLang="ko-KR" sz="1000" b="1" dirty="0">
                <a:latin typeface="+mn-ea"/>
                <a:cs typeface="나눔고딕"/>
              </a:rPr>
              <a:t>(</a:t>
            </a:r>
            <a:r>
              <a:rPr lang="ko-KR" altLang="en-US" sz="1000" b="1" dirty="0">
                <a:latin typeface="+mn-ea"/>
                <a:cs typeface="나눔고딕"/>
              </a:rPr>
              <a:t>보안강화</a:t>
            </a:r>
            <a:r>
              <a:rPr lang="en-US" altLang="ko-KR" sz="1000" b="1" dirty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4" name="Rectangular Callout 97"/>
          <p:cNvSpPr/>
          <p:nvPr/>
        </p:nvSpPr>
        <p:spPr>
          <a:xfrm>
            <a:off x="4716016" y="5693621"/>
            <a:ext cx="897515" cy="359984"/>
          </a:xfrm>
          <a:prstGeom prst="wedgeRectCallout">
            <a:avLst>
              <a:gd name="adj1" fmla="val -15737"/>
              <a:gd name="adj2" fmla="val -75270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n-ea"/>
                <a:cs typeface="나눔고딕"/>
              </a:rPr>
              <a:t>2</a:t>
            </a:r>
            <a:r>
              <a:rPr lang="ko-KR" altLang="en-US" sz="1000" b="1" dirty="0">
                <a:latin typeface="+mn-ea"/>
                <a:cs typeface="나눔고딕"/>
              </a:rPr>
              <a:t>차 이관</a:t>
            </a:r>
            <a:br>
              <a:rPr lang="en-US" altLang="ko-KR" sz="1000" b="1" dirty="0">
                <a:latin typeface="+mn-ea"/>
                <a:cs typeface="나눔고딕"/>
              </a:rPr>
            </a:br>
            <a:r>
              <a:rPr lang="en-US" altLang="ko-KR" sz="1000" b="1" dirty="0">
                <a:latin typeface="+mn-ea"/>
                <a:cs typeface="나눔고딕"/>
              </a:rPr>
              <a:t>(</a:t>
            </a:r>
            <a:r>
              <a:rPr lang="ko-KR" altLang="en-US" sz="1000" b="1" dirty="0">
                <a:latin typeface="+mn-ea"/>
                <a:cs typeface="나눔고딕"/>
              </a:rPr>
              <a:t>여신관리</a:t>
            </a:r>
            <a:r>
              <a:rPr lang="en-US" altLang="ko-KR" sz="1000" b="1" dirty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6" name="Rectangular Callout 97"/>
          <p:cNvSpPr/>
          <p:nvPr/>
        </p:nvSpPr>
        <p:spPr>
          <a:xfrm>
            <a:off x="6516216" y="5691392"/>
            <a:ext cx="1656184" cy="359984"/>
          </a:xfrm>
          <a:prstGeom prst="wedgeRectCallout">
            <a:avLst>
              <a:gd name="adj1" fmla="val 27193"/>
              <a:gd name="adj2" fmla="val -7964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+mn-ea"/>
                <a:cs typeface="나눔고딕"/>
              </a:rPr>
              <a:t>3</a:t>
            </a:r>
            <a:r>
              <a:rPr lang="ko-KR" altLang="en-US" sz="1000" b="1" dirty="0">
                <a:latin typeface="+mn-ea"/>
                <a:cs typeface="나눔고딕"/>
              </a:rPr>
              <a:t>차 이관</a:t>
            </a:r>
            <a:br>
              <a:rPr lang="en-US" altLang="ko-KR" sz="1000" b="1" dirty="0">
                <a:latin typeface="+mn-ea"/>
                <a:cs typeface="나눔고딕"/>
              </a:rPr>
            </a:br>
            <a:r>
              <a:rPr lang="en-US" altLang="ko-KR" sz="1000" b="1" dirty="0">
                <a:latin typeface="+mn-ea"/>
                <a:cs typeface="나눔고딕"/>
              </a:rPr>
              <a:t>(</a:t>
            </a:r>
            <a:r>
              <a:rPr lang="ko-KR" altLang="en-US" sz="1000" b="1" dirty="0">
                <a:latin typeface="+mn-ea"/>
                <a:cs typeface="나눔고딕"/>
              </a:rPr>
              <a:t>물류관리</a:t>
            </a:r>
            <a:r>
              <a:rPr lang="en-US" altLang="ko-KR" sz="1000" b="1" dirty="0">
                <a:latin typeface="+mn-ea"/>
                <a:cs typeface="나눔고딕"/>
              </a:rPr>
              <a:t>, </a:t>
            </a:r>
            <a:r>
              <a:rPr lang="ko-KR" altLang="en-US" sz="1000" b="1" dirty="0">
                <a:latin typeface="+mn-ea"/>
                <a:cs typeface="나눔고딕"/>
              </a:rPr>
              <a:t>검색기능강화 </a:t>
            </a:r>
            <a:r>
              <a:rPr lang="en-US" altLang="ko-KR" sz="1000" b="1" dirty="0">
                <a:latin typeface="+mn-ea"/>
                <a:cs typeface="나눔고딕"/>
              </a:rPr>
              <a:t>)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7" name="Oval 14"/>
          <p:cNvSpPr/>
          <p:nvPr/>
        </p:nvSpPr>
        <p:spPr>
          <a:xfrm>
            <a:off x="7757004" y="5471924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93" name="Oval 14"/>
          <p:cNvSpPr/>
          <p:nvPr/>
        </p:nvSpPr>
        <p:spPr>
          <a:xfrm>
            <a:off x="4932040" y="5477040"/>
            <a:ext cx="189324" cy="189324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104" name="왼쪽/오른쪽 화살표 103"/>
          <p:cNvSpPr/>
          <p:nvPr/>
        </p:nvSpPr>
        <p:spPr>
          <a:xfrm>
            <a:off x="4462562" y="4293021"/>
            <a:ext cx="2800536" cy="187362"/>
          </a:xfrm>
          <a:prstGeom prst="leftRight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lt1"/>
              </a:solidFill>
              <a:latin typeface="+mn-ea"/>
            </a:endParaRPr>
          </a:p>
        </p:txBody>
      </p:sp>
      <p:sp>
        <p:nvSpPr>
          <p:cNvPr id="108" name="왼쪽/오른쪽 화살표 107"/>
          <p:cNvSpPr/>
          <p:nvPr/>
        </p:nvSpPr>
        <p:spPr>
          <a:xfrm>
            <a:off x="3346185" y="4733405"/>
            <a:ext cx="1673902" cy="177619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662">
              <a:solidFill>
                <a:schemeClr val="dk1"/>
              </a:solidFill>
              <a:latin typeface="+mn-ea"/>
            </a:endParaRPr>
          </a:p>
        </p:txBody>
      </p:sp>
      <p:sp>
        <p:nvSpPr>
          <p:cNvPr id="91" name="Oval 14"/>
          <p:cNvSpPr/>
          <p:nvPr/>
        </p:nvSpPr>
        <p:spPr>
          <a:xfrm>
            <a:off x="3522670" y="5471924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cxnSp>
        <p:nvCxnSpPr>
          <p:cNvPr id="70" name="Straight Connector 101"/>
          <p:cNvCxnSpPr/>
          <p:nvPr/>
        </p:nvCxnSpPr>
        <p:spPr>
          <a:xfrm>
            <a:off x="7281508" y="2315097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101"/>
          <p:cNvCxnSpPr/>
          <p:nvPr/>
        </p:nvCxnSpPr>
        <p:spPr>
          <a:xfrm>
            <a:off x="7586227" y="2337359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5724129" y="6223884"/>
            <a:ext cx="29626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* </a:t>
            </a:r>
            <a:r>
              <a:rPr lang="ko-KR" altLang="en-US" sz="1100" b="1" dirty="0">
                <a:solidFill>
                  <a:srgbClr val="FF0000"/>
                </a:solidFill>
              </a:rPr>
              <a:t>제안어 검색 부분은 </a:t>
            </a:r>
            <a:r>
              <a:rPr lang="en-US" altLang="ko-KR" sz="1100" b="1" dirty="0">
                <a:solidFill>
                  <a:srgbClr val="FF0000"/>
                </a:solidFill>
              </a:rPr>
              <a:t>5</a:t>
            </a:r>
            <a:r>
              <a:rPr lang="ko-KR" altLang="en-US" sz="1100" b="1" dirty="0">
                <a:solidFill>
                  <a:srgbClr val="FF0000"/>
                </a:solidFill>
              </a:rPr>
              <a:t>월 </a:t>
            </a:r>
            <a:r>
              <a:rPr lang="en-US" altLang="ko-KR" sz="1100" b="1" dirty="0">
                <a:solidFill>
                  <a:srgbClr val="FF0000"/>
                </a:solidFill>
              </a:rPr>
              <a:t>17</a:t>
            </a:r>
            <a:r>
              <a:rPr lang="ko-KR" altLang="en-US" sz="1100" b="1" dirty="0">
                <a:solidFill>
                  <a:srgbClr val="FF0000"/>
                </a:solidFill>
              </a:rPr>
              <a:t>일 이관 예정</a:t>
            </a:r>
          </a:p>
        </p:txBody>
      </p:sp>
    </p:spTree>
    <p:extLst>
      <p:ext uri="{BB962C8B-B14F-4D97-AF65-F5344CB8AC3E}">
        <p14:creationId xmlns:p14="http://schemas.microsoft.com/office/powerpoint/2010/main" val="11632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02679"/>
              </p:ext>
            </p:extLst>
          </p:nvPr>
        </p:nvGraphicFramePr>
        <p:xfrm>
          <a:off x="808726" y="764704"/>
          <a:ext cx="7723713" cy="576064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9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764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 창고 재고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물류창고에 보관중인 재고 내역에 대해 조회 및 업무를 처리할 수 있는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납품처리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상품추적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배송내역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출력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프린트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인수증 출력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렉스퍼트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 창고 반환 내역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물류창고에서 요청한 반환 요청에 대해 처리하는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반환완료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처리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 및 원인분석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 입고 대상에 대한 내역 조회 및 업무를 처리할 수 있는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입고대기 처리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출력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단품상품관리상세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단품상품의 상세 정보 조회 및 업무를 처리할 수 있는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옵션상품관리상세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옵션상품의 상세 정보 조회 및 업무를 처리할 수 있는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승인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내역에 대해 조회 및 승인을 처리할 수 있는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20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물류창고에서 보관중인 재고 내역 조회 및 업무를 처리할 수 있는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반환 처리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재고이력 팝업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반환이력 팝업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반환인수증 출력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렉스퍼트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0208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내역 조회 및 업무를 처리할 수 있는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등록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삭제 처리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재고실사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조사이력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완료정보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(2/5)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74792"/>
              </p:ext>
            </p:extLst>
          </p:nvPr>
        </p:nvGraphicFramePr>
        <p:xfrm>
          <a:off x="808726" y="764704"/>
          <a:ext cx="7723713" cy="543440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75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1-9.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배송준비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고객사에서 요청한 주문건에 대한 조회 및 배송준비를 처리할 수 있는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배송준비 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발주 분기처리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인수증 출력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렉스퍼트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1-10.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배송준비된 건들 중 고객사에 배송처리할 대상 조회 및 배송처리를 처리하는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배송수량 바코드 매핑 팝업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 정보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화면 이용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42882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배송이력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 된 이력에 대해 조회하는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835"/>
                  </a:ext>
                </a:extLst>
              </a:tr>
              <a:tr h="7920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반품승인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고객사에서 요청한 반품 요청 건에 대해 처리하는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반품요청서 출력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렉스퍼트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반려 처리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 입고 바코드 수량 입력 팝업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입고처리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35195"/>
                  </a:ext>
                </a:extLst>
              </a:tr>
              <a:tr h="720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품질검사와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관련된 내역 조회 및 처리하는 화면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입고품질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반품품질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팝업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b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품질검사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87657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로그인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모바일사용자 로그인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Default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버튼화면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(Default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바코드상품조회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바코드를 통한 상품 상세 정보 조회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바코드입고처리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바코드를 통한 상품 입고 정보 조회 및 입고처리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 매핑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대상 목록을 조회하는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738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(3/5)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1985161"/>
              </p:ext>
            </p:extLst>
          </p:nvPr>
        </p:nvGraphicFramePr>
        <p:xfrm>
          <a:off x="808726" y="764704"/>
          <a:ext cx="7723713" cy="552748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143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1-19.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주문상세 정보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배송처리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수량매핑 화면</a:t>
                      </a:r>
                      <a:b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1-20.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물류창고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Mobile)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조사를 처리할 수 있는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재고조사 상태 별 버튼 화면</a:t>
                      </a:r>
                      <a:b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 실사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42882"/>
                  </a:ext>
                </a:extLst>
              </a:tr>
              <a:tr h="288032">
                <a:tc rowSpan="1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 승인요청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 승인 요청 상세 화면 신용정보 내용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835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승인요청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승인 요청 상세 화면 신용정보 내용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35195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 상태 내용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87657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여신관리 업체의 신용구매한도 및 구매 잔액 표시와 안내 팝업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선입금주문내역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선입금주문내역확인 및 주문 취소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채권여신종합현황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채권여신종합현황 정보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채권관리 정보에 신용등급관련정보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업체별채권현황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채권관련 정보 조회 및 조치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2-9.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정보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정보조회에 신용정보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93668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2-10.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정보 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정보조회에 신용정보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19236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등록 요청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등록 요청시 결제조건 삭제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06647"/>
                  </a:ext>
                </a:extLst>
              </a:tr>
              <a:tr h="34730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현황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현황 목록에 신용등급 이력 조회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04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53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(4/5)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94140"/>
              </p:ext>
            </p:extLst>
          </p:nvPr>
        </p:nvGraphicFramePr>
        <p:xfrm>
          <a:off x="808726" y="764704"/>
          <a:ext cx="7723713" cy="5750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10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옵션이 다른 동일 상품의 추가 주문 가능하도록 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주문대행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상품의 추가 주문 가능하도록 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428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역주문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동일 상품의 추가 주문 가능하도록 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8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물량배분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자동물량배분 기능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351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확인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확인 목록 송장번호 배송 추적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8765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내역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내역 목록 송장번호 배송 추적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주문인수대기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주문인수대기 목록 배송 추적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이력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 이력 목록 배송 추적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3-9.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상품인수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인수 목록 배송 추적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3-10.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인수이력조회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인수인력조회 목록 배송 추적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 이미지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관리 화면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93668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상품요청 이미지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 관리 화면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4019236"/>
                  </a:ext>
                </a:extLst>
              </a:tr>
              <a:tr h="288000">
                <a:tc rowSpan="7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개인동의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개인정보동의안내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미동의 사용자에 대해 동의 안내 팝업창 호출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960664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관리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계약서 목록에 개인정보 취급 동의서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84042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상세 페이지내 상태 수정 변경 불가 및 탈퇴버튼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89907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상세 페이지내 상태 수정 변경 불가 및 탈퇴버튼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010349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상세페이지 접근시 자신의 비밀번호 재확인 화면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1667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 상세 페이지내 상태 수정 변경 불가 및 탈퇴버튼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528976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사용자 상세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 상세 페이지내 상태 수정 변경 불가 및 탈퇴 버튼 추가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743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39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4. </a:t>
            </a:r>
            <a:r>
              <a:rPr lang="ko-KR" altLang="en-US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(5/5)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532093"/>
              </p:ext>
            </p:extLst>
          </p:nvPr>
        </p:nvGraphicFramePr>
        <p:xfrm>
          <a:off x="808726" y="764704"/>
          <a:ext cx="7723713" cy="344615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3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44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57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보안강화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 설정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주기에 맞춰 비밀번호 변경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 설정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주기에 맞춰 비밀번호 변경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374288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 설정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암호화 주기에 맞춰 비밀번호 변경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1083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6-4.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권한이력등록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권한 설정 시 이력 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53519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6-5.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개인정보이력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 정보의 접속 기록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처리에 대한 이력 등록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18765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6-6.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개인정보표시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화면별 새인정보 표시 수정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6-7.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사용자정보암호화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사용자 정보 암호화 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6-8.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PC)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첨부파일암호화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첨부파일암호화처리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0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신용등급연동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크레탑과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Open </a:t>
                      </a:r>
                      <a:r>
                        <a:rPr lang="en-US" altLang="ko-KR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Api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　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7-3.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바코드출력연동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안드로이드 </a:t>
                      </a:r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Barcode </a:t>
                      </a:r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연동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393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7408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1915</TotalTime>
  <Words>1716</Words>
  <Application>Microsoft Office PowerPoint</Application>
  <PresentationFormat>화면 슬라이드 쇼(4:3)</PresentationFormat>
  <Paragraphs>381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나눔고딕</vt:lpstr>
      <vt:lpstr>맑은 고딕</vt:lpstr>
      <vt:lpstr>Arial</vt:lpstr>
      <vt:lpstr>1_Office 테마</vt:lpstr>
      <vt:lpstr>PowerPoint 프레젠테이션</vt:lpstr>
      <vt:lpstr>1. 구축 목적 및 경과</vt:lpstr>
      <vt:lpstr>2. 개선 전/후 비교</vt:lpstr>
      <vt:lpstr>3. 추진사항 및 일정</vt:lpstr>
      <vt:lpstr>4. 구축 내역 (1/5)</vt:lpstr>
      <vt:lpstr>4. 구축 내역 (2/5)</vt:lpstr>
      <vt:lpstr>4. 구축 내역 (3/5)</vt:lpstr>
      <vt:lpstr>4. 구축 내역 (4/5)</vt:lpstr>
      <vt:lpstr>4. 구축 내역 (5/5)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kang james</cp:lastModifiedBy>
  <cp:revision>120</cp:revision>
  <dcterms:created xsi:type="dcterms:W3CDTF">2012-10-26T02:18:54Z</dcterms:created>
  <dcterms:modified xsi:type="dcterms:W3CDTF">2025-06-02T06:47:14Z</dcterms:modified>
</cp:coreProperties>
</file>