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906000" cy="6858000"/>
  <p:notesSz cx="9906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18744"/>
            <a:ext cx="9906000" cy="3175"/>
          </a:xfrm>
          <a:custGeom>
            <a:avLst/>
            <a:gdLst/>
            <a:ahLst/>
            <a:cxnLst/>
            <a:rect l="l" t="t" r="r" b="b"/>
            <a:pathLst>
              <a:path w="9906000" h="3175">
                <a:moveTo>
                  <a:pt x="0" y="0"/>
                </a:moveTo>
                <a:lnTo>
                  <a:pt x="0" y="3048"/>
                </a:lnTo>
                <a:lnTo>
                  <a:pt x="9906000" y="3048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6388" y="6597395"/>
            <a:ext cx="9756140" cy="0"/>
          </a:xfrm>
          <a:custGeom>
            <a:avLst/>
            <a:gdLst/>
            <a:ahLst/>
            <a:cxnLst/>
            <a:rect l="l" t="t" r="r" b="b"/>
            <a:pathLst>
              <a:path w="9756140" h="0">
                <a:moveTo>
                  <a:pt x="0" y="0"/>
                </a:moveTo>
                <a:lnTo>
                  <a:pt x="9756013" y="0"/>
                </a:lnTo>
              </a:path>
            </a:pathLst>
          </a:custGeom>
          <a:ln w="3175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" y="6659878"/>
            <a:ext cx="1014984" cy="14325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521460" cy="161925"/>
          </a:xfrm>
          <a:custGeom>
            <a:avLst/>
            <a:gdLst/>
            <a:ahLst/>
            <a:cxnLst/>
            <a:rect l="l" t="t" r="r" b="b"/>
            <a:pathLst>
              <a:path w="1521460" h="161925">
                <a:moveTo>
                  <a:pt x="0" y="161544"/>
                </a:moveTo>
                <a:lnTo>
                  <a:pt x="1520952" y="161544"/>
                </a:lnTo>
                <a:lnTo>
                  <a:pt x="1520952" y="0"/>
                </a:lnTo>
                <a:lnTo>
                  <a:pt x="0" y="0"/>
                </a:lnTo>
                <a:lnTo>
                  <a:pt x="0" y="161544"/>
                </a:lnTo>
                <a:close/>
              </a:path>
            </a:pathLst>
          </a:custGeom>
          <a:solidFill>
            <a:srgbClr val="D9D9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520952" y="0"/>
            <a:ext cx="701040" cy="161925"/>
          </a:xfrm>
          <a:custGeom>
            <a:avLst/>
            <a:gdLst/>
            <a:ahLst/>
            <a:cxnLst/>
            <a:rect l="l" t="t" r="r" b="b"/>
            <a:pathLst>
              <a:path w="701039" h="161925">
                <a:moveTo>
                  <a:pt x="0" y="161544"/>
                </a:moveTo>
                <a:lnTo>
                  <a:pt x="701040" y="161544"/>
                </a:lnTo>
                <a:lnTo>
                  <a:pt x="701040" y="0"/>
                </a:lnTo>
                <a:lnTo>
                  <a:pt x="0" y="0"/>
                </a:lnTo>
                <a:lnTo>
                  <a:pt x="0" y="161544"/>
                </a:lnTo>
                <a:close/>
              </a:path>
            </a:pathLst>
          </a:custGeom>
          <a:solidFill>
            <a:srgbClr val="FD7C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2221992" y="0"/>
            <a:ext cx="7684134" cy="161925"/>
          </a:xfrm>
          <a:custGeom>
            <a:avLst/>
            <a:gdLst/>
            <a:ahLst/>
            <a:cxnLst/>
            <a:rect l="l" t="t" r="r" b="b"/>
            <a:pathLst>
              <a:path w="7684134" h="161925">
                <a:moveTo>
                  <a:pt x="0" y="161544"/>
                </a:moveTo>
                <a:lnTo>
                  <a:pt x="7684008" y="161544"/>
                </a:lnTo>
                <a:lnTo>
                  <a:pt x="7684008" y="0"/>
                </a:lnTo>
                <a:lnTo>
                  <a:pt x="0" y="0"/>
                </a:lnTo>
                <a:lnTo>
                  <a:pt x="0" y="161544"/>
                </a:lnTo>
                <a:close/>
              </a:path>
            </a:pathLst>
          </a:custGeom>
          <a:solidFill>
            <a:srgbClr val="0C41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761" y="6598157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0" y="0"/>
                </a:moveTo>
                <a:lnTo>
                  <a:pt x="9906000" y="0"/>
                </a:lnTo>
              </a:path>
            </a:pathLst>
          </a:custGeom>
          <a:ln w="32004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8003" y="2361682"/>
            <a:ext cx="2154084" cy="3816613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4103" y="4931664"/>
            <a:ext cx="1524000" cy="1243227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1055" y="2360676"/>
            <a:ext cx="2154935" cy="1901952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69363" y="2587752"/>
            <a:ext cx="1113282" cy="133426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47443" y="5093208"/>
            <a:ext cx="1113282" cy="13342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18744"/>
            <a:ext cx="9906000" cy="3175"/>
          </a:xfrm>
          <a:custGeom>
            <a:avLst/>
            <a:gdLst/>
            <a:ahLst/>
            <a:cxnLst/>
            <a:rect l="l" t="t" r="r" b="b"/>
            <a:pathLst>
              <a:path w="9906000" h="3175">
                <a:moveTo>
                  <a:pt x="0" y="0"/>
                </a:moveTo>
                <a:lnTo>
                  <a:pt x="0" y="3048"/>
                </a:lnTo>
                <a:lnTo>
                  <a:pt x="9906000" y="3048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6388" y="6597395"/>
            <a:ext cx="9756140" cy="0"/>
          </a:xfrm>
          <a:custGeom>
            <a:avLst/>
            <a:gdLst/>
            <a:ahLst/>
            <a:cxnLst/>
            <a:rect l="l" t="t" r="r" b="b"/>
            <a:pathLst>
              <a:path w="9756140" h="0">
                <a:moveTo>
                  <a:pt x="0" y="0"/>
                </a:moveTo>
                <a:lnTo>
                  <a:pt x="9756013" y="0"/>
                </a:lnTo>
              </a:path>
            </a:pathLst>
          </a:custGeom>
          <a:ln w="3175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388" y="6659878"/>
            <a:ext cx="1014984" cy="14325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521460" cy="161925"/>
          </a:xfrm>
          <a:custGeom>
            <a:avLst/>
            <a:gdLst/>
            <a:ahLst/>
            <a:cxnLst/>
            <a:rect l="l" t="t" r="r" b="b"/>
            <a:pathLst>
              <a:path w="1521460" h="161925">
                <a:moveTo>
                  <a:pt x="0" y="161544"/>
                </a:moveTo>
                <a:lnTo>
                  <a:pt x="1520952" y="161544"/>
                </a:lnTo>
                <a:lnTo>
                  <a:pt x="1520952" y="0"/>
                </a:lnTo>
                <a:lnTo>
                  <a:pt x="0" y="0"/>
                </a:lnTo>
                <a:lnTo>
                  <a:pt x="0" y="161544"/>
                </a:lnTo>
                <a:close/>
              </a:path>
            </a:pathLst>
          </a:custGeom>
          <a:solidFill>
            <a:srgbClr val="D9D9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520952" y="0"/>
            <a:ext cx="701040" cy="161925"/>
          </a:xfrm>
          <a:custGeom>
            <a:avLst/>
            <a:gdLst/>
            <a:ahLst/>
            <a:cxnLst/>
            <a:rect l="l" t="t" r="r" b="b"/>
            <a:pathLst>
              <a:path w="701039" h="161925">
                <a:moveTo>
                  <a:pt x="0" y="161544"/>
                </a:moveTo>
                <a:lnTo>
                  <a:pt x="701040" y="161544"/>
                </a:lnTo>
                <a:lnTo>
                  <a:pt x="701040" y="0"/>
                </a:lnTo>
                <a:lnTo>
                  <a:pt x="0" y="0"/>
                </a:lnTo>
                <a:lnTo>
                  <a:pt x="0" y="161544"/>
                </a:lnTo>
                <a:close/>
              </a:path>
            </a:pathLst>
          </a:custGeom>
          <a:solidFill>
            <a:srgbClr val="FD7C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2221992" y="0"/>
            <a:ext cx="7684134" cy="161925"/>
          </a:xfrm>
          <a:custGeom>
            <a:avLst/>
            <a:gdLst/>
            <a:ahLst/>
            <a:cxnLst/>
            <a:rect l="l" t="t" r="r" b="b"/>
            <a:pathLst>
              <a:path w="7684134" h="161925">
                <a:moveTo>
                  <a:pt x="0" y="161544"/>
                </a:moveTo>
                <a:lnTo>
                  <a:pt x="7684008" y="161544"/>
                </a:lnTo>
                <a:lnTo>
                  <a:pt x="7684008" y="0"/>
                </a:lnTo>
                <a:lnTo>
                  <a:pt x="0" y="0"/>
                </a:lnTo>
                <a:lnTo>
                  <a:pt x="0" y="161544"/>
                </a:lnTo>
                <a:close/>
              </a:path>
            </a:pathLst>
          </a:custGeom>
          <a:solidFill>
            <a:srgbClr val="0C41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761" y="6598157"/>
            <a:ext cx="9906000" cy="0"/>
          </a:xfrm>
          <a:custGeom>
            <a:avLst/>
            <a:gdLst/>
            <a:ahLst/>
            <a:cxnLst/>
            <a:rect l="l" t="t" r="r" b="b"/>
            <a:pathLst>
              <a:path w="9906000" h="0">
                <a:moveTo>
                  <a:pt x="0" y="0"/>
                </a:moveTo>
                <a:lnTo>
                  <a:pt x="9906000" y="0"/>
                </a:lnTo>
              </a:path>
            </a:pathLst>
          </a:custGeom>
          <a:ln w="32004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128" y="216865"/>
            <a:ext cx="2662554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9112" y="1413510"/>
            <a:ext cx="8867775" cy="4693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665843" y="6621370"/>
            <a:ext cx="229234" cy="193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88888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Relationship Id="rId23" Type="http://schemas.openxmlformats.org/officeDocument/2006/relationships/image" Target="../media/image32.png"/><Relationship Id="rId24" Type="http://schemas.openxmlformats.org/officeDocument/2006/relationships/image" Target="../media/image33.png"/><Relationship Id="rId25" Type="http://schemas.openxmlformats.org/officeDocument/2006/relationships/image" Target="../media/image34.png"/><Relationship Id="rId26" Type="http://schemas.openxmlformats.org/officeDocument/2006/relationships/image" Target="../media/image35.png"/><Relationship Id="rId27" Type="http://schemas.openxmlformats.org/officeDocument/2006/relationships/image" Target="../media/image36.png"/><Relationship Id="rId28" Type="http://schemas.openxmlformats.org/officeDocument/2006/relationships/image" Target="../media/image37.png"/><Relationship Id="rId29" Type="http://schemas.openxmlformats.org/officeDocument/2006/relationships/image" Target="../media/image38.png"/><Relationship Id="rId30" Type="http://schemas.openxmlformats.org/officeDocument/2006/relationships/image" Target="../media/image39.png"/><Relationship Id="rId31" Type="http://schemas.openxmlformats.org/officeDocument/2006/relationships/image" Target="../media/image40.png"/><Relationship Id="rId32" Type="http://schemas.openxmlformats.org/officeDocument/2006/relationships/image" Target="../media/image41.png"/><Relationship Id="rId33" Type="http://schemas.openxmlformats.org/officeDocument/2006/relationships/image" Target="../media/image42.png"/><Relationship Id="rId34" Type="http://schemas.openxmlformats.org/officeDocument/2006/relationships/image" Target="../media/image43.png"/><Relationship Id="rId35" Type="http://schemas.openxmlformats.org/officeDocument/2006/relationships/image" Target="../media/image44.png"/><Relationship Id="rId36" Type="http://schemas.openxmlformats.org/officeDocument/2006/relationships/image" Target="../media/image45.png"/><Relationship Id="rId37" Type="http://schemas.openxmlformats.org/officeDocument/2006/relationships/image" Target="../media/image46.png"/><Relationship Id="rId38" Type="http://schemas.openxmlformats.org/officeDocument/2006/relationships/image" Target="../media/image4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356353" y="4101465"/>
            <a:ext cx="13639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Malgun Gothic"/>
                <a:cs typeface="Malgun Gothic"/>
              </a:rPr>
              <a:t>2019.</a:t>
            </a:r>
            <a:r>
              <a:rPr dirty="0" sz="1800" spc="-20" b="1">
                <a:latin typeface="Malgun Gothic"/>
                <a:cs typeface="Malgun Gothic"/>
              </a:rPr>
              <a:t> </a:t>
            </a:r>
            <a:r>
              <a:rPr dirty="0" sz="1800" b="1">
                <a:latin typeface="Malgun Gothic"/>
                <a:cs typeface="Malgun Gothic"/>
              </a:rPr>
              <a:t>10.</a:t>
            </a:r>
            <a:r>
              <a:rPr dirty="0" sz="1800" spc="-20" b="1">
                <a:latin typeface="Malgun Gothic"/>
                <a:cs typeface="Malgun Gothic"/>
              </a:rPr>
              <a:t> </a:t>
            </a:r>
            <a:r>
              <a:rPr dirty="0" sz="1800" spc="-25" b="1">
                <a:latin typeface="Malgun Gothic"/>
                <a:cs typeface="Malgun Gothic"/>
              </a:rPr>
              <a:t>10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7934" y="1406778"/>
            <a:ext cx="23120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수행계획서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2376" y="5878067"/>
            <a:ext cx="1139952" cy="574547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1424939" y="2348483"/>
            <a:ext cx="7127875" cy="73660"/>
            <a:chOff x="1424939" y="2348483"/>
            <a:chExt cx="7127875" cy="73660"/>
          </a:xfrm>
        </p:grpSpPr>
        <p:sp>
          <p:nvSpPr>
            <p:cNvPr id="6" name="object 6" descr=""/>
            <p:cNvSpPr/>
            <p:nvPr/>
          </p:nvSpPr>
          <p:spPr>
            <a:xfrm>
              <a:off x="1424939" y="2348483"/>
              <a:ext cx="1094740" cy="73660"/>
            </a:xfrm>
            <a:custGeom>
              <a:avLst/>
              <a:gdLst/>
              <a:ahLst/>
              <a:cxnLst/>
              <a:rect l="l" t="t" r="r" b="b"/>
              <a:pathLst>
                <a:path w="1094739" h="73660">
                  <a:moveTo>
                    <a:pt x="0" y="73151"/>
                  </a:moveTo>
                  <a:lnTo>
                    <a:pt x="1094232" y="73151"/>
                  </a:lnTo>
                  <a:lnTo>
                    <a:pt x="1094232" y="0"/>
                  </a:lnTo>
                  <a:lnTo>
                    <a:pt x="0" y="0"/>
                  </a:lnTo>
                  <a:lnTo>
                    <a:pt x="0" y="73151"/>
                  </a:lnTo>
                  <a:close/>
                </a:path>
              </a:pathLst>
            </a:custGeom>
            <a:solidFill>
              <a:srgbClr val="D9D9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519172" y="2348483"/>
              <a:ext cx="504825" cy="73660"/>
            </a:xfrm>
            <a:custGeom>
              <a:avLst/>
              <a:gdLst/>
              <a:ahLst/>
              <a:cxnLst/>
              <a:rect l="l" t="t" r="r" b="b"/>
              <a:pathLst>
                <a:path w="504825" h="73660">
                  <a:moveTo>
                    <a:pt x="0" y="73151"/>
                  </a:moveTo>
                  <a:lnTo>
                    <a:pt x="504444" y="73151"/>
                  </a:lnTo>
                  <a:lnTo>
                    <a:pt x="504444" y="0"/>
                  </a:lnTo>
                  <a:lnTo>
                    <a:pt x="0" y="0"/>
                  </a:lnTo>
                  <a:lnTo>
                    <a:pt x="0" y="73151"/>
                  </a:lnTo>
                  <a:close/>
                </a:path>
              </a:pathLst>
            </a:custGeom>
            <a:solidFill>
              <a:srgbClr val="FD7C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23615" y="2348483"/>
              <a:ext cx="5529580" cy="73660"/>
            </a:xfrm>
            <a:custGeom>
              <a:avLst/>
              <a:gdLst/>
              <a:ahLst/>
              <a:cxnLst/>
              <a:rect l="l" t="t" r="r" b="b"/>
              <a:pathLst>
                <a:path w="5529580" h="73660">
                  <a:moveTo>
                    <a:pt x="5529072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5529072" y="73151"/>
                  </a:lnTo>
                  <a:lnTo>
                    <a:pt x="5529072" y="0"/>
                  </a:lnTo>
                  <a:close/>
                </a:path>
              </a:pathLst>
            </a:custGeom>
            <a:solidFill>
              <a:srgbClr val="0C419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3985">
              <a:lnSpc>
                <a:spcPct val="100000"/>
              </a:lnSpc>
              <a:spcBef>
                <a:spcPts val="105"/>
              </a:spcBef>
            </a:pPr>
            <a:r>
              <a:rPr dirty="0"/>
              <a:t>3.</a:t>
            </a:r>
            <a:r>
              <a:rPr dirty="0" spc="-15"/>
              <a:t> </a:t>
            </a:r>
            <a:r>
              <a:rPr dirty="0"/>
              <a:t>프로젝트</a:t>
            </a:r>
            <a:r>
              <a:rPr dirty="0" spc="-25"/>
              <a:t> </a:t>
            </a:r>
            <a:r>
              <a:rPr dirty="0"/>
              <a:t>추진</a:t>
            </a:r>
            <a:r>
              <a:rPr dirty="0" spc="-15"/>
              <a:t> </a:t>
            </a:r>
            <a:r>
              <a:rPr dirty="0" spc="-25"/>
              <a:t>방안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 spc="-25"/>
              <a:t>9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0946" y="646836"/>
            <a:ext cx="6753859" cy="63754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840"/>
              </a:spcBef>
              <a:buChar char="■"/>
              <a:tabLst>
                <a:tab pos="286385" algn="l"/>
              </a:tabLst>
            </a:pPr>
            <a:r>
              <a:rPr dirty="0" sz="1600" b="1">
                <a:latin typeface="Malgun Gothic"/>
                <a:cs typeface="Malgun Gothic"/>
              </a:rPr>
              <a:t>정기</a:t>
            </a:r>
            <a:r>
              <a:rPr dirty="0" sz="1600" spc="-25" b="1">
                <a:latin typeface="Malgun Gothic"/>
                <a:cs typeface="Malgun Gothic"/>
              </a:rPr>
              <a:t> 보고체</a:t>
            </a:r>
            <a:endParaRPr sz="1600">
              <a:latin typeface="Malgun Gothic"/>
              <a:cs typeface="Malgun Gothic"/>
            </a:endParaRPr>
          </a:p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dirty="0" sz="1300">
                <a:latin typeface="Malgun Gothic"/>
                <a:cs typeface="Malgun Gothic"/>
              </a:rPr>
              <a:t>-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단계별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정기</a:t>
            </a:r>
            <a:r>
              <a:rPr dirty="0" sz="1300" spc="-1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보고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및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이슈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해결을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위한</a:t>
            </a:r>
            <a:r>
              <a:rPr dirty="0" sz="1300" spc="-1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비정기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회의체를</a:t>
            </a:r>
            <a:r>
              <a:rPr dirty="0" sz="1300" spc="-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통해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상시적</a:t>
            </a:r>
            <a:r>
              <a:rPr dirty="0" sz="1300" spc="-1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협업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체계를</a:t>
            </a:r>
            <a:r>
              <a:rPr dirty="0" sz="1300" spc="-5">
                <a:latin typeface="Malgun Gothic"/>
                <a:cs typeface="Malgun Gothic"/>
              </a:rPr>
              <a:t> </a:t>
            </a:r>
            <a:r>
              <a:rPr dirty="0" sz="1300" spc="-25">
                <a:latin typeface="Malgun Gothic"/>
                <a:cs typeface="Malgun Gothic"/>
              </a:rPr>
              <a:t>운영함</a:t>
            </a:r>
            <a:endParaRPr sz="1300">
              <a:latin typeface="Malgun Gothic"/>
              <a:cs typeface="Malgun Gothic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557212" y="1413510"/>
          <a:ext cx="8867775" cy="469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600"/>
                <a:gridCol w="2212340"/>
                <a:gridCol w="2088514"/>
                <a:gridCol w="1944370"/>
                <a:gridCol w="1296034"/>
              </a:tblGrid>
              <a:tr h="29845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200" spc="-2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구분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5524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75F9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931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200" spc="-2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보고내용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5524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75F92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보고주기 및</a:t>
                      </a:r>
                      <a:r>
                        <a:rPr dirty="0" sz="1200" spc="1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200" spc="-2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기한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5524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75F9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200" spc="-2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참석자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5524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75F9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필요 </a:t>
                      </a:r>
                      <a:r>
                        <a:rPr dirty="0" sz="1200" spc="-2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양식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5524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75F92"/>
                    </a:solidFill>
                  </a:tcPr>
                </a:tc>
              </a:tr>
              <a:tr h="747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400" spc="-20" b="1">
                          <a:latin typeface="Malgun Gothic"/>
                          <a:cs typeface="Malgun Gothic"/>
                        </a:rPr>
                        <a:t>착수보고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603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6695" indent="-106045">
                        <a:lnSpc>
                          <a:spcPct val="100000"/>
                        </a:lnSpc>
                        <a:spcBef>
                          <a:spcPts val="944"/>
                        </a:spcBef>
                        <a:buChar char="-"/>
                        <a:tabLst>
                          <a:tab pos="226695" algn="l"/>
                        </a:tabLst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dirty="0" sz="1100" spc="-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작업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범위의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35">
                          <a:latin typeface="Malgun Gothic"/>
                          <a:cs typeface="Malgun Gothic"/>
                        </a:rPr>
                        <a:t>이해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  <a:p>
                      <a:pPr marL="227329" indent="-106680">
                        <a:lnSpc>
                          <a:spcPct val="100000"/>
                        </a:lnSpc>
                        <a:buChar char="-"/>
                        <a:tabLst>
                          <a:tab pos="227329" algn="l"/>
                        </a:tabLst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계획의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합의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  <a:p>
                      <a:pPr marL="227329" indent="-106680">
                        <a:lnSpc>
                          <a:spcPct val="100000"/>
                        </a:lnSpc>
                        <a:buChar char="-"/>
                        <a:tabLst>
                          <a:tab pos="227329" algn="l"/>
                        </a:tabLst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관리</a:t>
                      </a:r>
                      <a:r>
                        <a:rPr dirty="0" sz="11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계획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설명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2001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10월</a:t>
                      </a:r>
                      <a:r>
                        <a:rPr dirty="0" sz="1100" spc="-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중순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270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10">
                          <a:latin typeface="Malgun Gothic"/>
                          <a:cs typeface="Malgun Gothic"/>
                        </a:rPr>
                        <a:t>이해관계자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270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별도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270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37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400" spc="-20" b="1">
                          <a:latin typeface="Malgun Gothic"/>
                          <a:cs typeface="Malgun Gothic"/>
                        </a:rPr>
                        <a:t>주간보고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329" indent="-106680">
                        <a:lnSpc>
                          <a:spcPct val="100000"/>
                        </a:lnSpc>
                        <a:spcBef>
                          <a:spcPts val="770"/>
                        </a:spcBef>
                        <a:buChar char="-"/>
                        <a:tabLst>
                          <a:tab pos="227329" algn="l"/>
                        </a:tabLst>
                      </a:pPr>
                      <a:r>
                        <a:rPr dirty="0" sz="1100" spc="-10">
                          <a:latin typeface="Malgun Gothic"/>
                          <a:cs typeface="Malgun Gothic"/>
                        </a:rPr>
                        <a:t>관리/업무/정보/기술현황검토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  <a:p>
                      <a:pPr marL="227329" indent="-106680">
                        <a:lnSpc>
                          <a:spcPct val="100000"/>
                        </a:lnSpc>
                        <a:buChar char="-"/>
                        <a:tabLst>
                          <a:tab pos="227329" algn="l"/>
                        </a:tabLst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금주</a:t>
                      </a:r>
                      <a:r>
                        <a:rPr dirty="0" sz="11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0">
                          <a:latin typeface="Malgun Gothic"/>
                          <a:cs typeface="Malgun Gothic"/>
                        </a:rPr>
                        <a:t>진척현황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  <a:p>
                      <a:pPr marL="227329" indent="-106680">
                        <a:lnSpc>
                          <a:spcPct val="100000"/>
                        </a:lnSpc>
                        <a:buChar char="-"/>
                        <a:tabLst>
                          <a:tab pos="227329" algn="l"/>
                        </a:tabLst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차주</a:t>
                      </a:r>
                      <a:r>
                        <a:rPr dirty="0" sz="11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계획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  <a:p>
                      <a:pPr marL="227329" indent="-106680">
                        <a:lnSpc>
                          <a:spcPct val="100000"/>
                        </a:lnSpc>
                        <a:buChar char="-"/>
                        <a:tabLst>
                          <a:tab pos="227329" algn="l"/>
                        </a:tabLst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인력</a:t>
                      </a:r>
                      <a:r>
                        <a:rPr dirty="0" sz="11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관리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  <a:p>
                      <a:pPr marL="227329" indent="-106680">
                        <a:lnSpc>
                          <a:spcPct val="100000"/>
                        </a:lnSpc>
                        <a:buChar char="-"/>
                        <a:tabLst>
                          <a:tab pos="227329" algn="l"/>
                        </a:tabLst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이슈</a:t>
                      </a:r>
                      <a:r>
                        <a:rPr dirty="0" sz="11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관리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977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00330" marR="90805" indent="374650">
                        <a:lnSpc>
                          <a:spcPct val="100000"/>
                        </a:lnSpc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매주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수요일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10">
                          <a:latin typeface="Malgun Gothic"/>
                          <a:cs typeface="Malgun Gothic"/>
                        </a:rPr>
                        <a:t>10:00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(현업PM과</a:t>
                      </a:r>
                      <a:r>
                        <a:rPr dirty="0" sz="1100" spc="-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협의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후</a:t>
                      </a:r>
                      <a:r>
                        <a:rPr dirty="0" sz="1100" spc="-1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변경</a:t>
                      </a:r>
                      <a:r>
                        <a:rPr dirty="0" sz="11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가능)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447040" marR="440055">
                        <a:lnSpc>
                          <a:spcPct val="100000"/>
                        </a:lnSpc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Project</a:t>
                      </a:r>
                      <a:r>
                        <a:rPr dirty="0" sz="1100" spc="-4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10">
                          <a:latin typeface="Malgun Gothic"/>
                          <a:cs typeface="Malgun Gothic"/>
                        </a:rPr>
                        <a:t>Manager 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PMO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0">
                          <a:latin typeface="Malgun Gothic"/>
                          <a:cs typeface="Malgun Gothic"/>
                        </a:rPr>
                        <a:t>참여인원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047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주간보고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양식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400" spc="-20" b="1">
                          <a:latin typeface="Malgun Gothic"/>
                          <a:cs typeface="Malgun Gothic"/>
                        </a:rPr>
                        <a:t>월간보고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143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6695" indent="-106045">
                        <a:lnSpc>
                          <a:spcPct val="100000"/>
                        </a:lnSpc>
                        <a:spcBef>
                          <a:spcPts val="1215"/>
                        </a:spcBef>
                        <a:buChar char="-"/>
                        <a:tabLst>
                          <a:tab pos="226695" algn="l"/>
                        </a:tabLst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dirty="0" sz="1100" spc="-3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0">
                          <a:latin typeface="Malgun Gothic"/>
                          <a:cs typeface="Malgun Gothic"/>
                        </a:rPr>
                        <a:t>진척사항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  <a:p>
                      <a:pPr marL="227329" indent="-10668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-"/>
                        <a:tabLst>
                          <a:tab pos="227329" algn="l"/>
                        </a:tabLst>
                      </a:pPr>
                      <a:r>
                        <a:rPr dirty="0" sz="1100" spc="-10">
                          <a:latin typeface="Malgun Gothic"/>
                          <a:cs typeface="Malgun Gothic"/>
                        </a:rPr>
                        <a:t>업무변경내용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3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356235">
                        <a:lnSpc>
                          <a:spcPct val="100000"/>
                        </a:lnSpc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매월말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마지막</a:t>
                      </a:r>
                      <a:r>
                        <a:rPr dirty="0" sz="1100" spc="-1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수요일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781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임원</a:t>
                      </a:r>
                      <a:r>
                        <a:rPr dirty="0" sz="1100" spc="-1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dirty="0" sz="1100" spc="-1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35">
                          <a:latin typeface="Malgun Gothic"/>
                          <a:cs typeface="Malgun Gothic"/>
                        </a:rPr>
                        <a:t>팀장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10">
                          <a:latin typeface="Malgun Gothic"/>
                          <a:cs typeface="Malgun Gothic"/>
                        </a:rPr>
                        <a:t>이해관계자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3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월간보고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양식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781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dirty="0" sz="1400" spc="-20" b="1">
                          <a:latin typeface="Malgun Gothic"/>
                          <a:cs typeface="Malgun Gothic"/>
                        </a:rPr>
                        <a:t>중간보고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790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27329" indent="-106680">
                        <a:lnSpc>
                          <a:spcPct val="100000"/>
                        </a:lnSpc>
                        <a:spcBef>
                          <a:spcPts val="930"/>
                        </a:spcBef>
                        <a:buChar char="-"/>
                        <a:tabLst>
                          <a:tab pos="227329" algn="l"/>
                        </a:tabLst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0">
                          <a:latin typeface="Malgun Gothic"/>
                          <a:cs typeface="Malgun Gothic"/>
                        </a:rPr>
                        <a:t>진척사항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  <a:p>
                      <a:pPr marL="227329" indent="-106680">
                        <a:lnSpc>
                          <a:spcPct val="100000"/>
                        </a:lnSpc>
                        <a:buChar char="-"/>
                        <a:tabLst>
                          <a:tab pos="227329" algn="l"/>
                        </a:tabLst>
                      </a:pPr>
                      <a:r>
                        <a:rPr dirty="0" sz="1100" spc="-10">
                          <a:latin typeface="Malgun Gothic"/>
                          <a:cs typeface="Malgun Gothic"/>
                        </a:rPr>
                        <a:t>업무변경내용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181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363855">
                        <a:lnSpc>
                          <a:spcPct val="100000"/>
                        </a:lnSpc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분석단계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완료</a:t>
                      </a:r>
                      <a:r>
                        <a:rPr dirty="0" sz="11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시점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3405" marR="563880" indent="-6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100" spc="-20">
                          <a:latin typeface="Malgun Gothic"/>
                          <a:cs typeface="Malgun Gothic"/>
                        </a:rPr>
                        <a:t>대표이사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임원</a:t>
                      </a:r>
                      <a:r>
                        <a:rPr dirty="0" sz="11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dirty="0" sz="11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팀장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10">
                          <a:latin typeface="Malgun Gothic"/>
                          <a:cs typeface="Malgun Gothic"/>
                        </a:rPr>
                        <a:t>이해관계자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별도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dirty="0" sz="1400" spc="-20" b="1">
                          <a:latin typeface="Malgun Gothic"/>
                          <a:cs typeface="Malgun Gothic"/>
                        </a:rPr>
                        <a:t>오픈보고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1790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78435" indent="-106680">
                        <a:lnSpc>
                          <a:spcPct val="100000"/>
                        </a:lnSpc>
                        <a:spcBef>
                          <a:spcPts val="630"/>
                        </a:spcBef>
                        <a:buChar char="-"/>
                        <a:tabLst>
                          <a:tab pos="178435" algn="l"/>
                        </a:tabLst>
                      </a:pPr>
                      <a:r>
                        <a:rPr dirty="0" sz="1100" spc="-20">
                          <a:latin typeface="Malgun Gothic"/>
                          <a:cs typeface="Malgun Gothic"/>
                        </a:rPr>
                        <a:t>오픈일정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  <a:p>
                      <a:pPr marL="178435" indent="-106680">
                        <a:lnSpc>
                          <a:spcPct val="100000"/>
                        </a:lnSpc>
                        <a:spcBef>
                          <a:spcPts val="600"/>
                        </a:spcBef>
                        <a:buChar char="-"/>
                        <a:tabLst>
                          <a:tab pos="178435" algn="l"/>
                        </a:tabLst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변경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업무내용</a:t>
                      </a:r>
                      <a:r>
                        <a:rPr dirty="0" sz="1100" spc="-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전달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800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43585">
                        <a:lnSpc>
                          <a:spcPct val="100000"/>
                        </a:lnSpc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2020-</a:t>
                      </a:r>
                      <a:r>
                        <a:rPr dirty="0" sz="1100" spc="-10">
                          <a:latin typeface="Malgun Gothic"/>
                          <a:cs typeface="Malgun Gothic"/>
                        </a:rPr>
                        <a:t>01-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02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7040" marR="440055" indent="25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임원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dirty="0" sz="11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팀장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Project</a:t>
                      </a:r>
                      <a:r>
                        <a:rPr dirty="0" sz="1100" spc="-4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10">
                          <a:latin typeface="Malgun Gothic"/>
                          <a:cs typeface="Malgun Gothic"/>
                        </a:rPr>
                        <a:t>Manager 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PMO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342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별도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412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3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400" spc="-20" b="1">
                          <a:latin typeface="Malgun Gothic"/>
                          <a:cs typeface="Malgun Gothic"/>
                        </a:rPr>
                        <a:t>완료보고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B="0" marT="939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808990">
                        <a:lnSpc>
                          <a:spcPct val="100000"/>
                        </a:lnSpc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dirty="0" sz="1100" spc="-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완료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 보고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363855">
                        <a:lnSpc>
                          <a:spcPct val="100000"/>
                        </a:lnSpc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dirty="0" sz="1100" spc="-3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완료</a:t>
                      </a:r>
                      <a:r>
                        <a:rPr dirty="0" sz="1100" spc="-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시점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dirty="0" sz="1100" spc="-4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0">
                          <a:latin typeface="Malgun Gothic"/>
                          <a:cs typeface="Malgun Gothic"/>
                        </a:rPr>
                        <a:t>이해관계자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별도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92883" y="5236870"/>
            <a:ext cx="375920" cy="788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50">
                <a:solidFill>
                  <a:srgbClr val="FDFDFD"/>
                </a:solidFill>
                <a:latin typeface="Malgun Gothic"/>
                <a:cs typeface="Malgun Gothic"/>
              </a:rPr>
              <a:t>4</a:t>
            </a:r>
            <a:endParaRPr sz="5000">
              <a:latin typeface="Malgun Gothic"/>
              <a:cs typeface="Malgun Gothic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78180" y="3278123"/>
            <a:ext cx="3068320" cy="2416810"/>
            <a:chOff x="678180" y="3278123"/>
            <a:chExt cx="3068320" cy="2416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180" y="3471671"/>
              <a:ext cx="1821180" cy="156819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180" y="3471671"/>
              <a:ext cx="1808988" cy="157276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896035" y="4522977"/>
              <a:ext cx="1425575" cy="513715"/>
            </a:xfrm>
            <a:custGeom>
              <a:avLst/>
              <a:gdLst/>
              <a:ahLst/>
              <a:cxnLst/>
              <a:rect l="l" t="t" r="r" b="b"/>
              <a:pathLst>
                <a:path w="1425575" h="513714">
                  <a:moveTo>
                    <a:pt x="1424978" y="27025"/>
                  </a:moveTo>
                  <a:lnTo>
                    <a:pt x="1417777" y="0"/>
                  </a:lnTo>
                  <a:lnTo>
                    <a:pt x="1398752" y="24206"/>
                  </a:lnTo>
                  <a:lnTo>
                    <a:pt x="1377213" y="48552"/>
                  </a:lnTo>
                  <a:lnTo>
                    <a:pt x="1326845" y="97282"/>
                  </a:lnTo>
                  <a:lnTo>
                    <a:pt x="1288694" y="129146"/>
                  </a:lnTo>
                  <a:lnTo>
                    <a:pt x="1247902" y="159766"/>
                  </a:lnTo>
                  <a:lnTo>
                    <a:pt x="1204785" y="189039"/>
                  </a:lnTo>
                  <a:lnTo>
                    <a:pt x="1159675" y="216827"/>
                  </a:lnTo>
                  <a:lnTo>
                    <a:pt x="1112901" y="243027"/>
                  </a:lnTo>
                  <a:lnTo>
                    <a:pt x="1064793" y="267500"/>
                  </a:lnTo>
                  <a:lnTo>
                    <a:pt x="1015669" y="290131"/>
                  </a:lnTo>
                  <a:lnTo>
                    <a:pt x="965885" y="310807"/>
                  </a:lnTo>
                  <a:lnTo>
                    <a:pt x="915746" y="329387"/>
                  </a:lnTo>
                  <a:lnTo>
                    <a:pt x="865593" y="345770"/>
                  </a:lnTo>
                  <a:lnTo>
                    <a:pt x="813409" y="356031"/>
                  </a:lnTo>
                  <a:lnTo>
                    <a:pt x="760310" y="362331"/>
                  </a:lnTo>
                  <a:lnTo>
                    <a:pt x="718756" y="365607"/>
                  </a:lnTo>
                  <a:lnTo>
                    <a:pt x="669074" y="367182"/>
                  </a:lnTo>
                  <a:lnTo>
                    <a:pt x="616305" y="366788"/>
                  </a:lnTo>
                  <a:lnTo>
                    <a:pt x="568693" y="364477"/>
                  </a:lnTo>
                  <a:lnTo>
                    <a:pt x="509143" y="355028"/>
                  </a:lnTo>
                  <a:lnTo>
                    <a:pt x="441769" y="336448"/>
                  </a:lnTo>
                  <a:lnTo>
                    <a:pt x="392442" y="317754"/>
                  </a:lnTo>
                  <a:lnTo>
                    <a:pt x="343865" y="297129"/>
                  </a:lnTo>
                  <a:lnTo>
                    <a:pt x="300659" y="276644"/>
                  </a:lnTo>
                  <a:lnTo>
                    <a:pt x="249415" y="245084"/>
                  </a:lnTo>
                  <a:lnTo>
                    <a:pt x="206603" y="215950"/>
                  </a:lnTo>
                  <a:lnTo>
                    <a:pt x="166077" y="185699"/>
                  </a:lnTo>
                  <a:lnTo>
                    <a:pt x="128143" y="154533"/>
                  </a:lnTo>
                  <a:lnTo>
                    <a:pt x="93116" y="122631"/>
                  </a:lnTo>
                  <a:lnTo>
                    <a:pt x="61302" y="90131"/>
                  </a:lnTo>
                  <a:lnTo>
                    <a:pt x="32994" y="57251"/>
                  </a:lnTo>
                  <a:lnTo>
                    <a:pt x="8509" y="24130"/>
                  </a:lnTo>
                  <a:lnTo>
                    <a:pt x="241" y="50990"/>
                  </a:lnTo>
                  <a:lnTo>
                    <a:pt x="7366" y="112204"/>
                  </a:lnTo>
                  <a:lnTo>
                    <a:pt x="43307" y="180276"/>
                  </a:lnTo>
                  <a:lnTo>
                    <a:pt x="71069" y="215722"/>
                  </a:lnTo>
                  <a:lnTo>
                    <a:pt x="104825" y="251460"/>
                  </a:lnTo>
                  <a:lnTo>
                    <a:pt x="144157" y="287045"/>
                  </a:lnTo>
                  <a:lnTo>
                    <a:pt x="188671" y="321995"/>
                  </a:lnTo>
                  <a:lnTo>
                    <a:pt x="237959" y="355841"/>
                  </a:lnTo>
                  <a:lnTo>
                    <a:pt x="291604" y="388112"/>
                  </a:lnTo>
                  <a:lnTo>
                    <a:pt x="349211" y="418338"/>
                  </a:lnTo>
                  <a:lnTo>
                    <a:pt x="408432" y="445211"/>
                  </a:lnTo>
                  <a:lnTo>
                    <a:pt x="466852" y="467702"/>
                  </a:lnTo>
                  <a:lnTo>
                    <a:pt x="523836" y="485787"/>
                  </a:lnTo>
                  <a:lnTo>
                    <a:pt x="578751" y="499427"/>
                  </a:lnTo>
                  <a:lnTo>
                    <a:pt x="630999" y="508584"/>
                  </a:lnTo>
                  <a:lnTo>
                    <a:pt x="679945" y="513245"/>
                  </a:lnTo>
                  <a:lnTo>
                    <a:pt x="724979" y="513372"/>
                  </a:lnTo>
                  <a:lnTo>
                    <a:pt x="765467" y="508927"/>
                  </a:lnTo>
                  <a:lnTo>
                    <a:pt x="798512" y="500468"/>
                  </a:lnTo>
                  <a:lnTo>
                    <a:pt x="808951" y="500494"/>
                  </a:lnTo>
                  <a:lnTo>
                    <a:pt x="861872" y="496938"/>
                  </a:lnTo>
                  <a:lnTo>
                    <a:pt x="910513" y="489775"/>
                  </a:lnTo>
                  <a:lnTo>
                    <a:pt x="954265" y="479158"/>
                  </a:lnTo>
                  <a:lnTo>
                    <a:pt x="992517" y="465188"/>
                  </a:lnTo>
                  <a:lnTo>
                    <a:pt x="1047381" y="429793"/>
                  </a:lnTo>
                  <a:lnTo>
                    <a:pt x="1087805" y="413499"/>
                  </a:lnTo>
                  <a:lnTo>
                    <a:pt x="1127848" y="392899"/>
                  </a:lnTo>
                  <a:lnTo>
                    <a:pt x="1161757" y="370332"/>
                  </a:lnTo>
                  <a:lnTo>
                    <a:pt x="1188961" y="346049"/>
                  </a:lnTo>
                  <a:lnTo>
                    <a:pt x="1195514" y="337578"/>
                  </a:lnTo>
                  <a:lnTo>
                    <a:pt x="1213358" y="326936"/>
                  </a:lnTo>
                  <a:lnTo>
                    <a:pt x="1249705" y="300443"/>
                  </a:lnTo>
                  <a:lnTo>
                    <a:pt x="1279702" y="272973"/>
                  </a:lnTo>
                  <a:lnTo>
                    <a:pt x="1302804" y="244868"/>
                  </a:lnTo>
                  <a:lnTo>
                    <a:pt x="1317713" y="217932"/>
                  </a:lnTo>
                  <a:lnTo>
                    <a:pt x="1347800" y="188468"/>
                  </a:lnTo>
                  <a:lnTo>
                    <a:pt x="1376908" y="154178"/>
                  </a:lnTo>
                  <a:lnTo>
                    <a:pt x="1399603" y="120434"/>
                  </a:lnTo>
                  <a:lnTo>
                    <a:pt x="1415465" y="87693"/>
                  </a:lnTo>
                  <a:lnTo>
                    <a:pt x="1424063" y="56400"/>
                  </a:lnTo>
                  <a:lnTo>
                    <a:pt x="1424978" y="27025"/>
                  </a:lnTo>
                  <a:close/>
                </a:path>
              </a:pathLst>
            </a:custGeom>
            <a:solidFill>
              <a:srgbClr val="F8F8F8">
                <a:alpha val="3921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53056" y="4259579"/>
              <a:ext cx="1392935" cy="135788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2700" y="3278123"/>
              <a:ext cx="1113281" cy="133426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1740" y="4360163"/>
              <a:ext cx="1113282" cy="1334262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2836545" y="3102280"/>
            <a:ext cx="5399405" cy="2190115"/>
          </a:xfrm>
          <a:prstGeom prst="rect">
            <a:avLst/>
          </a:prstGeom>
        </p:spPr>
        <p:txBody>
          <a:bodyPr wrap="square" lIns="0" tIns="332105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2615"/>
              </a:spcBef>
              <a:tabLst>
                <a:tab pos="1157605" algn="l"/>
                <a:tab pos="5386070" algn="l"/>
              </a:tabLst>
            </a:pPr>
            <a:r>
              <a:rPr dirty="0" sz="5000" spc="-50">
                <a:solidFill>
                  <a:srgbClr val="FDFDFD"/>
                </a:solidFill>
                <a:latin typeface="Malgun Gothic"/>
                <a:cs typeface="Malgun Gothic"/>
              </a:rPr>
              <a:t>2</a:t>
            </a:r>
            <a:r>
              <a:rPr dirty="0" sz="5000">
                <a:solidFill>
                  <a:srgbClr val="FDFDFD"/>
                </a:solidFill>
                <a:latin typeface="Malgun Gothic"/>
                <a:cs typeface="Malgun Gothic"/>
              </a:rPr>
              <a:t>	</a:t>
            </a:r>
            <a:r>
              <a:rPr dirty="0" u="dash" sz="5000">
                <a:solidFill>
                  <a:srgbClr val="FDFDFD"/>
                </a:solidFill>
                <a:uFill>
                  <a:solidFill>
                    <a:srgbClr val="080808"/>
                  </a:solidFill>
                </a:uFill>
                <a:latin typeface="Malgun Gothic"/>
                <a:cs typeface="Malgun Gothic"/>
              </a:rPr>
              <a:t>	</a:t>
            </a:r>
            <a:endParaRPr sz="5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525"/>
              </a:spcBef>
            </a:pPr>
            <a:r>
              <a:rPr dirty="0" sz="5000" spc="-50">
                <a:solidFill>
                  <a:srgbClr val="FDFDFD"/>
                </a:solidFill>
                <a:latin typeface="Malgun Gothic"/>
                <a:cs typeface="Malgun Gothic"/>
              </a:rPr>
              <a:t>3</a:t>
            </a:r>
            <a:endParaRPr sz="5000">
              <a:latin typeface="Malgun Gothic"/>
              <a:cs typeface="Malgun Gothic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2144776" y="3008376"/>
            <a:ext cx="5382260" cy="2858770"/>
            <a:chOff x="2144776" y="3008376"/>
            <a:chExt cx="5382260" cy="2858770"/>
          </a:xfrm>
        </p:grpSpPr>
        <p:sp>
          <p:nvSpPr>
            <p:cNvPr id="12" name="object 12" descr=""/>
            <p:cNvSpPr/>
            <p:nvPr/>
          </p:nvSpPr>
          <p:spPr>
            <a:xfrm>
              <a:off x="2144776" y="4438268"/>
              <a:ext cx="1350645" cy="1429385"/>
            </a:xfrm>
            <a:custGeom>
              <a:avLst/>
              <a:gdLst/>
              <a:ahLst/>
              <a:cxnLst/>
              <a:rect l="l" t="t" r="r" b="b"/>
              <a:pathLst>
                <a:path w="1350645" h="1429385">
                  <a:moveTo>
                    <a:pt x="1350492" y="192874"/>
                  </a:moveTo>
                  <a:lnTo>
                    <a:pt x="1347978" y="153822"/>
                  </a:lnTo>
                  <a:lnTo>
                    <a:pt x="1333652" y="86131"/>
                  </a:lnTo>
                  <a:lnTo>
                    <a:pt x="1306715" y="34137"/>
                  </a:lnTo>
                  <a:lnTo>
                    <a:pt x="1266952" y="0"/>
                  </a:lnTo>
                  <a:lnTo>
                    <a:pt x="1265999" y="39382"/>
                  </a:lnTo>
                  <a:lnTo>
                    <a:pt x="1263040" y="80187"/>
                  </a:lnTo>
                  <a:lnTo>
                    <a:pt x="1258125" y="122301"/>
                  </a:lnTo>
                  <a:lnTo>
                    <a:pt x="1251318" y="165569"/>
                  </a:lnTo>
                  <a:lnTo>
                    <a:pt x="1242669" y="209880"/>
                  </a:lnTo>
                  <a:lnTo>
                    <a:pt x="1232255" y="255092"/>
                  </a:lnTo>
                  <a:lnTo>
                    <a:pt x="1220127" y="301066"/>
                  </a:lnTo>
                  <a:lnTo>
                    <a:pt x="1206347" y="347675"/>
                  </a:lnTo>
                  <a:lnTo>
                    <a:pt x="1190967" y="394779"/>
                  </a:lnTo>
                  <a:lnTo>
                    <a:pt x="1174064" y="442239"/>
                  </a:lnTo>
                  <a:lnTo>
                    <a:pt x="1155700" y="489940"/>
                  </a:lnTo>
                  <a:lnTo>
                    <a:pt x="1135926" y="537730"/>
                  </a:lnTo>
                  <a:lnTo>
                    <a:pt x="1108786" y="588848"/>
                  </a:lnTo>
                  <a:lnTo>
                    <a:pt x="1083284" y="633133"/>
                  </a:lnTo>
                  <a:lnTo>
                    <a:pt x="1056373" y="677303"/>
                  </a:lnTo>
                  <a:lnTo>
                    <a:pt x="1034072" y="711987"/>
                  </a:lnTo>
                  <a:lnTo>
                    <a:pt x="1009205" y="747661"/>
                  </a:lnTo>
                  <a:lnTo>
                    <a:pt x="978598" y="789355"/>
                  </a:lnTo>
                  <a:lnTo>
                    <a:pt x="946683" y="830681"/>
                  </a:lnTo>
                  <a:lnTo>
                    <a:pt x="913561" y="871550"/>
                  </a:lnTo>
                  <a:lnTo>
                    <a:pt x="880846" y="910043"/>
                  </a:lnTo>
                  <a:lnTo>
                    <a:pt x="817168" y="964768"/>
                  </a:lnTo>
                  <a:lnTo>
                    <a:pt x="776439" y="997445"/>
                  </a:lnTo>
                  <a:lnTo>
                    <a:pt x="734644" y="1029385"/>
                  </a:lnTo>
                  <a:lnTo>
                    <a:pt x="691908" y="1060500"/>
                  </a:lnTo>
                  <a:lnTo>
                    <a:pt x="648335" y="1090688"/>
                  </a:lnTo>
                  <a:lnTo>
                    <a:pt x="604050" y="1119860"/>
                  </a:lnTo>
                  <a:lnTo>
                    <a:pt x="559168" y="1147927"/>
                  </a:lnTo>
                  <a:lnTo>
                    <a:pt x="513791" y="1174800"/>
                  </a:lnTo>
                  <a:lnTo>
                    <a:pt x="468058" y="1200378"/>
                  </a:lnTo>
                  <a:lnTo>
                    <a:pt x="422071" y="1224584"/>
                  </a:lnTo>
                  <a:lnTo>
                    <a:pt x="375945" y="1247317"/>
                  </a:lnTo>
                  <a:lnTo>
                    <a:pt x="329793" y="1268501"/>
                  </a:lnTo>
                  <a:lnTo>
                    <a:pt x="283743" y="1288034"/>
                  </a:lnTo>
                  <a:lnTo>
                    <a:pt x="237909" y="1305826"/>
                  </a:lnTo>
                  <a:lnTo>
                    <a:pt x="192405" y="1321777"/>
                  </a:lnTo>
                  <a:lnTo>
                    <a:pt x="141427" y="1337500"/>
                  </a:lnTo>
                  <a:lnTo>
                    <a:pt x="92240" y="1350251"/>
                  </a:lnTo>
                  <a:lnTo>
                    <a:pt x="45046" y="1360017"/>
                  </a:lnTo>
                  <a:lnTo>
                    <a:pt x="0" y="1366735"/>
                  </a:lnTo>
                  <a:lnTo>
                    <a:pt x="17157" y="1386332"/>
                  </a:lnTo>
                  <a:lnTo>
                    <a:pt x="64185" y="1414233"/>
                  </a:lnTo>
                  <a:lnTo>
                    <a:pt x="126339" y="1427480"/>
                  </a:lnTo>
                  <a:lnTo>
                    <a:pt x="162433" y="1428775"/>
                  </a:lnTo>
                  <a:lnTo>
                    <a:pt x="201498" y="1426578"/>
                  </a:lnTo>
                  <a:lnTo>
                    <a:pt x="243306" y="1420977"/>
                  </a:lnTo>
                  <a:lnTo>
                    <a:pt x="287553" y="1412024"/>
                  </a:lnTo>
                  <a:lnTo>
                    <a:pt x="333997" y="1399781"/>
                  </a:lnTo>
                  <a:lnTo>
                    <a:pt x="334873" y="1399501"/>
                  </a:lnTo>
                  <a:lnTo>
                    <a:pt x="352310" y="1403121"/>
                  </a:lnTo>
                  <a:lnTo>
                    <a:pt x="415836" y="1401394"/>
                  </a:lnTo>
                  <a:lnTo>
                    <a:pt x="488683" y="1382864"/>
                  </a:lnTo>
                  <a:lnTo>
                    <a:pt x="527989" y="1367612"/>
                  </a:lnTo>
                  <a:lnTo>
                    <a:pt x="568909" y="1348511"/>
                  </a:lnTo>
                  <a:lnTo>
                    <a:pt x="611174" y="1325702"/>
                  </a:lnTo>
                  <a:lnTo>
                    <a:pt x="654558" y="1299311"/>
                  </a:lnTo>
                  <a:lnTo>
                    <a:pt x="680402" y="1281874"/>
                  </a:lnTo>
                  <a:lnTo>
                    <a:pt x="704024" y="1277124"/>
                  </a:lnTo>
                  <a:lnTo>
                    <a:pt x="768032" y="1250848"/>
                  </a:lnTo>
                  <a:lnTo>
                    <a:pt x="801725" y="1230934"/>
                  </a:lnTo>
                  <a:lnTo>
                    <a:pt x="836256" y="1206728"/>
                  </a:lnTo>
                  <a:lnTo>
                    <a:pt x="871435" y="1178420"/>
                  </a:lnTo>
                  <a:lnTo>
                    <a:pt x="907034" y="1146200"/>
                  </a:lnTo>
                  <a:lnTo>
                    <a:pt x="942860" y="1110208"/>
                  </a:lnTo>
                  <a:lnTo>
                    <a:pt x="978712" y="1070660"/>
                  </a:lnTo>
                  <a:lnTo>
                    <a:pt x="1014361" y="1027709"/>
                  </a:lnTo>
                  <a:lnTo>
                    <a:pt x="1049616" y="981532"/>
                  </a:lnTo>
                  <a:lnTo>
                    <a:pt x="1084262" y="932332"/>
                  </a:lnTo>
                  <a:lnTo>
                    <a:pt x="1118095" y="880249"/>
                  </a:lnTo>
                  <a:lnTo>
                    <a:pt x="1150899" y="825500"/>
                  </a:lnTo>
                  <a:lnTo>
                    <a:pt x="1182497" y="768235"/>
                  </a:lnTo>
                  <a:lnTo>
                    <a:pt x="1212037" y="709853"/>
                  </a:lnTo>
                  <a:lnTo>
                    <a:pt x="1238821" y="651878"/>
                  </a:lnTo>
                  <a:lnTo>
                    <a:pt x="1262811" y="594575"/>
                  </a:lnTo>
                  <a:lnTo>
                    <a:pt x="1283970" y="538226"/>
                  </a:lnTo>
                  <a:lnTo>
                    <a:pt x="1302283" y="483082"/>
                  </a:lnTo>
                  <a:lnTo>
                    <a:pt x="1317701" y="429412"/>
                  </a:lnTo>
                  <a:lnTo>
                    <a:pt x="1330198" y="377507"/>
                  </a:lnTo>
                  <a:lnTo>
                    <a:pt x="1339761" y="327634"/>
                  </a:lnTo>
                  <a:lnTo>
                    <a:pt x="1346352" y="280060"/>
                  </a:lnTo>
                  <a:lnTo>
                    <a:pt x="1349933" y="235051"/>
                  </a:lnTo>
                  <a:lnTo>
                    <a:pt x="1350492" y="192874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430524" y="3012948"/>
              <a:ext cx="4097020" cy="2478405"/>
            </a:xfrm>
            <a:custGeom>
              <a:avLst/>
              <a:gdLst/>
              <a:ahLst/>
              <a:cxnLst/>
              <a:rect l="l" t="t" r="r" b="b"/>
              <a:pathLst>
                <a:path w="4097020" h="2478404">
                  <a:moveTo>
                    <a:pt x="88391" y="0"/>
                  </a:moveTo>
                  <a:lnTo>
                    <a:pt x="4096511" y="0"/>
                  </a:lnTo>
                </a:path>
                <a:path w="4097020" h="2478404">
                  <a:moveTo>
                    <a:pt x="0" y="2478024"/>
                  </a:moveTo>
                  <a:lnTo>
                    <a:pt x="4008120" y="2478024"/>
                  </a:lnTo>
                </a:path>
              </a:pathLst>
            </a:custGeom>
            <a:ln w="9144">
              <a:solidFill>
                <a:srgbClr val="080808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969670" y="2730245"/>
            <a:ext cx="1520190" cy="1844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5000" spc="-50">
                <a:solidFill>
                  <a:srgbClr val="FDFDFD"/>
                </a:solidFill>
                <a:latin typeface="Malgun Gothic"/>
                <a:cs typeface="Malgun Gothic"/>
              </a:rPr>
              <a:t>1</a:t>
            </a:r>
            <a:endParaRPr sz="5000">
              <a:latin typeface="Malgun Gothic"/>
              <a:cs typeface="Malgun Gothic"/>
            </a:endParaRPr>
          </a:p>
          <a:p>
            <a:pPr algn="ctr" marL="12700" marR="285750">
              <a:lnSpc>
                <a:spcPct val="100000"/>
              </a:lnSpc>
              <a:spcBef>
                <a:spcPts val="3635"/>
              </a:spcBef>
            </a:pPr>
            <a:r>
              <a:rPr dirty="0" sz="1300" spc="-10" b="1">
                <a:solidFill>
                  <a:srgbClr val="080808"/>
                </a:solidFill>
                <a:latin typeface="Malgun Gothic"/>
                <a:cs typeface="Malgun Gothic"/>
              </a:rPr>
              <a:t>일진다이아몬드 </a:t>
            </a:r>
            <a:r>
              <a:rPr dirty="0" sz="1300" b="1">
                <a:solidFill>
                  <a:srgbClr val="080808"/>
                </a:solidFill>
                <a:latin typeface="Malgun Gothic"/>
                <a:cs typeface="Malgun Gothic"/>
              </a:rPr>
              <a:t>전자전표</a:t>
            </a:r>
            <a:r>
              <a:rPr dirty="0" sz="1300" spc="-50" b="1">
                <a:solidFill>
                  <a:srgbClr val="080808"/>
                </a:solidFill>
                <a:latin typeface="Malgun Gothic"/>
                <a:cs typeface="Malgun Gothic"/>
              </a:rPr>
              <a:t> </a:t>
            </a:r>
            <a:r>
              <a:rPr dirty="0" sz="1300" spc="-25" b="1">
                <a:solidFill>
                  <a:srgbClr val="080808"/>
                </a:solidFill>
                <a:latin typeface="Malgun Gothic"/>
                <a:cs typeface="Malgun Gothic"/>
              </a:rPr>
              <a:t>시스템 구축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 spc="-25"/>
              <a:t>10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257047" y="216865"/>
            <a:ext cx="9081770" cy="2475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4960" indent="-302260">
              <a:lnSpc>
                <a:spcPct val="100000"/>
              </a:lnSpc>
              <a:spcBef>
                <a:spcPts val="105"/>
              </a:spcBef>
              <a:buAutoNum type="arabicPeriod" startAt="4"/>
              <a:tabLst>
                <a:tab pos="314960" algn="l"/>
              </a:tabLst>
            </a:pPr>
            <a:r>
              <a:rPr dirty="0" sz="2000" b="1">
                <a:latin typeface="Malgun Gothic"/>
                <a:cs typeface="Malgun Gothic"/>
              </a:rPr>
              <a:t>프로젝트</a:t>
            </a:r>
            <a:r>
              <a:rPr dirty="0" sz="2000" spc="-45" b="1">
                <a:latin typeface="Malgun Gothic"/>
                <a:cs typeface="Malgun Gothic"/>
              </a:rPr>
              <a:t> </a:t>
            </a:r>
            <a:r>
              <a:rPr dirty="0" sz="2000" spc="-25" b="1">
                <a:latin typeface="Malgun Gothic"/>
                <a:cs typeface="Malgun Gothic"/>
              </a:rPr>
              <a:t>지원</a:t>
            </a:r>
            <a:endParaRPr sz="2000">
              <a:latin typeface="Malgun Gothic"/>
              <a:cs typeface="Malgun Gothic"/>
            </a:endParaRPr>
          </a:p>
          <a:p>
            <a:pPr lvl="1" marL="545465" indent="-273685">
              <a:lnSpc>
                <a:spcPct val="100000"/>
              </a:lnSpc>
              <a:spcBef>
                <a:spcPts val="1730"/>
              </a:spcBef>
              <a:buChar char="■"/>
              <a:tabLst>
                <a:tab pos="545465" algn="l"/>
              </a:tabLst>
            </a:pPr>
            <a:r>
              <a:rPr dirty="0" sz="1600" b="1">
                <a:latin typeface="Malgun Gothic"/>
                <a:cs typeface="Malgun Gothic"/>
              </a:rPr>
              <a:t>협조</a:t>
            </a:r>
            <a:r>
              <a:rPr dirty="0" sz="1600" spc="-25" b="1">
                <a:latin typeface="Malgun Gothic"/>
                <a:cs typeface="Malgun Gothic"/>
              </a:rPr>
              <a:t> </a:t>
            </a:r>
            <a:r>
              <a:rPr dirty="0" sz="1600" b="1">
                <a:latin typeface="Malgun Gothic"/>
                <a:cs typeface="Malgun Gothic"/>
              </a:rPr>
              <a:t>및</a:t>
            </a:r>
            <a:r>
              <a:rPr dirty="0" sz="1600" spc="-30" b="1">
                <a:latin typeface="Malgun Gothic"/>
                <a:cs typeface="Malgun Gothic"/>
              </a:rPr>
              <a:t> </a:t>
            </a:r>
            <a:r>
              <a:rPr dirty="0" sz="1600" b="1">
                <a:latin typeface="Malgun Gothic"/>
                <a:cs typeface="Malgun Gothic"/>
              </a:rPr>
              <a:t>지원</a:t>
            </a:r>
            <a:r>
              <a:rPr dirty="0" sz="1600" spc="-35" b="1">
                <a:latin typeface="Malgun Gothic"/>
                <a:cs typeface="Malgun Gothic"/>
              </a:rPr>
              <a:t> </a:t>
            </a:r>
            <a:r>
              <a:rPr dirty="0" sz="1600" b="1">
                <a:latin typeface="Malgun Gothic"/>
                <a:cs typeface="Malgun Gothic"/>
              </a:rPr>
              <a:t>요청</a:t>
            </a:r>
            <a:r>
              <a:rPr dirty="0" sz="1600" spc="-25" b="1">
                <a:latin typeface="Malgun Gothic"/>
                <a:cs typeface="Malgun Gothic"/>
              </a:rPr>
              <a:t> 사항</a:t>
            </a:r>
            <a:endParaRPr sz="1600">
              <a:latin typeface="Malgun Gothic"/>
              <a:cs typeface="Malgun Gothic"/>
            </a:endParaRPr>
          </a:p>
          <a:p>
            <a:pPr algn="just" marL="271780" marR="5080" indent="71120">
              <a:lnSpc>
                <a:spcPct val="123500"/>
              </a:lnSpc>
              <a:spcBef>
                <a:spcPts val="919"/>
              </a:spcBef>
            </a:pPr>
            <a:r>
              <a:rPr dirty="0" sz="1300">
                <a:latin typeface="Malgun Gothic"/>
                <a:cs typeface="Malgun Gothic"/>
              </a:rPr>
              <a:t>-</a:t>
            </a:r>
            <a:r>
              <a:rPr dirty="0" sz="1300" spc="-3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본</a:t>
            </a:r>
            <a:r>
              <a:rPr dirty="0" sz="1300" spc="-3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사업이</a:t>
            </a:r>
            <a:r>
              <a:rPr dirty="0" sz="1300" spc="-1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성공적으로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구축되고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원활히</a:t>
            </a:r>
            <a:r>
              <a:rPr dirty="0" sz="1300" spc="-3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운영되기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위해서는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고객사와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수행사간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상호</a:t>
            </a:r>
            <a:r>
              <a:rPr dirty="0" sz="1300" spc="-3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신뢰를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기반으로</a:t>
            </a:r>
            <a:r>
              <a:rPr dirty="0" sz="1300" spc="-3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한</a:t>
            </a:r>
            <a:r>
              <a:rPr dirty="0" sz="1300" spc="-3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안정된</a:t>
            </a:r>
            <a:r>
              <a:rPr dirty="0" sz="1300" spc="-15">
                <a:latin typeface="Malgun Gothic"/>
                <a:cs typeface="Malgun Gothic"/>
              </a:rPr>
              <a:t> </a:t>
            </a:r>
            <a:r>
              <a:rPr dirty="0" sz="1300" spc="-25">
                <a:latin typeface="Malgun Gothic"/>
                <a:cs typeface="Malgun Gothic"/>
              </a:rPr>
              <a:t>업무 </a:t>
            </a:r>
            <a:r>
              <a:rPr dirty="0" sz="1300">
                <a:latin typeface="Malgun Gothic"/>
                <a:cs typeface="Malgun Gothic"/>
              </a:rPr>
              <a:t>협조체제를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통하여</a:t>
            </a:r>
            <a:r>
              <a:rPr dirty="0" sz="1300" spc="-1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역할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및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책임에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대한</a:t>
            </a:r>
            <a:r>
              <a:rPr dirty="0" sz="1300" spc="-1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명확한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인식을</a:t>
            </a:r>
            <a:r>
              <a:rPr dirty="0" sz="1300" spc="-1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전제로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함은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물론,</a:t>
            </a:r>
            <a:r>
              <a:rPr dirty="0" sz="1300" spc="-1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사업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수행상의</a:t>
            </a:r>
            <a:r>
              <a:rPr dirty="0" sz="1300" spc="-1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다양한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핵심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사항들에</a:t>
            </a:r>
            <a:r>
              <a:rPr dirty="0" sz="1300" spc="-1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대한</a:t>
            </a:r>
            <a:r>
              <a:rPr dirty="0" sz="1300" spc="-10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효</a:t>
            </a:r>
            <a:r>
              <a:rPr dirty="0" sz="1300" spc="-5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과적인</a:t>
            </a:r>
            <a:r>
              <a:rPr dirty="0" sz="1300" spc="-1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지원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및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협조를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필요로</a:t>
            </a:r>
            <a:r>
              <a:rPr dirty="0" sz="1300" spc="-15">
                <a:latin typeface="Malgun Gothic"/>
                <a:cs typeface="Malgun Gothic"/>
              </a:rPr>
              <a:t> </a:t>
            </a:r>
            <a:r>
              <a:rPr dirty="0" sz="1300" spc="-25">
                <a:latin typeface="Malgun Gothic"/>
                <a:cs typeface="Malgun Gothic"/>
              </a:rPr>
              <a:t>함.</a:t>
            </a:r>
            <a:endParaRPr sz="1300">
              <a:latin typeface="Malgun Gothic"/>
              <a:cs typeface="Malgun Gothic"/>
            </a:endParaRPr>
          </a:p>
          <a:p>
            <a:pPr algn="ctr" marR="258445">
              <a:lnSpc>
                <a:spcPct val="100000"/>
              </a:lnSpc>
              <a:spcBef>
                <a:spcPts val="1055"/>
              </a:spcBef>
            </a:pPr>
            <a:r>
              <a:rPr dirty="0" sz="1600">
                <a:solidFill>
                  <a:srgbClr val="205868"/>
                </a:solidFill>
                <a:latin typeface="Malgun Gothic"/>
                <a:cs typeface="Malgun Gothic"/>
              </a:rPr>
              <a:t>*</a:t>
            </a:r>
            <a:r>
              <a:rPr dirty="0" sz="1600" spc="-50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205868"/>
                </a:solidFill>
                <a:latin typeface="Malgun Gothic"/>
                <a:cs typeface="Malgun Gothic"/>
              </a:rPr>
              <a:t>사업수행간</a:t>
            </a:r>
            <a:r>
              <a:rPr dirty="0" sz="1600" spc="-20" b="1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205868"/>
                </a:solidFill>
                <a:latin typeface="Malgun Gothic"/>
                <a:cs typeface="Malgun Gothic"/>
              </a:rPr>
              <a:t>신속한</a:t>
            </a:r>
            <a:r>
              <a:rPr dirty="0" sz="1600" spc="-30" b="1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dirty="0" sz="1600" spc="-20" b="1">
                <a:solidFill>
                  <a:srgbClr val="205868"/>
                </a:solidFill>
                <a:latin typeface="Malgun Gothic"/>
                <a:cs typeface="Malgun Gothic"/>
              </a:rPr>
              <a:t>업무지원</a:t>
            </a:r>
            <a:endParaRPr sz="1600">
              <a:latin typeface="Malgun Gothic"/>
              <a:cs typeface="Malgun Gothic"/>
            </a:endParaRPr>
          </a:p>
          <a:p>
            <a:pPr marL="3181985">
              <a:lnSpc>
                <a:spcPct val="100000"/>
              </a:lnSpc>
              <a:spcBef>
                <a:spcPts val="395"/>
              </a:spcBef>
            </a:pPr>
            <a:r>
              <a:rPr dirty="0" sz="1050" spc="-10" b="1">
                <a:latin typeface="Malgun Gothic"/>
                <a:cs typeface="Malgun Gothic"/>
              </a:rPr>
              <a:t>-</a:t>
            </a:r>
            <a:r>
              <a:rPr dirty="0" sz="1050" b="1">
                <a:latin typeface="Malgun Gothic"/>
                <a:cs typeface="Malgun Gothic"/>
              </a:rPr>
              <a:t>.</a:t>
            </a:r>
            <a:r>
              <a:rPr dirty="0" sz="1050" spc="380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업무</a:t>
            </a:r>
            <a:r>
              <a:rPr dirty="0" sz="1050" spc="-15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협조</a:t>
            </a:r>
            <a:r>
              <a:rPr dirty="0" sz="1050" spc="-20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요청</a:t>
            </a:r>
            <a:r>
              <a:rPr dirty="0" sz="1050" spc="-15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시</a:t>
            </a:r>
            <a:r>
              <a:rPr dirty="0" sz="1050" spc="-5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신속한</a:t>
            </a:r>
            <a:r>
              <a:rPr dirty="0" sz="1050" spc="-15" b="1">
                <a:latin typeface="Malgun Gothic"/>
                <a:cs typeface="Malgun Gothic"/>
              </a:rPr>
              <a:t> </a:t>
            </a:r>
            <a:r>
              <a:rPr dirty="0" sz="1050" spc="-25" b="1">
                <a:latin typeface="Malgun Gothic"/>
                <a:cs typeface="Malgun Gothic"/>
              </a:rPr>
              <a:t>조치</a:t>
            </a:r>
            <a:endParaRPr sz="1050">
              <a:latin typeface="Malgun Gothic"/>
              <a:cs typeface="Malgun Gothic"/>
            </a:endParaRPr>
          </a:p>
          <a:p>
            <a:pPr marL="3181985">
              <a:lnSpc>
                <a:spcPct val="100000"/>
              </a:lnSpc>
              <a:spcBef>
                <a:spcPts val="640"/>
              </a:spcBef>
            </a:pPr>
            <a:r>
              <a:rPr dirty="0" sz="1050" spc="-10" b="1">
                <a:latin typeface="Malgun Gothic"/>
                <a:cs typeface="Malgun Gothic"/>
              </a:rPr>
              <a:t>-</a:t>
            </a:r>
            <a:r>
              <a:rPr dirty="0" sz="1050" b="1">
                <a:latin typeface="Malgun Gothic"/>
                <a:cs typeface="Malgun Gothic"/>
              </a:rPr>
              <a:t>.</a:t>
            </a:r>
            <a:r>
              <a:rPr dirty="0" sz="1050" spc="390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현</a:t>
            </a:r>
            <a:r>
              <a:rPr dirty="0" sz="1050" spc="-10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시스템</a:t>
            </a:r>
            <a:r>
              <a:rPr dirty="0" sz="1050" spc="-10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정확한</a:t>
            </a:r>
            <a:r>
              <a:rPr dirty="0" sz="1050" spc="-10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분석을</a:t>
            </a:r>
            <a:r>
              <a:rPr dirty="0" sz="1050" spc="-10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위한</a:t>
            </a:r>
            <a:r>
              <a:rPr dirty="0" sz="1050" spc="-10" b="1">
                <a:latin typeface="Malgun Gothic"/>
                <a:cs typeface="Malgun Gothic"/>
              </a:rPr>
              <a:t> </a:t>
            </a:r>
            <a:r>
              <a:rPr dirty="0" sz="1050" spc="-20" b="1">
                <a:latin typeface="Malgun Gothic"/>
                <a:cs typeface="Malgun Gothic"/>
              </a:rPr>
              <a:t>정보제공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426333" y="2744470"/>
            <a:ext cx="334708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Malgun Gothic"/>
                <a:cs typeface="Malgun Gothic"/>
              </a:rPr>
              <a:t>-</a:t>
            </a:r>
            <a:r>
              <a:rPr dirty="0" sz="1050" b="1">
                <a:latin typeface="Malgun Gothic"/>
                <a:cs typeface="Malgun Gothic"/>
              </a:rPr>
              <a:t>.</a:t>
            </a:r>
            <a:r>
              <a:rPr dirty="0" sz="1050" spc="390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표준화</a:t>
            </a:r>
            <a:r>
              <a:rPr dirty="0" sz="1050" spc="-25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및 향후</a:t>
            </a:r>
            <a:r>
              <a:rPr dirty="0" sz="1050" spc="-10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발전방향을</a:t>
            </a:r>
            <a:r>
              <a:rPr dirty="0" sz="1050" spc="-25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위한</a:t>
            </a:r>
            <a:r>
              <a:rPr dirty="0" sz="1050" spc="-10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적극적인</a:t>
            </a:r>
            <a:r>
              <a:rPr dirty="0" sz="1050" spc="-10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의견</a:t>
            </a:r>
            <a:r>
              <a:rPr dirty="0" sz="1050" spc="-10" b="1">
                <a:latin typeface="Malgun Gothic"/>
                <a:cs typeface="Malgun Gothic"/>
              </a:rPr>
              <a:t> </a:t>
            </a:r>
            <a:r>
              <a:rPr dirty="0" sz="1050" spc="-25" b="1">
                <a:latin typeface="Malgun Gothic"/>
                <a:cs typeface="Malgun Gothic"/>
              </a:rPr>
              <a:t>제시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872229" y="3226054"/>
            <a:ext cx="41960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205868"/>
                </a:solidFill>
                <a:latin typeface="Malgun Gothic"/>
                <a:cs typeface="Malgun Gothic"/>
              </a:rPr>
              <a:t>*</a:t>
            </a:r>
            <a:r>
              <a:rPr dirty="0" sz="1600" spc="-45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205868"/>
                </a:solidFill>
                <a:latin typeface="Malgun Gothic"/>
                <a:cs typeface="Malgun Gothic"/>
              </a:rPr>
              <a:t>업무</a:t>
            </a:r>
            <a:r>
              <a:rPr dirty="0" sz="1600" spc="-25" b="1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205868"/>
                </a:solidFill>
                <a:latin typeface="Malgun Gothic"/>
                <a:cs typeface="Malgun Gothic"/>
              </a:rPr>
              <a:t>표준안</a:t>
            </a:r>
            <a:r>
              <a:rPr dirty="0" sz="1600" spc="-25" b="1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205868"/>
                </a:solidFill>
                <a:latin typeface="Malgun Gothic"/>
                <a:cs typeface="Malgun Gothic"/>
              </a:rPr>
              <a:t>및</a:t>
            </a:r>
            <a:r>
              <a:rPr dirty="0" sz="1600" spc="-35" b="1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205868"/>
                </a:solidFill>
                <a:latin typeface="Malgun Gothic"/>
                <a:cs typeface="Malgun Gothic"/>
              </a:rPr>
              <a:t>결정사안의</a:t>
            </a:r>
            <a:r>
              <a:rPr dirty="0" sz="1600" spc="-30" b="1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205868"/>
                </a:solidFill>
                <a:latin typeface="Malgun Gothic"/>
                <a:cs typeface="Malgun Gothic"/>
              </a:rPr>
              <a:t>신속한</a:t>
            </a:r>
            <a:r>
              <a:rPr dirty="0" sz="1600" spc="-20" b="1">
                <a:solidFill>
                  <a:srgbClr val="205868"/>
                </a:solidFill>
                <a:latin typeface="Malgun Gothic"/>
                <a:cs typeface="Malgun Gothic"/>
              </a:rPr>
              <a:t> 의사결정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015485" y="3518661"/>
            <a:ext cx="36017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Malgun Gothic"/>
                <a:cs typeface="Malgun Gothic"/>
              </a:rPr>
              <a:t>-</a:t>
            </a:r>
            <a:r>
              <a:rPr dirty="0" sz="1050" b="1">
                <a:latin typeface="Malgun Gothic"/>
                <a:cs typeface="Malgun Gothic"/>
              </a:rPr>
              <a:t>.</a:t>
            </a:r>
            <a:r>
              <a:rPr dirty="0" sz="1050" spc="390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프로세스</a:t>
            </a:r>
            <a:r>
              <a:rPr dirty="0" sz="1050" spc="-25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표준을</a:t>
            </a:r>
            <a:r>
              <a:rPr dirty="0" sz="1050" spc="-10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위한</a:t>
            </a:r>
            <a:r>
              <a:rPr dirty="0" sz="1050" spc="-10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적극적이고,</a:t>
            </a:r>
            <a:r>
              <a:rPr dirty="0" sz="1050" spc="-25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신속한</a:t>
            </a:r>
            <a:r>
              <a:rPr dirty="0" sz="1050" spc="-25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의사결정</a:t>
            </a:r>
            <a:r>
              <a:rPr dirty="0" sz="1050" spc="-10" b="1">
                <a:latin typeface="Malgun Gothic"/>
                <a:cs typeface="Malgun Gothic"/>
              </a:rPr>
              <a:t> </a:t>
            </a:r>
            <a:r>
              <a:rPr dirty="0" sz="1050" spc="-25" b="1">
                <a:latin typeface="Malgun Gothic"/>
                <a:cs typeface="Malgun Gothic"/>
              </a:rPr>
              <a:t>필요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015485" y="3759453"/>
            <a:ext cx="24034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Malgun Gothic"/>
                <a:cs typeface="Malgun Gothic"/>
              </a:rPr>
              <a:t>-</a:t>
            </a:r>
            <a:r>
              <a:rPr dirty="0" sz="1050" b="1">
                <a:latin typeface="Malgun Gothic"/>
                <a:cs typeface="Malgun Gothic"/>
              </a:rPr>
              <a:t>.</a:t>
            </a:r>
            <a:r>
              <a:rPr dirty="0" sz="1050" spc="390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신속한</a:t>
            </a:r>
            <a:r>
              <a:rPr dirty="0" sz="1050" spc="-25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의사결정을</a:t>
            </a:r>
            <a:r>
              <a:rPr dirty="0" sz="1050" spc="-20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위한</a:t>
            </a:r>
            <a:r>
              <a:rPr dirty="0" sz="1050" spc="-10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책임자</a:t>
            </a:r>
            <a:r>
              <a:rPr dirty="0" sz="1050" spc="-10" b="1">
                <a:latin typeface="Malgun Gothic"/>
                <a:cs typeface="Malgun Gothic"/>
              </a:rPr>
              <a:t> </a:t>
            </a:r>
            <a:r>
              <a:rPr dirty="0" sz="1050" spc="-25" b="1">
                <a:latin typeface="Malgun Gothic"/>
                <a:cs typeface="Malgun Gothic"/>
              </a:rPr>
              <a:t>선임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880230" y="4278932"/>
            <a:ext cx="4119879" cy="103378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600">
                <a:solidFill>
                  <a:srgbClr val="205868"/>
                </a:solidFill>
                <a:latin typeface="Malgun Gothic"/>
                <a:cs typeface="Malgun Gothic"/>
              </a:rPr>
              <a:t>*</a:t>
            </a:r>
            <a:r>
              <a:rPr dirty="0" sz="1600" spc="-45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205868"/>
                </a:solidFill>
                <a:latin typeface="Malgun Gothic"/>
                <a:cs typeface="Malgun Gothic"/>
              </a:rPr>
              <a:t>현업</a:t>
            </a:r>
            <a:r>
              <a:rPr dirty="0" sz="1600" spc="-30" b="1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205868"/>
                </a:solidFill>
                <a:latin typeface="Malgun Gothic"/>
                <a:cs typeface="Malgun Gothic"/>
              </a:rPr>
              <a:t>담당자의</a:t>
            </a:r>
            <a:r>
              <a:rPr dirty="0" sz="1600" spc="-25" b="1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205868"/>
                </a:solidFill>
                <a:latin typeface="Malgun Gothic"/>
                <a:cs typeface="Malgun Gothic"/>
              </a:rPr>
              <a:t>적극적인</a:t>
            </a:r>
            <a:r>
              <a:rPr dirty="0" sz="1600" spc="-30" b="1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205868"/>
                </a:solidFill>
                <a:latin typeface="Malgun Gothic"/>
                <a:cs typeface="Malgun Gothic"/>
              </a:rPr>
              <a:t>협조</a:t>
            </a:r>
            <a:endParaRPr sz="1600">
              <a:latin typeface="Malgun Gothic"/>
              <a:cs typeface="Malgun Gothic"/>
            </a:endParaRPr>
          </a:p>
          <a:p>
            <a:pPr marL="155575">
              <a:lnSpc>
                <a:spcPct val="100000"/>
              </a:lnSpc>
              <a:spcBef>
                <a:spcPts val="395"/>
              </a:spcBef>
            </a:pPr>
            <a:r>
              <a:rPr dirty="0" sz="1050" spc="-10" b="1">
                <a:latin typeface="Malgun Gothic"/>
                <a:cs typeface="Malgun Gothic"/>
              </a:rPr>
              <a:t>-</a:t>
            </a:r>
            <a:r>
              <a:rPr dirty="0" sz="1050" b="1">
                <a:latin typeface="Malgun Gothic"/>
                <a:cs typeface="Malgun Gothic"/>
              </a:rPr>
              <a:t>.</a:t>
            </a:r>
            <a:r>
              <a:rPr dirty="0" sz="1050" spc="390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사업수행</a:t>
            </a:r>
            <a:r>
              <a:rPr dirty="0" sz="1050" spc="-25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관련자료의</a:t>
            </a:r>
            <a:r>
              <a:rPr dirty="0" sz="1050" spc="-20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신속한</a:t>
            </a:r>
            <a:r>
              <a:rPr dirty="0" sz="1050" spc="-25" b="1">
                <a:latin typeface="Malgun Gothic"/>
                <a:cs typeface="Malgun Gothic"/>
              </a:rPr>
              <a:t> 제공</a:t>
            </a:r>
            <a:endParaRPr sz="1050">
              <a:latin typeface="Malgun Gothic"/>
              <a:cs typeface="Malgun Gothic"/>
            </a:endParaRPr>
          </a:p>
          <a:p>
            <a:pPr marL="155575">
              <a:lnSpc>
                <a:spcPct val="100000"/>
              </a:lnSpc>
              <a:spcBef>
                <a:spcPts val="635"/>
              </a:spcBef>
            </a:pPr>
            <a:r>
              <a:rPr dirty="0" sz="1050" spc="-10" b="1">
                <a:latin typeface="Malgun Gothic"/>
                <a:cs typeface="Malgun Gothic"/>
              </a:rPr>
              <a:t>-</a:t>
            </a:r>
            <a:r>
              <a:rPr dirty="0" sz="1050" b="1">
                <a:latin typeface="Malgun Gothic"/>
                <a:cs typeface="Malgun Gothic"/>
              </a:rPr>
              <a:t>.</a:t>
            </a:r>
            <a:r>
              <a:rPr dirty="0" sz="1050" spc="390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사용자</a:t>
            </a:r>
            <a:r>
              <a:rPr dirty="0" sz="1050" spc="-25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요구사항</a:t>
            </a:r>
            <a:r>
              <a:rPr dirty="0" sz="1050" spc="-10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및</a:t>
            </a:r>
            <a:r>
              <a:rPr dirty="0" sz="1050" spc="-10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설계 결과에</a:t>
            </a:r>
            <a:r>
              <a:rPr dirty="0" sz="1050" spc="-25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대한 신속한</a:t>
            </a:r>
            <a:r>
              <a:rPr dirty="0" sz="1050" spc="-20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검토 및</a:t>
            </a:r>
            <a:r>
              <a:rPr dirty="0" sz="1050" spc="-10" b="1">
                <a:latin typeface="Malgun Gothic"/>
                <a:cs typeface="Malgun Gothic"/>
              </a:rPr>
              <a:t> </a:t>
            </a:r>
            <a:r>
              <a:rPr dirty="0" sz="1050" spc="-20" b="1">
                <a:latin typeface="Malgun Gothic"/>
                <a:cs typeface="Malgun Gothic"/>
              </a:rPr>
              <a:t>적극지원</a:t>
            </a:r>
            <a:endParaRPr sz="1050">
              <a:latin typeface="Malgun Gothic"/>
              <a:cs typeface="Malgun Gothic"/>
            </a:endParaRPr>
          </a:p>
          <a:p>
            <a:pPr marL="155575">
              <a:lnSpc>
                <a:spcPct val="100000"/>
              </a:lnSpc>
              <a:spcBef>
                <a:spcPts val="625"/>
              </a:spcBef>
            </a:pPr>
            <a:r>
              <a:rPr dirty="0" sz="1050" spc="-10" b="1">
                <a:latin typeface="Malgun Gothic"/>
                <a:cs typeface="Malgun Gothic"/>
              </a:rPr>
              <a:t>-</a:t>
            </a:r>
            <a:r>
              <a:rPr dirty="0" sz="1050" b="1">
                <a:latin typeface="Malgun Gothic"/>
                <a:cs typeface="Malgun Gothic"/>
              </a:rPr>
              <a:t>.</a:t>
            </a:r>
            <a:r>
              <a:rPr dirty="0" sz="1050" spc="390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데이터</a:t>
            </a:r>
            <a:r>
              <a:rPr dirty="0" sz="1050" spc="-25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마이그레이션</a:t>
            </a:r>
            <a:r>
              <a:rPr dirty="0" sz="1050" spc="-20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자료정리에</a:t>
            </a:r>
            <a:r>
              <a:rPr dirty="0" sz="1050" spc="-35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대한 일정</a:t>
            </a:r>
            <a:r>
              <a:rPr dirty="0" sz="1050" spc="-10" b="1">
                <a:latin typeface="Malgun Gothic"/>
                <a:cs typeface="Malgun Gothic"/>
              </a:rPr>
              <a:t> </a:t>
            </a:r>
            <a:r>
              <a:rPr dirty="0" sz="1050" spc="-25" b="1">
                <a:latin typeface="Malgun Gothic"/>
                <a:cs typeface="Malgun Gothic"/>
              </a:rPr>
              <a:t>준수</a:t>
            </a:r>
            <a:endParaRPr sz="1050">
              <a:latin typeface="Malgun Gothic"/>
              <a:cs typeface="Malgun Gothic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449828" y="5514287"/>
            <a:ext cx="4077335" cy="79438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600">
                <a:solidFill>
                  <a:srgbClr val="205868"/>
                </a:solidFill>
                <a:latin typeface="Malgun Gothic"/>
                <a:cs typeface="Malgun Gothic"/>
              </a:rPr>
              <a:t>*</a:t>
            </a:r>
            <a:r>
              <a:rPr dirty="0" sz="1600" spc="-40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205868"/>
                </a:solidFill>
                <a:latin typeface="Malgun Gothic"/>
                <a:cs typeface="Malgun Gothic"/>
              </a:rPr>
              <a:t>분야별</a:t>
            </a:r>
            <a:r>
              <a:rPr dirty="0" sz="1600" spc="-20" b="1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205868"/>
                </a:solidFill>
                <a:latin typeface="Malgun Gothic"/>
                <a:cs typeface="Malgun Gothic"/>
              </a:rPr>
              <a:t>담당자</a:t>
            </a:r>
            <a:r>
              <a:rPr dirty="0" sz="1600" spc="-25" b="1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205868"/>
                </a:solidFill>
                <a:latin typeface="Malgun Gothic"/>
                <a:cs typeface="Malgun Gothic"/>
              </a:rPr>
              <a:t>지정</a:t>
            </a:r>
            <a:r>
              <a:rPr dirty="0" sz="1600" spc="-35" b="1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205868"/>
                </a:solidFill>
                <a:latin typeface="Malgun Gothic"/>
                <a:cs typeface="Malgun Gothic"/>
              </a:rPr>
              <a:t>및</a:t>
            </a:r>
            <a:r>
              <a:rPr dirty="0" sz="1600" spc="-25" b="1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dirty="0" sz="1600" b="1">
                <a:solidFill>
                  <a:srgbClr val="205868"/>
                </a:solidFill>
                <a:latin typeface="Malgun Gothic"/>
                <a:cs typeface="Malgun Gothic"/>
              </a:rPr>
              <a:t>협력체계</a:t>
            </a:r>
            <a:r>
              <a:rPr dirty="0" sz="1600" spc="-30" b="1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dirty="0" sz="1600" spc="-25" b="1">
                <a:solidFill>
                  <a:srgbClr val="205868"/>
                </a:solidFill>
                <a:latin typeface="Malgun Gothic"/>
                <a:cs typeface="Malgun Gothic"/>
              </a:rPr>
              <a:t>구축</a:t>
            </a:r>
            <a:endParaRPr sz="1600">
              <a:latin typeface="Malgun Gothic"/>
              <a:cs typeface="Malgun Gothic"/>
            </a:endParaRPr>
          </a:p>
          <a:p>
            <a:pPr marL="155575">
              <a:lnSpc>
                <a:spcPct val="100000"/>
              </a:lnSpc>
              <a:spcBef>
                <a:spcPts val="395"/>
              </a:spcBef>
            </a:pPr>
            <a:r>
              <a:rPr dirty="0" sz="1050" spc="-10" b="1">
                <a:latin typeface="Malgun Gothic"/>
                <a:cs typeface="Malgun Gothic"/>
              </a:rPr>
              <a:t>-</a:t>
            </a:r>
            <a:r>
              <a:rPr dirty="0" sz="1050" b="1">
                <a:latin typeface="Malgun Gothic"/>
                <a:cs typeface="Malgun Gothic"/>
              </a:rPr>
              <a:t>.</a:t>
            </a:r>
            <a:r>
              <a:rPr dirty="0" sz="1050" spc="390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연계</a:t>
            </a:r>
            <a:r>
              <a:rPr dirty="0" sz="1050" spc="-10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부서의</a:t>
            </a:r>
            <a:r>
              <a:rPr dirty="0" sz="1050" spc="-10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적극적인</a:t>
            </a:r>
            <a:r>
              <a:rPr dirty="0" sz="1050" spc="-25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지원</a:t>
            </a:r>
            <a:r>
              <a:rPr dirty="0" sz="1050" spc="-10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협력체계</a:t>
            </a:r>
            <a:r>
              <a:rPr dirty="0" sz="1050" spc="-20" b="1">
                <a:latin typeface="Malgun Gothic"/>
                <a:cs typeface="Malgun Gothic"/>
              </a:rPr>
              <a:t> </a:t>
            </a:r>
            <a:r>
              <a:rPr dirty="0" sz="1050" spc="-25" b="1">
                <a:latin typeface="Malgun Gothic"/>
                <a:cs typeface="Malgun Gothic"/>
              </a:rPr>
              <a:t>구축</a:t>
            </a:r>
            <a:endParaRPr sz="1050">
              <a:latin typeface="Malgun Gothic"/>
              <a:cs typeface="Malgun Gothic"/>
            </a:endParaRPr>
          </a:p>
          <a:p>
            <a:pPr marL="155575">
              <a:lnSpc>
                <a:spcPct val="100000"/>
              </a:lnSpc>
              <a:spcBef>
                <a:spcPts val="635"/>
              </a:spcBef>
            </a:pPr>
            <a:r>
              <a:rPr dirty="0" sz="1050" spc="-10" b="1">
                <a:latin typeface="Malgun Gothic"/>
                <a:cs typeface="Malgun Gothic"/>
              </a:rPr>
              <a:t>-</a:t>
            </a:r>
            <a:r>
              <a:rPr dirty="0" sz="1050" b="1">
                <a:latin typeface="Malgun Gothic"/>
                <a:cs typeface="Malgun Gothic"/>
              </a:rPr>
              <a:t>.</a:t>
            </a:r>
            <a:r>
              <a:rPr dirty="0" sz="1050" spc="385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분야별</a:t>
            </a:r>
            <a:r>
              <a:rPr dirty="0" sz="1050" spc="-20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담당자로</a:t>
            </a:r>
            <a:r>
              <a:rPr dirty="0" sz="1050" spc="-10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지정된</a:t>
            </a:r>
            <a:r>
              <a:rPr dirty="0" sz="1050" spc="-25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TFT</a:t>
            </a:r>
            <a:r>
              <a:rPr dirty="0" sz="1050" spc="5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팀</a:t>
            </a:r>
            <a:r>
              <a:rPr dirty="0" sz="1050" spc="-10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구성 및</a:t>
            </a:r>
            <a:r>
              <a:rPr dirty="0" sz="1050" spc="-10" b="1">
                <a:latin typeface="Malgun Gothic"/>
                <a:cs typeface="Malgun Gothic"/>
              </a:rPr>
              <a:t> </a:t>
            </a:r>
            <a:r>
              <a:rPr dirty="0" sz="1050" b="1">
                <a:latin typeface="Malgun Gothic"/>
                <a:cs typeface="Malgun Gothic"/>
              </a:rPr>
              <a:t>전담 실무책임자</a:t>
            </a:r>
            <a:r>
              <a:rPr dirty="0" sz="1050" spc="-35" b="1">
                <a:latin typeface="Malgun Gothic"/>
                <a:cs typeface="Malgun Gothic"/>
              </a:rPr>
              <a:t> </a:t>
            </a:r>
            <a:r>
              <a:rPr dirty="0" sz="1050" spc="-25" b="1">
                <a:latin typeface="Malgun Gothic"/>
                <a:cs typeface="Malgun Gothic"/>
              </a:rPr>
              <a:t>배치</a:t>
            </a:r>
            <a:endParaRPr sz="10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969" y="2652217"/>
            <a:ext cx="4220845" cy="1245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0" b="0">
                <a:latin typeface="Malgun Gothic"/>
                <a:cs typeface="Malgun Gothic"/>
              </a:rPr>
              <a:t>THE</a:t>
            </a:r>
            <a:r>
              <a:rPr dirty="0" sz="8000" spc="-5" b="0">
                <a:latin typeface="Malgun Gothic"/>
                <a:cs typeface="Malgun Gothic"/>
              </a:rPr>
              <a:t> </a:t>
            </a:r>
            <a:r>
              <a:rPr dirty="0" sz="8000" spc="-25" b="0">
                <a:latin typeface="Malgun Gothic"/>
                <a:cs typeface="Malgun Gothic"/>
              </a:rPr>
              <a:t>END</a:t>
            </a:r>
            <a:endParaRPr sz="8000">
              <a:latin typeface="Malgun Gothic"/>
              <a:cs typeface="Malgun Gothic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 spc="-25"/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18744"/>
            <a:ext cx="9906000" cy="3175"/>
          </a:xfrm>
          <a:custGeom>
            <a:avLst/>
            <a:gdLst/>
            <a:ahLst/>
            <a:cxnLst/>
            <a:rect l="l" t="t" r="r" b="b"/>
            <a:pathLst>
              <a:path w="9906000" h="3175">
                <a:moveTo>
                  <a:pt x="0" y="0"/>
                </a:moveTo>
                <a:lnTo>
                  <a:pt x="0" y="3048"/>
                </a:lnTo>
                <a:lnTo>
                  <a:pt x="9906000" y="3048"/>
                </a:lnTo>
                <a:lnTo>
                  <a:pt x="990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61" y="6582156"/>
            <a:ext cx="9906000" cy="32384"/>
            <a:chOff x="761" y="6582156"/>
            <a:chExt cx="9906000" cy="32384"/>
          </a:xfrm>
        </p:grpSpPr>
        <p:sp>
          <p:nvSpPr>
            <p:cNvPr id="4" name="object 4" descr=""/>
            <p:cNvSpPr/>
            <p:nvPr/>
          </p:nvSpPr>
          <p:spPr>
            <a:xfrm>
              <a:off x="56388" y="6597396"/>
              <a:ext cx="9756140" cy="0"/>
            </a:xfrm>
            <a:custGeom>
              <a:avLst/>
              <a:gdLst/>
              <a:ahLst/>
              <a:cxnLst/>
              <a:rect l="l" t="t" r="r" b="b"/>
              <a:pathLst>
                <a:path w="9756140" h="0">
                  <a:moveTo>
                    <a:pt x="0" y="0"/>
                  </a:moveTo>
                  <a:lnTo>
                    <a:pt x="9756013" y="0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61" y="6598158"/>
              <a:ext cx="9906000" cy="0"/>
            </a:xfrm>
            <a:custGeom>
              <a:avLst/>
              <a:gdLst/>
              <a:ahLst/>
              <a:cxnLst/>
              <a:rect l="l" t="t" r="r" b="b"/>
              <a:pathLst>
                <a:path w="9906000" h="0">
                  <a:moveTo>
                    <a:pt x="0" y="0"/>
                  </a:moveTo>
                  <a:lnTo>
                    <a:pt x="9906000" y="0"/>
                  </a:lnTo>
                </a:path>
              </a:pathLst>
            </a:custGeom>
            <a:ln w="32004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" y="6659878"/>
            <a:ext cx="1014984" cy="143254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0" y="0"/>
            <a:ext cx="9906000" cy="161925"/>
            <a:chOff x="0" y="0"/>
            <a:chExt cx="9906000" cy="161925"/>
          </a:xfrm>
        </p:grpSpPr>
        <p:sp>
          <p:nvSpPr>
            <p:cNvPr id="8" name="object 8" descr=""/>
            <p:cNvSpPr/>
            <p:nvPr/>
          </p:nvSpPr>
          <p:spPr>
            <a:xfrm>
              <a:off x="0" y="0"/>
              <a:ext cx="1521460" cy="161925"/>
            </a:xfrm>
            <a:custGeom>
              <a:avLst/>
              <a:gdLst/>
              <a:ahLst/>
              <a:cxnLst/>
              <a:rect l="l" t="t" r="r" b="b"/>
              <a:pathLst>
                <a:path w="1521460" h="161925">
                  <a:moveTo>
                    <a:pt x="0" y="161544"/>
                  </a:moveTo>
                  <a:lnTo>
                    <a:pt x="1520952" y="161544"/>
                  </a:lnTo>
                  <a:lnTo>
                    <a:pt x="1520952" y="0"/>
                  </a:lnTo>
                  <a:lnTo>
                    <a:pt x="0" y="0"/>
                  </a:lnTo>
                  <a:lnTo>
                    <a:pt x="0" y="161544"/>
                  </a:lnTo>
                  <a:close/>
                </a:path>
              </a:pathLst>
            </a:custGeom>
            <a:solidFill>
              <a:srgbClr val="D9D9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20952" y="0"/>
              <a:ext cx="701040" cy="161925"/>
            </a:xfrm>
            <a:custGeom>
              <a:avLst/>
              <a:gdLst/>
              <a:ahLst/>
              <a:cxnLst/>
              <a:rect l="l" t="t" r="r" b="b"/>
              <a:pathLst>
                <a:path w="701039" h="161925">
                  <a:moveTo>
                    <a:pt x="0" y="161544"/>
                  </a:moveTo>
                  <a:lnTo>
                    <a:pt x="701040" y="161544"/>
                  </a:lnTo>
                  <a:lnTo>
                    <a:pt x="701040" y="0"/>
                  </a:lnTo>
                  <a:lnTo>
                    <a:pt x="0" y="0"/>
                  </a:lnTo>
                  <a:lnTo>
                    <a:pt x="0" y="161544"/>
                  </a:lnTo>
                  <a:close/>
                </a:path>
              </a:pathLst>
            </a:custGeom>
            <a:solidFill>
              <a:srgbClr val="FD7C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221992" y="0"/>
              <a:ext cx="7684134" cy="161925"/>
            </a:xfrm>
            <a:custGeom>
              <a:avLst/>
              <a:gdLst/>
              <a:ahLst/>
              <a:cxnLst/>
              <a:rect l="l" t="t" r="r" b="b"/>
              <a:pathLst>
                <a:path w="7684134" h="161925">
                  <a:moveTo>
                    <a:pt x="0" y="161544"/>
                  </a:moveTo>
                  <a:lnTo>
                    <a:pt x="7684008" y="161544"/>
                  </a:lnTo>
                  <a:lnTo>
                    <a:pt x="7684008" y="0"/>
                  </a:lnTo>
                  <a:lnTo>
                    <a:pt x="0" y="0"/>
                  </a:lnTo>
                  <a:lnTo>
                    <a:pt x="0" y="161544"/>
                  </a:lnTo>
                  <a:close/>
                </a:path>
              </a:pathLst>
            </a:custGeom>
            <a:solidFill>
              <a:srgbClr val="0C41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0"/>
              <a:t>Contents</a:t>
            </a:r>
            <a:endParaRPr sz="2100"/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 spc="-25"/>
              <a:t>1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727049" y="1546097"/>
            <a:ext cx="2933700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015" indent="-36131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74015" algn="l"/>
              </a:tabLst>
            </a:pPr>
            <a:r>
              <a:rPr dirty="0" sz="2400" b="1">
                <a:latin typeface="Malgun Gothic"/>
                <a:cs typeface="Malgun Gothic"/>
              </a:rPr>
              <a:t>프로젝트 </a:t>
            </a:r>
            <a:r>
              <a:rPr dirty="0" sz="2400" spc="-25" b="1">
                <a:latin typeface="Malgun Gothic"/>
                <a:cs typeface="Malgun Gothic"/>
              </a:rPr>
              <a:t>개요</a:t>
            </a:r>
            <a:endParaRPr sz="2400">
              <a:latin typeface="Malgun Gothic"/>
              <a:cs typeface="Malgun Gothic"/>
            </a:endParaRPr>
          </a:p>
          <a:p>
            <a:pPr marL="374015" indent="-361315">
              <a:lnSpc>
                <a:spcPct val="100000"/>
              </a:lnSpc>
              <a:spcBef>
                <a:spcPts val="2880"/>
              </a:spcBef>
              <a:buAutoNum type="arabicPeriod"/>
              <a:tabLst>
                <a:tab pos="374015" algn="l"/>
              </a:tabLst>
            </a:pPr>
            <a:r>
              <a:rPr dirty="0" sz="2400" b="1">
                <a:latin typeface="Malgun Gothic"/>
                <a:cs typeface="Malgun Gothic"/>
              </a:rPr>
              <a:t>프로젝트 </a:t>
            </a:r>
            <a:r>
              <a:rPr dirty="0" sz="2400" spc="-25" b="1">
                <a:latin typeface="Malgun Gothic"/>
                <a:cs typeface="Malgun Gothic"/>
              </a:rPr>
              <a:t>일정</a:t>
            </a:r>
            <a:endParaRPr sz="2400">
              <a:latin typeface="Malgun Gothic"/>
              <a:cs typeface="Malgun Gothic"/>
            </a:endParaRPr>
          </a:p>
          <a:p>
            <a:pPr marL="373380" indent="-360680">
              <a:lnSpc>
                <a:spcPct val="100000"/>
              </a:lnSpc>
              <a:spcBef>
                <a:spcPts val="2880"/>
              </a:spcBef>
              <a:buAutoNum type="arabicPeriod"/>
              <a:tabLst>
                <a:tab pos="373380" algn="l"/>
              </a:tabLst>
            </a:pPr>
            <a:r>
              <a:rPr dirty="0" sz="2400" b="1">
                <a:latin typeface="Malgun Gothic"/>
                <a:cs typeface="Malgun Gothic"/>
              </a:rPr>
              <a:t>프로젝트 </a:t>
            </a:r>
            <a:r>
              <a:rPr dirty="0" sz="2400" spc="-20" b="1">
                <a:latin typeface="Malgun Gothic"/>
                <a:cs typeface="Malgun Gothic"/>
              </a:rPr>
              <a:t>추진방안</a:t>
            </a:r>
            <a:endParaRPr sz="2400">
              <a:latin typeface="Malgun Gothic"/>
              <a:cs typeface="Malgun Gothic"/>
            </a:endParaRPr>
          </a:p>
          <a:p>
            <a:pPr marL="374015" indent="-361315">
              <a:lnSpc>
                <a:spcPct val="100000"/>
              </a:lnSpc>
              <a:spcBef>
                <a:spcPts val="2885"/>
              </a:spcBef>
              <a:buAutoNum type="arabicPeriod"/>
              <a:tabLst>
                <a:tab pos="374015" algn="l"/>
              </a:tabLst>
            </a:pPr>
            <a:r>
              <a:rPr dirty="0" sz="2400" b="1">
                <a:latin typeface="Malgun Gothic"/>
                <a:cs typeface="Malgun Gothic"/>
              </a:rPr>
              <a:t>프로젝트 </a:t>
            </a:r>
            <a:r>
              <a:rPr dirty="0" sz="2400" spc="-25" b="1">
                <a:latin typeface="Malgun Gothic"/>
                <a:cs typeface="Malgun Gothic"/>
              </a:rPr>
              <a:t>지원</a:t>
            </a:r>
            <a:endParaRPr sz="2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3985">
              <a:lnSpc>
                <a:spcPct val="100000"/>
              </a:lnSpc>
              <a:spcBef>
                <a:spcPts val="105"/>
              </a:spcBef>
            </a:pPr>
            <a:r>
              <a:rPr dirty="0"/>
              <a:t>1.</a:t>
            </a:r>
            <a:r>
              <a:rPr dirty="0" spc="-25"/>
              <a:t> </a:t>
            </a:r>
            <a:r>
              <a:rPr dirty="0"/>
              <a:t>프로젝트</a:t>
            </a:r>
            <a:r>
              <a:rPr dirty="0" spc="-25"/>
              <a:t> 개요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7593" y="637946"/>
            <a:ext cx="8547735" cy="91186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840"/>
              </a:spcBef>
              <a:buChar char="■"/>
              <a:tabLst>
                <a:tab pos="286385" algn="l"/>
              </a:tabLst>
            </a:pPr>
            <a:r>
              <a:rPr dirty="0" sz="1600" b="1">
                <a:latin typeface="Malgun Gothic"/>
                <a:cs typeface="Malgun Gothic"/>
              </a:rPr>
              <a:t>배경</a:t>
            </a:r>
            <a:r>
              <a:rPr dirty="0" sz="1600" spc="-15" b="1">
                <a:latin typeface="Malgun Gothic"/>
                <a:cs typeface="Malgun Gothic"/>
              </a:rPr>
              <a:t> </a:t>
            </a:r>
            <a:r>
              <a:rPr dirty="0" sz="1600" b="1">
                <a:latin typeface="Malgun Gothic"/>
                <a:cs typeface="Malgun Gothic"/>
              </a:rPr>
              <a:t>및</a:t>
            </a:r>
            <a:r>
              <a:rPr dirty="0" sz="1600" spc="-25" b="1">
                <a:latin typeface="Malgun Gothic"/>
                <a:cs typeface="Malgun Gothic"/>
              </a:rPr>
              <a:t> 목적</a:t>
            </a:r>
            <a:endParaRPr sz="1600">
              <a:latin typeface="Malgun Gothic"/>
              <a:cs typeface="Malgun Gothic"/>
            </a:endParaRPr>
          </a:p>
          <a:p>
            <a:pPr marL="12700" marR="5080" indent="59055">
              <a:lnSpc>
                <a:spcPct val="138500"/>
              </a:lnSpc>
            </a:pPr>
            <a:r>
              <a:rPr dirty="0" sz="1300">
                <a:latin typeface="Malgun Gothic"/>
                <a:cs typeface="Malgun Gothic"/>
              </a:rPr>
              <a:t>-</a:t>
            </a:r>
            <a:r>
              <a:rPr dirty="0" sz="1300" spc="-4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일진다이아몬드</a:t>
            </a:r>
            <a:r>
              <a:rPr dirty="0" sz="1300" spc="-3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전자전표시스템</a:t>
            </a:r>
            <a:r>
              <a:rPr dirty="0" sz="1300" spc="-1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구축을</a:t>
            </a:r>
            <a:r>
              <a:rPr dirty="0" sz="1300" spc="-3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통해</a:t>
            </a:r>
            <a:r>
              <a:rPr dirty="0" sz="1300" spc="-4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사용자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편의성</a:t>
            </a:r>
            <a:r>
              <a:rPr dirty="0" sz="1300" spc="-3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증대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및</a:t>
            </a:r>
            <a:r>
              <a:rPr dirty="0" sz="1300" spc="-4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사무생산성을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극대화하고,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내부통제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강화</a:t>
            </a:r>
            <a:r>
              <a:rPr dirty="0" sz="1300" spc="-35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및</a:t>
            </a:r>
            <a:r>
              <a:rPr dirty="0" sz="1300" spc="-5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비용절감을</a:t>
            </a:r>
            <a:r>
              <a:rPr dirty="0" sz="1300" spc="-4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달성하고자</a:t>
            </a:r>
            <a:r>
              <a:rPr dirty="0" sz="1300" spc="-40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함</a:t>
            </a:r>
            <a:endParaRPr sz="1300">
              <a:latin typeface="Malgun Gothic"/>
              <a:cs typeface="Malgun Gothic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132" y="1645040"/>
            <a:ext cx="8740035" cy="4376283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 spc="-25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3985">
              <a:lnSpc>
                <a:spcPct val="100000"/>
              </a:lnSpc>
              <a:spcBef>
                <a:spcPts val="105"/>
              </a:spcBef>
            </a:pPr>
            <a:r>
              <a:rPr dirty="0"/>
              <a:t>1.</a:t>
            </a:r>
            <a:r>
              <a:rPr dirty="0" spc="-25"/>
              <a:t> </a:t>
            </a:r>
            <a:r>
              <a:rPr dirty="0"/>
              <a:t>프로젝트</a:t>
            </a:r>
            <a:r>
              <a:rPr dirty="0" spc="-25"/>
              <a:t> 개요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7593" y="637946"/>
            <a:ext cx="8761095" cy="91186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840"/>
              </a:spcBef>
              <a:buChar char="■"/>
              <a:tabLst>
                <a:tab pos="286385" algn="l"/>
              </a:tabLst>
            </a:pPr>
            <a:r>
              <a:rPr dirty="0" sz="1600" b="1">
                <a:latin typeface="Malgun Gothic"/>
                <a:cs typeface="Malgun Gothic"/>
              </a:rPr>
              <a:t>시스템</a:t>
            </a:r>
            <a:r>
              <a:rPr dirty="0" sz="1600" spc="-40" b="1">
                <a:latin typeface="Malgun Gothic"/>
                <a:cs typeface="Malgun Gothic"/>
              </a:rPr>
              <a:t> </a:t>
            </a:r>
            <a:r>
              <a:rPr dirty="0" sz="1600" b="1">
                <a:latin typeface="Malgun Gothic"/>
                <a:cs typeface="Malgun Gothic"/>
              </a:rPr>
              <a:t>구축</a:t>
            </a:r>
            <a:r>
              <a:rPr dirty="0" sz="1600" spc="-30" b="1">
                <a:latin typeface="Malgun Gothic"/>
                <a:cs typeface="Malgun Gothic"/>
              </a:rPr>
              <a:t> </a:t>
            </a:r>
            <a:r>
              <a:rPr dirty="0" sz="1600" spc="-35" b="1">
                <a:latin typeface="Malgun Gothic"/>
                <a:cs typeface="Malgun Gothic"/>
              </a:rPr>
              <a:t>전략</a:t>
            </a:r>
            <a:endParaRPr sz="1600">
              <a:latin typeface="Malgun Gothic"/>
              <a:cs typeface="Malgun Gothic"/>
            </a:endParaRPr>
          </a:p>
          <a:p>
            <a:pPr marL="71755" marR="5080">
              <a:lnSpc>
                <a:spcPct val="138500"/>
              </a:lnSpc>
            </a:pPr>
            <a:r>
              <a:rPr dirty="0" sz="1300">
                <a:latin typeface="Malgun Gothic"/>
                <a:cs typeface="Malgun Gothic"/>
              </a:rPr>
              <a:t>-</a:t>
            </a:r>
            <a:r>
              <a:rPr dirty="0" sz="1300" spc="-3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성공적인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사업</a:t>
            </a:r>
            <a:r>
              <a:rPr dirty="0" sz="1300" spc="-3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수행을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위해서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일진씨앤에스는</a:t>
            </a:r>
            <a:r>
              <a:rPr dirty="0" sz="1300" spc="-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최신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IT</a:t>
            </a:r>
            <a:r>
              <a:rPr dirty="0" sz="1300" spc="-3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기술과</a:t>
            </a:r>
            <a:r>
              <a:rPr dirty="0" sz="1300" spc="-1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최적의</a:t>
            </a:r>
            <a:r>
              <a:rPr dirty="0" sz="1300" spc="-3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기능을</a:t>
            </a:r>
            <a:r>
              <a:rPr dirty="0" sz="1300" spc="-1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탑재한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고객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중심의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솔루션을</a:t>
            </a:r>
            <a:r>
              <a:rPr dirty="0" sz="1300" spc="-15">
                <a:latin typeface="Malgun Gothic"/>
                <a:cs typeface="Malgun Gothic"/>
              </a:rPr>
              <a:t> </a:t>
            </a:r>
            <a:r>
              <a:rPr dirty="0" sz="1300" spc="-20">
                <a:latin typeface="Malgun Gothic"/>
                <a:cs typeface="Malgun Gothic"/>
              </a:rPr>
              <a:t>적용하</a:t>
            </a:r>
            <a:r>
              <a:rPr dirty="0" sz="1300" spc="-20">
                <a:latin typeface="Malgun Gothic"/>
                <a:cs typeface="Malgun Gothic"/>
              </a:rPr>
              <a:t>고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분야별</a:t>
            </a:r>
            <a:r>
              <a:rPr dirty="0" sz="1300" spc="-3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전문가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및</a:t>
            </a:r>
            <a:r>
              <a:rPr dirty="0" sz="1300" spc="-5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핵심역량을</a:t>
            </a:r>
            <a:r>
              <a:rPr dirty="0" sz="1300" spc="-1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투입하고자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 spc="-50">
                <a:latin typeface="Malgun Gothic"/>
                <a:cs typeface="Malgun Gothic"/>
              </a:rPr>
              <a:t>함</a:t>
            </a:r>
            <a:endParaRPr sz="1300">
              <a:latin typeface="Malgun Gothic"/>
              <a:cs typeface="Malgun Gothic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831" y="1629155"/>
            <a:ext cx="8843026" cy="3252311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5205984" y="5300471"/>
            <a:ext cx="1196340" cy="1198245"/>
          </a:xfrm>
          <a:custGeom>
            <a:avLst/>
            <a:gdLst/>
            <a:ahLst/>
            <a:cxnLst/>
            <a:rect l="l" t="t" r="r" b="b"/>
            <a:pathLst>
              <a:path w="1196339" h="1198245">
                <a:moveTo>
                  <a:pt x="598169" y="0"/>
                </a:moveTo>
                <a:lnTo>
                  <a:pt x="549115" y="1985"/>
                </a:lnTo>
                <a:lnTo>
                  <a:pt x="501151" y="7837"/>
                </a:lnTo>
                <a:lnTo>
                  <a:pt x="454433" y="17403"/>
                </a:lnTo>
                <a:lnTo>
                  <a:pt x="409114" y="30528"/>
                </a:lnTo>
                <a:lnTo>
                  <a:pt x="365349" y="47059"/>
                </a:lnTo>
                <a:lnTo>
                  <a:pt x="323291" y="66841"/>
                </a:lnTo>
                <a:lnTo>
                  <a:pt x="283094" y="89720"/>
                </a:lnTo>
                <a:lnTo>
                  <a:pt x="244912" y="115543"/>
                </a:lnTo>
                <a:lnTo>
                  <a:pt x="208900" y="144155"/>
                </a:lnTo>
                <a:lnTo>
                  <a:pt x="175212" y="175402"/>
                </a:lnTo>
                <a:lnTo>
                  <a:pt x="144001" y="209131"/>
                </a:lnTo>
                <a:lnTo>
                  <a:pt x="115421" y="245187"/>
                </a:lnTo>
                <a:lnTo>
                  <a:pt x="89627" y="283416"/>
                </a:lnTo>
                <a:lnTo>
                  <a:pt x="66772" y="323664"/>
                </a:lnTo>
                <a:lnTo>
                  <a:pt x="47011" y="365777"/>
                </a:lnTo>
                <a:lnTo>
                  <a:pt x="30498" y="409602"/>
                </a:lnTo>
                <a:lnTo>
                  <a:pt x="17386" y="454984"/>
                </a:lnTo>
                <a:lnTo>
                  <a:pt x="7829" y="501768"/>
                </a:lnTo>
                <a:lnTo>
                  <a:pt x="1983" y="549802"/>
                </a:lnTo>
                <a:lnTo>
                  <a:pt x="0" y="598931"/>
                </a:lnTo>
                <a:lnTo>
                  <a:pt x="1983" y="648054"/>
                </a:lnTo>
                <a:lnTo>
                  <a:pt x="7829" y="696082"/>
                </a:lnTo>
                <a:lnTo>
                  <a:pt x="17386" y="742863"/>
                </a:lnTo>
                <a:lnTo>
                  <a:pt x="30498" y="788242"/>
                </a:lnTo>
                <a:lnTo>
                  <a:pt x="47011" y="832064"/>
                </a:lnTo>
                <a:lnTo>
                  <a:pt x="66772" y="874177"/>
                </a:lnTo>
                <a:lnTo>
                  <a:pt x="89627" y="914425"/>
                </a:lnTo>
                <a:lnTo>
                  <a:pt x="115421" y="952654"/>
                </a:lnTo>
                <a:lnTo>
                  <a:pt x="144001" y="988711"/>
                </a:lnTo>
                <a:lnTo>
                  <a:pt x="175212" y="1022442"/>
                </a:lnTo>
                <a:lnTo>
                  <a:pt x="208900" y="1053691"/>
                </a:lnTo>
                <a:lnTo>
                  <a:pt x="244912" y="1082305"/>
                </a:lnTo>
                <a:lnTo>
                  <a:pt x="283094" y="1108130"/>
                </a:lnTo>
                <a:lnTo>
                  <a:pt x="323291" y="1131012"/>
                </a:lnTo>
                <a:lnTo>
                  <a:pt x="365349" y="1150797"/>
                </a:lnTo>
                <a:lnTo>
                  <a:pt x="409114" y="1167330"/>
                </a:lnTo>
                <a:lnTo>
                  <a:pt x="454433" y="1180457"/>
                </a:lnTo>
                <a:lnTo>
                  <a:pt x="501151" y="1190025"/>
                </a:lnTo>
                <a:lnTo>
                  <a:pt x="549115" y="1195878"/>
                </a:lnTo>
                <a:lnTo>
                  <a:pt x="598169" y="1197864"/>
                </a:lnTo>
                <a:lnTo>
                  <a:pt x="647224" y="1195878"/>
                </a:lnTo>
                <a:lnTo>
                  <a:pt x="695188" y="1190025"/>
                </a:lnTo>
                <a:lnTo>
                  <a:pt x="741906" y="1180457"/>
                </a:lnTo>
                <a:lnTo>
                  <a:pt x="787225" y="1167330"/>
                </a:lnTo>
                <a:lnTo>
                  <a:pt x="830990" y="1150797"/>
                </a:lnTo>
                <a:lnTo>
                  <a:pt x="873048" y="1131012"/>
                </a:lnTo>
                <a:lnTo>
                  <a:pt x="913245" y="1108130"/>
                </a:lnTo>
                <a:lnTo>
                  <a:pt x="951427" y="1082305"/>
                </a:lnTo>
                <a:lnTo>
                  <a:pt x="987439" y="1053691"/>
                </a:lnTo>
                <a:lnTo>
                  <a:pt x="1021127" y="1022442"/>
                </a:lnTo>
                <a:lnTo>
                  <a:pt x="1052338" y="988711"/>
                </a:lnTo>
                <a:lnTo>
                  <a:pt x="1080918" y="952654"/>
                </a:lnTo>
                <a:lnTo>
                  <a:pt x="1106712" y="914425"/>
                </a:lnTo>
                <a:lnTo>
                  <a:pt x="1129567" y="874177"/>
                </a:lnTo>
                <a:lnTo>
                  <a:pt x="1149328" y="832064"/>
                </a:lnTo>
                <a:lnTo>
                  <a:pt x="1165841" y="788242"/>
                </a:lnTo>
                <a:lnTo>
                  <a:pt x="1178953" y="742863"/>
                </a:lnTo>
                <a:lnTo>
                  <a:pt x="1188510" y="696082"/>
                </a:lnTo>
                <a:lnTo>
                  <a:pt x="1194356" y="648054"/>
                </a:lnTo>
                <a:lnTo>
                  <a:pt x="1196339" y="598931"/>
                </a:lnTo>
                <a:lnTo>
                  <a:pt x="1195560" y="568110"/>
                </a:lnTo>
                <a:lnTo>
                  <a:pt x="1189428" y="507724"/>
                </a:lnTo>
                <a:lnTo>
                  <a:pt x="1174877" y="442137"/>
                </a:lnTo>
                <a:lnTo>
                  <a:pt x="1091056" y="442137"/>
                </a:lnTo>
                <a:lnTo>
                  <a:pt x="1108202" y="497306"/>
                </a:lnTo>
                <a:lnTo>
                  <a:pt x="1112722" y="522766"/>
                </a:lnTo>
                <a:lnTo>
                  <a:pt x="1115980" y="548639"/>
                </a:lnTo>
                <a:lnTo>
                  <a:pt x="1117953" y="574894"/>
                </a:lnTo>
                <a:lnTo>
                  <a:pt x="1118615" y="601497"/>
                </a:lnTo>
                <a:lnTo>
                  <a:pt x="1116506" y="648555"/>
                </a:lnTo>
                <a:lnTo>
                  <a:pt x="1110298" y="694429"/>
                </a:lnTo>
                <a:lnTo>
                  <a:pt x="1100174" y="738937"/>
                </a:lnTo>
                <a:lnTo>
                  <a:pt x="1086317" y="781897"/>
                </a:lnTo>
                <a:lnTo>
                  <a:pt x="1068908" y="823125"/>
                </a:lnTo>
                <a:lnTo>
                  <a:pt x="1048130" y="862439"/>
                </a:lnTo>
                <a:lnTo>
                  <a:pt x="1024166" y="899657"/>
                </a:lnTo>
                <a:lnTo>
                  <a:pt x="997197" y="934596"/>
                </a:lnTo>
                <a:lnTo>
                  <a:pt x="967406" y="967074"/>
                </a:lnTo>
                <a:lnTo>
                  <a:pt x="934975" y="996908"/>
                </a:lnTo>
                <a:lnTo>
                  <a:pt x="900086" y="1023916"/>
                </a:lnTo>
                <a:lnTo>
                  <a:pt x="862922" y="1047915"/>
                </a:lnTo>
                <a:lnTo>
                  <a:pt x="823665" y="1068723"/>
                </a:lnTo>
                <a:lnTo>
                  <a:pt x="782497" y="1086156"/>
                </a:lnTo>
                <a:lnTo>
                  <a:pt x="739600" y="1100033"/>
                </a:lnTo>
                <a:lnTo>
                  <a:pt x="695157" y="1110172"/>
                </a:lnTo>
                <a:lnTo>
                  <a:pt x="649350" y="1116388"/>
                </a:lnTo>
                <a:lnTo>
                  <a:pt x="602361" y="1118501"/>
                </a:lnTo>
                <a:lnTo>
                  <a:pt x="555351" y="1116388"/>
                </a:lnTo>
                <a:lnTo>
                  <a:pt x="509526" y="1110172"/>
                </a:lnTo>
                <a:lnTo>
                  <a:pt x="465068" y="1100033"/>
                </a:lnTo>
                <a:lnTo>
                  <a:pt x="422157" y="1086156"/>
                </a:lnTo>
                <a:lnTo>
                  <a:pt x="380977" y="1068723"/>
                </a:lnTo>
                <a:lnTo>
                  <a:pt x="341709" y="1047915"/>
                </a:lnTo>
                <a:lnTo>
                  <a:pt x="304537" y="1023916"/>
                </a:lnTo>
                <a:lnTo>
                  <a:pt x="269641" y="996908"/>
                </a:lnTo>
                <a:lnTo>
                  <a:pt x="237204" y="967074"/>
                </a:lnTo>
                <a:lnTo>
                  <a:pt x="207408" y="934596"/>
                </a:lnTo>
                <a:lnTo>
                  <a:pt x="180435" y="899657"/>
                </a:lnTo>
                <a:lnTo>
                  <a:pt x="156468" y="862439"/>
                </a:lnTo>
                <a:lnTo>
                  <a:pt x="135689" y="823125"/>
                </a:lnTo>
                <a:lnTo>
                  <a:pt x="118279" y="781897"/>
                </a:lnTo>
                <a:lnTo>
                  <a:pt x="104421" y="738937"/>
                </a:lnTo>
                <a:lnTo>
                  <a:pt x="94296" y="694429"/>
                </a:lnTo>
                <a:lnTo>
                  <a:pt x="88088" y="648555"/>
                </a:lnTo>
                <a:lnTo>
                  <a:pt x="85978" y="601497"/>
                </a:lnTo>
                <a:lnTo>
                  <a:pt x="88088" y="554439"/>
                </a:lnTo>
                <a:lnTo>
                  <a:pt x="94296" y="508563"/>
                </a:lnTo>
                <a:lnTo>
                  <a:pt x="104421" y="464054"/>
                </a:lnTo>
                <a:lnTo>
                  <a:pt x="118279" y="421092"/>
                </a:lnTo>
                <a:lnTo>
                  <a:pt x="135689" y="379862"/>
                </a:lnTo>
                <a:lnTo>
                  <a:pt x="156468" y="340545"/>
                </a:lnTo>
                <a:lnTo>
                  <a:pt x="180435" y="303324"/>
                </a:lnTo>
                <a:lnTo>
                  <a:pt x="207408" y="268382"/>
                </a:lnTo>
                <a:lnTo>
                  <a:pt x="237204" y="235900"/>
                </a:lnTo>
                <a:lnTo>
                  <a:pt x="269641" y="206063"/>
                </a:lnTo>
                <a:lnTo>
                  <a:pt x="304537" y="179052"/>
                </a:lnTo>
                <a:lnTo>
                  <a:pt x="341709" y="155051"/>
                </a:lnTo>
                <a:lnTo>
                  <a:pt x="380977" y="134240"/>
                </a:lnTo>
                <a:lnTo>
                  <a:pt x="422157" y="116804"/>
                </a:lnTo>
                <a:lnTo>
                  <a:pt x="465068" y="102925"/>
                </a:lnTo>
                <a:lnTo>
                  <a:pt x="509526" y="92785"/>
                </a:lnTo>
                <a:lnTo>
                  <a:pt x="555351" y="86568"/>
                </a:lnTo>
                <a:lnTo>
                  <a:pt x="602361" y="84454"/>
                </a:lnTo>
                <a:lnTo>
                  <a:pt x="613155" y="85597"/>
                </a:lnTo>
                <a:lnTo>
                  <a:pt x="613155" y="761"/>
                </a:lnTo>
                <a:lnTo>
                  <a:pt x="598169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2938272" y="5300471"/>
            <a:ext cx="1198245" cy="1198245"/>
          </a:xfrm>
          <a:custGeom>
            <a:avLst/>
            <a:gdLst/>
            <a:ahLst/>
            <a:cxnLst/>
            <a:rect l="l" t="t" r="r" b="b"/>
            <a:pathLst>
              <a:path w="1198245" h="1198245">
                <a:moveTo>
                  <a:pt x="598931" y="0"/>
                </a:moveTo>
                <a:lnTo>
                  <a:pt x="549802" y="1985"/>
                </a:lnTo>
                <a:lnTo>
                  <a:pt x="501768" y="7837"/>
                </a:lnTo>
                <a:lnTo>
                  <a:pt x="454984" y="17403"/>
                </a:lnTo>
                <a:lnTo>
                  <a:pt x="409602" y="30528"/>
                </a:lnTo>
                <a:lnTo>
                  <a:pt x="365777" y="47059"/>
                </a:lnTo>
                <a:lnTo>
                  <a:pt x="323664" y="66841"/>
                </a:lnTo>
                <a:lnTo>
                  <a:pt x="283416" y="89720"/>
                </a:lnTo>
                <a:lnTo>
                  <a:pt x="245187" y="115543"/>
                </a:lnTo>
                <a:lnTo>
                  <a:pt x="209131" y="144155"/>
                </a:lnTo>
                <a:lnTo>
                  <a:pt x="175402" y="175402"/>
                </a:lnTo>
                <a:lnTo>
                  <a:pt x="144155" y="209131"/>
                </a:lnTo>
                <a:lnTo>
                  <a:pt x="115543" y="245187"/>
                </a:lnTo>
                <a:lnTo>
                  <a:pt x="89720" y="283416"/>
                </a:lnTo>
                <a:lnTo>
                  <a:pt x="66841" y="323664"/>
                </a:lnTo>
                <a:lnTo>
                  <a:pt x="47059" y="365777"/>
                </a:lnTo>
                <a:lnTo>
                  <a:pt x="30528" y="409602"/>
                </a:lnTo>
                <a:lnTo>
                  <a:pt x="17403" y="454984"/>
                </a:lnTo>
                <a:lnTo>
                  <a:pt x="7837" y="501768"/>
                </a:lnTo>
                <a:lnTo>
                  <a:pt x="1985" y="549802"/>
                </a:lnTo>
                <a:lnTo>
                  <a:pt x="0" y="598931"/>
                </a:lnTo>
                <a:lnTo>
                  <a:pt x="1985" y="648054"/>
                </a:lnTo>
                <a:lnTo>
                  <a:pt x="7837" y="696082"/>
                </a:lnTo>
                <a:lnTo>
                  <a:pt x="17403" y="742863"/>
                </a:lnTo>
                <a:lnTo>
                  <a:pt x="30528" y="788242"/>
                </a:lnTo>
                <a:lnTo>
                  <a:pt x="47059" y="832064"/>
                </a:lnTo>
                <a:lnTo>
                  <a:pt x="66841" y="874177"/>
                </a:lnTo>
                <a:lnTo>
                  <a:pt x="89720" y="914425"/>
                </a:lnTo>
                <a:lnTo>
                  <a:pt x="115543" y="952654"/>
                </a:lnTo>
                <a:lnTo>
                  <a:pt x="144155" y="988711"/>
                </a:lnTo>
                <a:lnTo>
                  <a:pt x="175402" y="1022442"/>
                </a:lnTo>
                <a:lnTo>
                  <a:pt x="209131" y="1053691"/>
                </a:lnTo>
                <a:lnTo>
                  <a:pt x="245187" y="1082305"/>
                </a:lnTo>
                <a:lnTo>
                  <a:pt x="283416" y="1108130"/>
                </a:lnTo>
                <a:lnTo>
                  <a:pt x="323664" y="1131012"/>
                </a:lnTo>
                <a:lnTo>
                  <a:pt x="365777" y="1150797"/>
                </a:lnTo>
                <a:lnTo>
                  <a:pt x="409602" y="1167330"/>
                </a:lnTo>
                <a:lnTo>
                  <a:pt x="454984" y="1180457"/>
                </a:lnTo>
                <a:lnTo>
                  <a:pt x="501768" y="1190025"/>
                </a:lnTo>
                <a:lnTo>
                  <a:pt x="549802" y="1195878"/>
                </a:lnTo>
                <a:lnTo>
                  <a:pt x="598931" y="1197864"/>
                </a:lnTo>
                <a:lnTo>
                  <a:pt x="648061" y="1195878"/>
                </a:lnTo>
                <a:lnTo>
                  <a:pt x="696095" y="1190025"/>
                </a:lnTo>
                <a:lnTo>
                  <a:pt x="742879" y="1180457"/>
                </a:lnTo>
                <a:lnTo>
                  <a:pt x="788261" y="1167330"/>
                </a:lnTo>
                <a:lnTo>
                  <a:pt x="832086" y="1150797"/>
                </a:lnTo>
                <a:lnTo>
                  <a:pt x="874199" y="1131012"/>
                </a:lnTo>
                <a:lnTo>
                  <a:pt x="914447" y="1108130"/>
                </a:lnTo>
                <a:lnTo>
                  <a:pt x="952676" y="1082305"/>
                </a:lnTo>
                <a:lnTo>
                  <a:pt x="988732" y="1053691"/>
                </a:lnTo>
                <a:lnTo>
                  <a:pt x="1022461" y="1022442"/>
                </a:lnTo>
                <a:lnTo>
                  <a:pt x="1053708" y="988711"/>
                </a:lnTo>
                <a:lnTo>
                  <a:pt x="1082320" y="952654"/>
                </a:lnTo>
                <a:lnTo>
                  <a:pt x="1108143" y="914425"/>
                </a:lnTo>
                <a:lnTo>
                  <a:pt x="1131022" y="874177"/>
                </a:lnTo>
                <a:lnTo>
                  <a:pt x="1150804" y="832064"/>
                </a:lnTo>
                <a:lnTo>
                  <a:pt x="1167335" y="788242"/>
                </a:lnTo>
                <a:lnTo>
                  <a:pt x="1180460" y="742863"/>
                </a:lnTo>
                <a:lnTo>
                  <a:pt x="1190026" y="696082"/>
                </a:lnTo>
                <a:lnTo>
                  <a:pt x="1195878" y="648054"/>
                </a:lnTo>
                <a:lnTo>
                  <a:pt x="1197864" y="598931"/>
                </a:lnTo>
                <a:lnTo>
                  <a:pt x="1197084" y="568110"/>
                </a:lnTo>
                <a:lnTo>
                  <a:pt x="1190952" y="507724"/>
                </a:lnTo>
                <a:lnTo>
                  <a:pt x="1176401" y="442137"/>
                </a:lnTo>
                <a:lnTo>
                  <a:pt x="1092453" y="442137"/>
                </a:lnTo>
                <a:lnTo>
                  <a:pt x="1109599" y="497306"/>
                </a:lnTo>
                <a:lnTo>
                  <a:pt x="1114119" y="522766"/>
                </a:lnTo>
                <a:lnTo>
                  <a:pt x="1117377" y="548639"/>
                </a:lnTo>
                <a:lnTo>
                  <a:pt x="1119350" y="574894"/>
                </a:lnTo>
                <a:lnTo>
                  <a:pt x="1120013" y="601497"/>
                </a:lnTo>
                <a:lnTo>
                  <a:pt x="1117900" y="648555"/>
                </a:lnTo>
                <a:lnTo>
                  <a:pt x="1111686" y="694429"/>
                </a:lnTo>
                <a:lnTo>
                  <a:pt x="1101550" y="738937"/>
                </a:lnTo>
                <a:lnTo>
                  <a:pt x="1087677" y="781897"/>
                </a:lnTo>
                <a:lnTo>
                  <a:pt x="1070249" y="823125"/>
                </a:lnTo>
                <a:lnTo>
                  <a:pt x="1049448" y="862439"/>
                </a:lnTo>
                <a:lnTo>
                  <a:pt x="1025455" y="899657"/>
                </a:lnTo>
                <a:lnTo>
                  <a:pt x="998455" y="934596"/>
                </a:lnTo>
                <a:lnTo>
                  <a:pt x="968628" y="967074"/>
                </a:lnTo>
                <a:lnTo>
                  <a:pt x="936159" y="996908"/>
                </a:lnTo>
                <a:lnTo>
                  <a:pt x="901228" y="1023916"/>
                </a:lnTo>
                <a:lnTo>
                  <a:pt x="864018" y="1047915"/>
                </a:lnTo>
                <a:lnTo>
                  <a:pt x="824712" y="1068723"/>
                </a:lnTo>
                <a:lnTo>
                  <a:pt x="783492" y="1086156"/>
                </a:lnTo>
                <a:lnTo>
                  <a:pt x="740541" y="1100033"/>
                </a:lnTo>
                <a:lnTo>
                  <a:pt x="696041" y="1110172"/>
                </a:lnTo>
                <a:lnTo>
                  <a:pt x="650174" y="1116388"/>
                </a:lnTo>
                <a:lnTo>
                  <a:pt x="603123" y="1118501"/>
                </a:lnTo>
                <a:lnTo>
                  <a:pt x="556051" y="1116388"/>
                </a:lnTo>
                <a:lnTo>
                  <a:pt x="510166" y="1110172"/>
                </a:lnTo>
                <a:lnTo>
                  <a:pt x="465650" y="1100033"/>
                </a:lnTo>
                <a:lnTo>
                  <a:pt x="422685" y="1086156"/>
                </a:lnTo>
                <a:lnTo>
                  <a:pt x="381454" y="1068723"/>
                </a:lnTo>
                <a:lnTo>
                  <a:pt x="342138" y="1047915"/>
                </a:lnTo>
                <a:lnTo>
                  <a:pt x="304919" y="1023916"/>
                </a:lnTo>
                <a:lnTo>
                  <a:pt x="269981" y="996908"/>
                </a:lnTo>
                <a:lnTo>
                  <a:pt x="237505" y="967074"/>
                </a:lnTo>
                <a:lnTo>
                  <a:pt x="207674" y="934596"/>
                </a:lnTo>
                <a:lnTo>
                  <a:pt x="180670" y="899657"/>
                </a:lnTo>
                <a:lnTo>
                  <a:pt x="156675" y="862439"/>
                </a:lnTo>
                <a:lnTo>
                  <a:pt x="135872" y="823125"/>
                </a:lnTo>
                <a:lnTo>
                  <a:pt x="118442" y="781897"/>
                </a:lnTo>
                <a:lnTo>
                  <a:pt x="104568" y="738937"/>
                </a:lnTo>
                <a:lnTo>
                  <a:pt x="94433" y="694429"/>
                </a:lnTo>
                <a:lnTo>
                  <a:pt x="88218" y="648555"/>
                </a:lnTo>
                <a:lnTo>
                  <a:pt x="86105" y="601497"/>
                </a:lnTo>
                <a:lnTo>
                  <a:pt x="88218" y="554439"/>
                </a:lnTo>
                <a:lnTo>
                  <a:pt x="94433" y="508563"/>
                </a:lnTo>
                <a:lnTo>
                  <a:pt x="104568" y="464054"/>
                </a:lnTo>
                <a:lnTo>
                  <a:pt x="118442" y="421092"/>
                </a:lnTo>
                <a:lnTo>
                  <a:pt x="135872" y="379862"/>
                </a:lnTo>
                <a:lnTo>
                  <a:pt x="156675" y="340545"/>
                </a:lnTo>
                <a:lnTo>
                  <a:pt x="180670" y="303324"/>
                </a:lnTo>
                <a:lnTo>
                  <a:pt x="207674" y="268382"/>
                </a:lnTo>
                <a:lnTo>
                  <a:pt x="237505" y="235900"/>
                </a:lnTo>
                <a:lnTo>
                  <a:pt x="269981" y="206063"/>
                </a:lnTo>
                <a:lnTo>
                  <a:pt x="304919" y="179052"/>
                </a:lnTo>
                <a:lnTo>
                  <a:pt x="342138" y="155051"/>
                </a:lnTo>
                <a:lnTo>
                  <a:pt x="381454" y="134240"/>
                </a:lnTo>
                <a:lnTo>
                  <a:pt x="422685" y="116804"/>
                </a:lnTo>
                <a:lnTo>
                  <a:pt x="465650" y="102925"/>
                </a:lnTo>
                <a:lnTo>
                  <a:pt x="510166" y="92785"/>
                </a:lnTo>
                <a:lnTo>
                  <a:pt x="556051" y="86568"/>
                </a:lnTo>
                <a:lnTo>
                  <a:pt x="603123" y="84454"/>
                </a:lnTo>
                <a:lnTo>
                  <a:pt x="613917" y="85597"/>
                </a:lnTo>
                <a:lnTo>
                  <a:pt x="613917" y="761"/>
                </a:lnTo>
                <a:lnTo>
                  <a:pt x="598931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7330440" y="5297423"/>
            <a:ext cx="1202690" cy="1203960"/>
            <a:chOff x="7330440" y="5297423"/>
            <a:chExt cx="1202690" cy="1203960"/>
          </a:xfrm>
        </p:grpSpPr>
        <p:sp>
          <p:nvSpPr>
            <p:cNvPr id="8" name="object 8" descr=""/>
            <p:cNvSpPr/>
            <p:nvPr/>
          </p:nvSpPr>
          <p:spPr>
            <a:xfrm>
              <a:off x="7333488" y="5300471"/>
              <a:ext cx="1196340" cy="1198245"/>
            </a:xfrm>
            <a:custGeom>
              <a:avLst/>
              <a:gdLst/>
              <a:ahLst/>
              <a:cxnLst/>
              <a:rect l="l" t="t" r="r" b="b"/>
              <a:pathLst>
                <a:path w="1196340" h="1198245">
                  <a:moveTo>
                    <a:pt x="598169" y="0"/>
                  </a:moveTo>
                  <a:lnTo>
                    <a:pt x="549115" y="1985"/>
                  </a:lnTo>
                  <a:lnTo>
                    <a:pt x="501151" y="7837"/>
                  </a:lnTo>
                  <a:lnTo>
                    <a:pt x="454433" y="17403"/>
                  </a:lnTo>
                  <a:lnTo>
                    <a:pt x="409114" y="30528"/>
                  </a:lnTo>
                  <a:lnTo>
                    <a:pt x="365349" y="47059"/>
                  </a:lnTo>
                  <a:lnTo>
                    <a:pt x="323291" y="66841"/>
                  </a:lnTo>
                  <a:lnTo>
                    <a:pt x="283094" y="89720"/>
                  </a:lnTo>
                  <a:lnTo>
                    <a:pt x="244912" y="115543"/>
                  </a:lnTo>
                  <a:lnTo>
                    <a:pt x="208900" y="144155"/>
                  </a:lnTo>
                  <a:lnTo>
                    <a:pt x="175212" y="175402"/>
                  </a:lnTo>
                  <a:lnTo>
                    <a:pt x="144001" y="209131"/>
                  </a:lnTo>
                  <a:lnTo>
                    <a:pt x="115421" y="245187"/>
                  </a:lnTo>
                  <a:lnTo>
                    <a:pt x="89627" y="283416"/>
                  </a:lnTo>
                  <a:lnTo>
                    <a:pt x="66772" y="323664"/>
                  </a:lnTo>
                  <a:lnTo>
                    <a:pt x="47011" y="365777"/>
                  </a:lnTo>
                  <a:lnTo>
                    <a:pt x="30498" y="409602"/>
                  </a:lnTo>
                  <a:lnTo>
                    <a:pt x="17386" y="454984"/>
                  </a:lnTo>
                  <a:lnTo>
                    <a:pt x="7829" y="501768"/>
                  </a:lnTo>
                  <a:lnTo>
                    <a:pt x="1983" y="549802"/>
                  </a:lnTo>
                  <a:lnTo>
                    <a:pt x="0" y="598931"/>
                  </a:lnTo>
                  <a:lnTo>
                    <a:pt x="1983" y="648054"/>
                  </a:lnTo>
                  <a:lnTo>
                    <a:pt x="7829" y="696082"/>
                  </a:lnTo>
                  <a:lnTo>
                    <a:pt x="17386" y="742863"/>
                  </a:lnTo>
                  <a:lnTo>
                    <a:pt x="30498" y="788242"/>
                  </a:lnTo>
                  <a:lnTo>
                    <a:pt x="47011" y="832064"/>
                  </a:lnTo>
                  <a:lnTo>
                    <a:pt x="66772" y="874177"/>
                  </a:lnTo>
                  <a:lnTo>
                    <a:pt x="89627" y="914425"/>
                  </a:lnTo>
                  <a:lnTo>
                    <a:pt x="115421" y="952654"/>
                  </a:lnTo>
                  <a:lnTo>
                    <a:pt x="144001" y="988711"/>
                  </a:lnTo>
                  <a:lnTo>
                    <a:pt x="175212" y="1022442"/>
                  </a:lnTo>
                  <a:lnTo>
                    <a:pt x="208900" y="1053691"/>
                  </a:lnTo>
                  <a:lnTo>
                    <a:pt x="244912" y="1082305"/>
                  </a:lnTo>
                  <a:lnTo>
                    <a:pt x="283094" y="1108130"/>
                  </a:lnTo>
                  <a:lnTo>
                    <a:pt x="323291" y="1131012"/>
                  </a:lnTo>
                  <a:lnTo>
                    <a:pt x="365349" y="1150797"/>
                  </a:lnTo>
                  <a:lnTo>
                    <a:pt x="409114" y="1167330"/>
                  </a:lnTo>
                  <a:lnTo>
                    <a:pt x="454433" y="1180457"/>
                  </a:lnTo>
                  <a:lnTo>
                    <a:pt x="501151" y="1190025"/>
                  </a:lnTo>
                  <a:lnTo>
                    <a:pt x="549115" y="1195878"/>
                  </a:lnTo>
                  <a:lnTo>
                    <a:pt x="598169" y="1197864"/>
                  </a:lnTo>
                  <a:lnTo>
                    <a:pt x="647224" y="1195878"/>
                  </a:lnTo>
                  <a:lnTo>
                    <a:pt x="695188" y="1190025"/>
                  </a:lnTo>
                  <a:lnTo>
                    <a:pt x="741906" y="1180457"/>
                  </a:lnTo>
                  <a:lnTo>
                    <a:pt x="787225" y="1167330"/>
                  </a:lnTo>
                  <a:lnTo>
                    <a:pt x="830990" y="1150797"/>
                  </a:lnTo>
                  <a:lnTo>
                    <a:pt x="873048" y="1131012"/>
                  </a:lnTo>
                  <a:lnTo>
                    <a:pt x="913245" y="1108130"/>
                  </a:lnTo>
                  <a:lnTo>
                    <a:pt x="951427" y="1082305"/>
                  </a:lnTo>
                  <a:lnTo>
                    <a:pt x="987439" y="1053691"/>
                  </a:lnTo>
                  <a:lnTo>
                    <a:pt x="1021127" y="1022442"/>
                  </a:lnTo>
                  <a:lnTo>
                    <a:pt x="1052338" y="988711"/>
                  </a:lnTo>
                  <a:lnTo>
                    <a:pt x="1080918" y="952654"/>
                  </a:lnTo>
                  <a:lnTo>
                    <a:pt x="1106712" y="914425"/>
                  </a:lnTo>
                  <a:lnTo>
                    <a:pt x="1129567" y="874177"/>
                  </a:lnTo>
                  <a:lnTo>
                    <a:pt x="1149328" y="832064"/>
                  </a:lnTo>
                  <a:lnTo>
                    <a:pt x="1165841" y="788242"/>
                  </a:lnTo>
                  <a:lnTo>
                    <a:pt x="1178953" y="742863"/>
                  </a:lnTo>
                  <a:lnTo>
                    <a:pt x="1188510" y="696082"/>
                  </a:lnTo>
                  <a:lnTo>
                    <a:pt x="1194356" y="648054"/>
                  </a:lnTo>
                  <a:lnTo>
                    <a:pt x="1196339" y="598931"/>
                  </a:lnTo>
                  <a:lnTo>
                    <a:pt x="1195560" y="568110"/>
                  </a:lnTo>
                  <a:lnTo>
                    <a:pt x="1189428" y="507724"/>
                  </a:lnTo>
                  <a:lnTo>
                    <a:pt x="1178940" y="458000"/>
                  </a:lnTo>
                  <a:lnTo>
                    <a:pt x="1096009" y="458000"/>
                  </a:lnTo>
                  <a:lnTo>
                    <a:pt x="1108202" y="497306"/>
                  </a:lnTo>
                  <a:lnTo>
                    <a:pt x="1112722" y="522766"/>
                  </a:lnTo>
                  <a:lnTo>
                    <a:pt x="1115980" y="548639"/>
                  </a:lnTo>
                  <a:lnTo>
                    <a:pt x="1117953" y="574894"/>
                  </a:lnTo>
                  <a:lnTo>
                    <a:pt x="1118615" y="601497"/>
                  </a:lnTo>
                  <a:lnTo>
                    <a:pt x="1116506" y="648555"/>
                  </a:lnTo>
                  <a:lnTo>
                    <a:pt x="1110298" y="694429"/>
                  </a:lnTo>
                  <a:lnTo>
                    <a:pt x="1100174" y="738937"/>
                  </a:lnTo>
                  <a:lnTo>
                    <a:pt x="1086317" y="781897"/>
                  </a:lnTo>
                  <a:lnTo>
                    <a:pt x="1068908" y="823125"/>
                  </a:lnTo>
                  <a:lnTo>
                    <a:pt x="1048130" y="862439"/>
                  </a:lnTo>
                  <a:lnTo>
                    <a:pt x="1024166" y="899657"/>
                  </a:lnTo>
                  <a:lnTo>
                    <a:pt x="997197" y="934596"/>
                  </a:lnTo>
                  <a:lnTo>
                    <a:pt x="967406" y="967074"/>
                  </a:lnTo>
                  <a:lnTo>
                    <a:pt x="934975" y="996908"/>
                  </a:lnTo>
                  <a:lnTo>
                    <a:pt x="900086" y="1023916"/>
                  </a:lnTo>
                  <a:lnTo>
                    <a:pt x="862922" y="1047915"/>
                  </a:lnTo>
                  <a:lnTo>
                    <a:pt x="823665" y="1068723"/>
                  </a:lnTo>
                  <a:lnTo>
                    <a:pt x="782497" y="1086156"/>
                  </a:lnTo>
                  <a:lnTo>
                    <a:pt x="739600" y="1100033"/>
                  </a:lnTo>
                  <a:lnTo>
                    <a:pt x="695157" y="1110172"/>
                  </a:lnTo>
                  <a:lnTo>
                    <a:pt x="649350" y="1116388"/>
                  </a:lnTo>
                  <a:lnTo>
                    <a:pt x="602360" y="1118501"/>
                  </a:lnTo>
                  <a:lnTo>
                    <a:pt x="555351" y="1116388"/>
                  </a:lnTo>
                  <a:lnTo>
                    <a:pt x="509526" y="1110172"/>
                  </a:lnTo>
                  <a:lnTo>
                    <a:pt x="465068" y="1100033"/>
                  </a:lnTo>
                  <a:lnTo>
                    <a:pt x="422157" y="1086156"/>
                  </a:lnTo>
                  <a:lnTo>
                    <a:pt x="380977" y="1068723"/>
                  </a:lnTo>
                  <a:lnTo>
                    <a:pt x="341709" y="1047915"/>
                  </a:lnTo>
                  <a:lnTo>
                    <a:pt x="304537" y="1023916"/>
                  </a:lnTo>
                  <a:lnTo>
                    <a:pt x="269641" y="996908"/>
                  </a:lnTo>
                  <a:lnTo>
                    <a:pt x="237204" y="967074"/>
                  </a:lnTo>
                  <a:lnTo>
                    <a:pt x="207408" y="934596"/>
                  </a:lnTo>
                  <a:lnTo>
                    <a:pt x="180435" y="899657"/>
                  </a:lnTo>
                  <a:lnTo>
                    <a:pt x="156468" y="862439"/>
                  </a:lnTo>
                  <a:lnTo>
                    <a:pt x="135689" y="823125"/>
                  </a:lnTo>
                  <a:lnTo>
                    <a:pt x="118279" y="781897"/>
                  </a:lnTo>
                  <a:lnTo>
                    <a:pt x="104421" y="738937"/>
                  </a:lnTo>
                  <a:lnTo>
                    <a:pt x="94296" y="694429"/>
                  </a:lnTo>
                  <a:lnTo>
                    <a:pt x="88088" y="648555"/>
                  </a:lnTo>
                  <a:lnTo>
                    <a:pt x="85978" y="601497"/>
                  </a:lnTo>
                  <a:lnTo>
                    <a:pt x="88088" y="554439"/>
                  </a:lnTo>
                  <a:lnTo>
                    <a:pt x="94296" y="508563"/>
                  </a:lnTo>
                  <a:lnTo>
                    <a:pt x="104421" y="464054"/>
                  </a:lnTo>
                  <a:lnTo>
                    <a:pt x="118279" y="421092"/>
                  </a:lnTo>
                  <a:lnTo>
                    <a:pt x="135689" y="379862"/>
                  </a:lnTo>
                  <a:lnTo>
                    <a:pt x="156468" y="340545"/>
                  </a:lnTo>
                  <a:lnTo>
                    <a:pt x="180435" y="303324"/>
                  </a:lnTo>
                  <a:lnTo>
                    <a:pt x="207408" y="268382"/>
                  </a:lnTo>
                  <a:lnTo>
                    <a:pt x="237204" y="235900"/>
                  </a:lnTo>
                  <a:lnTo>
                    <a:pt x="269641" y="206063"/>
                  </a:lnTo>
                  <a:lnTo>
                    <a:pt x="304537" y="179052"/>
                  </a:lnTo>
                  <a:lnTo>
                    <a:pt x="341709" y="155051"/>
                  </a:lnTo>
                  <a:lnTo>
                    <a:pt x="380977" y="134240"/>
                  </a:lnTo>
                  <a:lnTo>
                    <a:pt x="422157" y="116804"/>
                  </a:lnTo>
                  <a:lnTo>
                    <a:pt x="465068" y="102925"/>
                  </a:lnTo>
                  <a:lnTo>
                    <a:pt x="509526" y="92785"/>
                  </a:lnTo>
                  <a:lnTo>
                    <a:pt x="555351" y="86568"/>
                  </a:lnTo>
                  <a:lnTo>
                    <a:pt x="602360" y="84454"/>
                  </a:lnTo>
                  <a:lnTo>
                    <a:pt x="620902" y="86359"/>
                  </a:lnTo>
                  <a:lnTo>
                    <a:pt x="620902" y="1142"/>
                  </a:lnTo>
                  <a:lnTo>
                    <a:pt x="598169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333488" y="5300471"/>
              <a:ext cx="1196340" cy="1198245"/>
            </a:xfrm>
            <a:custGeom>
              <a:avLst/>
              <a:gdLst/>
              <a:ahLst/>
              <a:cxnLst/>
              <a:rect l="l" t="t" r="r" b="b"/>
              <a:pathLst>
                <a:path w="1196340" h="1198245">
                  <a:moveTo>
                    <a:pt x="598169" y="0"/>
                  </a:moveTo>
                  <a:lnTo>
                    <a:pt x="620902" y="1142"/>
                  </a:lnTo>
                  <a:lnTo>
                    <a:pt x="620902" y="86359"/>
                  </a:lnTo>
                  <a:lnTo>
                    <a:pt x="602360" y="84454"/>
                  </a:lnTo>
                  <a:lnTo>
                    <a:pt x="555351" y="86568"/>
                  </a:lnTo>
                  <a:lnTo>
                    <a:pt x="509526" y="92785"/>
                  </a:lnTo>
                  <a:lnTo>
                    <a:pt x="465068" y="102925"/>
                  </a:lnTo>
                  <a:lnTo>
                    <a:pt x="422157" y="116804"/>
                  </a:lnTo>
                  <a:lnTo>
                    <a:pt x="380977" y="134240"/>
                  </a:lnTo>
                  <a:lnTo>
                    <a:pt x="341709" y="155051"/>
                  </a:lnTo>
                  <a:lnTo>
                    <a:pt x="304537" y="179052"/>
                  </a:lnTo>
                  <a:lnTo>
                    <a:pt x="269641" y="206063"/>
                  </a:lnTo>
                  <a:lnTo>
                    <a:pt x="237204" y="235900"/>
                  </a:lnTo>
                  <a:lnTo>
                    <a:pt x="207408" y="268382"/>
                  </a:lnTo>
                  <a:lnTo>
                    <a:pt x="180435" y="303324"/>
                  </a:lnTo>
                  <a:lnTo>
                    <a:pt x="156468" y="340545"/>
                  </a:lnTo>
                  <a:lnTo>
                    <a:pt x="135689" y="379862"/>
                  </a:lnTo>
                  <a:lnTo>
                    <a:pt x="118279" y="421092"/>
                  </a:lnTo>
                  <a:lnTo>
                    <a:pt x="104421" y="464054"/>
                  </a:lnTo>
                  <a:lnTo>
                    <a:pt x="94296" y="508563"/>
                  </a:lnTo>
                  <a:lnTo>
                    <a:pt x="88088" y="554439"/>
                  </a:lnTo>
                  <a:lnTo>
                    <a:pt x="85978" y="601497"/>
                  </a:lnTo>
                  <a:lnTo>
                    <a:pt x="88088" y="648555"/>
                  </a:lnTo>
                  <a:lnTo>
                    <a:pt x="94296" y="694429"/>
                  </a:lnTo>
                  <a:lnTo>
                    <a:pt x="104421" y="738937"/>
                  </a:lnTo>
                  <a:lnTo>
                    <a:pt x="118279" y="781897"/>
                  </a:lnTo>
                  <a:lnTo>
                    <a:pt x="135689" y="823125"/>
                  </a:lnTo>
                  <a:lnTo>
                    <a:pt x="156468" y="862439"/>
                  </a:lnTo>
                  <a:lnTo>
                    <a:pt x="180435" y="899657"/>
                  </a:lnTo>
                  <a:lnTo>
                    <a:pt x="207408" y="934596"/>
                  </a:lnTo>
                  <a:lnTo>
                    <a:pt x="237204" y="967074"/>
                  </a:lnTo>
                  <a:lnTo>
                    <a:pt x="269641" y="996908"/>
                  </a:lnTo>
                  <a:lnTo>
                    <a:pt x="304537" y="1023916"/>
                  </a:lnTo>
                  <a:lnTo>
                    <a:pt x="341709" y="1047915"/>
                  </a:lnTo>
                  <a:lnTo>
                    <a:pt x="380977" y="1068723"/>
                  </a:lnTo>
                  <a:lnTo>
                    <a:pt x="422157" y="1086156"/>
                  </a:lnTo>
                  <a:lnTo>
                    <a:pt x="465068" y="1100033"/>
                  </a:lnTo>
                  <a:lnTo>
                    <a:pt x="509526" y="1110172"/>
                  </a:lnTo>
                  <a:lnTo>
                    <a:pt x="555351" y="1116388"/>
                  </a:lnTo>
                  <a:lnTo>
                    <a:pt x="602360" y="1118501"/>
                  </a:lnTo>
                  <a:lnTo>
                    <a:pt x="649350" y="1116388"/>
                  </a:lnTo>
                  <a:lnTo>
                    <a:pt x="695157" y="1110172"/>
                  </a:lnTo>
                  <a:lnTo>
                    <a:pt x="739600" y="1100033"/>
                  </a:lnTo>
                  <a:lnTo>
                    <a:pt x="782497" y="1086156"/>
                  </a:lnTo>
                  <a:lnTo>
                    <a:pt x="823665" y="1068723"/>
                  </a:lnTo>
                  <a:lnTo>
                    <a:pt x="862922" y="1047915"/>
                  </a:lnTo>
                  <a:lnTo>
                    <a:pt x="900086" y="1023916"/>
                  </a:lnTo>
                  <a:lnTo>
                    <a:pt x="934975" y="996908"/>
                  </a:lnTo>
                  <a:lnTo>
                    <a:pt x="967406" y="967074"/>
                  </a:lnTo>
                  <a:lnTo>
                    <a:pt x="997197" y="934596"/>
                  </a:lnTo>
                  <a:lnTo>
                    <a:pt x="1024166" y="899657"/>
                  </a:lnTo>
                  <a:lnTo>
                    <a:pt x="1048130" y="862439"/>
                  </a:lnTo>
                  <a:lnTo>
                    <a:pt x="1068908" y="823125"/>
                  </a:lnTo>
                  <a:lnTo>
                    <a:pt x="1086317" y="781897"/>
                  </a:lnTo>
                  <a:lnTo>
                    <a:pt x="1100174" y="738937"/>
                  </a:lnTo>
                  <a:lnTo>
                    <a:pt x="1110298" y="694429"/>
                  </a:lnTo>
                  <a:lnTo>
                    <a:pt x="1116506" y="648555"/>
                  </a:lnTo>
                  <a:lnTo>
                    <a:pt x="1118615" y="601497"/>
                  </a:lnTo>
                  <a:lnTo>
                    <a:pt x="1117953" y="574894"/>
                  </a:lnTo>
                  <a:lnTo>
                    <a:pt x="1115980" y="548639"/>
                  </a:lnTo>
                  <a:lnTo>
                    <a:pt x="1112722" y="522766"/>
                  </a:lnTo>
                  <a:lnTo>
                    <a:pt x="1108202" y="497306"/>
                  </a:lnTo>
                  <a:lnTo>
                    <a:pt x="1096009" y="458000"/>
                  </a:lnTo>
                  <a:lnTo>
                    <a:pt x="1178940" y="458000"/>
                  </a:lnTo>
                  <a:lnTo>
                    <a:pt x="1189428" y="507724"/>
                  </a:lnTo>
                  <a:lnTo>
                    <a:pt x="1195560" y="568110"/>
                  </a:lnTo>
                  <a:lnTo>
                    <a:pt x="1196339" y="598931"/>
                  </a:lnTo>
                  <a:lnTo>
                    <a:pt x="1194356" y="648054"/>
                  </a:lnTo>
                  <a:lnTo>
                    <a:pt x="1188510" y="696082"/>
                  </a:lnTo>
                  <a:lnTo>
                    <a:pt x="1178953" y="742863"/>
                  </a:lnTo>
                  <a:lnTo>
                    <a:pt x="1165841" y="788242"/>
                  </a:lnTo>
                  <a:lnTo>
                    <a:pt x="1149328" y="832064"/>
                  </a:lnTo>
                  <a:lnTo>
                    <a:pt x="1129567" y="874177"/>
                  </a:lnTo>
                  <a:lnTo>
                    <a:pt x="1106712" y="914425"/>
                  </a:lnTo>
                  <a:lnTo>
                    <a:pt x="1080918" y="952654"/>
                  </a:lnTo>
                  <a:lnTo>
                    <a:pt x="1052338" y="988711"/>
                  </a:lnTo>
                  <a:lnTo>
                    <a:pt x="1021127" y="1022442"/>
                  </a:lnTo>
                  <a:lnTo>
                    <a:pt x="987439" y="1053691"/>
                  </a:lnTo>
                  <a:lnTo>
                    <a:pt x="951427" y="1082305"/>
                  </a:lnTo>
                  <a:lnTo>
                    <a:pt x="913245" y="1108130"/>
                  </a:lnTo>
                  <a:lnTo>
                    <a:pt x="873048" y="1131012"/>
                  </a:lnTo>
                  <a:lnTo>
                    <a:pt x="830990" y="1150797"/>
                  </a:lnTo>
                  <a:lnTo>
                    <a:pt x="787225" y="1167330"/>
                  </a:lnTo>
                  <a:lnTo>
                    <a:pt x="741906" y="1180457"/>
                  </a:lnTo>
                  <a:lnTo>
                    <a:pt x="695188" y="1190025"/>
                  </a:lnTo>
                  <a:lnTo>
                    <a:pt x="647224" y="1195878"/>
                  </a:lnTo>
                  <a:lnTo>
                    <a:pt x="598169" y="1197864"/>
                  </a:lnTo>
                  <a:lnTo>
                    <a:pt x="549115" y="1195878"/>
                  </a:lnTo>
                  <a:lnTo>
                    <a:pt x="501151" y="1190025"/>
                  </a:lnTo>
                  <a:lnTo>
                    <a:pt x="454433" y="1180457"/>
                  </a:lnTo>
                  <a:lnTo>
                    <a:pt x="409114" y="1167330"/>
                  </a:lnTo>
                  <a:lnTo>
                    <a:pt x="365349" y="1150797"/>
                  </a:lnTo>
                  <a:lnTo>
                    <a:pt x="323291" y="1131012"/>
                  </a:lnTo>
                  <a:lnTo>
                    <a:pt x="283094" y="1108130"/>
                  </a:lnTo>
                  <a:lnTo>
                    <a:pt x="244912" y="1082305"/>
                  </a:lnTo>
                  <a:lnTo>
                    <a:pt x="208900" y="1053691"/>
                  </a:lnTo>
                  <a:lnTo>
                    <a:pt x="175212" y="1022442"/>
                  </a:lnTo>
                  <a:lnTo>
                    <a:pt x="144001" y="988711"/>
                  </a:lnTo>
                  <a:lnTo>
                    <a:pt x="115421" y="952654"/>
                  </a:lnTo>
                  <a:lnTo>
                    <a:pt x="89627" y="914425"/>
                  </a:lnTo>
                  <a:lnTo>
                    <a:pt x="66772" y="874177"/>
                  </a:lnTo>
                  <a:lnTo>
                    <a:pt x="47011" y="832064"/>
                  </a:lnTo>
                  <a:lnTo>
                    <a:pt x="30498" y="788242"/>
                  </a:lnTo>
                  <a:lnTo>
                    <a:pt x="17386" y="742863"/>
                  </a:lnTo>
                  <a:lnTo>
                    <a:pt x="7829" y="696082"/>
                  </a:lnTo>
                  <a:lnTo>
                    <a:pt x="1983" y="648054"/>
                  </a:lnTo>
                  <a:lnTo>
                    <a:pt x="0" y="598931"/>
                  </a:lnTo>
                  <a:lnTo>
                    <a:pt x="1983" y="549802"/>
                  </a:lnTo>
                  <a:lnTo>
                    <a:pt x="7829" y="501768"/>
                  </a:lnTo>
                  <a:lnTo>
                    <a:pt x="17386" y="454984"/>
                  </a:lnTo>
                  <a:lnTo>
                    <a:pt x="30498" y="409602"/>
                  </a:lnTo>
                  <a:lnTo>
                    <a:pt x="47011" y="365777"/>
                  </a:lnTo>
                  <a:lnTo>
                    <a:pt x="66772" y="323664"/>
                  </a:lnTo>
                  <a:lnTo>
                    <a:pt x="89627" y="283416"/>
                  </a:lnTo>
                  <a:lnTo>
                    <a:pt x="115421" y="245187"/>
                  </a:lnTo>
                  <a:lnTo>
                    <a:pt x="144001" y="209131"/>
                  </a:lnTo>
                  <a:lnTo>
                    <a:pt x="175212" y="175402"/>
                  </a:lnTo>
                  <a:lnTo>
                    <a:pt x="208900" y="144155"/>
                  </a:lnTo>
                  <a:lnTo>
                    <a:pt x="244912" y="115543"/>
                  </a:lnTo>
                  <a:lnTo>
                    <a:pt x="283094" y="89720"/>
                  </a:lnTo>
                  <a:lnTo>
                    <a:pt x="323291" y="66841"/>
                  </a:lnTo>
                  <a:lnTo>
                    <a:pt x="365349" y="47059"/>
                  </a:lnTo>
                  <a:lnTo>
                    <a:pt x="409114" y="30528"/>
                  </a:lnTo>
                  <a:lnTo>
                    <a:pt x="454433" y="17403"/>
                  </a:lnTo>
                  <a:lnTo>
                    <a:pt x="501151" y="7837"/>
                  </a:lnTo>
                  <a:lnTo>
                    <a:pt x="549115" y="1985"/>
                  </a:lnTo>
                  <a:lnTo>
                    <a:pt x="598169" y="0"/>
                  </a:lnTo>
                  <a:close/>
                </a:path>
              </a:pathLst>
            </a:custGeom>
            <a:ln w="6096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701040" y="5297423"/>
            <a:ext cx="1202690" cy="1203960"/>
            <a:chOff x="701040" y="5297423"/>
            <a:chExt cx="1202690" cy="1203960"/>
          </a:xfrm>
        </p:grpSpPr>
        <p:sp>
          <p:nvSpPr>
            <p:cNvPr id="11" name="object 11" descr=""/>
            <p:cNvSpPr/>
            <p:nvPr/>
          </p:nvSpPr>
          <p:spPr>
            <a:xfrm>
              <a:off x="704088" y="5300471"/>
              <a:ext cx="1196340" cy="1198245"/>
            </a:xfrm>
            <a:custGeom>
              <a:avLst/>
              <a:gdLst/>
              <a:ahLst/>
              <a:cxnLst/>
              <a:rect l="l" t="t" r="r" b="b"/>
              <a:pathLst>
                <a:path w="1196339" h="1198245">
                  <a:moveTo>
                    <a:pt x="598170" y="0"/>
                  </a:moveTo>
                  <a:lnTo>
                    <a:pt x="549110" y="1985"/>
                  </a:lnTo>
                  <a:lnTo>
                    <a:pt x="501142" y="7837"/>
                  </a:lnTo>
                  <a:lnTo>
                    <a:pt x="454421" y="17403"/>
                  </a:lnTo>
                  <a:lnTo>
                    <a:pt x="409100" y="30528"/>
                  </a:lnTo>
                  <a:lnTo>
                    <a:pt x="365333" y="47059"/>
                  </a:lnTo>
                  <a:lnTo>
                    <a:pt x="323274" y="66841"/>
                  </a:lnTo>
                  <a:lnTo>
                    <a:pt x="283077" y="89720"/>
                  </a:lnTo>
                  <a:lnTo>
                    <a:pt x="244896" y="115543"/>
                  </a:lnTo>
                  <a:lnTo>
                    <a:pt x="208885" y="144155"/>
                  </a:lnTo>
                  <a:lnTo>
                    <a:pt x="175198" y="175402"/>
                  </a:lnTo>
                  <a:lnTo>
                    <a:pt x="143988" y="209131"/>
                  </a:lnTo>
                  <a:lnTo>
                    <a:pt x="115410" y="245187"/>
                  </a:lnTo>
                  <a:lnTo>
                    <a:pt x="89618" y="283416"/>
                  </a:lnTo>
                  <a:lnTo>
                    <a:pt x="66765" y="323664"/>
                  </a:lnTo>
                  <a:lnTo>
                    <a:pt x="47006" y="365777"/>
                  </a:lnTo>
                  <a:lnTo>
                    <a:pt x="30494" y="409602"/>
                  </a:lnTo>
                  <a:lnTo>
                    <a:pt x="17384" y="454984"/>
                  </a:lnTo>
                  <a:lnTo>
                    <a:pt x="7828" y="501768"/>
                  </a:lnTo>
                  <a:lnTo>
                    <a:pt x="1982" y="549802"/>
                  </a:lnTo>
                  <a:lnTo>
                    <a:pt x="0" y="598931"/>
                  </a:lnTo>
                  <a:lnTo>
                    <a:pt x="1982" y="648054"/>
                  </a:lnTo>
                  <a:lnTo>
                    <a:pt x="7828" y="696082"/>
                  </a:lnTo>
                  <a:lnTo>
                    <a:pt x="17384" y="742863"/>
                  </a:lnTo>
                  <a:lnTo>
                    <a:pt x="30494" y="788242"/>
                  </a:lnTo>
                  <a:lnTo>
                    <a:pt x="47006" y="832064"/>
                  </a:lnTo>
                  <a:lnTo>
                    <a:pt x="66765" y="874177"/>
                  </a:lnTo>
                  <a:lnTo>
                    <a:pt x="89618" y="914425"/>
                  </a:lnTo>
                  <a:lnTo>
                    <a:pt x="115410" y="952654"/>
                  </a:lnTo>
                  <a:lnTo>
                    <a:pt x="143988" y="988711"/>
                  </a:lnTo>
                  <a:lnTo>
                    <a:pt x="175198" y="1022442"/>
                  </a:lnTo>
                  <a:lnTo>
                    <a:pt x="208885" y="1053691"/>
                  </a:lnTo>
                  <a:lnTo>
                    <a:pt x="244896" y="1082305"/>
                  </a:lnTo>
                  <a:lnTo>
                    <a:pt x="283077" y="1108130"/>
                  </a:lnTo>
                  <a:lnTo>
                    <a:pt x="323274" y="1131012"/>
                  </a:lnTo>
                  <a:lnTo>
                    <a:pt x="365333" y="1150797"/>
                  </a:lnTo>
                  <a:lnTo>
                    <a:pt x="409100" y="1167330"/>
                  </a:lnTo>
                  <a:lnTo>
                    <a:pt x="454421" y="1180457"/>
                  </a:lnTo>
                  <a:lnTo>
                    <a:pt x="501142" y="1190025"/>
                  </a:lnTo>
                  <a:lnTo>
                    <a:pt x="549110" y="1195878"/>
                  </a:lnTo>
                  <a:lnTo>
                    <a:pt x="598170" y="1197864"/>
                  </a:lnTo>
                  <a:lnTo>
                    <a:pt x="647224" y="1195878"/>
                  </a:lnTo>
                  <a:lnTo>
                    <a:pt x="695188" y="1190025"/>
                  </a:lnTo>
                  <a:lnTo>
                    <a:pt x="741906" y="1180457"/>
                  </a:lnTo>
                  <a:lnTo>
                    <a:pt x="787225" y="1167330"/>
                  </a:lnTo>
                  <a:lnTo>
                    <a:pt x="830990" y="1150797"/>
                  </a:lnTo>
                  <a:lnTo>
                    <a:pt x="873048" y="1131012"/>
                  </a:lnTo>
                  <a:lnTo>
                    <a:pt x="913245" y="1108130"/>
                  </a:lnTo>
                  <a:lnTo>
                    <a:pt x="951427" y="1082305"/>
                  </a:lnTo>
                  <a:lnTo>
                    <a:pt x="987439" y="1053691"/>
                  </a:lnTo>
                  <a:lnTo>
                    <a:pt x="1021127" y="1022442"/>
                  </a:lnTo>
                  <a:lnTo>
                    <a:pt x="1052338" y="988711"/>
                  </a:lnTo>
                  <a:lnTo>
                    <a:pt x="1080918" y="952654"/>
                  </a:lnTo>
                  <a:lnTo>
                    <a:pt x="1106712" y="914425"/>
                  </a:lnTo>
                  <a:lnTo>
                    <a:pt x="1129567" y="874177"/>
                  </a:lnTo>
                  <a:lnTo>
                    <a:pt x="1149328" y="832064"/>
                  </a:lnTo>
                  <a:lnTo>
                    <a:pt x="1165841" y="788242"/>
                  </a:lnTo>
                  <a:lnTo>
                    <a:pt x="1178953" y="742863"/>
                  </a:lnTo>
                  <a:lnTo>
                    <a:pt x="1188510" y="696082"/>
                  </a:lnTo>
                  <a:lnTo>
                    <a:pt x="1194356" y="648054"/>
                  </a:lnTo>
                  <a:lnTo>
                    <a:pt x="1196339" y="598931"/>
                  </a:lnTo>
                  <a:lnTo>
                    <a:pt x="1195560" y="568110"/>
                  </a:lnTo>
                  <a:lnTo>
                    <a:pt x="1189428" y="507724"/>
                  </a:lnTo>
                  <a:lnTo>
                    <a:pt x="1178941" y="458000"/>
                  </a:lnTo>
                  <a:lnTo>
                    <a:pt x="1096010" y="458000"/>
                  </a:lnTo>
                  <a:lnTo>
                    <a:pt x="1108202" y="497306"/>
                  </a:lnTo>
                  <a:lnTo>
                    <a:pt x="1112722" y="522766"/>
                  </a:lnTo>
                  <a:lnTo>
                    <a:pt x="1115980" y="548639"/>
                  </a:lnTo>
                  <a:lnTo>
                    <a:pt x="1117953" y="574894"/>
                  </a:lnTo>
                  <a:lnTo>
                    <a:pt x="1118616" y="601497"/>
                  </a:lnTo>
                  <a:lnTo>
                    <a:pt x="1116506" y="648555"/>
                  </a:lnTo>
                  <a:lnTo>
                    <a:pt x="1110298" y="694429"/>
                  </a:lnTo>
                  <a:lnTo>
                    <a:pt x="1100174" y="738937"/>
                  </a:lnTo>
                  <a:lnTo>
                    <a:pt x="1086317" y="781897"/>
                  </a:lnTo>
                  <a:lnTo>
                    <a:pt x="1068908" y="823125"/>
                  </a:lnTo>
                  <a:lnTo>
                    <a:pt x="1048131" y="862439"/>
                  </a:lnTo>
                  <a:lnTo>
                    <a:pt x="1024166" y="899657"/>
                  </a:lnTo>
                  <a:lnTo>
                    <a:pt x="997197" y="934596"/>
                  </a:lnTo>
                  <a:lnTo>
                    <a:pt x="967406" y="967074"/>
                  </a:lnTo>
                  <a:lnTo>
                    <a:pt x="934975" y="996908"/>
                  </a:lnTo>
                  <a:lnTo>
                    <a:pt x="900086" y="1023916"/>
                  </a:lnTo>
                  <a:lnTo>
                    <a:pt x="862922" y="1047915"/>
                  </a:lnTo>
                  <a:lnTo>
                    <a:pt x="823665" y="1068723"/>
                  </a:lnTo>
                  <a:lnTo>
                    <a:pt x="782497" y="1086156"/>
                  </a:lnTo>
                  <a:lnTo>
                    <a:pt x="739600" y="1100033"/>
                  </a:lnTo>
                  <a:lnTo>
                    <a:pt x="695157" y="1110172"/>
                  </a:lnTo>
                  <a:lnTo>
                    <a:pt x="649350" y="1116388"/>
                  </a:lnTo>
                  <a:lnTo>
                    <a:pt x="602361" y="1118501"/>
                  </a:lnTo>
                  <a:lnTo>
                    <a:pt x="555353" y="1116388"/>
                  </a:lnTo>
                  <a:lnTo>
                    <a:pt x="509529" y="1110172"/>
                  </a:lnTo>
                  <a:lnTo>
                    <a:pt x="465070" y="1100033"/>
                  </a:lnTo>
                  <a:lnTo>
                    <a:pt x="422159" y="1086156"/>
                  </a:lnTo>
                  <a:lnTo>
                    <a:pt x="380978" y="1068723"/>
                  </a:lnTo>
                  <a:lnTo>
                    <a:pt x="341709" y="1047915"/>
                  </a:lnTo>
                  <a:lnTo>
                    <a:pt x="304534" y="1023916"/>
                  </a:lnTo>
                  <a:lnTo>
                    <a:pt x="269635" y="996908"/>
                  </a:lnTo>
                  <a:lnTo>
                    <a:pt x="237196" y="967074"/>
                  </a:lnTo>
                  <a:lnTo>
                    <a:pt x="207397" y="934596"/>
                  </a:lnTo>
                  <a:lnTo>
                    <a:pt x="180422" y="899657"/>
                  </a:lnTo>
                  <a:lnTo>
                    <a:pt x="156452" y="862439"/>
                  </a:lnTo>
                  <a:lnTo>
                    <a:pt x="135670" y="823125"/>
                  </a:lnTo>
                  <a:lnTo>
                    <a:pt x="118258" y="781897"/>
                  </a:lnTo>
                  <a:lnTo>
                    <a:pt x="104398" y="738937"/>
                  </a:lnTo>
                  <a:lnTo>
                    <a:pt x="94272" y="694429"/>
                  </a:lnTo>
                  <a:lnTo>
                    <a:pt x="88063" y="648555"/>
                  </a:lnTo>
                  <a:lnTo>
                    <a:pt x="85953" y="601497"/>
                  </a:lnTo>
                  <a:lnTo>
                    <a:pt x="88063" y="554439"/>
                  </a:lnTo>
                  <a:lnTo>
                    <a:pt x="94272" y="508563"/>
                  </a:lnTo>
                  <a:lnTo>
                    <a:pt x="104398" y="464054"/>
                  </a:lnTo>
                  <a:lnTo>
                    <a:pt x="118258" y="421092"/>
                  </a:lnTo>
                  <a:lnTo>
                    <a:pt x="135670" y="379862"/>
                  </a:lnTo>
                  <a:lnTo>
                    <a:pt x="156452" y="340545"/>
                  </a:lnTo>
                  <a:lnTo>
                    <a:pt x="180422" y="303324"/>
                  </a:lnTo>
                  <a:lnTo>
                    <a:pt x="207397" y="268382"/>
                  </a:lnTo>
                  <a:lnTo>
                    <a:pt x="237196" y="235900"/>
                  </a:lnTo>
                  <a:lnTo>
                    <a:pt x="269635" y="206063"/>
                  </a:lnTo>
                  <a:lnTo>
                    <a:pt x="304534" y="179052"/>
                  </a:lnTo>
                  <a:lnTo>
                    <a:pt x="341709" y="155051"/>
                  </a:lnTo>
                  <a:lnTo>
                    <a:pt x="380978" y="134240"/>
                  </a:lnTo>
                  <a:lnTo>
                    <a:pt x="422159" y="116804"/>
                  </a:lnTo>
                  <a:lnTo>
                    <a:pt x="465070" y="102925"/>
                  </a:lnTo>
                  <a:lnTo>
                    <a:pt x="509529" y="92785"/>
                  </a:lnTo>
                  <a:lnTo>
                    <a:pt x="555353" y="86568"/>
                  </a:lnTo>
                  <a:lnTo>
                    <a:pt x="602361" y="84454"/>
                  </a:lnTo>
                  <a:lnTo>
                    <a:pt x="620903" y="86359"/>
                  </a:lnTo>
                  <a:lnTo>
                    <a:pt x="620903" y="1142"/>
                  </a:lnTo>
                  <a:lnTo>
                    <a:pt x="59817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04088" y="5300471"/>
              <a:ext cx="1196340" cy="1198245"/>
            </a:xfrm>
            <a:custGeom>
              <a:avLst/>
              <a:gdLst/>
              <a:ahLst/>
              <a:cxnLst/>
              <a:rect l="l" t="t" r="r" b="b"/>
              <a:pathLst>
                <a:path w="1196339" h="1198245">
                  <a:moveTo>
                    <a:pt x="598170" y="0"/>
                  </a:moveTo>
                  <a:lnTo>
                    <a:pt x="620903" y="1142"/>
                  </a:lnTo>
                  <a:lnTo>
                    <a:pt x="620903" y="86359"/>
                  </a:lnTo>
                  <a:lnTo>
                    <a:pt x="602361" y="84454"/>
                  </a:lnTo>
                  <a:lnTo>
                    <a:pt x="555353" y="86568"/>
                  </a:lnTo>
                  <a:lnTo>
                    <a:pt x="509529" y="92785"/>
                  </a:lnTo>
                  <a:lnTo>
                    <a:pt x="465070" y="102925"/>
                  </a:lnTo>
                  <a:lnTo>
                    <a:pt x="422159" y="116804"/>
                  </a:lnTo>
                  <a:lnTo>
                    <a:pt x="380978" y="134240"/>
                  </a:lnTo>
                  <a:lnTo>
                    <a:pt x="341709" y="155051"/>
                  </a:lnTo>
                  <a:lnTo>
                    <a:pt x="304534" y="179052"/>
                  </a:lnTo>
                  <a:lnTo>
                    <a:pt x="269635" y="206063"/>
                  </a:lnTo>
                  <a:lnTo>
                    <a:pt x="237196" y="235900"/>
                  </a:lnTo>
                  <a:lnTo>
                    <a:pt x="207397" y="268382"/>
                  </a:lnTo>
                  <a:lnTo>
                    <a:pt x="180422" y="303324"/>
                  </a:lnTo>
                  <a:lnTo>
                    <a:pt x="156452" y="340545"/>
                  </a:lnTo>
                  <a:lnTo>
                    <a:pt x="135670" y="379862"/>
                  </a:lnTo>
                  <a:lnTo>
                    <a:pt x="118258" y="421092"/>
                  </a:lnTo>
                  <a:lnTo>
                    <a:pt x="104398" y="464054"/>
                  </a:lnTo>
                  <a:lnTo>
                    <a:pt x="94272" y="508563"/>
                  </a:lnTo>
                  <a:lnTo>
                    <a:pt x="88063" y="554439"/>
                  </a:lnTo>
                  <a:lnTo>
                    <a:pt x="85953" y="601497"/>
                  </a:lnTo>
                  <a:lnTo>
                    <a:pt x="88063" y="648555"/>
                  </a:lnTo>
                  <a:lnTo>
                    <a:pt x="94272" y="694429"/>
                  </a:lnTo>
                  <a:lnTo>
                    <a:pt x="104398" y="738937"/>
                  </a:lnTo>
                  <a:lnTo>
                    <a:pt x="118258" y="781897"/>
                  </a:lnTo>
                  <a:lnTo>
                    <a:pt x="135670" y="823125"/>
                  </a:lnTo>
                  <a:lnTo>
                    <a:pt x="156452" y="862439"/>
                  </a:lnTo>
                  <a:lnTo>
                    <a:pt x="180422" y="899657"/>
                  </a:lnTo>
                  <a:lnTo>
                    <a:pt x="207397" y="934596"/>
                  </a:lnTo>
                  <a:lnTo>
                    <a:pt x="237196" y="967074"/>
                  </a:lnTo>
                  <a:lnTo>
                    <a:pt x="269635" y="996908"/>
                  </a:lnTo>
                  <a:lnTo>
                    <a:pt x="304534" y="1023916"/>
                  </a:lnTo>
                  <a:lnTo>
                    <a:pt x="341709" y="1047915"/>
                  </a:lnTo>
                  <a:lnTo>
                    <a:pt x="380978" y="1068723"/>
                  </a:lnTo>
                  <a:lnTo>
                    <a:pt x="422159" y="1086156"/>
                  </a:lnTo>
                  <a:lnTo>
                    <a:pt x="465070" y="1100033"/>
                  </a:lnTo>
                  <a:lnTo>
                    <a:pt x="509529" y="1110172"/>
                  </a:lnTo>
                  <a:lnTo>
                    <a:pt x="555353" y="1116388"/>
                  </a:lnTo>
                  <a:lnTo>
                    <a:pt x="602361" y="1118501"/>
                  </a:lnTo>
                  <a:lnTo>
                    <a:pt x="649350" y="1116388"/>
                  </a:lnTo>
                  <a:lnTo>
                    <a:pt x="695157" y="1110172"/>
                  </a:lnTo>
                  <a:lnTo>
                    <a:pt x="739600" y="1100033"/>
                  </a:lnTo>
                  <a:lnTo>
                    <a:pt x="782497" y="1086156"/>
                  </a:lnTo>
                  <a:lnTo>
                    <a:pt x="823665" y="1068723"/>
                  </a:lnTo>
                  <a:lnTo>
                    <a:pt x="862922" y="1047915"/>
                  </a:lnTo>
                  <a:lnTo>
                    <a:pt x="900086" y="1023916"/>
                  </a:lnTo>
                  <a:lnTo>
                    <a:pt x="934975" y="996908"/>
                  </a:lnTo>
                  <a:lnTo>
                    <a:pt x="967406" y="967074"/>
                  </a:lnTo>
                  <a:lnTo>
                    <a:pt x="997197" y="934596"/>
                  </a:lnTo>
                  <a:lnTo>
                    <a:pt x="1024166" y="899657"/>
                  </a:lnTo>
                  <a:lnTo>
                    <a:pt x="1048131" y="862439"/>
                  </a:lnTo>
                  <a:lnTo>
                    <a:pt x="1068908" y="823125"/>
                  </a:lnTo>
                  <a:lnTo>
                    <a:pt x="1086317" y="781897"/>
                  </a:lnTo>
                  <a:lnTo>
                    <a:pt x="1100174" y="738937"/>
                  </a:lnTo>
                  <a:lnTo>
                    <a:pt x="1110298" y="694429"/>
                  </a:lnTo>
                  <a:lnTo>
                    <a:pt x="1116506" y="648555"/>
                  </a:lnTo>
                  <a:lnTo>
                    <a:pt x="1118616" y="601497"/>
                  </a:lnTo>
                  <a:lnTo>
                    <a:pt x="1117953" y="574894"/>
                  </a:lnTo>
                  <a:lnTo>
                    <a:pt x="1115980" y="548639"/>
                  </a:lnTo>
                  <a:lnTo>
                    <a:pt x="1112722" y="522766"/>
                  </a:lnTo>
                  <a:lnTo>
                    <a:pt x="1108202" y="497306"/>
                  </a:lnTo>
                  <a:lnTo>
                    <a:pt x="1096010" y="458000"/>
                  </a:lnTo>
                  <a:lnTo>
                    <a:pt x="1178941" y="458000"/>
                  </a:lnTo>
                  <a:lnTo>
                    <a:pt x="1189428" y="507724"/>
                  </a:lnTo>
                  <a:lnTo>
                    <a:pt x="1195560" y="568110"/>
                  </a:lnTo>
                  <a:lnTo>
                    <a:pt x="1196339" y="598931"/>
                  </a:lnTo>
                  <a:lnTo>
                    <a:pt x="1194356" y="648054"/>
                  </a:lnTo>
                  <a:lnTo>
                    <a:pt x="1188510" y="696082"/>
                  </a:lnTo>
                  <a:lnTo>
                    <a:pt x="1178953" y="742863"/>
                  </a:lnTo>
                  <a:lnTo>
                    <a:pt x="1165841" y="788242"/>
                  </a:lnTo>
                  <a:lnTo>
                    <a:pt x="1149328" y="832064"/>
                  </a:lnTo>
                  <a:lnTo>
                    <a:pt x="1129567" y="874177"/>
                  </a:lnTo>
                  <a:lnTo>
                    <a:pt x="1106712" y="914425"/>
                  </a:lnTo>
                  <a:lnTo>
                    <a:pt x="1080918" y="952654"/>
                  </a:lnTo>
                  <a:lnTo>
                    <a:pt x="1052338" y="988711"/>
                  </a:lnTo>
                  <a:lnTo>
                    <a:pt x="1021127" y="1022442"/>
                  </a:lnTo>
                  <a:lnTo>
                    <a:pt x="987439" y="1053691"/>
                  </a:lnTo>
                  <a:lnTo>
                    <a:pt x="951427" y="1082305"/>
                  </a:lnTo>
                  <a:lnTo>
                    <a:pt x="913245" y="1108130"/>
                  </a:lnTo>
                  <a:lnTo>
                    <a:pt x="873048" y="1131012"/>
                  </a:lnTo>
                  <a:lnTo>
                    <a:pt x="830990" y="1150797"/>
                  </a:lnTo>
                  <a:lnTo>
                    <a:pt x="787225" y="1167330"/>
                  </a:lnTo>
                  <a:lnTo>
                    <a:pt x="741906" y="1180457"/>
                  </a:lnTo>
                  <a:lnTo>
                    <a:pt x="695188" y="1190025"/>
                  </a:lnTo>
                  <a:lnTo>
                    <a:pt x="647224" y="1195878"/>
                  </a:lnTo>
                  <a:lnTo>
                    <a:pt x="598170" y="1197864"/>
                  </a:lnTo>
                  <a:lnTo>
                    <a:pt x="549110" y="1195878"/>
                  </a:lnTo>
                  <a:lnTo>
                    <a:pt x="501142" y="1190025"/>
                  </a:lnTo>
                  <a:lnTo>
                    <a:pt x="454421" y="1180457"/>
                  </a:lnTo>
                  <a:lnTo>
                    <a:pt x="409100" y="1167330"/>
                  </a:lnTo>
                  <a:lnTo>
                    <a:pt x="365333" y="1150797"/>
                  </a:lnTo>
                  <a:lnTo>
                    <a:pt x="323274" y="1131012"/>
                  </a:lnTo>
                  <a:lnTo>
                    <a:pt x="283077" y="1108130"/>
                  </a:lnTo>
                  <a:lnTo>
                    <a:pt x="244896" y="1082305"/>
                  </a:lnTo>
                  <a:lnTo>
                    <a:pt x="208885" y="1053691"/>
                  </a:lnTo>
                  <a:lnTo>
                    <a:pt x="175198" y="1022442"/>
                  </a:lnTo>
                  <a:lnTo>
                    <a:pt x="143988" y="988711"/>
                  </a:lnTo>
                  <a:lnTo>
                    <a:pt x="115410" y="952654"/>
                  </a:lnTo>
                  <a:lnTo>
                    <a:pt x="89618" y="914425"/>
                  </a:lnTo>
                  <a:lnTo>
                    <a:pt x="66765" y="874177"/>
                  </a:lnTo>
                  <a:lnTo>
                    <a:pt x="47006" y="832064"/>
                  </a:lnTo>
                  <a:lnTo>
                    <a:pt x="30494" y="788242"/>
                  </a:lnTo>
                  <a:lnTo>
                    <a:pt x="17384" y="742863"/>
                  </a:lnTo>
                  <a:lnTo>
                    <a:pt x="7828" y="696082"/>
                  </a:lnTo>
                  <a:lnTo>
                    <a:pt x="1982" y="648054"/>
                  </a:lnTo>
                  <a:lnTo>
                    <a:pt x="0" y="598931"/>
                  </a:lnTo>
                  <a:lnTo>
                    <a:pt x="1982" y="549802"/>
                  </a:lnTo>
                  <a:lnTo>
                    <a:pt x="7828" y="501768"/>
                  </a:lnTo>
                  <a:lnTo>
                    <a:pt x="17384" y="454984"/>
                  </a:lnTo>
                  <a:lnTo>
                    <a:pt x="30494" y="409602"/>
                  </a:lnTo>
                  <a:lnTo>
                    <a:pt x="47006" y="365777"/>
                  </a:lnTo>
                  <a:lnTo>
                    <a:pt x="66765" y="323664"/>
                  </a:lnTo>
                  <a:lnTo>
                    <a:pt x="89618" y="283416"/>
                  </a:lnTo>
                  <a:lnTo>
                    <a:pt x="115410" y="245187"/>
                  </a:lnTo>
                  <a:lnTo>
                    <a:pt x="143988" y="209131"/>
                  </a:lnTo>
                  <a:lnTo>
                    <a:pt x="175198" y="175402"/>
                  </a:lnTo>
                  <a:lnTo>
                    <a:pt x="208885" y="144155"/>
                  </a:lnTo>
                  <a:lnTo>
                    <a:pt x="244896" y="115543"/>
                  </a:lnTo>
                  <a:lnTo>
                    <a:pt x="283077" y="89720"/>
                  </a:lnTo>
                  <a:lnTo>
                    <a:pt x="323274" y="66841"/>
                  </a:lnTo>
                  <a:lnTo>
                    <a:pt x="365333" y="47059"/>
                  </a:lnTo>
                  <a:lnTo>
                    <a:pt x="409100" y="30528"/>
                  </a:lnTo>
                  <a:lnTo>
                    <a:pt x="454421" y="17403"/>
                  </a:lnTo>
                  <a:lnTo>
                    <a:pt x="501142" y="7837"/>
                  </a:lnTo>
                  <a:lnTo>
                    <a:pt x="549110" y="1985"/>
                  </a:lnTo>
                  <a:lnTo>
                    <a:pt x="598170" y="0"/>
                  </a:lnTo>
                  <a:close/>
                </a:path>
              </a:pathLst>
            </a:custGeom>
            <a:ln w="6096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507593" y="4971999"/>
            <a:ext cx="2016125" cy="9074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har char="■"/>
              <a:tabLst>
                <a:tab pos="287020" algn="l"/>
              </a:tabLst>
            </a:pPr>
            <a:r>
              <a:rPr dirty="0" sz="1600" b="1">
                <a:latin typeface="Malgun Gothic"/>
                <a:cs typeface="Malgun Gothic"/>
              </a:rPr>
              <a:t>시스템</a:t>
            </a:r>
            <a:r>
              <a:rPr dirty="0" sz="1600" spc="-50" b="1">
                <a:latin typeface="Malgun Gothic"/>
                <a:cs typeface="Malgun Gothic"/>
              </a:rPr>
              <a:t> </a:t>
            </a:r>
            <a:r>
              <a:rPr dirty="0" sz="1600" spc="-20" b="1">
                <a:latin typeface="Malgun Gothic"/>
                <a:cs typeface="Malgun Gothic"/>
              </a:rPr>
              <a:t>기대효과</a:t>
            </a:r>
            <a:endParaRPr sz="1600">
              <a:latin typeface="Malgun Gothic"/>
              <a:cs typeface="Malgun Gothic"/>
            </a:endParaRPr>
          </a:p>
          <a:p>
            <a:pPr marL="579755" marR="5080" indent="-62865">
              <a:lnSpc>
                <a:spcPct val="100000"/>
              </a:lnSpc>
              <a:spcBef>
                <a:spcPts val="1664"/>
              </a:spcBef>
            </a:pPr>
            <a:r>
              <a:rPr dirty="0" sz="1400" b="1">
                <a:solidFill>
                  <a:srgbClr val="585858"/>
                </a:solidFill>
                <a:latin typeface="Malgun Gothic"/>
                <a:cs typeface="Malgun Gothic"/>
              </a:rPr>
              <a:t>증빙서류의</a:t>
            </a:r>
            <a:r>
              <a:rPr dirty="0" sz="1400" spc="-25" b="1">
                <a:solidFill>
                  <a:srgbClr val="585858"/>
                </a:solidFill>
                <a:latin typeface="Malgun Gothic"/>
                <a:cs typeface="Malgun Gothic"/>
              </a:rPr>
              <a:t> 전자화 </a:t>
            </a:r>
            <a:r>
              <a:rPr dirty="0" sz="1400" b="1">
                <a:solidFill>
                  <a:srgbClr val="585858"/>
                </a:solidFill>
                <a:latin typeface="Malgun Gothic"/>
                <a:cs typeface="Malgun Gothic"/>
              </a:rPr>
              <a:t>및</a:t>
            </a:r>
            <a:r>
              <a:rPr dirty="0" sz="1400" spc="-15" b="1">
                <a:solidFill>
                  <a:srgbClr val="585858"/>
                </a:solidFill>
                <a:latin typeface="Malgun Gothic"/>
                <a:cs typeface="Malgun Gothic"/>
              </a:rPr>
              <a:t> 無</a:t>
            </a:r>
            <a:r>
              <a:rPr dirty="0" sz="1400" spc="-25" b="1">
                <a:solidFill>
                  <a:srgbClr val="585858"/>
                </a:solidFill>
                <a:latin typeface="Malgun Gothic"/>
                <a:cs typeface="Malgun Gothic"/>
              </a:rPr>
              <a:t>증빙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 spc="-25"/>
              <a:t>3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2876550" y="5426151"/>
            <a:ext cx="1489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585858"/>
                </a:solidFill>
                <a:latin typeface="Malgun Gothic"/>
                <a:cs typeface="Malgun Gothic"/>
              </a:rPr>
              <a:t>전표인력</a:t>
            </a:r>
            <a:r>
              <a:rPr dirty="0" sz="1400" spc="-25" b="1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585858"/>
                </a:solidFill>
                <a:latin typeface="Malgun Gothic"/>
                <a:cs typeface="Malgun Gothic"/>
              </a:rPr>
              <a:t>L/T</a:t>
            </a:r>
            <a:r>
              <a:rPr dirty="0" sz="1400" spc="-20" b="1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dirty="0" sz="1400" spc="-25" b="1">
                <a:solidFill>
                  <a:srgbClr val="585858"/>
                </a:solidFill>
                <a:latin typeface="Malgun Gothic"/>
                <a:cs typeface="Malgun Gothic"/>
              </a:rPr>
              <a:t>단축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418582" y="5426151"/>
            <a:ext cx="12179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585858"/>
                </a:solidFill>
                <a:latin typeface="Malgun Gothic"/>
                <a:cs typeface="Malgun Gothic"/>
              </a:rPr>
              <a:t>내부</a:t>
            </a:r>
            <a:r>
              <a:rPr dirty="0" sz="1400" spc="-15" b="1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dirty="0" sz="1400" b="1">
                <a:solidFill>
                  <a:srgbClr val="585858"/>
                </a:solidFill>
                <a:latin typeface="Malgun Gothic"/>
                <a:cs typeface="Malgun Gothic"/>
              </a:rPr>
              <a:t>통제</a:t>
            </a:r>
            <a:r>
              <a:rPr dirty="0" sz="1400" spc="-15" b="1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dirty="0" sz="1400" spc="-25" b="1">
                <a:solidFill>
                  <a:srgbClr val="585858"/>
                </a:solidFill>
                <a:latin typeface="Malgun Gothic"/>
                <a:cs typeface="Malgun Gothic"/>
              </a:rPr>
              <a:t>강화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769479" y="5426151"/>
            <a:ext cx="133350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585858"/>
                </a:solidFill>
                <a:latin typeface="Malgun Gothic"/>
                <a:cs typeface="Malgun Gothic"/>
              </a:rPr>
              <a:t>모바일</a:t>
            </a:r>
            <a:r>
              <a:rPr dirty="0" sz="1400" spc="-15" b="1">
                <a:solidFill>
                  <a:srgbClr val="585858"/>
                </a:solidFill>
                <a:latin typeface="Malgun Gothic"/>
                <a:cs typeface="Malgun Gothic"/>
              </a:rPr>
              <a:t> </a:t>
            </a:r>
            <a:r>
              <a:rPr dirty="0" sz="1400" spc="-25" b="1">
                <a:solidFill>
                  <a:srgbClr val="585858"/>
                </a:solidFill>
                <a:latin typeface="Malgun Gothic"/>
                <a:cs typeface="Malgun Gothic"/>
              </a:rPr>
              <a:t>기반 </a:t>
            </a:r>
            <a:r>
              <a:rPr dirty="0" sz="1400" b="1">
                <a:solidFill>
                  <a:srgbClr val="585858"/>
                </a:solidFill>
                <a:latin typeface="Malgun Gothic"/>
                <a:cs typeface="Malgun Gothic"/>
              </a:rPr>
              <a:t>업무편의성</a:t>
            </a:r>
            <a:r>
              <a:rPr dirty="0" sz="1400" spc="-25" b="1">
                <a:solidFill>
                  <a:srgbClr val="585858"/>
                </a:solidFill>
                <a:latin typeface="Malgun Gothic"/>
                <a:cs typeface="Malgun Gothic"/>
              </a:rPr>
              <a:t> 증대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271777" y="5986068"/>
            <a:ext cx="158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00AFEF"/>
                </a:solidFill>
                <a:latin typeface="Malgun Gothic"/>
                <a:cs typeface="Malgun Gothic"/>
              </a:rPr>
              <a:t>1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455670" y="5960770"/>
            <a:ext cx="158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E36C09"/>
                </a:solidFill>
                <a:latin typeface="Malgun Gothic"/>
                <a:cs typeface="Malgun Gothic"/>
              </a:rPr>
              <a:t>2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757417" y="5962903"/>
            <a:ext cx="158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A6A6A6"/>
                </a:solidFill>
                <a:latin typeface="Malgun Gothic"/>
                <a:cs typeface="Malgun Gothic"/>
              </a:rPr>
              <a:t>3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840471" y="6000699"/>
            <a:ext cx="158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244060"/>
                </a:solidFill>
                <a:latin typeface="Malgun Gothic"/>
                <a:cs typeface="Malgun Gothic"/>
              </a:rPr>
              <a:t>4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957065" y="6228994"/>
            <a:ext cx="147193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solidFill>
                  <a:srgbClr val="E36C09"/>
                </a:solidFill>
                <a:latin typeface="Malgun Gothic"/>
                <a:cs typeface="Malgun Gothic"/>
              </a:rPr>
              <a:t>쉽고</a:t>
            </a:r>
            <a:r>
              <a:rPr dirty="0" sz="1000" spc="-25" b="1">
                <a:solidFill>
                  <a:srgbClr val="E36C09"/>
                </a:solidFill>
                <a:latin typeface="Malgun Gothic"/>
                <a:cs typeface="Malgun Gothic"/>
              </a:rPr>
              <a:t> </a:t>
            </a:r>
            <a:r>
              <a:rPr dirty="0" sz="1000" b="1">
                <a:solidFill>
                  <a:srgbClr val="E36C09"/>
                </a:solidFill>
                <a:latin typeface="Malgun Gothic"/>
                <a:cs typeface="Malgun Gothic"/>
              </a:rPr>
              <a:t>간편해진</a:t>
            </a:r>
            <a:r>
              <a:rPr dirty="0" sz="1000" spc="-20" b="1">
                <a:solidFill>
                  <a:srgbClr val="E36C09"/>
                </a:solidFill>
                <a:latin typeface="Malgun Gothic"/>
                <a:cs typeface="Malgun Gothic"/>
              </a:rPr>
              <a:t> </a:t>
            </a:r>
            <a:r>
              <a:rPr dirty="0" sz="1000" b="1">
                <a:solidFill>
                  <a:srgbClr val="E36C09"/>
                </a:solidFill>
                <a:latin typeface="Malgun Gothic"/>
                <a:cs typeface="Malgun Gothic"/>
              </a:rPr>
              <a:t>전표</a:t>
            </a:r>
            <a:r>
              <a:rPr dirty="0" sz="1000" spc="-20" b="1">
                <a:solidFill>
                  <a:srgbClr val="E36C09"/>
                </a:solidFill>
                <a:latin typeface="Malgun Gothic"/>
                <a:cs typeface="Malgun Gothic"/>
              </a:rPr>
              <a:t> </a:t>
            </a:r>
            <a:r>
              <a:rPr dirty="0" sz="1000" spc="-25" b="1">
                <a:solidFill>
                  <a:srgbClr val="E36C09"/>
                </a:solidFill>
                <a:latin typeface="Malgun Gothic"/>
                <a:cs typeface="Malgun Gothic"/>
              </a:rPr>
              <a:t>입력 </a:t>
            </a:r>
            <a:r>
              <a:rPr dirty="0" sz="1000" b="1">
                <a:solidFill>
                  <a:srgbClr val="E36C09"/>
                </a:solidFill>
                <a:latin typeface="Malgun Gothic"/>
                <a:cs typeface="Malgun Gothic"/>
              </a:rPr>
              <a:t>실물</a:t>
            </a:r>
            <a:r>
              <a:rPr dirty="0" sz="1000" spc="-20" b="1">
                <a:solidFill>
                  <a:srgbClr val="E36C09"/>
                </a:solidFill>
                <a:latin typeface="Malgun Gothic"/>
                <a:cs typeface="Malgun Gothic"/>
              </a:rPr>
              <a:t> </a:t>
            </a:r>
            <a:r>
              <a:rPr dirty="0" sz="1000" b="1">
                <a:solidFill>
                  <a:srgbClr val="E36C09"/>
                </a:solidFill>
                <a:latin typeface="Malgun Gothic"/>
                <a:cs typeface="Malgun Gothic"/>
              </a:rPr>
              <a:t>없이</a:t>
            </a:r>
            <a:r>
              <a:rPr dirty="0" sz="1000" spc="-15" b="1">
                <a:solidFill>
                  <a:srgbClr val="E36C09"/>
                </a:solidFill>
                <a:latin typeface="Malgun Gothic"/>
                <a:cs typeface="Malgun Gothic"/>
              </a:rPr>
              <a:t> </a:t>
            </a:r>
            <a:r>
              <a:rPr dirty="0" sz="1000" b="1">
                <a:solidFill>
                  <a:srgbClr val="E36C09"/>
                </a:solidFill>
                <a:latin typeface="Malgun Gothic"/>
                <a:cs typeface="Malgun Gothic"/>
              </a:rPr>
              <a:t>전표</a:t>
            </a:r>
            <a:r>
              <a:rPr dirty="0" sz="1000" spc="-20" b="1">
                <a:solidFill>
                  <a:srgbClr val="E36C09"/>
                </a:solidFill>
                <a:latin typeface="Malgun Gothic"/>
                <a:cs typeface="Malgun Gothic"/>
              </a:rPr>
              <a:t> </a:t>
            </a:r>
            <a:r>
              <a:rPr dirty="0" sz="1000" b="1">
                <a:solidFill>
                  <a:srgbClr val="E36C09"/>
                </a:solidFill>
                <a:latin typeface="Malgun Gothic"/>
                <a:cs typeface="Malgun Gothic"/>
              </a:rPr>
              <a:t>확정</a:t>
            </a:r>
            <a:r>
              <a:rPr dirty="0" sz="1000" spc="-15" b="1">
                <a:solidFill>
                  <a:srgbClr val="E36C09"/>
                </a:solidFill>
                <a:latin typeface="Malgun Gothic"/>
                <a:cs typeface="Malgun Gothic"/>
              </a:rPr>
              <a:t> </a:t>
            </a:r>
            <a:r>
              <a:rPr dirty="0" sz="1000" spc="-25" b="1">
                <a:solidFill>
                  <a:srgbClr val="E36C09"/>
                </a:solidFill>
                <a:latin typeface="Malgun Gothic"/>
                <a:cs typeface="Malgun Gothic"/>
              </a:rPr>
              <a:t>가능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751202" y="6228994"/>
            <a:ext cx="12573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solidFill>
                  <a:srgbClr val="00AFEF"/>
                </a:solidFill>
                <a:latin typeface="Malgun Gothic"/>
                <a:cs typeface="Malgun Gothic"/>
              </a:rPr>
              <a:t>종이</a:t>
            </a:r>
            <a:r>
              <a:rPr dirty="0" sz="1000" spc="-15" b="1">
                <a:solidFill>
                  <a:srgbClr val="00AFEF"/>
                </a:solidFill>
                <a:latin typeface="Malgun Gothic"/>
                <a:cs typeface="Malgun Gothic"/>
              </a:rPr>
              <a:t> </a:t>
            </a:r>
            <a:r>
              <a:rPr dirty="0" sz="1000" spc="-10" b="1">
                <a:solidFill>
                  <a:srgbClr val="00AFEF"/>
                </a:solidFill>
                <a:latin typeface="Malgun Gothic"/>
                <a:cs typeface="Malgun Gothic"/>
              </a:rPr>
              <a:t>증빙자료의 </a:t>
            </a:r>
            <a:r>
              <a:rPr dirty="0" sz="1000" b="1">
                <a:solidFill>
                  <a:srgbClr val="00AFEF"/>
                </a:solidFill>
                <a:latin typeface="Malgun Gothic"/>
                <a:cs typeface="Malgun Gothic"/>
              </a:rPr>
              <a:t>디지털화로</a:t>
            </a:r>
            <a:r>
              <a:rPr dirty="0" sz="1000" spc="-20" b="1">
                <a:solidFill>
                  <a:srgbClr val="00AFEF"/>
                </a:solidFill>
                <a:latin typeface="Malgun Gothic"/>
                <a:cs typeface="Malgun Gothic"/>
              </a:rPr>
              <a:t> </a:t>
            </a:r>
            <a:r>
              <a:rPr dirty="0" sz="1000" b="1">
                <a:solidFill>
                  <a:srgbClr val="00AFEF"/>
                </a:solidFill>
                <a:latin typeface="Malgun Gothic"/>
                <a:cs typeface="Malgun Gothic"/>
              </a:rPr>
              <a:t>관리</a:t>
            </a:r>
            <a:r>
              <a:rPr dirty="0" sz="1000" spc="-25" b="1">
                <a:solidFill>
                  <a:srgbClr val="00AFEF"/>
                </a:solidFill>
                <a:latin typeface="Malgun Gothic"/>
                <a:cs typeface="Malgun Gothic"/>
              </a:rPr>
              <a:t> 용이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244209" y="6228994"/>
            <a:ext cx="117348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solidFill>
                  <a:srgbClr val="7E7E7E"/>
                </a:solidFill>
                <a:latin typeface="Malgun Gothic"/>
                <a:cs typeface="Malgun Gothic"/>
              </a:rPr>
              <a:t>부서별</a:t>
            </a:r>
            <a:r>
              <a:rPr dirty="0" sz="1000" spc="-20" b="1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dirty="0" sz="1000" b="1">
                <a:solidFill>
                  <a:srgbClr val="7E7E7E"/>
                </a:solidFill>
                <a:latin typeface="Malgun Gothic"/>
                <a:cs typeface="Malgun Gothic"/>
              </a:rPr>
              <a:t>예산</a:t>
            </a:r>
            <a:r>
              <a:rPr dirty="0" sz="1000" spc="-15" b="1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dirty="0" sz="1000" b="1">
                <a:solidFill>
                  <a:srgbClr val="7E7E7E"/>
                </a:solidFill>
                <a:latin typeface="Malgun Gothic"/>
                <a:cs typeface="Malgun Gothic"/>
              </a:rPr>
              <a:t>및</a:t>
            </a:r>
            <a:r>
              <a:rPr dirty="0" sz="1000" spc="-20" b="1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dirty="0" sz="1000" spc="-25" b="1">
                <a:solidFill>
                  <a:srgbClr val="7E7E7E"/>
                </a:solidFill>
                <a:latin typeface="Malgun Gothic"/>
                <a:cs typeface="Malgun Gothic"/>
              </a:rPr>
              <a:t>경비 </a:t>
            </a:r>
            <a:r>
              <a:rPr dirty="0" sz="1000" b="1">
                <a:solidFill>
                  <a:srgbClr val="7E7E7E"/>
                </a:solidFill>
                <a:latin typeface="Malgun Gothic"/>
                <a:cs typeface="Malgun Gothic"/>
              </a:rPr>
              <a:t>통제</a:t>
            </a:r>
            <a:r>
              <a:rPr dirty="0" sz="1000" spc="-15" b="1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dirty="0" sz="1000" spc="-25" b="1">
                <a:solidFill>
                  <a:srgbClr val="7E7E7E"/>
                </a:solidFill>
                <a:latin typeface="Malgun Gothic"/>
                <a:cs typeface="Malgun Gothic"/>
              </a:rPr>
              <a:t>가능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358378" y="6228994"/>
            <a:ext cx="100203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solidFill>
                  <a:srgbClr val="244060"/>
                </a:solidFill>
                <a:latin typeface="Malgun Gothic"/>
                <a:cs typeface="Malgun Gothic"/>
              </a:rPr>
              <a:t>증빙</a:t>
            </a:r>
            <a:r>
              <a:rPr dirty="0" sz="1000" spc="-15" b="1">
                <a:solidFill>
                  <a:srgbClr val="244060"/>
                </a:solidFill>
                <a:latin typeface="Malgun Gothic"/>
                <a:cs typeface="Malgun Gothic"/>
              </a:rPr>
              <a:t> </a:t>
            </a:r>
            <a:r>
              <a:rPr dirty="0" sz="1000" b="1">
                <a:solidFill>
                  <a:srgbClr val="244060"/>
                </a:solidFill>
                <a:latin typeface="Malgun Gothic"/>
                <a:cs typeface="Malgun Gothic"/>
              </a:rPr>
              <a:t>및</a:t>
            </a:r>
            <a:r>
              <a:rPr dirty="0" sz="1000" spc="-15" b="1">
                <a:solidFill>
                  <a:srgbClr val="244060"/>
                </a:solidFill>
                <a:latin typeface="Malgun Gothic"/>
                <a:cs typeface="Malgun Gothic"/>
              </a:rPr>
              <a:t> </a:t>
            </a:r>
            <a:r>
              <a:rPr dirty="0" sz="1000" spc="-20" b="1">
                <a:solidFill>
                  <a:srgbClr val="244060"/>
                </a:solidFill>
                <a:latin typeface="Malgun Gothic"/>
                <a:cs typeface="Malgun Gothic"/>
              </a:rPr>
              <a:t>전표처리 </a:t>
            </a:r>
            <a:r>
              <a:rPr dirty="0" sz="1000" b="1">
                <a:solidFill>
                  <a:srgbClr val="244060"/>
                </a:solidFill>
                <a:latin typeface="Malgun Gothic"/>
                <a:cs typeface="Malgun Gothic"/>
              </a:rPr>
              <a:t>시간</a:t>
            </a:r>
            <a:r>
              <a:rPr dirty="0" sz="1000" spc="-15" b="1">
                <a:solidFill>
                  <a:srgbClr val="244060"/>
                </a:solidFill>
                <a:latin typeface="Malgun Gothic"/>
                <a:cs typeface="Malgun Gothic"/>
              </a:rPr>
              <a:t> </a:t>
            </a:r>
            <a:r>
              <a:rPr dirty="0" sz="1000" spc="-25" b="1">
                <a:solidFill>
                  <a:srgbClr val="244060"/>
                </a:solidFill>
                <a:latin typeface="Malgun Gothic"/>
                <a:cs typeface="Malgun Gothic"/>
              </a:rPr>
              <a:t>단축</a:t>
            </a:r>
            <a:endParaRPr sz="1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3985">
              <a:lnSpc>
                <a:spcPct val="100000"/>
              </a:lnSpc>
              <a:spcBef>
                <a:spcPts val="105"/>
              </a:spcBef>
            </a:pPr>
            <a:r>
              <a:rPr dirty="0"/>
              <a:t>1.</a:t>
            </a:r>
            <a:r>
              <a:rPr dirty="0" spc="-25"/>
              <a:t> </a:t>
            </a:r>
            <a:r>
              <a:rPr dirty="0"/>
              <a:t>프로젝트</a:t>
            </a:r>
            <a:r>
              <a:rPr dirty="0" spc="-25"/>
              <a:t> 개요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7593" y="637946"/>
            <a:ext cx="8392795" cy="91186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840"/>
              </a:spcBef>
              <a:buChar char="■"/>
              <a:tabLst>
                <a:tab pos="286385" algn="l"/>
              </a:tabLst>
            </a:pPr>
            <a:r>
              <a:rPr dirty="0" sz="1600" b="1">
                <a:latin typeface="Malgun Gothic"/>
                <a:cs typeface="Malgun Gothic"/>
              </a:rPr>
              <a:t>목표</a:t>
            </a:r>
            <a:r>
              <a:rPr dirty="0" sz="1600" spc="-40" b="1">
                <a:latin typeface="Malgun Gothic"/>
                <a:cs typeface="Malgun Gothic"/>
              </a:rPr>
              <a:t> </a:t>
            </a:r>
            <a:r>
              <a:rPr dirty="0" sz="1600" b="1">
                <a:latin typeface="Malgun Gothic"/>
                <a:cs typeface="Malgun Gothic"/>
              </a:rPr>
              <a:t>시스템</a:t>
            </a:r>
            <a:r>
              <a:rPr dirty="0" sz="1600" spc="-30" b="1">
                <a:latin typeface="Malgun Gothic"/>
                <a:cs typeface="Malgun Gothic"/>
              </a:rPr>
              <a:t> </a:t>
            </a:r>
            <a:r>
              <a:rPr dirty="0" sz="1600" spc="-25" b="1">
                <a:latin typeface="Malgun Gothic"/>
                <a:cs typeface="Malgun Gothic"/>
              </a:rPr>
              <a:t>구성도</a:t>
            </a:r>
            <a:endParaRPr sz="1600">
              <a:latin typeface="Malgun Gothic"/>
              <a:cs typeface="Malgun Gothic"/>
            </a:endParaRPr>
          </a:p>
          <a:p>
            <a:pPr marL="189230" marR="5080" indent="-117475">
              <a:lnSpc>
                <a:spcPct val="138500"/>
              </a:lnSpc>
            </a:pPr>
            <a:r>
              <a:rPr dirty="0" sz="1300">
                <a:latin typeface="Malgun Gothic"/>
                <a:cs typeface="Malgun Gothic"/>
              </a:rPr>
              <a:t>-</a:t>
            </a:r>
            <a:r>
              <a:rPr dirty="0" sz="1300" spc="-4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일진다이아몬드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전자전표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시스템은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ERP</a:t>
            </a:r>
            <a:r>
              <a:rPr dirty="0" sz="1300" spc="-5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전표연계,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경비정산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및</a:t>
            </a:r>
            <a:r>
              <a:rPr dirty="0" sz="1300" spc="-3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내부</a:t>
            </a:r>
            <a:r>
              <a:rPr dirty="0" sz="1300" spc="-3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시스템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연계(그룹웨어,</a:t>
            </a:r>
            <a:r>
              <a:rPr dirty="0" sz="1300" spc="-1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HIT)와</a:t>
            </a:r>
            <a:r>
              <a:rPr dirty="0" sz="1300" spc="-3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외부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 spc="-25">
                <a:latin typeface="Malgun Gothic"/>
                <a:cs typeface="Malgun Gothic"/>
              </a:rPr>
              <a:t>시스템 </a:t>
            </a:r>
            <a:r>
              <a:rPr dirty="0" sz="1300">
                <a:latin typeface="Malgun Gothic"/>
                <a:cs typeface="Malgun Gothic"/>
              </a:rPr>
              <a:t>(카드사,</a:t>
            </a:r>
            <a:r>
              <a:rPr dirty="0" sz="1300" spc="-5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전자세금계산서)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연계로</a:t>
            </a:r>
            <a:r>
              <a:rPr dirty="0" sz="1300" spc="-60">
                <a:latin typeface="Malgun Gothic"/>
                <a:cs typeface="Malgun Gothic"/>
              </a:rPr>
              <a:t> </a:t>
            </a:r>
            <a:r>
              <a:rPr dirty="0" sz="1300" spc="-25">
                <a:latin typeface="Malgun Gothic"/>
                <a:cs typeface="Malgun Gothic"/>
              </a:rPr>
              <a:t>구성됨</a:t>
            </a:r>
            <a:endParaRPr sz="1300">
              <a:latin typeface="Malgun Gothic"/>
              <a:cs typeface="Malgun Gothic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831" y="1689545"/>
            <a:ext cx="8805538" cy="461981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 spc="-25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3985">
              <a:lnSpc>
                <a:spcPct val="100000"/>
              </a:lnSpc>
              <a:spcBef>
                <a:spcPts val="105"/>
              </a:spcBef>
            </a:pPr>
            <a:r>
              <a:rPr dirty="0"/>
              <a:t>2.</a:t>
            </a:r>
            <a:r>
              <a:rPr dirty="0" spc="-25"/>
              <a:t> </a:t>
            </a:r>
            <a:r>
              <a:rPr dirty="0"/>
              <a:t>프로젝트</a:t>
            </a:r>
            <a:r>
              <a:rPr dirty="0" spc="-25"/>
              <a:t> 일정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7593" y="637946"/>
            <a:ext cx="8423275" cy="63754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840"/>
              </a:spcBef>
              <a:buChar char="■"/>
              <a:tabLst>
                <a:tab pos="286385" algn="l"/>
              </a:tabLst>
            </a:pPr>
            <a:r>
              <a:rPr dirty="0" sz="1600" b="1">
                <a:latin typeface="Malgun Gothic"/>
                <a:cs typeface="Malgun Gothic"/>
              </a:rPr>
              <a:t>프로젝트</a:t>
            </a:r>
            <a:r>
              <a:rPr dirty="0" sz="1600" spc="-40" b="1">
                <a:latin typeface="Malgun Gothic"/>
                <a:cs typeface="Malgun Gothic"/>
              </a:rPr>
              <a:t> </a:t>
            </a:r>
            <a:r>
              <a:rPr dirty="0" sz="1600" b="1">
                <a:latin typeface="Malgun Gothic"/>
                <a:cs typeface="Malgun Gothic"/>
              </a:rPr>
              <a:t>추진</a:t>
            </a:r>
            <a:r>
              <a:rPr dirty="0" sz="1600" spc="-40" b="1">
                <a:latin typeface="Malgun Gothic"/>
                <a:cs typeface="Malgun Gothic"/>
              </a:rPr>
              <a:t> </a:t>
            </a:r>
            <a:r>
              <a:rPr dirty="0" sz="1600" spc="-25" b="1">
                <a:latin typeface="Malgun Gothic"/>
                <a:cs typeface="Malgun Gothic"/>
              </a:rPr>
              <a:t>일정</a:t>
            </a:r>
            <a:endParaRPr sz="1600">
              <a:latin typeface="Malgun Gothic"/>
              <a:cs typeface="Malgun Gothic"/>
            </a:endParaRPr>
          </a:p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dirty="0" sz="1300">
                <a:latin typeface="Malgun Gothic"/>
                <a:cs typeface="Malgun Gothic"/>
              </a:rPr>
              <a:t>-</a:t>
            </a:r>
            <a:r>
              <a:rPr dirty="0" sz="1300" spc="-3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분석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및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설계부터</a:t>
            </a:r>
            <a:r>
              <a:rPr dirty="0" sz="1300" spc="-1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개발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및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테스트까지</a:t>
            </a:r>
            <a:r>
              <a:rPr dirty="0" sz="1300" spc="-1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3개월,</a:t>
            </a:r>
            <a:r>
              <a:rPr dirty="0" sz="1300" spc="-1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오픈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및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안정화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0.5개월로</a:t>
            </a:r>
            <a:r>
              <a:rPr dirty="0" sz="1300" spc="-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총</a:t>
            </a:r>
            <a:r>
              <a:rPr dirty="0" sz="1300" spc="-4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3.5개월의 기간으로</a:t>
            </a:r>
            <a:r>
              <a:rPr dirty="0" sz="1300" spc="-1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진행되는</a:t>
            </a:r>
            <a:r>
              <a:rPr dirty="0" sz="1300" spc="-25">
                <a:latin typeface="Malgun Gothic"/>
                <a:cs typeface="Malgun Gothic"/>
              </a:rPr>
              <a:t> 일정임</a:t>
            </a:r>
            <a:endParaRPr sz="1300">
              <a:latin typeface="Malgun Gothic"/>
              <a:cs typeface="Malgun Gothic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51528" y="2237524"/>
            <a:ext cx="1684020" cy="975360"/>
            <a:chOff x="3851528" y="2237524"/>
            <a:chExt cx="1684020" cy="975360"/>
          </a:xfrm>
        </p:grpSpPr>
        <p:sp>
          <p:nvSpPr>
            <p:cNvPr id="5" name="object 5" descr=""/>
            <p:cNvSpPr/>
            <p:nvPr/>
          </p:nvSpPr>
          <p:spPr>
            <a:xfrm>
              <a:off x="3851529" y="2237523"/>
              <a:ext cx="1684020" cy="845819"/>
            </a:xfrm>
            <a:custGeom>
              <a:avLst/>
              <a:gdLst/>
              <a:ahLst/>
              <a:cxnLst/>
              <a:rect l="l" t="t" r="r" b="b"/>
              <a:pathLst>
                <a:path w="1684020" h="845819">
                  <a:moveTo>
                    <a:pt x="420992" y="0"/>
                  </a:moveTo>
                  <a:lnTo>
                    <a:pt x="0" y="0"/>
                  </a:lnTo>
                  <a:lnTo>
                    <a:pt x="0" y="281774"/>
                  </a:lnTo>
                  <a:lnTo>
                    <a:pt x="420992" y="281774"/>
                  </a:lnTo>
                  <a:lnTo>
                    <a:pt x="420992" y="0"/>
                  </a:lnTo>
                  <a:close/>
                </a:path>
                <a:path w="1684020" h="845819">
                  <a:moveTo>
                    <a:pt x="1263002" y="563499"/>
                  </a:moveTo>
                  <a:lnTo>
                    <a:pt x="842010" y="563499"/>
                  </a:lnTo>
                  <a:lnTo>
                    <a:pt x="421005" y="563499"/>
                  </a:lnTo>
                  <a:lnTo>
                    <a:pt x="421005" y="845273"/>
                  </a:lnTo>
                  <a:lnTo>
                    <a:pt x="842010" y="845273"/>
                  </a:lnTo>
                  <a:lnTo>
                    <a:pt x="1263002" y="845273"/>
                  </a:lnTo>
                  <a:lnTo>
                    <a:pt x="1263002" y="563499"/>
                  </a:lnTo>
                  <a:close/>
                </a:path>
                <a:path w="1684020" h="845819">
                  <a:moveTo>
                    <a:pt x="1263002" y="0"/>
                  </a:moveTo>
                  <a:lnTo>
                    <a:pt x="842010" y="0"/>
                  </a:lnTo>
                  <a:lnTo>
                    <a:pt x="421005" y="0"/>
                  </a:lnTo>
                  <a:lnTo>
                    <a:pt x="421005" y="281686"/>
                  </a:lnTo>
                  <a:lnTo>
                    <a:pt x="421005" y="563460"/>
                  </a:lnTo>
                  <a:lnTo>
                    <a:pt x="842010" y="563460"/>
                  </a:lnTo>
                  <a:lnTo>
                    <a:pt x="1263002" y="563460"/>
                  </a:lnTo>
                  <a:lnTo>
                    <a:pt x="1263002" y="281774"/>
                  </a:lnTo>
                  <a:lnTo>
                    <a:pt x="1263002" y="0"/>
                  </a:lnTo>
                  <a:close/>
                </a:path>
                <a:path w="1684020" h="845819">
                  <a:moveTo>
                    <a:pt x="1684020" y="563499"/>
                  </a:moveTo>
                  <a:lnTo>
                    <a:pt x="1263015" y="563499"/>
                  </a:lnTo>
                  <a:lnTo>
                    <a:pt x="1263015" y="845273"/>
                  </a:lnTo>
                  <a:lnTo>
                    <a:pt x="1684020" y="845273"/>
                  </a:lnTo>
                  <a:lnTo>
                    <a:pt x="1684020" y="563499"/>
                  </a:lnTo>
                  <a:close/>
                </a:path>
                <a:path w="1684020" h="845819">
                  <a:moveTo>
                    <a:pt x="1684020" y="281686"/>
                  </a:moveTo>
                  <a:lnTo>
                    <a:pt x="1263015" y="281686"/>
                  </a:lnTo>
                  <a:lnTo>
                    <a:pt x="1263015" y="563460"/>
                  </a:lnTo>
                  <a:lnTo>
                    <a:pt x="1684020" y="563460"/>
                  </a:lnTo>
                  <a:lnTo>
                    <a:pt x="1684020" y="281686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089653" y="2422397"/>
              <a:ext cx="1152525" cy="777240"/>
            </a:xfrm>
            <a:custGeom>
              <a:avLst/>
              <a:gdLst/>
              <a:ahLst/>
              <a:cxnLst/>
              <a:rect l="l" t="t" r="r" b="b"/>
              <a:pathLst>
                <a:path w="1152525" h="777239">
                  <a:moveTo>
                    <a:pt x="0" y="388619"/>
                  </a:moveTo>
                  <a:lnTo>
                    <a:pt x="10388" y="314772"/>
                  </a:lnTo>
                  <a:lnTo>
                    <a:pt x="40264" y="245603"/>
                  </a:lnTo>
                  <a:lnTo>
                    <a:pt x="61907" y="213180"/>
                  </a:lnTo>
                  <a:lnTo>
                    <a:pt x="87698" y="182414"/>
                  </a:lnTo>
                  <a:lnTo>
                    <a:pt x="117394" y="153470"/>
                  </a:lnTo>
                  <a:lnTo>
                    <a:pt x="150755" y="126509"/>
                  </a:lnTo>
                  <a:lnTo>
                    <a:pt x="187540" y="101695"/>
                  </a:lnTo>
                  <a:lnTo>
                    <a:pt x="227506" y="79190"/>
                  </a:lnTo>
                  <a:lnTo>
                    <a:pt x="270412" y="59157"/>
                  </a:lnTo>
                  <a:lnTo>
                    <a:pt x="316017" y="41760"/>
                  </a:lnTo>
                  <a:lnTo>
                    <a:pt x="364080" y="27160"/>
                  </a:lnTo>
                  <a:lnTo>
                    <a:pt x="414358" y="15522"/>
                  </a:lnTo>
                  <a:lnTo>
                    <a:pt x="466610" y="7007"/>
                  </a:lnTo>
                  <a:lnTo>
                    <a:pt x="520595" y="1778"/>
                  </a:lnTo>
                  <a:lnTo>
                    <a:pt x="576072" y="0"/>
                  </a:lnTo>
                  <a:lnTo>
                    <a:pt x="631548" y="1778"/>
                  </a:lnTo>
                  <a:lnTo>
                    <a:pt x="685533" y="7007"/>
                  </a:lnTo>
                  <a:lnTo>
                    <a:pt x="737785" y="15522"/>
                  </a:lnTo>
                  <a:lnTo>
                    <a:pt x="788063" y="27160"/>
                  </a:lnTo>
                  <a:lnTo>
                    <a:pt x="836126" y="41760"/>
                  </a:lnTo>
                  <a:lnTo>
                    <a:pt x="881731" y="59157"/>
                  </a:lnTo>
                  <a:lnTo>
                    <a:pt x="924637" y="79190"/>
                  </a:lnTo>
                  <a:lnTo>
                    <a:pt x="964603" y="101695"/>
                  </a:lnTo>
                  <a:lnTo>
                    <a:pt x="1001388" y="126509"/>
                  </a:lnTo>
                  <a:lnTo>
                    <a:pt x="1034749" y="153470"/>
                  </a:lnTo>
                  <a:lnTo>
                    <a:pt x="1064445" y="182414"/>
                  </a:lnTo>
                  <a:lnTo>
                    <a:pt x="1090236" y="213180"/>
                  </a:lnTo>
                  <a:lnTo>
                    <a:pt x="1111879" y="245603"/>
                  </a:lnTo>
                  <a:lnTo>
                    <a:pt x="1141755" y="314772"/>
                  </a:lnTo>
                  <a:lnTo>
                    <a:pt x="1152144" y="388619"/>
                  </a:lnTo>
                  <a:lnTo>
                    <a:pt x="1149506" y="426046"/>
                  </a:lnTo>
                  <a:lnTo>
                    <a:pt x="1129132" y="497717"/>
                  </a:lnTo>
                  <a:lnTo>
                    <a:pt x="1090236" y="564059"/>
                  </a:lnTo>
                  <a:lnTo>
                    <a:pt x="1064445" y="594825"/>
                  </a:lnTo>
                  <a:lnTo>
                    <a:pt x="1034749" y="623769"/>
                  </a:lnTo>
                  <a:lnTo>
                    <a:pt x="1001388" y="650730"/>
                  </a:lnTo>
                  <a:lnTo>
                    <a:pt x="964603" y="675544"/>
                  </a:lnTo>
                  <a:lnTo>
                    <a:pt x="924637" y="698049"/>
                  </a:lnTo>
                  <a:lnTo>
                    <a:pt x="881731" y="718082"/>
                  </a:lnTo>
                  <a:lnTo>
                    <a:pt x="836126" y="735479"/>
                  </a:lnTo>
                  <a:lnTo>
                    <a:pt x="788063" y="750079"/>
                  </a:lnTo>
                  <a:lnTo>
                    <a:pt x="737785" y="761717"/>
                  </a:lnTo>
                  <a:lnTo>
                    <a:pt x="685533" y="770232"/>
                  </a:lnTo>
                  <a:lnTo>
                    <a:pt x="631548" y="775461"/>
                  </a:lnTo>
                  <a:lnTo>
                    <a:pt x="576072" y="777239"/>
                  </a:lnTo>
                  <a:lnTo>
                    <a:pt x="520595" y="775461"/>
                  </a:lnTo>
                  <a:lnTo>
                    <a:pt x="466610" y="770232"/>
                  </a:lnTo>
                  <a:lnTo>
                    <a:pt x="414358" y="761717"/>
                  </a:lnTo>
                  <a:lnTo>
                    <a:pt x="364080" y="750079"/>
                  </a:lnTo>
                  <a:lnTo>
                    <a:pt x="316017" y="735479"/>
                  </a:lnTo>
                  <a:lnTo>
                    <a:pt x="270412" y="718082"/>
                  </a:lnTo>
                  <a:lnTo>
                    <a:pt x="227506" y="698049"/>
                  </a:lnTo>
                  <a:lnTo>
                    <a:pt x="187540" y="675544"/>
                  </a:lnTo>
                  <a:lnTo>
                    <a:pt x="150755" y="650730"/>
                  </a:lnTo>
                  <a:lnTo>
                    <a:pt x="117394" y="623769"/>
                  </a:lnTo>
                  <a:lnTo>
                    <a:pt x="87698" y="594825"/>
                  </a:lnTo>
                  <a:lnTo>
                    <a:pt x="61907" y="564059"/>
                  </a:lnTo>
                  <a:lnTo>
                    <a:pt x="40264" y="531636"/>
                  </a:lnTo>
                  <a:lnTo>
                    <a:pt x="10388" y="462467"/>
                  </a:lnTo>
                  <a:lnTo>
                    <a:pt x="0" y="388619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7640573" y="3928148"/>
            <a:ext cx="532765" cy="325755"/>
            <a:chOff x="7640573" y="3928148"/>
            <a:chExt cx="532765" cy="325755"/>
          </a:xfrm>
        </p:grpSpPr>
        <p:sp>
          <p:nvSpPr>
            <p:cNvPr id="8" name="object 8" descr=""/>
            <p:cNvSpPr/>
            <p:nvPr/>
          </p:nvSpPr>
          <p:spPr>
            <a:xfrm>
              <a:off x="7640573" y="3928148"/>
              <a:ext cx="421005" cy="281940"/>
            </a:xfrm>
            <a:custGeom>
              <a:avLst/>
              <a:gdLst/>
              <a:ahLst/>
              <a:cxnLst/>
              <a:rect l="l" t="t" r="r" b="b"/>
              <a:pathLst>
                <a:path w="421004" h="281939">
                  <a:moveTo>
                    <a:pt x="421004" y="0"/>
                  </a:moveTo>
                  <a:lnTo>
                    <a:pt x="0" y="0"/>
                  </a:lnTo>
                  <a:lnTo>
                    <a:pt x="0" y="281774"/>
                  </a:lnTo>
                  <a:lnTo>
                    <a:pt x="421004" y="281774"/>
                  </a:lnTo>
                  <a:lnTo>
                    <a:pt x="421004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956803" y="4070604"/>
              <a:ext cx="216535" cy="182880"/>
            </a:xfrm>
            <a:custGeom>
              <a:avLst/>
              <a:gdLst/>
              <a:ahLst/>
              <a:cxnLst/>
              <a:rect l="l" t="t" r="r" b="b"/>
              <a:pathLst>
                <a:path w="216534" h="182879">
                  <a:moveTo>
                    <a:pt x="216407" y="0"/>
                  </a:moveTo>
                  <a:lnTo>
                    <a:pt x="0" y="0"/>
                  </a:lnTo>
                  <a:lnTo>
                    <a:pt x="108203" y="182880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2694432" y="1840992"/>
            <a:ext cx="216535" cy="184785"/>
          </a:xfrm>
          <a:custGeom>
            <a:avLst/>
            <a:gdLst/>
            <a:ahLst/>
            <a:cxnLst/>
            <a:rect l="l" t="t" r="r" b="b"/>
            <a:pathLst>
              <a:path w="216535" h="184785">
                <a:moveTo>
                  <a:pt x="216407" y="0"/>
                </a:moveTo>
                <a:lnTo>
                  <a:pt x="0" y="0"/>
                </a:lnTo>
                <a:lnTo>
                  <a:pt x="108204" y="184404"/>
                </a:lnTo>
                <a:lnTo>
                  <a:pt x="21640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559701" y="1366266"/>
          <a:ext cx="9073515" cy="5147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990"/>
                <a:gridCol w="1089660"/>
                <a:gridCol w="421005"/>
                <a:gridCol w="250189"/>
                <a:gridCol w="170814"/>
                <a:gridCol w="187325"/>
                <a:gridCol w="233680"/>
                <a:gridCol w="421004"/>
                <a:gridCol w="622299"/>
                <a:gridCol w="421004"/>
                <a:gridCol w="421004"/>
                <a:gridCol w="421004"/>
                <a:gridCol w="360679"/>
                <a:gridCol w="60960"/>
                <a:gridCol w="269239"/>
                <a:gridCol w="153035"/>
                <a:gridCol w="421640"/>
                <a:gridCol w="421640"/>
                <a:gridCol w="449580"/>
                <a:gridCol w="421640"/>
                <a:gridCol w="421640"/>
                <a:gridCol w="421640"/>
              </a:tblGrid>
              <a:tr h="189865">
                <a:tc gridSpan="2"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200" spc="-25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구분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679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C667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  <a:spcBef>
                          <a:spcPts val="85"/>
                        </a:spcBef>
                      </a:pPr>
                      <a:r>
                        <a:rPr dirty="0" sz="1200" spc="-25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10월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C667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1310"/>
                        </a:lnSpc>
                        <a:spcBef>
                          <a:spcPts val="85"/>
                        </a:spcBef>
                      </a:pPr>
                      <a:r>
                        <a:rPr dirty="0" sz="1200" spc="-25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11월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C667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ctr" marL="1270">
                        <a:lnSpc>
                          <a:spcPts val="1310"/>
                        </a:lnSpc>
                        <a:spcBef>
                          <a:spcPts val="85"/>
                        </a:spcBef>
                      </a:pPr>
                      <a:r>
                        <a:rPr dirty="0" sz="1200" spc="-25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12월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C667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411480">
                        <a:lnSpc>
                          <a:spcPts val="1310"/>
                        </a:lnSpc>
                        <a:spcBef>
                          <a:spcPts val="85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2020년</a:t>
                      </a:r>
                      <a:r>
                        <a:rPr dirty="0" sz="1200" spc="-4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200" spc="-25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01월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1079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C667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3664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79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C667A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30"/>
                        </a:lnSpc>
                        <a:spcBef>
                          <a:spcPts val="70"/>
                        </a:spcBef>
                      </a:pPr>
                      <a:r>
                        <a:rPr dirty="0" sz="700" spc="-2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W2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B="0" marT="88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C667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39700">
                        <a:lnSpc>
                          <a:spcPts val="730"/>
                        </a:lnSpc>
                        <a:spcBef>
                          <a:spcPts val="70"/>
                        </a:spcBef>
                      </a:pPr>
                      <a:r>
                        <a:rPr dirty="0" sz="700" spc="-2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W3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B="0" marT="88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C667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39700">
                        <a:lnSpc>
                          <a:spcPts val="730"/>
                        </a:lnSpc>
                        <a:spcBef>
                          <a:spcPts val="70"/>
                        </a:spcBef>
                      </a:pPr>
                      <a:r>
                        <a:rPr dirty="0" sz="700" spc="-2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W4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B="0" marT="88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C667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730"/>
                        </a:lnSpc>
                        <a:spcBef>
                          <a:spcPts val="70"/>
                        </a:spcBef>
                      </a:pPr>
                      <a:r>
                        <a:rPr dirty="0" sz="700" spc="-2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W5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B="0" marT="88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C667A"/>
                    </a:solidFill>
                  </a:tcPr>
                </a:tc>
                <a:tc>
                  <a:txBody>
                    <a:bodyPr/>
                    <a:lstStyle/>
                    <a:p>
                      <a:pPr marL="139700" marR="194945">
                        <a:lnSpc>
                          <a:spcPts val="730"/>
                        </a:lnSpc>
                        <a:spcBef>
                          <a:spcPts val="70"/>
                        </a:spcBef>
                      </a:pPr>
                      <a:r>
                        <a:rPr dirty="0" sz="700" spc="-2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W1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B="0" marT="88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C667A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730"/>
                        </a:lnSpc>
                        <a:spcBef>
                          <a:spcPts val="70"/>
                        </a:spcBef>
                      </a:pPr>
                      <a:r>
                        <a:rPr dirty="0" sz="700" spc="-2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W2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B="0" marT="88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C667A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730"/>
                        </a:lnSpc>
                        <a:spcBef>
                          <a:spcPts val="70"/>
                        </a:spcBef>
                      </a:pPr>
                      <a:r>
                        <a:rPr dirty="0" sz="700" spc="-2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W3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B="0" marT="88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C667A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730"/>
                        </a:lnSpc>
                        <a:spcBef>
                          <a:spcPts val="70"/>
                        </a:spcBef>
                      </a:pPr>
                      <a:r>
                        <a:rPr dirty="0" sz="700" spc="-2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W4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B="0" marT="88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C667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39700">
                        <a:lnSpc>
                          <a:spcPts val="730"/>
                        </a:lnSpc>
                        <a:spcBef>
                          <a:spcPts val="70"/>
                        </a:spcBef>
                      </a:pPr>
                      <a:r>
                        <a:rPr dirty="0" sz="700" spc="-2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W1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B="0" marT="88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C667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40335">
                        <a:lnSpc>
                          <a:spcPts val="730"/>
                        </a:lnSpc>
                        <a:spcBef>
                          <a:spcPts val="70"/>
                        </a:spcBef>
                      </a:pPr>
                      <a:r>
                        <a:rPr dirty="0" sz="700" spc="-2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W2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B="0" marT="88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C667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730"/>
                        </a:lnSpc>
                        <a:spcBef>
                          <a:spcPts val="70"/>
                        </a:spcBef>
                      </a:pPr>
                      <a:r>
                        <a:rPr dirty="0" sz="700" spc="-2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W3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B="0" marT="88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C667A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ts val="730"/>
                        </a:lnSpc>
                        <a:spcBef>
                          <a:spcPts val="70"/>
                        </a:spcBef>
                      </a:pPr>
                      <a:r>
                        <a:rPr dirty="0" sz="700" spc="-2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W4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B="0" marT="88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C667A"/>
                    </a:solidFill>
                  </a:tcPr>
                </a:tc>
                <a:tc>
                  <a:txBody>
                    <a:bodyPr/>
                    <a:lstStyle/>
                    <a:p>
                      <a:pPr marL="139700" marR="21590">
                        <a:lnSpc>
                          <a:spcPts val="730"/>
                        </a:lnSpc>
                        <a:spcBef>
                          <a:spcPts val="70"/>
                        </a:spcBef>
                      </a:pPr>
                      <a:r>
                        <a:rPr dirty="0" sz="700" spc="-2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W1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B="0" marT="88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C667A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ts val="730"/>
                        </a:lnSpc>
                        <a:spcBef>
                          <a:spcPts val="70"/>
                        </a:spcBef>
                      </a:pPr>
                      <a:r>
                        <a:rPr dirty="0" sz="700" spc="-2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W2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B="0" marT="88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C667A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ts val="730"/>
                        </a:lnSpc>
                        <a:spcBef>
                          <a:spcPts val="70"/>
                        </a:spcBef>
                      </a:pPr>
                      <a:r>
                        <a:rPr dirty="0" sz="700" spc="-2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W3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B="0" marT="88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C667A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ts val="730"/>
                        </a:lnSpc>
                        <a:spcBef>
                          <a:spcPts val="70"/>
                        </a:spcBef>
                      </a:pPr>
                      <a:r>
                        <a:rPr dirty="0" sz="700" spc="-2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W4</a:t>
                      </a:r>
                      <a:endParaRPr sz="700">
                        <a:latin typeface="Malgun Gothic"/>
                        <a:cs typeface="Malgun Gothic"/>
                      </a:endParaRPr>
                    </a:p>
                  </a:txBody>
                  <a:tcPr marL="0" marR="0" marB="0" marT="889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C667A"/>
                    </a:solidFill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200" spc="-25">
                          <a:solidFill>
                            <a:srgbClr val="080808"/>
                          </a:solidFill>
                          <a:latin typeface="Malgun Gothic"/>
                          <a:cs typeface="Malgun Gothic"/>
                        </a:rPr>
                        <a:t>착수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565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200" spc="-20">
                          <a:solidFill>
                            <a:srgbClr val="080808"/>
                          </a:solidFill>
                          <a:latin typeface="Malgun Gothic"/>
                          <a:cs typeface="Malgun Gothic"/>
                        </a:rPr>
                        <a:t>개발환경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565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50" spc="-10" b="1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10.10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494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30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dirty="0" sz="1200" spc="-10">
                          <a:solidFill>
                            <a:srgbClr val="080808"/>
                          </a:solidFill>
                          <a:latin typeface="Malgun Gothic"/>
                          <a:cs typeface="Malgun Gothic"/>
                        </a:rPr>
                        <a:t>분석/설계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200" spc="-25">
                          <a:solidFill>
                            <a:srgbClr val="080808"/>
                          </a:solidFill>
                          <a:latin typeface="Malgun Gothic"/>
                          <a:cs typeface="Malgun Gothic"/>
                        </a:rPr>
                        <a:t>분석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565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494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3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222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200" spc="-25">
                          <a:solidFill>
                            <a:srgbClr val="080808"/>
                          </a:solidFill>
                          <a:latin typeface="Malgun Gothic"/>
                          <a:cs typeface="Malgun Gothic"/>
                        </a:rPr>
                        <a:t>설계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565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494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30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개발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200" spc="-10">
                          <a:solidFill>
                            <a:srgbClr val="080808"/>
                          </a:solidFill>
                          <a:latin typeface="Malgun Gothic"/>
                          <a:cs typeface="Malgun Gothic"/>
                        </a:rPr>
                        <a:t>I/F개발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565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194945">
                        <a:lnSpc>
                          <a:spcPts val="1205"/>
                        </a:lnSpc>
                        <a:spcBef>
                          <a:spcPts val="910"/>
                        </a:spcBef>
                      </a:pPr>
                      <a:r>
                        <a:rPr dirty="0" sz="1050" spc="-25" b="1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구현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B="0" marT="1155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5"/>
                        </a:lnSpc>
                        <a:spcBef>
                          <a:spcPts val="910"/>
                        </a:spcBef>
                      </a:pPr>
                      <a:r>
                        <a:rPr dirty="0" sz="1050" spc="-25" b="1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시작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B="0" marT="1155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3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웹개발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6540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215"/>
                        </a:lnSpc>
                      </a:pPr>
                      <a:r>
                        <a:rPr dirty="0" sz="1050" b="1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일정</a:t>
                      </a:r>
                      <a:r>
                        <a:rPr dirty="0" sz="1050" spc="-20" b="1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50" spc="-25" b="1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앞당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1215"/>
                        </a:lnSpc>
                      </a:pPr>
                      <a:r>
                        <a:rPr dirty="0" sz="1050" spc="-50" b="1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김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3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200" spc="-10">
                          <a:solidFill>
                            <a:srgbClr val="080808"/>
                          </a:solidFill>
                          <a:latin typeface="Malgun Gothic"/>
                          <a:cs typeface="Malgun Gothic"/>
                        </a:rPr>
                        <a:t>모바일개발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565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494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30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테스트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 spc="-10">
                          <a:latin typeface="Malgun Gothic"/>
                          <a:cs typeface="Malgun Gothic"/>
                        </a:rPr>
                        <a:t>통합테스트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647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494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3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50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 spc="-20">
                          <a:latin typeface="Malgun Gothic"/>
                          <a:cs typeface="Malgun Gothic"/>
                        </a:rPr>
                        <a:t>운영환경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6476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494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100" spc="-10">
                          <a:latin typeface="Malgun Gothic"/>
                          <a:cs typeface="Malgun Gothic"/>
                        </a:rPr>
                        <a:t>사용자교육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6540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100" spc="-10">
                          <a:latin typeface="Malgun Gothic"/>
                          <a:cs typeface="Malgun Gothic"/>
                        </a:rPr>
                        <a:t>사용자교육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6540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494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ts val="1080"/>
                        </a:lnSpc>
                      </a:pPr>
                      <a:r>
                        <a:rPr dirty="0" sz="1050" spc="-25" b="1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01.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080"/>
                        </a:lnSpc>
                      </a:pPr>
                      <a:r>
                        <a:rPr dirty="0" sz="1050" spc="-25" b="1">
                          <a:solidFill>
                            <a:srgbClr val="FF0000"/>
                          </a:solidFill>
                          <a:latin typeface="Malgun Gothic"/>
                          <a:cs typeface="Malgun Gothic"/>
                        </a:rPr>
                        <a:t>06</a:t>
                      </a:r>
                      <a:endParaRPr sz="105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30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안정화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457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100" spc="-10">
                          <a:latin typeface="Malgun Gothic"/>
                          <a:cs typeface="Malgun Gothic"/>
                        </a:rPr>
                        <a:t>시스템오픈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65404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494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3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572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안정화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6540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494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</a:tr>
              <a:tr h="358775">
                <a:tc gridSpan="4">
                  <a:txBody>
                    <a:bodyPr/>
                    <a:lstStyle/>
                    <a:p>
                      <a:pPr marL="63690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분석/설계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중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주요활동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07314">
                    <a:lnL w="3175">
                      <a:solidFill>
                        <a:srgbClr val="4F81BC"/>
                      </a:solidFill>
                      <a:prstDash val="solid"/>
                    </a:lnL>
                    <a:lnR w="3175">
                      <a:solidFill>
                        <a:srgbClr val="4F81BC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4F81BC"/>
                      </a:solidFill>
                      <a:prstDash val="solid"/>
                    </a:lnB>
                    <a:solidFill>
                      <a:srgbClr val="00559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4F81BC"/>
                      </a:solidFill>
                      <a:prstDash val="solid"/>
                    </a:lnL>
                    <a:lnR w="3175">
                      <a:solidFill>
                        <a:srgbClr val="4F81BC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 marL="53086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일정준수를</a:t>
                      </a:r>
                      <a:r>
                        <a:rPr dirty="0" sz="1100" spc="-1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위한</a:t>
                      </a:r>
                      <a:r>
                        <a:rPr dirty="0" sz="1100" spc="-1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자원관리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08585">
                    <a:lnL w="3175">
                      <a:solidFill>
                        <a:srgbClr val="4F81BC"/>
                      </a:solidFill>
                      <a:prstDash val="solid"/>
                    </a:lnL>
                    <a:lnR w="3175">
                      <a:solidFill>
                        <a:srgbClr val="4F81BC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4F81BC"/>
                      </a:solidFill>
                      <a:prstDash val="solid"/>
                    </a:lnB>
                    <a:solidFill>
                      <a:srgbClr val="00559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4F81BC"/>
                      </a:solidFill>
                      <a:prstDash val="solid"/>
                    </a:lnL>
                    <a:lnR w="3175">
                      <a:solidFill>
                        <a:srgbClr val="4F81BC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 marL="71755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구축</a:t>
                      </a:r>
                      <a:r>
                        <a:rPr dirty="0" sz="1100" spc="-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기간</a:t>
                      </a:r>
                      <a:r>
                        <a:rPr dirty="0" sz="1100" spc="-1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단축</a:t>
                      </a:r>
                      <a:r>
                        <a:rPr dirty="0" sz="1100" spc="-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방안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08585">
                    <a:lnL w="3175">
                      <a:solidFill>
                        <a:srgbClr val="4F81BC"/>
                      </a:solidFill>
                      <a:prstDash val="solid"/>
                    </a:lnL>
                    <a:lnR w="3175">
                      <a:solidFill>
                        <a:srgbClr val="4F81BC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4F81BC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91285">
                <a:tc gridSpan="4">
                  <a:txBody>
                    <a:bodyPr/>
                    <a:lstStyle/>
                    <a:p>
                      <a:pPr algn="just" marL="266065" marR="137160" indent="-196850">
                        <a:lnSpc>
                          <a:spcPct val="12140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▶</a:t>
                      </a:r>
                      <a:r>
                        <a:rPr dirty="0" sz="11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컨설턴트</a:t>
                      </a:r>
                      <a:r>
                        <a:rPr dirty="0" sz="1100" spc="-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경험과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그룹사</a:t>
                      </a:r>
                      <a:r>
                        <a:rPr dirty="0" sz="11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사례를</a:t>
                      </a:r>
                      <a:r>
                        <a:rPr dirty="0" sz="1100" spc="-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통해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요건</a:t>
                      </a:r>
                      <a:r>
                        <a:rPr dirty="0" sz="1100" spc="-1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사항을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도출하며</a:t>
                      </a:r>
                      <a:r>
                        <a:rPr dirty="0" sz="1100" spc="-1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최적의</a:t>
                      </a:r>
                      <a:r>
                        <a:rPr dirty="0" sz="1100" spc="-10">
                          <a:latin typeface="Malgun Gothic"/>
                          <a:cs typeface="Malgun Gothic"/>
                        </a:rPr>
                        <a:t> TO-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BE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프로세스를</a:t>
                      </a:r>
                      <a:r>
                        <a:rPr dirty="0" sz="1100" spc="-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설계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▶</a:t>
                      </a:r>
                      <a:r>
                        <a:rPr dirty="0" sz="1100" spc="-3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설계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내용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이외의</a:t>
                      </a:r>
                      <a:r>
                        <a:rPr dirty="0" sz="1100" spc="-3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추가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개발요건</a:t>
                      </a:r>
                      <a:r>
                        <a:rPr dirty="0" sz="1100" spc="-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또는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  <a:p>
                      <a:pPr marL="2660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변경</a:t>
                      </a:r>
                      <a:r>
                        <a:rPr dirty="0" sz="11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요건의</a:t>
                      </a:r>
                      <a:r>
                        <a:rPr dirty="0" sz="1100" spc="-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적극적인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발굴 및</a:t>
                      </a:r>
                      <a:r>
                        <a:rPr dirty="0" sz="11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반영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78740">
                    <a:lnL w="3175">
                      <a:solidFill>
                        <a:srgbClr val="4F81BC"/>
                      </a:solidFill>
                      <a:prstDash val="solid"/>
                    </a:lnL>
                    <a:lnR w="3175">
                      <a:solidFill>
                        <a:srgbClr val="4F81BC"/>
                      </a:solidFill>
                      <a:prstDash val="solid"/>
                    </a:lnR>
                    <a:lnT w="3175">
                      <a:solidFill>
                        <a:srgbClr val="4F81BC"/>
                      </a:solidFill>
                      <a:prstDash val="solid"/>
                    </a:lnT>
                    <a:lnB w="3175">
                      <a:solidFill>
                        <a:srgbClr val="4F81B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4F81BC"/>
                      </a:solidFill>
                      <a:prstDash val="solid"/>
                    </a:lnL>
                    <a:lnR w="3175">
                      <a:solidFill>
                        <a:srgbClr val="4F81BC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 marL="268605" marR="184785" indent="-196850">
                        <a:lnSpc>
                          <a:spcPct val="120900"/>
                        </a:lnSpc>
                        <a:spcBef>
                          <a:spcPts val="620"/>
                        </a:spcBef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▶</a:t>
                      </a:r>
                      <a:r>
                        <a:rPr dirty="0" sz="11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사용자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요구사항의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추적관리를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 통한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변경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요건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최소화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▶</a:t>
                      </a:r>
                      <a:r>
                        <a:rPr dirty="0" sz="11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개별</a:t>
                      </a:r>
                      <a:r>
                        <a:rPr dirty="0" sz="11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항목에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대한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치밀한</a:t>
                      </a:r>
                      <a:r>
                        <a:rPr dirty="0" sz="11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자원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50">
                          <a:latin typeface="Malgun Gothic"/>
                          <a:cs typeface="Malgun Gothic"/>
                        </a:rPr>
                        <a:t>별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  <a:p>
                      <a:pPr marL="2686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일정</a:t>
                      </a:r>
                      <a:r>
                        <a:rPr dirty="0" sz="1100" spc="-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계획</a:t>
                      </a:r>
                      <a:r>
                        <a:rPr dirty="0" sz="1100" spc="-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수립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▶</a:t>
                      </a:r>
                      <a:r>
                        <a:rPr dirty="0" sz="11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개발</a:t>
                      </a:r>
                      <a:r>
                        <a:rPr dirty="0" sz="11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진척율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관리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dirty="0" sz="11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보고</a:t>
                      </a:r>
                      <a:r>
                        <a:rPr dirty="0" sz="11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체계</a:t>
                      </a:r>
                      <a:r>
                        <a:rPr dirty="0" sz="11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운영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78740">
                    <a:lnL w="3175">
                      <a:solidFill>
                        <a:srgbClr val="4F81BC"/>
                      </a:solidFill>
                      <a:prstDash val="solid"/>
                    </a:lnL>
                    <a:lnR w="3175">
                      <a:solidFill>
                        <a:srgbClr val="4F81BC"/>
                      </a:solidFill>
                      <a:prstDash val="solid"/>
                    </a:lnR>
                    <a:lnT w="3175">
                      <a:solidFill>
                        <a:srgbClr val="4F81BC"/>
                      </a:solidFill>
                      <a:prstDash val="solid"/>
                    </a:lnT>
                    <a:lnB w="3175">
                      <a:solidFill>
                        <a:srgbClr val="4F81B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4F81BC"/>
                      </a:solidFill>
                      <a:prstDash val="solid"/>
                    </a:lnL>
                    <a:lnR w="3175">
                      <a:solidFill>
                        <a:srgbClr val="4F81BC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▶</a:t>
                      </a:r>
                      <a:r>
                        <a:rPr dirty="0" sz="11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초기 계획인</a:t>
                      </a:r>
                      <a:r>
                        <a:rPr dirty="0" sz="1100" spc="-1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3.5개월을</a:t>
                      </a:r>
                      <a:r>
                        <a:rPr dirty="0" sz="1100" spc="-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3개월로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 단축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  <a:p>
                      <a:pPr marL="276225" indent="-104775">
                        <a:lnSpc>
                          <a:spcPct val="100000"/>
                        </a:lnSpc>
                        <a:spcBef>
                          <a:spcPts val="575"/>
                        </a:spcBef>
                        <a:buChar char="-"/>
                        <a:tabLst>
                          <a:tab pos="276225" algn="l"/>
                        </a:tabLst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구현</a:t>
                      </a:r>
                      <a:r>
                        <a:rPr dirty="0" sz="11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시작 시점을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11월초로</a:t>
                      </a:r>
                      <a:r>
                        <a:rPr dirty="0" sz="1100" spc="-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변경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  <a:p>
                      <a:pPr marL="219710" marR="189865" indent="-48895">
                        <a:lnSpc>
                          <a:spcPct val="143600"/>
                        </a:lnSpc>
                        <a:spcBef>
                          <a:spcPts val="10"/>
                        </a:spcBef>
                        <a:buChar char="-"/>
                        <a:tabLst>
                          <a:tab pos="219710" algn="l"/>
                          <a:tab pos="275590" algn="l"/>
                        </a:tabLst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	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설계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기간</a:t>
                      </a:r>
                      <a:r>
                        <a:rPr dirty="0" sz="11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중에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설계가 완료된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건에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대해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선행</a:t>
                      </a:r>
                      <a:r>
                        <a:rPr dirty="0" sz="11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구현</a:t>
                      </a:r>
                      <a:r>
                        <a:rPr dirty="0" sz="11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진행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  <a:p>
                      <a:pPr marL="276225" indent="-104775">
                        <a:lnSpc>
                          <a:spcPct val="100000"/>
                        </a:lnSpc>
                        <a:spcBef>
                          <a:spcPts val="575"/>
                        </a:spcBef>
                        <a:buChar char="-"/>
                        <a:tabLst>
                          <a:tab pos="276225" algn="l"/>
                        </a:tabLst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개발</a:t>
                      </a:r>
                      <a:r>
                        <a:rPr dirty="0" sz="1100" spc="-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인력</a:t>
                      </a:r>
                      <a:r>
                        <a:rPr dirty="0" sz="11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투입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>
                          <a:latin typeface="Malgun Gothic"/>
                          <a:cs typeface="Malgun Gothic"/>
                        </a:rPr>
                        <a:t>시점을</a:t>
                      </a:r>
                      <a:r>
                        <a:rPr dirty="0" sz="1100" spc="-1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변경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23190">
                    <a:lnL w="3175">
                      <a:solidFill>
                        <a:srgbClr val="4F81BC"/>
                      </a:solidFill>
                      <a:prstDash val="solid"/>
                    </a:lnL>
                    <a:lnR w="3175">
                      <a:solidFill>
                        <a:srgbClr val="4F81BC"/>
                      </a:solidFill>
                      <a:prstDash val="solid"/>
                    </a:lnR>
                    <a:lnT w="3175">
                      <a:solidFill>
                        <a:srgbClr val="4F81BC"/>
                      </a:solidFill>
                      <a:prstDash val="solid"/>
                    </a:lnT>
                    <a:lnB w="3175">
                      <a:solidFill>
                        <a:srgbClr val="4F81B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 spc="-25"/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3985">
              <a:lnSpc>
                <a:spcPct val="100000"/>
              </a:lnSpc>
              <a:spcBef>
                <a:spcPts val="105"/>
              </a:spcBef>
            </a:pPr>
            <a:r>
              <a:rPr dirty="0"/>
              <a:t>2.</a:t>
            </a:r>
            <a:r>
              <a:rPr dirty="0" spc="-25"/>
              <a:t> </a:t>
            </a:r>
            <a:r>
              <a:rPr dirty="0"/>
              <a:t>프로젝트</a:t>
            </a:r>
            <a:r>
              <a:rPr dirty="0" spc="-25"/>
              <a:t> 일정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 spc="-25"/>
              <a:t>6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0946" y="646836"/>
            <a:ext cx="8840470" cy="912494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840"/>
              </a:spcBef>
              <a:buChar char="■"/>
              <a:tabLst>
                <a:tab pos="286385" algn="l"/>
              </a:tabLst>
            </a:pPr>
            <a:r>
              <a:rPr dirty="0" sz="1600" b="1">
                <a:latin typeface="Malgun Gothic"/>
                <a:cs typeface="Malgun Gothic"/>
              </a:rPr>
              <a:t>인력</a:t>
            </a:r>
            <a:r>
              <a:rPr dirty="0" sz="1600" spc="-25" b="1">
                <a:latin typeface="Malgun Gothic"/>
                <a:cs typeface="Malgun Gothic"/>
              </a:rPr>
              <a:t> </a:t>
            </a:r>
            <a:r>
              <a:rPr dirty="0" sz="1600" b="1">
                <a:latin typeface="Malgun Gothic"/>
                <a:cs typeface="Malgun Gothic"/>
              </a:rPr>
              <a:t>투입</a:t>
            </a:r>
            <a:r>
              <a:rPr dirty="0" sz="1600" spc="-30" b="1">
                <a:latin typeface="Malgun Gothic"/>
                <a:cs typeface="Malgun Gothic"/>
              </a:rPr>
              <a:t> </a:t>
            </a:r>
            <a:r>
              <a:rPr dirty="0" sz="1600" spc="-25" b="1">
                <a:latin typeface="Malgun Gothic"/>
                <a:cs typeface="Malgun Gothic"/>
              </a:rPr>
              <a:t>계획</a:t>
            </a:r>
            <a:endParaRPr sz="1600">
              <a:latin typeface="Malgun Gothic"/>
              <a:cs typeface="Malgun Gothic"/>
            </a:endParaRPr>
          </a:p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dirty="0" sz="1300">
                <a:latin typeface="Malgun Gothic"/>
                <a:cs typeface="Malgun Gothic"/>
              </a:rPr>
              <a:t>-</a:t>
            </a:r>
            <a:r>
              <a:rPr dirty="0" sz="1300" spc="-3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프로젝트</a:t>
            </a:r>
            <a:r>
              <a:rPr dirty="0" sz="1300" spc="-1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참여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인력은</a:t>
            </a:r>
            <a:r>
              <a:rPr dirty="0" sz="1300" spc="-1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시스템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구축을</a:t>
            </a:r>
            <a:r>
              <a:rPr dirty="0" sz="1300" spc="-1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위한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각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분야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전문가를</a:t>
            </a:r>
            <a:r>
              <a:rPr dirty="0" sz="1300" spc="-1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선발하였으며,</a:t>
            </a:r>
            <a:r>
              <a:rPr dirty="0" sz="1300" spc="43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투입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기간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내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담당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업무별</a:t>
            </a:r>
            <a:r>
              <a:rPr dirty="0" sz="1300" spc="-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최적의</a:t>
            </a:r>
            <a:r>
              <a:rPr dirty="0" sz="1300" spc="-25">
                <a:latin typeface="Malgun Gothic"/>
                <a:cs typeface="Malgun Gothic"/>
              </a:rPr>
              <a:t> 인원을</a:t>
            </a:r>
            <a:endParaRPr sz="1300">
              <a:latin typeface="Malgun Gothic"/>
              <a:cs typeface="Malgun Gothic"/>
            </a:endParaRPr>
          </a:p>
          <a:p>
            <a:pPr marL="129539">
              <a:lnSpc>
                <a:spcPct val="100000"/>
              </a:lnSpc>
              <a:spcBef>
                <a:spcPts val="600"/>
              </a:spcBef>
            </a:pPr>
            <a:r>
              <a:rPr dirty="0" sz="1300" spc="-25">
                <a:latin typeface="Malgun Gothic"/>
                <a:cs typeface="Malgun Gothic"/>
              </a:rPr>
              <a:t>배치함</a:t>
            </a:r>
            <a:endParaRPr sz="1300">
              <a:latin typeface="Malgun Gothic"/>
              <a:cs typeface="Malgun Gothic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554164" y="1697608"/>
          <a:ext cx="8874125" cy="4531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9255"/>
                <a:gridCol w="1604645"/>
                <a:gridCol w="972185"/>
                <a:gridCol w="800100"/>
                <a:gridCol w="936625"/>
                <a:gridCol w="936624"/>
                <a:gridCol w="936625"/>
                <a:gridCol w="936625"/>
              </a:tblGrid>
              <a:tr h="35941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572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375F92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200" spc="-2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성명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9652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375F92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200" spc="-2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레벨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9652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375F92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2095">
                        <a:lnSpc>
                          <a:spcPct val="100000"/>
                        </a:lnSpc>
                      </a:pPr>
                      <a:r>
                        <a:rPr dirty="0" sz="12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M/M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572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375F9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분석&amp;설계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/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개발&amp;테스트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/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오픈&amp;안정화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375F9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00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8572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375F92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652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375F92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652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375F92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8572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375F9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M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375F9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2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M+1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375F9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2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M+2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375F9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200" spc="-2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M+3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375F92"/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dirty="0" sz="1100" spc="-20">
                          <a:latin typeface="Malgun Gothic"/>
                          <a:cs typeface="Malgun Gothic"/>
                        </a:rPr>
                        <a:t>사업총괄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3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상시</a:t>
                      </a:r>
                      <a:r>
                        <a:rPr dirty="0" sz="11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25">
                          <a:latin typeface="Malgun Gothic"/>
                          <a:cs typeface="Malgun Gothic"/>
                        </a:rPr>
                        <a:t>지원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3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6735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dirty="0" sz="1100" spc="-10">
                          <a:latin typeface="Malgun Gothic"/>
                          <a:cs typeface="Malgun Gothic"/>
                        </a:rPr>
                        <a:t>PM/분석/설계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3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고급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3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1.0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3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0.4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3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0.2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3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0.2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3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0.2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3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467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PMO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3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고급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3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0.8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3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0.2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3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0.2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3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0.2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3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0.2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3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 marL="472440" marR="463550" indent="7112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100" spc="-10">
                          <a:latin typeface="Malgun Gothic"/>
                          <a:cs typeface="Malgun Gothic"/>
                        </a:rPr>
                        <a:t>WEB개발 (Front-</a:t>
                      </a:r>
                      <a:r>
                        <a:rPr dirty="0" sz="1100" spc="-20">
                          <a:latin typeface="Malgun Gothic"/>
                          <a:cs typeface="Malgun Gothic"/>
                        </a:rPr>
                        <a:t>End)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중급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3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2.0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3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0.5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3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1.0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3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0.5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3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467359">
                <a:tc>
                  <a:txBody>
                    <a:bodyPr/>
                    <a:lstStyle/>
                    <a:p>
                      <a:pPr marL="492125" marR="485140" indent="514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100" spc="-10">
                          <a:latin typeface="Malgun Gothic"/>
                          <a:cs typeface="Malgun Gothic"/>
                        </a:rPr>
                        <a:t>WEB개발 (Back-</a:t>
                      </a:r>
                      <a:r>
                        <a:rPr dirty="0" sz="1100" spc="-20">
                          <a:latin typeface="Malgun Gothic"/>
                          <a:cs typeface="Malgun Gothic"/>
                        </a:rPr>
                        <a:t>End)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중급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94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1.5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94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0.7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94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0.5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94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0.3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94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467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Mobile</a:t>
                      </a:r>
                      <a:r>
                        <a:rPr dirty="0" sz="1100" spc="-4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35">
                          <a:latin typeface="Malgun Gothic"/>
                          <a:cs typeface="Malgun Gothic"/>
                        </a:rPr>
                        <a:t>개발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94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중급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94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1.0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94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0.7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94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0.3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94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467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dirty="0" sz="1100">
                          <a:latin typeface="Malgun Gothic"/>
                          <a:cs typeface="Malgun Gothic"/>
                        </a:rPr>
                        <a:t>ERP</a:t>
                      </a:r>
                      <a:r>
                        <a:rPr dirty="0" sz="1100" spc="-10">
                          <a:latin typeface="Malgun Gothic"/>
                          <a:cs typeface="Malgun Gothic"/>
                        </a:rPr>
                        <a:t> 컨설턴트(I/F)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94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고급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94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2.0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94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0.5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94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0.5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94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0.5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94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dirty="0" sz="1100" spc="-25">
                          <a:latin typeface="Malgun Gothic"/>
                          <a:cs typeface="Malgun Gothic"/>
                        </a:rPr>
                        <a:t>0.5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5494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5397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100" spc="-25" b="1">
                          <a:latin typeface="Malgun Gothic"/>
                          <a:cs typeface="Malgun Gothic"/>
                        </a:rPr>
                        <a:t>합계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100" spc="-25" b="1">
                          <a:latin typeface="Malgun Gothic"/>
                          <a:cs typeface="Malgun Gothic"/>
                        </a:rPr>
                        <a:t>8.3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100" spc="-25" b="1">
                          <a:latin typeface="Malgun Gothic"/>
                          <a:cs typeface="Malgun Gothic"/>
                        </a:rPr>
                        <a:t>1.1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100" spc="-25" b="1">
                          <a:latin typeface="Malgun Gothic"/>
                          <a:cs typeface="Malgun Gothic"/>
                        </a:rPr>
                        <a:t>2.1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100" spc="-25" b="1">
                          <a:latin typeface="Malgun Gothic"/>
                          <a:cs typeface="Malgun Gothic"/>
                        </a:rPr>
                        <a:t>3.1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100" spc="-25" b="1">
                          <a:latin typeface="Malgun Gothic"/>
                          <a:cs typeface="Malgun Gothic"/>
                        </a:rPr>
                        <a:t>2.0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3985">
              <a:lnSpc>
                <a:spcPct val="100000"/>
              </a:lnSpc>
              <a:spcBef>
                <a:spcPts val="105"/>
              </a:spcBef>
            </a:pPr>
            <a:r>
              <a:rPr dirty="0"/>
              <a:t>3.</a:t>
            </a:r>
            <a:r>
              <a:rPr dirty="0" spc="-15"/>
              <a:t> </a:t>
            </a:r>
            <a:r>
              <a:rPr dirty="0"/>
              <a:t>프로젝트</a:t>
            </a:r>
            <a:r>
              <a:rPr dirty="0" spc="-25"/>
              <a:t> </a:t>
            </a:r>
            <a:r>
              <a:rPr dirty="0"/>
              <a:t>추진</a:t>
            </a:r>
            <a:r>
              <a:rPr dirty="0" spc="-15"/>
              <a:t> </a:t>
            </a:r>
            <a:r>
              <a:rPr dirty="0" spc="-25"/>
              <a:t>방안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 spc="-25"/>
              <a:t>7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0946" y="646836"/>
            <a:ext cx="3312160" cy="63754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840"/>
              </a:spcBef>
              <a:buChar char="■"/>
              <a:tabLst>
                <a:tab pos="286385" algn="l"/>
              </a:tabLst>
            </a:pPr>
            <a:r>
              <a:rPr dirty="0" sz="1600" b="1">
                <a:latin typeface="Malgun Gothic"/>
                <a:cs typeface="Malgun Gothic"/>
              </a:rPr>
              <a:t>추진조직</a:t>
            </a:r>
            <a:r>
              <a:rPr dirty="0" sz="1600" spc="-45" b="1">
                <a:latin typeface="Malgun Gothic"/>
                <a:cs typeface="Malgun Gothic"/>
              </a:rPr>
              <a:t> </a:t>
            </a:r>
            <a:r>
              <a:rPr dirty="0" sz="1600" b="1">
                <a:latin typeface="Malgun Gothic"/>
                <a:cs typeface="Malgun Gothic"/>
              </a:rPr>
              <a:t>별</a:t>
            </a:r>
            <a:r>
              <a:rPr dirty="0" sz="1600" spc="-30" b="1">
                <a:latin typeface="Malgun Gothic"/>
                <a:cs typeface="Malgun Gothic"/>
              </a:rPr>
              <a:t> </a:t>
            </a:r>
            <a:r>
              <a:rPr dirty="0" sz="1600" spc="-25" b="1">
                <a:latin typeface="Malgun Gothic"/>
                <a:cs typeface="Malgun Gothic"/>
              </a:rPr>
              <a:t>역할</a:t>
            </a:r>
            <a:endParaRPr sz="1600">
              <a:latin typeface="Malgun Gothic"/>
              <a:cs typeface="Malgun Gothic"/>
            </a:endParaRPr>
          </a:p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dirty="0" sz="1300">
                <a:latin typeface="Malgun Gothic"/>
                <a:cs typeface="Malgun Gothic"/>
              </a:rPr>
              <a:t>-</a:t>
            </a:r>
            <a:r>
              <a:rPr dirty="0" sz="1300" spc="-3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프로젝트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추진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조직별</a:t>
            </a:r>
            <a:r>
              <a:rPr dirty="0" sz="1300" spc="-1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역할은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다음과</a:t>
            </a:r>
            <a:r>
              <a:rPr dirty="0" sz="1300" spc="-15">
                <a:latin typeface="Malgun Gothic"/>
                <a:cs typeface="Malgun Gothic"/>
              </a:rPr>
              <a:t> </a:t>
            </a:r>
            <a:r>
              <a:rPr dirty="0" sz="1300" spc="-25">
                <a:latin typeface="Malgun Gothic"/>
                <a:cs typeface="Malgun Gothic"/>
              </a:rPr>
              <a:t>같음</a:t>
            </a:r>
            <a:endParaRPr sz="1300">
              <a:latin typeface="Malgun Gothic"/>
              <a:cs typeface="Malgun Gothic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554164" y="1406397"/>
          <a:ext cx="8874125" cy="48799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325"/>
                <a:gridCol w="5657850"/>
                <a:gridCol w="1543684"/>
              </a:tblGrid>
              <a:tr h="3594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200" spc="-2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조직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8572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375F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조직의 </a:t>
                      </a:r>
                      <a:r>
                        <a:rPr dirty="0" sz="1200" spc="-2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역할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8572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375F9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200" spc="-2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비고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B="0" marT="8572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375F92"/>
                    </a:solidFill>
                  </a:tcPr>
                </a:tc>
              </a:tr>
              <a:tr h="116014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36220">
                        <a:lnSpc>
                          <a:spcPct val="100000"/>
                        </a:lnSpc>
                      </a:pPr>
                      <a:r>
                        <a:rPr dirty="0" sz="1100" b="1">
                          <a:latin typeface="Malgun Gothic"/>
                          <a:cs typeface="Malgun Gothic"/>
                        </a:rPr>
                        <a:t>Project</a:t>
                      </a:r>
                      <a:r>
                        <a:rPr dirty="0" sz="1100" spc="-40" b="1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10" b="1">
                          <a:latin typeface="Malgun Gothic"/>
                          <a:cs typeface="Malgun Gothic"/>
                        </a:rPr>
                        <a:t>Manager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62255" indent="-172085">
                        <a:lnSpc>
                          <a:spcPct val="100000"/>
                        </a:lnSpc>
                        <a:spcBef>
                          <a:spcPts val="355"/>
                        </a:spcBef>
                        <a:buFont typeface="Arial"/>
                        <a:buChar char="•"/>
                        <a:tabLst>
                          <a:tab pos="262255" algn="l"/>
                        </a:tabLst>
                      </a:pPr>
                      <a:r>
                        <a:rPr dirty="0" sz="1000"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총괄기획</a:t>
                      </a:r>
                      <a:r>
                        <a:rPr dirty="0" sz="10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dirty="0" sz="1000" spc="-3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집행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  <a:p>
                      <a:pPr marL="262255" indent="-172085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Arial"/>
                        <a:buChar char="•"/>
                        <a:tabLst>
                          <a:tab pos="262255" algn="l"/>
                        </a:tabLst>
                      </a:pPr>
                      <a:r>
                        <a:rPr dirty="0" sz="1000">
                          <a:latin typeface="Malgun Gothic"/>
                          <a:cs typeface="Malgun Gothic"/>
                        </a:rPr>
                        <a:t>업무</a:t>
                      </a:r>
                      <a:r>
                        <a:rPr dirty="0" sz="1000" spc="-3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분석(인터뷰)을</a:t>
                      </a:r>
                      <a:r>
                        <a:rPr dirty="0" sz="10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통한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 spc="-20">
                          <a:latin typeface="Malgun Gothic"/>
                          <a:cs typeface="Malgun Gothic"/>
                        </a:rPr>
                        <a:t>To-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Be</a:t>
                      </a:r>
                      <a:r>
                        <a:rPr dirty="0" sz="1000" spc="-1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방향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dirty="0" sz="1000" spc="-4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구현범위</a:t>
                      </a:r>
                      <a:r>
                        <a:rPr dirty="0" sz="10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정의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  <a:p>
                      <a:pPr marL="262255" indent="-172085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Arial"/>
                        <a:buChar char="•"/>
                        <a:tabLst>
                          <a:tab pos="262255" algn="l"/>
                        </a:tabLst>
                      </a:pPr>
                      <a:r>
                        <a:rPr dirty="0" sz="1000" spc="-10">
                          <a:latin typeface="Malgun Gothic"/>
                          <a:cs typeface="Malgun Gothic"/>
                        </a:rPr>
                        <a:t>To-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Be</a:t>
                      </a:r>
                      <a:r>
                        <a:rPr dirty="0" sz="10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프로세스/화면</a:t>
                      </a:r>
                      <a:r>
                        <a:rPr dirty="0" sz="10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정의서</a:t>
                      </a:r>
                      <a:r>
                        <a:rPr dirty="0" sz="1000" spc="-3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검토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  <a:p>
                      <a:pPr marL="262255" indent="-172085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Arial"/>
                        <a:buChar char="•"/>
                        <a:tabLst>
                          <a:tab pos="262255" algn="l"/>
                        </a:tabLst>
                      </a:pPr>
                      <a:r>
                        <a:rPr dirty="0" sz="1000">
                          <a:latin typeface="Malgun Gothic"/>
                          <a:cs typeface="Malgun Gothic"/>
                        </a:rPr>
                        <a:t>개발</a:t>
                      </a:r>
                      <a:r>
                        <a:rPr dirty="0" sz="10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항목</a:t>
                      </a:r>
                      <a:r>
                        <a:rPr dirty="0" sz="10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정의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dirty="0" sz="1000" spc="-1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개발일정</a:t>
                      </a:r>
                      <a:r>
                        <a:rPr dirty="0" sz="10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검토</a:t>
                      </a:r>
                      <a:r>
                        <a:rPr dirty="0" sz="1000" spc="-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dirty="0" sz="10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확정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  <a:p>
                      <a:pPr marL="262255" indent="-172085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Arial"/>
                        <a:buChar char="•"/>
                        <a:tabLst>
                          <a:tab pos="262255" algn="l"/>
                        </a:tabLst>
                      </a:pPr>
                      <a:r>
                        <a:rPr dirty="0" sz="1000">
                          <a:latin typeface="Malgun Gothic"/>
                          <a:cs typeface="Malgun Gothic"/>
                        </a:rPr>
                        <a:t>테스트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시나리오</a:t>
                      </a:r>
                      <a:r>
                        <a:rPr dirty="0" sz="1000" spc="-1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검토</a:t>
                      </a:r>
                      <a:r>
                        <a:rPr dirty="0" sz="1000" spc="-3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Test 진행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 총괄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  <a:p>
                      <a:pPr marL="262255" indent="-172085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Arial"/>
                        <a:buChar char="•"/>
                        <a:tabLst>
                          <a:tab pos="262255" algn="l"/>
                        </a:tabLst>
                      </a:pPr>
                      <a:r>
                        <a:rPr dirty="0" sz="1000"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일정</a:t>
                      </a:r>
                      <a:r>
                        <a:rPr dirty="0" sz="1000" spc="-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dirty="0" sz="1000" spc="-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투입인력</a:t>
                      </a:r>
                      <a:r>
                        <a:rPr dirty="0" sz="1000" spc="-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관리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000">
                          <a:latin typeface="Malgun Gothic"/>
                          <a:cs typeface="Malgun Gothic"/>
                        </a:rPr>
                        <a:t>일진씨앤에스</a:t>
                      </a:r>
                      <a:r>
                        <a:rPr dirty="0" sz="1000" spc="-4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PM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343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62255" indent="-172085">
                        <a:lnSpc>
                          <a:spcPct val="100000"/>
                        </a:lnSpc>
                        <a:spcBef>
                          <a:spcPts val="355"/>
                        </a:spcBef>
                        <a:buFont typeface="Arial"/>
                        <a:buChar char="•"/>
                        <a:tabLst>
                          <a:tab pos="262255" algn="l"/>
                        </a:tabLst>
                      </a:pPr>
                      <a:r>
                        <a:rPr dirty="0" sz="1000"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dirty="0" sz="1000" spc="-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총괄기획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dirty="0" sz="1000" spc="-4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집행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  <a:p>
                      <a:pPr marL="262255" indent="-172085">
                        <a:lnSpc>
                          <a:spcPct val="100000"/>
                        </a:lnSpc>
                        <a:spcBef>
                          <a:spcPts val="244"/>
                        </a:spcBef>
                        <a:buFont typeface="Arial"/>
                        <a:buChar char="•"/>
                        <a:tabLst>
                          <a:tab pos="262255" algn="l"/>
                        </a:tabLst>
                      </a:pPr>
                      <a:r>
                        <a:rPr dirty="0" sz="1000"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dirty="0" sz="1000" spc="-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팀간의</a:t>
                      </a:r>
                      <a:r>
                        <a:rPr dirty="0" sz="10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주요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이슈</a:t>
                      </a:r>
                      <a:r>
                        <a:rPr dirty="0" sz="1000" spc="-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dirty="0" sz="10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책임</a:t>
                      </a:r>
                      <a:r>
                        <a:rPr dirty="0" sz="1000" spc="-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범위</a:t>
                      </a:r>
                      <a:r>
                        <a:rPr dirty="0" sz="10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조정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  <a:p>
                      <a:pPr marL="262255" indent="-172085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Arial"/>
                        <a:buChar char="•"/>
                        <a:tabLst>
                          <a:tab pos="262255" algn="l"/>
                        </a:tabLst>
                      </a:pPr>
                      <a:r>
                        <a:rPr dirty="0" sz="1000" spc="-10">
                          <a:latin typeface="Malgun Gothic"/>
                          <a:cs typeface="Malgun Gothic"/>
                        </a:rPr>
                        <a:t>To-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Be 방향성</a:t>
                      </a:r>
                      <a:r>
                        <a:rPr dirty="0" sz="1000" spc="-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dirty="0" sz="10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구현범위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 확정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  <a:p>
                      <a:pPr marL="262255" indent="-172085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Arial"/>
                        <a:buChar char="•"/>
                        <a:tabLst>
                          <a:tab pos="262255" algn="l"/>
                        </a:tabLst>
                      </a:pPr>
                      <a:r>
                        <a:rPr dirty="0" sz="1000">
                          <a:latin typeface="Malgun Gothic"/>
                          <a:cs typeface="Malgun Gothic"/>
                        </a:rPr>
                        <a:t>To</a:t>
                      </a:r>
                      <a:r>
                        <a:rPr dirty="0" sz="1000" spc="-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–Be</a:t>
                      </a:r>
                      <a:r>
                        <a:rPr dirty="0" sz="10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프로세스/화면</a:t>
                      </a:r>
                      <a:r>
                        <a:rPr dirty="0" sz="1000" spc="-1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정의서</a:t>
                      </a:r>
                      <a:r>
                        <a:rPr dirty="0" sz="1000" spc="-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검토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 확정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  <a:p>
                      <a:pPr marL="262255" indent="-172085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Arial"/>
                        <a:buChar char="•"/>
                        <a:tabLst>
                          <a:tab pos="262255" algn="l"/>
                        </a:tabLst>
                      </a:pPr>
                      <a:r>
                        <a:rPr dirty="0" sz="1000"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dirty="0" sz="1000" spc="-3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위험관리</a:t>
                      </a:r>
                      <a:r>
                        <a:rPr dirty="0" sz="1000" spc="-1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수행</a:t>
                      </a:r>
                      <a:r>
                        <a:rPr dirty="0" sz="1000" spc="-3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dirty="0" sz="1000" spc="-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필요시</a:t>
                      </a:r>
                      <a:r>
                        <a:rPr dirty="0" sz="1000" spc="-1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이해관계자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 보고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  <a:p>
                      <a:pPr marL="262255" indent="-172085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Arial"/>
                        <a:buChar char="•"/>
                        <a:tabLst>
                          <a:tab pos="262255" algn="l"/>
                        </a:tabLst>
                      </a:pPr>
                      <a:r>
                        <a:rPr dirty="0" sz="1000">
                          <a:latin typeface="Malgun Gothic"/>
                          <a:cs typeface="Malgun Gothic"/>
                        </a:rPr>
                        <a:t>주간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보고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총괄</a:t>
                      </a:r>
                      <a:r>
                        <a:rPr dirty="0" sz="1000" spc="-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(진도,</a:t>
                      </a:r>
                      <a:r>
                        <a:rPr dirty="0" sz="10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이슈/리스크, 품질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 관리)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  <a:p>
                      <a:pPr marL="262255" indent="-172085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Arial"/>
                        <a:buChar char="•"/>
                        <a:tabLst>
                          <a:tab pos="262255" algn="l"/>
                        </a:tabLst>
                      </a:pPr>
                      <a:r>
                        <a:rPr dirty="0" sz="1000"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dirty="0" sz="1000" spc="-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산출물</a:t>
                      </a:r>
                      <a:r>
                        <a:rPr dirty="0" sz="10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최종</a:t>
                      </a:r>
                      <a:r>
                        <a:rPr dirty="0" sz="1000" spc="-3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검토</a:t>
                      </a:r>
                      <a:r>
                        <a:rPr dirty="0" sz="1000" spc="-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dirty="0" sz="10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승인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000">
                          <a:latin typeface="Malgun Gothic"/>
                          <a:cs typeface="Malgun Gothic"/>
                        </a:rPr>
                        <a:t>현업</a:t>
                      </a:r>
                      <a:r>
                        <a:rPr dirty="0" sz="10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PM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1100" spc="-25" b="1">
                          <a:latin typeface="Malgun Gothic"/>
                          <a:cs typeface="Malgun Gothic"/>
                        </a:rPr>
                        <a:t>PMO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128905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62255" indent="-172085">
                        <a:lnSpc>
                          <a:spcPct val="100000"/>
                        </a:lnSpc>
                        <a:spcBef>
                          <a:spcPts val="360"/>
                        </a:spcBef>
                        <a:buFont typeface="Arial"/>
                        <a:buChar char="•"/>
                        <a:tabLst>
                          <a:tab pos="262255" algn="l"/>
                        </a:tabLst>
                      </a:pPr>
                      <a:r>
                        <a:rPr dirty="0" sz="1000" spc="-10">
                          <a:latin typeface="Malgun Gothic"/>
                          <a:cs typeface="Malgun Gothic"/>
                        </a:rPr>
                        <a:t>Communication</a:t>
                      </a:r>
                      <a:r>
                        <a:rPr dirty="0" sz="1000" spc="3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 spc="-10">
                          <a:latin typeface="Malgun Gothic"/>
                          <a:cs typeface="Malgun Gothic"/>
                        </a:rPr>
                        <a:t>Channel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  <a:p>
                      <a:pPr marL="262255" indent="-172085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Arial"/>
                        <a:buChar char="•"/>
                        <a:tabLst>
                          <a:tab pos="262255" algn="l"/>
                        </a:tabLst>
                      </a:pPr>
                      <a:r>
                        <a:rPr dirty="0" sz="1000">
                          <a:latin typeface="Malgun Gothic"/>
                          <a:cs typeface="Malgun Gothic"/>
                        </a:rPr>
                        <a:t>Needs</a:t>
                      </a:r>
                      <a:r>
                        <a:rPr dirty="0" sz="1000" spc="-1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파악</a:t>
                      </a:r>
                      <a:r>
                        <a:rPr dirty="0" sz="1000" spc="-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dirty="0" sz="1000" spc="-3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의견</a:t>
                      </a:r>
                      <a:r>
                        <a:rPr dirty="0" sz="10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제시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25">
                          <a:latin typeface="Malgun Gothic"/>
                          <a:cs typeface="Malgun Gothic"/>
                        </a:rPr>
                        <a:t>PMO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611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 b="1">
                          <a:latin typeface="Malgun Gothic"/>
                          <a:cs typeface="Malgun Gothic"/>
                        </a:rPr>
                        <a:t>Advisory</a:t>
                      </a:r>
                      <a:r>
                        <a:rPr dirty="0" sz="1100" spc="-25" b="1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00" spc="-10" b="1">
                          <a:latin typeface="Malgun Gothic"/>
                          <a:cs typeface="Malgun Gothic"/>
                        </a:rPr>
                        <a:t>Group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5969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62255" indent="-172085">
                        <a:lnSpc>
                          <a:spcPct val="100000"/>
                        </a:lnSpc>
                        <a:spcBef>
                          <a:spcPts val="360"/>
                        </a:spcBef>
                        <a:buFont typeface="Arial"/>
                        <a:buChar char="•"/>
                        <a:tabLst>
                          <a:tab pos="262255" algn="l"/>
                        </a:tabLst>
                      </a:pPr>
                      <a:r>
                        <a:rPr dirty="0" sz="1000">
                          <a:latin typeface="Malgun Gothic"/>
                          <a:cs typeface="Malgun Gothic"/>
                        </a:rPr>
                        <a:t>비즈니스,</a:t>
                      </a:r>
                      <a:r>
                        <a:rPr dirty="0" sz="1000" spc="-1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시장</a:t>
                      </a:r>
                      <a:r>
                        <a:rPr dirty="0" sz="1000" spc="-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dirty="0" sz="1000" spc="-1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산업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동향에</a:t>
                      </a:r>
                      <a:r>
                        <a:rPr dirty="0" sz="10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대한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이해</a:t>
                      </a:r>
                      <a:r>
                        <a:rPr dirty="0" sz="1000" spc="-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dirty="0" sz="10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조언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  <a:p>
                      <a:pPr marL="262255" indent="-172085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Arial"/>
                        <a:buChar char="•"/>
                        <a:tabLst>
                          <a:tab pos="262255" algn="l"/>
                        </a:tabLst>
                      </a:pPr>
                      <a:r>
                        <a:rPr dirty="0" sz="1000">
                          <a:latin typeface="Malgun Gothic"/>
                          <a:cs typeface="Malgun Gothic"/>
                        </a:rPr>
                        <a:t>고객이</a:t>
                      </a:r>
                      <a:r>
                        <a:rPr dirty="0" sz="1000" spc="-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제기</a:t>
                      </a:r>
                      <a:r>
                        <a:rPr dirty="0" sz="10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한</a:t>
                      </a:r>
                      <a:r>
                        <a:rPr dirty="0" sz="1000" spc="-3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문제에</a:t>
                      </a:r>
                      <a:r>
                        <a:rPr dirty="0" sz="1000" spc="-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대해</a:t>
                      </a:r>
                      <a:r>
                        <a:rPr dirty="0" sz="10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조언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  <a:p>
                      <a:pPr marL="262255" indent="-172085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Arial"/>
                        <a:buChar char="•"/>
                        <a:tabLst>
                          <a:tab pos="262255" algn="l"/>
                        </a:tabLst>
                      </a:pPr>
                      <a:r>
                        <a:rPr dirty="0" sz="1000"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성과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 spc="-20">
                          <a:latin typeface="Malgun Gothic"/>
                          <a:cs typeface="Malgun Gothic"/>
                        </a:rPr>
                        <a:t>모니터링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Malgun Gothic"/>
                          <a:cs typeface="Malgun Gothic"/>
                        </a:rPr>
                        <a:t>일진씨앤에스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977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00" spc="-20" b="1">
                          <a:latin typeface="Malgun Gothic"/>
                          <a:cs typeface="Malgun Gothic"/>
                        </a:rPr>
                        <a:t>현업부서</a:t>
                      </a:r>
                      <a:endParaRPr sz="11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62255" indent="-172085">
                        <a:lnSpc>
                          <a:spcPct val="100000"/>
                        </a:lnSpc>
                        <a:spcBef>
                          <a:spcPts val="360"/>
                        </a:spcBef>
                        <a:buFont typeface="Arial"/>
                        <a:buChar char="•"/>
                        <a:tabLst>
                          <a:tab pos="262255" algn="l"/>
                        </a:tabLst>
                      </a:pPr>
                      <a:r>
                        <a:rPr dirty="0" sz="1000">
                          <a:latin typeface="Malgun Gothic"/>
                          <a:cs typeface="Malgun Gothic"/>
                        </a:rPr>
                        <a:t>시스템</a:t>
                      </a:r>
                      <a:r>
                        <a:rPr dirty="0" sz="1000" spc="-3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요구사항</a:t>
                      </a:r>
                      <a:r>
                        <a:rPr dirty="0" sz="10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 spc="-10">
                          <a:latin typeface="Malgun Gothic"/>
                          <a:cs typeface="Malgun Gothic"/>
                        </a:rPr>
                        <a:t>제시/확정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  <a:p>
                      <a:pPr marL="262255" indent="-172085">
                        <a:lnSpc>
                          <a:spcPct val="100000"/>
                        </a:lnSpc>
                        <a:spcBef>
                          <a:spcPts val="244"/>
                        </a:spcBef>
                        <a:buFont typeface="Arial"/>
                        <a:buChar char="•"/>
                        <a:tabLst>
                          <a:tab pos="262255" algn="l"/>
                        </a:tabLst>
                      </a:pPr>
                      <a:r>
                        <a:rPr dirty="0" sz="1000">
                          <a:latin typeface="Malgun Gothic"/>
                          <a:cs typeface="Malgun Gothic"/>
                        </a:rPr>
                        <a:t>주요기능</a:t>
                      </a:r>
                      <a:r>
                        <a:rPr dirty="0" sz="1000" spc="-3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설계</a:t>
                      </a:r>
                      <a:r>
                        <a:rPr dirty="0" sz="1000" spc="-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사항</a:t>
                      </a:r>
                      <a:r>
                        <a:rPr dirty="0" sz="1000" spc="-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상세</a:t>
                      </a:r>
                      <a:r>
                        <a:rPr dirty="0" sz="1000" spc="-1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검토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  <a:p>
                      <a:pPr marL="262255" indent="-172085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Arial"/>
                        <a:buChar char="•"/>
                        <a:tabLst>
                          <a:tab pos="262255" algn="l"/>
                        </a:tabLst>
                      </a:pPr>
                      <a:r>
                        <a:rPr dirty="0" sz="1000">
                          <a:latin typeface="Malgun Gothic"/>
                          <a:cs typeface="Malgun Gothic"/>
                        </a:rPr>
                        <a:t>설비</a:t>
                      </a:r>
                      <a:r>
                        <a:rPr dirty="0" sz="1000" spc="-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Data</a:t>
                      </a:r>
                      <a:r>
                        <a:rPr dirty="0" sz="1000" spc="-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Migration</a:t>
                      </a:r>
                      <a:r>
                        <a:rPr dirty="0" sz="1000" spc="-1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수행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  <a:p>
                      <a:pPr marL="262255" indent="-172085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Arial"/>
                        <a:buChar char="•"/>
                        <a:tabLst>
                          <a:tab pos="262255" algn="l"/>
                        </a:tabLst>
                      </a:pPr>
                      <a:r>
                        <a:rPr dirty="0" sz="1000">
                          <a:latin typeface="Malgun Gothic"/>
                          <a:cs typeface="Malgun Gothic"/>
                        </a:rPr>
                        <a:t>통합</a:t>
                      </a:r>
                      <a:r>
                        <a:rPr dirty="0" sz="1000" spc="-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>
                          <a:latin typeface="Malgun Gothic"/>
                          <a:cs typeface="Malgun Gothic"/>
                        </a:rPr>
                        <a:t>테스트</a:t>
                      </a:r>
                      <a:r>
                        <a:rPr dirty="0" sz="1000" spc="-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실시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  <a:p>
                      <a:pPr marL="262255" indent="-172085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Arial"/>
                        <a:buChar char="•"/>
                        <a:tabLst>
                          <a:tab pos="262255" algn="l"/>
                        </a:tabLst>
                      </a:pPr>
                      <a:r>
                        <a:rPr dirty="0" sz="1000">
                          <a:latin typeface="Malgun Gothic"/>
                          <a:cs typeface="Malgun Gothic"/>
                        </a:rPr>
                        <a:t>사용자</a:t>
                      </a:r>
                      <a:r>
                        <a:rPr dirty="0" sz="1000" spc="-25">
                          <a:latin typeface="Malgun Gothic"/>
                          <a:cs typeface="Malgun Gothic"/>
                        </a:rPr>
                        <a:t> 교육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000" spc="-25">
                          <a:latin typeface="Malgun Gothic"/>
                          <a:cs typeface="Malgun Gothic"/>
                        </a:rPr>
                        <a:t>재경팀</a:t>
                      </a:r>
                      <a:endParaRPr sz="10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3985">
              <a:lnSpc>
                <a:spcPct val="100000"/>
              </a:lnSpc>
              <a:spcBef>
                <a:spcPts val="105"/>
              </a:spcBef>
            </a:pPr>
            <a:r>
              <a:rPr dirty="0"/>
              <a:t>3.</a:t>
            </a:r>
            <a:r>
              <a:rPr dirty="0" spc="-15"/>
              <a:t> </a:t>
            </a:r>
            <a:r>
              <a:rPr dirty="0"/>
              <a:t>프로젝트</a:t>
            </a:r>
            <a:r>
              <a:rPr dirty="0" spc="-25"/>
              <a:t> </a:t>
            </a:r>
            <a:r>
              <a:rPr dirty="0"/>
              <a:t>추진</a:t>
            </a:r>
            <a:r>
              <a:rPr dirty="0" spc="-15"/>
              <a:t> </a:t>
            </a:r>
            <a:r>
              <a:rPr dirty="0" spc="-25"/>
              <a:t>방안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0946" y="646836"/>
            <a:ext cx="7992745" cy="63754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840"/>
              </a:spcBef>
              <a:buChar char="■"/>
              <a:tabLst>
                <a:tab pos="286385" algn="l"/>
              </a:tabLst>
            </a:pPr>
            <a:r>
              <a:rPr dirty="0" sz="1600" b="1">
                <a:latin typeface="Malgun Gothic"/>
                <a:cs typeface="Malgun Gothic"/>
              </a:rPr>
              <a:t>추진</a:t>
            </a:r>
            <a:r>
              <a:rPr dirty="0" sz="1600" spc="-25" b="1">
                <a:latin typeface="Malgun Gothic"/>
                <a:cs typeface="Malgun Gothic"/>
              </a:rPr>
              <a:t> 조직</a:t>
            </a:r>
            <a:endParaRPr sz="1600">
              <a:latin typeface="Malgun Gothic"/>
              <a:cs typeface="Malgun Gothic"/>
            </a:endParaRPr>
          </a:p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dirty="0" sz="1300">
                <a:latin typeface="Malgun Gothic"/>
                <a:cs typeface="Malgun Gothic"/>
              </a:rPr>
              <a:t>-</a:t>
            </a:r>
            <a:r>
              <a:rPr dirty="0" sz="1300" spc="-4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프로젝트를</a:t>
            </a:r>
            <a:r>
              <a:rPr dirty="0" sz="1300" spc="-3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성공적으로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수행하기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위해서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최적화된</a:t>
            </a:r>
            <a:r>
              <a:rPr dirty="0" sz="1300" spc="-2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팀을</a:t>
            </a:r>
            <a:r>
              <a:rPr dirty="0" sz="1300" spc="-3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구성하고,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조직은</a:t>
            </a:r>
            <a:r>
              <a:rPr dirty="0" sz="1300" spc="-3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프로젝트</a:t>
            </a:r>
            <a:r>
              <a:rPr dirty="0" sz="1300" spc="-20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일정</a:t>
            </a:r>
            <a:r>
              <a:rPr dirty="0" sz="1300" spc="-35">
                <a:latin typeface="Malgun Gothic"/>
                <a:cs typeface="Malgun Gothic"/>
              </a:rPr>
              <a:t> </a:t>
            </a:r>
            <a:r>
              <a:rPr dirty="0" sz="1300">
                <a:latin typeface="Malgun Gothic"/>
                <a:cs typeface="Malgun Gothic"/>
              </a:rPr>
              <a:t>기준으로</a:t>
            </a:r>
            <a:r>
              <a:rPr dirty="0" sz="1300" spc="-25">
                <a:latin typeface="Malgun Gothic"/>
                <a:cs typeface="Malgun Gothic"/>
              </a:rPr>
              <a:t> 운영함</a:t>
            </a:r>
            <a:endParaRPr sz="1300">
              <a:latin typeface="Malgun Gothic"/>
              <a:cs typeface="Malgun Gothic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54481" y="1563369"/>
            <a:ext cx="8797290" cy="4752340"/>
            <a:chOff x="554481" y="1563369"/>
            <a:chExt cx="8797290" cy="4752340"/>
          </a:xfrm>
        </p:grpSpPr>
        <p:sp>
          <p:nvSpPr>
            <p:cNvPr id="5" name="object 5" descr=""/>
            <p:cNvSpPr/>
            <p:nvPr/>
          </p:nvSpPr>
          <p:spPr>
            <a:xfrm>
              <a:off x="560831" y="1569719"/>
              <a:ext cx="8784590" cy="4739640"/>
            </a:xfrm>
            <a:custGeom>
              <a:avLst/>
              <a:gdLst/>
              <a:ahLst/>
              <a:cxnLst/>
              <a:rect l="l" t="t" r="r" b="b"/>
              <a:pathLst>
                <a:path w="8784590" h="4739640">
                  <a:moveTo>
                    <a:pt x="0" y="4739640"/>
                  </a:moveTo>
                  <a:lnTo>
                    <a:pt x="8784336" y="4739640"/>
                  </a:lnTo>
                  <a:lnTo>
                    <a:pt x="8784336" y="0"/>
                  </a:lnTo>
                  <a:lnTo>
                    <a:pt x="0" y="0"/>
                  </a:lnTo>
                  <a:lnTo>
                    <a:pt x="0" y="4739640"/>
                  </a:lnTo>
                  <a:close/>
                </a:path>
              </a:pathLst>
            </a:custGeom>
            <a:ln w="12192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2003" y="1722132"/>
              <a:ext cx="2173986" cy="30097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1123" y="1757171"/>
              <a:ext cx="1014222" cy="267462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3823716" y="1703831"/>
              <a:ext cx="2161540" cy="288290"/>
            </a:xfrm>
            <a:custGeom>
              <a:avLst/>
              <a:gdLst/>
              <a:ahLst/>
              <a:cxnLst/>
              <a:rect l="l" t="t" r="r" b="b"/>
              <a:pathLst>
                <a:path w="2161540" h="288289">
                  <a:moveTo>
                    <a:pt x="2161032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2161032" y="288036"/>
                  </a:lnTo>
                  <a:lnTo>
                    <a:pt x="2161032" y="0"/>
                  </a:lnTo>
                  <a:close/>
                </a:path>
              </a:pathLst>
            </a:custGeom>
            <a:solidFill>
              <a:srgbClr val="C6DF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823716" y="1703831"/>
              <a:ext cx="2161540" cy="288290"/>
            </a:xfrm>
            <a:custGeom>
              <a:avLst/>
              <a:gdLst/>
              <a:ahLst/>
              <a:cxnLst/>
              <a:rect l="l" t="t" r="r" b="b"/>
              <a:pathLst>
                <a:path w="2161540" h="288289">
                  <a:moveTo>
                    <a:pt x="0" y="288036"/>
                  </a:moveTo>
                  <a:lnTo>
                    <a:pt x="2161032" y="288036"/>
                  </a:lnTo>
                  <a:lnTo>
                    <a:pt x="2161032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12192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4460875" y="1757933"/>
            <a:ext cx="885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latin typeface="Malgun Gothic"/>
                <a:cs typeface="Malgun Gothic"/>
              </a:rPr>
              <a:t>Project</a:t>
            </a:r>
            <a:r>
              <a:rPr dirty="0" sz="1000" spc="-50" b="1">
                <a:latin typeface="Malgun Gothic"/>
                <a:cs typeface="Malgun Gothic"/>
              </a:rPr>
              <a:t> </a:t>
            </a:r>
            <a:r>
              <a:rPr dirty="0" sz="1000" spc="-10" b="1">
                <a:latin typeface="Malgun Gothic"/>
                <a:cs typeface="Malgun Gothic"/>
              </a:rPr>
              <a:t>Owner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058925" y="1987042"/>
            <a:ext cx="6672580" cy="2580005"/>
            <a:chOff x="1058925" y="1987042"/>
            <a:chExt cx="6672580" cy="2580005"/>
          </a:xfrm>
        </p:grpSpPr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2003" y="2011667"/>
              <a:ext cx="2173986" cy="26595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3823715" y="1993392"/>
              <a:ext cx="2161540" cy="253365"/>
            </a:xfrm>
            <a:custGeom>
              <a:avLst/>
              <a:gdLst/>
              <a:ahLst/>
              <a:cxnLst/>
              <a:rect l="l" t="t" r="r" b="b"/>
              <a:pathLst>
                <a:path w="2161540" h="253364">
                  <a:moveTo>
                    <a:pt x="2161032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2161032" y="252984"/>
                  </a:lnTo>
                  <a:lnTo>
                    <a:pt x="2161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823715" y="1993392"/>
              <a:ext cx="2161540" cy="253365"/>
            </a:xfrm>
            <a:custGeom>
              <a:avLst/>
              <a:gdLst/>
              <a:ahLst/>
              <a:cxnLst/>
              <a:rect l="l" t="t" r="r" b="b"/>
              <a:pathLst>
                <a:path w="2161540" h="253364">
                  <a:moveTo>
                    <a:pt x="0" y="252984"/>
                  </a:moveTo>
                  <a:lnTo>
                    <a:pt x="2161032" y="252984"/>
                  </a:lnTo>
                  <a:lnTo>
                    <a:pt x="2161032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2191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146553" y="4232910"/>
              <a:ext cx="5574665" cy="323850"/>
            </a:xfrm>
            <a:custGeom>
              <a:avLst/>
              <a:gdLst/>
              <a:ahLst/>
              <a:cxnLst/>
              <a:rect l="l" t="t" r="r" b="b"/>
              <a:pathLst>
                <a:path w="5574665" h="323850">
                  <a:moveTo>
                    <a:pt x="0" y="320675"/>
                  </a:moveTo>
                  <a:lnTo>
                    <a:pt x="0" y="0"/>
                  </a:lnTo>
                  <a:lnTo>
                    <a:pt x="2759074" y="0"/>
                  </a:lnTo>
                </a:path>
                <a:path w="5574665" h="323850">
                  <a:moveTo>
                    <a:pt x="5574665" y="323850"/>
                  </a:moveTo>
                  <a:lnTo>
                    <a:pt x="5574665" y="0"/>
                  </a:lnTo>
                  <a:lnTo>
                    <a:pt x="2758440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3563" y="3192792"/>
              <a:ext cx="2172462" cy="300977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3100" y="3227832"/>
              <a:ext cx="450342" cy="267462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065275" y="3174492"/>
              <a:ext cx="2159635" cy="288290"/>
            </a:xfrm>
            <a:custGeom>
              <a:avLst/>
              <a:gdLst/>
              <a:ahLst/>
              <a:cxnLst/>
              <a:rect l="l" t="t" r="r" b="b"/>
              <a:pathLst>
                <a:path w="2159635" h="288289">
                  <a:moveTo>
                    <a:pt x="2159508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2159508" y="288036"/>
                  </a:lnTo>
                  <a:lnTo>
                    <a:pt x="2159508" y="0"/>
                  </a:lnTo>
                  <a:close/>
                </a:path>
              </a:pathLst>
            </a:custGeom>
            <a:solidFill>
              <a:srgbClr val="C6DF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065275" y="3174492"/>
              <a:ext cx="2159635" cy="288290"/>
            </a:xfrm>
            <a:custGeom>
              <a:avLst/>
              <a:gdLst/>
              <a:ahLst/>
              <a:cxnLst/>
              <a:rect l="l" t="t" r="r" b="b"/>
              <a:pathLst>
                <a:path w="2159635" h="288289">
                  <a:moveTo>
                    <a:pt x="0" y="288036"/>
                  </a:moveTo>
                  <a:lnTo>
                    <a:pt x="2159508" y="288036"/>
                  </a:lnTo>
                  <a:lnTo>
                    <a:pt x="2159508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12192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983485" y="3229101"/>
            <a:ext cx="3232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Malgun Gothic"/>
                <a:cs typeface="Malgun Gothic"/>
              </a:rPr>
              <a:t>PMO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1058925" y="3454653"/>
            <a:ext cx="2197100" cy="309245"/>
            <a:chOff x="1058925" y="3454653"/>
            <a:chExt cx="2197100" cy="309245"/>
          </a:xfrm>
        </p:grpSpPr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3563" y="3479304"/>
              <a:ext cx="2172462" cy="264401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2975" y="3496055"/>
              <a:ext cx="912113" cy="267461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1065275" y="3461003"/>
              <a:ext cx="2159635" cy="251460"/>
            </a:xfrm>
            <a:custGeom>
              <a:avLst/>
              <a:gdLst/>
              <a:ahLst/>
              <a:cxnLst/>
              <a:rect l="l" t="t" r="r" b="b"/>
              <a:pathLst>
                <a:path w="2159635" h="251460">
                  <a:moveTo>
                    <a:pt x="2159508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2159508" y="251460"/>
                  </a:lnTo>
                  <a:lnTo>
                    <a:pt x="215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065275" y="3461003"/>
              <a:ext cx="2159635" cy="251460"/>
            </a:xfrm>
            <a:custGeom>
              <a:avLst/>
              <a:gdLst/>
              <a:ahLst/>
              <a:cxnLst/>
              <a:rect l="l" t="t" r="r" b="b"/>
              <a:pathLst>
                <a:path w="2159635" h="251460">
                  <a:moveTo>
                    <a:pt x="0" y="251460"/>
                  </a:moveTo>
                  <a:lnTo>
                    <a:pt x="2159508" y="251460"/>
                  </a:lnTo>
                  <a:lnTo>
                    <a:pt x="2159508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ln w="12192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1753361" y="3497326"/>
            <a:ext cx="7848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Malgun Gothic"/>
                <a:cs typeface="Malgun Gothic"/>
              </a:rPr>
              <a:t>일진씨앤에스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1058925" y="1980945"/>
            <a:ext cx="7774940" cy="2017395"/>
            <a:chOff x="1058925" y="1980945"/>
            <a:chExt cx="7774940" cy="2017395"/>
          </a:xfrm>
        </p:grpSpPr>
        <p:pic>
          <p:nvPicPr>
            <p:cNvPr id="28" name="object 2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3563" y="3733812"/>
              <a:ext cx="2172462" cy="264401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1065275" y="3715511"/>
              <a:ext cx="2159635" cy="251460"/>
            </a:xfrm>
            <a:custGeom>
              <a:avLst/>
              <a:gdLst/>
              <a:ahLst/>
              <a:cxnLst/>
              <a:rect l="l" t="t" r="r" b="b"/>
              <a:pathLst>
                <a:path w="2159635" h="251460">
                  <a:moveTo>
                    <a:pt x="2159508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2159508" y="251460"/>
                  </a:lnTo>
                  <a:lnTo>
                    <a:pt x="215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065275" y="3715511"/>
              <a:ext cx="2159635" cy="251460"/>
            </a:xfrm>
            <a:custGeom>
              <a:avLst/>
              <a:gdLst/>
              <a:ahLst/>
              <a:cxnLst/>
              <a:rect l="l" t="t" r="r" b="b"/>
              <a:pathLst>
                <a:path w="2159635" h="251460">
                  <a:moveTo>
                    <a:pt x="0" y="251460"/>
                  </a:moveTo>
                  <a:lnTo>
                    <a:pt x="2159508" y="251460"/>
                  </a:lnTo>
                  <a:lnTo>
                    <a:pt x="2159508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ln w="12192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59879" y="2005571"/>
              <a:ext cx="2173985" cy="302526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63740" y="2042159"/>
              <a:ext cx="1364742" cy="267462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6641591" y="1987295"/>
              <a:ext cx="2161540" cy="289560"/>
            </a:xfrm>
            <a:custGeom>
              <a:avLst/>
              <a:gdLst/>
              <a:ahLst/>
              <a:cxnLst/>
              <a:rect l="l" t="t" r="r" b="b"/>
              <a:pathLst>
                <a:path w="2161540" h="289560">
                  <a:moveTo>
                    <a:pt x="2161031" y="0"/>
                  </a:moveTo>
                  <a:lnTo>
                    <a:pt x="0" y="0"/>
                  </a:lnTo>
                  <a:lnTo>
                    <a:pt x="0" y="289560"/>
                  </a:lnTo>
                  <a:lnTo>
                    <a:pt x="2161031" y="289560"/>
                  </a:lnTo>
                  <a:lnTo>
                    <a:pt x="2161031" y="0"/>
                  </a:lnTo>
                  <a:close/>
                </a:path>
              </a:pathLst>
            </a:custGeom>
            <a:solidFill>
              <a:srgbClr val="C6DF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641591" y="1987295"/>
              <a:ext cx="2161540" cy="289560"/>
            </a:xfrm>
            <a:custGeom>
              <a:avLst/>
              <a:gdLst/>
              <a:ahLst/>
              <a:cxnLst/>
              <a:rect l="l" t="t" r="r" b="b"/>
              <a:pathLst>
                <a:path w="2161540" h="289560">
                  <a:moveTo>
                    <a:pt x="0" y="289560"/>
                  </a:moveTo>
                  <a:lnTo>
                    <a:pt x="2161031" y="289560"/>
                  </a:lnTo>
                  <a:lnTo>
                    <a:pt x="2161031" y="0"/>
                  </a:lnTo>
                  <a:lnTo>
                    <a:pt x="0" y="0"/>
                  </a:lnTo>
                  <a:lnTo>
                    <a:pt x="0" y="289560"/>
                  </a:lnTo>
                  <a:close/>
                </a:path>
              </a:pathLst>
            </a:custGeom>
            <a:ln w="12192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59879" y="2295156"/>
              <a:ext cx="1093470" cy="264401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85787" y="2311907"/>
              <a:ext cx="1038605" cy="267462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6641591" y="2276855"/>
              <a:ext cx="1080770" cy="251460"/>
            </a:xfrm>
            <a:custGeom>
              <a:avLst/>
              <a:gdLst/>
              <a:ahLst/>
              <a:cxnLst/>
              <a:rect l="l" t="t" r="r" b="b"/>
              <a:pathLst>
                <a:path w="1080770" h="251460">
                  <a:moveTo>
                    <a:pt x="1080516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1080516" y="251460"/>
                  </a:lnTo>
                  <a:lnTo>
                    <a:pt x="10805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641591" y="2276855"/>
              <a:ext cx="1080770" cy="251460"/>
            </a:xfrm>
            <a:custGeom>
              <a:avLst/>
              <a:gdLst/>
              <a:ahLst/>
              <a:cxnLst/>
              <a:rect l="l" t="t" r="r" b="b"/>
              <a:pathLst>
                <a:path w="1080770" h="251460">
                  <a:moveTo>
                    <a:pt x="0" y="251460"/>
                  </a:moveTo>
                  <a:lnTo>
                    <a:pt x="1080516" y="251460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ln w="12192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37347" y="2295156"/>
              <a:ext cx="1094994" cy="264401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27263" y="2311907"/>
              <a:ext cx="912114" cy="267462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7719059" y="2276855"/>
              <a:ext cx="1082040" cy="251460"/>
            </a:xfrm>
            <a:custGeom>
              <a:avLst/>
              <a:gdLst/>
              <a:ahLst/>
              <a:cxnLst/>
              <a:rect l="l" t="t" r="r" b="b"/>
              <a:pathLst>
                <a:path w="1082040" h="251460">
                  <a:moveTo>
                    <a:pt x="1082040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1082040" y="251460"/>
                  </a:lnTo>
                  <a:lnTo>
                    <a:pt x="1082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7719059" y="2276855"/>
              <a:ext cx="1082040" cy="251460"/>
            </a:xfrm>
            <a:custGeom>
              <a:avLst/>
              <a:gdLst/>
              <a:ahLst/>
              <a:cxnLst/>
              <a:rect l="l" t="t" r="r" b="b"/>
              <a:pathLst>
                <a:path w="1082040" h="251460">
                  <a:moveTo>
                    <a:pt x="0" y="251460"/>
                  </a:moveTo>
                  <a:lnTo>
                    <a:pt x="1082040" y="251460"/>
                  </a:lnTo>
                  <a:lnTo>
                    <a:pt x="1082040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ln w="12192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6726681" y="2042286"/>
            <a:ext cx="1925955" cy="4483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0525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latin typeface="Malgun Gothic"/>
                <a:cs typeface="Malgun Gothic"/>
              </a:rPr>
              <a:t>Steering</a:t>
            </a:r>
            <a:r>
              <a:rPr dirty="0" sz="1000" spc="-50" b="1">
                <a:latin typeface="Malgun Gothic"/>
                <a:cs typeface="Malgun Gothic"/>
              </a:rPr>
              <a:t> </a:t>
            </a:r>
            <a:r>
              <a:rPr dirty="0" sz="1000" spc="-10" b="1">
                <a:latin typeface="Malgun Gothic"/>
                <a:cs typeface="Malgun Gothic"/>
              </a:rPr>
              <a:t>Committee</a:t>
            </a:r>
            <a:endParaRPr sz="1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  <a:tabLst>
                <a:tab pos="1153795" algn="l"/>
              </a:tabLst>
            </a:pPr>
            <a:r>
              <a:rPr dirty="0" sz="1000" spc="-10" b="1">
                <a:latin typeface="Malgun Gothic"/>
                <a:cs typeface="Malgun Gothic"/>
              </a:rPr>
              <a:t>일진다이아몬드</a:t>
            </a:r>
            <a:r>
              <a:rPr dirty="0" sz="1000" b="1">
                <a:latin typeface="Malgun Gothic"/>
                <a:cs typeface="Malgun Gothic"/>
              </a:rPr>
              <a:t>	</a:t>
            </a:r>
            <a:r>
              <a:rPr dirty="0" sz="1000" spc="-10" b="1">
                <a:latin typeface="Malgun Gothic"/>
                <a:cs typeface="Malgun Gothic"/>
              </a:rPr>
              <a:t>일진씨앤에스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6633718" y="2518917"/>
            <a:ext cx="2199005" cy="969010"/>
            <a:chOff x="6633718" y="2518917"/>
            <a:chExt cx="2199005" cy="969010"/>
          </a:xfrm>
        </p:grpSpPr>
        <p:pic>
          <p:nvPicPr>
            <p:cNvPr id="45" name="object 4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59880" y="2545067"/>
              <a:ext cx="1093470" cy="265950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6641592" y="2526791"/>
              <a:ext cx="1080770" cy="253365"/>
            </a:xfrm>
            <a:custGeom>
              <a:avLst/>
              <a:gdLst/>
              <a:ahLst/>
              <a:cxnLst/>
              <a:rect l="l" t="t" r="r" b="b"/>
              <a:pathLst>
                <a:path w="1080770" h="253364">
                  <a:moveTo>
                    <a:pt x="1080516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1080516" y="252984"/>
                  </a:lnTo>
                  <a:lnTo>
                    <a:pt x="10805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6641592" y="2526791"/>
              <a:ext cx="1080770" cy="253365"/>
            </a:xfrm>
            <a:custGeom>
              <a:avLst/>
              <a:gdLst/>
              <a:ahLst/>
              <a:cxnLst/>
              <a:rect l="l" t="t" r="r" b="b"/>
              <a:pathLst>
                <a:path w="1080770" h="253364">
                  <a:moveTo>
                    <a:pt x="0" y="252984"/>
                  </a:moveTo>
                  <a:lnTo>
                    <a:pt x="1080516" y="252984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2192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37348" y="2543568"/>
              <a:ext cx="1094994" cy="268973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7719060" y="2525267"/>
              <a:ext cx="1082040" cy="256540"/>
            </a:xfrm>
            <a:custGeom>
              <a:avLst/>
              <a:gdLst/>
              <a:ahLst/>
              <a:cxnLst/>
              <a:rect l="l" t="t" r="r" b="b"/>
              <a:pathLst>
                <a:path w="1082040" h="256539">
                  <a:moveTo>
                    <a:pt x="1082040" y="0"/>
                  </a:moveTo>
                  <a:lnTo>
                    <a:pt x="0" y="0"/>
                  </a:lnTo>
                  <a:lnTo>
                    <a:pt x="0" y="256032"/>
                  </a:lnTo>
                  <a:lnTo>
                    <a:pt x="1082040" y="256032"/>
                  </a:lnTo>
                  <a:lnTo>
                    <a:pt x="1082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7719060" y="2525267"/>
              <a:ext cx="1082040" cy="256540"/>
            </a:xfrm>
            <a:custGeom>
              <a:avLst/>
              <a:gdLst/>
              <a:ahLst/>
              <a:cxnLst/>
              <a:rect l="l" t="t" r="r" b="b"/>
              <a:pathLst>
                <a:path w="1082040" h="256539">
                  <a:moveTo>
                    <a:pt x="0" y="256032"/>
                  </a:moveTo>
                  <a:lnTo>
                    <a:pt x="1082040" y="256032"/>
                  </a:lnTo>
                  <a:lnTo>
                    <a:pt x="1082040" y="0"/>
                  </a:lnTo>
                  <a:lnTo>
                    <a:pt x="0" y="0"/>
                  </a:lnTo>
                  <a:lnTo>
                    <a:pt x="0" y="256032"/>
                  </a:lnTo>
                  <a:close/>
                </a:path>
              </a:pathLst>
            </a:custGeom>
            <a:ln w="12191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8356" y="3185172"/>
              <a:ext cx="2173986" cy="300977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94804" y="3220211"/>
              <a:ext cx="1099566" cy="267462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6640068" y="3166871"/>
              <a:ext cx="2161540" cy="288290"/>
            </a:xfrm>
            <a:custGeom>
              <a:avLst/>
              <a:gdLst/>
              <a:ahLst/>
              <a:cxnLst/>
              <a:rect l="l" t="t" r="r" b="b"/>
              <a:pathLst>
                <a:path w="2161540" h="288289">
                  <a:moveTo>
                    <a:pt x="2161031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2161031" y="288036"/>
                  </a:lnTo>
                  <a:lnTo>
                    <a:pt x="2161031" y="0"/>
                  </a:lnTo>
                  <a:close/>
                </a:path>
              </a:pathLst>
            </a:custGeom>
            <a:solidFill>
              <a:srgbClr val="C6DF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6640068" y="3166871"/>
              <a:ext cx="2161540" cy="288290"/>
            </a:xfrm>
            <a:custGeom>
              <a:avLst/>
              <a:gdLst/>
              <a:ahLst/>
              <a:cxnLst/>
              <a:rect l="l" t="t" r="r" b="b"/>
              <a:pathLst>
                <a:path w="2161540" h="288289">
                  <a:moveTo>
                    <a:pt x="0" y="288036"/>
                  </a:moveTo>
                  <a:lnTo>
                    <a:pt x="2161031" y="288036"/>
                  </a:lnTo>
                  <a:lnTo>
                    <a:pt x="2161031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12192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7234808" y="3221227"/>
            <a:ext cx="971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latin typeface="Malgun Gothic"/>
                <a:cs typeface="Malgun Gothic"/>
              </a:rPr>
              <a:t>Advisory</a:t>
            </a:r>
            <a:r>
              <a:rPr dirty="0" sz="1000" spc="-40" b="1">
                <a:latin typeface="Malgun Gothic"/>
                <a:cs typeface="Malgun Gothic"/>
              </a:rPr>
              <a:t> </a:t>
            </a:r>
            <a:r>
              <a:rPr dirty="0" sz="1000" spc="-10" b="1">
                <a:latin typeface="Malgun Gothic"/>
                <a:cs typeface="Malgun Gothic"/>
              </a:rPr>
              <a:t>Group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6633718" y="3447034"/>
            <a:ext cx="2199005" cy="309245"/>
            <a:chOff x="6633718" y="3447034"/>
            <a:chExt cx="2199005" cy="309245"/>
          </a:xfrm>
        </p:grpSpPr>
        <p:pic>
          <p:nvPicPr>
            <p:cNvPr id="57" name="object 5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58356" y="3471684"/>
              <a:ext cx="2173986" cy="264401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89292" y="3488436"/>
              <a:ext cx="912113" cy="267462"/>
            </a:xfrm>
            <a:prstGeom prst="rect">
              <a:avLst/>
            </a:prstGeom>
          </p:spPr>
        </p:pic>
        <p:sp>
          <p:nvSpPr>
            <p:cNvPr id="59" name="object 59" descr=""/>
            <p:cNvSpPr/>
            <p:nvPr/>
          </p:nvSpPr>
          <p:spPr>
            <a:xfrm>
              <a:off x="6640068" y="3453384"/>
              <a:ext cx="2161540" cy="251460"/>
            </a:xfrm>
            <a:custGeom>
              <a:avLst/>
              <a:gdLst/>
              <a:ahLst/>
              <a:cxnLst/>
              <a:rect l="l" t="t" r="r" b="b"/>
              <a:pathLst>
                <a:path w="2161540" h="251460">
                  <a:moveTo>
                    <a:pt x="2161031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2161031" y="251459"/>
                  </a:lnTo>
                  <a:lnTo>
                    <a:pt x="2161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6640068" y="3453384"/>
              <a:ext cx="2161540" cy="251460"/>
            </a:xfrm>
            <a:custGeom>
              <a:avLst/>
              <a:gdLst/>
              <a:ahLst/>
              <a:cxnLst/>
              <a:rect l="l" t="t" r="r" b="b"/>
              <a:pathLst>
                <a:path w="2161540" h="251460">
                  <a:moveTo>
                    <a:pt x="0" y="251459"/>
                  </a:moveTo>
                  <a:lnTo>
                    <a:pt x="2161031" y="251459"/>
                  </a:lnTo>
                  <a:lnTo>
                    <a:pt x="2161031" y="0"/>
                  </a:lnTo>
                  <a:lnTo>
                    <a:pt x="0" y="0"/>
                  </a:lnTo>
                  <a:lnTo>
                    <a:pt x="0" y="251459"/>
                  </a:lnTo>
                  <a:close/>
                </a:path>
              </a:pathLst>
            </a:custGeom>
            <a:ln w="12191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 descr=""/>
          <p:cNvSpPr txBox="1"/>
          <p:nvPr/>
        </p:nvSpPr>
        <p:spPr>
          <a:xfrm>
            <a:off x="7329296" y="3489452"/>
            <a:ext cx="7848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Malgun Gothic"/>
                <a:cs typeface="Malgun Gothic"/>
              </a:rPr>
              <a:t>일진씨앤에스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62" name="object 62" descr=""/>
          <p:cNvGrpSpPr/>
          <p:nvPr/>
        </p:nvGrpSpPr>
        <p:grpSpPr>
          <a:xfrm>
            <a:off x="3817365" y="3160522"/>
            <a:ext cx="5015230" cy="827405"/>
            <a:chOff x="3817365" y="3160522"/>
            <a:chExt cx="5015230" cy="827405"/>
          </a:xfrm>
        </p:grpSpPr>
        <p:pic>
          <p:nvPicPr>
            <p:cNvPr id="63" name="object 6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58355" y="3721595"/>
              <a:ext cx="2173986" cy="265950"/>
            </a:xfrm>
            <a:prstGeom prst="rect">
              <a:avLst/>
            </a:prstGeom>
          </p:spPr>
        </p:pic>
        <p:sp>
          <p:nvSpPr>
            <p:cNvPr id="64" name="object 64" descr=""/>
            <p:cNvSpPr/>
            <p:nvPr/>
          </p:nvSpPr>
          <p:spPr>
            <a:xfrm>
              <a:off x="6640067" y="3703320"/>
              <a:ext cx="2161540" cy="253365"/>
            </a:xfrm>
            <a:custGeom>
              <a:avLst/>
              <a:gdLst/>
              <a:ahLst/>
              <a:cxnLst/>
              <a:rect l="l" t="t" r="r" b="b"/>
              <a:pathLst>
                <a:path w="2161540" h="253364">
                  <a:moveTo>
                    <a:pt x="2161031" y="0"/>
                  </a:moveTo>
                  <a:lnTo>
                    <a:pt x="0" y="0"/>
                  </a:lnTo>
                  <a:lnTo>
                    <a:pt x="0" y="252983"/>
                  </a:lnTo>
                  <a:lnTo>
                    <a:pt x="2161031" y="252983"/>
                  </a:lnTo>
                  <a:lnTo>
                    <a:pt x="2161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6640067" y="3703320"/>
              <a:ext cx="2161540" cy="253365"/>
            </a:xfrm>
            <a:custGeom>
              <a:avLst/>
              <a:gdLst/>
              <a:ahLst/>
              <a:cxnLst/>
              <a:rect l="l" t="t" r="r" b="b"/>
              <a:pathLst>
                <a:path w="2161540" h="253364">
                  <a:moveTo>
                    <a:pt x="0" y="252983"/>
                  </a:moveTo>
                  <a:lnTo>
                    <a:pt x="2161031" y="252983"/>
                  </a:lnTo>
                  <a:lnTo>
                    <a:pt x="2161031" y="0"/>
                  </a:lnTo>
                  <a:lnTo>
                    <a:pt x="0" y="0"/>
                  </a:lnTo>
                  <a:lnTo>
                    <a:pt x="0" y="252983"/>
                  </a:lnTo>
                  <a:close/>
                </a:path>
              </a:pathLst>
            </a:custGeom>
            <a:ln w="12191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2003" y="3185172"/>
              <a:ext cx="2173986" cy="300977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51019" y="3220212"/>
              <a:ext cx="1154429" cy="267462"/>
            </a:xfrm>
            <a:prstGeom prst="rect">
              <a:avLst/>
            </a:prstGeom>
          </p:spPr>
        </p:pic>
        <p:sp>
          <p:nvSpPr>
            <p:cNvPr id="68" name="object 68" descr=""/>
            <p:cNvSpPr/>
            <p:nvPr/>
          </p:nvSpPr>
          <p:spPr>
            <a:xfrm>
              <a:off x="3823715" y="3166872"/>
              <a:ext cx="2161540" cy="288290"/>
            </a:xfrm>
            <a:custGeom>
              <a:avLst/>
              <a:gdLst/>
              <a:ahLst/>
              <a:cxnLst/>
              <a:rect l="l" t="t" r="r" b="b"/>
              <a:pathLst>
                <a:path w="2161540" h="288289">
                  <a:moveTo>
                    <a:pt x="2161032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2161032" y="288036"/>
                  </a:lnTo>
                  <a:lnTo>
                    <a:pt x="2161032" y="0"/>
                  </a:lnTo>
                  <a:close/>
                </a:path>
              </a:pathLst>
            </a:custGeom>
            <a:solidFill>
              <a:srgbClr val="C6DF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3823715" y="3166872"/>
              <a:ext cx="2161540" cy="288290"/>
            </a:xfrm>
            <a:custGeom>
              <a:avLst/>
              <a:gdLst/>
              <a:ahLst/>
              <a:cxnLst/>
              <a:rect l="l" t="t" r="r" b="b"/>
              <a:pathLst>
                <a:path w="2161540" h="288289">
                  <a:moveTo>
                    <a:pt x="0" y="288036"/>
                  </a:moveTo>
                  <a:lnTo>
                    <a:pt x="2161032" y="288036"/>
                  </a:lnTo>
                  <a:lnTo>
                    <a:pt x="2161032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12192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42003" y="3464064"/>
              <a:ext cx="1093470" cy="264401"/>
            </a:xfrm>
            <a:prstGeom prst="rect">
              <a:avLst/>
            </a:prstGeom>
          </p:spPr>
        </p:pic>
        <p:pic>
          <p:nvPicPr>
            <p:cNvPr id="71" name="object 71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69435" y="3480815"/>
              <a:ext cx="1038606" cy="267462"/>
            </a:xfrm>
            <a:prstGeom prst="rect">
              <a:avLst/>
            </a:prstGeom>
          </p:spPr>
        </p:pic>
        <p:sp>
          <p:nvSpPr>
            <p:cNvPr id="72" name="object 72" descr=""/>
            <p:cNvSpPr/>
            <p:nvPr/>
          </p:nvSpPr>
          <p:spPr>
            <a:xfrm>
              <a:off x="3823715" y="3445763"/>
              <a:ext cx="1080770" cy="251460"/>
            </a:xfrm>
            <a:custGeom>
              <a:avLst/>
              <a:gdLst/>
              <a:ahLst/>
              <a:cxnLst/>
              <a:rect l="l" t="t" r="r" b="b"/>
              <a:pathLst>
                <a:path w="1080770" h="251460">
                  <a:moveTo>
                    <a:pt x="1080515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1080515" y="251460"/>
                  </a:lnTo>
                  <a:lnTo>
                    <a:pt x="10805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3823715" y="3445763"/>
              <a:ext cx="1080770" cy="251460"/>
            </a:xfrm>
            <a:custGeom>
              <a:avLst/>
              <a:gdLst/>
              <a:ahLst/>
              <a:cxnLst/>
              <a:rect l="l" t="t" r="r" b="b"/>
              <a:pathLst>
                <a:path w="1080770" h="251460">
                  <a:moveTo>
                    <a:pt x="0" y="251460"/>
                  </a:moveTo>
                  <a:lnTo>
                    <a:pt x="1080515" y="251460"/>
                  </a:lnTo>
                  <a:lnTo>
                    <a:pt x="1080515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ln w="12192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4" name="object 7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19471" y="3464064"/>
              <a:ext cx="1094994" cy="264401"/>
            </a:xfrm>
            <a:prstGeom prst="rect">
              <a:avLst/>
            </a:prstGeom>
          </p:spPr>
        </p:pic>
        <p:pic>
          <p:nvPicPr>
            <p:cNvPr id="75" name="object 75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09387" y="3480815"/>
              <a:ext cx="912113" cy="267462"/>
            </a:xfrm>
            <a:prstGeom prst="rect">
              <a:avLst/>
            </a:prstGeom>
          </p:spPr>
        </p:pic>
        <p:sp>
          <p:nvSpPr>
            <p:cNvPr id="76" name="object 76" descr=""/>
            <p:cNvSpPr/>
            <p:nvPr/>
          </p:nvSpPr>
          <p:spPr>
            <a:xfrm>
              <a:off x="4901183" y="3445763"/>
              <a:ext cx="1082040" cy="251460"/>
            </a:xfrm>
            <a:custGeom>
              <a:avLst/>
              <a:gdLst/>
              <a:ahLst/>
              <a:cxnLst/>
              <a:rect l="l" t="t" r="r" b="b"/>
              <a:pathLst>
                <a:path w="1082039" h="251460">
                  <a:moveTo>
                    <a:pt x="1082039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1082039" y="251460"/>
                  </a:lnTo>
                  <a:lnTo>
                    <a:pt x="10820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4901183" y="3445763"/>
              <a:ext cx="1082040" cy="251460"/>
            </a:xfrm>
            <a:custGeom>
              <a:avLst/>
              <a:gdLst/>
              <a:ahLst/>
              <a:cxnLst/>
              <a:rect l="l" t="t" r="r" b="b"/>
              <a:pathLst>
                <a:path w="1082039" h="251460">
                  <a:moveTo>
                    <a:pt x="0" y="251460"/>
                  </a:moveTo>
                  <a:lnTo>
                    <a:pt x="1082039" y="251460"/>
                  </a:lnTo>
                  <a:lnTo>
                    <a:pt x="1082039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ln w="12191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 descr=""/>
          <p:cNvSpPr txBox="1"/>
          <p:nvPr/>
        </p:nvSpPr>
        <p:spPr>
          <a:xfrm>
            <a:off x="3909186" y="3221227"/>
            <a:ext cx="1925955" cy="4387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2865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latin typeface="Malgun Gothic"/>
                <a:cs typeface="Malgun Gothic"/>
              </a:rPr>
              <a:t>Project</a:t>
            </a:r>
            <a:r>
              <a:rPr dirty="0" sz="1000" spc="-50" b="1">
                <a:latin typeface="Malgun Gothic"/>
                <a:cs typeface="Malgun Gothic"/>
              </a:rPr>
              <a:t> </a:t>
            </a:r>
            <a:r>
              <a:rPr dirty="0" sz="1000" spc="-10" b="1">
                <a:latin typeface="Malgun Gothic"/>
                <a:cs typeface="Malgun Gothic"/>
              </a:rPr>
              <a:t>Manager</a:t>
            </a:r>
            <a:endParaRPr sz="10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855"/>
              </a:spcBef>
              <a:tabLst>
                <a:tab pos="1141095" algn="l"/>
              </a:tabLst>
            </a:pPr>
            <a:r>
              <a:rPr dirty="0" sz="1000" spc="-10" b="1">
                <a:latin typeface="Malgun Gothic"/>
                <a:cs typeface="Malgun Gothic"/>
              </a:rPr>
              <a:t>일진다이아몬드</a:t>
            </a:r>
            <a:r>
              <a:rPr dirty="0" sz="1000" b="1">
                <a:latin typeface="Malgun Gothic"/>
                <a:cs typeface="Malgun Gothic"/>
              </a:rPr>
              <a:t>	</a:t>
            </a:r>
            <a:r>
              <a:rPr dirty="0" sz="1000" spc="-10" b="1">
                <a:latin typeface="Malgun Gothic"/>
                <a:cs typeface="Malgun Gothic"/>
              </a:rPr>
              <a:t>일진씨앤에스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79" name="object 79" descr=""/>
          <p:cNvGrpSpPr/>
          <p:nvPr/>
        </p:nvGrpSpPr>
        <p:grpSpPr>
          <a:xfrm>
            <a:off x="1058925" y="2249170"/>
            <a:ext cx="6672580" cy="3136265"/>
            <a:chOff x="1058925" y="2249170"/>
            <a:chExt cx="6672580" cy="3136265"/>
          </a:xfrm>
        </p:grpSpPr>
        <p:pic>
          <p:nvPicPr>
            <p:cNvPr id="80" name="object 80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42003" y="3717036"/>
              <a:ext cx="1093470" cy="258318"/>
            </a:xfrm>
            <a:prstGeom prst="rect">
              <a:avLst/>
            </a:prstGeom>
          </p:spPr>
        </p:pic>
        <p:sp>
          <p:nvSpPr>
            <p:cNvPr id="81" name="object 81" descr=""/>
            <p:cNvSpPr/>
            <p:nvPr/>
          </p:nvSpPr>
          <p:spPr>
            <a:xfrm>
              <a:off x="3823715" y="3698748"/>
              <a:ext cx="1080770" cy="245745"/>
            </a:xfrm>
            <a:custGeom>
              <a:avLst/>
              <a:gdLst/>
              <a:ahLst/>
              <a:cxnLst/>
              <a:rect l="l" t="t" r="r" b="b"/>
              <a:pathLst>
                <a:path w="1080770" h="245745">
                  <a:moveTo>
                    <a:pt x="1080515" y="0"/>
                  </a:moveTo>
                  <a:lnTo>
                    <a:pt x="0" y="0"/>
                  </a:lnTo>
                  <a:lnTo>
                    <a:pt x="0" y="245363"/>
                  </a:lnTo>
                  <a:lnTo>
                    <a:pt x="1080515" y="245363"/>
                  </a:lnTo>
                  <a:lnTo>
                    <a:pt x="10805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3823715" y="3698748"/>
              <a:ext cx="1080770" cy="245745"/>
            </a:xfrm>
            <a:custGeom>
              <a:avLst/>
              <a:gdLst/>
              <a:ahLst/>
              <a:cxnLst/>
              <a:rect l="l" t="t" r="r" b="b"/>
              <a:pathLst>
                <a:path w="1080770" h="245745">
                  <a:moveTo>
                    <a:pt x="0" y="245363"/>
                  </a:moveTo>
                  <a:lnTo>
                    <a:pt x="1080515" y="245363"/>
                  </a:lnTo>
                  <a:lnTo>
                    <a:pt x="1080515" y="0"/>
                  </a:lnTo>
                  <a:lnTo>
                    <a:pt x="0" y="0"/>
                  </a:lnTo>
                  <a:lnTo>
                    <a:pt x="0" y="245363"/>
                  </a:lnTo>
                  <a:close/>
                </a:path>
              </a:pathLst>
            </a:custGeom>
            <a:ln w="12192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19472" y="3715524"/>
              <a:ext cx="1094994" cy="259829"/>
            </a:xfrm>
            <a:prstGeom prst="rect">
              <a:avLst/>
            </a:prstGeom>
          </p:spPr>
        </p:pic>
        <p:sp>
          <p:nvSpPr>
            <p:cNvPr id="84" name="object 84" descr=""/>
            <p:cNvSpPr/>
            <p:nvPr/>
          </p:nvSpPr>
          <p:spPr>
            <a:xfrm>
              <a:off x="4901184" y="3697224"/>
              <a:ext cx="1082040" cy="247015"/>
            </a:xfrm>
            <a:custGeom>
              <a:avLst/>
              <a:gdLst/>
              <a:ahLst/>
              <a:cxnLst/>
              <a:rect l="l" t="t" r="r" b="b"/>
              <a:pathLst>
                <a:path w="1082039" h="247014">
                  <a:moveTo>
                    <a:pt x="1082039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1082039" y="246887"/>
                  </a:lnTo>
                  <a:lnTo>
                    <a:pt x="10820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4901184" y="3697224"/>
              <a:ext cx="1082040" cy="247015"/>
            </a:xfrm>
            <a:custGeom>
              <a:avLst/>
              <a:gdLst/>
              <a:ahLst/>
              <a:cxnLst/>
              <a:rect l="l" t="t" r="r" b="b"/>
              <a:pathLst>
                <a:path w="1082039" h="247014">
                  <a:moveTo>
                    <a:pt x="0" y="246887"/>
                  </a:moveTo>
                  <a:lnTo>
                    <a:pt x="1082039" y="246887"/>
                  </a:lnTo>
                  <a:lnTo>
                    <a:pt x="1082039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2146553" y="2259330"/>
              <a:ext cx="5574665" cy="916940"/>
            </a:xfrm>
            <a:custGeom>
              <a:avLst/>
              <a:gdLst/>
              <a:ahLst/>
              <a:cxnLst/>
              <a:rect l="l" t="t" r="r" b="b"/>
              <a:pathLst>
                <a:path w="5574665" h="916939">
                  <a:moveTo>
                    <a:pt x="2747772" y="900049"/>
                  </a:moveTo>
                  <a:lnTo>
                    <a:pt x="2747772" y="450088"/>
                  </a:lnTo>
                  <a:lnTo>
                    <a:pt x="2747772" y="0"/>
                  </a:lnTo>
                </a:path>
                <a:path w="5574665" h="916939">
                  <a:moveTo>
                    <a:pt x="5574665" y="908812"/>
                  </a:moveTo>
                  <a:lnTo>
                    <a:pt x="5574665" y="707136"/>
                  </a:lnTo>
                  <a:lnTo>
                    <a:pt x="2758440" y="707136"/>
                  </a:lnTo>
                </a:path>
                <a:path w="5574665" h="916939">
                  <a:moveTo>
                    <a:pt x="0" y="916686"/>
                  </a:moveTo>
                  <a:lnTo>
                    <a:pt x="0" y="707136"/>
                  </a:lnTo>
                  <a:lnTo>
                    <a:pt x="2743199" y="707136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4897373" y="2522982"/>
              <a:ext cx="1743075" cy="1905"/>
            </a:xfrm>
            <a:custGeom>
              <a:avLst/>
              <a:gdLst/>
              <a:ahLst/>
              <a:cxnLst/>
              <a:rect l="l" t="t" r="r" b="b"/>
              <a:pathLst>
                <a:path w="1743075" h="1905">
                  <a:moveTo>
                    <a:pt x="1743075" y="0"/>
                  </a:moveTo>
                  <a:lnTo>
                    <a:pt x="871474" y="0"/>
                  </a:lnTo>
                  <a:lnTo>
                    <a:pt x="871474" y="1650"/>
                  </a:lnTo>
                  <a:lnTo>
                    <a:pt x="0" y="165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4903469" y="3969258"/>
              <a:ext cx="0" cy="576580"/>
            </a:xfrm>
            <a:custGeom>
              <a:avLst/>
              <a:gdLst/>
              <a:ahLst/>
              <a:cxnLst/>
              <a:rect l="l" t="t" r="r" b="b"/>
              <a:pathLst>
                <a:path w="0" h="576579">
                  <a:moveTo>
                    <a:pt x="0" y="576199"/>
                  </a:moveTo>
                  <a:lnTo>
                    <a:pt x="0" y="288163"/>
                  </a:lnTo>
                  <a:lnTo>
                    <a:pt x="0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9" name="object 8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3563" y="4572000"/>
              <a:ext cx="2172462" cy="299466"/>
            </a:xfrm>
            <a:prstGeom prst="rect">
              <a:avLst/>
            </a:prstGeom>
          </p:spPr>
        </p:pic>
        <p:pic>
          <p:nvPicPr>
            <p:cNvPr id="90" name="object 90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00911" y="4605527"/>
              <a:ext cx="1934718" cy="267462"/>
            </a:xfrm>
            <a:prstGeom prst="rect">
              <a:avLst/>
            </a:prstGeom>
          </p:spPr>
        </p:pic>
        <p:sp>
          <p:nvSpPr>
            <p:cNvPr id="91" name="object 91" descr=""/>
            <p:cNvSpPr/>
            <p:nvPr/>
          </p:nvSpPr>
          <p:spPr>
            <a:xfrm>
              <a:off x="1065275" y="4553712"/>
              <a:ext cx="2159635" cy="287020"/>
            </a:xfrm>
            <a:custGeom>
              <a:avLst/>
              <a:gdLst/>
              <a:ahLst/>
              <a:cxnLst/>
              <a:rect l="l" t="t" r="r" b="b"/>
              <a:pathLst>
                <a:path w="2159635" h="287020">
                  <a:moveTo>
                    <a:pt x="2159508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2159508" y="286512"/>
                  </a:lnTo>
                  <a:lnTo>
                    <a:pt x="2159508" y="0"/>
                  </a:lnTo>
                  <a:close/>
                </a:path>
              </a:pathLst>
            </a:custGeom>
            <a:solidFill>
              <a:srgbClr val="C6DF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1065275" y="4553712"/>
              <a:ext cx="2159635" cy="287020"/>
            </a:xfrm>
            <a:custGeom>
              <a:avLst/>
              <a:gdLst/>
              <a:ahLst/>
              <a:cxnLst/>
              <a:rect l="l" t="t" r="r" b="b"/>
              <a:pathLst>
                <a:path w="2159635" h="287020">
                  <a:moveTo>
                    <a:pt x="0" y="286512"/>
                  </a:moveTo>
                  <a:lnTo>
                    <a:pt x="2159508" y="286512"/>
                  </a:lnTo>
                  <a:lnTo>
                    <a:pt x="2159508" y="0"/>
                  </a:lnTo>
                  <a:lnTo>
                    <a:pt x="0" y="0"/>
                  </a:lnTo>
                  <a:lnTo>
                    <a:pt x="0" y="286512"/>
                  </a:lnTo>
                  <a:close/>
                </a:path>
              </a:pathLst>
            </a:custGeom>
            <a:ln w="12191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3" name="object 9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3563" y="4852428"/>
              <a:ext cx="1093470" cy="264401"/>
            </a:xfrm>
            <a:prstGeom prst="rect">
              <a:avLst/>
            </a:prstGeom>
          </p:spPr>
        </p:pic>
        <p:pic>
          <p:nvPicPr>
            <p:cNvPr id="94" name="object 94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71015" y="4869180"/>
              <a:ext cx="713994" cy="267462"/>
            </a:xfrm>
            <a:prstGeom prst="rect">
              <a:avLst/>
            </a:prstGeom>
          </p:spPr>
        </p:pic>
        <p:sp>
          <p:nvSpPr>
            <p:cNvPr id="95" name="object 95" descr=""/>
            <p:cNvSpPr/>
            <p:nvPr/>
          </p:nvSpPr>
          <p:spPr>
            <a:xfrm>
              <a:off x="1065275" y="4834127"/>
              <a:ext cx="1080770" cy="251460"/>
            </a:xfrm>
            <a:custGeom>
              <a:avLst/>
              <a:gdLst/>
              <a:ahLst/>
              <a:cxnLst/>
              <a:rect l="l" t="t" r="r" b="b"/>
              <a:pathLst>
                <a:path w="1080770" h="251460">
                  <a:moveTo>
                    <a:pt x="1080515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1080515" y="251460"/>
                  </a:lnTo>
                  <a:lnTo>
                    <a:pt x="10805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1065275" y="4834127"/>
              <a:ext cx="1080770" cy="251460"/>
            </a:xfrm>
            <a:custGeom>
              <a:avLst/>
              <a:gdLst/>
              <a:ahLst/>
              <a:cxnLst/>
              <a:rect l="l" t="t" r="r" b="b"/>
              <a:pathLst>
                <a:path w="1080770" h="251460">
                  <a:moveTo>
                    <a:pt x="0" y="251460"/>
                  </a:moveTo>
                  <a:lnTo>
                    <a:pt x="1080515" y="251460"/>
                  </a:lnTo>
                  <a:lnTo>
                    <a:pt x="1080515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ln w="12192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7" name="object 9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61031" y="4852428"/>
              <a:ext cx="1093470" cy="264401"/>
            </a:xfrm>
            <a:prstGeom prst="rect">
              <a:avLst/>
            </a:prstGeom>
          </p:spPr>
        </p:pic>
        <p:pic>
          <p:nvPicPr>
            <p:cNvPr id="98" name="object 98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07563" y="4869180"/>
              <a:ext cx="198881" cy="267462"/>
            </a:xfrm>
            <a:prstGeom prst="rect">
              <a:avLst/>
            </a:prstGeom>
          </p:spPr>
        </p:pic>
        <p:sp>
          <p:nvSpPr>
            <p:cNvPr id="99" name="object 99" descr=""/>
            <p:cNvSpPr/>
            <p:nvPr/>
          </p:nvSpPr>
          <p:spPr>
            <a:xfrm>
              <a:off x="2142743" y="4834127"/>
              <a:ext cx="1080770" cy="251460"/>
            </a:xfrm>
            <a:custGeom>
              <a:avLst/>
              <a:gdLst/>
              <a:ahLst/>
              <a:cxnLst/>
              <a:rect l="l" t="t" r="r" b="b"/>
              <a:pathLst>
                <a:path w="1080770" h="251460">
                  <a:moveTo>
                    <a:pt x="1080516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1080516" y="251460"/>
                  </a:lnTo>
                  <a:lnTo>
                    <a:pt x="10805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2142743" y="4834127"/>
              <a:ext cx="1080770" cy="251460"/>
            </a:xfrm>
            <a:custGeom>
              <a:avLst/>
              <a:gdLst/>
              <a:ahLst/>
              <a:cxnLst/>
              <a:rect l="l" t="t" r="r" b="b"/>
              <a:pathLst>
                <a:path w="1080770" h="251460">
                  <a:moveTo>
                    <a:pt x="0" y="251460"/>
                  </a:moveTo>
                  <a:lnTo>
                    <a:pt x="1080516" y="251460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ln w="12191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1" name="object 10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3563" y="5100840"/>
              <a:ext cx="1093470" cy="264401"/>
            </a:xfrm>
            <a:prstGeom prst="rect">
              <a:avLst/>
            </a:prstGeom>
          </p:spPr>
        </p:pic>
        <p:pic>
          <p:nvPicPr>
            <p:cNvPr id="102" name="object 102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23771" y="5117592"/>
              <a:ext cx="810005" cy="267461"/>
            </a:xfrm>
            <a:prstGeom prst="rect">
              <a:avLst/>
            </a:prstGeom>
          </p:spPr>
        </p:pic>
        <p:sp>
          <p:nvSpPr>
            <p:cNvPr id="103" name="object 103" descr=""/>
            <p:cNvSpPr/>
            <p:nvPr/>
          </p:nvSpPr>
          <p:spPr>
            <a:xfrm>
              <a:off x="1065275" y="5082540"/>
              <a:ext cx="1080770" cy="251460"/>
            </a:xfrm>
            <a:custGeom>
              <a:avLst/>
              <a:gdLst/>
              <a:ahLst/>
              <a:cxnLst/>
              <a:rect l="l" t="t" r="r" b="b"/>
              <a:pathLst>
                <a:path w="1080770" h="251460">
                  <a:moveTo>
                    <a:pt x="1080515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1080515" y="251460"/>
                  </a:lnTo>
                  <a:lnTo>
                    <a:pt x="10805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1065275" y="5082540"/>
              <a:ext cx="1080770" cy="251460"/>
            </a:xfrm>
            <a:custGeom>
              <a:avLst/>
              <a:gdLst/>
              <a:ahLst/>
              <a:cxnLst/>
              <a:rect l="l" t="t" r="r" b="b"/>
              <a:pathLst>
                <a:path w="1080770" h="251460">
                  <a:moveTo>
                    <a:pt x="0" y="251460"/>
                  </a:moveTo>
                  <a:lnTo>
                    <a:pt x="1080515" y="251460"/>
                  </a:lnTo>
                  <a:lnTo>
                    <a:pt x="1080515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ln w="12192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5" name="object 105" descr=""/>
          <p:cNvSpPr txBox="1"/>
          <p:nvPr/>
        </p:nvSpPr>
        <p:spPr>
          <a:xfrm>
            <a:off x="1240942" y="4607433"/>
            <a:ext cx="1806575" cy="6896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latin typeface="Malgun Gothic"/>
                <a:cs typeface="Malgun Gothic"/>
              </a:rPr>
              <a:t>일진씨앤에스</a:t>
            </a:r>
            <a:r>
              <a:rPr dirty="0" sz="1000" spc="-50" b="1">
                <a:latin typeface="Malgun Gothic"/>
                <a:cs typeface="Malgun Gothic"/>
              </a:rPr>
              <a:t> </a:t>
            </a:r>
            <a:r>
              <a:rPr dirty="0" sz="1000" b="1">
                <a:latin typeface="Malgun Gothic"/>
                <a:cs typeface="Malgun Gothic"/>
              </a:rPr>
              <a:t>Project</a:t>
            </a:r>
            <a:r>
              <a:rPr dirty="0" sz="1000" spc="-50" b="1">
                <a:latin typeface="Malgun Gothic"/>
                <a:cs typeface="Malgun Gothic"/>
              </a:rPr>
              <a:t> </a:t>
            </a:r>
            <a:r>
              <a:rPr dirty="0" sz="1000" spc="-10" b="1">
                <a:latin typeface="Malgun Gothic"/>
                <a:cs typeface="Malgun Gothic"/>
              </a:rPr>
              <a:t>Member</a:t>
            </a:r>
            <a:endParaRPr sz="1000">
              <a:latin typeface="Malgun Gothic"/>
              <a:cs typeface="Malgun Gothic"/>
            </a:endParaRPr>
          </a:p>
          <a:p>
            <a:pPr marL="82550">
              <a:lnSpc>
                <a:spcPct val="100000"/>
              </a:lnSpc>
              <a:spcBef>
                <a:spcPts val="869"/>
              </a:spcBef>
              <a:tabLst>
                <a:tab pos="1419225" algn="l"/>
              </a:tabLst>
            </a:pPr>
            <a:r>
              <a:rPr dirty="0" sz="1000" spc="-10" b="1">
                <a:latin typeface="Malgun Gothic"/>
                <a:cs typeface="Malgun Gothic"/>
              </a:rPr>
              <a:t>분석/설계</a:t>
            </a:r>
            <a:r>
              <a:rPr dirty="0" sz="1000" b="1">
                <a:latin typeface="Malgun Gothic"/>
                <a:cs typeface="Malgun Gothic"/>
              </a:rPr>
              <a:t>	</a:t>
            </a:r>
            <a:r>
              <a:rPr dirty="0" sz="1000" spc="-50" b="1">
                <a:latin typeface="Malgun Gothic"/>
                <a:cs typeface="Malgun Gothic"/>
              </a:rPr>
              <a:t>)</a:t>
            </a:r>
            <a:endParaRPr sz="1000">
              <a:latin typeface="Malgun Gothic"/>
              <a:cs typeface="Malgun Gothic"/>
            </a:endParaRPr>
          </a:p>
          <a:p>
            <a:pPr marL="34925">
              <a:lnSpc>
                <a:spcPct val="100000"/>
              </a:lnSpc>
              <a:spcBef>
                <a:spcPts val="760"/>
              </a:spcBef>
            </a:pPr>
            <a:r>
              <a:rPr dirty="0" sz="1000" spc="-10" b="1">
                <a:latin typeface="Malgun Gothic"/>
                <a:cs typeface="Malgun Gothic"/>
              </a:rPr>
              <a:t>WEB개발자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106" name="object 106" descr=""/>
          <p:cNvGrpSpPr/>
          <p:nvPr/>
        </p:nvGrpSpPr>
        <p:grpSpPr>
          <a:xfrm>
            <a:off x="1058925" y="5076190"/>
            <a:ext cx="2195830" cy="560705"/>
            <a:chOff x="1058925" y="5076190"/>
            <a:chExt cx="2195830" cy="560705"/>
          </a:xfrm>
        </p:grpSpPr>
        <p:pic>
          <p:nvPicPr>
            <p:cNvPr id="107" name="object 10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61031" y="5100840"/>
              <a:ext cx="1093470" cy="264401"/>
            </a:xfrm>
            <a:prstGeom prst="rect">
              <a:avLst/>
            </a:prstGeom>
          </p:spPr>
        </p:pic>
        <p:sp>
          <p:nvSpPr>
            <p:cNvPr id="108" name="object 108" descr=""/>
            <p:cNvSpPr/>
            <p:nvPr/>
          </p:nvSpPr>
          <p:spPr>
            <a:xfrm>
              <a:off x="2142743" y="5082540"/>
              <a:ext cx="1080770" cy="251460"/>
            </a:xfrm>
            <a:custGeom>
              <a:avLst/>
              <a:gdLst/>
              <a:ahLst/>
              <a:cxnLst/>
              <a:rect l="l" t="t" r="r" b="b"/>
              <a:pathLst>
                <a:path w="1080770" h="251460">
                  <a:moveTo>
                    <a:pt x="1080516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1080516" y="251460"/>
                  </a:lnTo>
                  <a:lnTo>
                    <a:pt x="10805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2142743" y="5082540"/>
              <a:ext cx="1080770" cy="251460"/>
            </a:xfrm>
            <a:custGeom>
              <a:avLst/>
              <a:gdLst/>
              <a:ahLst/>
              <a:cxnLst/>
              <a:rect l="l" t="t" r="r" b="b"/>
              <a:pathLst>
                <a:path w="1080770" h="251460">
                  <a:moveTo>
                    <a:pt x="0" y="251460"/>
                  </a:moveTo>
                  <a:lnTo>
                    <a:pt x="1080516" y="251460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ln w="12191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0" name="object 11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3563" y="5352288"/>
              <a:ext cx="1093470" cy="265950"/>
            </a:xfrm>
            <a:prstGeom prst="rect">
              <a:avLst/>
            </a:prstGeom>
          </p:spPr>
        </p:pic>
        <p:pic>
          <p:nvPicPr>
            <p:cNvPr id="111" name="object 111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23771" y="5369052"/>
              <a:ext cx="810005" cy="267462"/>
            </a:xfrm>
            <a:prstGeom prst="rect">
              <a:avLst/>
            </a:prstGeom>
          </p:spPr>
        </p:pic>
        <p:sp>
          <p:nvSpPr>
            <p:cNvPr id="112" name="object 112" descr=""/>
            <p:cNvSpPr/>
            <p:nvPr/>
          </p:nvSpPr>
          <p:spPr>
            <a:xfrm>
              <a:off x="1065275" y="5334000"/>
              <a:ext cx="1080770" cy="253365"/>
            </a:xfrm>
            <a:custGeom>
              <a:avLst/>
              <a:gdLst/>
              <a:ahLst/>
              <a:cxnLst/>
              <a:rect l="l" t="t" r="r" b="b"/>
              <a:pathLst>
                <a:path w="1080770" h="253364">
                  <a:moveTo>
                    <a:pt x="1080515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1080515" y="252984"/>
                  </a:lnTo>
                  <a:lnTo>
                    <a:pt x="10805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1065275" y="5334000"/>
              <a:ext cx="1080770" cy="253365"/>
            </a:xfrm>
            <a:custGeom>
              <a:avLst/>
              <a:gdLst/>
              <a:ahLst/>
              <a:cxnLst/>
              <a:rect l="l" t="t" r="r" b="b"/>
              <a:pathLst>
                <a:path w="1080770" h="253364">
                  <a:moveTo>
                    <a:pt x="0" y="252984"/>
                  </a:moveTo>
                  <a:lnTo>
                    <a:pt x="1080515" y="252984"/>
                  </a:lnTo>
                  <a:lnTo>
                    <a:pt x="1080515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2192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4" name="object 114" descr=""/>
          <p:cNvSpPr txBox="1"/>
          <p:nvPr/>
        </p:nvSpPr>
        <p:spPr>
          <a:xfrm>
            <a:off x="1263777" y="5370957"/>
            <a:ext cx="6826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Malgun Gothic"/>
                <a:cs typeface="Malgun Gothic"/>
              </a:rPr>
              <a:t>WEB개발자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115" name="object 115" descr=""/>
          <p:cNvGrpSpPr/>
          <p:nvPr/>
        </p:nvGrpSpPr>
        <p:grpSpPr>
          <a:xfrm>
            <a:off x="1058925" y="5327650"/>
            <a:ext cx="2195830" cy="556260"/>
            <a:chOff x="1058925" y="5327650"/>
            <a:chExt cx="2195830" cy="556260"/>
          </a:xfrm>
        </p:grpSpPr>
        <p:pic>
          <p:nvPicPr>
            <p:cNvPr id="116" name="object 11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61031" y="5352288"/>
              <a:ext cx="1093470" cy="265950"/>
            </a:xfrm>
            <a:prstGeom prst="rect">
              <a:avLst/>
            </a:prstGeom>
          </p:spPr>
        </p:pic>
        <p:sp>
          <p:nvSpPr>
            <p:cNvPr id="117" name="object 117" descr=""/>
            <p:cNvSpPr/>
            <p:nvPr/>
          </p:nvSpPr>
          <p:spPr>
            <a:xfrm>
              <a:off x="2142743" y="5334000"/>
              <a:ext cx="1080770" cy="253365"/>
            </a:xfrm>
            <a:custGeom>
              <a:avLst/>
              <a:gdLst/>
              <a:ahLst/>
              <a:cxnLst/>
              <a:rect l="l" t="t" r="r" b="b"/>
              <a:pathLst>
                <a:path w="1080770" h="253364">
                  <a:moveTo>
                    <a:pt x="1080516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1080516" y="252984"/>
                  </a:lnTo>
                  <a:lnTo>
                    <a:pt x="10805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2142743" y="5334000"/>
              <a:ext cx="1080770" cy="253365"/>
            </a:xfrm>
            <a:custGeom>
              <a:avLst/>
              <a:gdLst/>
              <a:ahLst/>
              <a:cxnLst/>
              <a:rect l="l" t="t" r="r" b="b"/>
              <a:pathLst>
                <a:path w="1080770" h="253364">
                  <a:moveTo>
                    <a:pt x="0" y="252984"/>
                  </a:moveTo>
                  <a:lnTo>
                    <a:pt x="1080516" y="252984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2192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9" name="object 119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83563" y="5599175"/>
              <a:ext cx="1090422" cy="265950"/>
            </a:xfrm>
            <a:prstGeom prst="rect">
              <a:avLst/>
            </a:prstGeom>
          </p:spPr>
        </p:pic>
        <p:pic>
          <p:nvPicPr>
            <p:cNvPr id="120" name="object 120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2143" y="5615940"/>
              <a:ext cx="951738" cy="267462"/>
            </a:xfrm>
            <a:prstGeom prst="rect">
              <a:avLst/>
            </a:prstGeom>
          </p:spPr>
        </p:pic>
        <p:sp>
          <p:nvSpPr>
            <p:cNvPr id="121" name="object 121" descr=""/>
            <p:cNvSpPr/>
            <p:nvPr/>
          </p:nvSpPr>
          <p:spPr>
            <a:xfrm>
              <a:off x="1065275" y="5580888"/>
              <a:ext cx="1077595" cy="253365"/>
            </a:xfrm>
            <a:custGeom>
              <a:avLst/>
              <a:gdLst/>
              <a:ahLst/>
              <a:cxnLst/>
              <a:rect l="l" t="t" r="r" b="b"/>
              <a:pathLst>
                <a:path w="1077595" h="253364">
                  <a:moveTo>
                    <a:pt x="1077468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1077468" y="252984"/>
                  </a:lnTo>
                  <a:lnTo>
                    <a:pt x="1077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1065275" y="5580888"/>
              <a:ext cx="1077595" cy="253365"/>
            </a:xfrm>
            <a:custGeom>
              <a:avLst/>
              <a:gdLst/>
              <a:ahLst/>
              <a:cxnLst/>
              <a:rect l="l" t="t" r="r" b="b"/>
              <a:pathLst>
                <a:path w="1077595" h="253364">
                  <a:moveTo>
                    <a:pt x="0" y="252984"/>
                  </a:moveTo>
                  <a:lnTo>
                    <a:pt x="1077468" y="252984"/>
                  </a:lnTo>
                  <a:lnTo>
                    <a:pt x="1077468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2192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3" name="object 123" descr=""/>
          <p:cNvSpPr txBox="1"/>
          <p:nvPr/>
        </p:nvSpPr>
        <p:spPr>
          <a:xfrm>
            <a:off x="1192174" y="5618175"/>
            <a:ext cx="8242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Malgun Gothic"/>
                <a:cs typeface="Malgun Gothic"/>
              </a:rPr>
              <a:t>Mobile개발자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124" name="object 124" descr=""/>
          <p:cNvGrpSpPr/>
          <p:nvPr/>
        </p:nvGrpSpPr>
        <p:grpSpPr>
          <a:xfrm>
            <a:off x="1058925" y="5574538"/>
            <a:ext cx="2202180" cy="554355"/>
            <a:chOff x="1058925" y="5574538"/>
            <a:chExt cx="2202180" cy="554355"/>
          </a:xfrm>
        </p:grpSpPr>
        <p:pic>
          <p:nvPicPr>
            <p:cNvPr id="125" name="object 125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161031" y="5599176"/>
              <a:ext cx="1099566" cy="265950"/>
            </a:xfrm>
            <a:prstGeom prst="rect">
              <a:avLst/>
            </a:prstGeom>
          </p:spPr>
        </p:pic>
        <p:sp>
          <p:nvSpPr>
            <p:cNvPr id="126" name="object 126" descr=""/>
            <p:cNvSpPr/>
            <p:nvPr/>
          </p:nvSpPr>
          <p:spPr>
            <a:xfrm>
              <a:off x="2142743" y="5580888"/>
              <a:ext cx="1087120" cy="253365"/>
            </a:xfrm>
            <a:custGeom>
              <a:avLst/>
              <a:gdLst/>
              <a:ahLst/>
              <a:cxnLst/>
              <a:rect l="l" t="t" r="r" b="b"/>
              <a:pathLst>
                <a:path w="1087120" h="253364">
                  <a:moveTo>
                    <a:pt x="1086612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1086612" y="252984"/>
                  </a:lnTo>
                  <a:lnTo>
                    <a:pt x="10866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2142743" y="5580888"/>
              <a:ext cx="1087120" cy="253365"/>
            </a:xfrm>
            <a:custGeom>
              <a:avLst/>
              <a:gdLst/>
              <a:ahLst/>
              <a:cxnLst/>
              <a:rect l="l" t="t" r="r" b="b"/>
              <a:pathLst>
                <a:path w="1087120" h="253364">
                  <a:moveTo>
                    <a:pt x="0" y="252984"/>
                  </a:moveTo>
                  <a:lnTo>
                    <a:pt x="1086612" y="252984"/>
                  </a:lnTo>
                  <a:lnTo>
                    <a:pt x="1086612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2192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8" name="object 128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83563" y="5843016"/>
              <a:ext cx="1088898" cy="265950"/>
            </a:xfrm>
            <a:prstGeom prst="rect">
              <a:avLst/>
            </a:prstGeom>
          </p:spPr>
        </p:pic>
        <p:pic>
          <p:nvPicPr>
            <p:cNvPr id="129" name="object 129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9763" y="5861304"/>
              <a:ext cx="931926" cy="267462"/>
            </a:xfrm>
            <a:prstGeom prst="rect">
              <a:avLst/>
            </a:prstGeom>
          </p:spPr>
        </p:pic>
        <p:sp>
          <p:nvSpPr>
            <p:cNvPr id="130" name="object 130" descr=""/>
            <p:cNvSpPr/>
            <p:nvPr/>
          </p:nvSpPr>
          <p:spPr>
            <a:xfrm>
              <a:off x="1065275" y="5824728"/>
              <a:ext cx="1076325" cy="253365"/>
            </a:xfrm>
            <a:custGeom>
              <a:avLst/>
              <a:gdLst/>
              <a:ahLst/>
              <a:cxnLst/>
              <a:rect l="l" t="t" r="r" b="b"/>
              <a:pathLst>
                <a:path w="1076325" h="253364">
                  <a:moveTo>
                    <a:pt x="1075944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1075944" y="252984"/>
                  </a:lnTo>
                  <a:lnTo>
                    <a:pt x="10759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1065275" y="5824728"/>
              <a:ext cx="1076325" cy="253365"/>
            </a:xfrm>
            <a:custGeom>
              <a:avLst/>
              <a:gdLst/>
              <a:ahLst/>
              <a:cxnLst/>
              <a:rect l="l" t="t" r="r" b="b"/>
              <a:pathLst>
                <a:path w="1076325" h="253364">
                  <a:moveTo>
                    <a:pt x="0" y="252984"/>
                  </a:moveTo>
                  <a:lnTo>
                    <a:pt x="1075944" y="252984"/>
                  </a:lnTo>
                  <a:lnTo>
                    <a:pt x="1075944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2192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2" name="object 132" descr=""/>
          <p:cNvSpPr txBox="1"/>
          <p:nvPr/>
        </p:nvSpPr>
        <p:spPr>
          <a:xfrm>
            <a:off x="1200099" y="5862624"/>
            <a:ext cx="8045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latin typeface="Malgun Gothic"/>
                <a:cs typeface="Malgun Gothic"/>
              </a:rPr>
              <a:t>ERP</a:t>
            </a:r>
            <a:r>
              <a:rPr dirty="0" sz="1000" spc="-25" b="1">
                <a:latin typeface="Malgun Gothic"/>
                <a:cs typeface="Malgun Gothic"/>
              </a:rPr>
              <a:t> </a:t>
            </a:r>
            <a:r>
              <a:rPr dirty="0" sz="1000" spc="-20" b="1">
                <a:latin typeface="Malgun Gothic"/>
                <a:cs typeface="Malgun Gothic"/>
              </a:rPr>
              <a:t>컨설턴트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133" name="object 133" descr=""/>
          <p:cNvGrpSpPr/>
          <p:nvPr/>
        </p:nvGrpSpPr>
        <p:grpSpPr>
          <a:xfrm>
            <a:off x="2134870" y="4550409"/>
            <a:ext cx="3888740" cy="1558925"/>
            <a:chOff x="2134870" y="4550409"/>
            <a:chExt cx="3888740" cy="1558925"/>
          </a:xfrm>
        </p:grpSpPr>
        <p:pic>
          <p:nvPicPr>
            <p:cNvPr id="134" name="object 134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159508" y="5843015"/>
              <a:ext cx="1099566" cy="265950"/>
            </a:xfrm>
            <a:prstGeom prst="rect">
              <a:avLst/>
            </a:prstGeom>
          </p:spPr>
        </p:pic>
        <p:sp>
          <p:nvSpPr>
            <p:cNvPr id="135" name="object 135" descr=""/>
            <p:cNvSpPr/>
            <p:nvPr/>
          </p:nvSpPr>
          <p:spPr>
            <a:xfrm>
              <a:off x="2141220" y="5824727"/>
              <a:ext cx="1087120" cy="253365"/>
            </a:xfrm>
            <a:custGeom>
              <a:avLst/>
              <a:gdLst/>
              <a:ahLst/>
              <a:cxnLst/>
              <a:rect l="l" t="t" r="r" b="b"/>
              <a:pathLst>
                <a:path w="1087120" h="253364">
                  <a:moveTo>
                    <a:pt x="1086612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1086612" y="252984"/>
                  </a:lnTo>
                  <a:lnTo>
                    <a:pt x="10866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2141220" y="5824727"/>
              <a:ext cx="1087120" cy="253365"/>
            </a:xfrm>
            <a:custGeom>
              <a:avLst/>
              <a:gdLst/>
              <a:ahLst/>
              <a:cxnLst/>
              <a:rect l="l" t="t" r="r" b="b"/>
              <a:pathLst>
                <a:path w="1087120" h="253364">
                  <a:moveTo>
                    <a:pt x="0" y="252984"/>
                  </a:moveTo>
                  <a:lnTo>
                    <a:pt x="1086612" y="252984"/>
                  </a:lnTo>
                  <a:lnTo>
                    <a:pt x="1086612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2192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7" name="object 13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1148" y="4575047"/>
              <a:ext cx="2172462" cy="299465"/>
            </a:xfrm>
            <a:prstGeom prst="rect">
              <a:avLst/>
            </a:prstGeom>
          </p:spPr>
        </p:pic>
        <p:pic>
          <p:nvPicPr>
            <p:cNvPr id="138" name="object 138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607052" y="4610099"/>
              <a:ext cx="659129" cy="267462"/>
            </a:xfrm>
            <a:prstGeom prst="rect">
              <a:avLst/>
            </a:prstGeom>
          </p:spPr>
        </p:pic>
        <p:sp>
          <p:nvSpPr>
            <p:cNvPr id="139" name="object 139" descr=""/>
            <p:cNvSpPr/>
            <p:nvPr/>
          </p:nvSpPr>
          <p:spPr>
            <a:xfrm>
              <a:off x="3832860" y="4556759"/>
              <a:ext cx="2159635" cy="287020"/>
            </a:xfrm>
            <a:custGeom>
              <a:avLst/>
              <a:gdLst/>
              <a:ahLst/>
              <a:cxnLst/>
              <a:rect l="l" t="t" r="r" b="b"/>
              <a:pathLst>
                <a:path w="2159635" h="287020">
                  <a:moveTo>
                    <a:pt x="2159508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2159508" y="286512"/>
                  </a:lnTo>
                  <a:lnTo>
                    <a:pt x="2159508" y="0"/>
                  </a:lnTo>
                  <a:close/>
                </a:path>
              </a:pathLst>
            </a:custGeom>
            <a:solidFill>
              <a:srgbClr val="C6DF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3832860" y="4556759"/>
              <a:ext cx="2159635" cy="287020"/>
            </a:xfrm>
            <a:custGeom>
              <a:avLst/>
              <a:gdLst/>
              <a:ahLst/>
              <a:cxnLst/>
              <a:rect l="l" t="t" r="r" b="b"/>
              <a:pathLst>
                <a:path w="2159635" h="287020">
                  <a:moveTo>
                    <a:pt x="0" y="286512"/>
                  </a:moveTo>
                  <a:lnTo>
                    <a:pt x="2159508" y="286512"/>
                  </a:lnTo>
                  <a:lnTo>
                    <a:pt x="2159508" y="0"/>
                  </a:lnTo>
                  <a:lnTo>
                    <a:pt x="0" y="0"/>
                  </a:lnTo>
                  <a:lnTo>
                    <a:pt x="0" y="286512"/>
                  </a:lnTo>
                  <a:close/>
                </a:path>
              </a:pathLst>
            </a:custGeom>
            <a:ln w="12191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1" name="object 141" descr=""/>
          <p:cNvSpPr txBox="1"/>
          <p:nvPr/>
        </p:nvSpPr>
        <p:spPr>
          <a:xfrm>
            <a:off x="4647691" y="4610480"/>
            <a:ext cx="5314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latin typeface="Malgun Gothic"/>
                <a:cs typeface="Malgun Gothic"/>
              </a:rPr>
              <a:t>현업부서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142" name="object 142" descr=""/>
          <p:cNvGrpSpPr/>
          <p:nvPr/>
        </p:nvGrpSpPr>
        <p:grpSpPr>
          <a:xfrm>
            <a:off x="4625085" y="4550409"/>
            <a:ext cx="4207510" cy="1570990"/>
            <a:chOff x="4625085" y="4550409"/>
            <a:chExt cx="4207510" cy="1570990"/>
          </a:xfrm>
        </p:grpSpPr>
        <p:pic>
          <p:nvPicPr>
            <p:cNvPr id="143" name="object 143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55819" y="4858524"/>
              <a:ext cx="1354074" cy="264401"/>
            </a:xfrm>
            <a:prstGeom prst="rect">
              <a:avLst/>
            </a:prstGeom>
          </p:spPr>
        </p:pic>
        <p:sp>
          <p:nvSpPr>
            <p:cNvPr id="144" name="object 144" descr=""/>
            <p:cNvSpPr/>
            <p:nvPr/>
          </p:nvSpPr>
          <p:spPr>
            <a:xfrm>
              <a:off x="4637531" y="4840223"/>
              <a:ext cx="1341120" cy="251460"/>
            </a:xfrm>
            <a:custGeom>
              <a:avLst/>
              <a:gdLst/>
              <a:ahLst/>
              <a:cxnLst/>
              <a:rect l="l" t="t" r="r" b="b"/>
              <a:pathLst>
                <a:path w="1341120" h="251460">
                  <a:moveTo>
                    <a:pt x="1341119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341119" y="251459"/>
                  </a:lnTo>
                  <a:lnTo>
                    <a:pt x="1341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4637531" y="4840223"/>
              <a:ext cx="1341120" cy="251460"/>
            </a:xfrm>
            <a:custGeom>
              <a:avLst/>
              <a:gdLst/>
              <a:ahLst/>
              <a:cxnLst/>
              <a:rect l="l" t="t" r="r" b="b"/>
              <a:pathLst>
                <a:path w="1341120" h="251460">
                  <a:moveTo>
                    <a:pt x="0" y="251459"/>
                  </a:moveTo>
                  <a:lnTo>
                    <a:pt x="1341119" y="251459"/>
                  </a:lnTo>
                  <a:lnTo>
                    <a:pt x="1341119" y="0"/>
                  </a:lnTo>
                  <a:lnTo>
                    <a:pt x="0" y="0"/>
                  </a:lnTo>
                  <a:lnTo>
                    <a:pt x="0" y="251459"/>
                  </a:lnTo>
                  <a:close/>
                </a:path>
              </a:pathLst>
            </a:custGeom>
            <a:ln w="12192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6" name="object 146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49723" y="5105412"/>
              <a:ext cx="1354074" cy="264401"/>
            </a:xfrm>
            <a:prstGeom prst="rect">
              <a:avLst/>
            </a:prstGeom>
          </p:spPr>
        </p:pic>
        <p:sp>
          <p:nvSpPr>
            <p:cNvPr id="147" name="object 147" descr=""/>
            <p:cNvSpPr/>
            <p:nvPr/>
          </p:nvSpPr>
          <p:spPr>
            <a:xfrm>
              <a:off x="4631435" y="5087111"/>
              <a:ext cx="1341120" cy="251460"/>
            </a:xfrm>
            <a:custGeom>
              <a:avLst/>
              <a:gdLst/>
              <a:ahLst/>
              <a:cxnLst/>
              <a:rect l="l" t="t" r="r" b="b"/>
              <a:pathLst>
                <a:path w="1341120" h="251460">
                  <a:moveTo>
                    <a:pt x="1341119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341119" y="251459"/>
                  </a:lnTo>
                  <a:lnTo>
                    <a:pt x="1341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4631435" y="5087111"/>
              <a:ext cx="1341120" cy="251460"/>
            </a:xfrm>
            <a:custGeom>
              <a:avLst/>
              <a:gdLst/>
              <a:ahLst/>
              <a:cxnLst/>
              <a:rect l="l" t="t" r="r" b="b"/>
              <a:pathLst>
                <a:path w="1341120" h="251460">
                  <a:moveTo>
                    <a:pt x="0" y="251459"/>
                  </a:moveTo>
                  <a:lnTo>
                    <a:pt x="1341119" y="251459"/>
                  </a:lnTo>
                  <a:lnTo>
                    <a:pt x="1341119" y="0"/>
                  </a:lnTo>
                  <a:lnTo>
                    <a:pt x="0" y="0"/>
                  </a:lnTo>
                  <a:lnTo>
                    <a:pt x="0" y="251459"/>
                  </a:lnTo>
                  <a:close/>
                </a:path>
              </a:pathLst>
            </a:custGeom>
            <a:ln w="12192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9" name="object 149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49723" y="5355335"/>
              <a:ext cx="1354074" cy="262890"/>
            </a:xfrm>
            <a:prstGeom prst="rect">
              <a:avLst/>
            </a:prstGeom>
          </p:spPr>
        </p:pic>
        <p:sp>
          <p:nvSpPr>
            <p:cNvPr id="150" name="object 150" descr=""/>
            <p:cNvSpPr/>
            <p:nvPr/>
          </p:nvSpPr>
          <p:spPr>
            <a:xfrm>
              <a:off x="4631435" y="5337047"/>
              <a:ext cx="1341120" cy="250190"/>
            </a:xfrm>
            <a:custGeom>
              <a:avLst/>
              <a:gdLst/>
              <a:ahLst/>
              <a:cxnLst/>
              <a:rect l="l" t="t" r="r" b="b"/>
              <a:pathLst>
                <a:path w="1341120" h="250189">
                  <a:moveTo>
                    <a:pt x="1341119" y="0"/>
                  </a:moveTo>
                  <a:lnTo>
                    <a:pt x="0" y="0"/>
                  </a:lnTo>
                  <a:lnTo>
                    <a:pt x="0" y="249935"/>
                  </a:lnTo>
                  <a:lnTo>
                    <a:pt x="1341119" y="249935"/>
                  </a:lnTo>
                  <a:lnTo>
                    <a:pt x="1341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4631435" y="5337047"/>
              <a:ext cx="1341120" cy="250190"/>
            </a:xfrm>
            <a:custGeom>
              <a:avLst/>
              <a:gdLst/>
              <a:ahLst/>
              <a:cxnLst/>
              <a:rect l="l" t="t" r="r" b="b"/>
              <a:pathLst>
                <a:path w="1341120" h="250189">
                  <a:moveTo>
                    <a:pt x="0" y="249935"/>
                  </a:moveTo>
                  <a:lnTo>
                    <a:pt x="1341119" y="249935"/>
                  </a:lnTo>
                  <a:lnTo>
                    <a:pt x="1341119" y="0"/>
                  </a:lnTo>
                  <a:lnTo>
                    <a:pt x="0" y="0"/>
                  </a:lnTo>
                  <a:lnTo>
                    <a:pt x="0" y="249935"/>
                  </a:lnTo>
                  <a:close/>
                </a:path>
              </a:pathLst>
            </a:custGeom>
            <a:ln w="12191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2" name="object 152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49723" y="5606795"/>
              <a:ext cx="1354074" cy="264401"/>
            </a:xfrm>
            <a:prstGeom prst="rect">
              <a:avLst/>
            </a:prstGeom>
          </p:spPr>
        </p:pic>
        <p:sp>
          <p:nvSpPr>
            <p:cNvPr id="153" name="object 153" descr=""/>
            <p:cNvSpPr/>
            <p:nvPr/>
          </p:nvSpPr>
          <p:spPr>
            <a:xfrm>
              <a:off x="4631435" y="5588507"/>
              <a:ext cx="1341120" cy="251460"/>
            </a:xfrm>
            <a:custGeom>
              <a:avLst/>
              <a:gdLst/>
              <a:ahLst/>
              <a:cxnLst/>
              <a:rect l="l" t="t" r="r" b="b"/>
              <a:pathLst>
                <a:path w="1341120" h="251460">
                  <a:moveTo>
                    <a:pt x="1341119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341119" y="251459"/>
                  </a:lnTo>
                  <a:lnTo>
                    <a:pt x="1341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 descr=""/>
            <p:cNvSpPr/>
            <p:nvPr/>
          </p:nvSpPr>
          <p:spPr>
            <a:xfrm>
              <a:off x="4631435" y="5588507"/>
              <a:ext cx="1341120" cy="251460"/>
            </a:xfrm>
            <a:custGeom>
              <a:avLst/>
              <a:gdLst/>
              <a:ahLst/>
              <a:cxnLst/>
              <a:rect l="l" t="t" r="r" b="b"/>
              <a:pathLst>
                <a:path w="1341120" h="251460">
                  <a:moveTo>
                    <a:pt x="0" y="251459"/>
                  </a:moveTo>
                  <a:lnTo>
                    <a:pt x="1341119" y="251459"/>
                  </a:lnTo>
                  <a:lnTo>
                    <a:pt x="1341119" y="0"/>
                  </a:lnTo>
                  <a:lnTo>
                    <a:pt x="0" y="0"/>
                  </a:lnTo>
                  <a:lnTo>
                    <a:pt x="0" y="251459"/>
                  </a:lnTo>
                  <a:close/>
                </a:path>
              </a:pathLst>
            </a:custGeom>
            <a:ln w="12192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5" name="object 155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49723" y="5856731"/>
              <a:ext cx="1354074" cy="264401"/>
            </a:xfrm>
            <a:prstGeom prst="rect">
              <a:avLst/>
            </a:prstGeom>
          </p:spPr>
        </p:pic>
        <p:sp>
          <p:nvSpPr>
            <p:cNvPr id="156" name="object 156" descr=""/>
            <p:cNvSpPr/>
            <p:nvPr/>
          </p:nvSpPr>
          <p:spPr>
            <a:xfrm>
              <a:off x="4631435" y="5838443"/>
              <a:ext cx="1341120" cy="251460"/>
            </a:xfrm>
            <a:custGeom>
              <a:avLst/>
              <a:gdLst/>
              <a:ahLst/>
              <a:cxnLst/>
              <a:rect l="l" t="t" r="r" b="b"/>
              <a:pathLst>
                <a:path w="1341120" h="251460">
                  <a:moveTo>
                    <a:pt x="1341119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1341119" y="251459"/>
                  </a:lnTo>
                  <a:lnTo>
                    <a:pt x="1341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 descr=""/>
            <p:cNvSpPr/>
            <p:nvPr/>
          </p:nvSpPr>
          <p:spPr>
            <a:xfrm>
              <a:off x="4631435" y="5838443"/>
              <a:ext cx="1341120" cy="251460"/>
            </a:xfrm>
            <a:custGeom>
              <a:avLst/>
              <a:gdLst/>
              <a:ahLst/>
              <a:cxnLst/>
              <a:rect l="l" t="t" r="r" b="b"/>
              <a:pathLst>
                <a:path w="1341120" h="251460">
                  <a:moveTo>
                    <a:pt x="0" y="251459"/>
                  </a:moveTo>
                  <a:lnTo>
                    <a:pt x="1341119" y="251459"/>
                  </a:lnTo>
                  <a:lnTo>
                    <a:pt x="1341119" y="0"/>
                  </a:lnTo>
                  <a:lnTo>
                    <a:pt x="0" y="0"/>
                  </a:lnTo>
                  <a:lnTo>
                    <a:pt x="0" y="251459"/>
                  </a:lnTo>
                  <a:close/>
                </a:path>
              </a:pathLst>
            </a:custGeom>
            <a:ln w="12191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8" name="object 15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8355" y="4575047"/>
              <a:ext cx="2173986" cy="299465"/>
            </a:xfrm>
            <a:prstGeom prst="rect">
              <a:avLst/>
            </a:prstGeom>
          </p:spPr>
        </p:pic>
        <p:pic>
          <p:nvPicPr>
            <p:cNvPr id="159" name="object 159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138415" y="4610099"/>
              <a:ext cx="1212342" cy="267462"/>
            </a:xfrm>
            <a:prstGeom prst="rect">
              <a:avLst/>
            </a:prstGeom>
          </p:spPr>
        </p:pic>
        <p:sp>
          <p:nvSpPr>
            <p:cNvPr id="160" name="object 160" descr=""/>
            <p:cNvSpPr/>
            <p:nvPr/>
          </p:nvSpPr>
          <p:spPr>
            <a:xfrm>
              <a:off x="6640067" y="4556759"/>
              <a:ext cx="2161540" cy="287020"/>
            </a:xfrm>
            <a:custGeom>
              <a:avLst/>
              <a:gdLst/>
              <a:ahLst/>
              <a:cxnLst/>
              <a:rect l="l" t="t" r="r" b="b"/>
              <a:pathLst>
                <a:path w="2161540" h="287020">
                  <a:moveTo>
                    <a:pt x="2161031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2161031" y="286512"/>
                  </a:lnTo>
                  <a:lnTo>
                    <a:pt x="2161031" y="0"/>
                  </a:lnTo>
                  <a:close/>
                </a:path>
              </a:pathLst>
            </a:custGeom>
            <a:solidFill>
              <a:srgbClr val="C6DF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 descr=""/>
            <p:cNvSpPr/>
            <p:nvPr/>
          </p:nvSpPr>
          <p:spPr>
            <a:xfrm>
              <a:off x="6640067" y="4556759"/>
              <a:ext cx="2161540" cy="287020"/>
            </a:xfrm>
            <a:custGeom>
              <a:avLst/>
              <a:gdLst/>
              <a:ahLst/>
              <a:cxnLst/>
              <a:rect l="l" t="t" r="r" b="b"/>
              <a:pathLst>
                <a:path w="2161540" h="287020">
                  <a:moveTo>
                    <a:pt x="0" y="286512"/>
                  </a:moveTo>
                  <a:lnTo>
                    <a:pt x="2161031" y="286512"/>
                  </a:lnTo>
                  <a:lnTo>
                    <a:pt x="2161031" y="0"/>
                  </a:lnTo>
                  <a:lnTo>
                    <a:pt x="0" y="0"/>
                  </a:lnTo>
                  <a:lnTo>
                    <a:pt x="0" y="286512"/>
                  </a:lnTo>
                  <a:close/>
                </a:path>
              </a:pathLst>
            </a:custGeom>
            <a:ln w="12192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2" name="object 162" descr=""/>
          <p:cNvSpPr txBox="1"/>
          <p:nvPr/>
        </p:nvSpPr>
        <p:spPr>
          <a:xfrm>
            <a:off x="7178420" y="4610480"/>
            <a:ext cx="10852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latin typeface="Malgun Gothic"/>
                <a:cs typeface="Malgun Gothic"/>
              </a:rPr>
              <a:t>일진씨앤에스</a:t>
            </a:r>
            <a:r>
              <a:rPr dirty="0" sz="1000" spc="-40" b="1">
                <a:latin typeface="Malgun Gothic"/>
                <a:cs typeface="Malgun Gothic"/>
              </a:rPr>
              <a:t> </a:t>
            </a:r>
            <a:r>
              <a:rPr dirty="0" sz="1000" spc="-25" b="1">
                <a:latin typeface="Malgun Gothic"/>
                <a:cs typeface="Malgun Gothic"/>
              </a:rPr>
              <a:t>지원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163" name="object 163" descr=""/>
          <p:cNvGrpSpPr/>
          <p:nvPr/>
        </p:nvGrpSpPr>
        <p:grpSpPr>
          <a:xfrm>
            <a:off x="6630669" y="4830826"/>
            <a:ext cx="1120140" cy="309245"/>
            <a:chOff x="6630669" y="4830826"/>
            <a:chExt cx="1120140" cy="309245"/>
          </a:xfrm>
        </p:grpSpPr>
        <p:pic>
          <p:nvPicPr>
            <p:cNvPr id="164" name="object 16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55307" y="4855464"/>
              <a:ext cx="1094994" cy="262889"/>
            </a:xfrm>
            <a:prstGeom prst="rect">
              <a:avLst/>
            </a:prstGeom>
          </p:spPr>
        </p:pic>
        <p:pic>
          <p:nvPicPr>
            <p:cNvPr id="165" name="object 165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935723" y="4872228"/>
              <a:ext cx="532637" cy="267462"/>
            </a:xfrm>
            <a:prstGeom prst="rect">
              <a:avLst/>
            </a:prstGeom>
          </p:spPr>
        </p:pic>
        <p:sp>
          <p:nvSpPr>
            <p:cNvPr id="166" name="object 166" descr=""/>
            <p:cNvSpPr/>
            <p:nvPr/>
          </p:nvSpPr>
          <p:spPr>
            <a:xfrm>
              <a:off x="6637019" y="4837176"/>
              <a:ext cx="1082040" cy="250190"/>
            </a:xfrm>
            <a:custGeom>
              <a:avLst/>
              <a:gdLst/>
              <a:ahLst/>
              <a:cxnLst/>
              <a:rect l="l" t="t" r="r" b="b"/>
              <a:pathLst>
                <a:path w="1082040" h="250189">
                  <a:moveTo>
                    <a:pt x="1082040" y="0"/>
                  </a:moveTo>
                  <a:lnTo>
                    <a:pt x="0" y="0"/>
                  </a:lnTo>
                  <a:lnTo>
                    <a:pt x="0" y="249936"/>
                  </a:lnTo>
                  <a:lnTo>
                    <a:pt x="1082040" y="249936"/>
                  </a:lnTo>
                  <a:lnTo>
                    <a:pt x="1082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 descr=""/>
            <p:cNvSpPr/>
            <p:nvPr/>
          </p:nvSpPr>
          <p:spPr>
            <a:xfrm>
              <a:off x="6637019" y="4837176"/>
              <a:ext cx="1082040" cy="250190"/>
            </a:xfrm>
            <a:custGeom>
              <a:avLst/>
              <a:gdLst/>
              <a:ahLst/>
              <a:cxnLst/>
              <a:rect l="l" t="t" r="r" b="b"/>
              <a:pathLst>
                <a:path w="1082040" h="250189">
                  <a:moveTo>
                    <a:pt x="0" y="249936"/>
                  </a:moveTo>
                  <a:lnTo>
                    <a:pt x="1082040" y="249936"/>
                  </a:lnTo>
                  <a:lnTo>
                    <a:pt x="1082040" y="0"/>
                  </a:lnTo>
                  <a:lnTo>
                    <a:pt x="0" y="0"/>
                  </a:lnTo>
                  <a:lnTo>
                    <a:pt x="0" y="249936"/>
                  </a:lnTo>
                  <a:close/>
                </a:path>
              </a:pathLst>
            </a:custGeom>
            <a:ln w="12192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8" name="object 168" descr=""/>
          <p:cNvSpPr txBox="1"/>
          <p:nvPr/>
        </p:nvSpPr>
        <p:spPr>
          <a:xfrm>
            <a:off x="6976618" y="4872609"/>
            <a:ext cx="405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Malgun Gothic"/>
                <a:cs typeface="Malgun Gothic"/>
              </a:rPr>
              <a:t>인프라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169" name="object 169" descr=""/>
          <p:cNvGrpSpPr/>
          <p:nvPr/>
        </p:nvGrpSpPr>
        <p:grpSpPr>
          <a:xfrm>
            <a:off x="6630669" y="4830826"/>
            <a:ext cx="2197100" cy="560705"/>
            <a:chOff x="6630669" y="4830826"/>
            <a:chExt cx="2197100" cy="560705"/>
          </a:xfrm>
        </p:grpSpPr>
        <p:pic>
          <p:nvPicPr>
            <p:cNvPr id="170" name="object 17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34299" y="4855464"/>
              <a:ext cx="1093470" cy="262889"/>
            </a:xfrm>
            <a:prstGeom prst="rect">
              <a:avLst/>
            </a:prstGeom>
          </p:spPr>
        </p:pic>
        <p:sp>
          <p:nvSpPr>
            <p:cNvPr id="171" name="object 171" descr=""/>
            <p:cNvSpPr/>
            <p:nvPr/>
          </p:nvSpPr>
          <p:spPr>
            <a:xfrm>
              <a:off x="7716011" y="4837176"/>
              <a:ext cx="1080770" cy="250190"/>
            </a:xfrm>
            <a:custGeom>
              <a:avLst/>
              <a:gdLst/>
              <a:ahLst/>
              <a:cxnLst/>
              <a:rect l="l" t="t" r="r" b="b"/>
              <a:pathLst>
                <a:path w="1080770" h="250189">
                  <a:moveTo>
                    <a:pt x="1080516" y="0"/>
                  </a:moveTo>
                  <a:lnTo>
                    <a:pt x="0" y="0"/>
                  </a:lnTo>
                  <a:lnTo>
                    <a:pt x="0" y="249936"/>
                  </a:lnTo>
                  <a:lnTo>
                    <a:pt x="1080516" y="249936"/>
                  </a:lnTo>
                  <a:lnTo>
                    <a:pt x="10805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 descr=""/>
            <p:cNvSpPr/>
            <p:nvPr/>
          </p:nvSpPr>
          <p:spPr>
            <a:xfrm>
              <a:off x="7716011" y="4837176"/>
              <a:ext cx="1080770" cy="250190"/>
            </a:xfrm>
            <a:custGeom>
              <a:avLst/>
              <a:gdLst/>
              <a:ahLst/>
              <a:cxnLst/>
              <a:rect l="l" t="t" r="r" b="b"/>
              <a:pathLst>
                <a:path w="1080770" h="250189">
                  <a:moveTo>
                    <a:pt x="0" y="249936"/>
                  </a:moveTo>
                  <a:lnTo>
                    <a:pt x="1080516" y="249936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249936"/>
                  </a:lnTo>
                  <a:close/>
                </a:path>
              </a:pathLst>
            </a:custGeom>
            <a:ln w="12192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3" name="object 17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55307" y="5105387"/>
              <a:ext cx="1094994" cy="265950"/>
            </a:xfrm>
            <a:prstGeom prst="rect">
              <a:avLst/>
            </a:prstGeom>
          </p:spPr>
        </p:pic>
        <p:pic>
          <p:nvPicPr>
            <p:cNvPr id="174" name="object 174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998207" y="5123688"/>
              <a:ext cx="406133" cy="267462"/>
            </a:xfrm>
            <a:prstGeom prst="rect">
              <a:avLst/>
            </a:prstGeom>
          </p:spPr>
        </p:pic>
        <p:sp>
          <p:nvSpPr>
            <p:cNvPr id="175" name="object 175" descr=""/>
            <p:cNvSpPr/>
            <p:nvPr/>
          </p:nvSpPr>
          <p:spPr>
            <a:xfrm>
              <a:off x="6637019" y="5087112"/>
              <a:ext cx="1082040" cy="253365"/>
            </a:xfrm>
            <a:custGeom>
              <a:avLst/>
              <a:gdLst/>
              <a:ahLst/>
              <a:cxnLst/>
              <a:rect l="l" t="t" r="r" b="b"/>
              <a:pathLst>
                <a:path w="1082040" h="253364">
                  <a:moveTo>
                    <a:pt x="1082040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1082040" y="252984"/>
                  </a:lnTo>
                  <a:lnTo>
                    <a:pt x="1082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 descr=""/>
            <p:cNvSpPr/>
            <p:nvPr/>
          </p:nvSpPr>
          <p:spPr>
            <a:xfrm>
              <a:off x="6637019" y="5087112"/>
              <a:ext cx="1082040" cy="253365"/>
            </a:xfrm>
            <a:custGeom>
              <a:avLst/>
              <a:gdLst/>
              <a:ahLst/>
              <a:cxnLst/>
              <a:rect l="l" t="t" r="r" b="b"/>
              <a:pathLst>
                <a:path w="1082040" h="253364">
                  <a:moveTo>
                    <a:pt x="0" y="252984"/>
                  </a:moveTo>
                  <a:lnTo>
                    <a:pt x="1082040" y="252984"/>
                  </a:lnTo>
                  <a:lnTo>
                    <a:pt x="1082040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2191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7" name="object 177" descr=""/>
          <p:cNvSpPr txBox="1"/>
          <p:nvPr/>
        </p:nvSpPr>
        <p:spPr>
          <a:xfrm>
            <a:off x="7039102" y="5124450"/>
            <a:ext cx="278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Malgun Gothic"/>
                <a:cs typeface="Malgun Gothic"/>
              </a:rPr>
              <a:t>서버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178" name="object 178" descr=""/>
          <p:cNvGrpSpPr/>
          <p:nvPr/>
        </p:nvGrpSpPr>
        <p:grpSpPr>
          <a:xfrm>
            <a:off x="6629145" y="5080761"/>
            <a:ext cx="2199005" cy="563880"/>
            <a:chOff x="6629145" y="5080761"/>
            <a:chExt cx="2199005" cy="563880"/>
          </a:xfrm>
        </p:grpSpPr>
        <p:pic>
          <p:nvPicPr>
            <p:cNvPr id="179" name="object 17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34299" y="5105387"/>
              <a:ext cx="1093470" cy="265950"/>
            </a:xfrm>
            <a:prstGeom prst="rect">
              <a:avLst/>
            </a:prstGeom>
          </p:spPr>
        </p:pic>
        <p:sp>
          <p:nvSpPr>
            <p:cNvPr id="180" name="object 180" descr=""/>
            <p:cNvSpPr/>
            <p:nvPr/>
          </p:nvSpPr>
          <p:spPr>
            <a:xfrm>
              <a:off x="7716011" y="5087111"/>
              <a:ext cx="1080770" cy="253365"/>
            </a:xfrm>
            <a:custGeom>
              <a:avLst/>
              <a:gdLst/>
              <a:ahLst/>
              <a:cxnLst/>
              <a:rect l="l" t="t" r="r" b="b"/>
              <a:pathLst>
                <a:path w="1080770" h="253364">
                  <a:moveTo>
                    <a:pt x="1080516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1080516" y="252984"/>
                  </a:lnTo>
                  <a:lnTo>
                    <a:pt x="10805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 descr=""/>
            <p:cNvSpPr/>
            <p:nvPr/>
          </p:nvSpPr>
          <p:spPr>
            <a:xfrm>
              <a:off x="7716011" y="5087111"/>
              <a:ext cx="1080770" cy="253365"/>
            </a:xfrm>
            <a:custGeom>
              <a:avLst/>
              <a:gdLst/>
              <a:ahLst/>
              <a:cxnLst/>
              <a:rect l="l" t="t" r="r" b="b"/>
              <a:pathLst>
                <a:path w="1080770" h="253364">
                  <a:moveTo>
                    <a:pt x="0" y="252984"/>
                  </a:moveTo>
                  <a:lnTo>
                    <a:pt x="1080516" y="252984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2191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2" name="object 18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53783" y="5358383"/>
              <a:ext cx="1093470" cy="265950"/>
            </a:xfrm>
            <a:prstGeom prst="rect">
              <a:avLst/>
            </a:prstGeom>
          </p:spPr>
        </p:pic>
        <p:pic>
          <p:nvPicPr>
            <p:cNvPr id="183" name="object 183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992111" y="5376671"/>
              <a:ext cx="416826" cy="267462"/>
            </a:xfrm>
            <a:prstGeom prst="rect">
              <a:avLst/>
            </a:prstGeom>
          </p:spPr>
        </p:pic>
        <p:sp>
          <p:nvSpPr>
            <p:cNvPr id="184" name="object 184" descr=""/>
            <p:cNvSpPr/>
            <p:nvPr/>
          </p:nvSpPr>
          <p:spPr>
            <a:xfrm>
              <a:off x="6635495" y="5340095"/>
              <a:ext cx="1080770" cy="253365"/>
            </a:xfrm>
            <a:custGeom>
              <a:avLst/>
              <a:gdLst/>
              <a:ahLst/>
              <a:cxnLst/>
              <a:rect l="l" t="t" r="r" b="b"/>
              <a:pathLst>
                <a:path w="1080770" h="253364">
                  <a:moveTo>
                    <a:pt x="1080516" y="0"/>
                  </a:moveTo>
                  <a:lnTo>
                    <a:pt x="0" y="0"/>
                  </a:lnTo>
                  <a:lnTo>
                    <a:pt x="0" y="252983"/>
                  </a:lnTo>
                  <a:lnTo>
                    <a:pt x="1080516" y="252983"/>
                  </a:lnTo>
                  <a:lnTo>
                    <a:pt x="10805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 descr=""/>
            <p:cNvSpPr/>
            <p:nvPr/>
          </p:nvSpPr>
          <p:spPr>
            <a:xfrm>
              <a:off x="6635495" y="5340095"/>
              <a:ext cx="1080770" cy="253365"/>
            </a:xfrm>
            <a:custGeom>
              <a:avLst/>
              <a:gdLst/>
              <a:ahLst/>
              <a:cxnLst/>
              <a:rect l="l" t="t" r="r" b="b"/>
              <a:pathLst>
                <a:path w="1080770" h="253364">
                  <a:moveTo>
                    <a:pt x="0" y="252983"/>
                  </a:moveTo>
                  <a:lnTo>
                    <a:pt x="1080516" y="252983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252983"/>
                  </a:lnTo>
                  <a:close/>
                </a:path>
              </a:pathLst>
            </a:custGeom>
            <a:ln w="12191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6" name="object 186" descr=""/>
          <p:cNvSpPr txBox="1"/>
          <p:nvPr/>
        </p:nvSpPr>
        <p:spPr>
          <a:xfrm>
            <a:off x="7032497" y="5377433"/>
            <a:ext cx="2901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Malgun Gothic"/>
                <a:cs typeface="Malgun Gothic"/>
              </a:rPr>
              <a:t>DBA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187" name="object 187" descr=""/>
          <p:cNvGrpSpPr/>
          <p:nvPr/>
        </p:nvGrpSpPr>
        <p:grpSpPr>
          <a:xfrm>
            <a:off x="3832605" y="4838446"/>
            <a:ext cx="5001260" cy="793750"/>
            <a:chOff x="3832605" y="4838446"/>
            <a:chExt cx="5001260" cy="793750"/>
          </a:xfrm>
        </p:grpSpPr>
        <p:pic>
          <p:nvPicPr>
            <p:cNvPr id="188" name="object 18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40396" y="5358384"/>
              <a:ext cx="1093470" cy="265950"/>
            </a:xfrm>
            <a:prstGeom prst="rect">
              <a:avLst/>
            </a:prstGeom>
          </p:spPr>
        </p:pic>
        <p:sp>
          <p:nvSpPr>
            <p:cNvPr id="189" name="object 189" descr=""/>
            <p:cNvSpPr/>
            <p:nvPr/>
          </p:nvSpPr>
          <p:spPr>
            <a:xfrm>
              <a:off x="7722108" y="5340096"/>
              <a:ext cx="1080770" cy="253365"/>
            </a:xfrm>
            <a:custGeom>
              <a:avLst/>
              <a:gdLst/>
              <a:ahLst/>
              <a:cxnLst/>
              <a:rect l="l" t="t" r="r" b="b"/>
              <a:pathLst>
                <a:path w="1080770" h="253364">
                  <a:moveTo>
                    <a:pt x="1080516" y="0"/>
                  </a:moveTo>
                  <a:lnTo>
                    <a:pt x="0" y="0"/>
                  </a:lnTo>
                  <a:lnTo>
                    <a:pt x="0" y="252983"/>
                  </a:lnTo>
                  <a:lnTo>
                    <a:pt x="1080516" y="252983"/>
                  </a:lnTo>
                  <a:lnTo>
                    <a:pt x="10805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 descr=""/>
            <p:cNvSpPr/>
            <p:nvPr/>
          </p:nvSpPr>
          <p:spPr>
            <a:xfrm>
              <a:off x="7722108" y="5340096"/>
              <a:ext cx="1080770" cy="253365"/>
            </a:xfrm>
            <a:custGeom>
              <a:avLst/>
              <a:gdLst/>
              <a:ahLst/>
              <a:cxnLst/>
              <a:rect l="l" t="t" r="r" b="b"/>
              <a:pathLst>
                <a:path w="1080770" h="253364">
                  <a:moveTo>
                    <a:pt x="0" y="252983"/>
                  </a:moveTo>
                  <a:lnTo>
                    <a:pt x="1080516" y="252983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252983"/>
                  </a:lnTo>
                  <a:close/>
                </a:path>
              </a:pathLst>
            </a:custGeom>
            <a:ln w="12191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1" name="object 191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857243" y="4863084"/>
              <a:ext cx="805434" cy="768858"/>
            </a:xfrm>
            <a:prstGeom prst="rect">
              <a:avLst/>
            </a:prstGeom>
          </p:spPr>
        </p:pic>
        <p:sp>
          <p:nvSpPr>
            <p:cNvPr id="192" name="object 192" descr=""/>
            <p:cNvSpPr/>
            <p:nvPr/>
          </p:nvSpPr>
          <p:spPr>
            <a:xfrm>
              <a:off x="3838955" y="4844796"/>
              <a:ext cx="792480" cy="756285"/>
            </a:xfrm>
            <a:custGeom>
              <a:avLst/>
              <a:gdLst/>
              <a:ahLst/>
              <a:cxnLst/>
              <a:rect l="l" t="t" r="r" b="b"/>
              <a:pathLst>
                <a:path w="792479" h="756285">
                  <a:moveTo>
                    <a:pt x="792479" y="0"/>
                  </a:moveTo>
                  <a:lnTo>
                    <a:pt x="0" y="0"/>
                  </a:lnTo>
                  <a:lnTo>
                    <a:pt x="0" y="755903"/>
                  </a:lnTo>
                  <a:lnTo>
                    <a:pt x="792479" y="755903"/>
                  </a:lnTo>
                  <a:lnTo>
                    <a:pt x="7924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 descr=""/>
            <p:cNvSpPr/>
            <p:nvPr/>
          </p:nvSpPr>
          <p:spPr>
            <a:xfrm>
              <a:off x="3838955" y="4844796"/>
              <a:ext cx="792480" cy="756285"/>
            </a:xfrm>
            <a:custGeom>
              <a:avLst/>
              <a:gdLst/>
              <a:ahLst/>
              <a:cxnLst/>
              <a:rect l="l" t="t" r="r" b="b"/>
              <a:pathLst>
                <a:path w="792479" h="756285">
                  <a:moveTo>
                    <a:pt x="0" y="755903"/>
                  </a:moveTo>
                  <a:lnTo>
                    <a:pt x="792479" y="755903"/>
                  </a:lnTo>
                  <a:lnTo>
                    <a:pt x="792479" y="0"/>
                  </a:lnTo>
                  <a:lnTo>
                    <a:pt x="0" y="0"/>
                  </a:lnTo>
                  <a:lnTo>
                    <a:pt x="0" y="755903"/>
                  </a:lnTo>
                  <a:close/>
                </a:path>
              </a:pathLst>
            </a:custGeom>
            <a:ln w="12192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4" name="object 194" descr=""/>
          <p:cNvSpPr txBox="1"/>
          <p:nvPr/>
        </p:nvSpPr>
        <p:spPr>
          <a:xfrm>
            <a:off x="4033265" y="5132958"/>
            <a:ext cx="405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Malgun Gothic"/>
                <a:cs typeface="Malgun Gothic"/>
              </a:rPr>
              <a:t>재경팀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195" name="object 195" descr=""/>
          <p:cNvGrpSpPr/>
          <p:nvPr/>
        </p:nvGrpSpPr>
        <p:grpSpPr>
          <a:xfrm>
            <a:off x="3840226" y="5595873"/>
            <a:ext cx="828675" cy="307340"/>
            <a:chOff x="3840226" y="5595873"/>
            <a:chExt cx="828675" cy="307340"/>
          </a:xfrm>
        </p:grpSpPr>
        <p:pic>
          <p:nvPicPr>
            <p:cNvPr id="196" name="object 196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864864" y="5620511"/>
              <a:ext cx="803910" cy="259829"/>
            </a:xfrm>
            <a:prstGeom prst="rect">
              <a:avLst/>
            </a:prstGeom>
          </p:spPr>
        </p:pic>
        <p:pic>
          <p:nvPicPr>
            <p:cNvPr id="197" name="object 197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000500" y="5635751"/>
              <a:ext cx="532638" cy="267462"/>
            </a:xfrm>
            <a:prstGeom prst="rect">
              <a:avLst/>
            </a:prstGeom>
          </p:spPr>
        </p:pic>
        <p:sp>
          <p:nvSpPr>
            <p:cNvPr id="198" name="object 198" descr=""/>
            <p:cNvSpPr/>
            <p:nvPr/>
          </p:nvSpPr>
          <p:spPr>
            <a:xfrm>
              <a:off x="3846576" y="5602223"/>
              <a:ext cx="791210" cy="247015"/>
            </a:xfrm>
            <a:custGeom>
              <a:avLst/>
              <a:gdLst/>
              <a:ahLst/>
              <a:cxnLst/>
              <a:rect l="l" t="t" r="r" b="b"/>
              <a:pathLst>
                <a:path w="791210" h="247014">
                  <a:moveTo>
                    <a:pt x="7909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790955" y="246887"/>
                  </a:lnTo>
                  <a:lnTo>
                    <a:pt x="7909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 descr=""/>
            <p:cNvSpPr/>
            <p:nvPr/>
          </p:nvSpPr>
          <p:spPr>
            <a:xfrm>
              <a:off x="3846576" y="5602223"/>
              <a:ext cx="791210" cy="247015"/>
            </a:xfrm>
            <a:custGeom>
              <a:avLst/>
              <a:gdLst/>
              <a:ahLst/>
              <a:cxnLst/>
              <a:rect l="l" t="t" r="r" b="b"/>
              <a:pathLst>
                <a:path w="791210" h="247014">
                  <a:moveTo>
                    <a:pt x="0" y="246887"/>
                  </a:moveTo>
                  <a:lnTo>
                    <a:pt x="790955" y="246887"/>
                  </a:lnTo>
                  <a:lnTo>
                    <a:pt x="7909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1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0" name="object 200" descr=""/>
          <p:cNvSpPr txBox="1"/>
          <p:nvPr/>
        </p:nvSpPr>
        <p:spPr>
          <a:xfrm>
            <a:off x="4040504" y="5636767"/>
            <a:ext cx="405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Malgun Gothic"/>
                <a:cs typeface="Malgun Gothic"/>
              </a:rPr>
              <a:t>구매팀</a:t>
            </a:r>
            <a:endParaRPr sz="1000">
              <a:latin typeface="Malgun Gothic"/>
              <a:cs typeface="Malgun Gothic"/>
            </a:endParaRPr>
          </a:p>
        </p:txBody>
      </p:sp>
      <p:grpSp>
        <p:nvGrpSpPr>
          <p:cNvPr id="201" name="object 201" descr=""/>
          <p:cNvGrpSpPr/>
          <p:nvPr/>
        </p:nvGrpSpPr>
        <p:grpSpPr>
          <a:xfrm>
            <a:off x="3840479" y="5835396"/>
            <a:ext cx="828675" cy="306070"/>
            <a:chOff x="3840479" y="5835396"/>
            <a:chExt cx="828675" cy="306070"/>
          </a:xfrm>
        </p:grpSpPr>
        <p:pic>
          <p:nvPicPr>
            <p:cNvPr id="202" name="object 202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864863" y="5859780"/>
              <a:ext cx="803910" cy="259829"/>
            </a:xfrm>
            <a:prstGeom prst="rect">
              <a:avLst/>
            </a:prstGeom>
          </p:spPr>
        </p:pic>
        <p:pic>
          <p:nvPicPr>
            <p:cNvPr id="203" name="object 203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000499" y="5873496"/>
              <a:ext cx="532638" cy="267461"/>
            </a:xfrm>
            <a:prstGeom prst="rect">
              <a:avLst/>
            </a:prstGeom>
          </p:spPr>
        </p:pic>
        <p:sp>
          <p:nvSpPr>
            <p:cNvPr id="204" name="object 204" descr=""/>
            <p:cNvSpPr/>
            <p:nvPr/>
          </p:nvSpPr>
          <p:spPr>
            <a:xfrm>
              <a:off x="3846575" y="5841492"/>
              <a:ext cx="791210" cy="247015"/>
            </a:xfrm>
            <a:custGeom>
              <a:avLst/>
              <a:gdLst/>
              <a:ahLst/>
              <a:cxnLst/>
              <a:rect l="l" t="t" r="r" b="b"/>
              <a:pathLst>
                <a:path w="791210" h="247014">
                  <a:moveTo>
                    <a:pt x="790955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790955" y="246888"/>
                  </a:lnTo>
                  <a:lnTo>
                    <a:pt x="7909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 descr=""/>
            <p:cNvSpPr/>
            <p:nvPr/>
          </p:nvSpPr>
          <p:spPr>
            <a:xfrm>
              <a:off x="3846575" y="5841492"/>
              <a:ext cx="791210" cy="247015"/>
            </a:xfrm>
            <a:custGeom>
              <a:avLst/>
              <a:gdLst/>
              <a:ahLst/>
              <a:cxnLst/>
              <a:rect l="l" t="t" r="r" b="b"/>
              <a:pathLst>
                <a:path w="791210" h="247014">
                  <a:moveTo>
                    <a:pt x="0" y="246888"/>
                  </a:moveTo>
                  <a:lnTo>
                    <a:pt x="790955" y="246888"/>
                  </a:lnTo>
                  <a:lnTo>
                    <a:pt x="790955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2192">
              <a:solidFill>
                <a:srgbClr val="578D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6" name="object 206" descr=""/>
          <p:cNvSpPr txBox="1"/>
          <p:nvPr/>
        </p:nvSpPr>
        <p:spPr>
          <a:xfrm>
            <a:off x="4040504" y="5875731"/>
            <a:ext cx="405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Malgun Gothic"/>
                <a:cs typeface="Malgun Gothic"/>
              </a:rPr>
              <a:t>인사팀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07" name="object 20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dirty="0" spc="-25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IJMAIL</dc:creator>
  <dc:title>보안모니터링수행현황</dc:title>
  <dcterms:created xsi:type="dcterms:W3CDTF">2023-12-20T16:17:09Z</dcterms:created>
  <dcterms:modified xsi:type="dcterms:W3CDTF">2023-12-20T16:17:09Z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2023-12-20T00:00:00Z</vt:filetime>
  </property>
  <property fmtid="{D5CDD505-2E9C-101B-9397-08002B2CF9AE}" pid="5" name="Producer">
    <vt:lpwstr>Microsoft® PowerPoint® 2016</vt:lpwstr>
  </property>
</Properties>
</file>