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933" r:id="rId2"/>
    <p:sldId id="945" r:id="rId3"/>
    <p:sldId id="932" r:id="rId4"/>
    <p:sldId id="946" r:id="rId5"/>
    <p:sldId id="949" r:id="rId6"/>
    <p:sldId id="947" r:id="rId7"/>
    <p:sldId id="950" r:id="rId8"/>
    <p:sldId id="951" r:id="rId9"/>
    <p:sldId id="952" r:id="rId10"/>
    <p:sldId id="953" r:id="rId11"/>
    <p:sldId id="955" r:id="rId12"/>
    <p:sldId id="956" r:id="rId13"/>
    <p:sldId id="944" r:id="rId14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207">
          <p15:clr>
            <a:srgbClr val="A4A3A4"/>
          </p15:clr>
        </p15:guide>
        <p15:guide id="3" orient="horz" pos="799" userDrawn="1">
          <p15:clr>
            <a:srgbClr val="A4A3A4"/>
          </p15:clr>
        </p15:guide>
        <p15:guide id="4" pos="353" userDrawn="1">
          <p15:clr>
            <a:srgbClr val="A4A3A4"/>
          </p15:clr>
        </p15:guide>
        <p15:guide id="5" pos="5887" userDrawn="1">
          <p15:clr>
            <a:srgbClr val="A4A3A4"/>
          </p15:clr>
        </p15:guide>
        <p15:guide id="6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BBB59"/>
    <a:srgbClr val="376092"/>
    <a:srgbClr val="005696"/>
    <a:srgbClr val="A6A6A6"/>
    <a:srgbClr val="C6D9F1"/>
    <a:srgbClr val="F2F2F2"/>
    <a:srgbClr val="4F81BD"/>
    <a:srgbClr val="7F7F7F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59" autoAdjust="0"/>
    <p:restoredTop sz="96433" autoAdjust="0"/>
  </p:normalViewPr>
  <p:slideViewPr>
    <p:cSldViewPr>
      <p:cViewPr varScale="1">
        <p:scale>
          <a:sx n="115" d="100"/>
          <a:sy n="115" d="100"/>
        </p:scale>
        <p:origin x="1668" y="102"/>
      </p:cViewPr>
      <p:guideLst>
        <p:guide orient="horz" pos="663"/>
        <p:guide orient="horz" pos="1207"/>
        <p:guide orient="horz" pos="799"/>
        <p:guide pos="353"/>
        <p:guide pos="5887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100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C4001-8360-4D1C-AA7B-97A9E9AE73AB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E47A8-5D93-4DF9-8123-4B4B167E57C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96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DE42D-5523-4D9C-82FB-D29B7B1A6CD3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A88F5-93D1-4526-9E4B-2B5EB40828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77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88F5-93D1-4526-9E4B-2B5EB40828DF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6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01"/>
          <p:cNvSpPr txBox="1">
            <a:spLocks/>
          </p:cNvSpPr>
          <p:nvPr userDrawn="1"/>
        </p:nvSpPr>
        <p:spPr>
          <a:xfrm>
            <a:off x="7623599" y="653879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EDF3D-EE75-42AE-B563-8DDE73160E8B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-15552" y="620688"/>
            <a:ext cx="9936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56456" y="6597352"/>
            <a:ext cx="9756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7" y="6659851"/>
            <a:ext cx="1014430" cy="144000"/>
          </a:xfrm>
          <a:prstGeom prst="rect">
            <a:avLst/>
          </a:prstGeom>
        </p:spPr>
      </p:pic>
      <p:sp>
        <p:nvSpPr>
          <p:cNvPr id="11" name="Rectangle 31"/>
          <p:cNvSpPr>
            <a:spLocks noChangeArrowheads="1"/>
          </p:cNvSpPr>
          <p:nvPr userDrawn="1"/>
        </p:nvSpPr>
        <p:spPr bwMode="auto">
          <a:xfrm>
            <a:off x="0" y="-99392"/>
            <a:ext cx="9906000" cy="260350"/>
          </a:xfrm>
          <a:prstGeom prst="rect">
            <a:avLst/>
          </a:prstGeom>
          <a:solidFill>
            <a:srgbClr val="D9D9C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520825" y="-99392"/>
            <a:ext cx="8385176" cy="260350"/>
          </a:xfrm>
          <a:prstGeom prst="rect">
            <a:avLst/>
          </a:prstGeom>
          <a:solidFill>
            <a:srgbClr val="FE7D1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3" name="Rectangle 33"/>
          <p:cNvSpPr>
            <a:spLocks noChangeArrowheads="1"/>
          </p:cNvSpPr>
          <p:nvPr userDrawn="1"/>
        </p:nvSpPr>
        <p:spPr bwMode="auto">
          <a:xfrm>
            <a:off x="2222499" y="-99392"/>
            <a:ext cx="7683501" cy="260350"/>
          </a:xfrm>
          <a:prstGeom prst="rect">
            <a:avLst/>
          </a:prstGeom>
          <a:solidFill>
            <a:srgbClr val="0C41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0" y="6597352"/>
            <a:ext cx="9906000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ko-KR" altLang="en-US" dirty="0"/>
          </a:p>
        </p:txBody>
      </p:sp>
      <p:pic>
        <p:nvPicPr>
          <p:cNvPr id="10" name="그림 9" descr="redcosign_CI(we)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249101" y="6629790"/>
            <a:ext cx="690012" cy="2000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01"/>
          <p:cNvSpPr txBox="1">
            <a:spLocks/>
          </p:cNvSpPr>
          <p:nvPr userDrawn="1"/>
        </p:nvSpPr>
        <p:spPr>
          <a:xfrm>
            <a:off x="7623599" y="653879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4EDF3D-EE75-42AE-B563-8DDE73160E8B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56456" y="6597352"/>
            <a:ext cx="9756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7" y="6659851"/>
            <a:ext cx="1014430" cy="144000"/>
          </a:xfrm>
          <a:prstGeom prst="rect">
            <a:avLst/>
          </a:prstGeom>
        </p:spPr>
      </p:pic>
      <p:sp>
        <p:nvSpPr>
          <p:cNvPr id="11" name="Rectangle 31"/>
          <p:cNvSpPr>
            <a:spLocks noChangeArrowheads="1"/>
          </p:cNvSpPr>
          <p:nvPr userDrawn="1"/>
        </p:nvSpPr>
        <p:spPr bwMode="auto">
          <a:xfrm>
            <a:off x="0" y="-99392"/>
            <a:ext cx="9906000" cy="260350"/>
          </a:xfrm>
          <a:prstGeom prst="rect">
            <a:avLst/>
          </a:prstGeom>
          <a:solidFill>
            <a:srgbClr val="D9D9C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520825" y="-99392"/>
            <a:ext cx="8385176" cy="260350"/>
          </a:xfrm>
          <a:prstGeom prst="rect">
            <a:avLst/>
          </a:prstGeom>
          <a:solidFill>
            <a:srgbClr val="FE7D1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3" name="Rectangle 33"/>
          <p:cNvSpPr>
            <a:spLocks noChangeArrowheads="1"/>
          </p:cNvSpPr>
          <p:nvPr userDrawn="1"/>
        </p:nvSpPr>
        <p:spPr bwMode="auto">
          <a:xfrm>
            <a:off x="2222499" y="-99392"/>
            <a:ext cx="7683501" cy="260350"/>
          </a:xfrm>
          <a:prstGeom prst="rect">
            <a:avLst/>
          </a:prstGeom>
          <a:solidFill>
            <a:srgbClr val="0C419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0" y="6597352"/>
            <a:ext cx="9906000" cy="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CD428-6938-47F4-8F5E-E483309E871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DF3D-EE75-42AE-B563-8DDE73160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CD428-6938-47F4-8F5E-E483309E8715}" type="datetimeFigureOut">
              <a:rPr lang="ko-KR" altLang="en-US" smtClean="0"/>
              <a:pPr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EDF3D-EE75-42AE-B563-8DDE73160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49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076700" y="4877077"/>
            <a:ext cx="1752600" cy="35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5727" tIns="37199" rIns="75727" bIns="37199" anchor="b">
            <a:spAutoFit/>
          </a:bodyPr>
          <a:lstStyle/>
          <a:p>
            <a:pPr algn="ctr" defTabSz="765175"/>
            <a:r>
              <a:rPr lang="en-US" altLang="ko-KR" b="1" dirty="0" smtClean="0">
                <a:latin typeface="+mn-ea"/>
              </a:rPr>
              <a:t>2023</a:t>
            </a:r>
            <a:r>
              <a:rPr lang="ko-KR" altLang="en-US" b="1" dirty="0" smtClean="0">
                <a:latin typeface="+mn-ea"/>
              </a:rPr>
              <a:t>. </a:t>
            </a:r>
            <a:r>
              <a:rPr lang="en-US" altLang="ko-KR" b="1" dirty="0" smtClean="0">
                <a:latin typeface="+mn-ea"/>
              </a:rPr>
              <a:t>12</a:t>
            </a:r>
            <a:r>
              <a:rPr lang="ko-KR" altLang="en-US" b="1" dirty="0" smtClean="0">
                <a:latin typeface="+mn-ea"/>
              </a:rPr>
              <a:t>. </a:t>
            </a:r>
            <a:r>
              <a:rPr lang="en-US" altLang="ko-KR" b="1" dirty="0" smtClean="0">
                <a:latin typeface="+mn-ea"/>
              </a:rPr>
              <a:t>21</a:t>
            </a:r>
            <a:endParaRPr lang="ko-KR" altLang="en-US" b="1" dirty="0">
              <a:latin typeface="+mn-ea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0" y="2132856"/>
            <a:ext cx="9906000" cy="720080"/>
          </a:xfrm>
          <a:prstGeom prst="rect">
            <a:avLst/>
          </a:prstGeom>
          <a:noFill/>
          <a:ln/>
        </p:spPr>
        <p:txBody>
          <a:bodyPr vert="horz" wrap="none" lIns="75727" tIns="37199" rIns="75727" bIns="37199" rtlCol="0" anchor="ctr">
            <a:noAutofit/>
          </a:bodyPr>
          <a:lstStyle/>
          <a:p>
            <a:pPr lvl="0" algn="ctr" defTabSz="765175">
              <a:spcBef>
                <a:spcPct val="0"/>
              </a:spcBef>
              <a:defRPr/>
            </a:pPr>
            <a:r>
              <a:rPr lang="ko-KR" altLang="en-US" sz="3600" b="1" dirty="0" smtClean="0">
                <a:latin typeface="+mn-ea"/>
                <a:cs typeface="+mj-cs"/>
              </a:rPr>
              <a:t>일진그룹 전자입찰 시스템 개편 수행 계획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" name="그림 6" descr="일진씨앤에스 국문(상하조합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12840" y="5824006"/>
            <a:ext cx="1141336" cy="5760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1388604" y="3148885"/>
            <a:ext cx="7128792" cy="72008"/>
            <a:chOff x="0" y="3384674"/>
            <a:chExt cx="9906001" cy="260350"/>
          </a:xfrm>
        </p:grpSpPr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0" y="3384674"/>
              <a:ext cx="9906000" cy="260350"/>
            </a:xfrm>
            <a:prstGeom prst="rect">
              <a:avLst/>
            </a:prstGeom>
            <a:solidFill>
              <a:srgbClr val="D9D9CE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1520825" y="3384674"/>
              <a:ext cx="8385176" cy="260350"/>
            </a:xfrm>
            <a:prstGeom prst="rect">
              <a:avLst/>
            </a:prstGeom>
            <a:solidFill>
              <a:srgbClr val="FE7D1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2222499" y="3384674"/>
              <a:ext cx="7683501" cy="260350"/>
            </a:xfrm>
            <a:prstGeom prst="rect">
              <a:avLst/>
            </a:prstGeom>
            <a:solidFill>
              <a:srgbClr val="0C419A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</p:grpSp>
      <p:pic>
        <p:nvPicPr>
          <p:cNvPr id="9" name="Picture 2" descr="Z:\회사 사용 서식\CI\Redcosign\redcosign_CI(hh)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5"/>
          <a:stretch/>
        </p:blipFill>
        <p:spPr bwMode="auto">
          <a:xfrm>
            <a:off x="5460603" y="5795106"/>
            <a:ext cx="627899" cy="34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97016" y="6140365"/>
            <a:ext cx="1512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㈜ 레드코사인</a:t>
            </a:r>
            <a:endParaRPr lang="ko-KR" altLang="en-US" sz="1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9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Box 5"/>
          <p:cNvSpPr txBox="1">
            <a:spLocks noChangeArrowheads="1"/>
          </p:cNvSpPr>
          <p:nvPr/>
        </p:nvSpPr>
        <p:spPr bwMode="auto">
          <a:xfrm>
            <a:off x="1" y="188640"/>
            <a:ext cx="98958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indent="177800">
              <a:spcBef>
                <a:spcPct val="50000"/>
              </a:spcBef>
              <a:defRPr/>
            </a:pPr>
            <a:r>
              <a:rPr lang="en-US" altLang="ko-KR" sz="2000" b="1" dirty="0">
                <a:latin typeface="+mn-ea"/>
                <a:ea typeface="+mn-ea"/>
              </a:rPr>
              <a:t>3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프로젝트 추진 방안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5" name="텍스트 개체 틀 61">
            <a:extLst>
              <a:ext uri="{FF2B5EF4-FFF2-40B4-BE49-F238E27FC236}">
                <a16:creationId xmlns:a16="http://schemas.microsoft.com/office/drawing/2014/main" id="{37F9A77A-E9B2-46F9-8A14-1896FA624395}"/>
              </a:ext>
            </a:extLst>
          </p:cNvPr>
          <p:cNvSpPr txBox="1">
            <a:spLocks/>
          </p:cNvSpPr>
          <p:nvPr/>
        </p:nvSpPr>
        <p:spPr>
          <a:xfrm>
            <a:off x="254571" y="749619"/>
            <a:ext cx="8916606" cy="35787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ko-KR" altLang="en-US" sz="1600" b="1" dirty="0" smtClean="0">
                <a:latin typeface="+mn-ea"/>
              </a:rPr>
              <a:t>■ 정기 보고체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16" name="텍스트 개체 틀 61">
            <a:extLst>
              <a:ext uri="{FF2B5EF4-FFF2-40B4-BE49-F238E27FC236}">
                <a16:creationId xmlns:a16="http://schemas.microsoft.com/office/drawing/2014/main" id="{37F9A77A-E9B2-46F9-8A14-1896FA624395}"/>
              </a:ext>
            </a:extLst>
          </p:cNvPr>
          <p:cNvSpPr txBox="1">
            <a:spLocks/>
          </p:cNvSpPr>
          <p:nvPr/>
        </p:nvSpPr>
        <p:spPr>
          <a:xfrm>
            <a:off x="489638" y="1126261"/>
            <a:ext cx="8916606" cy="3585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400" dirty="0" smtClean="0">
                <a:latin typeface="Malgun Gothic"/>
                <a:cs typeface="Malgun Gothic"/>
              </a:rPr>
              <a:t> 단계별 정기 보고 및 이슈 해결을 위한 비정기 회의체를 통해 상시적 협업 체계를 운영함</a:t>
            </a:r>
            <a:r>
              <a:rPr lang="en-US" altLang="ko-KR" sz="1400" dirty="0" smtClean="0">
                <a:latin typeface="Malgun Gothic"/>
                <a:cs typeface="Malgun Gothic"/>
              </a:rPr>
              <a:t>.</a:t>
            </a:r>
            <a:endParaRPr lang="ko-KR" altLang="en-US" sz="1400" i="1" dirty="0"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93012"/>
              </p:ext>
            </p:extLst>
          </p:nvPr>
        </p:nvGraphicFramePr>
        <p:xfrm>
          <a:off x="495300" y="1600200"/>
          <a:ext cx="8850188" cy="3984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7340">
                  <a:extLst>
                    <a:ext uri="{9D8B030D-6E8A-4147-A177-3AD203B41FA5}">
                      <a16:colId xmlns:a16="http://schemas.microsoft.com/office/drawing/2014/main" val="3006545325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1882792601"/>
                    </a:ext>
                  </a:extLst>
                </a:gridCol>
                <a:gridCol w="1519326">
                  <a:extLst>
                    <a:ext uri="{9D8B030D-6E8A-4147-A177-3AD203B41FA5}">
                      <a16:colId xmlns:a16="http://schemas.microsoft.com/office/drawing/2014/main" val="3775244750"/>
                    </a:ext>
                  </a:extLst>
                </a:gridCol>
                <a:gridCol w="1832625">
                  <a:extLst>
                    <a:ext uri="{9D8B030D-6E8A-4147-A177-3AD203B41FA5}">
                      <a16:colId xmlns:a16="http://schemas.microsoft.com/office/drawing/2014/main" val="153722694"/>
                    </a:ext>
                  </a:extLst>
                </a:gridCol>
                <a:gridCol w="1832625">
                  <a:extLst>
                    <a:ext uri="{9D8B030D-6E8A-4147-A177-3AD203B41FA5}">
                      <a16:colId xmlns:a16="http://schemas.microsoft.com/office/drawing/2014/main" val="3687751691"/>
                    </a:ext>
                  </a:extLst>
                </a:gridCol>
              </a:tblGrid>
              <a:tr h="460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보고내용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보고주기 및 기한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참석자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</a:rPr>
                        <a:t>필요 양식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0007"/>
                  </a:ext>
                </a:extLst>
              </a:tr>
              <a:tr h="807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착수 보고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06045" algn="l">
                        <a:lnSpc>
                          <a:spcPct val="100000"/>
                        </a:lnSpc>
                        <a:spcBef>
                          <a:spcPts val="944"/>
                        </a:spcBef>
                        <a:buChar char="-"/>
                        <a:tabLst>
                          <a:tab pos="226695" algn="l"/>
                        </a:tabLst>
                      </a:pPr>
                      <a:r>
                        <a:rPr lang="ko-KR" altLang="en-US" sz="1000" dirty="0" smtClean="0"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lang="ko-KR" altLang="en-US" sz="1000" spc="-35" dirty="0" smtClean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000" dirty="0" smtClean="0">
                          <a:latin typeface="Malgun Gothic"/>
                          <a:cs typeface="Malgun Gothic"/>
                        </a:rPr>
                        <a:t>작업</a:t>
                      </a:r>
                      <a:r>
                        <a:rPr lang="ko-KR" altLang="en-US" sz="1000" spc="-25" dirty="0" smtClean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000" dirty="0" smtClean="0">
                          <a:latin typeface="Malgun Gothic"/>
                          <a:cs typeface="Malgun Gothic"/>
                        </a:rPr>
                        <a:t>범위의</a:t>
                      </a:r>
                      <a:r>
                        <a:rPr lang="ko-KR" altLang="en-US" sz="1000" spc="-25" dirty="0" smtClean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000" spc="-35" dirty="0" smtClean="0">
                          <a:latin typeface="Malgun Gothic"/>
                          <a:cs typeface="Malgun Gothic"/>
                        </a:rPr>
                        <a:t>이해</a:t>
                      </a:r>
                      <a:endParaRPr lang="ko-KR" altLang="en-US" sz="1000" dirty="0" smtClean="0">
                        <a:latin typeface="Malgun Gothic"/>
                        <a:cs typeface="Malgun Gothic"/>
                      </a:endParaRPr>
                    </a:p>
                    <a:p>
                      <a:pPr marL="0" indent="-106680" algn="l">
                        <a:lnSpc>
                          <a:spcPct val="100000"/>
                        </a:lnSpc>
                        <a:buChar char="-"/>
                        <a:tabLst>
                          <a:tab pos="227329" algn="l"/>
                        </a:tabLst>
                      </a:pPr>
                      <a:r>
                        <a:rPr lang="ko-KR" altLang="en-US" sz="1000" dirty="0" smtClean="0"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lang="ko-KR" altLang="en-US" sz="1000" spc="-15" dirty="0" smtClean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000" dirty="0" smtClean="0">
                          <a:latin typeface="Malgun Gothic"/>
                          <a:cs typeface="Malgun Gothic"/>
                        </a:rPr>
                        <a:t>계획의</a:t>
                      </a:r>
                      <a:r>
                        <a:rPr lang="ko-KR" altLang="en-US" sz="1000" spc="-15" dirty="0" smtClean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000" spc="-25" dirty="0" smtClean="0">
                          <a:latin typeface="Malgun Gothic"/>
                          <a:cs typeface="Malgun Gothic"/>
                        </a:rPr>
                        <a:t>합의</a:t>
                      </a:r>
                      <a:endParaRPr lang="ko-KR" altLang="en-US" sz="1000" dirty="0" smtClean="0">
                        <a:latin typeface="Malgun Gothic"/>
                        <a:cs typeface="Malgun Gothic"/>
                      </a:endParaRPr>
                    </a:p>
                    <a:p>
                      <a:pPr marL="0" indent="-106680" algn="l">
                        <a:lnSpc>
                          <a:spcPct val="100000"/>
                        </a:lnSpc>
                        <a:buChar char="-"/>
                        <a:tabLst>
                          <a:tab pos="227329" algn="l"/>
                        </a:tabLst>
                      </a:pPr>
                      <a:r>
                        <a:rPr lang="ko-KR" altLang="en-US" sz="1000" dirty="0" smtClean="0"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lang="ko-KR" altLang="en-US" sz="1000" spc="-15" dirty="0" smtClean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000" dirty="0" smtClean="0">
                          <a:latin typeface="Malgun Gothic"/>
                          <a:cs typeface="Malgun Gothic"/>
                        </a:rPr>
                        <a:t>관리</a:t>
                      </a:r>
                      <a:r>
                        <a:rPr lang="ko-KR" altLang="en-US" sz="1000" spc="-5" dirty="0" smtClean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000" dirty="0" smtClean="0">
                          <a:latin typeface="Malgun Gothic"/>
                          <a:cs typeface="Malgun Gothic"/>
                        </a:rPr>
                        <a:t>계획</a:t>
                      </a:r>
                      <a:r>
                        <a:rPr lang="ko-KR" altLang="en-US" sz="1000" spc="-15" dirty="0" smtClean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000" spc="-25" dirty="0" smtClean="0">
                          <a:latin typeface="Malgun Gothic"/>
                          <a:cs typeface="Malgun Gothic"/>
                        </a:rPr>
                        <a:t>설명</a:t>
                      </a:r>
                      <a:endParaRPr lang="ko-KR" altLang="en-US" sz="1000" dirty="0" smtClean="0">
                        <a:latin typeface="Malgun Gothic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12</a:t>
                      </a:r>
                      <a:r>
                        <a:rPr lang="ko-KR" altLang="en-US" sz="1000" dirty="0" smtClean="0"/>
                        <a:t>월 말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프로젝트 이해관계자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별도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221883"/>
                  </a:ext>
                </a:extLst>
              </a:tr>
              <a:tr h="1255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주간 보고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770"/>
                        </a:spcBef>
                        <a:buChar char="-"/>
                        <a:tabLst>
                          <a:tab pos="227329" algn="l"/>
                        </a:tabLst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관리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업무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정보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/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기술현황검토</a:t>
                      </a:r>
                    </a:p>
                    <a:p>
                      <a:pPr marL="0" indent="-171450" algn="l" defTabSz="914400" rtl="0" eaLnBrk="1" latinLnBrk="1" hangingPunct="1">
                        <a:lnSpc>
                          <a:spcPct val="100000"/>
                        </a:lnSpc>
                        <a:buChar char="-"/>
                        <a:tabLst>
                          <a:tab pos="227329" algn="l"/>
                        </a:tabLst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금주 진척 현황</a:t>
                      </a:r>
                    </a:p>
                    <a:p>
                      <a:pPr marL="0" indent="-171450" algn="l" defTabSz="914400" rtl="0" eaLnBrk="1" latinLnBrk="1" hangingPunct="1">
                        <a:lnSpc>
                          <a:spcPct val="100000"/>
                        </a:lnSpc>
                        <a:buChar char="-"/>
                        <a:tabLst>
                          <a:tab pos="227329" algn="l"/>
                        </a:tabLst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차주 계획</a:t>
                      </a:r>
                    </a:p>
                    <a:p>
                      <a:pPr marL="0" indent="-171450" algn="l" defTabSz="914400" rtl="0" eaLnBrk="1" latinLnBrk="1" hangingPunct="1">
                        <a:lnSpc>
                          <a:spcPct val="100000"/>
                        </a:lnSpc>
                        <a:buChar char="-"/>
                        <a:tabLst>
                          <a:tab pos="227329" algn="l"/>
                        </a:tabLst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인력 관리</a:t>
                      </a:r>
                    </a:p>
                    <a:p>
                      <a:pPr marL="0" indent="-171450" algn="l" defTabSz="914400" rtl="0" eaLnBrk="1" latinLnBrk="1" hangingPunct="1">
                        <a:lnSpc>
                          <a:spcPct val="100000"/>
                        </a:lnSpc>
                        <a:buChar char="-"/>
                        <a:tabLst>
                          <a:tab pos="227329" algn="l"/>
                        </a:tabLst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이슈 관리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Malgun Gothic"/>
                        <a:ea typeface="+mn-ea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매주 목요일 </a:t>
                      </a:r>
                      <a:r>
                        <a:rPr lang="en-US" altLang="ko-KR" sz="1000" dirty="0" smtClean="0"/>
                        <a:t>15</a:t>
                      </a:r>
                      <a:r>
                        <a:rPr lang="ko-KR" altLang="en-US" sz="1000" dirty="0" smtClean="0"/>
                        <a:t>시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Project Manager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Project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개발</a:t>
                      </a:r>
                      <a:r>
                        <a:rPr lang="en-US" altLang="ko-KR" sz="1000" baseline="0" dirty="0" smtClean="0"/>
                        <a:t>PL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주간보고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양식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958985"/>
                  </a:ext>
                </a:extLst>
              </a:tr>
              <a:tr h="807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오픈 보고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har char="-"/>
                        <a:tabLst>
                          <a:tab pos="227329" algn="l"/>
                        </a:tabLst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오픈일정</a:t>
                      </a:r>
                    </a:p>
                    <a:p>
                      <a:pPr mar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har char="-"/>
                        <a:tabLst>
                          <a:tab pos="227329" algn="l"/>
                        </a:tabLst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변경 업무내용 전달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Malgun Gothic"/>
                        <a:ea typeface="+mn-ea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2024-03-21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Project Manager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PMO</a:t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Project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개발</a:t>
                      </a:r>
                      <a:r>
                        <a:rPr lang="en-US" altLang="ko-KR" sz="1000" baseline="0" dirty="0" smtClean="0"/>
                        <a:t>PL</a:t>
                      </a:r>
                      <a:endParaRPr lang="ko-KR" altLang="en-US" sz="1000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별도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066638"/>
                  </a:ext>
                </a:extLst>
              </a:tr>
              <a:tr h="6535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완료 보고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1714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buChar char="-"/>
                        <a:tabLst>
                          <a:tab pos="227329" algn="l"/>
                        </a:tabLst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latin typeface="Malgun Gothic"/>
                          <a:ea typeface="+mn-ea"/>
                          <a:cs typeface="Malgun Gothic"/>
                        </a:rPr>
                        <a:t>프로젝트 완료보고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latin typeface="Malgun Gothic"/>
                        <a:ea typeface="+mn-ea"/>
                        <a:cs typeface="Malgun Gothic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프로젝트 완료시점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프로젝트 이해관계자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별도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360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3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Box 5"/>
          <p:cNvSpPr txBox="1">
            <a:spLocks noChangeArrowheads="1"/>
          </p:cNvSpPr>
          <p:nvPr/>
        </p:nvSpPr>
        <p:spPr bwMode="auto">
          <a:xfrm>
            <a:off x="1" y="188640"/>
            <a:ext cx="98958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indent="177800">
              <a:spcBef>
                <a:spcPct val="50000"/>
              </a:spcBef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4. </a:t>
            </a:r>
            <a:r>
              <a:rPr lang="ko-KR" altLang="en-US" sz="2000" b="1" dirty="0" smtClean="0">
                <a:latin typeface="+mn-ea"/>
                <a:ea typeface="+mn-ea"/>
              </a:rPr>
              <a:t>프로젝트 관리방안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5" name="텍스트 개체 틀 61">
            <a:extLst>
              <a:ext uri="{FF2B5EF4-FFF2-40B4-BE49-F238E27FC236}">
                <a16:creationId xmlns:a16="http://schemas.microsoft.com/office/drawing/2014/main" id="{37F9A77A-E9B2-46F9-8A14-1896FA624395}"/>
              </a:ext>
            </a:extLst>
          </p:cNvPr>
          <p:cNvSpPr txBox="1">
            <a:spLocks/>
          </p:cNvSpPr>
          <p:nvPr/>
        </p:nvSpPr>
        <p:spPr>
          <a:xfrm>
            <a:off x="254571" y="749619"/>
            <a:ext cx="8916606" cy="35787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ko-KR" altLang="en-US" sz="1600" b="1" dirty="0" smtClean="0">
                <a:latin typeface="+mn-ea"/>
              </a:rPr>
              <a:t>■ 협조 및 지원 요청 사항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16" name="텍스트 개체 틀 61">
            <a:extLst>
              <a:ext uri="{FF2B5EF4-FFF2-40B4-BE49-F238E27FC236}">
                <a16:creationId xmlns:a16="http://schemas.microsoft.com/office/drawing/2014/main" id="{37F9A77A-E9B2-46F9-8A14-1896FA624395}"/>
              </a:ext>
            </a:extLst>
          </p:cNvPr>
          <p:cNvSpPr txBox="1">
            <a:spLocks/>
          </p:cNvSpPr>
          <p:nvPr/>
        </p:nvSpPr>
        <p:spPr>
          <a:xfrm>
            <a:off x="489638" y="1126261"/>
            <a:ext cx="8916606" cy="7185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400" dirty="0" smtClean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본</a:t>
            </a:r>
            <a:r>
              <a:rPr lang="ko-KR" altLang="en-US" sz="1400" spc="-30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사업이</a:t>
            </a:r>
            <a:r>
              <a:rPr lang="ko-KR" altLang="en-US" sz="1400" spc="-15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성공적으로</a:t>
            </a:r>
            <a:r>
              <a:rPr lang="ko-KR" altLang="en-US" sz="1400" spc="-20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구축되고</a:t>
            </a:r>
            <a:r>
              <a:rPr lang="ko-KR" altLang="en-US" sz="1400" spc="-20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원활히</a:t>
            </a:r>
            <a:r>
              <a:rPr lang="ko-KR" altLang="en-US" sz="1400" spc="-30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운영되기</a:t>
            </a:r>
            <a:r>
              <a:rPr lang="ko-KR" altLang="en-US" sz="1400" spc="-20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위해서는</a:t>
            </a:r>
            <a:r>
              <a:rPr lang="ko-KR" altLang="en-US" sz="1400" spc="-20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고객사와</a:t>
            </a:r>
            <a:r>
              <a:rPr lang="ko-KR" altLang="en-US" sz="1400" spc="-25" dirty="0">
                <a:latin typeface="Malgun Gothic"/>
                <a:cs typeface="Malgun Gothic"/>
              </a:rPr>
              <a:t> </a:t>
            </a:r>
            <a:r>
              <a:rPr lang="ko-KR" altLang="en-US" sz="1400" dirty="0" smtClean="0">
                <a:latin typeface="Malgun Gothic"/>
                <a:cs typeface="Malgun Gothic"/>
              </a:rPr>
              <a:t>수행사 간</a:t>
            </a:r>
            <a:r>
              <a:rPr lang="ko-KR" altLang="en-US" sz="1400" spc="-20" dirty="0" smtClean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상호</a:t>
            </a:r>
            <a:r>
              <a:rPr lang="ko-KR" altLang="en-US" sz="1400" spc="-30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신뢰를</a:t>
            </a:r>
            <a:r>
              <a:rPr lang="ko-KR" altLang="en-US" sz="1400" spc="-20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기반으로</a:t>
            </a:r>
            <a:r>
              <a:rPr lang="ko-KR" altLang="en-US" sz="1400" spc="-30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한</a:t>
            </a:r>
            <a:r>
              <a:rPr lang="ko-KR" altLang="en-US" sz="1400" spc="-30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안정된</a:t>
            </a:r>
            <a:r>
              <a:rPr lang="ko-KR" altLang="en-US" sz="1400" spc="-15" dirty="0">
                <a:latin typeface="Malgun Gothic"/>
                <a:cs typeface="Malgun Gothic"/>
              </a:rPr>
              <a:t> </a:t>
            </a:r>
            <a:r>
              <a:rPr lang="ko-KR" altLang="en-US" sz="1400" spc="-25" dirty="0">
                <a:latin typeface="Malgun Gothic"/>
                <a:cs typeface="Malgun Gothic"/>
              </a:rPr>
              <a:t>업무 </a:t>
            </a:r>
            <a:r>
              <a:rPr lang="ko-KR" altLang="en-US" sz="1400" dirty="0">
                <a:latin typeface="Malgun Gothic"/>
                <a:cs typeface="Malgun Gothic"/>
              </a:rPr>
              <a:t>협조체제를</a:t>
            </a:r>
            <a:r>
              <a:rPr lang="ko-KR" altLang="en-US" sz="1400" spc="-20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통하여</a:t>
            </a:r>
            <a:r>
              <a:rPr lang="ko-KR" altLang="en-US" sz="1400" spc="-15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역할</a:t>
            </a:r>
            <a:r>
              <a:rPr lang="ko-KR" altLang="en-US" sz="1400" spc="-25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및</a:t>
            </a:r>
            <a:r>
              <a:rPr lang="ko-KR" altLang="en-US" sz="1400" spc="-25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책임에</a:t>
            </a:r>
            <a:r>
              <a:rPr lang="ko-KR" altLang="en-US" sz="1400" spc="-25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대한</a:t>
            </a:r>
            <a:r>
              <a:rPr lang="ko-KR" altLang="en-US" sz="1400" spc="-10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명확한</a:t>
            </a:r>
            <a:r>
              <a:rPr lang="ko-KR" altLang="en-US" sz="1400" spc="-25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인식을</a:t>
            </a:r>
            <a:r>
              <a:rPr lang="ko-KR" altLang="en-US" sz="1400" spc="-15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전제로</a:t>
            </a:r>
            <a:r>
              <a:rPr lang="ko-KR" altLang="en-US" sz="1400" spc="-25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함은</a:t>
            </a:r>
            <a:r>
              <a:rPr lang="ko-KR" altLang="en-US" sz="1400" spc="-25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물론</a:t>
            </a:r>
            <a:r>
              <a:rPr lang="en-US" altLang="ko-KR" sz="1400" dirty="0">
                <a:latin typeface="Malgun Gothic"/>
                <a:cs typeface="Malgun Gothic"/>
              </a:rPr>
              <a:t>,</a:t>
            </a:r>
            <a:r>
              <a:rPr lang="ko-KR" altLang="en-US" sz="1400" spc="-15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사업</a:t>
            </a:r>
            <a:r>
              <a:rPr lang="ko-KR" altLang="en-US" sz="1400" spc="-25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수행상의</a:t>
            </a:r>
            <a:r>
              <a:rPr lang="ko-KR" altLang="en-US" sz="1400" spc="-10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다양한</a:t>
            </a:r>
            <a:r>
              <a:rPr lang="ko-KR" altLang="en-US" sz="1400" spc="-25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핵심</a:t>
            </a:r>
            <a:r>
              <a:rPr lang="ko-KR" altLang="en-US" sz="1400" spc="-25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사항들에</a:t>
            </a:r>
            <a:r>
              <a:rPr lang="ko-KR" altLang="en-US" sz="1400" spc="-15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대한</a:t>
            </a:r>
            <a:r>
              <a:rPr lang="ko-KR" altLang="en-US" sz="1400" spc="-10" dirty="0">
                <a:latin typeface="Malgun Gothic"/>
                <a:cs typeface="Malgun Gothic"/>
              </a:rPr>
              <a:t> </a:t>
            </a:r>
            <a:r>
              <a:rPr lang="ko-KR" altLang="en-US" sz="1400" spc="-50" dirty="0">
                <a:latin typeface="Malgun Gothic"/>
                <a:cs typeface="Malgun Gothic"/>
              </a:rPr>
              <a:t>효 </a:t>
            </a:r>
            <a:r>
              <a:rPr lang="ko-KR" altLang="en-US" sz="1400" dirty="0">
                <a:latin typeface="Malgun Gothic"/>
                <a:cs typeface="Malgun Gothic"/>
              </a:rPr>
              <a:t>과적인</a:t>
            </a:r>
            <a:r>
              <a:rPr lang="ko-KR" altLang="en-US" sz="1400" spc="-15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지원</a:t>
            </a:r>
            <a:r>
              <a:rPr lang="ko-KR" altLang="en-US" sz="1400" spc="-20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및</a:t>
            </a:r>
            <a:r>
              <a:rPr lang="ko-KR" altLang="en-US" sz="1400" spc="-20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협조를</a:t>
            </a:r>
            <a:r>
              <a:rPr lang="ko-KR" altLang="en-US" sz="1400" spc="-20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필요로</a:t>
            </a:r>
            <a:r>
              <a:rPr lang="ko-KR" altLang="en-US" sz="1400" spc="-15" dirty="0">
                <a:latin typeface="Malgun Gothic"/>
                <a:cs typeface="Malgun Gothic"/>
              </a:rPr>
              <a:t> </a:t>
            </a:r>
            <a:r>
              <a:rPr lang="ko-KR" altLang="en-US" sz="1400" spc="-25" dirty="0">
                <a:latin typeface="Malgun Gothic"/>
                <a:cs typeface="Malgun Gothic"/>
              </a:rPr>
              <a:t>함</a:t>
            </a:r>
            <a:endParaRPr lang="ko-KR" altLang="en-US" sz="1400" i="1" dirty="0">
              <a:latin typeface="+mn-ea"/>
            </a:endParaRPr>
          </a:p>
        </p:txBody>
      </p:sp>
      <p:pic>
        <p:nvPicPr>
          <p:cNvPr id="54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003" y="2361682"/>
            <a:ext cx="2154084" cy="3816613"/>
          </a:xfrm>
          <a:prstGeom prst="rect">
            <a:avLst/>
          </a:prstGeom>
        </p:spPr>
      </p:pic>
      <p:pic>
        <p:nvPicPr>
          <p:cNvPr id="55" name="bg 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4103" y="4931664"/>
            <a:ext cx="1524000" cy="1243227"/>
          </a:xfrm>
          <a:prstGeom prst="rect">
            <a:avLst/>
          </a:prstGeom>
        </p:spPr>
      </p:pic>
      <p:pic>
        <p:nvPicPr>
          <p:cNvPr id="56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1055" y="2360676"/>
            <a:ext cx="2154935" cy="1901952"/>
          </a:xfrm>
          <a:prstGeom prst="rect">
            <a:avLst/>
          </a:prstGeom>
        </p:spPr>
      </p:pic>
      <p:pic>
        <p:nvPicPr>
          <p:cNvPr id="57" name="bg 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69363" y="2587752"/>
            <a:ext cx="1113282" cy="1334262"/>
          </a:xfrm>
          <a:prstGeom prst="rect">
            <a:avLst/>
          </a:prstGeom>
        </p:spPr>
      </p:pic>
      <p:pic>
        <p:nvPicPr>
          <p:cNvPr id="58" name="bg 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47443" y="5093208"/>
            <a:ext cx="1113282" cy="1334262"/>
          </a:xfrm>
          <a:prstGeom prst="rect">
            <a:avLst/>
          </a:prstGeom>
        </p:spPr>
      </p:pic>
      <p:sp>
        <p:nvSpPr>
          <p:cNvPr id="59" name="object 2"/>
          <p:cNvSpPr txBox="1"/>
          <p:nvPr/>
        </p:nvSpPr>
        <p:spPr>
          <a:xfrm>
            <a:off x="1992883" y="5236870"/>
            <a:ext cx="37592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0" dirty="0">
                <a:solidFill>
                  <a:srgbClr val="FDFDFD"/>
                </a:solidFill>
                <a:latin typeface="Malgun Gothic"/>
                <a:cs typeface="Malgun Gothic"/>
              </a:rPr>
              <a:t>4</a:t>
            </a:r>
            <a:endParaRPr sz="5000">
              <a:latin typeface="Malgun Gothic"/>
              <a:cs typeface="Malgun Gothic"/>
            </a:endParaRPr>
          </a:p>
        </p:txBody>
      </p:sp>
      <p:pic>
        <p:nvPicPr>
          <p:cNvPr id="60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8180" y="3471671"/>
            <a:ext cx="1821180" cy="1568195"/>
          </a:xfrm>
          <a:prstGeom prst="rect">
            <a:avLst/>
          </a:prstGeom>
        </p:spPr>
      </p:pic>
      <p:pic>
        <p:nvPicPr>
          <p:cNvPr id="61" name="object 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8180" y="3471671"/>
            <a:ext cx="1808988" cy="1572767"/>
          </a:xfrm>
          <a:prstGeom prst="rect">
            <a:avLst/>
          </a:prstGeom>
        </p:spPr>
      </p:pic>
      <p:sp>
        <p:nvSpPr>
          <p:cNvPr id="62" name="object 6"/>
          <p:cNvSpPr/>
          <p:nvPr/>
        </p:nvSpPr>
        <p:spPr>
          <a:xfrm>
            <a:off x="896035" y="4522977"/>
            <a:ext cx="1425575" cy="513715"/>
          </a:xfrm>
          <a:custGeom>
            <a:avLst/>
            <a:gdLst/>
            <a:ahLst/>
            <a:cxnLst/>
            <a:rect l="l" t="t" r="r" b="b"/>
            <a:pathLst>
              <a:path w="1425575" h="513714">
                <a:moveTo>
                  <a:pt x="1424978" y="27025"/>
                </a:moveTo>
                <a:lnTo>
                  <a:pt x="1417777" y="0"/>
                </a:lnTo>
                <a:lnTo>
                  <a:pt x="1398752" y="24206"/>
                </a:lnTo>
                <a:lnTo>
                  <a:pt x="1377213" y="48552"/>
                </a:lnTo>
                <a:lnTo>
                  <a:pt x="1326845" y="97282"/>
                </a:lnTo>
                <a:lnTo>
                  <a:pt x="1288694" y="129146"/>
                </a:lnTo>
                <a:lnTo>
                  <a:pt x="1247902" y="159766"/>
                </a:lnTo>
                <a:lnTo>
                  <a:pt x="1204785" y="189039"/>
                </a:lnTo>
                <a:lnTo>
                  <a:pt x="1159675" y="216827"/>
                </a:lnTo>
                <a:lnTo>
                  <a:pt x="1112901" y="243027"/>
                </a:lnTo>
                <a:lnTo>
                  <a:pt x="1064793" y="267500"/>
                </a:lnTo>
                <a:lnTo>
                  <a:pt x="1015669" y="290131"/>
                </a:lnTo>
                <a:lnTo>
                  <a:pt x="965885" y="310807"/>
                </a:lnTo>
                <a:lnTo>
                  <a:pt x="915746" y="329387"/>
                </a:lnTo>
                <a:lnTo>
                  <a:pt x="865593" y="345770"/>
                </a:lnTo>
                <a:lnTo>
                  <a:pt x="813409" y="356031"/>
                </a:lnTo>
                <a:lnTo>
                  <a:pt x="760310" y="362331"/>
                </a:lnTo>
                <a:lnTo>
                  <a:pt x="718756" y="365607"/>
                </a:lnTo>
                <a:lnTo>
                  <a:pt x="669074" y="367182"/>
                </a:lnTo>
                <a:lnTo>
                  <a:pt x="616305" y="366788"/>
                </a:lnTo>
                <a:lnTo>
                  <a:pt x="568693" y="364477"/>
                </a:lnTo>
                <a:lnTo>
                  <a:pt x="509143" y="355028"/>
                </a:lnTo>
                <a:lnTo>
                  <a:pt x="441769" y="336448"/>
                </a:lnTo>
                <a:lnTo>
                  <a:pt x="392442" y="317754"/>
                </a:lnTo>
                <a:lnTo>
                  <a:pt x="343865" y="297129"/>
                </a:lnTo>
                <a:lnTo>
                  <a:pt x="300659" y="276644"/>
                </a:lnTo>
                <a:lnTo>
                  <a:pt x="249415" y="245084"/>
                </a:lnTo>
                <a:lnTo>
                  <a:pt x="206603" y="215950"/>
                </a:lnTo>
                <a:lnTo>
                  <a:pt x="166077" y="185699"/>
                </a:lnTo>
                <a:lnTo>
                  <a:pt x="128143" y="154533"/>
                </a:lnTo>
                <a:lnTo>
                  <a:pt x="93116" y="122631"/>
                </a:lnTo>
                <a:lnTo>
                  <a:pt x="61302" y="90131"/>
                </a:lnTo>
                <a:lnTo>
                  <a:pt x="32994" y="57251"/>
                </a:lnTo>
                <a:lnTo>
                  <a:pt x="8509" y="24130"/>
                </a:lnTo>
                <a:lnTo>
                  <a:pt x="241" y="50990"/>
                </a:lnTo>
                <a:lnTo>
                  <a:pt x="7366" y="112204"/>
                </a:lnTo>
                <a:lnTo>
                  <a:pt x="43307" y="180276"/>
                </a:lnTo>
                <a:lnTo>
                  <a:pt x="71069" y="215722"/>
                </a:lnTo>
                <a:lnTo>
                  <a:pt x="104825" y="251460"/>
                </a:lnTo>
                <a:lnTo>
                  <a:pt x="144157" y="287045"/>
                </a:lnTo>
                <a:lnTo>
                  <a:pt x="188671" y="321995"/>
                </a:lnTo>
                <a:lnTo>
                  <a:pt x="237959" y="355841"/>
                </a:lnTo>
                <a:lnTo>
                  <a:pt x="291604" y="388112"/>
                </a:lnTo>
                <a:lnTo>
                  <a:pt x="349211" y="418338"/>
                </a:lnTo>
                <a:lnTo>
                  <a:pt x="408432" y="445211"/>
                </a:lnTo>
                <a:lnTo>
                  <a:pt x="466852" y="467702"/>
                </a:lnTo>
                <a:lnTo>
                  <a:pt x="523836" y="485787"/>
                </a:lnTo>
                <a:lnTo>
                  <a:pt x="578751" y="499427"/>
                </a:lnTo>
                <a:lnTo>
                  <a:pt x="630999" y="508584"/>
                </a:lnTo>
                <a:lnTo>
                  <a:pt x="679945" y="513245"/>
                </a:lnTo>
                <a:lnTo>
                  <a:pt x="724979" y="513372"/>
                </a:lnTo>
                <a:lnTo>
                  <a:pt x="765467" y="508927"/>
                </a:lnTo>
                <a:lnTo>
                  <a:pt x="798512" y="500468"/>
                </a:lnTo>
                <a:lnTo>
                  <a:pt x="808951" y="500494"/>
                </a:lnTo>
                <a:lnTo>
                  <a:pt x="861872" y="496938"/>
                </a:lnTo>
                <a:lnTo>
                  <a:pt x="910513" y="489775"/>
                </a:lnTo>
                <a:lnTo>
                  <a:pt x="954265" y="479158"/>
                </a:lnTo>
                <a:lnTo>
                  <a:pt x="992517" y="465188"/>
                </a:lnTo>
                <a:lnTo>
                  <a:pt x="1047381" y="429793"/>
                </a:lnTo>
                <a:lnTo>
                  <a:pt x="1087805" y="413499"/>
                </a:lnTo>
                <a:lnTo>
                  <a:pt x="1127848" y="392899"/>
                </a:lnTo>
                <a:lnTo>
                  <a:pt x="1161757" y="370332"/>
                </a:lnTo>
                <a:lnTo>
                  <a:pt x="1188961" y="346049"/>
                </a:lnTo>
                <a:lnTo>
                  <a:pt x="1195514" y="337578"/>
                </a:lnTo>
                <a:lnTo>
                  <a:pt x="1213358" y="326936"/>
                </a:lnTo>
                <a:lnTo>
                  <a:pt x="1249705" y="300443"/>
                </a:lnTo>
                <a:lnTo>
                  <a:pt x="1279702" y="272973"/>
                </a:lnTo>
                <a:lnTo>
                  <a:pt x="1302804" y="244868"/>
                </a:lnTo>
                <a:lnTo>
                  <a:pt x="1317713" y="217932"/>
                </a:lnTo>
                <a:lnTo>
                  <a:pt x="1347800" y="188468"/>
                </a:lnTo>
                <a:lnTo>
                  <a:pt x="1376908" y="154178"/>
                </a:lnTo>
                <a:lnTo>
                  <a:pt x="1399603" y="120434"/>
                </a:lnTo>
                <a:lnTo>
                  <a:pt x="1415465" y="87693"/>
                </a:lnTo>
                <a:lnTo>
                  <a:pt x="1424063" y="56400"/>
                </a:lnTo>
                <a:lnTo>
                  <a:pt x="1424978" y="27025"/>
                </a:lnTo>
                <a:close/>
              </a:path>
            </a:pathLst>
          </a:custGeom>
          <a:solidFill>
            <a:srgbClr val="F8F8F8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3" name="object 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353056" y="4259579"/>
            <a:ext cx="1392935" cy="1357883"/>
          </a:xfrm>
          <a:prstGeom prst="rect">
            <a:avLst/>
          </a:prstGeom>
        </p:spPr>
      </p:pic>
      <p:pic>
        <p:nvPicPr>
          <p:cNvPr id="64" name="object 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552700" y="3278123"/>
            <a:ext cx="1113281" cy="1334262"/>
          </a:xfrm>
          <a:prstGeom prst="rect">
            <a:avLst/>
          </a:prstGeom>
        </p:spPr>
      </p:pic>
      <p:pic>
        <p:nvPicPr>
          <p:cNvPr id="65" name="object 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91740" y="4360163"/>
            <a:ext cx="1113282" cy="1334262"/>
          </a:xfrm>
          <a:prstGeom prst="rect">
            <a:avLst/>
          </a:prstGeom>
        </p:spPr>
      </p:pic>
      <p:sp>
        <p:nvSpPr>
          <p:cNvPr id="66" name="object 10"/>
          <p:cNvSpPr txBox="1"/>
          <p:nvPr/>
        </p:nvSpPr>
        <p:spPr>
          <a:xfrm>
            <a:off x="2836545" y="3102280"/>
            <a:ext cx="5399405" cy="2190115"/>
          </a:xfrm>
          <a:prstGeom prst="rect">
            <a:avLst/>
          </a:prstGeom>
        </p:spPr>
        <p:txBody>
          <a:bodyPr vert="horz" wrap="square" lIns="0" tIns="33210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2615"/>
              </a:spcBef>
              <a:tabLst>
                <a:tab pos="1157605" algn="l"/>
                <a:tab pos="5386070" algn="l"/>
              </a:tabLst>
            </a:pPr>
            <a:r>
              <a:rPr sz="5000" spc="-50" dirty="0">
                <a:solidFill>
                  <a:srgbClr val="FDFDFD"/>
                </a:solidFill>
                <a:latin typeface="Malgun Gothic"/>
                <a:cs typeface="Malgun Gothic"/>
              </a:rPr>
              <a:t>2</a:t>
            </a:r>
            <a:r>
              <a:rPr sz="5000" dirty="0">
                <a:solidFill>
                  <a:srgbClr val="FDFDFD"/>
                </a:solidFill>
                <a:latin typeface="Malgun Gothic"/>
                <a:cs typeface="Malgun Gothic"/>
              </a:rPr>
              <a:t>	</a:t>
            </a:r>
            <a:r>
              <a:rPr sz="5000" u="dash" dirty="0">
                <a:solidFill>
                  <a:srgbClr val="FDFDFD"/>
                </a:solidFill>
                <a:uFill>
                  <a:solidFill>
                    <a:srgbClr val="080808"/>
                  </a:solidFill>
                </a:uFill>
                <a:latin typeface="Malgun Gothic"/>
                <a:cs typeface="Malgun Gothic"/>
              </a:rPr>
              <a:t>	</a:t>
            </a:r>
            <a:endParaRPr sz="50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525"/>
              </a:spcBef>
            </a:pPr>
            <a:r>
              <a:rPr sz="5000" spc="-50" dirty="0">
                <a:solidFill>
                  <a:srgbClr val="FDFDFD"/>
                </a:solidFill>
                <a:latin typeface="Malgun Gothic"/>
                <a:cs typeface="Malgun Gothic"/>
              </a:rPr>
              <a:t>3</a:t>
            </a:r>
            <a:endParaRPr sz="5000" dirty="0">
              <a:latin typeface="Malgun Gothic"/>
              <a:cs typeface="Malgun Gothic"/>
            </a:endParaRPr>
          </a:p>
        </p:txBody>
      </p:sp>
      <p:sp>
        <p:nvSpPr>
          <p:cNvPr id="67" name="object 12"/>
          <p:cNvSpPr/>
          <p:nvPr/>
        </p:nvSpPr>
        <p:spPr>
          <a:xfrm>
            <a:off x="2144776" y="4438268"/>
            <a:ext cx="1350645" cy="1429385"/>
          </a:xfrm>
          <a:custGeom>
            <a:avLst/>
            <a:gdLst/>
            <a:ahLst/>
            <a:cxnLst/>
            <a:rect l="l" t="t" r="r" b="b"/>
            <a:pathLst>
              <a:path w="1350645" h="1429385">
                <a:moveTo>
                  <a:pt x="1350492" y="192874"/>
                </a:moveTo>
                <a:lnTo>
                  <a:pt x="1347978" y="153822"/>
                </a:lnTo>
                <a:lnTo>
                  <a:pt x="1333652" y="86131"/>
                </a:lnTo>
                <a:lnTo>
                  <a:pt x="1306715" y="34137"/>
                </a:lnTo>
                <a:lnTo>
                  <a:pt x="1266952" y="0"/>
                </a:lnTo>
                <a:lnTo>
                  <a:pt x="1265999" y="39382"/>
                </a:lnTo>
                <a:lnTo>
                  <a:pt x="1263040" y="80187"/>
                </a:lnTo>
                <a:lnTo>
                  <a:pt x="1258125" y="122301"/>
                </a:lnTo>
                <a:lnTo>
                  <a:pt x="1251318" y="165569"/>
                </a:lnTo>
                <a:lnTo>
                  <a:pt x="1242669" y="209880"/>
                </a:lnTo>
                <a:lnTo>
                  <a:pt x="1232255" y="255092"/>
                </a:lnTo>
                <a:lnTo>
                  <a:pt x="1220127" y="301066"/>
                </a:lnTo>
                <a:lnTo>
                  <a:pt x="1206347" y="347675"/>
                </a:lnTo>
                <a:lnTo>
                  <a:pt x="1190967" y="394779"/>
                </a:lnTo>
                <a:lnTo>
                  <a:pt x="1174064" y="442239"/>
                </a:lnTo>
                <a:lnTo>
                  <a:pt x="1155700" y="489940"/>
                </a:lnTo>
                <a:lnTo>
                  <a:pt x="1135926" y="537730"/>
                </a:lnTo>
                <a:lnTo>
                  <a:pt x="1108786" y="588848"/>
                </a:lnTo>
                <a:lnTo>
                  <a:pt x="1083284" y="633133"/>
                </a:lnTo>
                <a:lnTo>
                  <a:pt x="1056373" y="677303"/>
                </a:lnTo>
                <a:lnTo>
                  <a:pt x="1034072" y="711987"/>
                </a:lnTo>
                <a:lnTo>
                  <a:pt x="1009205" y="747661"/>
                </a:lnTo>
                <a:lnTo>
                  <a:pt x="978598" y="789355"/>
                </a:lnTo>
                <a:lnTo>
                  <a:pt x="946683" y="830681"/>
                </a:lnTo>
                <a:lnTo>
                  <a:pt x="913561" y="871550"/>
                </a:lnTo>
                <a:lnTo>
                  <a:pt x="880846" y="910043"/>
                </a:lnTo>
                <a:lnTo>
                  <a:pt x="817168" y="964768"/>
                </a:lnTo>
                <a:lnTo>
                  <a:pt x="776439" y="997445"/>
                </a:lnTo>
                <a:lnTo>
                  <a:pt x="734644" y="1029385"/>
                </a:lnTo>
                <a:lnTo>
                  <a:pt x="691908" y="1060500"/>
                </a:lnTo>
                <a:lnTo>
                  <a:pt x="648335" y="1090688"/>
                </a:lnTo>
                <a:lnTo>
                  <a:pt x="604050" y="1119860"/>
                </a:lnTo>
                <a:lnTo>
                  <a:pt x="559168" y="1147927"/>
                </a:lnTo>
                <a:lnTo>
                  <a:pt x="513791" y="1174800"/>
                </a:lnTo>
                <a:lnTo>
                  <a:pt x="468058" y="1200378"/>
                </a:lnTo>
                <a:lnTo>
                  <a:pt x="422071" y="1224584"/>
                </a:lnTo>
                <a:lnTo>
                  <a:pt x="375945" y="1247317"/>
                </a:lnTo>
                <a:lnTo>
                  <a:pt x="329793" y="1268501"/>
                </a:lnTo>
                <a:lnTo>
                  <a:pt x="283743" y="1288034"/>
                </a:lnTo>
                <a:lnTo>
                  <a:pt x="237909" y="1305826"/>
                </a:lnTo>
                <a:lnTo>
                  <a:pt x="192405" y="1321777"/>
                </a:lnTo>
                <a:lnTo>
                  <a:pt x="141427" y="1337500"/>
                </a:lnTo>
                <a:lnTo>
                  <a:pt x="92240" y="1350251"/>
                </a:lnTo>
                <a:lnTo>
                  <a:pt x="45046" y="1360017"/>
                </a:lnTo>
                <a:lnTo>
                  <a:pt x="0" y="1366735"/>
                </a:lnTo>
                <a:lnTo>
                  <a:pt x="17157" y="1386332"/>
                </a:lnTo>
                <a:lnTo>
                  <a:pt x="64185" y="1414233"/>
                </a:lnTo>
                <a:lnTo>
                  <a:pt x="126339" y="1427480"/>
                </a:lnTo>
                <a:lnTo>
                  <a:pt x="162433" y="1428775"/>
                </a:lnTo>
                <a:lnTo>
                  <a:pt x="201498" y="1426578"/>
                </a:lnTo>
                <a:lnTo>
                  <a:pt x="243306" y="1420977"/>
                </a:lnTo>
                <a:lnTo>
                  <a:pt x="287553" y="1412024"/>
                </a:lnTo>
                <a:lnTo>
                  <a:pt x="333997" y="1399781"/>
                </a:lnTo>
                <a:lnTo>
                  <a:pt x="334873" y="1399501"/>
                </a:lnTo>
                <a:lnTo>
                  <a:pt x="352310" y="1403121"/>
                </a:lnTo>
                <a:lnTo>
                  <a:pt x="415836" y="1401394"/>
                </a:lnTo>
                <a:lnTo>
                  <a:pt x="488683" y="1382864"/>
                </a:lnTo>
                <a:lnTo>
                  <a:pt x="527989" y="1367612"/>
                </a:lnTo>
                <a:lnTo>
                  <a:pt x="568909" y="1348511"/>
                </a:lnTo>
                <a:lnTo>
                  <a:pt x="611174" y="1325702"/>
                </a:lnTo>
                <a:lnTo>
                  <a:pt x="654558" y="1299311"/>
                </a:lnTo>
                <a:lnTo>
                  <a:pt x="680402" y="1281874"/>
                </a:lnTo>
                <a:lnTo>
                  <a:pt x="704024" y="1277124"/>
                </a:lnTo>
                <a:lnTo>
                  <a:pt x="768032" y="1250848"/>
                </a:lnTo>
                <a:lnTo>
                  <a:pt x="801725" y="1230934"/>
                </a:lnTo>
                <a:lnTo>
                  <a:pt x="836256" y="1206728"/>
                </a:lnTo>
                <a:lnTo>
                  <a:pt x="871435" y="1178420"/>
                </a:lnTo>
                <a:lnTo>
                  <a:pt x="907034" y="1146200"/>
                </a:lnTo>
                <a:lnTo>
                  <a:pt x="942860" y="1110208"/>
                </a:lnTo>
                <a:lnTo>
                  <a:pt x="978712" y="1070660"/>
                </a:lnTo>
                <a:lnTo>
                  <a:pt x="1014361" y="1027709"/>
                </a:lnTo>
                <a:lnTo>
                  <a:pt x="1049616" y="981532"/>
                </a:lnTo>
                <a:lnTo>
                  <a:pt x="1084262" y="932332"/>
                </a:lnTo>
                <a:lnTo>
                  <a:pt x="1118095" y="880249"/>
                </a:lnTo>
                <a:lnTo>
                  <a:pt x="1150899" y="825500"/>
                </a:lnTo>
                <a:lnTo>
                  <a:pt x="1182497" y="768235"/>
                </a:lnTo>
                <a:lnTo>
                  <a:pt x="1212037" y="709853"/>
                </a:lnTo>
                <a:lnTo>
                  <a:pt x="1238821" y="651878"/>
                </a:lnTo>
                <a:lnTo>
                  <a:pt x="1262811" y="594575"/>
                </a:lnTo>
                <a:lnTo>
                  <a:pt x="1283970" y="538226"/>
                </a:lnTo>
                <a:lnTo>
                  <a:pt x="1302283" y="483082"/>
                </a:lnTo>
                <a:lnTo>
                  <a:pt x="1317701" y="429412"/>
                </a:lnTo>
                <a:lnTo>
                  <a:pt x="1330198" y="377507"/>
                </a:lnTo>
                <a:lnTo>
                  <a:pt x="1339761" y="327634"/>
                </a:lnTo>
                <a:lnTo>
                  <a:pt x="1346352" y="280060"/>
                </a:lnTo>
                <a:lnTo>
                  <a:pt x="1349933" y="235051"/>
                </a:lnTo>
                <a:lnTo>
                  <a:pt x="1350492" y="192874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3"/>
          <p:cNvSpPr/>
          <p:nvPr/>
        </p:nvSpPr>
        <p:spPr>
          <a:xfrm>
            <a:off x="3430524" y="3012948"/>
            <a:ext cx="4097020" cy="2478405"/>
          </a:xfrm>
          <a:custGeom>
            <a:avLst/>
            <a:gdLst/>
            <a:ahLst/>
            <a:cxnLst/>
            <a:rect l="l" t="t" r="r" b="b"/>
            <a:pathLst>
              <a:path w="4097020" h="2478404">
                <a:moveTo>
                  <a:pt x="88391" y="0"/>
                </a:moveTo>
                <a:lnTo>
                  <a:pt x="4096511" y="0"/>
                </a:lnTo>
              </a:path>
              <a:path w="4097020" h="2478404">
                <a:moveTo>
                  <a:pt x="0" y="2478024"/>
                </a:moveTo>
                <a:lnTo>
                  <a:pt x="4008120" y="2478024"/>
                </a:lnTo>
              </a:path>
            </a:pathLst>
          </a:custGeom>
          <a:ln w="9144">
            <a:solidFill>
              <a:srgbClr val="080808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4"/>
          <p:cNvSpPr txBox="1"/>
          <p:nvPr/>
        </p:nvSpPr>
        <p:spPr>
          <a:xfrm>
            <a:off x="825927" y="4110493"/>
            <a:ext cx="1520190" cy="4263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5"/>
              </a:spcBef>
            </a:pPr>
            <a:r>
              <a:rPr sz="1300" b="1" spc="-10" dirty="0" smtClean="0">
                <a:solidFill>
                  <a:srgbClr val="080808"/>
                </a:solidFill>
                <a:latin typeface="Malgun Gothic"/>
                <a:cs typeface="Malgun Gothic"/>
              </a:rPr>
              <a:t>일진</a:t>
            </a:r>
            <a:r>
              <a:rPr lang="en-US" sz="1300" b="1" spc="-10" dirty="0" smtClean="0">
                <a:solidFill>
                  <a:srgbClr val="080808"/>
                </a:solidFill>
                <a:latin typeface="Malgun Gothic"/>
                <a:cs typeface="Malgun Gothic"/>
              </a:rPr>
              <a:t> </a:t>
            </a:r>
            <a:r>
              <a:rPr lang="ko-KR" altLang="en-US" sz="1300" b="1" spc="-10" dirty="0" smtClean="0">
                <a:solidFill>
                  <a:srgbClr val="080808"/>
                </a:solidFill>
                <a:latin typeface="Malgun Gothic"/>
                <a:cs typeface="Malgun Gothic"/>
              </a:rPr>
              <a:t>전자입찰</a:t>
            </a:r>
            <a:r>
              <a:rPr sz="1300" b="1" spc="-50" dirty="0" smtClean="0">
                <a:solidFill>
                  <a:srgbClr val="080808"/>
                </a:solidFill>
                <a:latin typeface="Malgun Gothic"/>
                <a:cs typeface="Malgun Gothic"/>
              </a:rPr>
              <a:t> </a:t>
            </a:r>
            <a:endParaRPr lang="en-US" sz="1300" b="1" spc="-50" dirty="0" smtClean="0">
              <a:solidFill>
                <a:srgbClr val="080808"/>
              </a:solidFill>
              <a:latin typeface="Malgun Gothic"/>
              <a:cs typeface="Malgun Gothic"/>
            </a:endParaRPr>
          </a:p>
          <a:p>
            <a:pPr marR="5080" algn="ctr">
              <a:lnSpc>
                <a:spcPct val="100000"/>
              </a:lnSpc>
              <a:spcBef>
                <a:spcPts val="105"/>
              </a:spcBef>
            </a:pPr>
            <a:r>
              <a:rPr sz="1300" b="1" spc="-25" dirty="0" smtClean="0">
                <a:solidFill>
                  <a:srgbClr val="080808"/>
                </a:solidFill>
                <a:latin typeface="Malgun Gothic"/>
                <a:cs typeface="Malgun Gothic"/>
              </a:rPr>
              <a:t>시스템 </a:t>
            </a:r>
            <a:r>
              <a:rPr sz="1300" b="1" spc="-25" dirty="0">
                <a:solidFill>
                  <a:srgbClr val="080808"/>
                </a:solidFill>
                <a:latin typeface="Malgun Gothic"/>
                <a:cs typeface="Malgun Gothic"/>
              </a:rPr>
              <a:t>구축</a:t>
            </a:r>
            <a:endParaRPr sz="1300" dirty="0">
              <a:latin typeface="Malgun Gothic"/>
              <a:cs typeface="Malgun Gothic"/>
            </a:endParaRPr>
          </a:p>
        </p:txBody>
      </p:sp>
      <p:sp>
        <p:nvSpPr>
          <p:cNvPr id="70" name="object 15"/>
          <p:cNvSpPr txBox="1"/>
          <p:nvPr/>
        </p:nvSpPr>
        <p:spPr>
          <a:xfrm>
            <a:off x="3296816" y="2003986"/>
            <a:ext cx="5400600" cy="7110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258445">
              <a:lnSpc>
                <a:spcPct val="100000"/>
              </a:lnSpc>
            </a:pPr>
            <a:r>
              <a:rPr sz="1600" dirty="0" smtClean="0">
                <a:solidFill>
                  <a:srgbClr val="205868"/>
                </a:solidFill>
                <a:latin typeface="Malgun Gothic"/>
                <a:cs typeface="Malgun Gothic"/>
              </a:rPr>
              <a:t>*</a:t>
            </a:r>
            <a:r>
              <a:rPr sz="1600" spc="-50" dirty="0" smtClean="0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05868"/>
                </a:solidFill>
                <a:latin typeface="Malgun Gothic"/>
                <a:cs typeface="Malgun Gothic"/>
              </a:rPr>
              <a:t>사업수행간</a:t>
            </a:r>
            <a:r>
              <a:rPr sz="1600" b="1" spc="-20" dirty="0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05868"/>
                </a:solidFill>
                <a:latin typeface="Malgun Gothic"/>
                <a:cs typeface="Malgun Gothic"/>
              </a:rPr>
              <a:t>신속한</a:t>
            </a:r>
            <a:r>
              <a:rPr sz="1600" b="1" spc="-30" dirty="0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205868"/>
                </a:solidFill>
                <a:latin typeface="Malgun Gothic"/>
                <a:cs typeface="Malgun Gothic"/>
              </a:rPr>
              <a:t>업무지원</a:t>
            </a:r>
            <a:endParaRPr sz="16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r>
              <a:rPr lang="en-US" sz="1050" b="1" spc="-10" dirty="0" smtClean="0">
                <a:latin typeface="Malgun Gothic"/>
                <a:cs typeface="Malgun Gothic"/>
              </a:rPr>
              <a:t>   </a:t>
            </a:r>
            <a:r>
              <a:rPr sz="1050" b="1" spc="-10" dirty="0" smtClean="0">
                <a:latin typeface="Malgun Gothic"/>
                <a:cs typeface="Malgun Gothic"/>
              </a:rPr>
              <a:t>-</a:t>
            </a:r>
            <a:r>
              <a:rPr sz="1050" b="1" dirty="0" smtClean="0">
                <a:latin typeface="Malgun Gothic"/>
                <a:cs typeface="Malgun Gothic"/>
              </a:rPr>
              <a:t>.</a:t>
            </a:r>
            <a:r>
              <a:rPr sz="1050" b="1" spc="380" dirty="0" smtClean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업무</a:t>
            </a:r>
            <a:r>
              <a:rPr sz="1050" b="1" spc="-15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협조</a:t>
            </a:r>
            <a:r>
              <a:rPr sz="1050" b="1" spc="-2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요청</a:t>
            </a:r>
            <a:r>
              <a:rPr sz="1050" b="1" spc="-15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시</a:t>
            </a:r>
            <a:r>
              <a:rPr sz="1050" b="1" spc="-5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신속한</a:t>
            </a:r>
            <a:r>
              <a:rPr sz="1050" b="1" spc="-15" dirty="0">
                <a:latin typeface="Malgun Gothic"/>
                <a:cs typeface="Malgun Gothic"/>
              </a:rPr>
              <a:t> </a:t>
            </a:r>
            <a:r>
              <a:rPr sz="1050" b="1" spc="-25" dirty="0">
                <a:latin typeface="Malgun Gothic"/>
                <a:cs typeface="Malgun Gothic"/>
              </a:rPr>
              <a:t>조치</a:t>
            </a:r>
            <a:endParaRPr sz="105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r>
              <a:rPr lang="en-US" sz="1050" b="1" spc="-10" dirty="0" smtClean="0">
                <a:latin typeface="Malgun Gothic"/>
                <a:cs typeface="Malgun Gothic"/>
              </a:rPr>
              <a:t>   </a:t>
            </a:r>
            <a:r>
              <a:rPr sz="1050" b="1" spc="-10" dirty="0" smtClean="0">
                <a:latin typeface="Malgun Gothic"/>
                <a:cs typeface="Malgun Gothic"/>
              </a:rPr>
              <a:t>-</a:t>
            </a:r>
            <a:r>
              <a:rPr sz="1050" b="1" dirty="0" smtClean="0">
                <a:latin typeface="Malgun Gothic"/>
                <a:cs typeface="Malgun Gothic"/>
              </a:rPr>
              <a:t>.</a:t>
            </a:r>
            <a:r>
              <a:rPr sz="1050" b="1" spc="390" dirty="0" smtClean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현</a:t>
            </a:r>
            <a:r>
              <a:rPr sz="1050" b="1" spc="-1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시스템</a:t>
            </a:r>
            <a:r>
              <a:rPr sz="1050" b="1" spc="-1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정확한</a:t>
            </a:r>
            <a:r>
              <a:rPr sz="1050" b="1" spc="-1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분석을</a:t>
            </a:r>
            <a:r>
              <a:rPr sz="1050" b="1" spc="-1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위한</a:t>
            </a:r>
            <a:r>
              <a:rPr sz="1050" b="1" spc="-10" dirty="0">
                <a:latin typeface="Malgun Gothic"/>
                <a:cs typeface="Malgun Gothic"/>
              </a:rPr>
              <a:t> </a:t>
            </a:r>
            <a:r>
              <a:rPr sz="1050" b="1" spc="-20" dirty="0">
                <a:latin typeface="Malgun Gothic"/>
                <a:cs typeface="Malgun Gothic"/>
              </a:rPr>
              <a:t>정보제공</a:t>
            </a:r>
            <a:endParaRPr sz="1050" dirty="0">
              <a:latin typeface="Malgun Gothic"/>
              <a:cs typeface="Malgun Gothic"/>
            </a:endParaRPr>
          </a:p>
        </p:txBody>
      </p:sp>
      <p:sp>
        <p:nvSpPr>
          <p:cNvPr id="71" name="object 16"/>
          <p:cNvSpPr txBox="1"/>
          <p:nvPr/>
        </p:nvSpPr>
        <p:spPr>
          <a:xfrm>
            <a:off x="3426333" y="2744470"/>
            <a:ext cx="33470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10" dirty="0">
                <a:latin typeface="Malgun Gothic"/>
                <a:cs typeface="Malgun Gothic"/>
              </a:rPr>
              <a:t>-</a:t>
            </a:r>
            <a:r>
              <a:rPr sz="1050" b="1" dirty="0">
                <a:latin typeface="Malgun Gothic"/>
                <a:cs typeface="Malgun Gothic"/>
              </a:rPr>
              <a:t>.</a:t>
            </a:r>
            <a:r>
              <a:rPr sz="1050" b="1" spc="39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표준화</a:t>
            </a:r>
            <a:r>
              <a:rPr sz="1050" b="1" spc="-25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및 향후</a:t>
            </a:r>
            <a:r>
              <a:rPr sz="1050" b="1" spc="-1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발전방향을</a:t>
            </a:r>
            <a:r>
              <a:rPr sz="1050" b="1" spc="-25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위한</a:t>
            </a:r>
            <a:r>
              <a:rPr sz="1050" b="1" spc="-1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적극적인</a:t>
            </a:r>
            <a:r>
              <a:rPr sz="1050" b="1" spc="-1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의견</a:t>
            </a:r>
            <a:r>
              <a:rPr sz="1050" b="1" spc="-10" dirty="0">
                <a:latin typeface="Malgun Gothic"/>
                <a:cs typeface="Malgun Gothic"/>
              </a:rPr>
              <a:t> </a:t>
            </a:r>
            <a:r>
              <a:rPr sz="1050" b="1" spc="-25" dirty="0">
                <a:latin typeface="Malgun Gothic"/>
                <a:cs typeface="Malgun Gothic"/>
              </a:rPr>
              <a:t>제시</a:t>
            </a:r>
            <a:endParaRPr sz="1050" dirty="0">
              <a:latin typeface="Malgun Gothic"/>
              <a:cs typeface="Malgun Gothic"/>
            </a:endParaRPr>
          </a:p>
        </p:txBody>
      </p:sp>
      <p:sp>
        <p:nvSpPr>
          <p:cNvPr id="72" name="object 17"/>
          <p:cNvSpPr txBox="1"/>
          <p:nvPr/>
        </p:nvSpPr>
        <p:spPr>
          <a:xfrm>
            <a:off x="3872229" y="3226054"/>
            <a:ext cx="4196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205868"/>
                </a:solidFill>
                <a:latin typeface="Malgun Gothic"/>
                <a:cs typeface="Malgun Gothic"/>
              </a:rPr>
              <a:t>*</a:t>
            </a:r>
            <a:r>
              <a:rPr sz="1600" spc="-45" dirty="0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05868"/>
                </a:solidFill>
                <a:latin typeface="Malgun Gothic"/>
                <a:cs typeface="Malgun Gothic"/>
              </a:rPr>
              <a:t>업무</a:t>
            </a:r>
            <a:r>
              <a:rPr sz="1600" b="1" spc="-25" dirty="0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05868"/>
                </a:solidFill>
                <a:latin typeface="Malgun Gothic"/>
                <a:cs typeface="Malgun Gothic"/>
              </a:rPr>
              <a:t>표준안</a:t>
            </a:r>
            <a:r>
              <a:rPr sz="1600" b="1" spc="-25" dirty="0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05868"/>
                </a:solidFill>
                <a:latin typeface="Malgun Gothic"/>
                <a:cs typeface="Malgun Gothic"/>
              </a:rPr>
              <a:t>및</a:t>
            </a:r>
            <a:r>
              <a:rPr sz="1600" b="1" spc="-35" dirty="0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05868"/>
                </a:solidFill>
                <a:latin typeface="Malgun Gothic"/>
                <a:cs typeface="Malgun Gothic"/>
              </a:rPr>
              <a:t>결정사안의</a:t>
            </a:r>
            <a:r>
              <a:rPr sz="1600" b="1" spc="-30" dirty="0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05868"/>
                </a:solidFill>
                <a:latin typeface="Malgun Gothic"/>
                <a:cs typeface="Malgun Gothic"/>
              </a:rPr>
              <a:t>신속한</a:t>
            </a:r>
            <a:r>
              <a:rPr sz="1600" b="1" spc="-20" dirty="0">
                <a:solidFill>
                  <a:srgbClr val="205868"/>
                </a:solidFill>
                <a:latin typeface="Malgun Gothic"/>
                <a:cs typeface="Malgun Gothic"/>
              </a:rPr>
              <a:t> 의사결정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73" name="object 18"/>
          <p:cNvSpPr txBox="1"/>
          <p:nvPr/>
        </p:nvSpPr>
        <p:spPr>
          <a:xfrm>
            <a:off x="4015485" y="3518661"/>
            <a:ext cx="36017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10" dirty="0">
                <a:latin typeface="Malgun Gothic"/>
                <a:cs typeface="Malgun Gothic"/>
              </a:rPr>
              <a:t>-</a:t>
            </a:r>
            <a:r>
              <a:rPr sz="1050" b="1" dirty="0">
                <a:latin typeface="Malgun Gothic"/>
                <a:cs typeface="Malgun Gothic"/>
              </a:rPr>
              <a:t>.</a:t>
            </a:r>
            <a:r>
              <a:rPr sz="1050" b="1" spc="39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프로세스</a:t>
            </a:r>
            <a:r>
              <a:rPr sz="1050" b="1" spc="-25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표준을</a:t>
            </a:r>
            <a:r>
              <a:rPr sz="1050" b="1" spc="-1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위한</a:t>
            </a:r>
            <a:r>
              <a:rPr sz="1050" b="1" spc="-1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적극적이고,</a:t>
            </a:r>
            <a:r>
              <a:rPr sz="1050" b="1" spc="-25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신속한</a:t>
            </a:r>
            <a:r>
              <a:rPr sz="1050" b="1" spc="-25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의사결정</a:t>
            </a:r>
            <a:r>
              <a:rPr sz="1050" b="1" spc="-10" dirty="0">
                <a:latin typeface="Malgun Gothic"/>
                <a:cs typeface="Malgun Gothic"/>
              </a:rPr>
              <a:t> </a:t>
            </a:r>
            <a:r>
              <a:rPr sz="1050" b="1" spc="-25" dirty="0">
                <a:latin typeface="Malgun Gothic"/>
                <a:cs typeface="Malgun Gothic"/>
              </a:rPr>
              <a:t>필요</a:t>
            </a:r>
            <a:endParaRPr sz="1050" dirty="0">
              <a:latin typeface="Malgun Gothic"/>
              <a:cs typeface="Malgun Gothic"/>
            </a:endParaRPr>
          </a:p>
        </p:txBody>
      </p:sp>
      <p:sp>
        <p:nvSpPr>
          <p:cNvPr id="74" name="object 19"/>
          <p:cNvSpPr txBox="1"/>
          <p:nvPr/>
        </p:nvSpPr>
        <p:spPr>
          <a:xfrm>
            <a:off x="4015485" y="3759453"/>
            <a:ext cx="24034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10" dirty="0">
                <a:latin typeface="Malgun Gothic"/>
                <a:cs typeface="Malgun Gothic"/>
              </a:rPr>
              <a:t>-</a:t>
            </a:r>
            <a:r>
              <a:rPr sz="1050" b="1" dirty="0">
                <a:latin typeface="Malgun Gothic"/>
                <a:cs typeface="Malgun Gothic"/>
              </a:rPr>
              <a:t>.</a:t>
            </a:r>
            <a:r>
              <a:rPr sz="1050" b="1" spc="39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신속한</a:t>
            </a:r>
            <a:r>
              <a:rPr sz="1050" b="1" spc="-25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의사결정을</a:t>
            </a:r>
            <a:r>
              <a:rPr sz="1050" b="1" spc="-2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위한</a:t>
            </a:r>
            <a:r>
              <a:rPr sz="1050" b="1" spc="-1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책임자</a:t>
            </a:r>
            <a:r>
              <a:rPr sz="1050" b="1" spc="-10" dirty="0">
                <a:latin typeface="Malgun Gothic"/>
                <a:cs typeface="Malgun Gothic"/>
              </a:rPr>
              <a:t> </a:t>
            </a:r>
            <a:r>
              <a:rPr sz="1050" b="1" spc="-25" dirty="0">
                <a:latin typeface="Malgun Gothic"/>
                <a:cs typeface="Malgun Gothic"/>
              </a:rPr>
              <a:t>선임</a:t>
            </a:r>
            <a:endParaRPr sz="1050" dirty="0">
              <a:latin typeface="Malgun Gothic"/>
              <a:cs typeface="Malgun Gothic"/>
            </a:endParaRPr>
          </a:p>
        </p:txBody>
      </p:sp>
      <p:sp>
        <p:nvSpPr>
          <p:cNvPr id="75" name="object 20"/>
          <p:cNvSpPr txBox="1"/>
          <p:nvPr/>
        </p:nvSpPr>
        <p:spPr>
          <a:xfrm>
            <a:off x="3880230" y="4278932"/>
            <a:ext cx="4119879" cy="103378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dirty="0">
                <a:solidFill>
                  <a:srgbClr val="205868"/>
                </a:solidFill>
                <a:latin typeface="Malgun Gothic"/>
                <a:cs typeface="Malgun Gothic"/>
              </a:rPr>
              <a:t>*</a:t>
            </a:r>
            <a:r>
              <a:rPr sz="1600" spc="-45" dirty="0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05868"/>
                </a:solidFill>
                <a:latin typeface="Malgun Gothic"/>
                <a:cs typeface="Malgun Gothic"/>
              </a:rPr>
              <a:t>현업</a:t>
            </a:r>
            <a:r>
              <a:rPr sz="1600" b="1" spc="-30" dirty="0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05868"/>
                </a:solidFill>
                <a:latin typeface="Malgun Gothic"/>
                <a:cs typeface="Malgun Gothic"/>
              </a:rPr>
              <a:t>담당자의</a:t>
            </a:r>
            <a:r>
              <a:rPr sz="1600" b="1" spc="-25" dirty="0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05868"/>
                </a:solidFill>
                <a:latin typeface="Malgun Gothic"/>
                <a:cs typeface="Malgun Gothic"/>
              </a:rPr>
              <a:t>적극적인</a:t>
            </a:r>
            <a:r>
              <a:rPr sz="1600" b="1" spc="-30" dirty="0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205868"/>
                </a:solidFill>
                <a:latin typeface="Malgun Gothic"/>
                <a:cs typeface="Malgun Gothic"/>
              </a:rPr>
              <a:t>협조</a:t>
            </a:r>
            <a:endParaRPr sz="1600" dirty="0">
              <a:latin typeface="Malgun Gothic"/>
              <a:cs typeface="Malgun Gothic"/>
            </a:endParaRPr>
          </a:p>
          <a:p>
            <a:pPr marL="155575">
              <a:lnSpc>
                <a:spcPct val="100000"/>
              </a:lnSpc>
              <a:spcBef>
                <a:spcPts val="395"/>
              </a:spcBef>
            </a:pPr>
            <a:r>
              <a:rPr sz="1050" b="1" spc="-10" dirty="0">
                <a:latin typeface="Malgun Gothic"/>
                <a:cs typeface="Malgun Gothic"/>
              </a:rPr>
              <a:t>-</a:t>
            </a:r>
            <a:r>
              <a:rPr sz="1050" b="1" dirty="0">
                <a:latin typeface="Malgun Gothic"/>
                <a:cs typeface="Malgun Gothic"/>
              </a:rPr>
              <a:t>.</a:t>
            </a:r>
            <a:r>
              <a:rPr sz="1050" b="1" spc="39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사업수행</a:t>
            </a:r>
            <a:r>
              <a:rPr sz="1050" b="1" spc="-25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관련자료의</a:t>
            </a:r>
            <a:r>
              <a:rPr sz="1050" b="1" spc="-2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신속한</a:t>
            </a:r>
            <a:r>
              <a:rPr sz="1050" b="1" spc="-25" dirty="0">
                <a:latin typeface="Malgun Gothic"/>
                <a:cs typeface="Malgun Gothic"/>
              </a:rPr>
              <a:t> 제공</a:t>
            </a:r>
            <a:endParaRPr sz="1050" dirty="0">
              <a:latin typeface="Malgun Gothic"/>
              <a:cs typeface="Malgun Gothic"/>
            </a:endParaRPr>
          </a:p>
          <a:p>
            <a:pPr marL="155575">
              <a:lnSpc>
                <a:spcPct val="100000"/>
              </a:lnSpc>
              <a:spcBef>
                <a:spcPts val="635"/>
              </a:spcBef>
            </a:pPr>
            <a:r>
              <a:rPr sz="1050" b="1" spc="-10" dirty="0">
                <a:latin typeface="Malgun Gothic"/>
                <a:cs typeface="Malgun Gothic"/>
              </a:rPr>
              <a:t>-</a:t>
            </a:r>
            <a:r>
              <a:rPr sz="1050" b="1" dirty="0">
                <a:latin typeface="Malgun Gothic"/>
                <a:cs typeface="Malgun Gothic"/>
              </a:rPr>
              <a:t>.</a:t>
            </a:r>
            <a:r>
              <a:rPr sz="1050" b="1" spc="39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사용자</a:t>
            </a:r>
            <a:r>
              <a:rPr sz="1050" b="1" spc="-25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요구사항</a:t>
            </a:r>
            <a:r>
              <a:rPr sz="1050" b="1" spc="-1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및</a:t>
            </a:r>
            <a:r>
              <a:rPr sz="1050" b="1" spc="-1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설계 결과에</a:t>
            </a:r>
            <a:r>
              <a:rPr sz="1050" b="1" spc="-25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대한 신속한</a:t>
            </a:r>
            <a:r>
              <a:rPr sz="1050" b="1" spc="-2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검토 및</a:t>
            </a:r>
            <a:r>
              <a:rPr sz="1050" b="1" spc="-10" dirty="0">
                <a:latin typeface="Malgun Gothic"/>
                <a:cs typeface="Malgun Gothic"/>
              </a:rPr>
              <a:t> </a:t>
            </a:r>
            <a:r>
              <a:rPr sz="1050" b="1" spc="-20" dirty="0">
                <a:latin typeface="Malgun Gothic"/>
                <a:cs typeface="Malgun Gothic"/>
              </a:rPr>
              <a:t>적극지원</a:t>
            </a:r>
            <a:endParaRPr sz="1050" dirty="0">
              <a:latin typeface="Malgun Gothic"/>
              <a:cs typeface="Malgun Gothic"/>
            </a:endParaRPr>
          </a:p>
          <a:p>
            <a:pPr marL="155575">
              <a:lnSpc>
                <a:spcPct val="100000"/>
              </a:lnSpc>
              <a:spcBef>
                <a:spcPts val="625"/>
              </a:spcBef>
            </a:pPr>
            <a:r>
              <a:rPr sz="1050" b="1" spc="-10" dirty="0">
                <a:latin typeface="Malgun Gothic"/>
                <a:cs typeface="Malgun Gothic"/>
              </a:rPr>
              <a:t>-</a:t>
            </a:r>
            <a:r>
              <a:rPr sz="1050" b="1" dirty="0">
                <a:latin typeface="Malgun Gothic"/>
                <a:cs typeface="Malgun Gothic"/>
              </a:rPr>
              <a:t>.</a:t>
            </a:r>
            <a:r>
              <a:rPr sz="1050" b="1" spc="39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데이터</a:t>
            </a:r>
            <a:r>
              <a:rPr sz="1050" b="1" spc="-25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마이그레이션</a:t>
            </a:r>
            <a:r>
              <a:rPr sz="1050" b="1" spc="-2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자료정리에</a:t>
            </a:r>
            <a:r>
              <a:rPr sz="1050" b="1" spc="-35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대한 일정</a:t>
            </a:r>
            <a:r>
              <a:rPr sz="1050" b="1" spc="-10" dirty="0">
                <a:latin typeface="Malgun Gothic"/>
                <a:cs typeface="Malgun Gothic"/>
              </a:rPr>
              <a:t> </a:t>
            </a:r>
            <a:r>
              <a:rPr sz="1050" b="1" spc="-25" dirty="0">
                <a:latin typeface="Malgun Gothic"/>
                <a:cs typeface="Malgun Gothic"/>
              </a:rPr>
              <a:t>준수</a:t>
            </a:r>
            <a:endParaRPr sz="1050" dirty="0">
              <a:latin typeface="Malgun Gothic"/>
              <a:cs typeface="Malgun Gothic"/>
            </a:endParaRPr>
          </a:p>
        </p:txBody>
      </p:sp>
      <p:sp>
        <p:nvSpPr>
          <p:cNvPr id="76" name="object 21"/>
          <p:cNvSpPr txBox="1"/>
          <p:nvPr/>
        </p:nvSpPr>
        <p:spPr>
          <a:xfrm>
            <a:off x="3449828" y="5514287"/>
            <a:ext cx="4077335" cy="79438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dirty="0">
                <a:solidFill>
                  <a:srgbClr val="205868"/>
                </a:solidFill>
                <a:latin typeface="Malgun Gothic"/>
                <a:cs typeface="Malgun Gothic"/>
              </a:rPr>
              <a:t>*</a:t>
            </a:r>
            <a:r>
              <a:rPr sz="1600" spc="-40" dirty="0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05868"/>
                </a:solidFill>
                <a:latin typeface="Malgun Gothic"/>
                <a:cs typeface="Malgun Gothic"/>
              </a:rPr>
              <a:t>분야별</a:t>
            </a:r>
            <a:r>
              <a:rPr sz="1600" b="1" spc="-20" dirty="0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05868"/>
                </a:solidFill>
                <a:latin typeface="Malgun Gothic"/>
                <a:cs typeface="Malgun Gothic"/>
              </a:rPr>
              <a:t>담당자</a:t>
            </a:r>
            <a:r>
              <a:rPr sz="1600" b="1" spc="-25" dirty="0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05868"/>
                </a:solidFill>
                <a:latin typeface="Malgun Gothic"/>
                <a:cs typeface="Malgun Gothic"/>
              </a:rPr>
              <a:t>지정</a:t>
            </a:r>
            <a:r>
              <a:rPr sz="1600" b="1" spc="-35" dirty="0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05868"/>
                </a:solidFill>
                <a:latin typeface="Malgun Gothic"/>
                <a:cs typeface="Malgun Gothic"/>
              </a:rPr>
              <a:t>및</a:t>
            </a:r>
            <a:r>
              <a:rPr sz="1600" b="1" spc="-25" dirty="0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sz="1600" b="1" dirty="0">
                <a:solidFill>
                  <a:srgbClr val="205868"/>
                </a:solidFill>
                <a:latin typeface="Malgun Gothic"/>
                <a:cs typeface="Malgun Gothic"/>
              </a:rPr>
              <a:t>협력체계</a:t>
            </a:r>
            <a:r>
              <a:rPr sz="1600" b="1" spc="-30" dirty="0">
                <a:solidFill>
                  <a:srgbClr val="205868"/>
                </a:solidFill>
                <a:latin typeface="Malgun Gothic"/>
                <a:cs typeface="Malgun Gothic"/>
              </a:rPr>
              <a:t> </a:t>
            </a:r>
            <a:r>
              <a:rPr sz="1600" b="1" spc="-25" dirty="0">
                <a:solidFill>
                  <a:srgbClr val="205868"/>
                </a:solidFill>
                <a:latin typeface="Malgun Gothic"/>
                <a:cs typeface="Malgun Gothic"/>
              </a:rPr>
              <a:t>구축</a:t>
            </a:r>
            <a:endParaRPr sz="1600" dirty="0">
              <a:latin typeface="Malgun Gothic"/>
              <a:cs typeface="Malgun Gothic"/>
            </a:endParaRPr>
          </a:p>
          <a:p>
            <a:pPr marL="155575">
              <a:lnSpc>
                <a:spcPct val="100000"/>
              </a:lnSpc>
              <a:spcBef>
                <a:spcPts val="395"/>
              </a:spcBef>
            </a:pPr>
            <a:r>
              <a:rPr sz="1050" b="1" spc="-10" dirty="0">
                <a:latin typeface="Malgun Gothic"/>
                <a:cs typeface="Malgun Gothic"/>
              </a:rPr>
              <a:t>-</a:t>
            </a:r>
            <a:r>
              <a:rPr sz="1050" b="1" dirty="0">
                <a:latin typeface="Malgun Gothic"/>
                <a:cs typeface="Malgun Gothic"/>
              </a:rPr>
              <a:t>.</a:t>
            </a:r>
            <a:r>
              <a:rPr sz="1050" b="1" spc="39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연계</a:t>
            </a:r>
            <a:r>
              <a:rPr sz="1050" b="1" spc="-1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부서의</a:t>
            </a:r>
            <a:r>
              <a:rPr sz="1050" b="1" spc="-1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적극적인</a:t>
            </a:r>
            <a:r>
              <a:rPr sz="1050" b="1" spc="-25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지원</a:t>
            </a:r>
            <a:r>
              <a:rPr sz="1050" b="1" spc="-1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협력체계</a:t>
            </a:r>
            <a:r>
              <a:rPr sz="1050" b="1" spc="-20" dirty="0">
                <a:latin typeface="Malgun Gothic"/>
                <a:cs typeface="Malgun Gothic"/>
              </a:rPr>
              <a:t> </a:t>
            </a:r>
            <a:r>
              <a:rPr sz="1050" b="1" spc="-25" dirty="0">
                <a:latin typeface="Malgun Gothic"/>
                <a:cs typeface="Malgun Gothic"/>
              </a:rPr>
              <a:t>구축</a:t>
            </a:r>
            <a:endParaRPr sz="1050" dirty="0">
              <a:latin typeface="Malgun Gothic"/>
              <a:cs typeface="Malgun Gothic"/>
            </a:endParaRPr>
          </a:p>
          <a:p>
            <a:pPr marL="155575">
              <a:lnSpc>
                <a:spcPct val="100000"/>
              </a:lnSpc>
              <a:spcBef>
                <a:spcPts val="635"/>
              </a:spcBef>
            </a:pPr>
            <a:r>
              <a:rPr sz="1050" b="1" spc="-10" dirty="0">
                <a:latin typeface="Malgun Gothic"/>
                <a:cs typeface="Malgun Gothic"/>
              </a:rPr>
              <a:t>-</a:t>
            </a:r>
            <a:r>
              <a:rPr sz="1050" b="1" dirty="0">
                <a:latin typeface="Malgun Gothic"/>
                <a:cs typeface="Malgun Gothic"/>
              </a:rPr>
              <a:t>.</a:t>
            </a:r>
            <a:r>
              <a:rPr sz="1050" b="1" spc="385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분야별</a:t>
            </a:r>
            <a:r>
              <a:rPr sz="1050" b="1" spc="-2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담당자로</a:t>
            </a:r>
            <a:r>
              <a:rPr sz="1050" b="1" spc="-1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지정된</a:t>
            </a:r>
            <a:r>
              <a:rPr sz="1050" b="1" spc="-25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TFT</a:t>
            </a:r>
            <a:r>
              <a:rPr sz="1050" b="1" spc="5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팀</a:t>
            </a:r>
            <a:r>
              <a:rPr sz="1050" b="1" spc="-1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구성 및</a:t>
            </a:r>
            <a:r>
              <a:rPr sz="1050" b="1" spc="-10" dirty="0">
                <a:latin typeface="Malgun Gothic"/>
                <a:cs typeface="Malgun Gothic"/>
              </a:rPr>
              <a:t> </a:t>
            </a:r>
            <a:r>
              <a:rPr sz="1050" b="1" dirty="0">
                <a:latin typeface="Malgun Gothic"/>
                <a:cs typeface="Malgun Gothic"/>
              </a:rPr>
              <a:t>전담 실무책임자</a:t>
            </a:r>
            <a:r>
              <a:rPr sz="1050" b="1" spc="-35" dirty="0">
                <a:latin typeface="Malgun Gothic"/>
                <a:cs typeface="Malgun Gothic"/>
              </a:rPr>
              <a:t> </a:t>
            </a:r>
            <a:r>
              <a:rPr sz="1050" b="1" spc="-25" dirty="0">
                <a:latin typeface="Malgun Gothic"/>
                <a:cs typeface="Malgun Gothic"/>
              </a:rPr>
              <a:t>배치</a:t>
            </a:r>
            <a:endParaRPr sz="1050" dirty="0">
              <a:latin typeface="Malgun Gothic"/>
              <a:cs typeface="Malgun Gothic"/>
            </a:endParaRPr>
          </a:p>
        </p:txBody>
      </p:sp>
      <p:sp>
        <p:nvSpPr>
          <p:cNvPr id="77" name="object 14"/>
          <p:cNvSpPr txBox="1"/>
          <p:nvPr/>
        </p:nvSpPr>
        <p:spPr>
          <a:xfrm>
            <a:off x="2007569" y="2752783"/>
            <a:ext cx="644708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5000" spc="-50" dirty="0" smtClean="0">
                <a:solidFill>
                  <a:srgbClr val="FDFDFD"/>
                </a:solidFill>
                <a:latin typeface="Malgun Gothic"/>
                <a:cs typeface="Malgun Gothic"/>
              </a:rPr>
              <a:t>1</a:t>
            </a:r>
            <a:endParaRPr sz="50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643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Box 5"/>
          <p:cNvSpPr txBox="1">
            <a:spLocks noChangeArrowheads="1"/>
          </p:cNvSpPr>
          <p:nvPr/>
        </p:nvSpPr>
        <p:spPr bwMode="auto">
          <a:xfrm>
            <a:off x="1" y="188640"/>
            <a:ext cx="98958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indent="177800">
              <a:spcBef>
                <a:spcPct val="50000"/>
              </a:spcBef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4. </a:t>
            </a:r>
            <a:r>
              <a:rPr lang="ko-KR" altLang="en-US" sz="2000" b="1" dirty="0" smtClean="0">
                <a:latin typeface="+mn-ea"/>
                <a:ea typeface="+mn-ea"/>
              </a:rPr>
              <a:t>프로젝트 관리방안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5" name="텍스트 개체 틀 61">
            <a:extLst>
              <a:ext uri="{FF2B5EF4-FFF2-40B4-BE49-F238E27FC236}">
                <a16:creationId xmlns:a16="http://schemas.microsoft.com/office/drawing/2014/main" id="{37F9A77A-E9B2-46F9-8A14-1896FA624395}"/>
              </a:ext>
            </a:extLst>
          </p:cNvPr>
          <p:cNvSpPr txBox="1">
            <a:spLocks/>
          </p:cNvSpPr>
          <p:nvPr/>
        </p:nvSpPr>
        <p:spPr>
          <a:xfrm>
            <a:off x="254571" y="749619"/>
            <a:ext cx="8916606" cy="35787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ko-KR" altLang="en-US" sz="1600" b="1" dirty="0" smtClean="0">
                <a:latin typeface="+mn-ea"/>
              </a:rPr>
              <a:t>■ 유지보수 계획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16" name="텍스트 개체 틀 61">
            <a:extLst>
              <a:ext uri="{FF2B5EF4-FFF2-40B4-BE49-F238E27FC236}">
                <a16:creationId xmlns:a16="http://schemas.microsoft.com/office/drawing/2014/main" id="{37F9A77A-E9B2-46F9-8A14-1896FA624395}"/>
              </a:ext>
            </a:extLst>
          </p:cNvPr>
          <p:cNvSpPr txBox="1">
            <a:spLocks/>
          </p:cNvSpPr>
          <p:nvPr/>
        </p:nvSpPr>
        <p:spPr>
          <a:xfrm>
            <a:off x="489638" y="1126261"/>
            <a:ext cx="8916606" cy="35898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400" dirty="0" smtClean="0">
                <a:latin typeface="Malgun Gothic"/>
                <a:cs typeface="Malgun Gothic"/>
              </a:rPr>
              <a:t> 구축된 시스템의 안정적인 시스템을 유지하기 위해 아래 항목과 방안으로 계획합니다</a:t>
            </a:r>
            <a:r>
              <a:rPr lang="en-US" altLang="ko-KR" sz="1400" dirty="0" smtClean="0">
                <a:latin typeface="Malgun Gothic"/>
                <a:cs typeface="Malgun Gothic"/>
              </a:rPr>
              <a:t>.</a:t>
            </a:r>
            <a:endParaRPr lang="ko-KR" altLang="en-US" sz="1400" i="1" dirty="0">
              <a:latin typeface="+mn-ea"/>
            </a:endParaRPr>
          </a:p>
        </p:txBody>
      </p:sp>
      <p:sp>
        <p:nvSpPr>
          <p:cNvPr id="29" name="Oval 56"/>
          <p:cNvSpPr>
            <a:spLocks noChangeArrowheads="1"/>
          </p:cNvSpPr>
          <p:nvPr/>
        </p:nvSpPr>
        <p:spPr bwMode="auto">
          <a:xfrm>
            <a:off x="2309337" y="1772816"/>
            <a:ext cx="1455920" cy="1457925"/>
          </a:xfrm>
          <a:prstGeom prst="ellipse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0"/>
            <a:endParaRPr lang="ko-KR" altLang="en-US">
              <a:latin typeface="+mn-ea"/>
              <a:ea typeface="+mn-ea"/>
            </a:endParaRPr>
          </a:p>
        </p:txBody>
      </p:sp>
      <p:sp>
        <p:nvSpPr>
          <p:cNvPr id="30" name="AutoShape 57"/>
          <p:cNvSpPr>
            <a:spLocks noChangeArrowheads="1"/>
          </p:cNvSpPr>
          <p:nvPr/>
        </p:nvSpPr>
        <p:spPr bwMode="auto">
          <a:xfrm rot="16200000">
            <a:off x="2308335" y="1773819"/>
            <a:ext cx="1457925" cy="1455920"/>
          </a:xfrm>
          <a:custGeom>
            <a:avLst/>
            <a:gdLst>
              <a:gd name="G0" fmla="+- 4905 0 0"/>
              <a:gd name="G1" fmla="+- -8726101 0 0"/>
              <a:gd name="G2" fmla="+- 0 0 -8726101"/>
              <a:gd name="T0" fmla="*/ 0 256 1"/>
              <a:gd name="T1" fmla="*/ 180 256 1"/>
              <a:gd name="G3" fmla="+- -8726101 T0 T1"/>
              <a:gd name="T2" fmla="*/ 0 256 1"/>
              <a:gd name="T3" fmla="*/ 90 256 1"/>
              <a:gd name="G4" fmla="+- -8726101 T2 T3"/>
              <a:gd name="G5" fmla="*/ G4 2 1"/>
              <a:gd name="T4" fmla="*/ 90 256 1"/>
              <a:gd name="T5" fmla="*/ 0 256 1"/>
              <a:gd name="G6" fmla="+- -8726101 T4 T5"/>
              <a:gd name="G7" fmla="*/ G6 2 1"/>
              <a:gd name="G8" fmla="abs -872610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4905"/>
              <a:gd name="G18" fmla="*/ 4905 1 2"/>
              <a:gd name="G19" fmla="+- G18 5400 0"/>
              <a:gd name="G20" fmla="cos G19 -8726101"/>
              <a:gd name="G21" fmla="sin G19 -8726101"/>
              <a:gd name="G22" fmla="+- G20 10800 0"/>
              <a:gd name="G23" fmla="+- G21 10800 0"/>
              <a:gd name="G24" fmla="+- 10800 0 G20"/>
              <a:gd name="G25" fmla="+- 4905 10800 0"/>
              <a:gd name="G26" fmla="?: G9 G17 G25"/>
              <a:gd name="G27" fmla="?: G9 0 21600"/>
              <a:gd name="G28" fmla="cos 10800 -8726101"/>
              <a:gd name="G29" fmla="sin 10800 -8726101"/>
              <a:gd name="G30" fmla="sin 4905 -8726101"/>
              <a:gd name="G31" fmla="+- G28 10800 0"/>
              <a:gd name="G32" fmla="+- G29 10800 0"/>
              <a:gd name="G33" fmla="+- G30 10800 0"/>
              <a:gd name="G34" fmla="?: G4 0 G31"/>
              <a:gd name="G35" fmla="?: -8726101 G34 0"/>
              <a:gd name="G36" fmla="?: G6 G35 G31"/>
              <a:gd name="G37" fmla="+- 21600 0 G36"/>
              <a:gd name="G38" fmla="?: G4 0 G33"/>
              <a:gd name="G39" fmla="?: -872610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429 w 21600"/>
              <a:gd name="T15" fmla="*/ 5070 h 21600"/>
              <a:gd name="T16" fmla="*/ 10800 w 21600"/>
              <a:gd name="T17" fmla="*/ 5895 h 21600"/>
              <a:gd name="T18" fmla="*/ 16171 w 21600"/>
              <a:gd name="T19" fmla="*/ 507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7445" y="7221"/>
                </a:moveTo>
                <a:cubicBezTo>
                  <a:pt x="8354" y="6369"/>
                  <a:pt x="9553" y="5894"/>
                  <a:pt x="10800" y="5895"/>
                </a:cubicBezTo>
                <a:cubicBezTo>
                  <a:pt x="12046" y="5895"/>
                  <a:pt x="13245" y="6369"/>
                  <a:pt x="14154" y="7221"/>
                </a:cubicBezTo>
                <a:lnTo>
                  <a:pt x="18186" y="2920"/>
                </a:lnTo>
                <a:cubicBezTo>
                  <a:pt x="16184" y="1044"/>
                  <a:pt x="13543" y="-1"/>
                  <a:pt x="10799" y="0"/>
                </a:cubicBezTo>
                <a:cubicBezTo>
                  <a:pt x="8056" y="0"/>
                  <a:pt x="5415" y="1044"/>
                  <a:pt x="3413" y="29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atinLnBrk="0"/>
            <a:endParaRPr lang="ko-KR" altLang="en-US">
              <a:latin typeface="+mn-ea"/>
              <a:ea typeface="+mn-ea"/>
            </a:endParaRPr>
          </a:p>
        </p:txBody>
      </p:sp>
      <p:sp>
        <p:nvSpPr>
          <p:cNvPr id="31" name="AutoShape 58"/>
          <p:cNvSpPr>
            <a:spLocks noChangeArrowheads="1"/>
          </p:cNvSpPr>
          <p:nvPr/>
        </p:nvSpPr>
        <p:spPr bwMode="auto">
          <a:xfrm rot="5400000" flipH="1">
            <a:off x="2308335" y="1773819"/>
            <a:ext cx="1457925" cy="1455920"/>
          </a:xfrm>
          <a:custGeom>
            <a:avLst/>
            <a:gdLst>
              <a:gd name="G0" fmla="+- 4905 0 0"/>
              <a:gd name="G1" fmla="+- -8726101 0 0"/>
              <a:gd name="G2" fmla="+- 0 0 -8726101"/>
              <a:gd name="T0" fmla="*/ 0 256 1"/>
              <a:gd name="T1" fmla="*/ 180 256 1"/>
              <a:gd name="G3" fmla="+- -8726101 T0 T1"/>
              <a:gd name="T2" fmla="*/ 0 256 1"/>
              <a:gd name="T3" fmla="*/ 90 256 1"/>
              <a:gd name="G4" fmla="+- -8726101 T2 T3"/>
              <a:gd name="G5" fmla="*/ G4 2 1"/>
              <a:gd name="T4" fmla="*/ 90 256 1"/>
              <a:gd name="T5" fmla="*/ 0 256 1"/>
              <a:gd name="G6" fmla="+- -8726101 T4 T5"/>
              <a:gd name="G7" fmla="*/ G6 2 1"/>
              <a:gd name="G8" fmla="abs -872610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4905"/>
              <a:gd name="G18" fmla="*/ 4905 1 2"/>
              <a:gd name="G19" fmla="+- G18 5400 0"/>
              <a:gd name="G20" fmla="cos G19 -8726101"/>
              <a:gd name="G21" fmla="sin G19 -8726101"/>
              <a:gd name="G22" fmla="+- G20 10800 0"/>
              <a:gd name="G23" fmla="+- G21 10800 0"/>
              <a:gd name="G24" fmla="+- 10800 0 G20"/>
              <a:gd name="G25" fmla="+- 4905 10800 0"/>
              <a:gd name="G26" fmla="?: G9 G17 G25"/>
              <a:gd name="G27" fmla="?: G9 0 21600"/>
              <a:gd name="G28" fmla="cos 10800 -8726101"/>
              <a:gd name="G29" fmla="sin 10800 -8726101"/>
              <a:gd name="G30" fmla="sin 4905 -8726101"/>
              <a:gd name="G31" fmla="+- G28 10800 0"/>
              <a:gd name="G32" fmla="+- G29 10800 0"/>
              <a:gd name="G33" fmla="+- G30 10800 0"/>
              <a:gd name="G34" fmla="?: G4 0 G31"/>
              <a:gd name="G35" fmla="?: -8726101 G34 0"/>
              <a:gd name="G36" fmla="?: G6 G35 G31"/>
              <a:gd name="G37" fmla="+- 21600 0 G36"/>
              <a:gd name="G38" fmla="?: G4 0 G33"/>
              <a:gd name="G39" fmla="?: -872610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429 w 21600"/>
              <a:gd name="T15" fmla="*/ 5070 h 21600"/>
              <a:gd name="T16" fmla="*/ 10800 w 21600"/>
              <a:gd name="T17" fmla="*/ 5895 h 21600"/>
              <a:gd name="T18" fmla="*/ 16171 w 21600"/>
              <a:gd name="T19" fmla="*/ 507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7445" y="7221"/>
                </a:moveTo>
                <a:cubicBezTo>
                  <a:pt x="8354" y="6369"/>
                  <a:pt x="9553" y="5894"/>
                  <a:pt x="10800" y="5895"/>
                </a:cubicBezTo>
                <a:cubicBezTo>
                  <a:pt x="12046" y="5895"/>
                  <a:pt x="13245" y="6369"/>
                  <a:pt x="14154" y="7221"/>
                </a:cubicBezTo>
                <a:lnTo>
                  <a:pt x="18186" y="2920"/>
                </a:lnTo>
                <a:cubicBezTo>
                  <a:pt x="16184" y="1044"/>
                  <a:pt x="13543" y="-1"/>
                  <a:pt x="10799" y="0"/>
                </a:cubicBezTo>
                <a:cubicBezTo>
                  <a:pt x="8056" y="0"/>
                  <a:pt x="5415" y="1044"/>
                  <a:pt x="3413" y="29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atinLnBrk="0"/>
            <a:endParaRPr lang="ko-KR" altLang="en-US">
              <a:latin typeface="+mn-ea"/>
              <a:ea typeface="+mn-ea"/>
            </a:endParaRPr>
          </a:p>
        </p:txBody>
      </p:sp>
      <p:sp>
        <p:nvSpPr>
          <p:cNvPr id="32" name="Oval 59"/>
          <p:cNvSpPr>
            <a:spLocks noChangeArrowheads="1"/>
          </p:cNvSpPr>
          <p:nvPr/>
        </p:nvSpPr>
        <p:spPr bwMode="auto">
          <a:xfrm>
            <a:off x="2393332" y="1856927"/>
            <a:ext cx="1287929" cy="128970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0"/>
            <a:endParaRPr lang="ko-KR" altLang="en-US">
              <a:latin typeface="+mn-ea"/>
              <a:ea typeface="+mn-ea"/>
            </a:endParaRPr>
          </a:p>
        </p:txBody>
      </p:sp>
      <p:sp>
        <p:nvSpPr>
          <p:cNvPr id="33" name="제목 2"/>
          <p:cNvSpPr txBox="1">
            <a:spLocks/>
          </p:cNvSpPr>
          <p:nvPr/>
        </p:nvSpPr>
        <p:spPr bwMode="auto">
          <a:xfrm>
            <a:off x="2393332" y="2258849"/>
            <a:ext cx="1287930" cy="485859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algn="ctr" eaLnBrk="0" hangingPunct="0">
              <a:defRPr sz="1800" b="0" spc="-60" baseline="0">
                <a:solidFill>
                  <a:srgbClr val="3A3A3A"/>
                </a:solidFill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2pPr>
            <a:lvl3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3pPr>
            <a:lvl4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4pPr>
            <a:lvl5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9pPr>
          </a:lstStyle>
          <a:p>
            <a:pPr latinLnBrk="0"/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구축 시스템의 안정성 유지</a:t>
            </a:r>
          </a:p>
        </p:txBody>
      </p:sp>
      <p:sp>
        <p:nvSpPr>
          <p:cNvPr id="34" name="Oval 56"/>
          <p:cNvSpPr>
            <a:spLocks noChangeArrowheads="1"/>
          </p:cNvSpPr>
          <p:nvPr/>
        </p:nvSpPr>
        <p:spPr bwMode="auto">
          <a:xfrm>
            <a:off x="4315698" y="1772816"/>
            <a:ext cx="1455920" cy="1457925"/>
          </a:xfrm>
          <a:prstGeom prst="ellipse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0"/>
            <a:endParaRPr lang="ko-KR" altLang="en-US">
              <a:latin typeface="+mn-ea"/>
              <a:ea typeface="+mn-ea"/>
            </a:endParaRPr>
          </a:p>
        </p:txBody>
      </p:sp>
      <p:sp>
        <p:nvSpPr>
          <p:cNvPr id="35" name="AutoShape 57"/>
          <p:cNvSpPr>
            <a:spLocks noChangeArrowheads="1"/>
          </p:cNvSpPr>
          <p:nvPr/>
        </p:nvSpPr>
        <p:spPr bwMode="auto">
          <a:xfrm rot="16200000">
            <a:off x="4314696" y="1773819"/>
            <a:ext cx="1457925" cy="1455920"/>
          </a:xfrm>
          <a:custGeom>
            <a:avLst/>
            <a:gdLst>
              <a:gd name="G0" fmla="+- 4905 0 0"/>
              <a:gd name="G1" fmla="+- -8726101 0 0"/>
              <a:gd name="G2" fmla="+- 0 0 -8726101"/>
              <a:gd name="T0" fmla="*/ 0 256 1"/>
              <a:gd name="T1" fmla="*/ 180 256 1"/>
              <a:gd name="G3" fmla="+- -8726101 T0 T1"/>
              <a:gd name="T2" fmla="*/ 0 256 1"/>
              <a:gd name="T3" fmla="*/ 90 256 1"/>
              <a:gd name="G4" fmla="+- -8726101 T2 T3"/>
              <a:gd name="G5" fmla="*/ G4 2 1"/>
              <a:gd name="T4" fmla="*/ 90 256 1"/>
              <a:gd name="T5" fmla="*/ 0 256 1"/>
              <a:gd name="G6" fmla="+- -8726101 T4 T5"/>
              <a:gd name="G7" fmla="*/ G6 2 1"/>
              <a:gd name="G8" fmla="abs -872610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4905"/>
              <a:gd name="G18" fmla="*/ 4905 1 2"/>
              <a:gd name="G19" fmla="+- G18 5400 0"/>
              <a:gd name="G20" fmla="cos G19 -8726101"/>
              <a:gd name="G21" fmla="sin G19 -8726101"/>
              <a:gd name="G22" fmla="+- G20 10800 0"/>
              <a:gd name="G23" fmla="+- G21 10800 0"/>
              <a:gd name="G24" fmla="+- 10800 0 G20"/>
              <a:gd name="G25" fmla="+- 4905 10800 0"/>
              <a:gd name="G26" fmla="?: G9 G17 G25"/>
              <a:gd name="G27" fmla="?: G9 0 21600"/>
              <a:gd name="G28" fmla="cos 10800 -8726101"/>
              <a:gd name="G29" fmla="sin 10800 -8726101"/>
              <a:gd name="G30" fmla="sin 4905 -8726101"/>
              <a:gd name="G31" fmla="+- G28 10800 0"/>
              <a:gd name="G32" fmla="+- G29 10800 0"/>
              <a:gd name="G33" fmla="+- G30 10800 0"/>
              <a:gd name="G34" fmla="?: G4 0 G31"/>
              <a:gd name="G35" fmla="?: -8726101 G34 0"/>
              <a:gd name="G36" fmla="?: G6 G35 G31"/>
              <a:gd name="G37" fmla="+- 21600 0 G36"/>
              <a:gd name="G38" fmla="?: G4 0 G33"/>
              <a:gd name="G39" fmla="?: -872610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429 w 21600"/>
              <a:gd name="T15" fmla="*/ 5070 h 21600"/>
              <a:gd name="T16" fmla="*/ 10800 w 21600"/>
              <a:gd name="T17" fmla="*/ 5895 h 21600"/>
              <a:gd name="T18" fmla="*/ 16171 w 21600"/>
              <a:gd name="T19" fmla="*/ 507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7445" y="7221"/>
                </a:moveTo>
                <a:cubicBezTo>
                  <a:pt x="8354" y="6369"/>
                  <a:pt x="9553" y="5894"/>
                  <a:pt x="10800" y="5895"/>
                </a:cubicBezTo>
                <a:cubicBezTo>
                  <a:pt x="12046" y="5895"/>
                  <a:pt x="13245" y="6369"/>
                  <a:pt x="14154" y="7221"/>
                </a:cubicBezTo>
                <a:lnTo>
                  <a:pt x="18186" y="2920"/>
                </a:lnTo>
                <a:cubicBezTo>
                  <a:pt x="16184" y="1044"/>
                  <a:pt x="13543" y="-1"/>
                  <a:pt x="10799" y="0"/>
                </a:cubicBezTo>
                <a:cubicBezTo>
                  <a:pt x="8056" y="0"/>
                  <a:pt x="5415" y="1044"/>
                  <a:pt x="3413" y="29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atinLnBrk="0"/>
            <a:endParaRPr lang="ko-KR" altLang="en-US">
              <a:latin typeface="+mn-ea"/>
              <a:ea typeface="+mn-ea"/>
            </a:endParaRPr>
          </a:p>
        </p:txBody>
      </p:sp>
      <p:sp>
        <p:nvSpPr>
          <p:cNvPr id="36" name="AutoShape 58"/>
          <p:cNvSpPr>
            <a:spLocks noChangeArrowheads="1"/>
          </p:cNvSpPr>
          <p:nvPr/>
        </p:nvSpPr>
        <p:spPr bwMode="auto">
          <a:xfrm rot="5400000" flipH="1">
            <a:off x="4314696" y="1773819"/>
            <a:ext cx="1457925" cy="1455920"/>
          </a:xfrm>
          <a:custGeom>
            <a:avLst/>
            <a:gdLst>
              <a:gd name="G0" fmla="+- 4905 0 0"/>
              <a:gd name="G1" fmla="+- -8726101 0 0"/>
              <a:gd name="G2" fmla="+- 0 0 -8726101"/>
              <a:gd name="T0" fmla="*/ 0 256 1"/>
              <a:gd name="T1" fmla="*/ 180 256 1"/>
              <a:gd name="G3" fmla="+- -8726101 T0 T1"/>
              <a:gd name="T2" fmla="*/ 0 256 1"/>
              <a:gd name="T3" fmla="*/ 90 256 1"/>
              <a:gd name="G4" fmla="+- -8726101 T2 T3"/>
              <a:gd name="G5" fmla="*/ G4 2 1"/>
              <a:gd name="T4" fmla="*/ 90 256 1"/>
              <a:gd name="T5" fmla="*/ 0 256 1"/>
              <a:gd name="G6" fmla="+- -8726101 T4 T5"/>
              <a:gd name="G7" fmla="*/ G6 2 1"/>
              <a:gd name="G8" fmla="abs -872610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4905"/>
              <a:gd name="G18" fmla="*/ 4905 1 2"/>
              <a:gd name="G19" fmla="+- G18 5400 0"/>
              <a:gd name="G20" fmla="cos G19 -8726101"/>
              <a:gd name="G21" fmla="sin G19 -8726101"/>
              <a:gd name="G22" fmla="+- G20 10800 0"/>
              <a:gd name="G23" fmla="+- G21 10800 0"/>
              <a:gd name="G24" fmla="+- 10800 0 G20"/>
              <a:gd name="G25" fmla="+- 4905 10800 0"/>
              <a:gd name="G26" fmla="?: G9 G17 G25"/>
              <a:gd name="G27" fmla="?: G9 0 21600"/>
              <a:gd name="G28" fmla="cos 10800 -8726101"/>
              <a:gd name="G29" fmla="sin 10800 -8726101"/>
              <a:gd name="G30" fmla="sin 4905 -8726101"/>
              <a:gd name="G31" fmla="+- G28 10800 0"/>
              <a:gd name="G32" fmla="+- G29 10800 0"/>
              <a:gd name="G33" fmla="+- G30 10800 0"/>
              <a:gd name="G34" fmla="?: G4 0 G31"/>
              <a:gd name="G35" fmla="?: -8726101 G34 0"/>
              <a:gd name="G36" fmla="?: G6 G35 G31"/>
              <a:gd name="G37" fmla="+- 21600 0 G36"/>
              <a:gd name="G38" fmla="?: G4 0 G33"/>
              <a:gd name="G39" fmla="?: -872610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429 w 21600"/>
              <a:gd name="T15" fmla="*/ 5070 h 21600"/>
              <a:gd name="T16" fmla="*/ 10800 w 21600"/>
              <a:gd name="T17" fmla="*/ 5895 h 21600"/>
              <a:gd name="T18" fmla="*/ 16171 w 21600"/>
              <a:gd name="T19" fmla="*/ 507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7445" y="7221"/>
                </a:moveTo>
                <a:cubicBezTo>
                  <a:pt x="8354" y="6369"/>
                  <a:pt x="9553" y="5894"/>
                  <a:pt x="10800" y="5895"/>
                </a:cubicBezTo>
                <a:cubicBezTo>
                  <a:pt x="12046" y="5895"/>
                  <a:pt x="13245" y="6369"/>
                  <a:pt x="14154" y="7221"/>
                </a:cubicBezTo>
                <a:lnTo>
                  <a:pt x="18186" y="2920"/>
                </a:lnTo>
                <a:cubicBezTo>
                  <a:pt x="16184" y="1044"/>
                  <a:pt x="13543" y="-1"/>
                  <a:pt x="10799" y="0"/>
                </a:cubicBezTo>
                <a:cubicBezTo>
                  <a:pt x="8056" y="0"/>
                  <a:pt x="5415" y="1044"/>
                  <a:pt x="3413" y="29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atinLnBrk="0"/>
            <a:endParaRPr lang="ko-KR" altLang="en-US">
              <a:latin typeface="+mn-ea"/>
              <a:ea typeface="+mn-ea"/>
            </a:endParaRPr>
          </a:p>
        </p:txBody>
      </p:sp>
      <p:sp>
        <p:nvSpPr>
          <p:cNvPr id="37" name="Oval 59"/>
          <p:cNvSpPr>
            <a:spLocks noChangeArrowheads="1"/>
          </p:cNvSpPr>
          <p:nvPr/>
        </p:nvSpPr>
        <p:spPr bwMode="auto">
          <a:xfrm>
            <a:off x="4399693" y="1856927"/>
            <a:ext cx="1287929" cy="128970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0"/>
            <a:endParaRPr lang="ko-KR" altLang="en-US">
              <a:latin typeface="+mn-ea"/>
              <a:ea typeface="+mn-ea"/>
            </a:endParaRPr>
          </a:p>
        </p:txBody>
      </p:sp>
      <p:sp>
        <p:nvSpPr>
          <p:cNvPr id="38" name="제목 2"/>
          <p:cNvSpPr txBox="1">
            <a:spLocks/>
          </p:cNvSpPr>
          <p:nvPr/>
        </p:nvSpPr>
        <p:spPr bwMode="auto">
          <a:xfrm>
            <a:off x="4391072" y="2258849"/>
            <a:ext cx="1287930" cy="485859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algn="ctr" eaLnBrk="0" hangingPunct="0">
              <a:defRPr sz="1800" b="0" spc="-60" baseline="0">
                <a:solidFill>
                  <a:srgbClr val="3A3A3A"/>
                </a:solidFill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2pPr>
            <a:lvl3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3pPr>
            <a:lvl4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4pPr>
            <a:lvl5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9pPr>
          </a:lstStyle>
          <a:p>
            <a:pPr latinLnBrk="0"/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업무연속성 확보</a:t>
            </a:r>
          </a:p>
        </p:txBody>
      </p:sp>
      <p:sp>
        <p:nvSpPr>
          <p:cNvPr id="39" name="Oval 56"/>
          <p:cNvSpPr>
            <a:spLocks noChangeArrowheads="1"/>
          </p:cNvSpPr>
          <p:nvPr/>
        </p:nvSpPr>
        <p:spPr bwMode="auto">
          <a:xfrm>
            <a:off x="6444499" y="1772816"/>
            <a:ext cx="1455920" cy="1457925"/>
          </a:xfrm>
          <a:prstGeom prst="ellipse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0"/>
            <a:endParaRPr lang="ko-KR" altLang="en-US">
              <a:latin typeface="+mn-ea"/>
              <a:ea typeface="+mn-ea"/>
            </a:endParaRPr>
          </a:p>
        </p:txBody>
      </p:sp>
      <p:sp>
        <p:nvSpPr>
          <p:cNvPr id="40" name="AutoShape 57"/>
          <p:cNvSpPr>
            <a:spLocks noChangeArrowheads="1"/>
          </p:cNvSpPr>
          <p:nvPr/>
        </p:nvSpPr>
        <p:spPr bwMode="auto">
          <a:xfrm rot="16200000">
            <a:off x="6443497" y="1773819"/>
            <a:ext cx="1457925" cy="1455920"/>
          </a:xfrm>
          <a:custGeom>
            <a:avLst/>
            <a:gdLst>
              <a:gd name="G0" fmla="+- 4905 0 0"/>
              <a:gd name="G1" fmla="+- -8726101 0 0"/>
              <a:gd name="G2" fmla="+- 0 0 -8726101"/>
              <a:gd name="T0" fmla="*/ 0 256 1"/>
              <a:gd name="T1" fmla="*/ 180 256 1"/>
              <a:gd name="G3" fmla="+- -8726101 T0 T1"/>
              <a:gd name="T2" fmla="*/ 0 256 1"/>
              <a:gd name="T3" fmla="*/ 90 256 1"/>
              <a:gd name="G4" fmla="+- -8726101 T2 T3"/>
              <a:gd name="G5" fmla="*/ G4 2 1"/>
              <a:gd name="T4" fmla="*/ 90 256 1"/>
              <a:gd name="T5" fmla="*/ 0 256 1"/>
              <a:gd name="G6" fmla="+- -8726101 T4 T5"/>
              <a:gd name="G7" fmla="*/ G6 2 1"/>
              <a:gd name="G8" fmla="abs -872610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4905"/>
              <a:gd name="G18" fmla="*/ 4905 1 2"/>
              <a:gd name="G19" fmla="+- G18 5400 0"/>
              <a:gd name="G20" fmla="cos G19 -8726101"/>
              <a:gd name="G21" fmla="sin G19 -8726101"/>
              <a:gd name="G22" fmla="+- G20 10800 0"/>
              <a:gd name="G23" fmla="+- G21 10800 0"/>
              <a:gd name="G24" fmla="+- 10800 0 G20"/>
              <a:gd name="G25" fmla="+- 4905 10800 0"/>
              <a:gd name="G26" fmla="?: G9 G17 G25"/>
              <a:gd name="G27" fmla="?: G9 0 21600"/>
              <a:gd name="G28" fmla="cos 10800 -8726101"/>
              <a:gd name="G29" fmla="sin 10800 -8726101"/>
              <a:gd name="G30" fmla="sin 4905 -8726101"/>
              <a:gd name="G31" fmla="+- G28 10800 0"/>
              <a:gd name="G32" fmla="+- G29 10800 0"/>
              <a:gd name="G33" fmla="+- G30 10800 0"/>
              <a:gd name="G34" fmla="?: G4 0 G31"/>
              <a:gd name="G35" fmla="?: -8726101 G34 0"/>
              <a:gd name="G36" fmla="?: G6 G35 G31"/>
              <a:gd name="G37" fmla="+- 21600 0 G36"/>
              <a:gd name="G38" fmla="?: G4 0 G33"/>
              <a:gd name="G39" fmla="?: -872610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429 w 21600"/>
              <a:gd name="T15" fmla="*/ 5070 h 21600"/>
              <a:gd name="T16" fmla="*/ 10800 w 21600"/>
              <a:gd name="T17" fmla="*/ 5895 h 21600"/>
              <a:gd name="T18" fmla="*/ 16171 w 21600"/>
              <a:gd name="T19" fmla="*/ 507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7445" y="7221"/>
                </a:moveTo>
                <a:cubicBezTo>
                  <a:pt x="8354" y="6369"/>
                  <a:pt x="9553" y="5894"/>
                  <a:pt x="10800" y="5895"/>
                </a:cubicBezTo>
                <a:cubicBezTo>
                  <a:pt x="12046" y="5895"/>
                  <a:pt x="13245" y="6369"/>
                  <a:pt x="14154" y="7221"/>
                </a:cubicBezTo>
                <a:lnTo>
                  <a:pt x="18186" y="2920"/>
                </a:lnTo>
                <a:cubicBezTo>
                  <a:pt x="16184" y="1044"/>
                  <a:pt x="13543" y="-1"/>
                  <a:pt x="10799" y="0"/>
                </a:cubicBezTo>
                <a:cubicBezTo>
                  <a:pt x="8056" y="0"/>
                  <a:pt x="5415" y="1044"/>
                  <a:pt x="3413" y="29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atinLnBrk="0"/>
            <a:endParaRPr lang="ko-KR" altLang="en-US">
              <a:latin typeface="+mn-ea"/>
              <a:ea typeface="+mn-ea"/>
            </a:endParaRPr>
          </a:p>
        </p:txBody>
      </p:sp>
      <p:sp>
        <p:nvSpPr>
          <p:cNvPr id="41" name="AutoShape 58"/>
          <p:cNvSpPr>
            <a:spLocks noChangeArrowheads="1"/>
          </p:cNvSpPr>
          <p:nvPr/>
        </p:nvSpPr>
        <p:spPr bwMode="auto">
          <a:xfrm rot="5400000" flipH="1">
            <a:off x="6443497" y="1773819"/>
            <a:ext cx="1457925" cy="1455920"/>
          </a:xfrm>
          <a:custGeom>
            <a:avLst/>
            <a:gdLst>
              <a:gd name="G0" fmla="+- 4905 0 0"/>
              <a:gd name="G1" fmla="+- -8726101 0 0"/>
              <a:gd name="G2" fmla="+- 0 0 -8726101"/>
              <a:gd name="T0" fmla="*/ 0 256 1"/>
              <a:gd name="T1" fmla="*/ 180 256 1"/>
              <a:gd name="G3" fmla="+- -8726101 T0 T1"/>
              <a:gd name="T2" fmla="*/ 0 256 1"/>
              <a:gd name="T3" fmla="*/ 90 256 1"/>
              <a:gd name="G4" fmla="+- -8726101 T2 T3"/>
              <a:gd name="G5" fmla="*/ G4 2 1"/>
              <a:gd name="T4" fmla="*/ 90 256 1"/>
              <a:gd name="T5" fmla="*/ 0 256 1"/>
              <a:gd name="G6" fmla="+- -8726101 T4 T5"/>
              <a:gd name="G7" fmla="*/ G6 2 1"/>
              <a:gd name="G8" fmla="abs -872610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4905"/>
              <a:gd name="G18" fmla="*/ 4905 1 2"/>
              <a:gd name="G19" fmla="+- G18 5400 0"/>
              <a:gd name="G20" fmla="cos G19 -8726101"/>
              <a:gd name="G21" fmla="sin G19 -8726101"/>
              <a:gd name="G22" fmla="+- G20 10800 0"/>
              <a:gd name="G23" fmla="+- G21 10800 0"/>
              <a:gd name="G24" fmla="+- 10800 0 G20"/>
              <a:gd name="G25" fmla="+- 4905 10800 0"/>
              <a:gd name="G26" fmla="?: G9 G17 G25"/>
              <a:gd name="G27" fmla="?: G9 0 21600"/>
              <a:gd name="G28" fmla="cos 10800 -8726101"/>
              <a:gd name="G29" fmla="sin 10800 -8726101"/>
              <a:gd name="G30" fmla="sin 4905 -8726101"/>
              <a:gd name="G31" fmla="+- G28 10800 0"/>
              <a:gd name="G32" fmla="+- G29 10800 0"/>
              <a:gd name="G33" fmla="+- G30 10800 0"/>
              <a:gd name="G34" fmla="?: G4 0 G31"/>
              <a:gd name="G35" fmla="?: -8726101 G34 0"/>
              <a:gd name="G36" fmla="?: G6 G35 G31"/>
              <a:gd name="G37" fmla="+- 21600 0 G36"/>
              <a:gd name="G38" fmla="?: G4 0 G33"/>
              <a:gd name="G39" fmla="?: -872610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429 w 21600"/>
              <a:gd name="T15" fmla="*/ 5070 h 21600"/>
              <a:gd name="T16" fmla="*/ 10800 w 21600"/>
              <a:gd name="T17" fmla="*/ 5895 h 21600"/>
              <a:gd name="T18" fmla="*/ 16171 w 21600"/>
              <a:gd name="T19" fmla="*/ 507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7445" y="7221"/>
                </a:moveTo>
                <a:cubicBezTo>
                  <a:pt x="8354" y="6369"/>
                  <a:pt x="9553" y="5894"/>
                  <a:pt x="10800" y="5895"/>
                </a:cubicBezTo>
                <a:cubicBezTo>
                  <a:pt x="12046" y="5895"/>
                  <a:pt x="13245" y="6369"/>
                  <a:pt x="14154" y="7221"/>
                </a:cubicBezTo>
                <a:lnTo>
                  <a:pt x="18186" y="2920"/>
                </a:lnTo>
                <a:cubicBezTo>
                  <a:pt x="16184" y="1044"/>
                  <a:pt x="13543" y="-1"/>
                  <a:pt x="10799" y="0"/>
                </a:cubicBezTo>
                <a:cubicBezTo>
                  <a:pt x="8056" y="0"/>
                  <a:pt x="5415" y="1044"/>
                  <a:pt x="3413" y="29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atinLnBrk="0"/>
            <a:endParaRPr lang="ko-KR" altLang="en-US">
              <a:latin typeface="+mn-ea"/>
              <a:ea typeface="+mn-ea"/>
            </a:endParaRPr>
          </a:p>
        </p:txBody>
      </p:sp>
      <p:sp>
        <p:nvSpPr>
          <p:cNvPr id="42" name="Oval 59"/>
          <p:cNvSpPr>
            <a:spLocks noChangeArrowheads="1"/>
          </p:cNvSpPr>
          <p:nvPr/>
        </p:nvSpPr>
        <p:spPr bwMode="auto">
          <a:xfrm>
            <a:off x="6528494" y="1856927"/>
            <a:ext cx="1287929" cy="128970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0"/>
            <a:endParaRPr lang="ko-KR" altLang="en-US">
              <a:latin typeface="+mn-ea"/>
              <a:ea typeface="+mn-ea"/>
            </a:endParaRPr>
          </a:p>
        </p:txBody>
      </p:sp>
      <p:sp>
        <p:nvSpPr>
          <p:cNvPr id="43" name="제목 2"/>
          <p:cNvSpPr txBox="1">
            <a:spLocks/>
          </p:cNvSpPr>
          <p:nvPr/>
        </p:nvSpPr>
        <p:spPr bwMode="auto">
          <a:xfrm>
            <a:off x="6528493" y="2258849"/>
            <a:ext cx="1287930" cy="485859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algn="ctr" eaLnBrk="0" hangingPunct="0">
              <a:defRPr sz="1800" b="0" spc="-60" baseline="0">
                <a:solidFill>
                  <a:srgbClr val="3A3A3A"/>
                </a:solidFill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2pPr>
            <a:lvl3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3pPr>
            <a:lvl4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4pPr>
            <a:lvl5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9pPr>
          </a:lstStyle>
          <a:p>
            <a:pPr latinLnBrk="0"/>
            <a:r>
              <a:rPr lang="ko-KR" altLang="en-US" sz="1200" b="1" dirty="0">
                <a:solidFill>
                  <a:schemeClr val="tx1"/>
                </a:solidFill>
                <a:latin typeface="+mn-ea"/>
                <a:ea typeface="+mn-ea"/>
              </a:rPr>
              <a:t>장애상황 대응</a:t>
            </a:r>
          </a:p>
        </p:txBody>
      </p:sp>
      <p:sp>
        <p:nvSpPr>
          <p:cNvPr id="44" name="직사각형 43"/>
          <p:cNvSpPr/>
          <p:nvPr/>
        </p:nvSpPr>
        <p:spPr bwMode="auto">
          <a:xfrm>
            <a:off x="920552" y="3565298"/>
            <a:ext cx="3880992" cy="23836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defTabSz="808038">
              <a:buClr>
                <a:srgbClr val="3869B0"/>
              </a:buClr>
              <a:defRPr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45" name="직사각형 44"/>
          <p:cNvSpPr/>
          <p:nvPr/>
        </p:nvSpPr>
        <p:spPr bwMode="auto">
          <a:xfrm>
            <a:off x="5038603" y="3560187"/>
            <a:ext cx="3874837" cy="238879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defTabSz="808038">
              <a:buClr>
                <a:srgbClr val="3869B0"/>
              </a:buClr>
              <a:defRPr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46" name="Rectangle 134"/>
          <p:cNvSpPr>
            <a:spLocks noChangeArrowheads="1"/>
          </p:cNvSpPr>
          <p:nvPr/>
        </p:nvSpPr>
        <p:spPr bwMode="auto">
          <a:xfrm>
            <a:off x="1071409" y="3711803"/>
            <a:ext cx="3657016" cy="1723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/>
        </p:spPr>
        <p:txBody>
          <a:bodyPr wrap="square" lIns="0" tIns="0" rIns="0" bIns="0">
            <a:spAutoFit/>
          </a:bodyPr>
          <a:lstStyle/>
          <a:p>
            <a:pPr marL="106363" indent="-106363" algn="l">
              <a:spcBef>
                <a:spcPct val="30000"/>
              </a:spcBef>
              <a:buClr>
                <a:srgbClr val="333333"/>
              </a:buClr>
              <a:buFontTx/>
              <a:buChar char="•"/>
            </a:pPr>
            <a:endParaRPr lang="en-US" altLang="ko-KR" sz="1000" spc="-80" dirty="0" smtClean="0">
              <a:latin typeface="+mn-ea"/>
              <a:ea typeface="+mn-ea"/>
            </a:endParaRPr>
          </a:p>
          <a:p>
            <a:pPr marL="106363" indent="-106363" algn="l">
              <a:spcBef>
                <a:spcPct val="30000"/>
              </a:spcBef>
              <a:buClr>
                <a:srgbClr val="333333"/>
              </a:buClr>
              <a:buFontTx/>
              <a:buChar char="•"/>
            </a:pPr>
            <a:r>
              <a:rPr lang="ko-KR" altLang="en-US" sz="1000" spc="-80" dirty="0" smtClean="0">
                <a:latin typeface="+mn-ea"/>
                <a:ea typeface="+mn-ea"/>
              </a:rPr>
              <a:t>하자 보수 기간 중 시스템 장애 또는 중대한 결함이 발생하는 경우 문제 해결 시까지 인력을 투입하여 조치하여야 한다</a:t>
            </a:r>
            <a:r>
              <a:rPr lang="en-US" altLang="ko-KR" sz="1000" spc="-80" dirty="0" smtClean="0">
                <a:latin typeface="+mn-ea"/>
                <a:ea typeface="+mn-ea"/>
              </a:rPr>
              <a:t>.</a:t>
            </a:r>
          </a:p>
          <a:p>
            <a:pPr marL="106363" indent="-106363" algn="l">
              <a:spcBef>
                <a:spcPct val="30000"/>
              </a:spcBef>
              <a:buClr>
                <a:srgbClr val="333333"/>
              </a:buClr>
              <a:buFontTx/>
              <a:buChar char="•"/>
            </a:pPr>
            <a:r>
              <a:rPr lang="ko-KR" altLang="en-US" sz="1000" spc="-80" dirty="0" smtClean="0">
                <a:latin typeface="+mn-ea"/>
                <a:ea typeface="+mn-ea"/>
              </a:rPr>
              <a:t>하자보수로 인하여 변경된 부분에 대해서는 시스템 운영 및 유지보수 등을 관련 담당자가 수행 할 수 있도록 기술전수를 실시한다</a:t>
            </a:r>
            <a:r>
              <a:rPr lang="en-US" altLang="ko-KR" sz="1000" spc="-80" dirty="0" smtClean="0">
                <a:latin typeface="+mn-ea"/>
                <a:ea typeface="+mn-ea"/>
              </a:rPr>
              <a:t>.</a:t>
            </a:r>
            <a:endParaRPr lang="ko-KR" altLang="en-US" sz="1000" spc="-80" dirty="0" smtClean="0">
              <a:latin typeface="+mn-ea"/>
              <a:ea typeface="+mn-ea"/>
            </a:endParaRPr>
          </a:p>
          <a:p>
            <a:pPr marL="106363" indent="-106363" algn="l">
              <a:spcBef>
                <a:spcPct val="30000"/>
              </a:spcBef>
              <a:buClr>
                <a:srgbClr val="333333"/>
              </a:buClr>
              <a:buFontTx/>
              <a:buChar char="•"/>
            </a:pPr>
            <a:r>
              <a:rPr lang="ko-KR" altLang="en-US" sz="1000" spc="-80" dirty="0" smtClean="0">
                <a:latin typeface="+mn-ea"/>
                <a:ea typeface="+mn-ea"/>
              </a:rPr>
              <a:t>시스템의 </a:t>
            </a:r>
            <a:r>
              <a:rPr lang="ko-KR" altLang="en-US" sz="1000" spc="-80" dirty="0">
                <a:latin typeface="+mn-ea"/>
                <a:ea typeface="+mn-ea"/>
              </a:rPr>
              <a:t>최적 운용방안 및 응급처리 방안 등에 대한 상세한 장애대응 방안을 제시한다</a:t>
            </a:r>
            <a:r>
              <a:rPr lang="en-US" altLang="ko-KR" sz="1000" spc="-80" dirty="0">
                <a:latin typeface="+mn-ea"/>
                <a:ea typeface="+mn-ea"/>
              </a:rPr>
              <a:t>.</a:t>
            </a:r>
          </a:p>
          <a:p>
            <a:pPr marL="106363" indent="-106363" algn="l">
              <a:spcBef>
                <a:spcPct val="30000"/>
              </a:spcBef>
              <a:buClr>
                <a:srgbClr val="333333"/>
              </a:buClr>
              <a:buFontTx/>
              <a:buChar char="•"/>
            </a:pPr>
            <a:r>
              <a:rPr lang="ko-KR" altLang="en-US" sz="1000" spc="-80" dirty="0">
                <a:latin typeface="+mn-ea"/>
                <a:ea typeface="+mn-ea"/>
              </a:rPr>
              <a:t>전담사업자는 다음과 같은 사항을 하자보수 활동에 포함하여 지원</a:t>
            </a:r>
          </a:p>
          <a:p>
            <a:pPr marL="205200" lvl="1" algn="l"/>
            <a:r>
              <a:rPr lang="en-US" altLang="ko-KR" sz="1000" dirty="0" smtClean="0">
                <a:latin typeface="+mn-ea"/>
                <a:ea typeface="+mn-ea"/>
              </a:rPr>
              <a:t>- </a:t>
            </a:r>
            <a:r>
              <a:rPr lang="ko-KR" altLang="en-US" sz="1000" dirty="0" smtClean="0">
                <a:latin typeface="+mn-ea"/>
                <a:ea typeface="+mn-ea"/>
              </a:rPr>
              <a:t>개발한 </a:t>
            </a:r>
            <a:r>
              <a:rPr lang="en-US" altLang="ko-KR" sz="1000" dirty="0" smtClean="0">
                <a:latin typeface="+mn-ea"/>
                <a:ea typeface="+mn-ea"/>
              </a:rPr>
              <a:t>S/W </a:t>
            </a:r>
            <a:r>
              <a:rPr lang="ko-KR" altLang="en-US" sz="1000" dirty="0" smtClean="0">
                <a:latin typeface="+mn-ea"/>
                <a:ea typeface="+mn-ea"/>
              </a:rPr>
              <a:t>장애발생에 대한 처리</a:t>
            </a:r>
            <a:r>
              <a:rPr lang="en-US" altLang="ko-KR" sz="1000" dirty="0" smtClean="0">
                <a:latin typeface="+mn-ea"/>
                <a:ea typeface="+mn-ea"/>
              </a:rPr>
              <a:t>(Trouble shooting)</a:t>
            </a:r>
            <a:br>
              <a:rPr lang="en-US" altLang="ko-KR" sz="1000" dirty="0" smtClean="0">
                <a:latin typeface="+mn-ea"/>
                <a:ea typeface="+mn-ea"/>
              </a:rPr>
            </a:br>
            <a:r>
              <a:rPr lang="en-US" altLang="ko-KR" sz="1000" dirty="0" smtClean="0">
                <a:latin typeface="+mn-ea"/>
                <a:ea typeface="+mn-ea"/>
              </a:rPr>
              <a:t>- </a:t>
            </a:r>
            <a:r>
              <a:rPr lang="ko-KR" altLang="en-US" sz="1000" dirty="0" smtClean="0">
                <a:latin typeface="+mn-ea"/>
                <a:ea typeface="+mn-ea"/>
              </a:rPr>
              <a:t>기타 시스템의 정상운영을 위한 기술지원 등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47" name="Rectangle 142"/>
          <p:cNvSpPr>
            <a:spLocks noChangeArrowheads="1"/>
          </p:cNvSpPr>
          <p:nvPr/>
        </p:nvSpPr>
        <p:spPr bwMode="auto">
          <a:xfrm>
            <a:off x="5171885" y="3706867"/>
            <a:ext cx="3583559" cy="1877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/>
        </p:spPr>
        <p:txBody>
          <a:bodyPr lIns="0" tIns="0" rIns="0" bIns="0">
            <a:spAutoFit/>
          </a:bodyPr>
          <a:lstStyle/>
          <a:p>
            <a:pPr marL="106363" indent="-106363" algn="l">
              <a:spcBef>
                <a:spcPct val="30000"/>
              </a:spcBef>
              <a:buClr>
                <a:srgbClr val="333333"/>
              </a:buClr>
              <a:buFontTx/>
              <a:buChar char="•"/>
            </a:pPr>
            <a:endParaRPr lang="en-US" altLang="ko-KR" sz="1000" spc="-80" dirty="0" smtClean="0">
              <a:latin typeface="+mn-ea"/>
              <a:ea typeface="+mn-ea"/>
            </a:endParaRPr>
          </a:p>
          <a:p>
            <a:pPr marL="106363" indent="-106363" algn="l">
              <a:spcBef>
                <a:spcPct val="30000"/>
              </a:spcBef>
              <a:buClr>
                <a:srgbClr val="333333"/>
              </a:buClr>
              <a:buFontTx/>
              <a:buChar char="•"/>
            </a:pPr>
            <a:r>
              <a:rPr lang="ko-KR" altLang="en-US" sz="1000" spc="-80" dirty="0" smtClean="0">
                <a:latin typeface="+mn-ea"/>
                <a:ea typeface="+mn-ea"/>
              </a:rPr>
              <a:t>장애 </a:t>
            </a:r>
            <a:r>
              <a:rPr lang="ko-KR" altLang="en-US" sz="1000" spc="-80" dirty="0">
                <a:latin typeface="+mn-ea"/>
                <a:ea typeface="+mn-ea"/>
              </a:rPr>
              <a:t>발생 시 장애분석은 주관기관</a:t>
            </a:r>
            <a:r>
              <a:rPr lang="en-US" altLang="ko-KR" sz="1000" spc="-80" dirty="0">
                <a:latin typeface="+mn-ea"/>
                <a:ea typeface="+mn-ea"/>
              </a:rPr>
              <a:t>(</a:t>
            </a:r>
            <a:r>
              <a:rPr lang="ko-KR" altLang="en-US" sz="1000" spc="-80" dirty="0">
                <a:latin typeface="+mn-ea"/>
                <a:ea typeface="+mn-ea"/>
              </a:rPr>
              <a:t>운영기관</a:t>
            </a:r>
            <a:r>
              <a:rPr lang="en-US" altLang="ko-KR" sz="1000" spc="-80" dirty="0">
                <a:latin typeface="+mn-ea"/>
                <a:ea typeface="+mn-ea"/>
              </a:rPr>
              <a:t>)</a:t>
            </a:r>
            <a:r>
              <a:rPr lang="ko-KR" altLang="en-US" sz="1000" spc="-80" dirty="0">
                <a:latin typeface="+mn-ea"/>
                <a:ea typeface="+mn-ea"/>
              </a:rPr>
              <a:t>에서 수행하고 장애원인이  응용프로그램으로 판명 시 응용 프로그램 하자개선 수행</a:t>
            </a:r>
            <a:r>
              <a:rPr lang="en-US" altLang="ko-KR" sz="1000" spc="-80" dirty="0">
                <a:latin typeface="+mn-ea"/>
                <a:ea typeface="+mn-ea"/>
              </a:rPr>
              <a:t>(</a:t>
            </a:r>
            <a:r>
              <a:rPr lang="ko-KR" altLang="en-US" sz="1000" spc="-80" dirty="0">
                <a:latin typeface="+mn-ea"/>
                <a:ea typeface="+mn-ea"/>
              </a:rPr>
              <a:t>오픈 전 인수테스트 및 인수 완료</a:t>
            </a:r>
            <a:r>
              <a:rPr lang="en-US" altLang="ko-KR" sz="1000" spc="-80" dirty="0">
                <a:latin typeface="+mn-ea"/>
                <a:ea typeface="+mn-ea"/>
              </a:rPr>
              <a:t>)</a:t>
            </a:r>
          </a:p>
          <a:p>
            <a:pPr marL="106363" indent="-106363" algn="l">
              <a:spcBef>
                <a:spcPct val="30000"/>
              </a:spcBef>
              <a:buClr>
                <a:srgbClr val="333333"/>
              </a:buClr>
              <a:buFontTx/>
              <a:buChar char="•"/>
            </a:pPr>
            <a:r>
              <a:rPr lang="ko-KR" altLang="en-US" sz="1000" spc="-80" dirty="0">
                <a:latin typeface="+mn-ea"/>
                <a:ea typeface="+mn-ea"/>
              </a:rPr>
              <a:t>시스템 개통 후 발생하는 개선사항 처리는 별도 계약에 따른 유상유지보수로 지원</a:t>
            </a:r>
          </a:p>
          <a:p>
            <a:pPr marL="106363" indent="-106363" algn="l">
              <a:spcBef>
                <a:spcPct val="30000"/>
              </a:spcBef>
              <a:buClr>
                <a:srgbClr val="333333"/>
              </a:buClr>
              <a:buFontTx/>
              <a:buChar char="•"/>
            </a:pPr>
            <a:r>
              <a:rPr lang="ko-KR" altLang="en-US" sz="1000" spc="-80" dirty="0">
                <a:latin typeface="+mn-ea"/>
                <a:ea typeface="+mn-ea"/>
              </a:rPr>
              <a:t>시스템 오픈 전 오픈 계획서를 통하여 운영방안 및 장애 응급처리 방안 제시</a:t>
            </a:r>
          </a:p>
          <a:p>
            <a:pPr marL="106363" indent="-106363" algn="l">
              <a:spcBef>
                <a:spcPct val="30000"/>
              </a:spcBef>
              <a:buClr>
                <a:srgbClr val="333333"/>
              </a:buClr>
              <a:buFontTx/>
              <a:buChar char="•"/>
            </a:pPr>
            <a:r>
              <a:rPr lang="ko-KR" altLang="en-US" sz="1000" spc="-80" dirty="0">
                <a:latin typeface="+mn-ea"/>
                <a:ea typeface="+mn-ea"/>
              </a:rPr>
              <a:t>하자보수의 범위는 개발한 응용</a:t>
            </a:r>
            <a:r>
              <a:rPr lang="en-US" altLang="ko-KR" sz="1000" spc="-80" dirty="0">
                <a:latin typeface="+mn-ea"/>
                <a:ea typeface="+mn-ea"/>
              </a:rPr>
              <a:t>S/W</a:t>
            </a:r>
            <a:r>
              <a:rPr lang="ko-KR" altLang="en-US" sz="1000" spc="-80" dirty="0">
                <a:latin typeface="+mn-ea"/>
                <a:ea typeface="+mn-ea"/>
              </a:rPr>
              <a:t>의 장애발생에 대한 처리</a:t>
            </a:r>
            <a:r>
              <a:rPr lang="en-US" altLang="ko-KR" sz="1000" spc="-80" dirty="0">
                <a:latin typeface="+mn-ea"/>
                <a:ea typeface="+mn-ea"/>
              </a:rPr>
              <a:t>(Trouble shooting)</a:t>
            </a:r>
            <a:r>
              <a:rPr lang="ko-KR" altLang="en-US" sz="1000" spc="-80" dirty="0">
                <a:latin typeface="+mn-ea"/>
                <a:ea typeface="+mn-ea"/>
              </a:rPr>
              <a:t>에 한함</a:t>
            </a:r>
            <a:r>
              <a:rPr lang="en-US" altLang="ko-KR" sz="1000" spc="-80" dirty="0">
                <a:latin typeface="+mn-ea"/>
                <a:ea typeface="+mn-ea"/>
              </a:rPr>
              <a:t>. </a:t>
            </a:r>
            <a:r>
              <a:rPr lang="ko-KR" altLang="en-US" sz="1000" spc="-80" dirty="0">
                <a:latin typeface="+mn-ea"/>
                <a:ea typeface="+mn-ea"/>
              </a:rPr>
              <a:t>기타 시스템 운영상의 기술지원 등은 하자보수의 범위에서 제외</a:t>
            </a:r>
          </a:p>
        </p:txBody>
      </p:sp>
      <p:sp>
        <p:nvSpPr>
          <p:cNvPr id="48" name="Rectangle 30"/>
          <p:cNvSpPr>
            <a:spLocks noChangeArrowheads="1"/>
          </p:cNvSpPr>
          <p:nvPr/>
        </p:nvSpPr>
        <p:spPr bwMode="auto">
          <a:xfrm>
            <a:off x="920552" y="3399195"/>
            <a:ext cx="3880992" cy="24784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525"/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9" name="Text Box 74"/>
          <p:cNvSpPr txBox="1">
            <a:spLocks noChangeArrowheads="1"/>
          </p:cNvSpPr>
          <p:nvPr/>
        </p:nvSpPr>
        <p:spPr bwMode="auto">
          <a:xfrm>
            <a:off x="1573685" y="3405939"/>
            <a:ext cx="2589257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defTabSz="15843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defTabSz="15843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defTabSz="15843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defTabSz="15843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eaLnBrk="1" hangingPunct="1"/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</a:rPr>
              <a:t>항목</a:t>
            </a: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5038552" y="3399195"/>
            <a:ext cx="3874888" cy="24784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525"/>
            <a:endParaRPr lang="ko-KR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1" name="Text Box 74"/>
          <p:cNvSpPr txBox="1">
            <a:spLocks noChangeArrowheads="1"/>
          </p:cNvSpPr>
          <p:nvPr/>
        </p:nvSpPr>
        <p:spPr bwMode="auto">
          <a:xfrm>
            <a:off x="5682368" y="3405939"/>
            <a:ext cx="2589257" cy="22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defTabSz="15843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defTabSz="15843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defTabSz="15843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defTabSz="15843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eaLnBrk="1" hangingPunct="1"/>
            <a:r>
              <a:rPr lang="ko-KR" altLang="en-US" sz="1200" b="1" dirty="0">
                <a:solidFill>
                  <a:schemeClr val="bg1"/>
                </a:solidFill>
                <a:latin typeface="+mn-ea"/>
                <a:ea typeface="+mn-ea"/>
              </a:rPr>
              <a:t>방안</a:t>
            </a:r>
          </a:p>
        </p:txBody>
      </p:sp>
    </p:spTree>
    <p:extLst>
      <p:ext uri="{BB962C8B-B14F-4D97-AF65-F5344CB8AC3E}">
        <p14:creationId xmlns:p14="http://schemas.microsoft.com/office/powerpoint/2010/main" val="4442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2"/>
          <p:cNvSpPr txBox="1">
            <a:spLocks/>
          </p:cNvSpPr>
          <p:nvPr/>
        </p:nvSpPr>
        <p:spPr>
          <a:xfrm>
            <a:off x="2799969" y="2652217"/>
            <a:ext cx="422084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8000" smtClean="0">
                <a:latin typeface="Malgun Gothic"/>
                <a:cs typeface="Malgun Gothic"/>
              </a:rPr>
              <a:t>THE</a:t>
            </a:r>
            <a:r>
              <a:rPr lang="en-US" sz="8000" spc="-5" smtClean="0">
                <a:latin typeface="Malgun Gothic"/>
                <a:cs typeface="Malgun Gothic"/>
              </a:rPr>
              <a:t> </a:t>
            </a:r>
            <a:r>
              <a:rPr lang="en-US" sz="8000" spc="-25" smtClean="0">
                <a:latin typeface="Malgun Gothic"/>
                <a:cs typeface="Malgun Gothic"/>
              </a:rPr>
              <a:t>END</a:t>
            </a:r>
            <a:endParaRPr lang="en-US" sz="80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730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Box 5"/>
          <p:cNvSpPr txBox="1">
            <a:spLocks noChangeArrowheads="1"/>
          </p:cNvSpPr>
          <p:nvPr/>
        </p:nvSpPr>
        <p:spPr bwMode="auto">
          <a:xfrm>
            <a:off x="1" y="188640"/>
            <a:ext cx="98958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indent="177800">
              <a:spcBef>
                <a:spcPct val="50000"/>
              </a:spcBef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Contents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04528" y="1268760"/>
            <a:ext cx="712879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ct val="50000"/>
              </a:spcBef>
              <a:buAutoNum type="arabicPeriod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프로젝트 개요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AutoNum type="arabicPeriod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프로젝트 일정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AutoNum type="arabicPeriod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프로젝트 추진방안</a:t>
            </a:r>
            <a:endParaRPr lang="en-US" altLang="ko-KR" sz="2000" b="1" dirty="0" smtClean="0">
              <a:latin typeface="+mn-ea"/>
              <a:ea typeface="+mn-ea"/>
            </a:endParaRPr>
          </a:p>
          <a:p>
            <a:pPr marL="457200" indent="-457200">
              <a:lnSpc>
                <a:spcPct val="150000"/>
              </a:lnSpc>
              <a:spcBef>
                <a:spcPct val="50000"/>
              </a:spcBef>
              <a:buAutoNum type="arabicPeriod"/>
              <a:defRPr/>
            </a:pPr>
            <a:r>
              <a:rPr lang="ko-KR" altLang="en-US" sz="2000" b="1" dirty="0" smtClean="0">
                <a:latin typeface="+mn-ea"/>
                <a:ea typeface="+mn-ea"/>
              </a:rPr>
              <a:t>프로젝트 관리방안</a:t>
            </a:r>
            <a:endParaRPr lang="en-US" altLang="ko-KR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80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Box 5"/>
          <p:cNvSpPr txBox="1">
            <a:spLocks noChangeArrowheads="1"/>
          </p:cNvSpPr>
          <p:nvPr/>
        </p:nvSpPr>
        <p:spPr bwMode="auto">
          <a:xfrm>
            <a:off x="1" y="188640"/>
            <a:ext cx="98958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indent="177800">
              <a:spcBef>
                <a:spcPct val="50000"/>
              </a:spcBef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1. </a:t>
            </a:r>
            <a:r>
              <a:rPr lang="ko-KR" altLang="en-US" sz="2000" b="1" dirty="0" smtClean="0">
                <a:latin typeface="+mn-ea"/>
                <a:ea typeface="+mn-ea"/>
              </a:rPr>
              <a:t>프로젝트 개요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20" name="텍스트 개체 틀 61">
            <a:extLst>
              <a:ext uri="{FF2B5EF4-FFF2-40B4-BE49-F238E27FC236}">
                <a16:creationId xmlns:a16="http://schemas.microsoft.com/office/drawing/2014/main" id="{37F9A77A-E9B2-46F9-8A14-1896FA624395}"/>
              </a:ext>
            </a:extLst>
          </p:cNvPr>
          <p:cNvSpPr txBox="1">
            <a:spLocks/>
          </p:cNvSpPr>
          <p:nvPr/>
        </p:nvSpPr>
        <p:spPr>
          <a:xfrm>
            <a:off x="489638" y="1126261"/>
            <a:ext cx="8916606" cy="80376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indent="0">
              <a:lnSpc>
                <a:spcPct val="120000"/>
              </a:lnSpc>
              <a:spcBef>
                <a:spcPts val="600"/>
              </a:spcBef>
              <a:buFont typeface="Arial" pitchFamily="34" charset="0"/>
              <a:buNone/>
              <a:defRPr sz="1400">
                <a:latin typeface="+mn-ea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ko-KR" altLang="en-US" dirty="0"/>
              <a:t>현재 사용중인 </a:t>
            </a:r>
            <a:r>
              <a:rPr lang="ko-KR" altLang="en-US" b="1" dirty="0"/>
              <a:t>전자입찰 프로세스를 유지</a:t>
            </a:r>
            <a:r>
              <a:rPr lang="ko-KR" altLang="en-US" dirty="0"/>
              <a:t>하면서 사용자 </a:t>
            </a:r>
            <a:r>
              <a:rPr lang="en-US" altLang="ko-KR" dirty="0"/>
              <a:t>UI </a:t>
            </a:r>
            <a:r>
              <a:rPr lang="ko-KR" altLang="en-US" dirty="0"/>
              <a:t>개선 및 웹 표준화를 적용하여 </a:t>
            </a:r>
            <a:endParaRPr lang="en-US" altLang="ko-KR" dirty="0"/>
          </a:p>
          <a:p>
            <a:r>
              <a:rPr lang="ko-KR" altLang="en-US" b="1" dirty="0"/>
              <a:t>멀티 브라우져 환경을 제공</a:t>
            </a:r>
            <a:r>
              <a:rPr lang="ko-KR" altLang="en-US" dirty="0"/>
              <a:t>하여 업무 편의성을 개선하고자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9" name="Trapezoid 26"/>
          <p:cNvSpPr/>
          <p:nvPr/>
        </p:nvSpPr>
        <p:spPr bwMode="auto">
          <a:xfrm>
            <a:off x="1353000" y="2675747"/>
            <a:ext cx="7200000" cy="1077924"/>
          </a:xfrm>
          <a:prstGeom prst="trapezoid">
            <a:avLst>
              <a:gd name="adj" fmla="val 174918"/>
            </a:avLst>
          </a:prstGeom>
          <a:gradFill>
            <a:gsLst>
              <a:gs pos="0">
                <a:srgbClr val="333333">
                  <a:lumMod val="60000"/>
                  <a:lumOff val="40000"/>
                </a:srgbClr>
              </a:gs>
              <a:gs pos="50000">
                <a:srgbClr val="333333">
                  <a:lumMod val="60000"/>
                  <a:lumOff val="40000"/>
                  <a:alpha val="27000"/>
                </a:srgbClr>
              </a:gs>
              <a:gs pos="100000">
                <a:srgbClr val="333333">
                  <a:lumMod val="60000"/>
                  <a:lumOff val="40000"/>
                  <a:alpha val="0"/>
                </a:srgb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72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171450" indent="-84138" fontAlgn="base" latinLnBrk="0">
              <a:lnSpc>
                <a:spcPct val="120000"/>
              </a:lnSpc>
              <a:spcBef>
                <a:spcPct val="0"/>
              </a:spcBef>
              <a:spcAft>
                <a:spcPts val="900"/>
              </a:spcAft>
              <a:buSzPct val="100000"/>
              <a:buFont typeface="Arial" pitchFamily="34" charset="0"/>
              <a:buChar char="•"/>
              <a:defRPr/>
            </a:pPr>
            <a:endParaRPr lang="ko-KR" altLang="en-US" sz="1400" b="1" kern="0" dirty="0">
              <a:solidFill>
                <a:srgbClr val="4F4F4F"/>
              </a:solidFill>
            </a:endParaRPr>
          </a:p>
        </p:txBody>
      </p:sp>
      <p:sp>
        <p:nvSpPr>
          <p:cNvPr id="30" name="AutoShape 46"/>
          <p:cNvSpPr>
            <a:spLocks noChangeArrowheads="1"/>
          </p:cNvSpPr>
          <p:nvPr/>
        </p:nvSpPr>
        <p:spPr bwMode="gray">
          <a:xfrm>
            <a:off x="3477170" y="4329734"/>
            <a:ext cx="2952000" cy="1980000"/>
          </a:xfrm>
          <a:prstGeom prst="rect">
            <a:avLst/>
          </a:prstGeom>
          <a:noFill/>
          <a:ln w="9525">
            <a:solidFill>
              <a:srgbClr val="FFFFFF">
                <a:lumMod val="65000"/>
              </a:srgbClr>
            </a:solidFill>
          </a:ln>
        </p:spPr>
        <p:txBody>
          <a:bodyPr wrap="none" lIns="108000" rIns="72000" rtlCol="0" anchor="t" anchorCtr="0">
            <a:noAutofit/>
          </a:bodyPr>
          <a:lstStyle/>
          <a:p>
            <a:pPr marL="176213" indent="-176213"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기존 그룹사에서 정의한 </a:t>
            </a:r>
            <a:r>
              <a:rPr lang="en-US" altLang="ko-KR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ko-KR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전자입찰 시스템의 프로세스를 </a:t>
            </a:r>
            <a:r>
              <a:rPr lang="en-US" altLang="ko-KR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ko-KR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유지함으로써 업무 투명성 </a:t>
            </a:r>
            <a:r>
              <a:rPr lang="en-US" altLang="ko-KR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ko-KR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확보를 유지함</a:t>
            </a:r>
            <a:r>
              <a:rPr lang="en-US" altLang="ko-KR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br>
              <a:rPr lang="en-US" altLang="ko-KR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ko-KR" altLang="en-US" sz="13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AutoShape 46"/>
          <p:cNvSpPr>
            <a:spLocks noChangeArrowheads="1"/>
          </p:cNvSpPr>
          <p:nvPr/>
        </p:nvSpPr>
        <p:spPr bwMode="gray">
          <a:xfrm>
            <a:off x="3477170" y="3630676"/>
            <a:ext cx="2952000" cy="6581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6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업무 프로세스 유지</a:t>
            </a:r>
            <a:r>
              <a:rPr lang="en-US" altLang="ko-KR" sz="16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endParaRPr lang="ko-KR" altLang="en-US" sz="1600" b="1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AutoShape 46"/>
          <p:cNvSpPr>
            <a:spLocks noChangeArrowheads="1"/>
          </p:cNvSpPr>
          <p:nvPr/>
        </p:nvSpPr>
        <p:spPr bwMode="gray">
          <a:xfrm>
            <a:off x="275849" y="4329734"/>
            <a:ext cx="2949300" cy="1980000"/>
          </a:xfrm>
          <a:prstGeom prst="rect">
            <a:avLst/>
          </a:prstGeom>
          <a:noFill/>
          <a:ln w="9525">
            <a:solidFill>
              <a:srgbClr val="FFFFFF">
                <a:lumMod val="65000"/>
              </a:srgbClr>
            </a:solidFill>
          </a:ln>
        </p:spPr>
        <p:txBody>
          <a:bodyPr wrap="square" lIns="108000" rIns="72000" rtlCol="0" anchor="t" anchorCtr="0">
            <a:noAutofit/>
          </a:bodyPr>
          <a:lstStyle/>
          <a:p>
            <a:pPr marL="176213" indent="-176213"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웹 표준으로 개발하여 현재 최신 브라우져</a:t>
            </a:r>
            <a:r>
              <a:rPr lang="ko-KR" altLang="en-US" sz="1400" b="1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및 다양한 브라우져 환경 속에서 지속적으로 동작할 수 있는 환경 제공하여 업무</a:t>
            </a:r>
            <a:r>
              <a:rPr lang="en-US" altLang="ko-KR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ko-KR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편의성 확보하고자 함</a:t>
            </a:r>
            <a:endParaRPr lang="ko-KR" altLang="en-US" sz="1400" spc="-5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  <a:p>
            <a:pPr marL="176213" indent="-176213"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endParaRPr lang="en-US" altLang="ko-KR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AutoShape 46"/>
          <p:cNvSpPr>
            <a:spLocks noChangeArrowheads="1"/>
          </p:cNvSpPr>
          <p:nvPr/>
        </p:nvSpPr>
        <p:spPr bwMode="gray">
          <a:xfrm>
            <a:off x="272480" y="3630676"/>
            <a:ext cx="2952669" cy="6581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6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멀티브라우져 환경 제공</a:t>
            </a:r>
            <a:r>
              <a:rPr lang="en-US" altLang="ko-KR" sz="16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endParaRPr lang="ko-KR" altLang="en-US" sz="1600" b="1" dirty="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AutoShape 46"/>
          <p:cNvSpPr>
            <a:spLocks noChangeArrowheads="1"/>
          </p:cNvSpPr>
          <p:nvPr/>
        </p:nvSpPr>
        <p:spPr bwMode="gray">
          <a:xfrm>
            <a:off x="6681192" y="4329734"/>
            <a:ext cx="2952000" cy="1980000"/>
          </a:xfrm>
          <a:prstGeom prst="rect">
            <a:avLst/>
          </a:prstGeom>
          <a:noFill/>
          <a:ln w="9525">
            <a:solidFill>
              <a:srgbClr val="FFFFFF">
                <a:lumMod val="65000"/>
              </a:srgbClr>
            </a:solidFill>
          </a:ln>
        </p:spPr>
        <p:txBody>
          <a:bodyPr wrap="square" lIns="108000" rIns="72000" rtlCol="0" anchor="t" anchorCtr="0">
            <a:noAutofit/>
          </a:bodyPr>
          <a:lstStyle/>
          <a:p>
            <a:pPr marL="176213" indent="-176213"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기존 데이터 이관을 통하여</a:t>
            </a:r>
            <a:r>
              <a:rPr lang="en-US" altLang="ko-KR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ko-KR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업무 연속성 보장함</a:t>
            </a:r>
            <a:r>
              <a:rPr lang="en-US" altLang="ko-KR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176213" indent="-176213"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내부 시스템 연동을 통한 알림 기능 등을 제공함</a:t>
            </a:r>
            <a:r>
              <a:rPr lang="en-US" altLang="ko-KR" sz="14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altLang="ko-KR" sz="14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AutoShape 46"/>
          <p:cNvSpPr>
            <a:spLocks noChangeArrowheads="1"/>
          </p:cNvSpPr>
          <p:nvPr/>
        </p:nvSpPr>
        <p:spPr bwMode="gray">
          <a:xfrm>
            <a:off x="6681192" y="3630676"/>
            <a:ext cx="2952000" cy="6581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6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16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Migration</a:t>
            </a:r>
            <a:r>
              <a:rPr lang="ko-KR" altLang="en-US" sz="1600" b="1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</a:p>
        </p:txBody>
      </p:sp>
      <p:grpSp>
        <p:nvGrpSpPr>
          <p:cNvPr id="36" name="Group 2"/>
          <p:cNvGrpSpPr/>
          <p:nvPr/>
        </p:nvGrpSpPr>
        <p:grpSpPr>
          <a:xfrm>
            <a:off x="2594663" y="2144529"/>
            <a:ext cx="4716674" cy="816035"/>
            <a:chOff x="2576737" y="2360936"/>
            <a:chExt cx="4716674" cy="816035"/>
          </a:xfrm>
        </p:grpSpPr>
        <p:sp>
          <p:nvSpPr>
            <p:cNvPr id="37" name="Moon 30"/>
            <p:cNvSpPr/>
            <p:nvPr/>
          </p:nvSpPr>
          <p:spPr bwMode="auto">
            <a:xfrm rot="16200000">
              <a:off x="4575034" y="362639"/>
              <a:ext cx="720080" cy="4716674"/>
            </a:xfrm>
            <a:prstGeom prst="moon">
              <a:avLst>
                <a:gd name="adj" fmla="val 26257"/>
              </a:avLst>
            </a:prstGeom>
            <a:solidFill>
              <a:srgbClr val="FFFFFF"/>
            </a:solidFill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71450" indent="-84138" fontAlgn="base" latinLnBrk="0">
                <a:lnSpc>
                  <a:spcPct val="120000"/>
                </a:lnSpc>
                <a:spcBef>
                  <a:spcPct val="0"/>
                </a:spcBef>
                <a:spcAft>
                  <a:spcPts val="900"/>
                </a:spcAft>
                <a:buSzPct val="100000"/>
                <a:buFont typeface="Arial" pitchFamily="34" charset="0"/>
                <a:buChar char="•"/>
                <a:defRPr/>
              </a:pPr>
              <a:endParaRPr lang="ko-KR" altLang="en-US" sz="1400" b="1" kern="0" dirty="0">
                <a:solidFill>
                  <a:srgbClr val="4F4F4F"/>
                </a:solidFill>
              </a:endParaRPr>
            </a:p>
          </p:txBody>
        </p:sp>
        <p:sp>
          <p:nvSpPr>
            <p:cNvPr id="38" name="Moon 29"/>
            <p:cNvSpPr/>
            <p:nvPr/>
          </p:nvSpPr>
          <p:spPr bwMode="auto">
            <a:xfrm rot="16200000">
              <a:off x="4575034" y="458594"/>
              <a:ext cx="720080" cy="4716674"/>
            </a:xfrm>
            <a:prstGeom prst="moon">
              <a:avLst>
                <a:gd name="adj" fmla="val 26257"/>
              </a:avLst>
            </a:prstGeom>
            <a:solidFill>
              <a:schemeClr val="tx1">
                <a:lumMod val="50000"/>
                <a:lumOff val="50000"/>
              </a:schemeClr>
            </a:solidFill>
            <a:ln w="28575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72000" bIns="36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171450" indent="-84138" fontAlgn="base" latinLnBrk="0">
                <a:lnSpc>
                  <a:spcPct val="120000"/>
                </a:lnSpc>
                <a:spcBef>
                  <a:spcPct val="0"/>
                </a:spcBef>
                <a:spcAft>
                  <a:spcPts val="900"/>
                </a:spcAft>
                <a:buSzPct val="100000"/>
                <a:buFont typeface="Arial" pitchFamily="34" charset="0"/>
                <a:buChar char="•"/>
                <a:defRPr/>
              </a:pPr>
              <a:endParaRPr lang="ko-KR" altLang="en-US" sz="1400" b="1" kern="0" dirty="0">
                <a:solidFill>
                  <a:srgbClr val="4F4F4F"/>
                </a:solidFill>
              </a:endParaRPr>
            </a:p>
          </p:txBody>
        </p:sp>
      </p:grpSp>
      <p:sp>
        <p:nvSpPr>
          <p:cNvPr id="39" name="AutoShape 48"/>
          <p:cNvSpPr>
            <a:spLocks noChangeArrowheads="1"/>
          </p:cNvSpPr>
          <p:nvPr/>
        </p:nvSpPr>
        <p:spPr bwMode="gray">
          <a:xfrm>
            <a:off x="2772968" y="1953943"/>
            <a:ext cx="4360065" cy="538953"/>
          </a:xfrm>
          <a:prstGeom prst="rect">
            <a:avLst/>
          </a:prstGeom>
          <a:noFill/>
          <a:ln w="19050" cap="flat" cmpd="sng" algn="ctr">
            <a:noFill/>
            <a:prstDash val="solid"/>
          </a:ln>
          <a:effectLst/>
        </p:spPr>
        <p:txBody>
          <a:bodyPr wrap="square" lIns="36000" tIns="36000" rIns="36000" bIns="36000" rtlCol="0" anchor="ctr">
            <a:noAutofit/>
          </a:bodyPr>
          <a:lstStyle/>
          <a:p>
            <a:pPr algn="ctr" latinLnBrk="0">
              <a:lnSpc>
                <a:spcPct val="130000"/>
              </a:lnSpc>
              <a:defRPr/>
            </a:pPr>
            <a:r>
              <a:rPr lang="ko-KR" altLang="en-US" b="1" kern="0" dirty="0" smtClean="0">
                <a:solidFill>
                  <a:prstClr val="black"/>
                </a:solidFill>
                <a:latin typeface="+mj-ea"/>
                <a:ea typeface="+mj-ea"/>
              </a:rPr>
              <a:t>웹 표준 적용 신규 전자입찰 시스템 구축</a:t>
            </a:r>
            <a:endParaRPr lang="en-US" altLang="ko-KR" b="1" kern="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5" name="텍스트 개체 틀 61">
            <a:extLst>
              <a:ext uri="{FF2B5EF4-FFF2-40B4-BE49-F238E27FC236}">
                <a16:creationId xmlns:a16="http://schemas.microsoft.com/office/drawing/2014/main" id="{37F9A77A-E9B2-46F9-8A14-1896FA624395}"/>
              </a:ext>
            </a:extLst>
          </p:cNvPr>
          <p:cNvSpPr txBox="1">
            <a:spLocks/>
          </p:cNvSpPr>
          <p:nvPr/>
        </p:nvSpPr>
        <p:spPr>
          <a:xfrm>
            <a:off x="254571" y="749619"/>
            <a:ext cx="8916606" cy="35787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ko-KR" altLang="en-US" sz="1600" b="1" smtClean="0">
                <a:latin typeface="+mn-ea"/>
              </a:rPr>
              <a:t>■ 배경 및 목적</a:t>
            </a:r>
            <a:endParaRPr lang="en-US" altLang="ko-KR" sz="16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062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Box 5"/>
          <p:cNvSpPr txBox="1">
            <a:spLocks noChangeArrowheads="1"/>
          </p:cNvSpPr>
          <p:nvPr/>
        </p:nvSpPr>
        <p:spPr bwMode="auto">
          <a:xfrm>
            <a:off x="1" y="188640"/>
            <a:ext cx="98958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indent="177800">
              <a:spcBef>
                <a:spcPct val="50000"/>
              </a:spcBef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1. </a:t>
            </a:r>
            <a:r>
              <a:rPr lang="ko-KR" altLang="en-US" sz="2000" b="1" dirty="0" smtClean="0">
                <a:latin typeface="+mn-ea"/>
                <a:ea typeface="+mn-ea"/>
              </a:rPr>
              <a:t>프로젝트 개요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20" name="텍스트 개체 틀 61">
            <a:extLst>
              <a:ext uri="{FF2B5EF4-FFF2-40B4-BE49-F238E27FC236}">
                <a16:creationId xmlns:a16="http://schemas.microsoft.com/office/drawing/2014/main" id="{37F9A77A-E9B2-46F9-8A14-1896FA624395}"/>
              </a:ext>
            </a:extLst>
          </p:cNvPr>
          <p:cNvSpPr txBox="1">
            <a:spLocks/>
          </p:cNvSpPr>
          <p:nvPr/>
        </p:nvSpPr>
        <p:spPr>
          <a:xfrm>
            <a:off x="489638" y="1126261"/>
            <a:ext cx="8916606" cy="4305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ko-KR" altLang="en-US" sz="1400" dirty="0" smtClean="0">
                <a:latin typeface="+mn-ea"/>
              </a:rPr>
              <a:t>성공적인 전자입찰 시스템을 구축하기 위한 전략은 아래와 같습니다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i="1" dirty="0">
              <a:latin typeface="+mn-ea"/>
            </a:endParaRPr>
          </a:p>
        </p:txBody>
      </p:sp>
      <p:sp>
        <p:nvSpPr>
          <p:cNvPr id="15" name="텍스트 개체 틀 61">
            <a:extLst>
              <a:ext uri="{FF2B5EF4-FFF2-40B4-BE49-F238E27FC236}">
                <a16:creationId xmlns:a16="http://schemas.microsoft.com/office/drawing/2014/main" id="{37F9A77A-E9B2-46F9-8A14-1896FA624395}"/>
              </a:ext>
            </a:extLst>
          </p:cNvPr>
          <p:cNvSpPr txBox="1">
            <a:spLocks/>
          </p:cNvSpPr>
          <p:nvPr/>
        </p:nvSpPr>
        <p:spPr>
          <a:xfrm>
            <a:off x="254571" y="749619"/>
            <a:ext cx="8916606" cy="35787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ko-KR" altLang="en-US" sz="1600" b="1" dirty="0" smtClean="0">
                <a:latin typeface="+mn-ea"/>
              </a:rPr>
              <a:t>■ 시스템 구축 전략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88256" y="1652733"/>
            <a:ext cx="1944340" cy="194421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입찰 기능 명세화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632396" y="2076881"/>
            <a:ext cx="1656183" cy="1389780"/>
          </a:xfrm>
          <a:prstGeom prst="roundRect">
            <a:avLst>
              <a:gd name="adj" fmla="val 437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1800"/>
              </a:lnSpc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입찰 시스템이 제공해야 하는 기능을 상세히 명세화하여 사용자가 부합하는 시스템을 개발합니다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2864644" y="1652734"/>
            <a:ext cx="1944340" cy="19442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 선택</a:t>
            </a:r>
          </a:p>
        </p:txBody>
      </p:sp>
      <p:sp>
        <p:nvSpPr>
          <p:cNvPr id="21" name="모서리가 둥근 직사각형 20"/>
          <p:cNvSpPr/>
          <p:nvPr/>
        </p:nvSpPr>
        <p:spPr bwMode="auto">
          <a:xfrm>
            <a:off x="3008784" y="2076881"/>
            <a:ext cx="1656183" cy="1389780"/>
          </a:xfrm>
          <a:prstGeom prst="roundRect">
            <a:avLst>
              <a:gd name="adj" fmla="val 437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1800"/>
              </a:lnSpc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적합한 기술 스택을 선택하여 안정적이고 확장 가능한 시스템을 구축합니다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5241032" y="1652734"/>
            <a:ext cx="1944340" cy="19442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보안 강화</a:t>
            </a: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5385172" y="2076881"/>
            <a:ext cx="1656183" cy="1389780"/>
          </a:xfrm>
          <a:prstGeom prst="roundRect">
            <a:avLst>
              <a:gd name="adj" fmla="val 437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1800"/>
              </a:lnSpc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민감한 정보를 다루는 입찰 시스템의 보안을 강화하여 데이터 유출 및 해킹으로부터 보호합니다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7545164" y="1652734"/>
            <a:ext cx="1944340" cy="19442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 및 검증</a:t>
            </a: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7689304" y="2076881"/>
            <a:ext cx="1656183" cy="1389780"/>
          </a:xfrm>
          <a:prstGeom prst="roundRect">
            <a:avLst>
              <a:gd name="adj" fmla="val 437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1800"/>
              </a:lnSpc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시스템을 철저히 테스트하여 안정성과 정확성을 검증하고 사용자 피드백을 수렴하여 개선합니다</a:t>
            </a:r>
            <a:r>
              <a:rPr lang="en-US" altLang="ko-KR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6" name="AutoShape 46"/>
          <p:cNvSpPr>
            <a:spLocks noChangeArrowheads="1"/>
          </p:cNvSpPr>
          <p:nvPr/>
        </p:nvSpPr>
        <p:spPr bwMode="gray">
          <a:xfrm>
            <a:off x="344488" y="3690258"/>
            <a:ext cx="2330096" cy="26910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txBody>
          <a:bodyPr wrap="square" lIns="108000" rIns="72000" rtlCol="0" anchor="t" anchorCtr="0">
            <a:noAutofit/>
          </a:bodyPr>
          <a:lstStyle/>
          <a:p>
            <a:pPr marL="176213" indent="-176213"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200" kern="0" dirty="0" smtClean="0">
                <a:solidFill>
                  <a:prstClr val="black"/>
                </a:solidFill>
              </a:rPr>
              <a:t>사용자가 입찰을 등록하고 관리할 수 있는 직관적이고 사용하기 쉬운 인터페이스 제공</a:t>
            </a:r>
            <a:endParaRPr lang="en-US" altLang="ko-KR" sz="1200" kern="0" dirty="0" smtClean="0">
              <a:solidFill>
                <a:prstClr val="black"/>
              </a:solidFill>
            </a:endParaRPr>
          </a:p>
          <a:p>
            <a:pPr marL="176213" indent="-176213"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200" kern="0" dirty="0" smtClean="0">
                <a:solidFill>
                  <a:prstClr val="black"/>
                </a:solidFill>
              </a:rPr>
              <a:t>사용자가 새로운 입찰을 등록하고 기존 입찰을 수행할 수 있는 기능 제공</a:t>
            </a:r>
            <a:endParaRPr lang="en-US" altLang="ko-KR" sz="1200" kern="0" dirty="0" smtClean="0">
              <a:solidFill>
                <a:prstClr val="black"/>
              </a:solidFill>
            </a:endParaRPr>
          </a:p>
          <a:p>
            <a:pPr marL="176213" indent="-176213"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200" kern="0" dirty="0" smtClean="0">
                <a:solidFill>
                  <a:prstClr val="black"/>
                </a:solidFill>
              </a:rPr>
              <a:t>입찰을 공개적으로 노출하거나 특정 참여자에게만 제한하여 공개</a:t>
            </a:r>
            <a:r>
              <a:rPr lang="en-US" altLang="ko-KR" sz="1200" kern="0" dirty="0" smtClean="0">
                <a:solidFill>
                  <a:prstClr val="black"/>
                </a:solidFill>
              </a:rPr>
              <a:t>/</a:t>
            </a:r>
            <a:r>
              <a:rPr lang="ko-KR" altLang="en-US" sz="1200" kern="0" dirty="0" smtClean="0">
                <a:solidFill>
                  <a:prstClr val="black"/>
                </a:solidFill>
              </a:rPr>
              <a:t>비공개 설정이 가능</a:t>
            </a:r>
            <a:endParaRPr lang="en-US" altLang="ko-KR" sz="1200" kern="0" dirty="0">
              <a:solidFill>
                <a:prstClr val="black"/>
              </a:solidFill>
            </a:endParaRPr>
          </a:p>
        </p:txBody>
      </p:sp>
      <p:sp>
        <p:nvSpPr>
          <p:cNvPr id="27" name="AutoShape 46"/>
          <p:cNvSpPr>
            <a:spLocks noChangeArrowheads="1"/>
          </p:cNvSpPr>
          <p:nvPr/>
        </p:nvSpPr>
        <p:spPr bwMode="gray">
          <a:xfrm>
            <a:off x="2674584" y="3690258"/>
            <a:ext cx="2350486" cy="2692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txBody>
          <a:bodyPr wrap="square" lIns="108000" rIns="72000" rtlCol="0" anchor="t" anchorCtr="0">
            <a:noAutofit/>
          </a:bodyPr>
          <a:lstStyle/>
          <a:p>
            <a:pPr marL="176213" indent="-176213"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200" kern="0" dirty="0" smtClean="0">
                <a:solidFill>
                  <a:prstClr val="black"/>
                </a:solidFill>
              </a:rPr>
              <a:t>최신의 웹 기술을 선택하여 다양한 브라우저에서 접근이 가능</a:t>
            </a:r>
            <a:endParaRPr lang="en-US" altLang="ko-KR" sz="1200" kern="0" dirty="0" smtClean="0">
              <a:solidFill>
                <a:prstClr val="black"/>
              </a:solidFill>
            </a:endParaRPr>
          </a:p>
          <a:p>
            <a:pPr marL="176213" indent="-176213"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200" kern="0" dirty="0" smtClean="0">
                <a:solidFill>
                  <a:prstClr val="black"/>
                </a:solidFill>
              </a:rPr>
              <a:t>안정적이고 확장 가능한 설계하여 입찰정보를 안전하게 저장하고 관리</a:t>
            </a:r>
            <a:endParaRPr lang="en-US" altLang="ko-KR" sz="1200" kern="0" dirty="0" smtClean="0">
              <a:solidFill>
                <a:prstClr val="black"/>
              </a:solidFill>
            </a:endParaRPr>
          </a:p>
          <a:p>
            <a:pPr marL="176213" indent="-176213"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200" kern="0" dirty="0" smtClean="0">
                <a:solidFill>
                  <a:prstClr val="black"/>
                </a:solidFill>
              </a:rPr>
              <a:t>안전한 데이터 전송 및 사용자 인증을 위한 보안 기술을 도입하여 민감한 정보를 보호</a:t>
            </a:r>
            <a:endParaRPr lang="en-US" altLang="ko-KR" sz="1200" kern="0" dirty="0">
              <a:solidFill>
                <a:prstClr val="black"/>
              </a:solidFill>
            </a:endParaRPr>
          </a:p>
        </p:txBody>
      </p:sp>
      <p:sp>
        <p:nvSpPr>
          <p:cNvPr id="28" name="AutoShape 46"/>
          <p:cNvSpPr>
            <a:spLocks noChangeArrowheads="1"/>
          </p:cNvSpPr>
          <p:nvPr/>
        </p:nvSpPr>
        <p:spPr bwMode="gray">
          <a:xfrm>
            <a:off x="5025070" y="3690258"/>
            <a:ext cx="2422432" cy="26910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txBody>
          <a:bodyPr wrap="square" lIns="108000" rIns="72000" rtlCol="0" anchor="t" anchorCtr="0">
            <a:noAutofit/>
          </a:bodyPr>
          <a:lstStyle/>
          <a:p>
            <a:pPr marL="176213" indent="-176213"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200" kern="0" dirty="0" smtClean="0">
                <a:solidFill>
                  <a:prstClr val="black"/>
                </a:solidFill>
              </a:rPr>
              <a:t>민감한 입찰정보를 저장하고 전송하는 과정에서 데이터를 암호화하여 보호</a:t>
            </a:r>
            <a:endParaRPr lang="en-US" altLang="ko-KR" sz="1200" kern="0" dirty="0" smtClean="0">
              <a:solidFill>
                <a:prstClr val="black"/>
              </a:solidFill>
            </a:endParaRPr>
          </a:p>
          <a:p>
            <a:pPr marL="176213" indent="-176213"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200" kern="0" dirty="0" smtClean="0">
                <a:solidFill>
                  <a:prstClr val="black"/>
                </a:solidFill>
              </a:rPr>
              <a:t>사용자의 역할과 권한에 따라 시스템 내의 데이터 및 기능에 대한 접근을 제어</a:t>
            </a:r>
            <a:endParaRPr lang="en-US" altLang="ko-KR" sz="1200" kern="0" dirty="0" smtClean="0">
              <a:solidFill>
                <a:prstClr val="black"/>
              </a:solidFill>
            </a:endParaRPr>
          </a:p>
          <a:p>
            <a:pPr marL="176213" indent="-176213"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200" kern="0" dirty="0" smtClean="0">
                <a:solidFill>
                  <a:prstClr val="black"/>
                </a:solidFill>
              </a:rPr>
              <a:t>강력한 사용자 인증을 통한 무단 접근을 방지</a:t>
            </a:r>
            <a:endParaRPr lang="en-US" altLang="ko-KR" sz="1200" kern="0" dirty="0" smtClean="0">
              <a:solidFill>
                <a:prstClr val="black"/>
              </a:solidFill>
            </a:endParaRPr>
          </a:p>
        </p:txBody>
      </p:sp>
      <p:sp>
        <p:nvSpPr>
          <p:cNvPr id="40" name="AutoShape 46"/>
          <p:cNvSpPr>
            <a:spLocks noChangeArrowheads="1"/>
          </p:cNvSpPr>
          <p:nvPr/>
        </p:nvSpPr>
        <p:spPr bwMode="gray">
          <a:xfrm>
            <a:off x="7447502" y="3690258"/>
            <a:ext cx="2232248" cy="269106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</a:ln>
        </p:spPr>
        <p:txBody>
          <a:bodyPr wrap="square" lIns="108000" rIns="72000" rtlCol="0" anchor="t" anchorCtr="0">
            <a:noAutofit/>
          </a:bodyPr>
          <a:lstStyle/>
          <a:p>
            <a:pPr marL="176213" indent="-176213"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200" kern="0" dirty="0" smtClean="0">
                <a:solidFill>
                  <a:prstClr val="black"/>
                </a:solidFill>
              </a:rPr>
              <a:t>시스템의 각 기능이 부합하는지 확인하고 사용자의 기대대로 작동하는지를 테스트</a:t>
            </a:r>
            <a:endParaRPr lang="en-US" altLang="ko-KR" sz="1200" kern="0" dirty="0" smtClean="0">
              <a:solidFill>
                <a:prstClr val="black"/>
              </a:solidFill>
            </a:endParaRPr>
          </a:p>
          <a:p>
            <a:pPr marL="176213" indent="-176213"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200" kern="0" dirty="0" smtClean="0">
                <a:solidFill>
                  <a:prstClr val="black"/>
                </a:solidFill>
              </a:rPr>
              <a:t>사용자가 시스템을 쉽게 이해하고 사용할 수 있는지를 평가</a:t>
            </a:r>
            <a:endParaRPr lang="en-US" altLang="ko-KR" sz="1200" kern="0" dirty="0" smtClean="0">
              <a:solidFill>
                <a:prstClr val="black"/>
              </a:solidFill>
            </a:endParaRPr>
          </a:p>
          <a:p>
            <a:pPr marL="176213" indent="-176213"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200" kern="0" dirty="0" smtClean="0">
                <a:solidFill>
                  <a:prstClr val="black"/>
                </a:solidFill>
              </a:rPr>
              <a:t>시스템의 다양한 구성요소들이 상호작용을하여 예상대로 작동하는지를 테스트</a:t>
            </a:r>
            <a:endParaRPr lang="en-US" altLang="ko-KR" sz="1200" kern="0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560" y="2484461"/>
            <a:ext cx="318991" cy="31899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71" y="2484461"/>
            <a:ext cx="318991" cy="31899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54" y="2484461"/>
            <a:ext cx="318991" cy="31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2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Box 5"/>
          <p:cNvSpPr txBox="1">
            <a:spLocks noChangeArrowheads="1"/>
          </p:cNvSpPr>
          <p:nvPr/>
        </p:nvSpPr>
        <p:spPr bwMode="auto">
          <a:xfrm>
            <a:off x="1" y="188640"/>
            <a:ext cx="98958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indent="177800">
              <a:spcBef>
                <a:spcPct val="50000"/>
              </a:spcBef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1. </a:t>
            </a:r>
            <a:r>
              <a:rPr lang="ko-KR" altLang="en-US" sz="2000" b="1" dirty="0" smtClean="0">
                <a:latin typeface="+mn-ea"/>
                <a:ea typeface="+mn-ea"/>
              </a:rPr>
              <a:t>프로젝트 개요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20" name="텍스트 개체 틀 61">
            <a:extLst>
              <a:ext uri="{FF2B5EF4-FFF2-40B4-BE49-F238E27FC236}">
                <a16:creationId xmlns:a16="http://schemas.microsoft.com/office/drawing/2014/main" id="{37F9A77A-E9B2-46F9-8A14-1896FA624395}"/>
              </a:ext>
            </a:extLst>
          </p:cNvPr>
          <p:cNvSpPr txBox="1">
            <a:spLocks/>
          </p:cNvSpPr>
          <p:nvPr/>
        </p:nvSpPr>
        <p:spPr>
          <a:xfrm>
            <a:off x="489638" y="1126261"/>
            <a:ext cx="8916606" cy="4305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ko-KR" altLang="en-US" sz="1400" dirty="0" smtClean="0">
                <a:latin typeface="+mn-ea"/>
              </a:rPr>
              <a:t>전자입찰 구축 경험을 활용하여 최적의 시스템을 제공합니다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i="1" dirty="0">
              <a:latin typeface="+mn-ea"/>
            </a:endParaRPr>
          </a:p>
        </p:txBody>
      </p:sp>
      <p:sp>
        <p:nvSpPr>
          <p:cNvPr id="15" name="텍스트 개체 틀 61">
            <a:extLst>
              <a:ext uri="{FF2B5EF4-FFF2-40B4-BE49-F238E27FC236}">
                <a16:creationId xmlns:a16="http://schemas.microsoft.com/office/drawing/2014/main" id="{37F9A77A-E9B2-46F9-8A14-1896FA624395}"/>
              </a:ext>
            </a:extLst>
          </p:cNvPr>
          <p:cNvSpPr txBox="1">
            <a:spLocks/>
          </p:cNvSpPr>
          <p:nvPr/>
        </p:nvSpPr>
        <p:spPr>
          <a:xfrm>
            <a:off x="254571" y="749619"/>
            <a:ext cx="8916606" cy="35787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ko-KR" altLang="en-US" sz="1600" b="1" dirty="0" smtClean="0">
                <a:latin typeface="+mn-ea"/>
              </a:rPr>
              <a:t>■ </a:t>
            </a:r>
            <a:r>
              <a:rPr lang="en-US" altLang="ko-KR" sz="1600" b="1" dirty="0" smtClean="0">
                <a:latin typeface="+mn-ea"/>
              </a:rPr>
              <a:t>UI/UX </a:t>
            </a:r>
            <a:r>
              <a:rPr lang="ko-KR" altLang="en-US" sz="1600" b="1" dirty="0" smtClean="0">
                <a:latin typeface="+mn-ea"/>
              </a:rPr>
              <a:t>체크 포인트 및 컨셉 도출 방안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622862" y="1652734"/>
            <a:ext cx="3979509" cy="4415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UI/UX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체크 포인트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5192617" y="1645003"/>
            <a:ext cx="3792831" cy="4415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UI/UX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컨셉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AutoShape 46"/>
          <p:cNvSpPr>
            <a:spLocks noChangeArrowheads="1"/>
          </p:cNvSpPr>
          <p:nvPr/>
        </p:nvSpPr>
        <p:spPr bwMode="gray">
          <a:xfrm>
            <a:off x="622862" y="2086572"/>
            <a:ext cx="3979509" cy="4078732"/>
          </a:xfrm>
          <a:prstGeom prst="rect">
            <a:avLst/>
          </a:prstGeom>
          <a:noFill/>
          <a:ln w="9525">
            <a:solidFill>
              <a:srgbClr val="FFFFFF">
                <a:lumMod val="65000"/>
              </a:srgbClr>
            </a:solidFill>
          </a:ln>
        </p:spPr>
        <p:txBody>
          <a:bodyPr wrap="square" lIns="108000" rIns="72000" rtlCol="0" anchor="t" anchorCtr="0">
            <a:noAutofit/>
          </a:bodyPr>
          <a:lstStyle/>
          <a:p>
            <a:pPr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en-US" altLang="ko-KR" sz="1400" b="1" kern="0" dirty="0">
              <a:solidFill>
                <a:prstClr val="black"/>
              </a:solidFill>
            </a:endParaRPr>
          </a:p>
        </p:txBody>
      </p:sp>
      <p:sp>
        <p:nvSpPr>
          <p:cNvPr id="31" name="AutoShape 46"/>
          <p:cNvSpPr>
            <a:spLocks noChangeArrowheads="1"/>
          </p:cNvSpPr>
          <p:nvPr/>
        </p:nvSpPr>
        <p:spPr bwMode="gray">
          <a:xfrm>
            <a:off x="5192617" y="2094303"/>
            <a:ext cx="3792831" cy="4071001"/>
          </a:xfrm>
          <a:prstGeom prst="rect">
            <a:avLst/>
          </a:prstGeom>
          <a:noFill/>
          <a:ln w="9525">
            <a:solidFill>
              <a:srgbClr val="FFFFFF">
                <a:lumMod val="65000"/>
              </a:srgbClr>
            </a:solidFill>
          </a:ln>
        </p:spPr>
        <p:txBody>
          <a:bodyPr wrap="square" lIns="108000" rIns="72000" rtlCol="0" anchor="t" anchorCtr="0">
            <a:noAutofit/>
          </a:bodyPr>
          <a:lstStyle/>
          <a:p>
            <a:pPr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defRPr/>
            </a:pPr>
            <a:endParaRPr lang="en-US" altLang="ko-KR" sz="14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968191" y="2235485"/>
            <a:ext cx="3288850" cy="40142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편리성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AutoShape 46"/>
          <p:cNvSpPr>
            <a:spLocks noChangeArrowheads="1"/>
          </p:cNvSpPr>
          <p:nvPr/>
        </p:nvSpPr>
        <p:spPr bwMode="gray">
          <a:xfrm>
            <a:off x="968191" y="2682067"/>
            <a:ext cx="3288850" cy="705368"/>
          </a:xfrm>
          <a:prstGeom prst="rect">
            <a:avLst/>
          </a:prstGeom>
          <a:noFill/>
          <a:ln w="9525">
            <a:solidFill>
              <a:srgbClr val="FFFFFF">
                <a:lumMod val="65000"/>
              </a:srgbClr>
            </a:solidFill>
          </a:ln>
        </p:spPr>
        <p:txBody>
          <a:bodyPr wrap="square" lIns="108000" rIns="72000" rtlCol="0" anchor="ctr" anchorCtr="0">
            <a:noAutofit/>
          </a:bodyPr>
          <a:lstStyle/>
          <a:p>
            <a:pPr marL="176213" indent="-176213" fontAlgn="ctr" latinLnBrk="0"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입찰 편의성</a:t>
            </a:r>
            <a:r>
              <a:rPr lang="en-US" altLang="ko-KR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메뉴 구조 효율성</a:t>
            </a:r>
            <a:endParaRPr lang="en-US" altLang="ko-KR" sz="1400" b="1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6213" indent="-176213" fontAlgn="ctr" latinLnBrk="0"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경험 기반 시각 및 이용 동선</a:t>
            </a:r>
            <a:endParaRPr lang="en-US" altLang="ko-KR" sz="14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968191" y="3548077"/>
            <a:ext cx="3288850" cy="40142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메뉴 접근성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AutoShape 46"/>
          <p:cNvSpPr>
            <a:spLocks noChangeArrowheads="1"/>
          </p:cNvSpPr>
          <p:nvPr/>
        </p:nvSpPr>
        <p:spPr bwMode="gray">
          <a:xfrm>
            <a:off x="968191" y="3994659"/>
            <a:ext cx="3288850" cy="705368"/>
          </a:xfrm>
          <a:prstGeom prst="rect">
            <a:avLst/>
          </a:prstGeom>
          <a:noFill/>
          <a:ln w="9525">
            <a:solidFill>
              <a:srgbClr val="FFFFFF">
                <a:lumMod val="65000"/>
              </a:srgbClr>
            </a:solidFill>
          </a:ln>
        </p:spPr>
        <p:txBody>
          <a:bodyPr wrap="square" lIns="108000" rIns="72000" rtlCol="0" anchor="ctr" anchorCtr="0">
            <a:noAutofit/>
          </a:bodyPr>
          <a:lstStyle/>
          <a:p>
            <a:pPr marL="176213" indent="-176213" fontAlgn="ctr" latinLnBrk="0"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사이트 초기 메뉴 노출 방식</a:t>
            </a:r>
            <a:endParaRPr lang="en-US" altLang="ko-KR" sz="1400" b="1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6213" indent="-176213" fontAlgn="ctr" latinLnBrk="0"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네비게이션 직관성</a:t>
            </a:r>
            <a:endParaRPr lang="en-US" altLang="ko-KR" sz="14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968191" y="4846318"/>
            <a:ext cx="3288850" cy="40142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전자입찰 사용자 경험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AutoShape 46"/>
          <p:cNvSpPr>
            <a:spLocks noChangeArrowheads="1"/>
          </p:cNvSpPr>
          <p:nvPr/>
        </p:nvSpPr>
        <p:spPr bwMode="gray">
          <a:xfrm>
            <a:off x="968191" y="5292900"/>
            <a:ext cx="3288850" cy="705368"/>
          </a:xfrm>
          <a:prstGeom prst="rect">
            <a:avLst/>
          </a:prstGeom>
          <a:noFill/>
          <a:ln w="9525">
            <a:solidFill>
              <a:srgbClr val="FFFFFF">
                <a:lumMod val="65000"/>
              </a:srgbClr>
            </a:solidFill>
          </a:ln>
        </p:spPr>
        <p:txBody>
          <a:bodyPr wrap="square" lIns="108000" rIns="72000" rtlCol="0" anchor="ctr" anchorCtr="0">
            <a:noAutofit/>
          </a:bodyPr>
          <a:lstStyle/>
          <a:p>
            <a:pPr marL="176213" indent="-176213" fontAlgn="ctr" latinLnBrk="0"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서비스 직관적 안내</a:t>
            </a:r>
            <a:endParaRPr lang="en-US" altLang="ko-KR" sz="1400" b="1" kern="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76213" indent="-176213" fontAlgn="ctr" latinLnBrk="0"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직관적인 </a:t>
            </a:r>
            <a:r>
              <a:rPr lang="en-US" altLang="ko-KR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 </a:t>
            </a:r>
            <a:r>
              <a:rPr lang="ko-KR" altLang="en-US" sz="14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표현</a:t>
            </a:r>
            <a:endParaRPr lang="en-US" altLang="ko-KR" sz="14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42137" y="2310124"/>
            <a:ext cx="352839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ctr" latinLnBrk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전자입찰 공지를 쉽게</a:t>
            </a:r>
            <a:endParaRPr lang="en-US" altLang="ko-KR" sz="14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fontAlgn="ctr" latinLnBrk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입찰 프로세스 동선이 편리하게</a:t>
            </a:r>
            <a:endParaRPr lang="en-US" altLang="ko-KR" sz="14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fontAlgn="ctr" latinLnBrk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업체 관리 기능이 간편하게</a:t>
            </a:r>
            <a:endParaRPr lang="en-US" altLang="ko-KR" sz="14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 fontAlgn="ctr" latinLnBrk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  <a:defRPr/>
            </a:pPr>
            <a:r>
              <a:rPr lang="ko-KR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운영</a:t>
            </a:r>
            <a:r>
              <a:rPr lang="en-US" altLang="ko-KR" sz="1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관리 효율이 높게</a:t>
            </a:r>
            <a:endParaRPr lang="en-US" altLang="ko-KR" sz="1400" b="1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5812941" y="4410825"/>
            <a:ext cx="2648702" cy="407106"/>
          </a:xfrm>
          <a:prstGeom prst="roundRect">
            <a:avLst>
              <a:gd name="adj" fmla="val 4372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입찰 프로세스 강화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5812941" y="5254142"/>
            <a:ext cx="2648702" cy="407106"/>
          </a:xfrm>
          <a:prstGeom prst="roundRect">
            <a:avLst>
              <a:gd name="adj" fmla="val 4372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1800"/>
              </a:lnSpc>
              <a:defRPr/>
            </a:pPr>
            <a:r>
              <a:rPr lang="ko-KR" altLang="en-US" sz="12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기능의 효율화</a:t>
            </a:r>
            <a:endParaRPr lang="en-US" altLang="ko-KR" sz="12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76" y="4845728"/>
            <a:ext cx="385979" cy="38597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605" y="2114456"/>
            <a:ext cx="584403" cy="403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3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Box 5"/>
          <p:cNvSpPr txBox="1">
            <a:spLocks noChangeArrowheads="1"/>
          </p:cNvSpPr>
          <p:nvPr/>
        </p:nvSpPr>
        <p:spPr bwMode="auto">
          <a:xfrm>
            <a:off x="1" y="188640"/>
            <a:ext cx="98958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indent="177800">
              <a:spcBef>
                <a:spcPct val="50000"/>
              </a:spcBef>
              <a:defRPr/>
            </a:pPr>
            <a:r>
              <a:rPr lang="en-US" altLang="ko-KR" sz="2000" b="1" dirty="0" smtClean="0">
                <a:latin typeface="+mn-ea"/>
                <a:ea typeface="+mn-ea"/>
              </a:rPr>
              <a:t>1. </a:t>
            </a:r>
            <a:r>
              <a:rPr lang="ko-KR" altLang="en-US" sz="2000" b="1" dirty="0" smtClean="0">
                <a:latin typeface="+mn-ea"/>
                <a:ea typeface="+mn-ea"/>
              </a:rPr>
              <a:t>프로젝트 개요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20" name="텍스트 개체 틀 61">
            <a:extLst>
              <a:ext uri="{FF2B5EF4-FFF2-40B4-BE49-F238E27FC236}">
                <a16:creationId xmlns:a16="http://schemas.microsoft.com/office/drawing/2014/main" id="{37F9A77A-E9B2-46F9-8A14-1896FA624395}"/>
              </a:ext>
            </a:extLst>
          </p:cNvPr>
          <p:cNvSpPr txBox="1">
            <a:spLocks/>
          </p:cNvSpPr>
          <p:nvPr/>
        </p:nvSpPr>
        <p:spPr>
          <a:xfrm>
            <a:off x="489638" y="1126261"/>
            <a:ext cx="8916606" cy="4305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ko-KR" altLang="en-US" sz="1400" dirty="0">
                <a:latin typeface="+mn-ea"/>
              </a:rPr>
              <a:t>전자입찰시스템은 내부 사용자인 구매</a:t>
            </a:r>
            <a:r>
              <a:rPr lang="en-US" altLang="ko-KR" sz="1400" dirty="0">
                <a:latin typeface="+mn-ea"/>
              </a:rPr>
              <a:t>/</a:t>
            </a:r>
            <a:r>
              <a:rPr lang="ko-KR" altLang="en-US" sz="1400" dirty="0">
                <a:latin typeface="+mn-ea"/>
              </a:rPr>
              <a:t>입찰 담당자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외부 사용자인 협력업체별로 구분하여 사용합니다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i="1" dirty="0">
              <a:latin typeface="+mn-ea"/>
            </a:endParaRPr>
          </a:p>
        </p:txBody>
      </p:sp>
      <p:sp>
        <p:nvSpPr>
          <p:cNvPr id="15" name="텍스트 개체 틀 61">
            <a:extLst>
              <a:ext uri="{FF2B5EF4-FFF2-40B4-BE49-F238E27FC236}">
                <a16:creationId xmlns:a16="http://schemas.microsoft.com/office/drawing/2014/main" id="{37F9A77A-E9B2-46F9-8A14-1896FA624395}"/>
              </a:ext>
            </a:extLst>
          </p:cNvPr>
          <p:cNvSpPr txBox="1">
            <a:spLocks/>
          </p:cNvSpPr>
          <p:nvPr/>
        </p:nvSpPr>
        <p:spPr>
          <a:xfrm>
            <a:off x="254571" y="749619"/>
            <a:ext cx="8916606" cy="35787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ko-KR" altLang="en-US" sz="1600" b="1" dirty="0" smtClean="0">
                <a:latin typeface="+mn-ea"/>
              </a:rPr>
              <a:t>■ 목표 시스템 구성도</a:t>
            </a:r>
            <a:endParaRPr lang="en-US" altLang="ko-KR" sz="1600" b="1" dirty="0" smtClean="0">
              <a:latin typeface="+mn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78487"/>
              </p:ext>
            </p:extLst>
          </p:nvPr>
        </p:nvGraphicFramePr>
        <p:xfrm>
          <a:off x="415925" y="1485432"/>
          <a:ext cx="9145588" cy="504924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0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5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Internal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6" marR="91446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6" marR="91446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맑은 고딕" panose="020B0503020000020004" pitchFamily="50" charset="-127"/>
                          <a:ea typeface="+mn-ea"/>
                        </a:rPr>
                        <a:t>External 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6" marR="91446" marT="45728" marB="45728"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696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6" marR="91446" marT="45728" marB="4572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6" marR="91446" marT="45728" marB="4572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6" marR="91446" marT="45728" marB="4572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Rectangle 8"/>
          <p:cNvSpPr/>
          <p:nvPr/>
        </p:nvSpPr>
        <p:spPr>
          <a:xfrm>
            <a:off x="2433166" y="2209456"/>
            <a:ext cx="5007561" cy="432521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626841" y="1960579"/>
            <a:ext cx="2608263" cy="4318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01600"/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전자입찰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SYSTEM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60388" y="2214219"/>
            <a:ext cx="1512887" cy="1177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알림서비스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631825" y="2503144"/>
            <a:ext cx="1370013" cy="828675"/>
          </a:xfrm>
          <a:prstGeom prst="roundRect">
            <a:avLst>
              <a:gd name="adj" fmla="val 437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SMS</a:t>
            </a:r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알림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알림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2890166" y="2741190"/>
            <a:ext cx="3358978" cy="1849417"/>
            <a:chOff x="2589098" y="2504663"/>
            <a:chExt cx="3358978" cy="184941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6BB9095-B5EE-420D-A039-D8746441C099}"/>
                </a:ext>
              </a:extLst>
            </p:cNvPr>
            <p:cNvSpPr/>
            <p:nvPr/>
          </p:nvSpPr>
          <p:spPr>
            <a:xfrm>
              <a:off x="2589098" y="2636912"/>
              <a:ext cx="1584324" cy="170464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2738525" y="2841306"/>
              <a:ext cx="1305127" cy="1376795"/>
              <a:chOff x="2717722" y="2870990"/>
              <a:chExt cx="1305127" cy="1376795"/>
            </a:xfrm>
          </p:grpSpPr>
          <p:sp>
            <p:nvSpPr>
              <p:cNvPr id="47" name="모서리가 둥근 직사각형 46"/>
              <p:cNvSpPr/>
              <p:nvPr/>
            </p:nvSpPr>
            <p:spPr>
              <a:xfrm>
                <a:off x="2717722" y="2870990"/>
                <a:ext cx="1296888" cy="26159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협력업체관리</a:t>
                </a:r>
                <a:endPara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모서리가 둥근 직사각형 47"/>
              <p:cNvSpPr/>
              <p:nvPr/>
            </p:nvSpPr>
            <p:spPr>
              <a:xfrm>
                <a:off x="2717722" y="3615799"/>
                <a:ext cx="1296888" cy="26159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사업장관리</a:t>
                </a:r>
                <a:endPara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모서리가 둥근 직사각형 206">
                <a:extLst>
                  <a:ext uri="{FF2B5EF4-FFF2-40B4-BE49-F238E27FC236}">
                    <a16:creationId xmlns:a16="http://schemas.microsoft.com/office/drawing/2014/main" id="{BB69A5E3-821A-4DCD-B2F7-D71BDD0790D0}"/>
                  </a:ext>
                </a:extLst>
              </p:cNvPr>
              <p:cNvSpPr/>
              <p:nvPr/>
            </p:nvSpPr>
            <p:spPr>
              <a:xfrm>
                <a:off x="2719995" y="3237140"/>
                <a:ext cx="1296000" cy="262800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사용자관리</a:t>
                </a:r>
                <a:endPara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모서리가 둥근 직사각형 49"/>
              <p:cNvSpPr/>
              <p:nvPr/>
            </p:nvSpPr>
            <p:spPr>
              <a:xfrm>
                <a:off x="2725961" y="3986193"/>
                <a:ext cx="1296888" cy="261592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자기정보 관리</a:t>
                </a:r>
                <a:endPara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911635" y="2504663"/>
              <a:ext cx="961245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정보관리</a:t>
              </a:r>
              <a:endParaRPr lang="ko-KR" altLang="en-US" sz="1000" b="1" dirty="0">
                <a:latin typeface="+mn-ea"/>
              </a:endParaRP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4376936" y="2515512"/>
              <a:ext cx="1571140" cy="1838568"/>
              <a:chOff x="4533315" y="2515512"/>
              <a:chExt cx="1571140" cy="1838568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4652416" y="2816690"/>
                <a:ext cx="1311842" cy="1377761"/>
                <a:chOff x="4578938" y="2638623"/>
                <a:chExt cx="1311842" cy="1377761"/>
              </a:xfrm>
            </p:grpSpPr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4578938" y="2638623"/>
                  <a:ext cx="1296000" cy="26352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100" b="1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구매요청관리</a:t>
                  </a:r>
                  <a:endParaRPr lang="ko-KR" altLang="en-US" sz="11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4" name="모서리가 둥근 직사각형 43"/>
                <p:cNvSpPr/>
                <p:nvPr/>
              </p:nvSpPr>
              <p:spPr>
                <a:xfrm>
                  <a:off x="4594780" y="3752859"/>
                  <a:ext cx="1296000" cy="26352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100" b="1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입찰완료현황</a:t>
                  </a:r>
                  <a:endParaRPr lang="ko-KR" altLang="en-US" sz="11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5" name="모서리가 둥근 직사각형 206">
                  <a:extLst>
                    <a:ext uri="{FF2B5EF4-FFF2-40B4-BE49-F238E27FC236}">
                      <a16:creationId xmlns:a16="http://schemas.microsoft.com/office/drawing/2014/main" id="{BEF144FB-D4ED-438C-A0EF-F1A00293C793}"/>
                    </a:ext>
                  </a:extLst>
                </p:cNvPr>
                <p:cNvSpPr/>
                <p:nvPr/>
              </p:nvSpPr>
              <p:spPr>
                <a:xfrm>
                  <a:off x="4583415" y="3021458"/>
                  <a:ext cx="1296000" cy="26352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100" b="1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입찰공고 게시</a:t>
                  </a:r>
                  <a:endParaRPr lang="ko-KR" altLang="en-US" sz="11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6" name="모서리가 둥근 직사각형 206">
                  <a:extLst>
                    <a:ext uri="{FF2B5EF4-FFF2-40B4-BE49-F238E27FC236}">
                      <a16:creationId xmlns:a16="http://schemas.microsoft.com/office/drawing/2014/main" id="{CAC0E644-55D9-43DE-8B2D-45CA8EC47849}"/>
                    </a:ext>
                  </a:extLst>
                </p:cNvPr>
                <p:cNvSpPr/>
                <p:nvPr/>
              </p:nvSpPr>
              <p:spPr>
                <a:xfrm>
                  <a:off x="4588468" y="3375950"/>
                  <a:ext cx="1296000" cy="263525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50800" dist="38100" dir="2700000" algn="tl" rotWithShape="0">
                    <a:schemeClr val="tx1">
                      <a:alpha val="40000"/>
                    </a:scheme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ko-KR" altLang="en-US" sz="1100" b="1" dirty="0" smtClean="0">
                      <a:solidFill>
                        <a:schemeClr val="bg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낙찰자 선정</a:t>
                  </a:r>
                  <a:endParaRPr lang="ko-KR" altLang="en-US" sz="11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6BB9095-B5EE-420D-A039-D8746441C099}"/>
                  </a:ext>
                </a:extLst>
              </p:cNvPr>
              <p:cNvSpPr/>
              <p:nvPr/>
            </p:nvSpPr>
            <p:spPr>
              <a:xfrm>
                <a:off x="4533315" y="2649439"/>
                <a:ext cx="1571140" cy="17046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745045" y="2515512"/>
                <a:ext cx="1129962" cy="24622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 smtClean="0">
                    <a:latin typeface="+mn-ea"/>
                  </a:rPr>
                  <a:t>견적</a:t>
                </a:r>
                <a:r>
                  <a:rPr lang="en-US" altLang="ko-KR" sz="1000" b="1" dirty="0" smtClean="0">
                    <a:latin typeface="+mn-ea"/>
                  </a:rPr>
                  <a:t>/</a:t>
                </a:r>
                <a:r>
                  <a:rPr lang="ko-KR" altLang="en-US" sz="1000" b="1" dirty="0" smtClean="0">
                    <a:latin typeface="+mn-ea"/>
                  </a:rPr>
                  <a:t>입찰관리</a:t>
                </a:r>
                <a:endParaRPr lang="ko-KR" altLang="en-US" sz="1000" b="1" dirty="0">
                  <a:latin typeface="+mn-ea"/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3824723" y="4826957"/>
            <a:ext cx="3291662" cy="1504378"/>
            <a:chOff x="2675235" y="4660926"/>
            <a:chExt cx="3291662" cy="1504378"/>
          </a:xfrm>
        </p:grpSpPr>
        <p:grpSp>
          <p:nvGrpSpPr>
            <p:cNvPr id="52" name="그룹 51"/>
            <p:cNvGrpSpPr/>
            <p:nvPr/>
          </p:nvGrpSpPr>
          <p:grpSpPr>
            <a:xfrm>
              <a:off x="4520952" y="5013176"/>
              <a:ext cx="1224136" cy="979537"/>
              <a:chOff x="4642557" y="4989193"/>
              <a:chExt cx="1224136" cy="979537"/>
            </a:xfrm>
          </p:grpSpPr>
          <p:sp>
            <p:nvSpPr>
              <p:cNvPr id="58" name="모서리가 둥근 직사각형 137">
                <a:extLst>
                  <a:ext uri="{FF2B5EF4-FFF2-40B4-BE49-F238E27FC236}">
                    <a16:creationId xmlns:a16="http://schemas.microsoft.com/office/drawing/2014/main" id="{0583177D-7F78-4F4E-92A5-07973DC2C681}"/>
                  </a:ext>
                </a:extLst>
              </p:cNvPr>
              <p:cNvSpPr/>
              <p:nvPr/>
            </p:nvSpPr>
            <p:spPr>
              <a:xfrm>
                <a:off x="4642557" y="4989193"/>
                <a:ext cx="1223590" cy="26352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구매요청내역</a:t>
                </a:r>
                <a:endPara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모서리가 둥근 직사각형 141">
                <a:extLst>
                  <a:ext uri="{FF2B5EF4-FFF2-40B4-BE49-F238E27FC236}">
                    <a16:creationId xmlns:a16="http://schemas.microsoft.com/office/drawing/2014/main" id="{6B38B3ED-D079-415A-A868-D1EAC2CD2B49}"/>
                  </a:ext>
                </a:extLst>
              </p:cNvPr>
              <p:cNvSpPr/>
              <p:nvPr/>
            </p:nvSpPr>
            <p:spPr>
              <a:xfrm>
                <a:off x="4642557" y="5349233"/>
                <a:ext cx="1223590" cy="26352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입찰공고 확인</a:t>
                </a:r>
                <a:endPara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모서리가 둥근 직사각형 199">
                <a:extLst>
                  <a:ext uri="{FF2B5EF4-FFF2-40B4-BE49-F238E27FC236}">
                    <a16:creationId xmlns:a16="http://schemas.microsoft.com/office/drawing/2014/main" id="{29C2B5E1-F78C-4BBC-9360-7545CB6E2BE8}"/>
                  </a:ext>
                </a:extLst>
              </p:cNvPr>
              <p:cNvSpPr/>
              <p:nvPr/>
            </p:nvSpPr>
            <p:spPr>
              <a:xfrm>
                <a:off x="4643103" y="5705205"/>
                <a:ext cx="1223590" cy="26352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effectLst>
                <a:outerShdw blurRad="50800" dist="38100" dir="2700000" algn="tl" rotWithShape="0">
                  <a:schemeClr val="tx1">
                    <a:alpha val="40000"/>
                  </a:scheme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b="1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입찰 참가</a:t>
                </a:r>
                <a:endParaRPr lang="ko-KR" altLang="en-US" sz="1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3" name="모서리가 둥근 직사각형 137">
              <a:extLst>
                <a:ext uri="{FF2B5EF4-FFF2-40B4-BE49-F238E27FC236}">
                  <a16:creationId xmlns:a16="http://schemas.microsoft.com/office/drawing/2014/main" id="{0583177D-7F78-4F4E-92A5-07973DC2C681}"/>
                </a:ext>
              </a:extLst>
            </p:cNvPr>
            <p:cNvSpPr/>
            <p:nvPr/>
          </p:nvSpPr>
          <p:spPr>
            <a:xfrm>
              <a:off x="2885288" y="5011990"/>
              <a:ext cx="1223590" cy="26352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자사정보관리</a:t>
              </a:r>
              <a:endPara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E6BB9095-B5EE-420D-A039-D8746441C099}"/>
                </a:ext>
              </a:extLst>
            </p:cNvPr>
            <p:cNvSpPr/>
            <p:nvPr/>
          </p:nvSpPr>
          <p:spPr>
            <a:xfrm>
              <a:off x="2675235" y="4816726"/>
              <a:ext cx="1584324" cy="84157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97772" y="4660926"/>
              <a:ext cx="961245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정보관리</a:t>
              </a:r>
              <a:endParaRPr lang="ko-KR" altLang="en-US" sz="1000" b="1" dirty="0">
                <a:latin typeface="+mn-ea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6BB9095-B5EE-420D-A039-D8746441C099}"/>
                </a:ext>
              </a:extLst>
            </p:cNvPr>
            <p:cNvSpPr/>
            <p:nvPr/>
          </p:nvSpPr>
          <p:spPr>
            <a:xfrm>
              <a:off x="4382573" y="4831932"/>
              <a:ext cx="1584324" cy="133337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82096" y="4684278"/>
              <a:ext cx="1162446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견적</a:t>
              </a:r>
              <a:r>
                <a:rPr lang="en-US" altLang="ko-KR" sz="1000" b="1" dirty="0" smtClean="0">
                  <a:latin typeface="+mn-ea"/>
                </a:rPr>
                <a:t>/</a:t>
              </a:r>
              <a:r>
                <a:rPr lang="ko-KR" altLang="en-US" sz="1000" b="1" dirty="0" smtClean="0">
                  <a:latin typeface="+mn-ea"/>
                </a:rPr>
                <a:t>입찰관리</a:t>
              </a:r>
              <a:endParaRPr lang="ko-KR" altLang="en-US" sz="1000" b="1" dirty="0">
                <a:latin typeface="+mn-ea"/>
              </a:endParaRPr>
            </a:p>
          </p:txBody>
        </p:sp>
      </p:grpSp>
      <p:sp>
        <p:nvSpPr>
          <p:cNvPr id="62" name="직사각형 61"/>
          <p:cNvSpPr/>
          <p:nvPr/>
        </p:nvSpPr>
        <p:spPr bwMode="auto">
          <a:xfrm>
            <a:off x="7849636" y="2254257"/>
            <a:ext cx="1512887" cy="1177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공동인증기관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모서리가 둥근 직사각형 62"/>
          <p:cNvSpPr/>
          <p:nvPr/>
        </p:nvSpPr>
        <p:spPr bwMode="auto">
          <a:xfrm>
            <a:off x="7921073" y="2543182"/>
            <a:ext cx="1370013" cy="828675"/>
          </a:xfrm>
          <a:prstGeom prst="roundRect">
            <a:avLst>
              <a:gd name="adj" fmla="val 437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인증서 발급</a:t>
            </a:r>
            <a:endParaRPr lang="en-US" altLang="ko-KR" sz="12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lnSpc>
                <a:spcPts val="18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인증서 검증</a:t>
            </a:r>
            <a:endParaRPr lang="ko-KR" altLang="en-US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4" name="꺾인 연결선 174">
            <a:extLst>
              <a:ext uri="{FF2B5EF4-FFF2-40B4-BE49-F238E27FC236}">
                <a16:creationId xmlns:a16="http://schemas.microsoft.com/office/drawing/2014/main" id="{5319B1A7-E952-4515-A7B2-09DB9476166A}"/>
              </a:ext>
            </a:extLst>
          </p:cNvPr>
          <p:cNvCxnSpPr>
            <a:cxnSpLocks/>
          </p:cNvCxnSpPr>
          <p:nvPr/>
        </p:nvCxnSpPr>
        <p:spPr>
          <a:xfrm>
            <a:off x="2055641" y="2988424"/>
            <a:ext cx="880406" cy="630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061" y="5011985"/>
            <a:ext cx="938741" cy="938741"/>
          </a:xfrm>
          <a:prstGeom prst="rect">
            <a:avLst/>
          </a:prstGeom>
        </p:spPr>
      </p:pic>
      <p:grpSp>
        <p:nvGrpSpPr>
          <p:cNvPr id="66" name="그룹 65"/>
          <p:cNvGrpSpPr/>
          <p:nvPr/>
        </p:nvGrpSpPr>
        <p:grpSpPr>
          <a:xfrm>
            <a:off x="610266" y="4840119"/>
            <a:ext cx="1357620" cy="1126846"/>
            <a:chOff x="604043" y="3903474"/>
            <a:chExt cx="1357620" cy="1126846"/>
          </a:xfrm>
        </p:grpSpPr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183" y="3903474"/>
              <a:ext cx="983662" cy="876158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604043" y="4784099"/>
              <a:ext cx="1357620" cy="2462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 smtClean="0">
                  <a:latin typeface="+mn-ea"/>
                </a:rPr>
                <a:t>구매 </a:t>
              </a:r>
              <a:r>
                <a:rPr lang="en-US" altLang="ko-KR" sz="1000" b="1" dirty="0" smtClean="0">
                  <a:latin typeface="+mn-ea"/>
                </a:rPr>
                <a:t>/</a:t>
              </a:r>
              <a:r>
                <a:rPr lang="ko-KR" altLang="en-US" sz="1000" b="1" dirty="0" smtClean="0">
                  <a:latin typeface="+mn-ea"/>
                </a:rPr>
                <a:t>입찰 담당자</a:t>
              </a:r>
              <a:endParaRPr lang="ko-KR" altLang="en-US" sz="1000" b="1" dirty="0">
                <a:latin typeface="+mn-ea"/>
              </a:endParaRPr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7933466" y="5953746"/>
            <a:ext cx="1357620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latin typeface="+mn-ea"/>
              </a:rPr>
              <a:t>업체 담당자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685409" y="2646391"/>
            <a:ext cx="3680057" cy="209602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749300"/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3497091" y="4817655"/>
            <a:ext cx="3760165" cy="1573152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 anchor="ctr">
            <a:noAutofit/>
          </a:bodyPr>
          <a:lstStyle/>
          <a:p>
            <a:pPr algn="ctr" defTabSz="749300"/>
            <a:endParaRPr lang="ko-KR" altLang="en-US" sz="1400" dirty="0" smtClean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EB40D5D-2979-4137-BF3D-F6603652B661}"/>
              </a:ext>
            </a:extLst>
          </p:cNvPr>
          <p:cNvCxnSpPr/>
          <p:nvPr/>
        </p:nvCxnSpPr>
        <p:spPr bwMode="auto">
          <a:xfrm>
            <a:off x="7034403" y="2849825"/>
            <a:ext cx="751341" cy="0"/>
          </a:xfrm>
          <a:prstGeom prst="straightConnector1">
            <a:avLst/>
          </a:prstGeom>
          <a:solidFill>
            <a:srgbClr val="BBE0E3"/>
          </a:solidFill>
          <a:ln w="635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/>
            <a:tailEnd type="triangle"/>
          </a:ln>
          <a:effectLst/>
        </p:spPr>
      </p:cxnSp>
      <p:cxnSp>
        <p:nvCxnSpPr>
          <p:cNvPr id="73" name="꺾인 연결선 72"/>
          <p:cNvCxnSpPr>
            <a:stCxn id="67" idx="3"/>
          </p:cNvCxnSpPr>
          <p:nvPr/>
        </p:nvCxnSpPr>
        <p:spPr>
          <a:xfrm flipV="1">
            <a:off x="1819068" y="4598739"/>
            <a:ext cx="908374" cy="679459"/>
          </a:xfrm>
          <a:prstGeom prst="bentConnector3">
            <a:avLst/>
          </a:prstGeom>
          <a:ln w="349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/>
          <p:nvPr/>
        </p:nvCxnSpPr>
        <p:spPr>
          <a:xfrm rot="10800000">
            <a:off x="7257257" y="5178022"/>
            <a:ext cx="865805" cy="263525"/>
          </a:xfrm>
          <a:prstGeom prst="bentConnector3">
            <a:avLst/>
          </a:prstGeom>
          <a:ln w="317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66">
            <a:extLst>
              <a:ext uri="{FF2B5EF4-FFF2-40B4-BE49-F238E27FC236}">
                <a16:creationId xmlns:a16="http://schemas.microsoft.com/office/drawing/2014/main" id="{D34A1A2C-7FE6-543E-631C-8074D2711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744" y="3501656"/>
            <a:ext cx="1672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eaLnBrk="0" hangingPunct="0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kumimoji="1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공동</a:t>
            </a:r>
            <a:r>
              <a:rPr lang="ko-KR" altLang="en-US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r>
              <a:rPr kumimoji="1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증기관은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전자서명 시 이용되는 인증서발급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유효성 검증 </a:t>
            </a: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업무를 처리함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493112" y="3347132"/>
            <a:ext cx="801836" cy="662921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전자서명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PKI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툴킷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Box 5"/>
          <p:cNvSpPr txBox="1">
            <a:spLocks noChangeArrowheads="1"/>
          </p:cNvSpPr>
          <p:nvPr/>
        </p:nvSpPr>
        <p:spPr bwMode="auto">
          <a:xfrm>
            <a:off x="1" y="188640"/>
            <a:ext cx="98958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indent="177800">
              <a:spcBef>
                <a:spcPct val="50000"/>
              </a:spcBef>
              <a:defRPr/>
            </a:pPr>
            <a:r>
              <a:rPr lang="en-US" altLang="ko-KR" sz="2000" b="1" dirty="0">
                <a:latin typeface="+mn-ea"/>
                <a:ea typeface="+mn-ea"/>
              </a:rPr>
              <a:t>2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프로젝트 일정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5" name="텍스트 개체 틀 61">
            <a:extLst>
              <a:ext uri="{FF2B5EF4-FFF2-40B4-BE49-F238E27FC236}">
                <a16:creationId xmlns:a16="http://schemas.microsoft.com/office/drawing/2014/main" id="{37F9A77A-E9B2-46F9-8A14-1896FA624395}"/>
              </a:ext>
            </a:extLst>
          </p:cNvPr>
          <p:cNvSpPr txBox="1">
            <a:spLocks/>
          </p:cNvSpPr>
          <p:nvPr/>
        </p:nvSpPr>
        <p:spPr>
          <a:xfrm>
            <a:off x="254571" y="749619"/>
            <a:ext cx="8916606" cy="35787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ko-KR" altLang="en-US" sz="1600" b="1" dirty="0" smtClean="0">
                <a:latin typeface="+mn-ea"/>
              </a:rPr>
              <a:t>■ 프로젝트 추진 일정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16" name="텍스트 개체 틀 61">
            <a:extLst>
              <a:ext uri="{FF2B5EF4-FFF2-40B4-BE49-F238E27FC236}">
                <a16:creationId xmlns:a16="http://schemas.microsoft.com/office/drawing/2014/main" id="{37F9A77A-E9B2-46F9-8A14-1896FA624395}"/>
              </a:ext>
            </a:extLst>
          </p:cNvPr>
          <p:cNvSpPr txBox="1">
            <a:spLocks/>
          </p:cNvSpPr>
          <p:nvPr/>
        </p:nvSpPr>
        <p:spPr>
          <a:xfrm>
            <a:off x="489638" y="1126261"/>
            <a:ext cx="8916606" cy="4305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ko-KR" altLang="en-US" sz="1400" dirty="0" smtClean="0">
                <a:latin typeface="+mn-ea"/>
              </a:rPr>
              <a:t>분석 및 설계부터 개발 및 테스트까지 </a:t>
            </a:r>
            <a:r>
              <a:rPr lang="en-US" altLang="ko-KR" sz="1400" dirty="0" smtClean="0">
                <a:latin typeface="+mn-ea"/>
              </a:rPr>
              <a:t>3</a:t>
            </a:r>
            <a:r>
              <a:rPr lang="ko-KR" altLang="en-US" sz="1400" dirty="0" smtClean="0">
                <a:latin typeface="+mn-ea"/>
              </a:rPr>
              <a:t>개월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smtClean="0">
                <a:latin typeface="+mn-ea"/>
              </a:rPr>
              <a:t>오픈 및 안정화 </a:t>
            </a:r>
            <a:r>
              <a:rPr lang="en-US" altLang="ko-KR" sz="1400" dirty="0" smtClean="0">
                <a:latin typeface="+mn-ea"/>
              </a:rPr>
              <a:t>0.5</a:t>
            </a:r>
            <a:r>
              <a:rPr lang="ko-KR" altLang="en-US" sz="1400" dirty="0" smtClean="0">
                <a:latin typeface="+mn-ea"/>
              </a:rPr>
              <a:t>개월로 총 </a:t>
            </a:r>
            <a:r>
              <a:rPr lang="en-US" altLang="ko-KR" sz="1400" dirty="0" smtClean="0">
                <a:latin typeface="+mn-ea"/>
              </a:rPr>
              <a:t>3.5</a:t>
            </a:r>
            <a:r>
              <a:rPr lang="ko-KR" altLang="en-US" sz="1400" dirty="0" smtClean="0">
                <a:latin typeface="+mn-ea"/>
              </a:rPr>
              <a:t>개월의 기간으로 진행됩니다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i="1" dirty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738843"/>
              </p:ext>
            </p:extLst>
          </p:nvPr>
        </p:nvGraphicFramePr>
        <p:xfrm>
          <a:off x="560514" y="1484784"/>
          <a:ext cx="8845740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6">
                  <a:extLst>
                    <a:ext uri="{9D8B030D-6E8A-4147-A177-3AD203B41FA5}">
                      <a16:colId xmlns:a16="http://schemas.microsoft.com/office/drawing/2014/main" val="998725552"/>
                    </a:ext>
                  </a:extLst>
                </a:gridCol>
                <a:gridCol w="1173634">
                  <a:extLst>
                    <a:ext uri="{9D8B030D-6E8A-4147-A177-3AD203B41FA5}">
                      <a16:colId xmlns:a16="http://schemas.microsoft.com/office/drawing/2014/main" val="801459809"/>
                    </a:ext>
                  </a:extLst>
                </a:gridCol>
                <a:gridCol w="491430">
                  <a:extLst>
                    <a:ext uri="{9D8B030D-6E8A-4147-A177-3AD203B41FA5}">
                      <a16:colId xmlns:a16="http://schemas.microsoft.com/office/drawing/2014/main" val="2480538145"/>
                    </a:ext>
                  </a:extLst>
                </a:gridCol>
                <a:gridCol w="491430">
                  <a:extLst>
                    <a:ext uri="{9D8B030D-6E8A-4147-A177-3AD203B41FA5}">
                      <a16:colId xmlns:a16="http://schemas.microsoft.com/office/drawing/2014/main" val="3951764305"/>
                    </a:ext>
                  </a:extLst>
                </a:gridCol>
                <a:gridCol w="491430">
                  <a:extLst>
                    <a:ext uri="{9D8B030D-6E8A-4147-A177-3AD203B41FA5}">
                      <a16:colId xmlns:a16="http://schemas.microsoft.com/office/drawing/2014/main" val="3891373580"/>
                    </a:ext>
                  </a:extLst>
                </a:gridCol>
                <a:gridCol w="491430">
                  <a:extLst>
                    <a:ext uri="{9D8B030D-6E8A-4147-A177-3AD203B41FA5}">
                      <a16:colId xmlns:a16="http://schemas.microsoft.com/office/drawing/2014/main" val="1626754975"/>
                    </a:ext>
                  </a:extLst>
                </a:gridCol>
                <a:gridCol w="491430">
                  <a:extLst>
                    <a:ext uri="{9D8B030D-6E8A-4147-A177-3AD203B41FA5}">
                      <a16:colId xmlns:a16="http://schemas.microsoft.com/office/drawing/2014/main" val="518293561"/>
                    </a:ext>
                  </a:extLst>
                </a:gridCol>
                <a:gridCol w="491430">
                  <a:extLst>
                    <a:ext uri="{9D8B030D-6E8A-4147-A177-3AD203B41FA5}">
                      <a16:colId xmlns:a16="http://schemas.microsoft.com/office/drawing/2014/main" val="3249245827"/>
                    </a:ext>
                  </a:extLst>
                </a:gridCol>
                <a:gridCol w="491430">
                  <a:extLst>
                    <a:ext uri="{9D8B030D-6E8A-4147-A177-3AD203B41FA5}">
                      <a16:colId xmlns:a16="http://schemas.microsoft.com/office/drawing/2014/main" val="2263583051"/>
                    </a:ext>
                  </a:extLst>
                </a:gridCol>
                <a:gridCol w="491430">
                  <a:extLst>
                    <a:ext uri="{9D8B030D-6E8A-4147-A177-3AD203B41FA5}">
                      <a16:colId xmlns:a16="http://schemas.microsoft.com/office/drawing/2014/main" val="2193953703"/>
                    </a:ext>
                  </a:extLst>
                </a:gridCol>
                <a:gridCol w="491430">
                  <a:extLst>
                    <a:ext uri="{9D8B030D-6E8A-4147-A177-3AD203B41FA5}">
                      <a16:colId xmlns:a16="http://schemas.microsoft.com/office/drawing/2014/main" val="1755979175"/>
                    </a:ext>
                  </a:extLst>
                </a:gridCol>
                <a:gridCol w="491430">
                  <a:extLst>
                    <a:ext uri="{9D8B030D-6E8A-4147-A177-3AD203B41FA5}">
                      <a16:colId xmlns:a16="http://schemas.microsoft.com/office/drawing/2014/main" val="47654573"/>
                    </a:ext>
                  </a:extLst>
                </a:gridCol>
                <a:gridCol w="491430">
                  <a:extLst>
                    <a:ext uri="{9D8B030D-6E8A-4147-A177-3AD203B41FA5}">
                      <a16:colId xmlns:a16="http://schemas.microsoft.com/office/drawing/2014/main" val="3530947202"/>
                    </a:ext>
                  </a:extLst>
                </a:gridCol>
                <a:gridCol w="491430">
                  <a:extLst>
                    <a:ext uri="{9D8B030D-6E8A-4147-A177-3AD203B41FA5}">
                      <a16:colId xmlns:a16="http://schemas.microsoft.com/office/drawing/2014/main" val="2179949659"/>
                    </a:ext>
                  </a:extLst>
                </a:gridCol>
                <a:gridCol w="491430">
                  <a:extLst>
                    <a:ext uri="{9D8B030D-6E8A-4147-A177-3AD203B41FA5}">
                      <a16:colId xmlns:a16="http://schemas.microsoft.com/office/drawing/2014/main" val="734150232"/>
                    </a:ext>
                  </a:extLst>
                </a:gridCol>
                <a:gridCol w="491430">
                  <a:extLst>
                    <a:ext uri="{9D8B030D-6E8A-4147-A177-3AD203B41FA5}">
                      <a16:colId xmlns:a16="http://schemas.microsoft.com/office/drawing/2014/main" val="2223884721"/>
                    </a:ext>
                  </a:extLst>
                </a:gridCol>
              </a:tblGrid>
              <a:tr h="203564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2024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년 </a:t>
                      </a:r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000" b="1" dirty="0" smtClean="0">
                          <a:solidFill>
                            <a:schemeClr val="bg1"/>
                          </a:solidFill>
                        </a:rPr>
                        <a:t>월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0923323"/>
                  </a:ext>
                </a:extLst>
              </a:tr>
              <a:tr h="178118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W3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W4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W1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W2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W3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W4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W1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W2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W3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W4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W1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W2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W3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W4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596880"/>
                  </a:ext>
                </a:extLst>
              </a:tr>
              <a:tr h="219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착수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개발환경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83649"/>
                  </a:ext>
                </a:extLst>
              </a:tr>
              <a:tr h="219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분석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설계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분석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980854"/>
                  </a:ext>
                </a:extLst>
              </a:tr>
              <a:tr h="2196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설계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화면</a:t>
                      </a:r>
                      <a:r>
                        <a:rPr lang="en-US" altLang="ko-KR" sz="1000" dirty="0" smtClean="0"/>
                        <a:t>/DB)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9390"/>
                  </a:ext>
                </a:extLst>
              </a:tr>
              <a:tr h="219622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개발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퍼블리시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공통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982354"/>
                  </a:ext>
                </a:extLst>
              </a:tr>
              <a:tr h="2196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업체관리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415952"/>
                  </a:ext>
                </a:extLst>
              </a:tr>
              <a:tr h="2196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입찰이력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478845"/>
                  </a:ext>
                </a:extLst>
              </a:tr>
              <a:tr h="2196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개찰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입찰완료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398066"/>
                  </a:ext>
                </a:extLst>
              </a:tr>
              <a:tr h="2196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입찰공고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진행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909051"/>
                  </a:ext>
                </a:extLst>
              </a:tr>
              <a:tr h="2196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마이그레이션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117432"/>
                  </a:ext>
                </a:extLst>
              </a:tr>
              <a:tr h="219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테스트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통합테스트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760849"/>
                  </a:ext>
                </a:extLst>
              </a:tr>
              <a:tr h="2196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운영환경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710743"/>
                  </a:ext>
                </a:extLst>
              </a:tr>
              <a:tr h="2196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안정화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시스템오픈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444269"/>
                  </a:ext>
                </a:extLst>
              </a:tr>
              <a:tr h="2196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안정화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68799"/>
                  </a:ext>
                </a:extLst>
              </a:tr>
              <a:tr h="21962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입찰공고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진행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880526"/>
                  </a:ext>
                </a:extLst>
              </a:tr>
            </a:tbl>
          </a:graphicData>
        </a:graphic>
      </p:graphicFrame>
      <p:sp>
        <p:nvSpPr>
          <p:cNvPr id="17" name="object 9"/>
          <p:cNvSpPr/>
          <p:nvPr/>
        </p:nvSpPr>
        <p:spPr>
          <a:xfrm>
            <a:off x="8769424" y="4438337"/>
            <a:ext cx="216535" cy="182880"/>
          </a:xfrm>
          <a:custGeom>
            <a:avLst/>
            <a:gdLst/>
            <a:ahLst/>
            <a:cxnLst/>
            <a:rect l="l" t="t" r="r" b="b"/>
            <a:pathLst>
              <a:path w="216534" h="182879">
                <a:moveTo>
                  <a:pt x="216407" y="0"/>
                </a:moveTo>
                <a:lnTo>
                  <a:pt x="0" y="0"/>
                </a:lnTo>
                <a:lnTo>
                  <a:pt x="108203" y="182880"/>
                </a:lnTo>
                <a:lnTo>
                  <a:pt x="2164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8625408" y="4243218"/>
            <a:ext cx="8338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3.25 Open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object 9"/>
          <p:cNvSpPr/>
          <p:nvPr/>
        </p:nvSpPr>
        <p:spPr>
          <a:xfrm flipV="1">
            <a:off x="3152800" y="2461139"/>
            <a:ext cx="216535" cy="206751"/>
          </a:xfrm>
          <a:custGeom>
            <a:avLst/>
            <a:gdLst/>
            <a:ahLst/>
            <a:cxnLst/>
            <a:rect l="l" t="t" r="r" b="b"/>
            <a:pathLst>
              <a:path w="216534" h="182879">
                <a:moveTo>
                  <a:pt x="216407" y="0"/>
                </a:moveTo>
                <a:lnTo>
                  <a:pt x="0" y="0"/>
                </a:lnTo>
                <a:lnTo>
                  <a:pt x="108203" y="182880"/>
                </a:lnTo>
                <a:lnTo>
                  <a:pt x="2164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2720752" y="2636912"/>
            <a:ext cx="1144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mtClean="0">
                <a:solidFill>
                  <a:srgbClr val="FF0000"/>
                </a:solidFill>
              </a:rPr>
              <a:t>12.28 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착수보고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55603" y="5405658"/>
            <a:ext cx="4338694" cy="30159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착수</a:t>
            </a:r>
            <a:r>
              <a:rPr lang="en-US" altLang="ko-KR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 주요 활동</a:t>
            </a:r>
            <a:endParaRPr lang="ko-KR" altLang="en-US" sz="13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AutoShape 46"/>
          <p:cNvSpPr>
            <a:spLocks noChangeArrowheads="1"/>
          </p:cNvSpPr>
          <p:nvPr/>
        </p:nvSpPr>
        <p:spPr bwMode="gray">
          <a:xfrm>
            <a:off x="557769" y="5733256"/>
            <a:ext cx="4336527" cy="792088"/>
          </a:xfrm>
          <a:prstGeom prst="rect">
            <a:avLst/>
          </a:prstGeom>
          <a:noFill/>
          <a:ln w="9525">
            <a:solidFill>
              <a:srgbClr val="FFFFFF">
                <a:lumMod val="65000"/>
              </a:srgbClr>
            </a:solidFill>
          </a:ln>
        </p:spPr>
        <p:txBody>
          <a:bodyPr wrap="square" lIns="108000" rIns="72000" rtlCol="0" anchor="t" anchorCtr="0">
            <a:noAutofit/>
          </a:bodyPr>
          <a:lstStyle/>
          <a:p>
            <a:pPr marL="176213" indent="-176213"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기능분해도 작성 </a:t>
            </a:r>
            <a:r>
              <a:rPr lang="en-US" altLang="ko-KR" sz="1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=&gt; WBS </a:t>
            </a:r>
            <a:r>
              <a:rPr lang="ko-KR" altLang="en-US" sz="1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도출</a:t>
            </a:r>
            <a:endParaRPr lang="en-US" altLang="ko-KR" sz="10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6213" indent="-176213" fontAlgn="ctr" latinLnBrk="0"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전자입찰</a:t>
            </a:r>
            <a:r>
              <a:rPr lang="en-US" altLang="ko-KR" sz="1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프로세스 및 소스 분석 </a:t>
            </a:r>
            <a:r>
              <a:rPr lang="en-US" altLang="ko-KR" sz="1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=&gt; </a:t>
            </a:r>
            <a:r>
              <a:rPr lang="ko-KR" altLang="en-US" sz="1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화면설계 및 </a:t>
            </a:r>
            <a:r>
              <a:rPr lang="en-US" altLang="ko-KR" sz="1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ER</a:t>
            </a:r>
            <a:r>
              <a:rPr lang="ko-KR" altLang="en-US" sz="1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도출</a:t>
            </a:r>
            <a:r>
              <a:rPr lang="en-US" altLang="ko-KR" sz="1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ko-KR" sz="1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ko-KR" sz="1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(Table </a:t>
            </a:r>
            <a:r>
              <a:rPr lang="ko-KR" altLang="en-US" sz="1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스키마</a:t>
            </a:r>
            <a:r>
              <a:rPr lang="en-US" altLang="ko-KR" sz="1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176213" indent="-176213" fontAlgn="ctr" latinLnBrk="0"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디자인 시안 도출</a:t>
            </a:r>
            <a:endParaRPr lang="en-US" altLang="ko-KR" sz="10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6213" indent="-176213" fontAlgn="ctr" latinLnBrk="0">
              <a:lnSpc>
                <a:spcPct val="5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endParaRPr lang="en-US" altLang="ko-KR" sz="10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070489" y="5399121"/>
            <a:ext cx="4338694" cy="30159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3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일정준수를 위한 자원관리</a:t>
            </a:r>
            <a:endParaRPr lang="ko-KR" altLang="en-US" sz="13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AutoShape 46"/>
          <p:cNvSpPr>
            <a:spLocks noChangeArrowheads="1"/>
          </p:cNvSpPr>
          <p:nvPr/>
        </p:nvSpPr>
        <p:spPr bwMode="gray">
          <a:xfrm>
            <a:off x="5072656" y="5726719"/>
            <a:ext cx="4336424" cy="792088"/>
          </a:xfrm>
          <a:prstGeom prst="rect">
            <a:avLst/>
          </a:prstGeom>
          <a:noFill/>
          <a:ln w="9525">
            <a:solidFill>
              <a:srgbClr val="FFFFFF">
                <a:lumMod val="65000"/>
              </a:srgbClr>
            </a:solidFill>
          </a:ln>
        </p:spPr>
        <p:txBody>
          <a:bodyPr wrap="square" lIns="108000" rIns="72000" rtlCol="0" anchor="t" anchorCtr="0">
            <a:noAutofit/>
          </a:bodyPr>
          <a:lstStyle/>
          <a:p>
            <a:pPr marL="176213" indent="-176213" fontAlgn="ctr" latinLnBrk="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개별 항목에 대한 치밀한 자원 별 일정계획 수립</a:t>
            </a:r>
            <a:endParaRPr lang="en-US" altLang="ko-KR" sz="10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6213" indent="-176213" fontAlgn="ctr" latinLnBrk="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개발 진척율 관리 및 보고 체계 운영</a:t>
            </a:r>
            <a:endParaRPr lang="en-US" altLang="ko-KR" sz="1000" b="1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6213" indent="-176213" fontAlgn="ctr" latinLnBrk="0">
              <a:lnSpc>
                <a:spcPct val="110000"/>
              </a:lnSpc>
              <a:spcAft>
                <a:spcPts val="400"/>
              </a:spcAft>
              <a:buFont typeface="Arial" pitchFamily="34" charset="0"/>
              <a:buChar char="•"/>
              <a:defRPr/>
            </a:pPr>
            <a:r>
              <a:rPr lang="ko-KR" altLang="en-US" sz="10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오픈 후 안정화 기간동안 종료 보고</a:t>
            </a:r>
            <a:endParaRPr lang="en-US" altLang="ko-KR" sz="1000" b="1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14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Box 5"/>
          <p:cNvSpPr txBox="1">
            <a:spLocks noChangeArrowheads="1"/>
          </p:cNvSpPr>
          <p:nvPr/>
        </p:nvSpPr>
        <p:spPr bwMode="auto">
          <a:xfrm>
            <a:off x="1" y="188640"/>
            <a:ext cx="98958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indent="177800">
              <a:spcBef>
                <a:spcPct val="50000"/>
              </a:spcBef>
              <a:defRPr/>
            </a:pPr>
            <a:r>
              <a:rPr lang="en-US" altLang="ko-KR" sz="2000" b="1" dirty="0">
                <a:latin typeface="+mn-ea"/>
                <a:ea typeface="+mn-ea"/>
              </a:rPr>
              <a:t>2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프로젝트 일정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5" name="텍스트 개체 틀 61">
            <a:extLst>
              <a:ext uri="{FF2B5EF4-FFF2-40B4-BE49-F238E27FC236}">
                <a16:creationId xmlns:a16="http://schemas.microsoft.com/office/drawing/2014/main" id="{37F9A77A-E9B2-46F9-8A14-1896FA624395}"/>
              </a:ext>
            </a:extLst>
          </p:cNvPr>
          <p:cNvSpPr txBox="1">
            <a:spLocks/>
          </p:cNvSpPr>
          <p:nvPr/>
        </p:nvSpPr>
        <p:spPr>
          <a:xfrm>
            <a:off x="254571" y="749619"/>
            <a:ext cx="8916606" cy="35787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ko-KR" altLang="en-US" sz="1600" b="1" dirty="0" smtClean="0">
                <a:latin typeface="+mn-ea"/>
              </a:rPr>
              <a:t>■ 인력 투입 계획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16" name="텍스트 개체 틀 61">
            <a:extLst>
              <a:ext uri="{FF2B5EF4-FFF2-40B4-BE49-F238E27FC236}">
                <a16:creationId xmlns:a16="http://schemas.microsoft.com/office/drawing/2014/main" id="{37F9A77A-E9B2-46F9-8A14-1896FA624395}"/>
              </a:ext>
            </a:extLst>
          </p:cNvPr>
          <p:cNvSpPr txBox="1">
            <a:spLocks/>
          </p:cNvSpPr>
          <p:nvPr/>
        </p:nvSpPr>
        <p:spPr>
          <a:xfrm>
            <a:off x="489638" y="1126261"/>
            <a:ext cx="8916606" cy="5745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400" dirty="0" smtClean="0">
                <a:latin typeface="Malgun Gothic"/>
                <a:cs typeface="Malgun Gothic"/>
              </a:rPr>
              <a:t> 프로젝트</a:t>
            </a:r>
            <a:r>
              <a:rPr lang="ko-KR" altLang="en-US" sz="1400" spc="-15" dirty="0" smtClean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참여</a:t>
            </a:r>
            <a:r>
              <a:rPr lang="ko-KR" altLang="en-US" sz="1400" spc="-25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인력은</a:t>
            </a:r>
            <a:r>
              <a:rPr lang="ko-KR" altLang="en-US" sz="1400" spc="-10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시스템</a:t>
            </a:r>
            <a:r>
              <a:rPr lang="ko-KR" altLang="en-US" sz="1400" spc="-20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구축을</a:t>
            </a:r>
            <a:r>
              <a:rPr lang="ko-KR" altLang="en-US" sz="1400" spc="-15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위한</a:t>
            </a:r>
            <a:r>
              <a:rPr lang="ko-KR" altLang="en-US" sz="1400" spc="-20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각</a:t>
            </a:r>
            <a:r>
              <a:rPr lang="ko-KR" altLang="en-US" sz="1400" spc="-25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분야</a:t>
            </a:r>
            <a:r>
              <a:rPr lang="ko-KR" altLang="en-US" sz="1400" spc="-20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전문가를</a:t>
            </a:r>
            <a:r>
              <a:rPr lang="ko-KR" altLang="en-US" sz="1400" spc="-15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선발하였으며</a:t>
            </a:r>
            <a:r>
              <a:rPr lang="en-US" altLang="ko-KR" sz="1400" dirty="0">
                <a:latin typeface="Malgun Gothic"/>
                <a:cs typeface="Malgun Gothic"/>
              </a:rPr>
              <a:t>,</a:t>
            </a:r>
            <a:r>
              <a:rPr lang="ko-KR" altLang="en-US" sz="1400" spc="430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투입</a:t>
            </a:r>
            <a:r>
              <a:rPr lang="ko-KR" altLang="en-US" sz="1400" spc="-25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기간</a:t>
            </a:r>
            <a:r>
              <a:rPr lang="ko-KR" altLang="en-US" sz="1400" spc="-20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내</a:t>
            </a:r>
            <a:r>
              <a:rPr lang="ko-KR" altLang="en-US" sz="1400" spc="-20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담당</a:t>
            </a:r>
            <a:r>
              <a:rPr lang="ko-KR" altLang="en-US" sz="1400" spc="-25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업무별</a:t>
            </a:r>
            <a:r>
              <a:rPr lang="ko-KR" altLang="en-US" sz="1400" spc="-5" dirty="0">
                <a:latin typeface="Malgun Gothic"/>
                <a:cs typeface="Malgun Gothic"/>
              </a:rPr>
              <a:t> </a:t>
            </a:r>
            <a:r>
              <a:rPr lang="ko-KR" altLang="en-US" sz="1400" dirty="0">
                <a:latin typeface="Malgun Gothic"/>
                <a:cs typeface="Malgun Gothic"/>
              </a:rPr>
              <a:t>최적의</a:t>
            </a:r>
            <a:r>
              <a:rPr lang="ko-KR" altLang="en-US" sz="1400" spc="-25" dirty="0">
                <a:latin typeface="Malgun Gothic"/>
                <a:cs typeface="Malgun Gothic"/>
              </a:rPr>
              <a:t> </a:t>
            </a:r>
            <a:r>
              <a:rPr lang="ko-KR" altLang="en-US" sz="1400" spc="-25" dirty="0" smtClean="0">
                <a:latin typeface="Malgun Gothic"/>
                <a:cs typeface="Malgun Gothic"/>
              </a:rPr>
              <a:t>인원을 배치합니다</a:t>
            </a:r>
            <a:r>
              <a:rPr lang="en-US" altLang="ko-KR" sz="1400" spc="-25" dirty="0" smtClean="0">
                <a:latin typeface="Malgun Gothic"/>
                <a:cs typeface="Malgun Gothic"/>
              </a:rPr>
              <a:t>.</a:t>
            </a:r>
            <a:endParaRPr lang="ko-KR" altLang="en-US" sz="1400" i="1" dirty="0"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60165"/>
              </p:ext>
            </p:extLst>
          </p:nvPr>
        </p:nvGraphicFramePr>
        <p:xfrm>
          <a:off x="632520" y="1844823"/>
          <a:ext cx="8640961" cy="4032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3464">
                  <a:extLst>
                    <a:ext uri="{9D8B030D-6E8A-4147-A177-3AD203B41FA5}">
                      <a16:colId xmlns:a16="http://schemas.microsoft.com/office/drawing/2014/main" val="2726534074"/>
                    </a:ext>
                  </a:extLst>
                </a:gridCol>
                <a:gridCol w="791337">
                  <a:extLst>
                    <a:ext uri="{9D8B030D-6E8A-4147-A177-3AD203B41FA5}">
                      <a16:colId xmlns:a16="http://schemas.microsoft.com/office/drawing/2014/main" val="3640526077"/>
                    </a:ext>
                  </a:extLst>
                </a:gridCol>
                <a:gridCol w="895680">
                  <a:extLst>
                    <a:ext uri="{9D8B030D-6E8A-4147-A177-3AD203B41FA5}">
                      <a16:colId xmlns:a16="http://schemas.microsoft.com/office/drawing/2014/main" val="314247154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94955584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6423908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56772819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217865177"/>
                    </a:ext>
                  </a:extLst>
                </a:gridCol>
              </a:tblGrid>
              <a:tr h="44422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Role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레벨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M/M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 간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264953"/>
                  </a:ext>
                </a:extLst>
              </a:tr>
              <a:tr h="3253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2024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월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433707"/>
                  </a:ext>
                </a:extLst>
              </a:tr>
              <a:tr h="444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사업총괄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상시 지원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418870"/>
                  </a:ext>
                </a:extLst>
              </a:tr>
              <a:tr h="4630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PM/</a:t>
                      </a:r>
                      <a:r>
                        <a:rPr lang="ko-KR" altLang="en-US" sz="1000" b="1" dirty="0" smtClean="0"/>
                        <a:t>분석</a:t>
                      </a:r>
                      <a:r>
                        <a:rPr lang="en-US" altLang="ko-KR" sz="1000" b="1" dirty="0" smtClean="0"/>
                        <a:t>/</a:t>
                      </a:r>
                      <a:r>
                        <a:rPr lang="ko-KR" altLang="en-US" sz="1000" b="1" dirty="0" smtClean="0"/>
                        <a:t>기획</a:t>
                      </a:r>
                      <a:r>
                        <a:rPr lang="en-US" altLang="ko-KR" sz="1000" b="1" dirty="0" smtClean="0"/>
                        <a:t>/</a:t>
                      </a:r>
                      <a:r>
                        <a:rPr lang="ko-KR" altLang="en-US" sz="1000" b="1" dirty="0" smtClean="0"/>
                        <a:t>설계</a:t>
                      </a:r>
                      <a:r>
                        <a:rPr lang="en-US" altLang="ko-KR" sz="1000" b="1" dirty="0" smtClean="0"/>
                        <a:t>/MIG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고급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3.5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0.5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40157"/>
                  </a:ext>
                </a:extLst>
              </a:tr>
              <a:tr h="444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QA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고급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0.5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0.25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0.25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726296"/>
                  </a:ext>
                </a:extLst>
              </a:tr>
              <a:tr h="444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디자인</a:t>
                      </a:r>
                      <a:r>
                        <a:rPr lang="en-US" altLang="ko-KR" sz="1000" b="1" dirty="0" smtClean="0"/>
                        <a:t>/</a:t>
                      </a:r>
                      <a:r>
                        <a:rPr lang="ko-KR" altLang="en-US" sz="1000" b="1" dirty="0" smtClean="0"/>
                        <a:t>퍼블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중급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0.5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0.5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79499"/>
                  </a:ext>
                </a:extLst>
              </a:tr>
              <a:tr h="444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공통</a:t>
                      </a:r>
                      <a:r>
                        <a:rPr lang="en-US" altLang="ko-KR" sz="1000" b="1" dirty="0" smtClean="0"/>
                        <a:t>/</a:t>
                      </a:r>
                      <a:r>
                        <a:rPr lang="ko-KR" altLang="en-US" sz="1000" b="1" dirty="0" smtClean="0"/>
                        <a:t>업체관리 개발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고급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0.5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0.5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485330"/>
                  </a:ext>
                </a:extLst>
              </a:tr>
              <a:tr h="444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입찰관리 개발</a:t>
                      </a:r>
                      <a:endParaRPr lang="ko-KR" altLang="en-US" sz="10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중급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150216"/>
                  </a:ext>
                </a:extLst>
              </a:tr>
              <a:tr h="578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합 계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11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0.75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3.5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2.75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523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7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 Box 5"/>
          <p:cNvSpPr txBox="1">
            <a:spLocks noChangeArrowheads="1"/>
          </p:cNvSpPr>
          <p:nvPr/>
        </p:nvSpPr>
        <p:spPr bwMode="auto">
          <a:xfrm>
            <a:off x="1" y="188640"/>
            <a:ext cx="98958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indent="177800">
              <a:spcBef>
                <a:spcPct val="50000"/>
              </a:spcBef>
              <a:defRPr/>
            </a:pPr>
            <a:r>
              <a:rPr lang="en-US" altLang="ko-KR" sz="2000" b="1" dirty="0">
                <a:latin typeface="+mn-ea"/>
                <a:ea typeface="+mn-ea"/>
              </a:rPr>
              <a:t>3</a:t>
            </a:r>
            <a:r>
              <a:rPr lang="en-US" altLang="ko-KR" sz="2000" b="1" dirty="0" smtClean="0">
                <a:latin typeface="+mn-ea"/>
                <a:ea typeface="+mn-ea"/>
              </a:rPr>
              <a:t>. </a:t>
            </a:r>
            <a:r>
              <a:rPr lang="ko-KR" altLang="en-US" sz="2000" b="1" dirty="0" smtClean="0">
                <a:latin typeface="+mn-ea"/>
                <a:ea typeface="+mn-ea"/>
              </a:rPr>
              <a:t>프로젝트 추진 방안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5" name="텍스트 개체 틀 61">
            <a:extLst>
              <a:ext uri="{FF2B5EF4-FFF2-40B4-BE49-F238E27FC236}">
                <a16:creationId xmlns:a16="http://schemas.microsoft.com/office/drawing/2014/main" id="{37F9A77A-E9B2-46F9-8A14-1896FA624395}"/>
              </a:ext>
            </a:extLst>
          </p:cNvPr>
          <p:cNvSpPr txBox="1">
            <a:spLocks/>
          </p:cNvSpPr>
          <p:nvPr/>
        </p:nvSpPr>
        <p:spPr>
          <a:xfrm>
            <a:off x="254571" y="749619"/>
            <a:ext cx="8916606" cy="35787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ko-KR" altLang="en-US" sz="1600" b="1" dirty="0" smtClean="0">
                <a:latin typeface="+mn-ea"/>
              </a:rPr>
              <a:t>■ 추진 조직</a:t>
            </a:r>
            <a:endParaRPr lang="en-US" altLang="ko-KR" sz="1600" b="1" dirty="0" smtClean="0">
              <a:latin typeface="+mn-ea"/>
            </a:endParaRPr>
          </a:p>
        </p:txBody>
      </p:sp>
      <p:sp>
        <p:nvSpPr>
          <p:cNvPr id="16" name="텍스트 개체 틀 61">
            <a:extLst>
              <a:ext uri="{FF2B5EF4-FFF2-40B4-BE49-F238E27FC236}">
                <a16:creationId xmlns:a16="http://schemas.microsoft.com/office/drawing/2014/main" id="{37F9A77A-E9B2-46F9-8A14-1896FA624395}"/>
              </a:ext>
            </a:extLst>
          </p:cNvPr>
          <p:cNvSpPr txBox="1">
            <a:spLocks/>
          </p:cNvSpPr>
          <p:nvPr/>
        </p:nvSpPr>
        <p:spPr>
          <a:xfrm>
            <a:off x="489638" y="1126261"/>
            <a:ext cx="8916606" cy="35852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sz="1400" dirty="0" smtClean="0">
                <a:latin typeface="Malgun Gothic"/>
                <a:cs typeface="Malgun Gothic"/>
              </a:rPr>
              <a:t> 프로젝트를 성공적으로 수행하기 위해서 최적화된 팀을 구성하고</a:t>
            </a:r>
            <a:r>
              <a:rPr lang="en-US" altLang="ko-KR" sz="1400" dirty="0" smtClean="0">
                <a:latin typeface="Malgun Gothic"/>
                <a:cs typeface="Malgun Gothic"/>
              </a:rPr>
              <a:t>, </a:t>
            </a:r>
            <a:r>
              <a:rPr lang="ko-KR" altLang="en-US" sz="1400" dirty="0" smtClean="0">
                <a:latin typeface="Malgun Gothic"/>
                <a:cs typeface="Malgun Gothic"/>
              </a:rPr>
              <a:t>조직은 프로젝트 일정 기준으로 운영함</a:t>
            </a:r>
            <a:r>
              <a:rPr lang="en-US" altLang="ko-KR" sz="1400" dirty="0">
                <a:latin typeface="Malgun Gothic"/>
                <a:cs typeface="Malgun Gothic"/>
              </a:rPr>
              <a:t>.</a:t>
            </a:r>
            <a:endParaRPr lang="ko-KR" altLang="en-US" sz="1400" i="1" dirty="0">
              <a:latin typeface="+mn-ea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519186" y="1574673"/>
            <a:ext cx="8784590" cy="4739640"/>
          </a:xfrm>
          <a:custGeom>
            <a:avLst/>
            <a:gdLst/>
            <a:ahLst/>
            <a:cxnLst/>
            <a:rect l="l" t="t" r="r" b="b"/>
            <a:pathLst>
              <a:path w="8784590" h="4739640">
                <a:moveTo>
                  <a:pt x="0" y="4739640"/>
                </a:moveTo>
                <a:lnTo>
                  <a:pt x="8784336" y="4739640"/>
                </a:lnTo>
                <a:lnTo>
                  <a:pt x="8784336" y="0"/>
                </a:lnTo>
                <a:lnTo>
                  <a:pt x="0" y="0"/>
                </a:lnTo>
                <a:lnTo>
                  <a:pt x="0" y="4739640"/>
                </a:lnTo>
                <a:close/>
              </a:path>
            </a:pathLst>
          </a:custGeom>
          <a:ln w="12192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2003" y="1937411"/>
            <a:ext cx="2173986" cy="300977"/>
          </a:xfrm>
          <a:prstGeom prst="rect">
            <a:avLst/>
          </a:prstGeom>
        </p:spPr>
      </p:pic>
      <p:pic>
        <p:nvPicPr>
          <p:cNvPr id="9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1123" y="1972450"/>
            <a:ext cx="1014222" cy="267462"/>
          </a:xfrm>
          <a:prstGeom prst="rect">
            <a:avLst/>
          </a:prstGeom>
        </p:spPr>
      </p:pic>
      <p:sp>
        <p:nvSpPr>
          <p:cNvPr id="10" name="object 8"/>
          <p:cNvSpPr/>
          <p:nvPr/>
        </p:nvSpPr>
        <p:spPr>
          <a:xfrm>
            <a:off x="3823716" y="1919110"/>
            <a:ext cx="2161540" cy="288290"/>
          </a:xfrm>
          <a:custGeom>
            <a:avLst/>
            <a:gdLst/>
            <a:ahLst/>
            <a:cxnLst/>
            <a:rect l="l" t="t" r="r" b="b"/>
            <a:pathLst>
              <a:path w="2161540" h="288289">
                <a:moveTo>
                  <a:pt x="2161032" y="0"/>
                </a:moveTo>
                <a:lnTo>
                  <a:pt x="0" y="0"/>
                </a:lnTo>
                <a:lnTo>
                  <a:pt x="0" y="288036"/>
                </a:lnTo>
                <a:lnTo>
                  <a:pt x="2161032" y="288036"/>
                </a:lnTo>
                <a:lnTo>
                  <a:pt x="2161032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b="1">
              <a:solidFill>
                <a:schemeClr val="bg1"/>
              </a:solidFill>
            </a:endParaRPr>
          </a:p>
        </p:txBody>
      </p:sp>
      <p:sp>
        <p:nvSpPr>
          <p:cNvPr id="11" name="object 9"/>
          <p:cNvSpPr/>
          <p:nvPr/>
        </p:nvSpPr>
        <p:spPr>
          <a:xfrm>
            <a:off x="3823716" y="1919110"/>
            <a:ext cx="2161540" cy="288290"/>
          </a:xfrm>
          <a:custGeom>
            <a:avLst/>
            <a:gdLst/>
            <a:ahLst/>
            <a:cxnLst/>
            <a:rect l="l" t="t" r="r" b="b"/>
            <a:pathLst>
              <a:path w="2161540" h="288289">
                <a:moveTo>
                  <a:pt x="0" y="288036"/>
                </a:moveTo>
                <a:lnTo>
                  <a:pt x="2161032" y="288036"/>
                </a:lnTo>
                <a:lnTo>
                  <a:pt x="216103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12192">
            <a:solidFill>
              <a:srgbClr val="578D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 txBox="1"/>
          <p:nvPr/>
        </p:nvSpPr>
        <p:spPr>
          <a:xfrm>
            <a:off x="4460875" y="1973212"/>
            <a:ext cx="8858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chemeClr val="bg1"/>
                </a:solidFill>
                <a:latin typeface="Malgun Gothic"/>
                <a:cs typeface="Malgun Gothic"/>
              </a:rPr>
              <a:t>Project</a:t>
            </a:r>
            <a:r>
              <a:rPr sz="1000" b="1" spc="-50" dirty="0">
                <a:solidFill>
                  <a:schemeClr val="bg1"/>
                </a:solidFill>
                <a:latin typeface="Malgun Gothic"/>
                <a:cs typeface="Malgun Gothic"/>
              </a:rPr>
              <a:t> </a:t>
            </a:r>
            <a:r>
              <a:rPr sz="1000" b="1" spc="-10" dirty="0">
                <a:solidFill>
                  <a:schemeClr val="bg1"/>
                </a:solidFill>
                <a:latin typeface="Malgun Gothic"/>
                <a:cs typeface="Malgun Gothic"/>
              </a:rPr>
              <a:t>Owner</a:t>
            </a:r>
            <a:endParaRPr sz="1000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17" name="object 13"/>
          <p:cNvSpPr/>
          <p:nvPr/>
        </p:nvSpPr>
        <p:spPr>
          <a:xfrm flipV="1">
            <a:off x="3823715" y="2462036"/>
            <a:ext cx="2161540" cy="45719"/>
          </a:xfrm>
          <a:custGeom>
            <a:avLst/>
            <a:gdLst/>
            <a:ahLst/>
            <a:cxnLst/>
            <a:rect l="l" t="t" r="r" b="b"/>
            <a:pathLst>
              <a:path w="2161540" h="253364">
                <a:moveTo>
                  <a:pt x="2161032" y="0"/>
                </a:moveTo>
                <a:lnTo>
                  <a:pt x="0" y="0"/>
                </a:lnTo>
                <a:lnTo>
                  <a:pt x="0" y="252984"/>
                </a:lnTo>
                <a:lnTo>
                  <a:pt x="2161032" y="252984"/>
                </a:lnTo>
                <a:lnTo>
                  <a:pt x="21610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3823715" y="2208671"/>
            <a:ext cx="2161540" cy="253365"/>
          </a:xfrm>
          <a:custGeom>
            <a:avLst/>
            <a:gdLst/>
            <a:ahLst/>
            <a:cxnLst/>
            <a:rect l="l" t="t" r="r" b="b"/>
            <a:pathLst>
              <a:path w="2161540" h="253364">
                <a:moveTo>
                  <a:pt x="0" y="252984"/>
                </a:moveTo>
                <a:lnTo>
                  <a:pt x="2161032" y="252984"/>
                </a:lnTo>
                <a:lnTo>
                  <a:pt x="2161032" y="0"/>
                </a:lnTo>
                <a:lnTo>
                  <a:pt x="0" y="0"/>
                </a:lnTo>
                <a:lnTo>
                  <a:pt x="0" y="252984"/>
                </a:lnTo>
                <a:close/>
              </a:path>
            </a:pathLst>
          </a:custGeom>
          <a:ln w="12191">
            <a:solidFill>
              <a:srgbClr val="578D9A"/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 smtClean="0"/>
              <a:t>일진씨앤에스</a:t>
            </a:r>
            <a:endParaRPr sz="1000" dirty="0"/>
          </a:p>
        </p:txBody>
      </p:sp>
      <p:sp>
        <p:nvSpPr>
          <p:cNvPr id="19" name="object 15"/>
          <p:cNvSpPr/>
          <p:nvPr/>
        </p:nvSpPr>
        <p:spPr>
          <a:xfrm>
            <a:off x="2146553" y="4232910"/>
            <a:ext cx="5574665" cy="323850"/>
          </a:xfrm>
          <a:custGeom>
            <a:avLst/>
            <a:gdLst/>
            <a:ahLst/>
            <a:cxnLst/>
            <a:rect l="l" t="t" r="r" b="b"/>
            <a:pathLst>
              <a:path w="5574665" h="323850">
                <a:moveTo>
                  <a:pt x="0" y="320675"/>
                </a:moveTo>
                <a:lnTo>
                  <a:pt x="0" y="0"/>
                </a:lnTo>
                <a:lnTo>
                  <a:pt x="2759074" y="0"/>
                </a:lnTo>
              </a:path>
              <a:path w="5574665" h="323850">
                <a:moveTo>
                  <a:pt x="5574665" y="323850"/>
                </a:moveTo>
                <a:lnTo>
                  <a:pt x="5574665" y="0"/>
                </a:lnTo>
                <a:lnTo>
                  <a:pt x="2758440" y="0"/>
                </a:lnTo>
              </a:path>
            </a:pathLst>
          </a:custGeom>
          <a:ln w="19812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3100" y="3227832"/>
            <a:ext cx="450342" cy="2674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2" name="object 18"/>
          <p:cNvSpPr/>
          <p:nvPr/>
        </p:nvSpPr>
        <p:spPr>
          <a:xfrm>
            <a:off x="1065275" y="3174492"/>
            <a:ext cx="2159635" cy="288290"/>
          </a:xfrm>
          <a:custGeom>
            <a:avLst/>
            <a:gdLst/>
            <a:ahLst/>
            <a:cxnLst/>
            <a:rect l="l" t="t" r="r" b="b"/>
            <a:pathLst>
              <a:path w="2159635" h="288289">
                <a:moveTo>
                  <a:pt x="2159508" y="0"/>
                </a:moveTo>
                <a:lnTo>
                  <a:pt x="0" y="0"/>
                </a:lnTo>
                <a:lnTo>
                  <a:pt x="0" y="288036"/>
                </a:lnTo>
                <a:lnTo>
                  <a:pt x="2159508" y="288036"/>
                </a:lnTo>
                <a:lnTo>
                  <a:pt x="215950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b="1">
              <a:solidFill>
                <a:schemeClr val="bg1"/>
              </a:solidFill>
            </a:endParaRPr>
          </a:p>
        </p:txBody>
      </p:sp>
      <p:sp>
        <p:nvSpPr>
          <p:cNvPr id="23" name="object 19"/>
          <p:cNvSpPr/>
          <p:nvPr/>
        </p:nvSpPr>
        <p:spPr>
          <a:xfrm>
            <a:off x="1065275" y="3174492"/>
            <a:ext cx="2159635" cy="288290"/>
          </a:xfrm>
          <a:custGeom>
            <a:avLst/>
            <a:gdLst/>
            <a:ahLst/>
            <a:cxnLst/>
            <a:rect l="l" t="t" r="r" b="b"/>
            <a:pathLst>
              <a:path w="2159635" h="288289">
                <a:moveTo>
                  <a:pt x="0" y="288036"/>
                </a:moveTo>
                <a:lnTo>
                  <a:pt x="2159508" y="288036"/>
                </a:lnTo>
                <a:lnTo>
                  <a:pt x="2159508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12192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0"/>
          <p:cNvSpPr txBox="1"/>
          <p:nvPr/>
        </p:nvSpPr>
        <p:spPr>
          <a:xfrm>
            <a:off x="1640170" y="3229101"/>
            <a:ext cx="1112489" cy="1660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1000" b="1" dirty="0">
                <a:solidFill>
                  <a:schemeClr val="bg1"/>
                </a:solidFill>
                <a:latin typeface="Malgun Gothic"/>
                <a:cs typeface="Malgun Gothic"/>
              </a:rPr>
              <a:t>Advisory</a:t>
            </a:r>
            <a:r>
              <a:rPr lang="en-US" altLang="ko-KR" sz="1000" b="1" spc="-40" dirty="0">
                <a:solidFill>
                  <a:schemeClr val="bg1"/>
                </a:solidFill>
                <a:latin typeface="Malgun Gothic"/>
                <a:cs typeface="Malgun Gothic"/>
              </a:rPr>
              <a:t> </a:t>
            </a:r>
            <a:r>
              <a:rPr lang="en-US" altLang="ko-KR" sz="1000" b="1" spc="-10" dirty="0">
                <a:solidFill>
                  <a:schemeClr val="bg1"/>
                </a:solidFill>
                <a:latin typeface="Malgun Gothic"/>
                <a:cs typeface="Malgun Gothic"/>
              </a:rPr>
              <a:t>Group</a:t>
            </a:r>
            <a:endParaRPr sz="1000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pic>
        <p:nvPicPr>
          <p:cNvPr id="27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12975" y="3496055"/>
            <a:ext cx="912113" cy="2674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8" name="object 24"/>
          <p:cNvSpPr/>
          <p:nvPr/>
        </p:nvSpPr>
        <p:spPr>
          <a:xfrm>
            <a:off x="1065275" y="3461003"/>
            <a:ext cx="2159635" cy="251460"/>
          </a:xfrm>
          <a:custGeom>
            <a:avLst/>
            <a:gdLst/>
            <a:ahLst/>
            <a:cxnLst/>
            <a:rect l="l" t="t" r="r" b="b"/>
            <a:pathLst>
              <a:path w="2159635" h="251460">
                <a:moveTo>
                  <a:pt x="2159508" y="0"/>
                </a:moveTo>
                <a:lnTo>
                  <a:pt x="0" y="0"/>
                </a:lnTo>
                <a:lnTo>
                  <a:pt x="0" y="251460"/>
                </a:lnTo>
                <a:lnTo>
                  <a:pt x="2159508" y="251460"/>
                </a:lnTo>
                <a:lnTo>
                  <a:pt x="2159508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6"/>
          <p:cNvSpPr txBox="1"/>
          <p:nvPr/>
        </p:nvSpPr>
        <p:spPr>
          <a:xfrm>
            <a:off x="1753361" y="3497326"/>
            <a:ext cx="784860" cy="166071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Malgun Gothic"/>
                <a:cs typeface="Malgun Gothic"/>
              </a:rPr>
              <a:t>일진씨앤에스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33" name="object 29"/>
          <p:cNvSpPr/>
          <p:nvPr/>
        </p:nvSpPr>
        <p:spPr>
          <a:xfrm>
            <a:off x="1065275" y="3715511"/>
            <a:ext cx="2159635" cy="251460"/>
          </a:xfrm>
          <a:custGeom>
            <a:avLst/>
            <a:gdLst/>
            <a:ahLst/>
            <a:cxnLst/>
            <a:rect l="l" t="t" r="r" b="b"/>
            <a:pathLst>
              <a:path w="2159635" h="251460">
                <a:moveTo>
                  <a:pt x="2159508" y="0"/>
                </a:moveTo>
                <a:lnTo>
                  <a:pt x="0" y="0"/>
                </a:lnTo>
                <a:lnTo>
                  <a:pt x="0" y="251460"/>
                </a:lnTo>
                <a:lnTo>
                  <a:pt x="2159508" y="251460"/>
                </a:lnTo>
                <a:lnTo>
                  <a:pt x="2159508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/>
              <a:t>고민정</a:t>
            </a:r>
            <a:endParaRPr sz="1000" dirty="0"/>
          </a:p>
        </p:txBody>
      </p:sp>
      <p:sp>
        <p:nvSpPr>
          <p:cNvPr id="34" name="object 30"/>
          <p:cNvSpPr/>
          <p:nvPr/>
        </p:nvSpPr>
        <p:spPr>
          <a:xfrm>
            <a:off x="1065275" y="3715511"/>
            <a:ext cx="2159635" cy="251460"/>
          </a:xfrm>
          <a:custGeom>
            <a:avLst/>
            <a:gdLst/>
            <a:ahLst/>
            <a:cxnLst/>
            <a:rect l="l" t="t" r="r" b="b"/>
            <a:pathLst>
              <a:path w="2159635" h="251460">
                <a:moveTo>
                  <a:pt x="0" y="251460"/>
                </a:moveTo>
                <a:lnTo>
                  <a:pt x="2159508" y="251460"/>
                </a:lnTo>
                <a:lnTo>
                  <a:pt x="2159508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ln w="12192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object 5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4804" y="3220211"/>
            <a:ext cx="1099566" cy="2674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7" name="object 53"/>
          <p:cNvSpPr/>
          <p:nvPr/>
        </p:nvSpPr>
        <p:spPr>
          <a:xfrm>
            <a:off x="6640068" y="3166871"/>
            <a:ext cx="2161540" cy="288290"/>
          </a:xfrm>
          <a:custGeom>
            <a:avLst/>
            <a:gdLst/>
            <a:ahLst/>
            <a:cxnLst/>
            <a:rect l="l" t="t" r="r" b="b"/>
            <a:pathLst>
              <a:path w="2161540" h="288289">
                <a:moveTo>
                  <a:pt x="2161031" y="0"/>
                </a:moveTo>
                <a:lnTo>
                  <a:pt x="0" y="0"/>
                </a:lnTo>
                <a:lnTo>
                  <a:pt x="0" y="288036"/>
                </a:lnTo>
                <a:lnTo>
                  <a:pt x="2161031" y="288036"/>
                </a:lnTo>
                <a:lnTo>
                  <a:pt x="2161031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b="1">
              <a:solidFill>
                <a:schemeClr val="bg1"/>
              </a:solidFill>
            </a:endParaRPr>
          </a:p>
        </p:txBody>
      </p:sp>
      <p:sp>
        <p:nvSpPr>
          <p:cNvPr id="58" name="object 54"/>
          <p:cNvSpPr/>
          <p:nvPr/>
        </p:nvSpPr>
        <p:spPr>
          <a:xfrm>
            <a:off x="6640068" y="3166871"/>
            <a:ext cx="2161540" cy="288290"/>
          </a:xfrm>
          <a:custGeom>
            <a:avLst/>
            <a:gdLst/>
            <a:ahLst/>
            <a:cxnLst/>
            <a:rect l="l" t="t" r="r" b="b"/>
            <a:pathLst>
              <a:path w="2161540" h="288289">
                <a:moveTo>
                  <a:pt x="0" y="288036"/>
                </a:moveTo>
                <a:lnTo>
                  <a:pt x="2161031" y="288036"/>
                </a:lnTo>
                <a:lnTo>
                  <a:pt x="2161031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12192">
            <a:solidFill>
              <a:srgbClr val="578D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5"/>
          <p:cNvSpPr txBox="1"/>
          <p:nvPr/>
        </p:nvSpPr>
        <p:spPr>
          <a:xfrm>
            <a:off x="7509842" y="3221227"/>
            <a:ext cx="971550" cy="1660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000" b="1" dirty="0" smtClean="0">
                <a:solidFill>
                  <a:schemeClr val="bg1"/>
                </a:solidFill>
                <a:latin typeface="Malgun Gothic"/>
                <a:cs typeface="Malgun Gothic"/>
              </a:rPr>
              <a:t>인프라</a:t>
            </a:r>
            <a:endParaRPr sz="1000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pic>
        <p:nvPicPr>
          <p:cNvPr id="62" name="object 5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89292" y="3488436"/>
            <a:ext cx="912113" cy="2674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3" name="object 59"/>
          <p:cNvSpPr/>
          <p:nvPr/>
        </p:nvSpPr>
        <p:spPr>
          <a:xfrm>
            <a:off x="6640068" y="3453384"/>
            <a:ext cx="2161540" cy="251460"/>
          </a:xfrm>
          <a:custGeom>
            <a:avLst/>
            <a:gdLst/>
            <a:ahLst/>
            <a:cxnLst/>
            <a:rect l="l" t="t" r="r" b="b"/>
            <a:pathLst>
              <a:path w="2161540" h="251460">
                <a:moveTo>
                  <a:pt x="2161031" y="0"/>
                </a:moveTo>
                <a:lnTo>
                  <a:pt x="0" y="0"/>
                </a:lnTo>
                <a:lnTo>
                  <a:pt x="0" y="251459"/>
                </a:lnTo>
                <a:lnTo>
                  <a:pt x="2161031" y="251459"/>
                </a:lnTo>
                <a:lnTo>
                  <a:pt x="2161031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0"/>
          <p:cNvSpPr/>
          <p:nvPr/>
        </p:nvSpPr>
        <p:spPr>
          <a:xfrm>
            <a:off x="6640068" y="3453384"/>
            <a:ext cx="2161540" cy="251460"/>
          </a:xfrm>
          <a:custGeom>
            <a:avLst/>
            <a:gdLst/>
            <a:ahLst/>
            <a:cxnLst/>
            <a:rect l="l" t="t" r="r" b="b"/>
            <a:pathLst>
              <a:path w="2161540" h="251460">
                <a:moveTo>
                  <a:pt x="0" y="251459"/>
                </a:moveTo>
                <a:lnTo>
                  <a:pt x="2161031" y="251459"/>
                </a:lnTo>
                <a:lnTo>
                  <a:pt x="2161031" y="0"/>
                </a:lnTo>
                <a:lnTo>
                  <a:pt x="0" y="0"/>
                </a:lnTo>
                <a:lnTo>
                  <a:pt x="0" y="251459"/>
                </a:lnTo>
                <a:close/>
              </a:path>
            </a:pathLst>
          </a:custGeom>
          <a:ln w="12191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1"/>
          <p:cNvSpPr txBox="1"/>
          <p:nvPr/>
        </p:nvSpPr>
        <p:spPr>
          <a:xfrm>
            <a:off x="7329296" y="3489452"/>
            <a:ext cx="784860" cy="166071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Malgun Gothic"/>
                <a:cs typeface="Malgun Gothic"/>
              </a:rPr>
              <a:t>일진씨앤에스</a:t>
            </a:r>
            <a:endParaRPr sz="1000" dirty="0">
              <a:latin typeface="Malgun Gothic"/>
              <a:cs typeface="Malgun Gothic"/>
            </a:endParaRPr>
          </a:p>
        </p:txBody>
      </p:sp>
      <p:sp>
        <p:nvSpPr>
          <p:cNvPr id="68" name="object 64"/>
          <p:cNvSpPr/>
          <p:nvPr/>
        </p:nvSpPr>
        <p:spPr>
          <a:xfrm>
            <a:off x="6640067" y="3703320"/>
            <a:ext cx="2161540" cy="253365"/>
          </a:xfrm>
          <a:custGeom>
            <a:avLst/>
            <a:gdLst/>
            <a:ahLst/>
            <a:cxnLst/>
            <a:rect l="l" t="t" r="r" b="b"/>
            <a:pathLst>
              <a:path w="2161540" h="253364">
                <a:moveTo>
                  <a:pt x="2161031" y="0"/>
                </a:moveTo>
                <a:lnTo>
                  <a:pt x="0" y="0"/>
                </a:lnTo>
                <a:lnTo>
                  <a:pt x="0" y="252983"/>
                </a:lnTo>
                <a:lnTo>
                  <a:pt x="2161031" y="252983"/>
                </a:lnTo>
                <a:lnTo>
                  <a:pt x="2161031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err="1" smtClean="0"/>
              <a:t>권혁훈</a:t>
            </a:r>
            <a:endParaRPr sz="1000" dirty="0"/>
          </a:p>
        </p:txBody>
      </p:sp>
      <p:sp>
        <p:nvSpPr>
          <p:cNvPr id="69" name="object 65"/>
          <p:cNvSpPr/>
          <p:nvPr/>
        </p:nvSpPr>
        <p:spPr>
          <a:xfrm>
            <a:off x="6640067" y="3703320"/>
            <a:ext cx="2161540" cy="253365"/>
          </a:xfrm>
          <a:custGeom>
            <a:avLst/>
            <a:gdLst/>
            <a:ahLst/>
            <a:cxnLst/>
            <a:rect l="l" t="t" r="r" b="b"/>
            <a:pathLst>
              <a:path w="2161540" h="253364">
                <a:moveTo>
                  <a:pt x="0" y="252983"/>
                </a:moveTo>
                <a:lnTo>
                  <a:pt x="2161031" y="252983"/>
                </a:lnTo>
                <a:lnTo>
                  <a:pt x="2161031" y="0"/>
                </a:lnTo>
                <a:lnTo>
                  <a:pt x="0" y="0"/>
                </a:lnTo>
                <a:lnTo>
                  <a:pt x="0" y="252983"/>
                </a:lnTo>
                <a:close/>
              </a:path>
            </a:pathLst>
          </a:custGeom>
          <a:ln w="12191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68"/>
          <p:cNvSpPr/>
          <p:nvPr/>
        </p:nvSpPr>
        <p:spPr>
          <a:xfrm>
            <a:off x="3823715" y="3166872"/>
            <a:ext cx="2161540" cy="288290"/>
          </a:xfrm>
          <a:custGeom>
            <a:avLst/>
            <a:gdLst/>
            <a:ahLst/>
            <a:cxnLst/>
            <a:rect l="l" t="t" r="r" b="b"/>
            <a:pathLst>
              <a:path w="2161540" h="288289">
                <a:moveTo>
                  <a:pt x="2161032" y="0"/>
                </a:moveTo>
                <a:lnTo>
                  <a:pt x="0" y="0"/>
                </a:lnTo>
                <a:lnTo>
                  <a:pt x="0" y="288036"/>
                </a:lnTo>
                <a:lnTo>
                  <a:pt x="2161032" y="288036"/>
                </a:lnTo>
                <a:lnTo>
                  <a:pt x="2161032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b="1">
              <a:solidFill>
                <a:schemeClr val="bg1"/>
              </a:solidFill>
            </a:endParaRPr>
          </a:p>
        </p:txBody>
      </p:sp>
      <p:sp>
        <p:nvSpPr>
          <p:cNvPr id="73" name="object 69"/>
          <p:cNvSpPr/>
          <p:nvPr/>
        </p:nvSpPr>
        <p:spPr>
          <a:xfrm>
            <a:off x="3823715" y="3166872"/>
            <a:ext cx="2161540" cy="288290"/>
          </a:xfrm>
          <a:custGeom>
            <a:avLst/>
            <a:gdLst/>
            <a:ahLst/>
            <a:cxnLst/>
            <a:rect l="l" t="t" r="r" b="b"/>
            <a:pathLst>
              <a:path w="2161540" h="288289">
                <a:moveTo>
                  <a:pt x="0" y="288036"/>
                </a:moveTo>
                <a:lnTo>
                  <a:pt x="2161032" y="288036"/>
                </a:lnTo>
                <a:lnTo>
                  <a:pt x="2161032" y="0"/>
                </a:lnTo>
                <a:lnTo>
                  <a:pt x="0" y="0"/>
                </a:lnTo>
                <a:lnTo>
                  <a:pt x="0" y="288036"/>
                </a:lnTo>
                <a:close/>
              </a:path>
            </a:pathLst>
          </a:custGeom>
          <a:ln w="12192">
            <a:solidFill>
              <a:srgbClr val="578D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3"/>
          <p:cNvSpPr/>
          <p:nvPr/>
        </p:nvSpPr>
        <p:spPr>
          <a:xfrm>
            <a:off x="3823715" y="3445763"/>
            <a:ext cx="2168780" cy="251460"/>
          </a:xfrm>
          <a:custGeom>
            <a:avLst/>
            <a:gdLst/>
            <a:ahLst/>
            <a:cxnLst/>
            <a:rect l="l" t="t" r="r" b="b"/>
            <a:pathLst>
              <a:path w="1080770" h="251460">
                <a:moveTo>
                  <a:pt x="0" y="251460"/>
                </a:moveTo>
                <a:lnTo>
                  <a:pt x="1080515" y="251460"/>
                </a:lnTo>
                <a:lnTo>
                  <a:pt x="1080515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ln w="12192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/>
              <a:t>일진씨앤에스</a:t>
            </a:r>
            <a:endParaRPr sz="1000" dirty="0"/>
          </a:p>
        </p:txBody>
      </p:sp>
      <p:sp>
        <p:nvSpPr>
          <p:cNvPr id="82" name="object 78"/>
          <p:cNvSpPr txBox="1"/>
          <p:nvPr/>
        </p:nvSpPr>
        <p:spPr>
          <a:xfrm>
            <a:off x="3909186" y="3221227"/>
            <a:ext cx="1925955" cy="1660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62865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1000" b="1" dirty="0" smtClean="0">
                <a:solidFill>
                  <a:schemeClr val="bg1"/>
                </a:solidFill>
                <a:latin typeface="Malgun Gothic"/>
                <a:cs typeface="Malgun Gothic"/>
              </a:rPr>
              <a:t>프로젝트 개발</a:t>
            </a:r>
            <a:endParaRPr sz="1000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86" name="object 82"/>
          <p:cNvSpPr/>
          <p:nvPr/>
        </p:nvSpPr>
        <p:spPr>
          <a:xfrm>
            <a:off x="3823715" y="3698748"/>
            <a:ext cx="2168780" cy="245745"/>
          </a:xfrm>
          <a:custGeom>
            <a:avLst/>
            <a:gdLst/>
            <a:ahLst/>
            <a:cxnLst/>
            <a:rect l="l" t="t" r="r" b="b"/>
            <a:pathLst>
              <a:path w="1080770" h="245745">
                <a:moveTo>
                  <a:pt x="0" y="245363"/>
                </a:moveTo>
                <a:lnTo>
                  <a:pt x="1080515" y="245363"/>
                </a:lnTo>
                <a:lnTo>
                  <a:pt x="1080515" y="0"/>
                </a:lnTo>
                <a:lnTo>
                  <a:pt x="0" y="0"/>
                </a:lnTo>
                <a:lnTo>
                  <a:pt x="0" y="245363"/>
                </a:lnTo>
                <a:close/>
              </a:path>
            </a:pathLst>
          </a:custGeom>
          <a:ln w="12192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/>
              <a:t>박소영</a:t>
            </a:r>
            <a:endParaRPr sz="1000" dirty="0"/>
          </a:p>
        </p:txBody>
      </p:sp>
      <p:sp>
        <p:nvSpPr>
          <p:cNvPr id="90" name="object 86"/>
          <p:cNvSpPr/>
          <p:nvPr/>
        </p:nvSpPr>
        <p:spPr>
          <a:xfrm>
            <a:off x="2146553" y="2458988"/>
            <a:ext cx="5574665" cy="717282"/>
          </a:xfrm>
          <a:custGeom>
            <a:avLst/>
            <a:gdLst/>
            <a:ahLst/>
            <a:cxnLst/>
            <a:rect l="l" t="t" r="r" b="b"/>
            <a:pathLst>
              <a:path w="5574665" h="916939">
                <a:moveTo>
                  <a:pt x="2747772" y="900049"/>
                </a:moveTo>
                <a:lnTo>
                  <a:pt x="2747772" y="450088"/>
                </a:lnTo>
                <a:lnTo>
                  <a:pt x="2747772" y="0"/>
                </a:lnTo>
              </a:path>
              <a:path w="5574665" h="916939">
                <a:moveTo>
                  <a:pt x="5574665" y="908812"/>
                </a:moveTo>
                <a:lnTo>
                  <a:pt x="5574665" y="707136"/>
                </a:lnTo>
                <a:lnTo>
                  <a:pt x="2758440" y="707136"/>
                </a:lnTo>
              </a:path>
              <a:path w="5574665" h="916939">
                <a:moveTo>
                  <a:pt x="0" y="916686"/>
                </a:moveTo>
                <a:lnTo>
                  <a:pt x="0" y="707136"/>
                </a:lnTo>
                <a:lnTo>
                  <a:pt x="2743199" y="70713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88"/>
          <p:cNvSpPr/>
          <p:nvPr/>
        </p:nvSpPr>
        <p:spPr>
          <a:xfrm>
            <a:off x="4903469" y="3969258"/>
            <a:ext cx="0" cy="576580"/>
          </a:xfrm>
          <a:custGeom>
            <a:avLst/>
            <a:gdLst/>
            <a:ahLst/>
            <a:cxnLst/>
            <a:rect l="l" t="t" r="r" b="b"/>
            <a:pathLst>
              <a:path h="576579">
                <a:moveTo>
                  <a:pt x="0" y="576199"/>
                </a:moveTo>
                <a:lnTo>
                  <a:pt x="0" y="288163"/>
                </a:lnTo>
                <a:lnTo>
                  <a:pt x="0" y="0"/>
                </a:lnTo>
              </a:path>
            </a:pathLst>
          </a:custGeom>
          <a:ln w="19812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1"/>
          <p:cNvSpPr/>
          <p:nvPr/>
        </p:nvSpPr>
        <p:spPr>
          <a:xfrm>
            <a:off x="1065275" y="4553712"/>
            <a:ext cx="2159635" cy="287020"/>
          </a:xfrm>
          <a:custGeom>
            <a:avLst/>
            <a:gdLst/>
            <a:ahLst/>
            <a:cxnLst/>
            <a:rect l="l" t="t" r="r" b="b"/>
            <a:pathLst>
              <a:path w="2159635" h="287020">
                <a:moveTo>
                  <a:pt x="2159508" y="0"/>
                </a:moveTo>
                <a:lnTo>
                  <a:pt x="0" y="0"/>
                </a:lnTo>
                <a:lnTo>
                  <a:pt x="0" y="286512"/>
                </a:lnTo>
                <a:lnTo>
                  <a:pt x="2159508" y="286512"/>
                </a:lnTo>
                <a:lnTo>
                  <a:pt x="215950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b="1">
              <a:solidFill>
                <a:schemeClr val="bg1"/>
              </a:solidFill>
            </a:endParaRPr>
          </a:p>
        </p:txBody>
      </p:sp>
      <p:sp>
        <p:nvSpPr>
          <p:cNvPr id="96" name="object 92"/>
          <p:cNvSpPr/>
          <p:nvPr/>
        </p:nvSpPr>
        <p:spPr>
          <a:xfrm>
            <a:off x="1065275" y="4553712"/>
            <a:ext cx="2159635" cy="287020"/>
          </a:xfrm>
          <a:custGeom>
            <a:avLst/>
            <a:gdLst/>
            <a:ahLst/>
            <a:cxnLst/>
            <a:rect l="l" t="t" r="r" b="b"/>
            <a:pathLst>
              <a:path w="2159635" h="287020">
                <a:moveTo>
                  <a:pt x="0" y="286512"/>
                </a:moveTo>
                <a:lnTo>
                  <a:pt x="2159508" y="286512"/>
                </a:lnTo>
                <a:lnTo>
                  <a:pt x="215950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12191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96"/>
          <p:cNvSpPr/>
          <p:nvPr/>
        </p:nvSpPr>
        <p:spPr>
          <a:xfrm>
            <a:off x="1065275" y="4834127"/>
            <a:ext cx="1080770" cy="251460"/>
          </a:xfrm>
          <a:custGeom>
            <a:avLst/>
            <a:gdLst/>
            <a:ahLst/>
            <a:cxnLst/>
            <a:rect l="l" t="t" r="r" b="b"/>
            <a:pathLst>
              <a:path w="1080770" h="251460">
                <a:moveTo>
                  <a:pt x="0" y="251460"/>
                </a:moveTo>
                <a:lnTo>
                  <a:pt x="1080515" y="251460"/>
                </a:lnTo>
                <a:lnTo>
                  <a:pt x="1080515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ln w="12192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000" dirty="0" smtClean="0"/>
              <a:t>PL/</a:t>
            </a:r>
            <a:r>
              <a:rPr lang="ko-KR" altLang="en-US" sz="1000" dirty="0" smtClean="0"/>
              <a:t>분석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설계</a:t>
            </a:r>
            <a:endParaRPr sz="1000" dirty="0"/>
          </a:p>
        </p:txBody>
      </p:sp>
      <p:sp>
        <p:nvSpPr>
          <p:cNvPr id="104" name="object 100"/>
          <p:cNvSpPr/>
          <p:nvPr/>
        </p:nvSpPr>
        <p:spPr>
          <a:xfrm>
            <a:off x="2142743" y="4834127"/>
            <a:ext cx="1080770" cy="251460"/>
          </a:xfrm>
          <a:custGeom>
            <a:avLst/>
            <a:gdLst/>
            <a:ahLst/>
            <a:cxnLst/>
            <a:rect l="l" t="t" r="r" b="b"/>
            <a:pathLst>
              <a:path w="1080770" h="251460">
                <a:moveTo>
                  <a:pt x="0" y="251460"/>
                </a:moveTo>
                <a:lnTo>
                  <a:pt x="1080516" y="251460"/>
                </a:lnTo>
                <a:lnTo>
                  <a:pt x="1080516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ln w="12191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/>
              <a:t>강용준</a:t>
            </a:r>
            <a:endParaRPr sz="1000" dirty="0"/>
          </a:p>
        </p:txBody>
      </p:sp>
      <p:sp>
        <p:nvSpPr>
          <p:cNvPr id="108" name="object 104"/>
          <p:cNvSpPr/>
          <p:nvPr/>
        </p:nvSpPr>
        <p:spPr>
          <a:xfrm>
            <a:off x="1065275" y="5082540"/>
            <a:ext cx="1080770" cy="251460"/>
          </a:xfrm>
          <a:custGeom>
            <a:avLst/>
            <a:gdLst/>
            <a:ahLst/>
            <a:cxnLst/>
            <a:rect l="l" t="t" r="r" b="b"/>
            <a:pathLst>
              <a:path w="1080770" h="251460">
                <a:moveTo>
                  <a:pt x="0" y="251460"/>
                </a:moveTo>
                <a:lnTo>
                  <a:pt x="1080515" y="251460"/>
                </a:lnTo>
                <a:lnTo>
                  <a:pt x="1080515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ln w="12192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/>
              <a:t>공통</a:t>
            </a:r>
            <a:endParaRPr sz="1000" dirty="0"/>
          </a:p>
        </p:txBody>
      </p:sp>
      <p:sp>
        <p:nvSpPr>
          <p:cNvPr id="109" name="object 105"/>
          <p:cNvSpPr txBox="1"/>
          <p:nvPr/>
        </p:nvSpPr>
        <p:spPr>
          <a:xfrm>
            <a:off x="1240942" y="4607433"/>
            <a:ext cx="1806575" cy="1660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1000" b="1" dirty="0" smtClean="0">
                <a:solidFill>
                  <a:schemeClr val="bg1"/>
                </a:solidFill>
                <a:latin typeface="Malgun Gothic"/>
                <a:cs typeface="Malgun Gothic"/>
              </a:rPr>
              <a:t>레드코사인</a:t>
            </a:r>
            <a:r>
              <a:rPr sz="1000" b="1" spc="-50" dirty="0" smtClean="0">
                <a:solidFill>
                  <a:schemeClr val="bg1"/>
                </a:solidFill>
                <a:latin typeface="Malgun Gothic"/>
                <a:cs typeface="Malgun Gothic"/>
              </a:rPr>
              <a:t> </a:t>
            </a:r>
            <a:r>
              <a:rPr lang="ko-KR" altLang="en-US" sz="1000" b="1" dirty="0" smtClean="0">
                <a:solidFill>
                  <a:schemeClr val="bg1"/>
                </a:solidFill>
                <a:latin typeface="Malgun Gothic"/>
                <a:cs typeface="Malgun Gothic"/>
              </a:rPr>
              <a:t>개발</a:t>
            </a:r>
            <a:endParaRPr sz="1000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113" name="object 109"/>
          <p:cNvSpPr/>
          <p:nvPr/>
        </p:nvSpPr>
        <p:spPr>
          <a:xfrm>
            <a:off x="2142743" y="5082540"/>
            <a:ext cx="1080770" cy="251460"/>
          </a:xfrm>
          <a:custGeom>
            <a:avLst/>
            <a:gdLst/>
            <a:ahLst/>
            <a:cxnLst/>
            <a:rect l="l" t="t" r="r" b="b"/>
            <a:pathLst>
              <a:path w="1080770" h="251460">
                <a:moveTo>
                  <a:pt x="0" y="251460"/>
                </a:moveTo>
                <a:lnTo>
                  <a:pt x="1080516" y="251460"/>
                </a:lnTo>
                <a:lnTo>
                  <a:pt x="1080516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ln w="12191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/>
              <a:t>김기범</a:t>
            </a:r>
            <a:endParaRPr sz="1000" dirty="0"/>
          </a:p>
        </p:txBody>
      </p:sp>
      <p:sp>
        <p:nvSpPr>
          <p:cNvPr id="143" name="object 139"/>
          <p:cNvSpPr/>
          <p:nvPr/>
        </p:nvSpPr>
        <p:spPr>
          <a:xfrm>
            <a:off x="3832860" y="4556759"/>
            <a:ext cx="2159635" cy="287020"/>
          </a:xfrm>
          <a:custGeom>
            <a:avLst/>
            <a:gdLst/>
            <a:ahLst/>
            <a:cxnLst/>
            <a:rect l="l" t="t" r="r" b="b"/>
            <a:pathLst>
              <a:path w="2159635" h="287020">
                <a:moveTo>
                  <a:pt x="2159508" y="0"/>
                </a:moveTo>
                <a:lnTo>
                  <a:pt x="0" y="0"/>
                </a:lnTo>
                <a:lnTo>
                  <a:pt x="0" y="286512"/>
                </a:lnTo>
                <a:lnTo>
                  <a:pt x="2159508" y="286512"/>
                </a:lnTo>
                <a:lnTo>
                  <a:pt x="2159508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b="1">
              <a:solidFill>
                <a:schemeClr val="bg1"/>
              </a:solidFill>
            </a:endParaRPr>
          </a:p>
        </p:txBody>
      </p:sp>
      <p:sp>
        <p:nvSpPr>
          <p:cNvPr id="144" name="object 140"/>
          <p:cNvSpPr/>
          <p:nvPr/>
        </p:nvSpPr>
        <p:spPr>
          <a:xfrm>
            <a:off x="3832860" y="4556759"/>
            <a:ext cx="2159635" cy="287020"/>
          </a:xfrm>
          <a:custGeom>
            <a:avLst/>
            <a:gdLst/>
            <a:ahLst/>
            <a:cxnLst/>
            <a:rect l="l" t="t" r="r" b="b"/>
            <a:pathLst>
              <a:path w="2159635" h="287020">
                <a:moveTo>
                  <a:pt x="0" y="286512"/>
                </a:moveTo>
                <a:lnTo>
                  <a:pt x="2159508" y="286512"/>
                </a:lnTo>
                <a:lnTo>
                  <a:pt x="2159508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12191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1"/>
          <p:cNvSpPr txBox="1"/>
          <p:nvPr/>
        </p:nvSpPr>
        <p:spPr>
          <a:xfrm>
            <a:off x="3891533" y="4610480"/>
            <a:ext cx="2081022" cy="1660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ko-KR" altLang="en-US" sz="1000" b="1" spc="-20" dirty="0" smtClean="0">
                <a:solidFill>
                  <a:schemeClr val="bg1"/>
                </a:solidFill>
                <a:latin typeface="Malgun Gothic"/>
                <a:cs typeface="Malgun Gothic"/>
              </a:rPr>
              <a:t>레드 코사인  디자인</a:t>
            </a:r>
            <a:r>
              <a:rPr lang="en-US" altLang="ko-KR" sz="1000" b="1" spc="-20" dirty="0" smtClean="0">
                <a:solidFill>
                  <a:schemeClr val="bg1"/>
                </a:solidFill>
                <a:latin typeface="Malgun Gothic"/>
                <a:cs typeface="Malgun Gothic"/>
              </a:rPr>
              <a:t>/</a:t>
            </a:r>
            <a:r>
              <a:rPr lang="ko-KR" altLang="en-US" sz="1000" b="1" spc="-20" dirty="0" smtClean="0">
                <a:solidFill>
                  <a:schemeClr val="bg1"/>
                </a:solidFill>
                <a:latin typeface="Malgun Gothic"/>
                <a:cs typeface="Malgun Gothic"/>
              </a:rPr>
              <a:t>퍼블</a:t>
            </a:r>
            <a:endParaRPr sz="1000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pic>
        <p:nvPicPr>
          <p:cNvPr id="163" name="object 15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38415" y="4610099"/>
            <a:ext cx="1212342" cy="267462"/>
          </a:xfrm>
          <a:prstGeom prst="rect">
            <a:avLst/>
          </a:prstGeom>
          <a:ln>
            <a:noFill/>
          </a:ln>
        </p:spPr>
      </p:pic>
      <p:sp>
        <p:nvSpPr>
          <p:cNvPr id="164" name="object 160"/>
          <p:cNvSpPr/>
          <p:nvPr/>
        </p:nvSpPr>
        <p:spPr>
          <a:xfrm>
            <a:off x="6640067" y="4556759"/>
            <a:ext cx="2161540" cy="287020"/>
          </a:xfrm>
          <a:custGeom>
            <a:avLst/>
            <a:gdLst/>
            <a:ahLst/>
            <a:cxnLst/>
            <a:rect l="l" t="t" r="r" b="b"/>
            <a:pathLst>
              <a:path w="2161540" h="287020">
                <a:moveTo>
                  <a:pt x="2161031" y="0"/>
                </a:moveTo>
                <a:lnTo>
                  <a:pt x="0" y="0"/>
                </a:lnTo>
                <a:lnTo>
                  <a:pt x="0" y="286512"/>
                </a:lnTo>
                <a:lnTo>
                  <a:pt x="2161031" y="286512"/>
                </a:lnTo>
                <a:lnTo>
                  <a:pt x="2161031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 b="1">
              <a:solidFill>
                <a:schemeClr val="bg1"/>
              </a:solidFill>
            </a:endParaRPr>
          </a:p>
        </p:txBody>
      </p:sp>
      <p:sp>
        <p:nvSpPr>
          <p:cNvPr id="165" name="object 161"/>
          <p:cNvSpPr/>
          <p:nvPr/>
        </p:nvSpPr>
        <p:spPr>
          <a:xfrm>
            <a:off x="6640067" y="4556759"/>
            <a:ext cx="2161540" cy="287020"/>
          </a:xfrm>
          <a:custGeom>
            <a:avLst/>
            <a:gdLst/>
            <a:ahLst/>
            <a:cxnLst/>
            <a:rect l="l" t="t" r="r" b="b"/>
            <a:pathLst>
              <a:path w="2161540" h="287020">
                <a:moveTo>
                  <a:pt x="0" y="286512"/>
                </a:moveTo>
                <a:lnTo>
                  <a:pt x="2161031" y="286512"/>
                </a:lnTo>
                <a:lnTo>
                  <a:pt x="2161031" y="0"/>
                </a:lnTo>
                <a:lnTo>
                  <a:pt x="0" y="0"/>
                </a:lnTo>
                <a:lnTo>
                  <a:pt x="0" y="286512"/>
                </a:lnTo>
                <a:close/>
              </a:path>
            </a:pathLst>
          </a:custGeom>
          <a:ln w="12192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2"/>
          <p:cNvSpPr txBox="1"/>
          <p:nvPr/>
        </p:nvSpPr>
        <p:spPr>
          <a:xfrm>
            <a:off x="7178420" y="4610480"/>
            <a:ext cx="1085215" cy="1660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 sz="1000" b="1" dirty="0" smtClean="0">
                <a:solidFill>
                  <a:schemeClr val="bg1"/>
                </a:solidFill>
                <a:latin typeface="Malgun Gothic"/>
                <a:cs typeface="Malgun Gothic"/>
              </a:rPr>
              <a:t>레드 코사인</a:t>
            </a:r>
            <a:r>
              <a:rPr sz="1000" b="1" spc="-40" dirty="0" smtClean="0">
                <a:solidFill>
                  <a:schemeClr val="bg1"/>
                </a:solidFill>
                <a:latin typeface="Malgun Gothic"/>
                <a:cs typeface="Malgun Gothic"/>
              </a:rPr>
              <a:t> </a:t>
            </a:r>
            <a:r>
              <a:rPr lang="ko-KR" altLang="en-US" sz="1000" b="1" spc="-25" dirty="0" smtClean="0">
                <a:solidFill>
                  <a:schemeClr val="bg1"/>
                </a:solidFill>
                <a:latin typeface="Malgun Gothic"/>
                <a:cs typeface="Malgun Gothic"/>
              </a:rPr>
              <a:t>품질</a:t>
            </a:r>
            <a:endParaRPr sz="1000" dirty="0">
              <a:solidFill>
                <a:schemeClr val="bg1"/>
              </a:solidFill>
              <a:latin typeface="Malgun Gothic"/>
              <a:cs typeface="Malgun Gothic"/>
            </a:endParaRPr>
          </a:p>
        </p:txBody>
      </p:sp>
      <p:sp>
        <p:nvSpPr>
          <p:cNvPr id="212" name="object 96"/>
          <p:cNvSpPr/>
          <p:nvPr/>
        </p:nvSpPr>
        <p:spPr>
          <a:xfrm>
            <a:off x="3835975" y="4862066"/>
            <a:ext cx="1080770" cy="251460"/>
          </a:xfrm>
          <a:custGeom>
            <a:avLst/>
            <a:gdLst/>
            <a:ahLst/>
            <a:cxnLst/>
            <a:rect l="l" t="t" r="r" b="b"/>
            <a:pathLst>
              <a:path w="1080770" h="251460">
                <a:moveTo>
                  <a:pt x="0" y="251460"/>
                </a:moveTo>
                <a:lnTo>
                  <a:pt x="1080515" y="251460"/>
                </a:lnTo>
                <a:lnTo>
                  <a:pt x="1080515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ln w="12192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/>
              <a:t>디자인</a:t>
            </a:r>
            <a:endParaRPr sz="1000" dirty="0"/>
          </a:p>
        </p:txBody>
      </p:sp>
      <p:sp>
        <p:nvSpPr>
          <p:cNvPr id="213" name="object 100"/>
          <p:cNvSpPr/>
          <p:nvPr/>
        </p:nvSpPr>
        <p:spPr>
          <a:xfrm>
            <a:off x="4913443" y="4862066"/>
            <a:ext cx="1080770" cy="251460"/>
          </a:xfrm>
          <a:custGeom>
            <a:avLst/>
            <a:gdLst/>
            <a:ahLst/>
            <a:cxnLst/>
            <a:rect l="l" t="t" r="r" b="b"/>
            <a:pathLst>
              <a:path w="1080770" h="251460">
                <a:moveTo>
                  <a:pt x="0" y="251460"/>
                </a:moveTo>
                <a:lnTo>
                  <a:pt x="1080516" y="251460"/>
                </a:lnTo>
                <a:lnTo>
                  <a:pt x="1080516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ln w="12191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/>
              <a:t>윤상훈</a:t>
            </a:r>
            <a:endParaRPr sz="1000" dirty="0"/>
          </a:p>
        </p:txBody>
      </p:sp>
      <p:sp>
        <p:nvSpPr>
          <p:cNvPr id="214" name="object 96"/>
          <p:cNvSpPr/>
          <p:nvPr/>
        </p:nvSpPr>
        <p:spPr>
          <a:xfrm>
            <a:off x="3834013" y="5110271"/>
            <a:ext cx="1080770" cy="251460"/>
          </a:xfrm>
          <a:custGeom>
            <a:avLst/>
            <a:gdLst/>
            <a:ahLst/>
            <a:cxnLst/>
            <a:rect l="l" t="t" r="r" b="b"/>
            <a:pathLst>
              <a:path w="1080770" h="251460">
                <a:moveTo>
                  <a:pt x="0" y="251460"/>
                </a:moveTo>
                <a:lnTo>
                  <a:pt x="1080515" y="251460"/>
                </a:lnTo>
                <a:lnTo>
                  <a:pt x="1080515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ln w="12192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/>
              <a:t>퍼블</a:t>
            </a:r>
            <a:endParaRPr sz="1000" dirty="0"/>
          </a:p>
        </p:txBody>
      </p:sp>
      <p:sp>
        <p:nvSpPr>
          <p:cNvPr id="215" name="object 100"/>
          <p:cNvSpPr/>
          <p:nvPr/>
        </p:nvSpPr>
        <p:spPr>
          <a:xfrm>
            <a:off x="4911481" y="5110271"/>
            <a:ext cx="1080770" cy="251460"/>
          </a:xfrm>
          <a:custGeom>
            <a:avLst/>
            <a:gdLst/>
            <a:ahLst/>
            <a:cxnLst/>
            <a:rect l="l" t="t" r="r" b="b"/>
            <a:pathLst>
              <a:path w="1080770" h="251460">
                <a:moveTo>
                  <a:pt x="0" y="251460"/>
                </a:moveTo>
                <a:lnTo>
                  <a:pt x="1080516" y="251460"/>
                </a:lnTo>
                <a:lnTo>
                  <a:pt x="1080516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ln w="12191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/>
              <a:t>윤상훈</a:t>
            </a:r>
            <a:endParaRPr sz="1000" dirty="0"/>
          </a:p>
        </p:txBody>
      </p:sp>
      <p:sp>
        <p:nvSpPr>
          <p:cNvPr id="216" name="object 104"/>
          <p:cNvSpPr/>
          <p:nvPr/>
        </p:nvSpPr>
        <p:spPr>
          <a:xfrm>
            <a:off x="1065275" y="5340476"/>
            <a:ext cx="1080770" cy="251460"/>
          </a:xfrm>
          <a:custGeom>
            <a:avLst/>
            <a:gdLst/>
            <a:ahLst/>
            <a:cxnLst/>
            <a:rect l="l" t="t" r="r" b="b"/>
            <a:pathLst>
              <a:path w="1080770" h="251460">
                <a:moveTo>
                  <a:pt x="0" y="251460"/>
                </a:moveTo>
                <a:lnTo>
                  <a:pt x="1080515" y="251460"/>
                </a:lnTo>
                <a:lnTo>
                  <a:pt x="1080515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ln w="12192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/>
              <a:t>입찰관리</a:t>
            </a:r>
            <a:endParaRPr sz="1000" dirty="0"/>
          </a:p>
        </p:txBody>
      </p:sp>
      <p:sp>
        <p:nvSpPr>
          <p:cNvPr id="217" name="object 109"/>
          <p:cNvSpPr/>
          <p:nvPr/>
        </p:nvSpPr>
        <p:spPr>
          <a:xfrm>
            <a:off x="2142743" y="5340476"/>
            <a:ext cx="1080770" cy="251460"/>
          </a:xfrm>
          <a:custGeom>
            <a:avLst/>
            <a:gdLst/>
            <a:ahLst/>
            <a:cxnLst/>
            <a:rect l="l" t="t" r="r" b="b"/>
            <a:pathLst>
              <a:path w="1080770" h="251460">
                <a:moveTo>
                  <a:pt x="0" y="251460"/>
                </a:moveTo>
                <a:lnTo>
                  <a:pt x="1080516" y="251460"/>
                </a:lnTo>
                <a:lnTo>
                  <a:pt x="1080516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ln w="12191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/>
              <a:t>조동현</a:t>
            </a:r>
            <a:endParaRPr sz="1000" dirty="0"/>
          </a:p>
        </p:txBody>
      </p:sp>
      <p:sp>
        <p:nvSpPr>
          <p:cNvPr id="218" name="object 96"/>
          <p:cNvSpPr/>
          <p:nvPr/>
        </p:nvSpPr>
        <p:spPr>
          <a:xfrm>
            <a:off x="6648471" y="4854107"/>
            <a:ext cx="1080770" cy="251460"/>
          </a:xfrm>
          <a:custGeom>
            <a:avLst/>
            <a:gdLst/>
            <a:ahLst/>
            <a:cxnLst/>
            <a:rect l="l" t="t" r="r" b="b"/>
            <a:pathLst>
              <a:path w="1080770" h="251460">
                <a:moveTo>
                  <a:pt x="0" y="251460"/>
                </a:moveTo>
                <a:lnTo>
                  <a:pt x="1080515" y="251460"/>
                </a:lnTo>
                <a:lnTo>
                  <a:pt x="1080515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ln w="12192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/>
              <a:t>품질팀</a:t>
            </a:r>
            <a:endParaRPr sz="1000" dirty="0"/>
          </a:p>
        </p:txBody>
      </p:sp>
      <p:sp>
        <p:nvSpPr>
          <p:cNvPr id="219" name="object 100"/>
          <p:cNvSpPr/>
          <p:nvPr/>
        </p:nvSpPr>
        <p:spPr>
          <a:xfrm>
            <a:off x="7725939" y="4854107"/>
            <a:ext cx="1080770" cy="251460"/>
          </a:xfrm>
          <a:custGeom>
            <a:avLst/>
            <a:gdLst/>
            <a:ahLst/>
            <a:cxnLst/>
            <a:rect l="l" t="t" r="r" b="b"/>
            <a:pathLst>
              <a:path w="1080770" h="251460">
                <a:moveTo>
                  <a:pt x="0" y="251460"/>
                </a:moveTo>
                <a:lnTo>
                  <a:pt x="1080516" y="251460"/>
                </a:lnTo>
                <a:lnTo>
                  <a:pt x="1080516" y="0"/>
                </a:lnTo>
                <a:lnTo>
                  <a:pt x="0" y="0"/>
                </a:lnTo>
                <a:lnTo>
                  <a:pt x="0" y="251460"/>
                </a:lnTo>
                <a:close/>
              </a:path>
            </a:pathLst>
          </a:custGeom>
          <a:ln w="12191">
            <a:solidFill>
              <a:schemeClr val="bg1">
                <a:lumMod val="50000"/>
              </a:schemeClr>
            </a:solidFill>
          </a:ln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 smtClean="0"/>
              <a:t>최종호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9208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>
            <a:lumMod val="20000"/>
            <a:lumOff val="80000"/>
          </a:schemeClr>
        </a:solidFill>
        <a:ln>
          <a:headEnd/>
          <a:tailEnd/>
        </a:ln>
      </a:spPr>
      <a:bodyPr wrap="square" lIns="0" tIns="0" rIns="0" bIns="0" rtlCol="0" anchor="ctr">
        <a:noAutofit/>
      </a:bodyPr>
      <a:lstStyle>
        <a:defPPr algn="ctr" defTabSz="749300">
          <a:defRPr sz="1400" dirty="0" smtClean="0"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88335</TotalTime>
  <Words>1238</Words>
  <Application>Microsoft Office PowerPoint</Application>
  <PresentationFormat>A4 용지(210x297mm)</PresentationFormat>
  <Paragraphs>304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Malgun Gothic</vt:lpstr>
      <vt:lpstr>Malgun Gothic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보안모니터링수행현황</dc:title>
  <dc:creator>IJMAIL</dc:creator>
  <cp:lastModifiedBy>IJMAIL</cp:lastModifiedBy>
  <cp:revision>3442</cp:revision>
  <cp:lastPrinted>2019-10-01T08:45:20Z</cp:lastPrinted>
  <dcterms:created xsi:type="dcterms:W3CDTF">2011-09-09T07:11:44Z</dcterms:created>
  <dcterms:modified xsi:type="dcterms:W3CDTF">2023-12-21T23:43:54Z</dcterms:modified>
</cp:coreProperties>
</file>