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33" r:id="rId2"/>
    <p:sldId id="932" r:id="rId3"/>
    <p:sldId id="942" r:id="rId4"/>
    <p:sldId id="937" r:id="rId5"/>
    <p:sldId id="944" r:id="rId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pos="353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BB59"/>
    <a:srgbClr val="376092"/>
    <a:srgbClr val="005696"/>
    <a:srgbClr val="A6A6A6"/>
    <a:srgbClr val="C6D9F1"/>
    <a:srgbClr val="F2F2F2"/>
    <a:srgbClr val="4F81BD"/>
    <a:srgbClr val="7F7F7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6433" autoAdjust="0"/>
  </p:normalViewPr>
  <p:slideViewPr>
    <p:cSldViewPr>
      <p:cViewPr varScale="1">
        <p:scale>
          <a:sx n="111" d="100"/>
          <a:sy n="111" d="100"/>
        </p:scale>
        <p:origin x="1674" y="102"/>
      </p:cViewPr>
      <p:guideLst>
        <p:guide orient="horz" pos="663"/>
        <p:guide orient="horz" pos="1207"/>
        <p:guide orient="horz" pos="799"/>
        <p:guide pos="353"/>
        <p:guide pos="5887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00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C4001-8360-4D1C-AA7B-97A9E9AE73AB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E47A8-5D93-4DF9-8123-4B4B167E57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9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DE42D-5523-4D9C-82FB-D29B7B1A6CD3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88F5-93D1-4526-9E4B-2B5EB4082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7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88F5-93D1-4526-9E4B-2B5EB40828DF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01"/>
          <p:cNvSpPr txBox="1">
            <a:spLocks/>
          </p:cNvSpPr>
          <p:nvPr userDrawn="1"/>
        </p:nvSpPr>
        <p:spPr>
          <a:xfrm>
            <a:off x="7623599" y="653879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EDF3D-EE75-42AE-B563-8DDE73160E8B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-15552" y="620688"/>
            <a:ext cx="993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56456" y="6597352"/>
            <a:ext cx="975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" y="6659851"/>
            <a:ext cx="1014430" cy="144000"/>
          </a:xfrm>
          <a:prstGeom prst="rect">
            <a:avLst/>
          </a:prstGeom>
        </p:spPr>
      </p:pic>
      <p:sp>
        <p:nvSpPr>
          <p:cNvPr id="11" name="Rectangle 31"/>
          <p:cNvSpPr>
            <a:spLocks noChangeArrowheads="1"/>
          </p:cNvSpPr>
          <p:nvPr userDrawn="1"/>
        </p:nvSpPr>
        <p:spPr bwMode="auto">
          <a:xfrm>
            <a:off x="0" y="-99392"/>
            <a:ext cx="9906000" cy="260350"/>
          </a:xfrm>
          <a:prstGeom prst="rect">
            <a:avLst/>
          </a:prstGeom>
          <a:solidFill>
            <a:srgbClr val="D9D9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520825" y="-99392"/>
            <a:ext cx="8385176" cy="260350"/>
          </a:xfrm>
          <a:prstGeom prst="rect">
            <a:avLst/>
          </a:prstGeom>
          <a:solidFill>
            <a:srgbClr val="FE7D1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Rectangle 33"/>
          <p:cNvSpPr>
            <a:spLocks noChangeArrowheads="1"/>
          </p:cNvSpPr>
          <p:nvPr userDrawn="1"/>
        </p:nvSpPr>
        <p:spPr bwMode="auto">
          <a:xfrm>
            <a:off x="2222499" y="-99392"/>
            <a:ext cx="7683501" cy="260350"/>
          </a:xfrm>
          <a:prstGeom prst="rect">
            <a:avLst/>
          </a:prstGeom>
          <a:solidFill>
            <a:srgbClr val="0C41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0" y="6597352"/>
            <a:ext cx="990600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01"/>
          <p:cNvSpPr txBox="1">
            <a:spLocks/>
          </p:cNvSpPr>
          <p:nvPr userDrawn="1"/>
        </p:nvSpPr>
        <p:spPr>
          <a:xfrm>
            <a:off x="7623599" y="653879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EDF3D-EE75-42AE-B563-8DDE73160E8B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6456" y="6597352"/>
            <a:ext cx="975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" y="6659851"/>
            <a:ext cx="1014430" cy="144000"/>
          </a:xfrm>
          <a:prstGeom prst="rect">
            <a:avLst/>
          </a:prstGeom>
        </p:spPr>
      </p:pic>
      <p:sp>
        <p:nvSpPr>
          <p:cNvPr id="11" name="Rectangle 31"/>
          <p:cNvSpPr>
            <a:spLocks noChangeArrowheads="1"/>
          </p:cNvSpPr>
          <p:nvPr userDrawn="1"/>
        </p:nvSpPr>
        <p:spPr bwMode="auto">
          <a:xfrm>
            <a:off x="0" y="-99392"/>
            <a:ext cx="9906000" cy="260350"/>
          </a:xfrm>
          <a:prstGeom prst="rect">
            <a:avLst/>
          </a:prstGeom>
          <a:solidFill>
            <a:srgbClr val="D9D9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520825" y="-99392"/>
            <a:ext cx="8385176" cy="260350"/>
          </a:xfrm>
          <a:prstGeom prst="rect">
            <a:avLst/>
          </a:prstGeom>
          <a:solidFill>
            <a:srgbClr val="FE7D1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Rectangle 33"/>
          <p:cNvSpPr>
            <a:spLocks noChangeArrowheads="1"/>
          </p:cNvSpPr>
          <p:nvPr userDrawn="1"/>
        </p:nvSpPr>
        <p:spPr bwMode="auto">
          <a:xfrm>
            <a:off x="2222499" y="-99392"/>
            <a:ext cx="7683501" cy="260350"/>
          </a:xfrm>
          <a:prstGeom prst="rect">
            <a:avLst/>
          </a:prstGeom>
          <a:solidFill>
            <a:srgbClr val="0C41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0" y="6597352"/>
            <a:ext cx="990600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428-6938-47F4-8F5E-E483309E8715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DF3D-EE75-42AE-B563-8DDE73160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D428-6938-47F4-8F5E-E483309E8715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DF3D-EE75-42AE-B563-8DDE73160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4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76700" y="4877077"/>
            <a:ext cx="1752600" cy="35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5727" tIns="37199" rIns="75727" bIns="37199" anchor="b">
            <a:spAutoFit/>
          </a:bodyPr>
          <a:lstStyle/>
          <a:p>
            <a:pPr algn="ctr" defTabSz="765175"/>
            <a:r>
              <a:rPr lang="en-US" altLang="ko-KR" b="1" dirty="0" smtClean="0">
                <a:latin typeface="+mn-ea"/>
              </a:rPr>
              <a:t>2023</a:t>
            </a:r>
            <a:r>
              <a:rPr lang="ko-KR" altLang="en-US" b="1" dirty="0" smtClean="0">
                <a:latin typeface="+mn-ea"/>
              </a:rPr>
              <a:t>. </a:t>
            </a:r>
            <a:r>
              <a:rPr lang="en-US" altLang="ko-KR" b="1" dirty="0" smtClean="0">
                <a:latin typeface="+mn-ea"/>
              </a:rPr>
              <a:t>11</a:t>
            </a:r>
            <a:r>
              <a:rPr lang="ko-KR" altLang="en-US" b="1" dirty="0" smtClean="0">
                <a:latin typeface="+mn-ea"/>
              </a:rPr>
              <a:t>. </a:t>
            </a:r>
            <a:r>
              <a:rPr lang="en-US" altLang="ko-KR" b="1" dirty="0" smtClean="0">
                <a:latin typeface="+mn-ea"/>
              </a:rPr>
              <a:t>29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0" y="2132856"/>
            <a:ext cx="9906000" cy="720080"/>
          </a:xfrm>
          <a:prstGeom prst="rect">
            <a:avLst/>
          </a:prstGeom>
          <a:noFill/>
          <a:ln/>
        </p:spPr>
        <p:txBody>
          <a:bodyPr vert="horz" wrap="none" lIns="75727" tIns="37199" rIns="75727" bIns="37199" rtlCol="0" anchor="ctr">
            <a:noAutofit/>
          </a:bodyPr>
          <a:lstStyle/>
          <a:p>
            <a:pPr lvl="0" algn="ctr" defTabSz="765175">
              <a:spcBef>
                <a:spcPct val="0"/>
              </a:spcBef>
              <a:defRPr/>
            </a:pPr>
            <a:r>
              <a:rPr lang="ko-KR" altLang="en-US" sz="3600" b="1" dirty="0" smtClean="0">
                <a:latin typeface="+mn-ea"/>
                <a:cs typeface="+mj-cs"/>
              </a:rPr>
              <a:t>일진그룹 전자입찰 시스템 개편 수행 계획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" name="그림 6" descr="일진씨앤에스 국문(상하조합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2332" y="5877336"/>
            <a:ext cx="1141336" cy="5760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388604" y="3148885"/>
            <a:ext cx="7128792" cy="72008"/>
            <a:chOff x="0" y="3384674"/>
            <a:chExt cx="9906001" cy="260350"/>
          </a:xfrm>
        </p:grpSpPr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0" y="3384674"/>
              <a:ext cx="9906000" cy="260350"/>
            </a:xfrm>
            <a:prstGeom prst="rect">
              <a:avLst/>
            </a:prstGeom>
            <a:solidFill>
              <a:srgbClr val="D9D9C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520825" y="3384674"/>
              <a:ext cx="8385176" cy="260350"/>
            </a:xfrm>
            <a:prstGeom prst="rect">
              <a:avLst/>
            </a:prstGeom>
            <a:solidFill>
              <a:srgbClr val="FE7D1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2222499" y="3384674"/>
              <a:ext cx="7683501" cy="260350"/>
            </a:xfrm>
            <a:prstGeom prst="rect">
              <a:avLst/>
            </a:prstGeom>
            <a:solidFill>
              <a:srgbClr val="0C419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1. </a:t>
            </a:r>
            <a:r>
              <a:rPr lang="ko-KR" altLang="en-US" sz="2000" b="1" dirty="0" smtClean="0">
                <a:latin typeface="+mn-ea"/>
                <a:ea typeface="+mn-ea"/>
              </a:rPr>
              <a:t>배경 및 목표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0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356874" y="764704"/>
            <a:ext cx="8916606" cy="5665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dirty="0" smtClean="0">
                <a:latin typeface="+mn-ea"/>
              </a:rPr>
              <a:t>현재 사용중인 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전자입찰 프로세스를 유지</a:t>
            </a:r>
            <a:r>
              <a:rPr lang="ko-KR" altLang="en-US" sz="1600" b="1" dirty="0" smtClean="0">
                <a:latin typeface="+mn-ea"/>
              </a:rPr>
              <a:t>하면서 사용자 </a:t>
            </a:r>
            <a:r>
              <a:rPr lang="en-US" altLang="ko-KR" sz="1600" b="1" dirty="0" smtClean="0">
                <a:latin typeface="+mn-ea"/>
              </a:rPr>
              <a:t>UI </a:t>
            </a:r>
            <a:r>
              <a:rPr lang="ko-KR" altLang="en-US" sz="1600" b="1" dirty="0" smtClean="0">
                <a:latin typeface="+mn-ea"/>
              </a:rPr>
              <a:t>개선 및 </a:t>
            </a:r>
            <a:r>
              <a:rPr lang="ko-KR" altLang="en-US" sz="1600" b="1" dirty="0" err="1" smtClean="0">
                <a:latin typeface="+mn-ea"/>
              </a:rPr>
              <a:t>웹표준화를</a:t>
            </a:r>
            <a:r>
              <a:rPr lang="ko-KR" altLang="en-US" sz="1600" b="1" dirty="0" smtClean="0">
                <a:latin typeface="+mn-ea"/>
              </a:rPr>
              <a:t> 적용하여 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멀티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+mn-ea"/>
              </a:rPr>
              <a:t>브라우져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 환경</a:t>
            </a:r>
            <a:r>
              <a:rPr lang="ko-KR" altLang="en-US" sz="1600" b="1" dirty="0" smtClean="0">
                <a:latin typeface="+mn-ea"/>
              </a:rPr>
              <a:t>을 제공하여 업무 편의성을 개선하고자 합니다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ko-KR" altLang="en-US" sz="1600" b="1" i="1" dirty="0">
              <a:latin typeface="+mn-ea"/>
            </a:endParaRPr>
          </a:p>
        </p:txBody>
      </p:sp>
      <p:sp>
        <p:nvSpPr>
          <p:cNvPr id="29" name="Trapezoid 26"/>
          <p:cNvSpPr/>
          <p:nvPr/>
        </p:nvSpPr>
        <p:spPr bwMode="auto">
          <a:xfrm>
            <a:off x="1353000" y="2675747"/>
            <a:ext cx="7200000" cy="1077924"/>
          </a:xfrm>
          <a:prstGeom prst="trapezoid">
            <a:avLst>
              <a:gd name="adj" fmla="val 174918"/>
            </a:avLst>
          </a:prstGeom>
          <a:gradFill>
            <a:gsLst>
              <a:gs pos="0">
                <a:srgbClr val="333333">
                  <a:lumMod val="60000"/>
                  <a:lumOff val="40000"/>
                </a:srgbClr>
              </a:gs>
              <a:gs pos="50000">
                <a:srgbClr val="333333">
                  <a:lumMod val="60000"/>
                  <a:lumOff val="40000"/>
                  <a:alpha val="27000"/>
                </a:srgbClr>
              </a:gs>
              <a:gs pos="100000">
                <a:srgbClr val="333333">
                  <a:lumMod val="60000"/>
                  <a:lumOff val="40000"/>
                  <a:alpha val="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indent="-84138" fontAlgn="base" latinLnBrk="0">
              <a:lnSpc>
                <a:spcPct val="120000"/>
              </a:lnSpc>
              <a:spcBef>
                <a:spcPct val="0"/>
              </a:spcBef>
              <a:spcAft>
                <a:spcPts val="900"/>
              </a:spcAft>
              <a:buSzPct val="100000"/>
              <a:buFont typeface="Arial" pitchFamily="34" charset="0"/>
              <a:buChar char="•"/>
              <a:defRPr/>
            </a:pPr>
            <a:endParaRPr lang="ko-KR" altLang="en-US" sz="1400" b="1" kern="0" dirty="0">
              <a:solidFill>
                <a:srgbClr val="4F4F4F"/>
              </a:solidFill>
            </a:endParaRPr>
          </a:p>
        </p:txBody>
      </p:sp>
      <p:sp>
        <p:nvSpPr>
          <p:cNvPr id="30" name="AutoShape 46"/>
          <p:cNvSpPr>
            <a:spLocks noChangeArrowheads="1"/>
          </p:cNvSpPr>
          <p:nvPr/>
        </p:nvSpPr>
        <p:spPr bwMode="gray">
          <a:xfrm>
            <a:off x="3477170" y="4329734"/>
            <a:ext cx="2952000" cy="1980000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non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prstClr val="black"/>
                </a:solidFill>
              </a:rPr>
              <a:t>기존 </a:t>
            </a:r>
            <a:r>
              <a:rPr lang="ko-KR" altLang="en-US" sz="1400" b="1" kern="0" dirty="0" err="1" smtClean="0">
                <a:solidFill>
                  <a:prstClr val="black"/>
                </a:solidFill>
              </a:rPr>
              <a:t>그룹사에서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 정의한 </a:t>
            </a:r>
            <a:r>
              <a:rPr lang="en-US" altLang="ko-KR" sz="1400" b="1" kern="0" dirty="0" smtClean="0">
                <a:solidFill>
                  <a:prstClr val="black"/>
                </a:solidFill>
              </a:rPr>
              <a:t/>
            </a:r>
            <a:br>
              <a:rPr lang="en-US" altLang="ko-KR" sz="1400" b="1" kern="0" dirty="0" smtClean="0">
                <a:solidFill>
                  <a:prstClr val="black"/>
                </a:solidFill>
              </a:rPr>
            </a:br>
            <a:r>
              <a:rPr lang="ko-KR" altLang="en-US" sz="1400" b="1" kern="0" dirty="0" smtClean="0">
                <a:solidFill>
                  <a:prstClr val="black"/>
                </a:solidFill>
              </a:rPr>
              <a:t>전자입찰 시스템의 프로세스를 </a:t>
            </a:r>
            <a:r>
              <a:rPr lang="en-US" altLang="ko-KR" sz="1400" b="1" kern="0" dirty="0" smtClean="0">
                <a:solidFill>
                  <a:prstClr val="black"/>
                </a:solidFill>
              </a:rPr>
              <a:t/>
            </a:r>
            <a:br>
              <a:rPr lang="en-US" altLang="ko-KR" sz="1400" b="1" kern="0" dirty="0" smtClean="0">
                <a:solidFill>
                  <a:prstClr val="black"/>
                </a:solidFill>
              </a:rPr>
            </a:br>
            <a:r>
              <a:rPr lang="ko-KR" altLang="en-US" sz="1400" b="1" kern="0" dirty="0" smtClean="0">
                <a:solidFill>
                  <a:prstClr val="black"/>
                </a:solidFill>
              </a:rPr>
              <a:t>유지함으로써 업무 투명성 </a:t>
            </a:r>
            <a:r>
              <a:rPr lang="en-US" altLang="ko-KR" sz="1400" b="1" kern="0" dirty="0" smtClean="0">
                <a:solidFill>
                  <a:prstClr val="black"/>
                </a:solidFill>
              </a:rPr>
              <a:t/>
            </a:r>
            <a:br>
              <a:rPr lang="en-US" altLang="ko-KR" sz="1400" b="1" kern="0" dirty="0" smtClean="0">
                <a:solidFill>
                  <a:prstClr val="black"/>
                </a:solidFill>
              </a:rPr>
            </a:br>
            <a:r>
              <a:rPr lang="ko-KR" altLang="en-US" sz="1400" b="1" kern="0" dirty="0" smtClean="0">
                <a:solidFill>
                  <a:prstClr val="black"/>
                </a:solidFill>
              </a:rPr>
              <a:t>확보를 유지함</a:t>
            </a:r>
            <a:r>
              <a:rPr lang="en-US" altLang="ko-KR" sz="1400" b="1" kern="0" dirty="0" smtClean="0">
                <a:solidFill>
                  <a:prstClr val="black"/>
                </a:solidFill>
              </a:rPr>
              <a:t>.</a:t>
            </a:r>
            <a:endParaRPr lang="ko-KR" alt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31" name="AutoShape 46"/>
          <p:cNvSpPr>
            <a:spLocks noChangeArrowheads="1"/>
          </p:cNvSpPr>
          <p:nvPr/>
        </p:nvSpPr>
        <p:spPr bwMode="gray">
          <a:xfrm>
            <a:off x="3477170" y="3536629"/>
            <a:ext cx="2952000" cy="796386"/>
          </a:xfrm>
          <a:prstGeom prst="rect">
            <a:avLst/>
          </a:prstGeom>
          <a:solidFill>
            <a:schemeClr val="tx1"/>
          </a:solidFill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72000" rIns="72000" rtlCol="0" anchor="ctr">
            <a:noAutofit/>
          </a:bodyPr>
          <a:lstStyle/>
          <a:p>
            <a:pPr algn="ctr" fontAlgn="ctr" latinLnBrk="0">
              <a:defRPr/>
            </a:pPr>
            <a:r>
              <a:rPr lang="en-US" altLang="ko-KR" sz="1600" b="1" kern="0" dirty="0" smtClean="0">
                <a:solidFill>
                  <a:srgbClr val="FFFFFF"/>
                </a:solidFill>
              </a:rPr>
              <a:t>“</a:t>
            </a:r>
            <a:r>
              <a:rPr lang="ko-KR" altLang="en-US" sz="1600" b="1" kern="0" dirty="0">
                <a:solidFill>
                  <a:srgbClr val="FFFFFF"/>
                </a:solidFill>
              </a:rPr>
              <a:t>기존 업무 프로세스 유지</a:t>
            </a:r>
            <a:r>
              <a:rPr lang="en-US" altLang="ko-KR" sz="1600" b="1" kern="0" dirty="0" smtClean="0">
                <a:solidFill>
                  <a:srgbClr val="FFFFFF"/>
                </a:solidFill>
              </a:rPr>
              <a:t>“</a:t>
            </a:r>
            <a:endParaRPr lang="ko-KR" altLang="en-US" sz="1600" b="1" kern="0" dirty="0">
              <a:solidFill>
                <a:srgbClr val="FFFFFF"/>
              </a:solidFill>
            </a:endParaRPr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gray">
          <a:xfrm>
            <a:off x="275849" y="4329734"/>
            <a:ext cx="2949300" cy="1980000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err="1" smtClean="0">
                <a:solidFill>
                  <a:prstClr val="black"/>
                </a:solidFill>
              </a:rPr>
              <a:t>웹표준으로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 개발하여 현재 최신 </a:t>
            </a:r>
            <a:r>
              <a:rPr lang="ko-KR" altLang="en-US" sz="1400" b="1" kern="0" dirty="0" err="1" smtClean="0">
                <a:solidFill>
                  <a:prstClr val="black"/>
                </a:solidFill>
              </a:rPr>
              <a:t>브라우져</a:t>
            </a:r>
            <a:r>
              <a:rPr lang="ko-KR" altLang="en-US" sz="1400" b="1" kern="0" dirty="0">
                <a:solidFill>
                  <a:prstClr val="black"/>
                </a:solidFill>
              </a:rPr>
              <a:t> 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및 다양한 </a:t>
            </a:r>
            <a:r>
              <a:rPr lang="ko-KR" altLang="en-US" sz="1400" b="1" kern="0" dirty="0" err="1" smtClean="0">
                <a:solidFill>
                  <a:prstClr val="black"/>
                </a:solidFill>
              </a:rPr>
              <a:t>브라우져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1" kern="0" dirty="0" err="1" smtClean="0">
                <a:solidFill>
                  <a:prstClr val="black"/>
                </a:solidFill>
              </a:rPr>
              <a:t>환경속에서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 지속적으로 동작할 수 있는 환경 제공하여 업무</a:t>
            </a:r>
            <a:r>
              <a:rPr lang="en-US" altLang="ko-KR" sz="1400" b="1" kern="0" dirty="0" smtClean="0">
                <a:solidFill>
                  <a:prstClr val="black"/>
                </a:solidFill>
              </a:rPr>
              <a:t/>
            </a:r>
            <a:br>
              <a:rPr lang="en-US" altLang="ko-KR" sz="1400" b="1" kern="0" dirty="0" smtClean="0">
                <a:solidFill>
                  <a:prstClr val="black"/>
                </a:solidFill>
              </a:rPr>
            </a:br>
            <a:r>
              <a:rPr lang="ko-KR" altLang="en-US" sz="1400" b="1" kern="0" dirty="0" smtClean="0">
                <a:solidFill>
                  <a:prstClr val="black"/>
                </a:solidFill>
              </a:rPr>
              <a:t>편의성 확보하고자 함</a:t>
            </a:r>
            <a:endParaRPr lang="ko-KR" altLang="en-US" sz="1400" spc="-50" dirty="0">
              <a:solidFill>
                <a:prstClr val="black"/>
              </a:solidFill>
              <a:latin typeface="Calibri" panose="020F0502020204030204"/>
            </a:endParaRP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endParaRPr lang="en-US" altLang="ko-KR" sz="1400" b="1" kern="0" dirty="0">
              <a:solidFill>
                <a:prstClr val="black"/>
              </a:solidFill>
            </a:endParaRPr>
          </a:p>
        </p:txBody>
      </p:sp>
      <p:sp>
        <p:nvSpPr>
          <p:cNvPr id="33" name="AutoShape 46"/>
          <p:cNvSpPr>
            <a:spLocks noChangeArrowheads="1"/>
          </p:cNvSpPr>
          <p:nvPr/>
        </p:nvSpPr>
        <p:spPr bwMode="gray">
          <a:xfrm>
            <a:off x="272480" y="3536629"/>
            <a:ext cx="2952669" cy="796386"/>
          </a:xfrm>
          <a:prstGeom prst="rect">
            <a:avLst/>
          </a:prstGeom>
          <a:solidFill>
            <a:schemeClr val="tx1"/>
          </a:solidFill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72000" rIns="72000" rtlCol="0" anchor="ctr">
            <a:noAutofit/>
          </a:bodyPr>
          <a:lstStyle/>
          <a:p>
            <a:pPr algn="ctr" fontAlgn="ctr" latinLnBrk="0">
              <a:defRPr/>
            </a:pPr>
            <a:r>
              <a:rPr lang="en-US" altLang="ko-KR" sz="1600" b="1" kern="0" dirty="0" smtClean="0">
                <a:solidFill>
                  <a:prstClr val="white"/>
                </a:solidFill>
              </a:rPr>
              <a:t>“</a:t>
            </a:r>
            <a:r>
              <a:rPr lang="ko-KR" altLang="en-US" sz="1600" b="1" kern="0" dirty="0" err="1" smtClean="0">
                <a:solidFill>
                  <a:prstClr val="white"/>
                </a:solidFill>
              </a:rPr>
              <a:t>멀티브라우져</a:t>
            </a:r>
            <a:r>
              <a:rPr lang="ko-KR" altLang="en-US" sz="1600" b="1" kern="0" dirty="0" smtClean="0">
                <a:solidFill>
                  <a:prstClr val="white"/>
                </a:solidFill>
              </a:rPr>
              <a:t> 환경 제공</a:t>
            </a:r>
            <a:r>
              <a:rPr lang="en-US" altLang="ko-KR" sz="1600" b="1" kern="0" dirty="0" smtClean="0">
                <a:solidFill>
                  <a:prstClr val="white"/>
                </a:solidFill>
              </a:rPr>
              <a:t>”</a:t>
            </a:r>
            <a:endParaRPr lang="ko-KR" alt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gray">
          <a:xfrm>
            <a:off x="6681192" y="4329734"/>
            <a:ext cx="2952000" cy="1980000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rgbClr val="000000"/>
                </a:solidFill>
              </a:rPr>
              <a:t>기존 데이터 이관을 통하여</a:t>
            </a:r>
            <a:r>
              <a:rPr lang="en-US" altLang="ko-KR" sz="1400" b="1" kern="0" dirty="0" smtClean="0">
                <a:solidFill>
                  <a:srgbClr val="000000"/>
                </a:solidFill>
              </a:rPr>
              <a:t/>
            </a:r>
            <a:br>
              <a:rPr lang="en-US" altLang="ko-KR" sz="1400" b="1" kern="0" dirty="0" smtClean="0">
                <a:solidFill>
                  <a:srgbClr val="000000"/>
                </a:solidFill>
              </a:rPr>
            </a:br>
            <a:r>
              <a:rPr lang="ko-KR" altLang="en-US" sz="1400" b="1" kern="0" dirty="0" smtClean="0">
                <a:solidFill>
                  <a:srgbClr val="000000"/>
                </a:solidFill>
              </a:rPr>
              <a:t>업무 연속성 보장함</a:t>
            </a:r>
            <a:r>
              <a:rPr lang="en-US" altLang="ko-KR" sz="1400" b="1" kern="0" dirty="0" smtClean="0">
                <a:solidFill>
                  <a:srgbClr val="000000"/>
                </a:solidFill>
              </a:rPr>
              <a:t>.</a:t>
            </a: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rgbClr val="000000"/>
                </a:solidFill>
              </a:rPr>
              <a:t>내부 시스템 연동을 통한 알림 기능 등을 제공함</a:t>
            </a:r>
            <a:r>
              <a:rPr lang="en-US" altLang="ko-KR" sz="1400" b="1" kern="0" dirty="0" smtClean="0">
                <a:solidFill>
                  <a:srgbClr val="000000"/>
                </a:solidFill>
              </a:rPr>
              <a:t>.</a:t>
            </a:r>
            <a:endParaRPr lang="en-US" altLang="ko-KR" sz="1400" b="1" kern="0" dirty="0">
              <a:solidFill>
                <a:prstClr val="black"/>
              </a:solidFill>
            </a:endParaRPr>
          </a:p>
        </p:txBody>
      </p:sp>
      <p:sp>
        <p:nvSpPr>
          <p:cNvPr id="35" name="AutoShape 46"/>
          <p:cNvSpPr>
            <a:spLocks noChangeArrowheads="1"/>
          </p:cNvSpPr>
          <p:nvPr/>
        </p:nvSpPr>
        <p:spPr bwMode="gray">
          <a:xfrm>
            <a:off x="6681192" y="3536629"/>
            <a:ext cx="2952000" cy="796386"/>
          </a:xfrm>
          <a:prstGeom prst="rect">
            <a:avLst/>
          </a:prstGeom>
          <a:solidFill>
            <a:schemeClr val="tx1"/>
          </a:solidFill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72000" rIns="72000" rtlCol="0" anchor="ctr">
            <a:noAutofit/>
          </a:bodyPr>
          <a:lstStyle/>
          <a:p>
            <a:pPr algn="ctr" fontAlgn="ctr" latinLnBrk="0">
              <a:defRPr/>
            </a:pPr>
            <a:r>
              <a:rPr lang="en-US" altLang="ko-KR" sz="1600" b="1" kern="0" dirty="0" smtClean="0">
                <a:solidFill>
                  <a:prstClr val="white"/>
                </a:solidFill>
              </a:rPr>
              <a:t>“</a:t>
            </a:r>
            <a:r>
              <a:rPr lang="ko-KR" altLang="en-US" sz="1600" b="1" kern="0" dirty="0" smtClean="0">
                <a:solidFill>
                  <a:prstClr val="white"/>
                </a:solidFill>
              </a:rPr>
              <a:t>기존 </a:t>
            </a:r>
            <a:r>
              <a:rPr lang="en-US" altLang="ko-KR" sz="1600" b="1" kern="0" dirty="0" smtClean="0">
                <a:solidFill>
                  <a:prstClr val="white"/>
                </a:solidFill>
              </a:rPr>
              <a:t>Data Migration</a:t>
            </a:r>
            <a:r>
              <a:rPr lang="ko-KR" altLang="en-US" sz="1600" b="1" kern="0" dirty="0" smtClean="0">
                <a:solidFill>
                  <a:prstClr val="white"/>
                </a:solidFill>
              </a:rPr>
              <a:t>”</a:t>
            </a:r>
            <a:endParaRPr lang="ko-KR" altLang="en-US" sz="1600" b="1" kern="0" dirty="0">
              <a:solidFill>
                <a:prstClr val="white"/>
              </a:solidFill>
            </a:endParaRPr>
          </a:p>
        </p:txBody>
      </p:sp>
      <p:grpSp>
        <p:nvGrpSpPr>
          <p:cNvPr id="36" name="Group 2"/>
          <p:cNvGrpSpPr/>
          <p:nvPr/>
        </p:nvGrpSpPr>
        <p:grpSpPr>
          <a:xfrm>
            <a:off x="2594663" y="2144529"/>
            <a:ext cx="4716674" cy="816035"/>
            <a:chOff x="2576737" y="2360936"/>
            <a:chExt cx="4716674" cy="816035"/>
          </a:xfrm>
        </p:grpSpPr>
        <p:sp>
          <p:nvSpPr>
            <p:cNvPr id="37" name="Moon 30"/>
            <p:cNvSpPr/>
            <p:nvPr/>
          </p:nvSpPr>
          <p:spPr bwMode="auto">
            <a:xfrm rot="16200000">
              <a:off x="4575034" y="362639"/>
              <a:ext cx="720080" cy="4716674"/>
            </a:xfrm>
            <a:prstGeom prst="moon">
              <a:avLst>
                <a:gd name="adj" fmla="val 26257"/>
              </a:avLst>
            </a:prstGeom>
            <a:solidFill>
              <a:srgbClr val="FFFFFF"/>
            </a:solidFill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1450" indent="-84138" fontAlgn="base" latinLnBrk="0">
                <a:lnSpc>
                  <a:spcPct val="120000"/>
                </a:lnSpc>
                <a:spcBef>
                  <a:spcPct val="0"/>
                </a:spcBef>
                <a:spcAft>
                  <a:spcPts val="900"/>
                </a:spcAft>
                <a:buSzPct val="100000"/>
                <a:buFont typeface="Arial" pitchFamily="34" charset="0"/>
                <a:buChar char="•"/>
                <a:defRPr/>
              </a:pPr>
              <a:endParaRPr lang="ko-KR" altLang="en-US" sz="1400" b="1" kern="0" dirty="0">
                <a:solidFill>
                  <a:srgbClr val="4F4F4F"/>
                </a:solidFill>
              </a:endParaRPr>
            </a:p>
          </p:txBody>
        </p:sp>
        <p:sp>
          <p:nvSpPr>
            <p:cNvPr id="38" name="Moon 29"/>
            <p:cNvSpPr/>
            <p:nvPr/>
          </p:nvSpPr>
          <p:spPr bwMode="auto">
            <a:xfrm rot="16200000">
              <a:off x="4575034" y="458594"/>
              <a:ext cx="720080" cy="4716674"/>
            </a:xfrm>
            <a:prstGeom prst="moon">
              <a:avLst>
                <a:gd name="adj" fmla="val 26257"/>
              </a:avLst>
            </a:prstGeom>
            <a:solidFill>
              <a:schemeClr val="accent1"/>
            </a:solidFill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1450" indent="-84138" fontAlgn="base" latinLnBrk="0">
                <a:lnSpc>
                  <a:spcPct val="120000"/>
                </a:lnSpc>
                <a:spcBef>
                  <a:spcPct val="0"/>
                </a:spcBef>
                <a:spcAft>
                  <a:spcPts val="900"/>
                </a:spcAft>
                <a:buSzPct val="100000"/>
                <a:buFont typeface="Arial" pitchFamily="34" charset="0"/>
                <a:buChar char="•"/>
                <a:defRPr/>
              </a:pPr>
              <a:endParaRPr lang="ko-KR" altLang="en-US" sz="1400" b="1" kern="0" dirty="0">
                <a:solidFill>
                  <a:srgbClr val="4F4F4F"/>
                </a:solidFill>
              </a:endParaRPr>
            </a:p>
          </p:txBody>
        </p:sp>
      </p:grpSp>
      <p:sp>
        <p:nvSpPr>
          <p:cNvPr id="39" name="AutoShape 48"/>
          <p:cNvSpPr>
            <a:spLocks noChangeArrowheads="1"/>
          </p:cNvSpPr>
          <p:nvPr/>
        </p:nvSpPr>
        <p:spPr bwMode="gray">
          <a:xfrm>
            <a:off x="2554964" y="1715513"/>
            <a:ext cx="4796072" cy="882589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ko-KR" altLang="en-US" sz="1600" b="1" kern="0" dirty="0" err="1" smtClean="0">
                <a:solidFill>
                  <a:prstClr val="black"/>
                </a:solidFill>
              </a:rPr>
              <a:t>웹표준</a:t>
            </a:r>
            <a:r>
              <a:rPr lang="ko-KR" altLang="en-US" sz="1600" b="1" kern="0" dirty="0" smtClean="0">
                <a:solidFill>
                  <a:prstClr val="black"/>
                </a:solidFill>
              </a:rPr>
              <a:t> 적용 신규 전자입찰 시스템 구축</a:t>
            </a:r>
            <a:endParaRPr lang="en-US" altLang="ko-KR" sz="2000" b="1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57345"/>
              </p:ext>
            </p:extLst>
          </p:nvPr>
        </p:nvGraphicFramePr>
        <p:xfrm>
          <a:off x="415925" y="1268760"/>
          <a:ext cx="9145588" cy="50492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Internal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+mn-ea"/>
                        </a:rPr>
                        <a:t>External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696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Rectangle 8"/>
          <p:cNvSpPr/>
          <p:nvPr/>
        </p:nvSpPr>
        <p:spPr>
          <a:xfrm>
            <a:off x="2433166" y="1992784"/>
            <a:ext cx="5007561" cy="432521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626841" y="1743907"/>
            <a:ext cx="2608263" cy="431800"/>
          </a:xfrm>
          <a:prstGeom prst="roundRect">
            <a:avLst/>
          </a:prstGeom>
          <a:ln w="10160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60388" y="1997547"/>
            <a:ext cx="1512887" cy="1177925"/>
            <a:chOff x="560388" y="2132732"/>
            <a:chExt cx="1512887" cy="1177925"/>
          </a:xfrm>
        </p:grpSpPr>
        <p:sp>
          <p:nvSpPr>
            <p:cNvPr id="159" name="직사각형 158"/>
            <p:cNvSpPr/>
            <p:nvPr/>
          </p:nvSpPr>
          <p:spPr bwMode="auto">
            <a:xfrm>
              <a:off x="560388" y="2132732"/>
              <a:ext cx="1512887" cy="11779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14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알림서비스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 bwMode="auto">
            <a:xfrm>
              <a:off x="631825" y="2421657"/>
              <a:ext cx="1370013" cy="828675"/>
            </a:xfrm>
            <a:prstGeom prst="roundRect">
              <a:avLst>
                <a:gd name="adj" fmla="val 437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indent="-171450">
                <a:lnSpc>
                  <a:spcPts val="18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SMS</a:t>
              </a:r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</a:t>
              </a: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ts val="18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알림</a:t>
              </a: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890166" y="2524518"/>
            <a:ext cx="3358978" cy="1849417"/>
            <a:chOff x="2589098" y="2504663"/>
            <a:chExt cx="3358978" cy="1849417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6BB9095-B5EE-420D-A039-D8746441C099}"/>
                </a:ext>
              </a:extLst>
            </p:cNvPr>
            <p:cNvSpPr/>
            <p:nvPr/>
          </p:nvSpPr>
          <p:spPr>
            <a:xfrm>
              <a:off x="2589098" y="2636912"/>
              <a:ext cx="1584324" cy="17046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738525" y="2841306"/>
              <a:ext cx="1305127" cy="1376795"/>
              <a:chOff x="2717722" y="2870990"/>
              <a:chExt cx="1305127" cy="1376795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2717722" y="2870990"/>
                <a:ext cx="1296888" cy="261592"/>
              </a:xfrm>
              <a:prstGeom prst="roundRect">
                <a:avLst/>
              </a:prstGeom>
              <a:solidFill>
                <a:srgbClr val="9BBB59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협력업체관리</a:t>
                </a:r>
                <a:endPara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2717722" y="3615799"/>
                <a:ext cx="1296888" cy="261592"/>
              </a:xfrm>
              <a:prstGeom prst="roundRect">
                <a:avLst/>
              </a:prstGeom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사업장관리</a:t>
                </a:r>
                <a:endPara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모서리가 둥근 직사각형 206">
                <a:extLst>
                  <a:ext uri="{FF2B5EF4-FFF2-40B4-BE49-F238E27FC236}">
                    <a16:creationId xmlns:a16="http://schemas.microsoft.com/office/drawing/2014/main" id="{BB69A5E3-821A-4DCD-B2F7-D71BDD0790D0}"/>
                  </a:ext>
                </a:extLst>
              </p:cNvPr>
              <p:cNvSpPr/>
              <p:nvPr/>
            </p:nvSpPr>
            <p:spPr>
              <a:xfrm>
                <a:off x="2719995" y="3237140"/>
                <a:ext cx="1296000" cy="262800"/>
              </a:xfrm>
              <a:prstGeom prst="roundRect">
                <a:avLst/>
              </a:prstGeom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사용자관리</a:t>
                </a:r>
                <a:endPara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2725961" y="3986193"/>
                <a:ext cx="1296888" cy="261592"/>
              </a:xfrm>
              <a:prstGeom prst="roundRect">
                <a:avLst/>
              </a:prstGeom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자기정보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관리</a:t>
                </a:r>
                <a:endPara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911635" y="2504663"/>
              <a:ext cx="961245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정보관리</a:t>
              </a:r>
              <a:endParaRPr lang="ko-KR" altLang="en-US" sz="1000" b="1" dirty="0">
                <a:latin typeface="+mn-ea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376936" y="2515512"/>
              <a:ext cx="1571140" cy="1838568"/>
              <a:chOff x="4533315" y="2515512"/>
              <a:chExt cx="1571140" cy="183856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652416" y="2816690"/>
                <a:ext cx="1311842" cy="1377761"/>
                <a:chOff x="4578938" y="2638623"/>
                <a:chExt cx="1311842" cy="1377761"/>
              </a:xfrm>
            </p:grpSpPr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4578938" y="2638623"/>
                  <a:ext cx="1296000" cy="263525"/>
                </a:xfrm>
                <a:prstGeom prst="roundRect">
                  <a:avLst/>
                </a:prstGeom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100" b="1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구매요청관리</a:t>
                  </a:r>
                  <a:endParaRPr lang="ko-KR" altLang="en-US" sz="11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4594780" y="3752859"/>
                  <a:ext cx="1296000" cy="263525"/>
                </a:xfrm>
                <a:prstGeom prst="roundRect">
                  <a:avLst/>
                </a:prstGeom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100" b="1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입찰완료현황</a:t>
                  </a:r>
                  <a:endParaRPr lang="ko-KR" altLang="en-US" sz="11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1" name="모서리가 둥근 직사각형 206">
                  <a:extLst>
                    <a:ext uri="{FF2B5EF4-FFF2-40B4-BE49-F238E27FC236}">
                      <a16:creationId xmlns:a16="http://schemas.microsoft.com/office/drawing/2014/main" id="{BEF144FB-D4ED-438C-A0EF-F1A00293C793}"/>
                    </a:ext>
                  </a:extLst>
                </p:cNvPr>
                <p:cNvSpPr/>
                <p:nvPr/>
              </p:nvSpPr>
              <p:spPr>
                <a:xfrm>
                  <a:off x="4583415" y="3021458"/>
                  <a:ext cx="1296000" cy="263525"/>
                </a:xfrm>
                <a:prstGeom prst="roundRect">
                  <a:avLst/>
                </a:prstGeom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100" b="1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입찰공고 게시</a:t>
                  </a:r>
                  <a:endParaRPr lang="ko-KR" altLang="en-US" sz="11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8" name="모서리가 둥근 직사각형 206">
                  <a:extLst>
                    <a:ext uri="{FF2B5EF4-FFF2-40B4-BE49-F238E27FC236}">
                      <a16:creationId xmlns:a16="http://schemas.microsoft.com/office/drawing/2014/main" id="{CAC0E644-55D9-43DE-8B2D-45CA8EC47849}"/>
                    </a:ext>
                  </a:extLst>
                </p:cNvPr>
                <p:cNvSpPr/>
                <p:nvPr/>
              </p:nvSpPr>
              <p:spPr>
                <a:xfrm>
                  <a:off x="4588468" y="3375950"/>
                  <a:ext cx="1296000" cy="263525"/>
                </a:xfrm>
                <a:prstGeom prst="roundRect">
                  <a:avLst/>
                </a:prstGeom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100" b="1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낙찰자 선정</a:t>
                  </a:r>
                  <a:endParaRPr lang="ko-KR" altLang="en-US" sz="11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6BB9095-B5EE-420D-A039-D8746441C099}"/>
                  </a:ext>
                </a:extLst>
              </p:cNvPr>
              <p:cNvSpPr/>
              <p:nvPr/>
            </p:nvSpPr>
            <p:spPr>
              <a:xfrm>
                <a:off x="4533315" y="2649439"/>
                <a:ext cx="1571140" cy="17046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745045" y="2515512"/>
                <a:ext cx="1129962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smtClean="0">
                    <a:latin typeface="+mn-ea"/>
                  </a:rPr>
                  <a:t>견적</a:t>
                </a:r>
                <a:r>
                  <a:rPr lang="en-US" altLang="ko-KR" sz="1000" b="1" dirty="0" smtClean="0">
                    <a:latin typeface="+mn-ea"/>
                  </a:rPr>
                  <a:t>/</a:t>
                </a:r>
                <a:r>
                  <a:rPr lang="ko-KR" altLang="en-US" sz="1000" b="1" dirty="0" err="1" smtClean="0">
                    <a:latin typeface="+mn-ea"/>
                  </a:rPr>
                  <a:t>입찰관리</a:t>
                </a:r>
                <a:endParaRPr lang="ko-KR" altLang="en-US" sz="1000" b="1" dirty="0">
                  <a:latin typeface="+mn-ea"/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3824723" y="4610285"/>
            <a:ext cx="3291662" cy="1504378"/>
            <a:chOff x="2675235" y="4660926"/>
            <a:chExt cx="3291662" cy="1504378"/>
          </a:xfrm>
        </p:grpSpPr>
        <p:grpSp>
          <p:nvGrpSpPr>
            <p:cNvPr id="7" name="그룹 6"/>
            <p:cNvGrpSpPr/>
            <p:nvPr/>
          </p:nvGrpSpPr>
          <p:grpSpPr>
            <a:xfrm>
              <a:off x="4520952" y="5013176"/>
              <a:ext cx="1224136" cy="979537"/>
              <a:chOff x="4642557" y="4989193"/>
              <a:chExt cx="1224136" cy="979537"/>
            </a:xfrm>
          </p:grpSpPr>
          <p:sp>
            <p:nvSpPr>
              <p:cNvPr id="174" name="모서리가 둥근 직사각형 137">
                <a:extLst>
                  <a:ext uri="{FF2B5EF4-FFF2-40B4-BE49-F238E27FC236}">
                    <a16:creationId xmlns:a16="http://schemas.microsoft.com/office/drawing/2014/main" id="{0583177D-7F78-4F4E-92A5-07973DC2C681}"/>
                  </a:ext>
                </a:extLst>
              </p:cNvPr>
              <p:cNvSpPr/>
              <p:nvPr/>
            </p:nvSpPr>
            <p:spPr>
              <a:xfrm>
                <a:off x="4642557" y="4989193"/>
                <a:ext cx="1223590" cy="263525"/>
              </a:xfrm>
              <a:prstGeom prst="roundRect">
                <a:avLst/>
              </a:prstGeom>
              <a:solidFill>
                <a:srgbClr val="FFC000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구매요청내역</a:t>
                </a:r>
                <a:endPara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모서리가 둥근 직사각형 141">
                <a:extLst>
                  <a:ext uri="{FF2B5EF4-FFF2-40B4-BE49-F238E27FC236}">
                    <a16:creationId xmlns:a16="http://schemas.microsoft.com/office/drawing/2014/main" id="{6B38B3ED-D079-415A-A868-D1EAC2CD2B49}"/>
                  </a:ext>
                </a:extLst>
              </p:cNvPr>
              <p:cNvSpPr/>
              <p:nvPr/>
            </p:nvSpPr>
            <p:spPr>
              <a:xfrm>
                <a:off x="4642557" y="5349233"/>
                <a:ext cx="1223590" cy="263525"/>
              </a:xfrm>
              <a:prstGeom prst="roundRect">
                <a:avLst/>
              </a:prstGeom>
              <a:solidFill>
                <a:srgbClr val="FFC000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입찰공고 확인</a:t>
                </a:r>
                <a:endPara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모서리가 둥근 직사각형 199">
                <a:extLst>
                  <a:ext uri="{FF2B5EF4-FFF2-40B4-BE49-F238E27FC236}">
                    <a16:creationId xmlns:a16="http://schemas.microsoft.com/office/drawing/2014/main" id="{29C2B5E1-F78C-4BBC-9360-7545CB6E2BE8}"/>
                  </a:ext>
                </a:extLst>
              </p:cNvPr>
              <p:cNvSpPr/>
              <p:nvPr/>
            </p:nvSpPr>
            <p:spPr>
              <a:xfrm>
                <a:off x="4643103" y="5705205"/>
                <a:ext cx="1223590" cy="263525"/>
              </a:xfrm>
              <a:prstGeom prst="roundRect">
                <a:avLst/>
              </a:prstGeom>
              <a:solidFill>
                <a:srgbClr val="FFC000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입찰 참가</a:t>
                </a:r>
                <a:endPara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7" name="모서리가 둥근 직사각형 137">
              <a:extLst>
                <a:ext uri="{FF2B5EF4-FFF2-40B4-BE49-F238E27FC236}">
                  <a16:creationId xmlns:a16="http://schemas.microsoft.com/office/drawing/2014/main" id="{0583177D-7F78-4F4E-92A5-07973DC2C681}"/>
                </a:ext>
              </a:extLst>
            </p:cNvPr>
            <p:cNvSpPr/>
            <p:nvPr/>
          </p:nvSpPr>
          <p:spPr>
            <a:xfrm>
              <a:off x="2885288" y="5011990"/>
              <a:ext cx="1223590" cy="263525"/>
            </a:xfrm>
            <a:prstGeom prst="round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자사정보관리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6BB9095-B5EE-420D-A039-D8746441C099}"/>
                </a:ext>
              </a:extLst>
            </p:cNvPr>
            <p:cNvSpPr/>
            <p:nvPr/>
          </p:nvSpPr>
          <p:spPr>
            <a:xfrm>
              <a:off x="2675235" y="4816726"/>
              <a:ext cx="1584324" cy="8415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97772" y="4660926"/>
              <a:ext cx="961245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정보관리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6BB9095-B5EE-420D-A039-D8746441C099}"/>
                </a:ext>
              </a:extLst>
            </p:cNvPr>
            <p:cNvSpPr/>
            <p:nvPr/>
          </p:nvSpPr>
          <p:spPr>
            <a:xfrm>
              <a:off x="4382573" y="4831932"/>
              <a:ext cx="1584324" cy="13333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582096" y="4684278"/>
              <a:ext cx="116244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견적</a:t>
              </a: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ko-KR" altLang="en-US" sz="1000" b="1" dirty="0" err="1" smtClean="0">
                  <a:latin typeface="+mn-ea"/>
                </a:rPr>
                <a:t>입찰관리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7849636" y="2037585"/>
            <a:ext cx="1512887" cy="1177925"/>
            <a:chOff x="560388" y="2132732"/>
            <a:chExt cx="1512887" cy="1177925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560388" y="2132732"/>
              <a:ext cx="1512887" cy="11779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공동인증기관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 bwMode="auto">
            <a:xfrm>
              <a:off x="631825" y="2421657"/>
              <a:ext cx="1370013" cy="828675"/>
            </a:xfrm>
            <a:prstGeom prst="roundRect">
              <a:avLst>
                <a:gd name="adj" fmla="val 437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indent="-171450">
                <a:lnSpc>
                  <a:spcPts val="18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인증서 발급</a:t>
              </a: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ts val="18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인증서 검증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5" name="꺾인 연결선 174">
            <a:extLst>
              <a:ext uri="{FF2B5EF4-FFF2-40B4-BE49-F238E27FC236}">
                <a16:creationId xmlns:a16="http://schemas.microsoft.com/office/drawing/2014/main" id="{5319B1A7-E952-4515-A7B2-09DB9476166A}"/>
              </a:ext>
            </a:extLst>
          </p:cNvPr>
          <p:cNvCxnSpPr>
            <a:cxnSpLocks/>
          </p:cNvCxnSpPr>
          <p:nvPr/>
        </p:nvCxnSpPr>
        <p:spPr>
          <a:xfrm>
            <a:off x="2055641" y="2771752"/>
            <a:ext cx="880406" cy="630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61" y="4795313"/>
            <a:ext cx="938741" cy="938741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610266" y="4623447"/>
            <a:ext cx="1357620" cy="1126846"/>
            <a:chOff x="604043" y="3903474"/>
            <a:chExt cx="1357620" cy="112684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83" y="3903474"/>
              <a:ext cx="983662" cy="876158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604043" y="4784099"/>
              <a:ext cx="1357620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구매 </a:t>
              </a: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ko-KR" altLang="en-US" sz="1000" b="1" dirty="0" smtClean="0">
                  <a:latin typeface="+mn-ea"/>
                </a:rPr>
                <a:t>입찰 담당자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933466" y="5737074"/>
            <a:ext cx="1357620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latin typeface="+mn-ea"/>
              </a:rPr>
              <a:t>업체 담당자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685409" y="2429719"/>
            <a:ext cx="3680057" cy="2096022"/>
          </a:xfrm>
          <a:prstGeom prst="rect">
            <a:avLst/>
          </a:prstGeom>
          <a:noFill/>
          <a:ln w="38100"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749300"/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497091" y="4600983"/>
            <a:ext cx="3760165" cy="157315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749300"/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EB40D5D-2979-4137-BF3D-F6603652B661}"/>
              </a:ext>
            </a:extLst>
          </p:cNvPr>
          <p:cNvCxnSpPr/>
          <p:nvPr/>
        </p:nvCxnSpPr>
        <p:spPr bwMode="auto">
          <a:xfrm>
            <a:off x="7034403" y="2633153"/>
            <a:ext cx="751341" cy="0"/>
          </a:xfrm>
          <a:prstGeom prst="straightConnector1">
            <a:avLst/>
          </a:prstGeom>
          <a:solidFill>
            <a:srgbClr val="BBE0E3"/>
          </a:solidFill>
          <a:ln w="63500" cap="flat" cmpd="sng" algn="ctr">
            <a:solidFill>
              <a:srgbClr val="4F81BD">
                <a:lumMod val="75000"/>
              </a:srgb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24" name="꺾인 연결선 23"/>
          <p:cNvCxnSpPr>
            <a:stCxn id="15" idx="3"/>
          </p:cNvCxnSpPr>
          <p:nvPr/>
        </p:nvCxnSpPr>
        <p:spPr>
          <a:xfrm flipV="1">
            <a:off x="1819068" y="4382067"/>
            <a:ext cx="908374" cy="679459"/>
          </a:xfrm>
          <a:prstGeom prst="bentConnector3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7257257" y="4961350"/>
            <a:ext cx="865805" cy="263525"/>
          </a:xfrm>
          <a:prstGeom prst="bentConnector3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2. </a:t>
            </a:r>
            <a:r>
              <a:rPr lang="ko-KR" altLang="en-US" sz="2000" b="1" dirty="0" smtClean="0">
                <a:latin typeface="+mn-ea"/>
                <a:ea typeface="+mn-ea"/>
              </a:rPr>
              <a:t>시스템 구성도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25" name="TextBox 66">
            <a:extLst>
              <a:ext uri="{FF2B5EF4-FFF2-40B4-BE49-F238E27FC236}">
                <a16:creationId xmlns:a16="http://schemas.microsoft.com/office/drawing/2014/main" id="{D34A1A2C-7FE6-543E-631C-8074D271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744" y="3284984"/>
            <a:ext cx="1672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공동</a:t>
            </a:r>
            <a:r>
              <a:rPr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증기관은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전자서명 시 이용되는 인증서발급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검증 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업무를 처리함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356874" y="764704"/>
            <a:ext cx="8916606" cy="5665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400" b="1" dirty="0" smtClean="0">
                <a:latin typeface="+mn-ea"/>
              </a:rPr>
              <a:t>전자입찰시스템은 내부 사용자인 구매</a:t>
            </a:r>
            <a:r>
              <a:rPr lang="en-US" altLang="ko-KR" sz="1400" b="1" dirty="0" smtClean="0">
                <a:latin typeface="+mn-ea"/>
              </a:rPr>
              <a:t>/</a:t>
            </a:r>
            <a:r>
              <a:rPr lang="ko-KR" altLang="en-US" sz="1400" b="1" dirty="0" smtClean="0">
                <a:latin typeface="+mn-ea"/>
              </a:rPr>
              <a:t>입찰 담당자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외부 사용자인 협력업체별로 구분하여 사용합니다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b="1" i="1" dirty="0"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493112" y="3130460"/>
            <a:ext cx="801836" cy="6629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전자서명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PKI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툴킷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51571" y="3300389"/>
            <a:ext cx="1512887" cy="1177925"/>
            <a:chOff x="560388" y="2132732"/>
            <a:chExt cx="1512887" cy="117792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560388" y="2132732"/>
              <a:ext cx="1512887" cy="11779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14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내부시스템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 bwMode="auto">
            <a:xfrm>
              <a:off x="631825" y="2421657"/>
              <a:ext cx="1370013" cy="828675"/>
            </a:xfrm>
            <a:prstGeom prst="roundRect">
              <a:avLst>
                <a:gd name="adj" fmla="val 437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indent="-171450">
                <a:lnSpc>
                  <a:spcPts val="18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인사시스템</a:t>
              </a: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ts val="18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SSO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연동</a:t>
              </a: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6" name="꺾인 연결선 174">
            <a:extLst>
              <a:ext uri="{FF2B5EF4-FFF2-40B4-BE49-F238E27FC236}">
                <a16:creationId xmlns:a16="http://schemas.microsoft.com/office/drawing/2014/main" id="{5319B1A7-E952-4515-A7B2-09DB9476166A}"/>
              </a:ext>
            </a:extLst>
          </p:cNvPr>
          <p:cNvCxnSpPr>
            <a:cxnSpLocks/>
            <a:endCxn id="180" idx="1"/>
          </p:cNvCxnSpPr>
          <p:nvPr/>
        </p:nvCxnSpPr>
        <p:spPr>
          <a:xfrm flipV="1">
            <a:off x="2018098" y="3509088"/>
            <a:ext cx="872068" cy="4143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0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/>
          <p:cNvSpPr/>
          <p:nvPr/>
        </p:nvSpPr>
        <p:spPr bwMode="auto">
          <a:xfrm>
            <a:off x="105300" y="815803"/>
            <a:ext cx="504056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749300"/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3. </a:t>
            </a:r>
            <a:r>
              <a:rPr lang="ko-KR" altLang="en-US" sz="2000" b="1" dirty="0" smtClean="0">
                <a:latin typeface="+mn-ea"/>
                <a:ea typeface="+mn-ea"/>
              </a:rPr>
              <a:t>업무 프로세스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1" name="AutoShape 23">
            <a:extLst>
              <a:ext uri="{FF2B5EF4-FFF2-40B4-BE49-F238E27FC236}">
                <a16:creationId xmlns:a16="http://schemas.microsoft.com/office/drawing/2014/main" id="{7FE3229C-1E6D-64D9-751F-C3FC0D46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2" y="976889"/>
            <a:ext cx="2268000" cy="448246"/>
          </a:xfrm>
          <a:prstGeom prst="roundRect">
            <a:avLst>
              <a:gd name="adj" fmla="val 12574"/>
            </a:avLst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담당자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23">
            <a:extLst>
              <a:ext uri="{FF2B5EF4-FFF2-40B4-BE49-F238E27FC236}">
                <a16:creationId xmlns:a16="http://schemas.microsoft.com/office/drawing/2014/main" id="{BE324743-FE43-6757-6ABF-C89A92B4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653" y="974981"/>
            <a:ext cx="2268000" cy="432048"/>
          </a:xfrm>
          <a:prstGeom prst="roundRect">
            <a:avLst>
              <a:gd name="adj" fmla="val 12574"/>
            </a:avLst>
          </a:prstGeom>
          <a:solidFill>
            <a:srgbClr val="FFC000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업체담당자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F0B6CA-51E9-9A3D-8A81-9FBD5FCC4601}"/>
              </a:ext>
            </a:extLst>
          </p:cNvPr>
          <p:cNvSpPr/>
          <p:nvPr/>
        </p:nvSpPr>
        <p:spPr>
          <a:xfrm>
            <a:off x="5294067" y="815804"/>
            <a:ext cx="4478583" cy="540060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66700" lvl="0" indent="-2667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  <a:ea typeface="+mn-ea"/>
              </a:rPr>
              <a:t>정보등록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전자입찰 시스템에 회원 가입을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</a:p>
          <a:p>
            <a:pPr marL="266700" lvl="0" indent="-2667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  <a:ea typeface="+mn-ea"/>
              </a:rPr>
              <a:t>업체평가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내부 시스템을 이용하여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  <a:ea typeface="+mn-ea"/>
              </a:rPr>
              <a:t>업체신용도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재무상태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>             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실적 및 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매출액 등으로 평가 후 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  <a:ea typeface="+mn-ea"/>
              </a:rPr>
              <a:t>업체승인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66700" lvl="0" indent="-2667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endParaRPr lang="ko-KR" altLang="en-US" sz="11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66700" lvl="0" indent="-2667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구비서류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제출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협력업체 승인 과정에서 요청 시 </a:t>
            </a:r>
          </a:p>
          <a:p>
            <a:pPr lvl="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                         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구비서류를 제출하여야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66700" lvl="0" indent="-2667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endParaRPr lang="ko-KR" altLang="en-US" sz="11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66700" lvl="0" indent="-2667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공인인증서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등록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발급 받은 공인인증서를 등록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66700" lvl="0" indent="-2667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endParaRPr lang="ko-KR" altLang="en-US" sz="11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66700" lvl="0" indent="-2667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입찰공고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입찰대상업체에 이메일 등으로 통보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66700" lvl="0" indent="-2667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endParaRPr lang="ko-KR" altLang="en-US" sz="11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66700" lvl="0" indent="-2667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  <a:ea typeface="+mn-ea"/>
              </a:rPr>
              <a:t>투찰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내역 파일을 다운 받고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작성한 후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>        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작성한 내역 파일을 올리고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견적 총액을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입력합니다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b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        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이때 전자 서명하여 견적서를 제출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b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        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개찰 전까지는 암호화되어 열람 불가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</a:p>
          <a:p>
            <a:pPr marL="266700" lvl="0" indent="-2667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개찰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제출마감일시가 지난 후 입회인  입회 하에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  <a:ea typeface="+mn-ea"/>
              </a:rPr>
              <a:t>개찰자가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전자 서명하여 개찰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  <a:ea typeface="+mn-ea"/>
              </a:rPr>
              <a:t>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  <a:ea typeface="+mn-ea"/>
              </a:rPr>
              <a:t>. (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  <a:ea typeface="+mn-ea"/>
              </a:rPr>
              <a:t>복호화되어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 열람 가능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171450" marR="0" lvl="0" indent="-17145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ko-KR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7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850" y="1780056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정보등록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850" y="2204864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구비서류제출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99" y="2194806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업체평가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26" y="2641971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업체승인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271" y="2647670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공인인증서등록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271" y="3367058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270" y="3859128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입찰공고 조회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26" y="3858807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입찰공고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25" y="4364985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개찰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25" y="4881479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내부결재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82" y="5429061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업체선정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852" y="4365104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투찰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215">
            <a:extLst>
              <a:ext uri="{FF2B5EF4-FFF2-40B4-BE49-F238E27FC236}">
                <a16:creationId xmlns:a16="http://schemas.microsoft.com/office/drawing/2014/main" id="{9205B39F-C167-3534-76B9-5C66EB8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272" y="5435166"/>
            <a:ext cx="1348173" cy="298090"/>
          </a:xfrm>
          <a:prstGeom prst="rect">
            <a:avLst/>
          </a:prstGeom>
          <a:solidFill>
            <a:sysClr val="window" lastClr="FFFFFF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입철결과</a:t>
            </a:r>
            <a:r>
              <a:rPr kumimoji="0" lang="ko-KR" altLang="en-US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조회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4" name="직선 화살표 연결선 83"/>
          <p:cNvCxnSpPr>
            <a:stCxn id="67" idx="2"/>
            <a:endCxn id="68" idx="0"/>
          </p:cNvCxnSpPr>
          <p:nvPr/>
        </p:nvCxnSpPr>
        <p:spPr>
          <a:xfrm>
            <a:off x="3820937" y="2078146"/>
            <a:ext cx="0" cy="12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69" idx="2"/>
            <a:endCxn id="70" idx="0"/>
          </p:cNvCxnSpPr>
          <p:nvPr/>
        </p:nvCxnSpPr>
        <p:spPr>
          <a:xfrm flipH="1">
            <a:off x="1323713" y="2492896"/>
            <a:ext cx="2873" cy="14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0" idx="3"/>
            <a:endCxn id="73" idx="1"/>
          </p:cNvCxnSpPr>
          <p:nvPr/>
        </p:nvCxnSpPr>
        <p:spPr>
          <a:xfrm>
            <a:off x="1997799" y="2791016"/>
            <a:ext cx="1146472" cy="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68" idx="1"/>
            <a:endCxn id="69" idx="3"/>
          </p:cNvCxnSpPr>
          <p:nvPr/>
        </p:nvCxnSpPr>
        <p:spPr>
          <a:xfrm flipH="1" flipV="1">
            <a:off x="2000672" y="2343851"/>
            <a:ext cx="1146178" cy="1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endCxn id="74" idx="0"/>
          </p:cNvCxnSpPr>
          <p:nvPr/>
        </p:nvCxnSpPr>
        <p:spPr>
          <a:xfrm>
            <a:off x="3818357" y="2982266"/>
            <a:ext cx="1" cy="38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4" idx="2"/>
            <a:endCxn id="75" idx="0"/>
          </p:cNvCxnSpPr>
          <p:nvPr/>
        </p:nvCxnSpPr>
        <p:spPr>
          <a:xfrm flipH="1">
            <a:off x="3818357" y="3665148"/>
            <a:ext cx="1" cy="19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76" idx="3"/>
            <a:endCxn id="75" idx="1"/>
          </p:cNvCxnSpPr>
          <p:nvPr/>
        </p:nvCxnSpPr>
        <p:spPr>
          <a:xfrm>
            <a:off x="1997799" y="4007852"/>
            <a:ext cx="1146471" cy="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6" idx="2"/>
            <a:endCxn id="77" idx="0"/>
          </p:cNvCxnSpPr>
          <p:nvPr/>
        </p:nvCxnSpPr>
        <p:spPr>
          <a:xfrm flipH="1">
            <a:off x="1323712" y="4156897"/>
            <a:ext cx="1" cy="20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7" idx="2"/>
            <a:endCxn id="78" idx="0"/>
          </p:cNvCxnSpPr>
          <p:nvPr/>
        </p:nvCxnSpPr>
        <p:spPr>
          <a:xfrm>
            <a:off x="1323712" y="4663075"/>
            <a:ext cx="0" cy="21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78" idx="2"/>
            <a:endCxn id="79" idx="0"/>
          </p:cNvCxnSpPr>
          <p:nvPr/>
        </p:nvCxnSpPr>
        <p:spPr>
          <a:xfrm>
            <a:off x="1323712" y="5179569"/>
            <a:ext cx="4257" cy="24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0" idx="1"/>
            <a:endCxn id="77" idx="3"/>
          </p:cNvCxnSpPr>
          <p:nvPr/>
        </p:nvCxnSpPr>
        <p:spPr>
          <a:xfrm flipH="1" flipV="1">
            <a:off x="1997798" y="4514030"/>
            <a:ext cx="1150054" cy="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79" idx="3"/>
            <a:endCxn id="81" idx="1"/>
          </p:cNvCxnSpPr>
          <p:nvPr/>
        </p:nvCxnSpPr>
        <p:spPr>
          <a:xfrm>
            <a:off x="2002055" y="5578106"/>
            <a:ext cx="1142217" cy="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79" idx="1"/>
            <a:endCxn id="76" idx="1"/>
          </p:cNvCxnSpPr>
          <p:nvPr/>
        </p:nvCxnSpPr>
        <p:spPr>
          <a:xfrm rot="10800000">
            <a:off x="649626" y="4007852"/>
            <a:ext cx="4256" cy="1570254"/>
          </a:xfrm>
          <a:prstGeom prst="bentConnector3">
            <a:avLst>
              <a:gd name="adj1" fmla="val 547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19706" y="5566191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유찰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67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4. </a:t>
            </a:r>
            <a:r>
              <a:rPr lang="ko-KR" altLang="en-US" sz="2000" b="1" dirty="0" smtClean="0">
                <a:latin typeface="+mn-ea"/>
                <a:ea typeface="+mn-ea"/>
              </a:rPr>
              <a:t>프로젝트 수행 일자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5" name="Rectangle 46"/>
          <p:cNvSpPr txBox="1">
            <a:spLocks noChangeArrowheads="1"/>
          </p:cNvSpPr>
          <p:nvPr/>
        </p:nvSpPr>
        <p:spPr bwMode="auto">
          <a:xfrm>
            <a:off x="272480" y="764704"/>
            <a:ext cx="9212262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762000" eaLnBrk="0" latinLnBrk="0" hangingPunct="0">
              <a:spcBef>
                <a:spcPct val="20000"/>
              </a:spcBef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+mn-ea"/>
              </a:rPr>
              <a:t>일진그룹 전자입찰 시스템은 기획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600" b="1" kern="0" dirty="0" err="1" smtClean="0">
                <a:solidFill>
                  <a:prstClr val="black"/>
                </a:solidFill>
                <a:latin typeface="+mn-ea"/>
              </a:rPr>
              <a:t>분석설계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n-ea"/>
              </a:rPr>
              <a:t>0.5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n-ea"/>
              </a:rPr>
              <a:t>개월</a:t>
            </a:r>
            <a:r>
              <a:rPr lang="en-US" altLang="ko-KR" sz="1600" b="1" kern="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n-ea"/>
              </a:rPr>
              <a:t>개</a:t>
            </a:r>
            <a:r>
              <a:rPr lang="ko-KR" altLang="en-US" sz="1600" b="1" kern="0" dirty="0">
                <a:solidFill>
                  <a:prstClr val="black"/>
                </a:solidFill>
                <a:latin typeface="+mn-ea"/>
              </a:rPr>
              <a:t>발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n-ea"/>
              </a:rPr>
              <a:t>2.5</a:t>
            </a:r>
            <a:r>
              <a:rPr lang="ko-KR" altLang="en-US" sz="1600" b="1" kern="0" dirty="0">
                <a:solidFill>
                  <a:prstClr val="black"/>
                </a:solidFill>
                <a:latin typeface="+mn-ea"/>
              </a:rPr>
              <a:t>개월</a:t>
            </a:r>
            <a:r>
              <a:rPr lang="en-US" altLang="ko-KR" sz="1600" b="1" kern="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600" b="1" kern="0" dirty="0">
                <a:solidFill>
                  <a:prstClr val="black"/>
                </a:solidFill>
                <a:latin typeface="+mn-ea"/>
              </a:rPr>
              <a:t>테스트</a:t>
            </a:r>
            <a:r>
              <a:rPr lang="en-US" altLang="ko-KR" sz="1600" b="1" kern="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600" b="1" kern="0" dirty="0">
                <a:solidFill>
                  <a:prstClr val="black"/>
                </a:solidFill>
                <a:latin typeface="+mn-ea"/>
              </a:rPr>
              <a:t>안정화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n-ea"/>
              </a:rPr>
              <a:t>0.5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n-ea"/>
              </a:rPr>
              <a:t>개월 </a:t>
            </a:r>
            <a:r>
              <a:rPr lang="ko-KR" altLang="en-US" sz="1600" b="1" kern="0" dirty="0">
                <a:solidFill>
                  <a:prstClr val="black"/>
                </a:solidFill>
                <a:latin typeface="+mn-ea"/>
              </a:rPr>
              <a:t>등 </a:t>
            </a:r>
            <a:endParaRPr lang="en-US" altLang="ko-KR" sz="1600" b="1" kern="0" dirty="0" smtClean="0">
              <a:solidFill>
                <a:prstClr val="black"/>
              </a:solidFill>
              <a:latin typeface="+mn-ea"/>
            </a:endParaRPr>
          </a:p>
          <a:p>
            <a:pPr algn="just" defTabSz="762000" eaLnBrk="0" latinLnBrk="0" hangingPunct="0">
              <a:spcBef>
                <a:spcPct val="20000"/>
              </a:spcBef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+mn-ea"/>
              </a:rPr>
              <a:t>총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n-ea"/>
              </a:rPr>
              <a:t>3.5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n-ea"/>
              </a:rPr>
              <a:t>개월 동안 진행합니다</a:t>
            </a:r>
            <a:r>
              <a:rPr lang="en-US" altLang="ko-KR" sz="1600" b="1" kern="0" dirty="0">
                <a:solidFill>
                  <a:prstClr val="black"/>
                </a:solidFill>
                <a:latin typeface="+mn-ea"/>
              </a:rPr>
              <a:t>.</a:t>
            </a:r>
            <a:endParaRPr kumimoji="1" lang="en-US" altLang="ko-KR" sz="1600" b="1" kern="0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4488" y="2204864"/>
            <a:ext cx="9342303" cy="2150032"/>
            <a:chOff x="280703" y="1396416"/>
            <a:chExt cx="9342303" cy="21500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CEC9CF7-36AC-42CD-B82F-7080E70352F4}"/>
                </a:ext>
              </a:extLst>
            </p:cNvPr>
            <p:cNvSpPr/>
            <p:nvPr/>
          </p:nvSpPr>
          <p:spPr>
            <a:xfrm>
              <a:off x="280703" y="1396417"/>
              <a:ext cx="9342303" cy="2150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n-ea"/>
                </a:rPr>
                <a:t>조직 구성안</a:t>
              </a:r>
            </a:p>
          </p:txBody>
        </p:sp>
        <p:sp>
          <p:nvSpPr>
            <p:cNvPr id="37" name="오른쪽 화살표 634">
              <a:extLst>
                <a:ext uri="{FF2B5EF4-FFF2-40B4-BE49-F238E27FC236}">
                  <a16:creationId xmlns:a16="http://schemas.microsoft.com/office/drawing/2014/main" id="{BB189FF2-179F-4CB6-8E9D-5F16779205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9064" y="1657510"/>
              <a:ext cx="7570695" cy="576000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D5133F44-21D8-4249-A9FC-E7EFC3EC31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856656" y="1396416"/>
              <a:ext cx="0" cy="2150031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</p:spPr>
          <p:txBody>
            <a:bodyPr wrap="none" lIns="36000" tIns="36000" rIns="36000" bIns="3600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9" name="TextBox 728">
              <a:extLst>
                <a:ext uri="{FF2B5EF4-FFF2-40B4-BE49-F238E27FC236}">
                  <a16:creationId xmlns:a16="http://schemas.microsoft.com/office/drawing/2014/main" id="{113B0633-A4C5-4B7F-B0AA-DDEDBB98389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32667" y="1810916"/>
              <a:ext cx="71205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2023.12</a:t>
              </a:r>
              <a:endParaRPr kumimoji="0"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40" name="Line 33">
              <a:extLst>
                <a:ext uri="{FF2B5EF4-FFF2-40B4-BE49-F238E27FC236}">
                  <a16:creationId xmlns:a16="http://schemas.microsoft.com/office/drawing/2014/main" id="{AD021147-FFC9-445C-A975-E8D8639A4F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6354045" y="1396417"/>
              <a:ext cx="1" cy="2150031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</p:spPr>
          <p:txBody>
            <a:bodyPr wrap="none" lIns="36000" tIns="36000" rIns="36000" bIns="3600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latinLnBrk="0"/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41" name="Picture 4" descr="D:\고도화\brown_png\아직 정리안된 요소들\item2_ri.png">
              <a:extLst>
                <a:ext uri="{FF2B5EF4-FFF2-40B4-BE49-F238E27FC236}">
                  <a16:creationId xmlns:a16="http://schemas.microsoft.com/office/drawing/2014/main" id="{16654083-BA8D-492A-A6C6-6E8EF4F7B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9767" y="2491756"/>
              <a:ext cx="997335" cy="854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2509CB-00B6-4492-A416-B317D32C6E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8504" y="2840867"/>
              <a:ext cx="1198024" cy="2369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indent="-101600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714375" algn="l"/>
                </a:tabLst>
              </a:pPr>
              <a:r>
                <a:rPr kumimoji="1" lang="ko-KR" altLang="en-US" sz="1400" b="1" dirty="0" smtClean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구축 </a:t>
              </a:r>
              <a:r>
                <a:rPr kumimoji="1" lang="ko-KR" altLang="en-US" sz="14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일정</a:t>
              </a:r>
            </a:p>
          </p:txBody>
        </p:sp>
        <p:pic>
          <p:nvPicPr>
            <p:cNvPr id="43" name="Picture 41" descr="accept">
              <a:extLst>
                <a:ext uri="{FF2B5EF4-FFF2-40B4-BE49-F238E27FC236}">
                  <a16:creationId xmlns:a16="http://schemas.microsoft.com/office/drawing/2014/main" id="{561C3805-F10D-4EE3-89E6-BE19FCC75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52472" y="2348880"/>
              <a:ext cx="3984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DA03D3C2-BB12-4FE6-88B6-A98E2D918E96}"/>
                </a:ext>
              </a:extLst>
            </p:cNvPr>
            <p:cNvSpPr/>
            <p:nvPr/>
          </p:nvSpPr>
          <p:spPr bwMode="gray">
            <a:xfrm>
              <a:off x="2678782" y="3022666"/>
              <a:ext cx="106363" cy="10795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9199739-41AA-48D3-A94E-5E87566C7F75}"/>
                </a:ext>
              </a:extLst>
            </p:cNvPr>
            <p:cNvSpPr/>
            <p:nvPr/>
          </p:nvSpPr>
          <p:spPr bwMode="gray">
            <a:xfrm>
              <a:off x="2432720" y="3161257"/>
              <a:ext cx="598487" cy="1704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indent="-101600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714375" algn="l"/>
                </a:tabLst>
                <a:defRPr/>
              </a:pPr>
              <a:r>
                <a:rPr kumimoji="1" lang="en-US" altLang="ko-KR" sz="11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</a:rPr>
                <a:t>Kick-Off</a:t>
              </a: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DDD8A212-3982-4960-BC49-84F74403ACA4}"/>
                </a:ext>
              </a:extLst>
            </p:cNvPr>
            <p:cNvSpPr/>
            <p:nvPr/>
          </p:nvSpPr>
          <p:spPr bwMode="gray">
            <a:xfrm>
              <a:off x="7071878" y="3070860"/>
              <a:ext cx="106363" cy="10795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90D729-D68E-4A97-9E8B-078F5AEEDF79}"/>
                </a:ext>
              </a:extLst>
            </p:cNvPr>
            <p:cNvSpPr/>
            <p:nvPr/>
          </p:nvSpPr>
          <p:spPr bwMode="gray">
            <a:xfrm>
              <a:off x="6833431" y="3196616"/>
              <a:ext cx="598487" cy="1862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indent="-101600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714375" algn="l"/>
                </a:tabLst>
                <a:defRPr/>
              </a:pPr>
              <a:r>
                <a:rPr kumimoji="1" lang="en-US" altLang="ko-KR" sz="11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</a:rPr>
                <a:t>Open</a:t>
              </a: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C671E6EB-DCBE-4071-A6DA-DB8AF320A061}"/>
                </a:ext>
              </a:extLst>
            </p:cNvPr>
            <p:cNvSpPr/>
            <p:nvPr/>
          </p:nvSpPr>
          <p:spPr bwMode="gray">
            <a:xfrm>
              <a:off x="7999759" y="3068960"/>
              <a:ext cx="106363" cy="10795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7BD468D-AA4C-426F-96B2-9E970120E156}"/>
                </a:ext>
              </a:extLst>
            </p:cNvPr>
            <p:cNvSpPr/>
            <p:nvPr/>
          </p:nvSpPr>
          <p:spPr bwMode="gray">
            <a:xfrm>
              <a:off x="7954913" y="3212976"/>
              <a:ext cx="598487" cy="1704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indent="-101600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714375" algn="l"/>
                </a:tabLst>
                <a:defRPr/>
              </a:pPr>
              <a:r>
                <a:rPr kumimoji="1" lang="ko-KR" altLang="en-US" sz="11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</a:rPr>
                <a:t>종료보고</a:t>
              </a:r>
              <a:endParaRPr kumimoji="1" lang="en-US" altLang="ko-KR" sz="1100" b="1" dirty="0">
                <a:gradFill>
                  <a:gsLst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갈매기형 수장 84">
              <a:extLst>
                <a:ext uri="{FF2B5EF4-FFF2-40B4-BE49-F238E27FC236}">
                  <a16:creationId xmlns:a16="http://schemas.microsoft.com/office/drawing/2014/main" id="{599DA701-5F28-4D3C-99F9-B6390A2B8D8C}"/>
                </a:ext>
              </a:extLst>
            </p:cNvPr>
            <p:cNvSpPr/>
            <p:nvPr/>
          </p:nvSpPr>
          <p:spPr bwMode="gray">
            <a:xfrm>
              <a:off x="2708053" y="2646075"/>
              <a:ext cx="660771" cy="327856"/>
            </a:xfrm>
            <a:prstGeom prst="chevron">
              <a:avLst>
                <a:gd name="adj" fmla="val 32222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lnSpc>
                  <a:spcPct val="110000"/>
                </a:lnSpc>
              </a:pPr>
              <a:endParaRPr lang="ko-KR" altLang="en-US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B09447D-A217-4F6D-8CDD-5F57713055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11902" y="2706070"/>
              <a:ext cx="1412338" cy="2031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indent="-101600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714375" algn="l"/>
                </a:tabLst>
              </a:pPr>
              <a:r>
                <a:rPr kumimoji="1" lang="ko-KR" altLang="en-US" sz="12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분석</a:t>
              </a:r>
              <a:r>
                <a:rPr kumimoji="1" lang="en-US" altLang="ko-KR" sz="12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/</a:t>
              </a:r>
              <a:r>
                <a:rPr kumimoji="1" lang="ko-KR" altLang="en-US" sz="12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설계 </a:t>
              </a:r>
              <a:r>
                <a:rPr lang="en-US" altLang="ko-KR" sz="12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0</a:t>
              </a:r>
              <a:r>
                <a:rPr lang="en-US" altLang="ko-KR" sz="1200" b="1" dirty="0" smtClean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.5</a:t>
              </a:r>
              <a:r>
                <a:rPr kumimoji="1" lang="ko-KR" altLang="en-US" sz="12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개월</a:t>
              </a:r>
              <a:endParaRPr kumimoji="1" lang="en-US" altLang="ko-KR" sz="1200" b="1" dirty="0">
                <a:gradFill>
                  <a:gsLst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  <a:sym typeface="한컴바탕" pitchFamily="18" charset="2"/>
              </a:endParaRPr>
            </a:p>
          </p:txBody>
        </p:sp>
        <p:sp>
          <p:nvSpPr>
            <p:cNvPr id="53" name="갈매기형 수장 86">
              <a:extLst>
                <a:ext uri="{FF2B5EF4-FFF2-40B4-BE49-F238E27FC236}">
                  <a16:creationId xmlns:a16="http://schemas.microsoft.com/office/drawing/2014/main" id="{58E6FDF7-CF41-43D3-B88F-69029EE2C7B5}"/>
                </a:ext>
              </a:extLst>
            </p:cNvPr>
            <p:cNvSpPr/>
            <p:nvPr/>
          </p:nvSpPr>
          <p:spPr bwMode="gray">
            <a:xfrm>
              <a:off x="7127857" y="2620552"/>
              <a:ext cx="1137511" cy="310839"/>
            </a:xfrm>
            <a:prstGeom prst="chevron">
              <a:avLst>
                <a:gd name="adj" fmla="val 32222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lnSpc>
                  <a:spcPct val="110000"/>
                </a:lnSpc>
              </a:pPr>
              <a:endParaRPr lang="ko-KR" altLang="en-US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4E7A108-54B0-4923-AF3F-71F349166A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041231" y="2625346"/>
              <a:ext cx="948905" cy="4062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indent="-101600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714375" algn="l"/>
                </a:tabLst>
              </a:pPr>
              <a:r>
                <a:rPr kumimoji="1" lang="ko-KR" altLang="en-US" sz="1200" b="1" dirty="0" smtClean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안정화  </a:t>
              </a:r>
              <a:endParaRPr kumimoji="1" lang="en-US" altLang="ko-KR" sz="1200" b="1" dirty="0">
                <a:gradFill>
                  <a:gsLst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  <a:sym typeface="한컴바탕" pitchFamily="18" charset="2"/>
              </a:endParaRPr>
            </a:p>
            <a:p>
              <a:pPr indent="-101600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714375" algn="l"/>
                </a:tabLst>
              </a:pPr>
              <a:r>
                <a:rPr kumimoji="1" lang="en-US" altLang="ko-KR" sz="1200" b="1" dirty="0" smtClean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0.5 </a:t>
              </a:r>
              <a:r>
                <a:rPr kumimoji="1" lang="ko-KR" altLang="en-US" sz="12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개월</a:t>
              </a:r>
              <a:endParaRPr kumimoji="1" lang="en-US" altLang="ko-KR" sz="1200" b="1" dirty="0">
                <a:gradFill>
                  <a:gsLst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  <a:sym typeface="한컴바탕" pitchFamily="18" charset="2"/>
              </a:endParaRPr>
            </a:p>
          </p:txBody>
        </p:sp>
        <p:sp>
          <p:nvSpPr>
            <p:cNvPr id="55" name="TextBox 728">
              <a:extLst>
                <a:ext uri="{FF2B5EF4-FFF2-40B4-BE49-F238E27FC236}">
                  <a16:creationId xmlns:a16="http://schemas.microsoft.com/office/drawing/2014/main" id="{666473AD-CF63-4391-8D68-FFBFD99408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644002" y="1810916"/>
              <a:ext cx="71205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2024.01</a:t>
              </a:r>
              <a:endParaRPr kumimoji="0"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728">
              <a:extLst>
                <a:ext uri="{FF2B5EF4-FFF2-40B4-BE49-F238E27FC236}">
                  <a16:creationId xmlns:a16="http://schemas.microsoft.com/office/drawing/2014/main" id="{94BB1D66-BFC1-4BD3-95E2-A01C8CD933A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131292" y="1810916"/>
              <a:ext cx="71205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2024.02</a:t>
              </a:r>
              <a:endParaRPr kumimoji="0"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57" name="TextBox 728">
              <a:extLst>
                <a:ext uri="{FF2B5EF4-FFF2-40B4-BE49-F238E27FC236}">
                  <a16:creationId xmlns:a16="http://schemas.microsoft.com/office/drawing/2014/main" id="{A6A8EC04-2DCE-4FEA-B67D-4153D57BA99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618582" y="1810916"/>
              <a:ext cx="71205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2024.03</a:t>
              </a:r>
              <a:endParaRPr kumimoji="0"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58" name="갈매기형 수장 102">
              <a:extLst>
                <a:ext uri="{FF2B5EF4-FFF2-40B4-BE49-F238E27FC236}">
                  <a16:creationId xmlns:a16="http://schemas.microsoft.com/office/drawing/2014/main" id="{2AD619A3-6C39-469B-A012-CBB5A76F22FC}"/>
                </a:ext>
              </a:extLst>
            </p:cNvPr>
            <p:cNvSpPr/>
            <p:nvPr/>
          </p:nvSpPr>
          <p:spPr bwMode="gray">
            <a:xfrm>
              <a:off x="3435575" y="2661698"/>
              <a:ext cx="3672408" cy="294858"/>
            </a:xfrm>
            <a:prstGeom prst="chevron">
              <a:avLst>
                <a:gd name="adj" fmla="val 32222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lnSpc>
                  <a:spcPct val="110000"/>
                </a:lnSpc>
              </a:pPr>
              <a:endParaRPr lang="ko-KR" altLang="en-US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1BEF875-7359-48E4-BCD0-B92DD75964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87407" y="2720249"/>
              <a:ext cx="3784022" cy="1858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indent="-101600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714375" algn="l"/>
                </a:tabLst>
              </a:pPr>
              <a:r>
                <a:rPr kumimoji="1" lang="ko-KR" altLang="en-US" sz="12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구현 </a:t>
              </a:r>
              <a:r>
                <a:rPr lang="en-US" altLang="ko-KR" sz="12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2.5</a:t>
              </a:r>
              <a:r>
                <a:rPr kumimoji="1" lang="ko-KR" altLang="en-US" sz="1200" b="1" dirty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itchFamily="50" charset="-127"/>
                  <a:ea typeface="맑은 고딕" pitchFamily="50" charset="-127"/>
                  <a:sym typeface="한컴바탕" pitchFamily="18" charset="2"/>
                </a:rPr>
                <a:t>개월</a:t>
              </a:r>
              <a:endParaRPr kumimoji="1" lang="en-US" altLang="ko-KR" sz="1200" b="1" dirty="0">
                <a:gradFill>
                  <a:gsLst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  <a:sym typeface="한컴바탕" pitchFamily="18" charset="2"/>
              </a:endParaRPr>
            </a:p>
          </p:txBody>
        </p:sp>
        <p:sp>
          <p:nvSpPr>
            <p:cNvPr id="60" name="Line 33">
              <a:extLst>
                <a:ext uri="{FF2B5EF4-FFF2-40B4-BE49-F238E27FC236}">
                  <a16:creationId xmlns:a16="http://schemas.microsoft.com/office/drawing/2014/main" id="{B2171CAE-A5D0-4B15-9F69-77D679380198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7816649" y="1412775"/>
              <a:ext cx="16671" cy="2133671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</p:spPr>
          <p:txBody>
            <a:bodyPr wrap="none" lIns="36000" tIns="36000" rIns="36000" bIns="3600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latinLnBrk="0"/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B121F687-BFA1-4ABA-8369-A1CA1199E0A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02633" y="1412776"/>
              <a:ext cx="6349" cy="213367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</p:spPr>
          <p:txBody>
            <a:bodyPr wrap="none" lIns="36000" tIns="36000" rIns="36000" bIns="3600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latinLnBrk="0"/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2" name="Line 33">
              <a:extLst>
                <a:ext uri="{FF2B5EF4-FFF2-40B4-BE49-F238E27FC236}">
                  <a16:creationId xmlns:a16="http://schemas.microsoft.com/office/drawing/2014/main" id="{B5A04169-4AB3-45AB-9F35-4258FA4446E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296815" y="1412776"/>
              <a:ext cx="495" cy="213367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</p:spPr>
          <p:txBody>
            <a:bodyPr wrap="none" lIns="36000" tIns="36000" rIns="36000" bIns="3600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latinLnBrk="0"/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0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>
          <a:headEnd/>
          <a:tailEnd/>
        </a:ln>
      </a:spPr>
      <a:bodyPr wrap="square" lIns="0" tIns="0" rIns="0" bIns="0" rtlCol="0" anchor="ctr">
        <a:noAutofit/>
      </a:bodyPr>
      <a:lstStyle>
        <a:defPPr algn="ctr" defTabSz="749300">
          <a:defRPr sz="1400"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86805</TotalTime>
  <Words>390</Words>
  <Application>Microsoft Office PowerPoint</Application>
  <PresentationFormat>A4 용지(210x297mm)</PresentationFormat>
  <Paragraphs>95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한컴바탕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보안모니터링수행현황</dc:title>
  <dc:creator>IJMAIL</dc:creator>
  <cp:lastModifiedBy>IJMAIL</cp:lastModifiedBy>
  <cp:revision>3395</cp:revision>
  <cp:lastPrinted>2019-10-01T08:45:20Z</cp:lastPrinted>
  <dcterms:created xsi:type="dcterms:W3CDTF">2011-09-09T07:11:44Z</dcterms:created>
  <dcterms:modified xsi:type="dcterms:W3CDTF">2023-12-19T06:36:14Z</dcterms:modified>
</cp:coreProperties>
</file>