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76" r:id="rId2"/>
    <p:sldId id="300" r:id="rId3"/>
    <p:sldId id="315" r:id="rId4"/>
    <p:sldId id="321" r:id="rId5"/>
    <p:sldId id="314" r:id="rId6"/>
    <p:sldId id="316" r:id="rId7"/>
    <p:sldId id="317" r:id="rId8"/>
    <p:sldId id="318" r:id="rId9"/>
    <p:sldId id="319" r:id="rId10"/>
    <p:sldId id="313" r:id="rId11"/>
    <p:sldId id="305" r:id="rId12"/>
    <p:sldId id="320" r:id="rId13"/>
    <p:sldId id="325" r:id="rId14"/>
    <p:sldId id="338" r:id="rId15"/>
    <p:sldId id="327" r:id="rId16"/>
    <p:sldId id="328" r:id="rId17"/>
    <p:sldId id="339" r:id="rId18"/>
    <p:sldId id="333" r:id="rId19"/>
    <p:sldId id="329" r:id="rId20"/>
    <p:sldId id="330" r:id="rId21"/>
    <p:sldId id="331" r:id="rId22"/>
    <p:sldId id="332" r:id="rId23"/>
    <p:sldId id="334" r:id="rId24"/>
    <p:sldId id="335" r:id="rId25"/>
    <p:sldId id="336" r:id="rId26"/>
    <p:sldId id="337" r:id="rId2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0065B3"/>
    <a:srgbClr val="0066B3"/>
    <a:srgbClr val="FF40FF"/>
    <a:srgbClr val="EEEEEE"/>
    <a:srgbClr val="FEE500"/>
    <a:srgbClr val="FFFF66"/>
    <a:srgbClr val="F7F7F7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5937" autoAdjust="0"/>
  </p:normalViewPr>
  <p:slideViewPr>
    <p:cSldViewPr snapToGrid="0">
      <p:cViewPr varScale="1">
        <p:scale>
          <a:sx n="135" d="100"/>
          <a:sy n="135" d="100"/>
        </p:scale>
        <p:origin x="540" y="-76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6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8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77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355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326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4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55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957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315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7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99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706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528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125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91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839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7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07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50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96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777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14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17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18054039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전자입찰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입찰계획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공고자에게 보내지는 입찰계획 메일 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D095DD25-B5F3-FB39-710F-9A8332C08C05}"/>
              </a:ext>
            </a:extLst>
          </p:cNvPr>
          <p:cNvSpPr/>
          <p:nvPr/>
        </p:nvSpPr>
        <p:spPr>
          <a:xfrm>
            <a:off x="697351" y="1774289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" name="Google Shape;381;p6">
            <a:extLst>
              <a:ext uri="{FF2B5EF4-FFF2-40B4-BE49-F238E27FC236}">
                <a16:creationId xmlns:a16="http://schemas.microsoft.com/office/drawing/2014/main" id="{06B8DD98-2941-689C-1C2F-DFAF2C7362A9}"/>
              </a:ext>
            </a:extLst>
          </p:cNvPr>
          <p:cNvSpPr/>
          <p:nvPr/>
        </p:nvSpPr>
        <p:spPr>
          <a:xfrm>
            <a:off x="468173" y="1356107"/>
            <a:ext cx="3642969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입찰계획 등록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8C05-10B7-D86D-6B63-460862AEB0BC}"/>
              </a:ext>
            </a:extLst>
          </p:cNvPr>
          <p:cNvSpPr txBox="1"/>
          <p:nvPr/>
        </p:nvSpPr>
        <p:spPr>
          <a:xfrm>
            <a:off x="746428" y="2204474"/>
            <a:ext cx="31373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일진건설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에서 입찰계획을 등록하였습니다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입찰명은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]  </a:t>
            </a:r>
            <a:r>
              <a:rPr lang="ko-KR" altLang="en-US" sz="800" u="none" strike="noStrike" cap="none" dirty="0">
                <a:solidFill>
                  <a:schemeClr val="tx1"/>
                </a:solidFill>
              </a:rPr>
              <a:t>입니다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u="none" strike="noStrike" cap="none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자세한 사항은 </a:t>
            </a:r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로그인하여 확인해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11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54;p1">
            <a:extLst>
              <a:ext uri="{FF2B5EF4-FFF2-40B4-BE49-F238E27FC236}">
                <a16:creationId xmlns:a16="http://schemas.microsoft.com/office/drawing/2014/main" id="{FA85DFAA-F9B5-00D1-4D9C-631D04506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0073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전자입찰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입찰진행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1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688290961"/>
              </p:ext>
            </p:extLst>
          </p:nvPr>
        </p:nvGraphicFramePr>
        <p:xfrm>
          <a:off x="8385974" y="826614"/>
          <a:ext cx="2324900" cy="286612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입찰상태가 입찰공고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상태의 입찰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진행상태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전체가 선택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개찰대상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마감이 지났지만 상태가 입찰공고인 입찰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재입찰일 경우 입찰공고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라고 표기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목록은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입찰진행을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입찰은 담당자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입회자로 선택된 사용자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입찰 상세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마감일시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현재시간이 지나면 빨간색으로 표기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해당 사용자에게 메일발송 연결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입찰진행 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입찰진행 목록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입찰진행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입찰진행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입찰진행은 입찰공고 되고 입찰 완료되기 전까지의 상태를 가진 입찰입니다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입찰번호 또는 입찰명을 클릭하시면 상세내용을 확인할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입찰이 마감되면 개찰자는 개찰 후 업체선정을 해 주십시오</a:t>
            </a:r>
            <a:r>
              <a:rPr lang="en-US" altLang="ko-KR" sz="600" dirty="0">
                <a:solidFill>
                  <a:schemeClr val="tx1"/>
                </a:solidFill>
              </a:rPr>
              <a:t>.(</a:t>
            </a:r>
            <a:r>
              <a:rPr lang="ko-KR" altLang="en-US" sz="600" dirty="0">
                <a:solidFill>
                  <a:schemeClr val="tx1"/>
                </a:solidFill>
              </a:rPr>
              <a:t>개찰대상은 상태가 빨간색으로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개찰 후 업체선정대상은 상태가 파란색으로 표기됩니다</a:t>
            </a:r>
            <a:r>
              <a:rPr lang="en-US" altLang="ko-KR" sz="600" dirty="0">
                <a:solidFill>
                  <a:schemeClr val="tx1"/>
                </a:solidFill>
              </a:rPr>
              <a:t>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FF0000"/>
                </a:solidFill>
              </a:rPr>
              <a:t>입찰마감 후 </a:t>
            </a:r>
            <a:r>
              <a:rPr lang="en-US" altLang="ko-KR" sz="600" dirty="0">
                <a:solidFill>
                  <a:srgbClr val="FF0000"/>
                </a:solidFill>
              </a:rPr>
              <a:t>30</a:t>
            </a:r>
            <a:r>
              <a:rPr lang="ko-KR" altLang="en-US" sz="600" dirty="0">
                <a:solidFill>
                  <a:srgbClr val="FF0000"/>
                </a:solidFill>
              </a:rPr>
              <a:t>일이 지나도록 업체 선정되지 않으면 자동으로 유찰처리 됩니다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686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779205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1848433966"/>
              </p:ext>
            </p:extLst>
          </p:nvPr>
        </p:nvGraphicFramePr>
        <p:xfrm>
          <a:off x="1527417" y="3615702"/>
          <a:ext cx="6519935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911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10047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906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645906">
                  <a:extLst>
                    <a:ext uri="{9D8B030D-6E8A-4147-A177-3AD203B41FA5}">
                      <a16:colId xmlns:a16="http://schemas.microsoft.com/office/drawing/2014/main" val="3264046316"/>
                    </a:ext>
                  </a:extLst>
                </a:gridCol>
                <a:gridCol w="701725">
                  <a:extLst>
                    <a:ext uri="{9D8B030D-6E8A-4147-A177-3AD203B41FA5}">
                      <a16:colId xmlns:a16="http://schemas.microsoft.com/office/drawing/2014/main" val="2151607979"/>
                    </a:ext>
                  </a:extLst>
                </a:gridCol>
                <a:gridCol w="574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775">
                  <a:extLst>
                    <a:ext uri="{9D8B030D-6E8A-4147-A177-3AD203B41FA5}">
                      <a16:colId xmlns:a16="http://schemas.microsoft.com/office/drawing/2014/main" val="260347268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제출마감일시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입찰방식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상태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내역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담당자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개찰자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2024-01-13 13:00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입찰공고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2024-01-12 13:00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입찰공고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강감찬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2024-01-12 13:00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65B3"/>
                          </a:solidFill>
                        </a:rPr>
                        <a:t>개찰</a:t>
                      </a:r>
                      <a:endParaRPr sz="700" u="none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이성계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이성계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C202401002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2024-01-12 13:00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입찰공고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C202401001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2024-01-11 13:00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입찰공고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재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강감찬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1594933237"/>
              </p:ext>
            </p:extLst>
          </p:nvPr>
        </p:nvGraphicFramePr>
        <p:xfrm>
          <a:off x="1440199" y="338990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89578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8108-A5D4-957D-031D-6F475BAF6977}"/>
              </a:ext>
            </a:extLst>
          </p:cNvPr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27373C-46DD-16EE-C59B-75E196EB07C6}"/>
              </a:ext>
            </a:extLst>
          </p:cNvPr>
          <p:cNvSpPr/>
          <p:nvPr/>
        </p:nvSpPr>
        <p:spPr>
          <a:xfrm>
            <a:off x="2204001" y="381933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6" name="Google Shape;414;g22f983af321_0_4">
            <a:extLst>
              <a:ext uri="{FF2B5EF4-FFF2-40B4-BE49-F238E27FC236}">
                <a16:creationId xmlns:a16="http://schemas.microsoft.com/office/drawing/2014/main" id="{8BBB3064-C134-B4FF-4500-1347AE646747}"/>
              </a:ext>
            </a:extLst>
          </p:cNvPr>
          <p:cNvSpPr/>
          <p:nvPr/>
        </p:nvSpPr>
        <p:spPr>
          <a:xfrm>
            <a:off x="1637667" y="280361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진행상태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8A6B6EA9-0C58-E402-DB59-B4F7138E7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7097"/>
              </p:ext>
            </p:extLst>
          </p:nvPr>
        </p:nvGraphicFramePr>
        <p:xfrm>
          <a:off x="2268597" y="2831570"/>
          <a:ext cx="3653901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168023">
                  <a:extLst>
                    <a:ext uri="{9D8B030D-6E8A-4147-A177-3AD203B41FA5}">
                      <a16:colId xmlns:a16="http://schemas.microsoft.com/office/drawing/2014/main" val="1066399465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946030698"/>
                    </a:ext>
                  </a:extLst>
                </a:gridCol>
                <a:gridCol w="1403838">
                  <a:extLst>
                    <a:ext uri="{9D8B030D-6E8A-4147-A177-3AD203B41FA5}">
                      <a16:colId xmlns:a16="http://schemas.microsoft.com/office/drawing/2014/main" val="364312385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▣ 입찰공고</a:t>
                      </a:r>
                      <a:r>
                        <a:rPr lang="en-US" altLang="ko-KR" sz="700" u="none" strike="noStrike" cap="none" dirty="0"/>
                        <a:t>(</a:t>
                      </a:r>
                      <a:r>
                        <a:rPr lang="ko-KR" altLang="en-US" sz="700" u="none" strike="noStrike" cap="none" dirty="0"/>
                        <a:t>재입찰 포함</a:t>
                      </a:r>
                      <a:r>
                        <a:rPr lang="en-US" altLang="ko-KR" sz="700" u="none" strike="noStrike" cap="none" dirty="0"/>
                        <a:t>)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▣</a:t>
                      </a:r>
                      <a:r>
                        <a:rPr lang="en-US" altLang="ko-KR" sz="700" u="none" strike="noStrike" cap="none" dirty="0"/>
                        <a:t> </a:t>
                      </a:r>
                      <a:r>
                        <a:rPr lang="ko-KR" altLang="en-US" sz="700" u="none" strike="noStrike" cap="none" dirty="0"/>
                        <a:t>입찰공고</a:t>
                      </a:r>
                      <a:r>
                        <a:rPr lang="en-US" altLang="ko-KR" sz="700" u="none" strike="noStrike" cap="none" dirty="0"/>
                        <a:t>(</a:t>
                      </a:r>
                      <a:r>
                        <a:rPr lang="ko-KR" altLang="en-US" sz="700" u="none" strike="noStrike" cap="none" dirty="0"/>
                        <a:t>개찰대상</a:t>
                      </a:r>
                      <a:r>
                        <a:rPr lang="en-US" altLang="ko-KR" sz="700" u="none" strike="noStrike" cap="none" dirty="0"/>
                        <a:t>)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▣</a:t>
                      </a:r>
                      <a:r>
                        <a:rPr lang="en-US" altLang="ko-KR" sz="700" u="none" strike="noStrike" cap="none" dirty="0"/>
                        <a:t> </a:t>
                      </a:r>
                      <a:r>
                        <a:rPr lang="ko-KR" altLang="en-US" sz="700" u="none" strike="noStrike" cap="none" dirty="0"/>
                        <a:t>개찰</a:t>
                      </a:r>
                      <a:r>
                        <a:rPr lang="en-US" altLang="ko-KR" sz="700" u="none" strike="noStrike" cap="none" dirty="0"/>
                        <a:t>(</a:t>
                      </a:r>
                      <a:r>
                        <a:rPr lang="ko-KR" altLang="en-US" sz="700" u="none" strike="noStrike" cap="none" dirty="0"/>
                        <a:t>업체선정대상</a:t>
                      </a:r>
                      <a:r>
                        <a:rPr lang="en-US" altLang="ko-KR" sz="700" u="none" strike="noStrike" cap="none" dirty="0"/>
                        <a:t>)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83455"/>
                  </a:ext>
                </a:extLst>
              </a:tr>
            </a:tbl>
          </a:graphicData>
        </a:graphic>
      </p:graphicFrame>
      <p:sp>
        <p:nvSpPr>
          <p:cNvPr id="31" name="Google Shape;414;g22f983af321_0_4">
            <a:extLst>
              <a:ext uri="{FF2B5EF4-FFF2-40B4-BE49-F238E27FC236}">
                <a16:creationId xmlns:a16="http://schemas.microsoft.com/office/drawing/2014/main" id="{42B16D44-F425-BBA3-77F1-FE27F39C1C12}"/>
              </a:ext>
            </a:extLst>
          </p:cNvPr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413;g22f983af321_0_4">
            <a:extLst>
              <a:ext uri="{FF2B5EF4-FFF2-40B4-BE49-F238E27FC236}">
                <a16:creationId xmlns:a16="http://schemas.microsoft.com/office/drawing/2014/main" id="{2CF4674E-BB2B-4456-8F1F-EC58C23AE9E2}"/>
              </a:ext>
            </a:extLst>
          </p:cNvPr>
          <p:cNvSpPr/>
          <p:nvPr/>
        </p:nvSpPr>
        <p:spPr>
          <a:xfrm>
            <a:off x="2293178" y="248724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14;g22f983af321_0_4">
            <a:extLst>
              <a:ext uri="{FF2B5EF4-FFF2-40B4-BE49-F238E27FC236}">
                <a16:creationId xmlns:a16="http://schemas.microsoft.com/office/drawing/2014/main" id="{9E67D576-E80D-022D-CC98-F4672F8ABA63}"/>
              </a:ext>
            </a:extLst>
          </p:cNvPr>
          <p:cNvSpPr/>
          <p:nvPr/>
        </p:nvSpPr>
        <p:spPr>
          <a:xfrm>
            <a:off x="3631444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13;g22f983af321_0_4">
            <a:extLst>
              <a:ext uri="{FF2B5EF4-FFF2-40B4-BE49-F238E27FC236}">
                <a16:creationId xmlns:a16="http://schemas.microsoft.com/office/drawing/2014/main" id="{6CE1C1C6-5129-4702-D9DE-71C3E0BC57C7}"/>
              </a:ext>
            </a:extLst>
          </p:cNvPr>
          <p:cNvSpPr/>
          <p:nvPr/>
        </p:nvSpPr>
        <p:spPr>
          <a:xfrm>
            <a:off x="4293305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F27373C-46DD-16EE-C59B-75E196EB07C6}"/>
              </a:ext>
            </a:extLst>
          </p:cNvPr>
          <p:cNvSpPr/>
          <p:nvPr/>
        </p:nvSpPr>
        <p:spPr>
          <a:xfrm>
            <a:off x="3839763" y="4040844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3</a:t>
            </a:r>
            <a:endParaRPr lang="ko-KR" altLang="en-US" sz="10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F27373C-46DD-16EE-C59B-75E196EB07C6}"/>
              </a:ext>
            </a:extLst>
          </p:cNvPr>
          <p:cNvSpPr/>
          <p:nvPr/>
        </p:nvSpPr>
        <p:spPr>
          <a:xfrm>
            <a:off x="7382022" y="4119454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3468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139053645"/>
              </p:ext>
            </p:extLst>
          </p:nvPr>
        </p:nvGraphicFramePr>
        <p:xfrm>
          <a:off x="8385974" y="826614"/>
          <a:ext cx="2324900" cy="193207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 상세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 후 개찰 전 입찰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재입찰사유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일 경우 재입찰사유 표기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개찰자에게만 표기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개찰자에게만 표기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마감일자가 지나야 개찰 가능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입찰진행 상세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입찰진행 상세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입찰진행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입찰진행 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/>
        </p:nvGraphicFramePr>
        <p:xfrm>
          <a:off x="2236998" y="2898294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10211" y="2303496"/>
            <a:ext cx="5663130" cy="38832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/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/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/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/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/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/>
        </p:nvGraphicFramePr>
        <p:xfrm>
          <a:off x="2236998" y="4487749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/>
        </p:nvGraphicFramePr>
        <p:xfrm>
          <a:off x="2236998" y="4726617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43783" y="4696447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/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/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/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CD6C41-BEDA-7CCF-39BB-986A6F616619}"/>
              </a:ext>
            </a:extLst>
          </p:cNvPr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06DD6E5C-FB8D-E788-FCA4-212B421ED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015704"/>
              </p:ext>
            </p:extLst>
          </p:nvPr>
        </p:nvGraphicFramePr>
        <p:xfrm>
          <a:off x="7742077" y="4003330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입찰참가업체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가입회원사 전체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368C6BED-C2A4-4CBA-A85B-5E82E98BF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848862" y="3973160"/>
            <a:ext cx="88465" cy="371626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E5C8B7D-03D6-FA6A-95E4-ADE9D3F6BFCD}"/>
              </a:ext>
            </a:extLst>
          </p:cNvPr>
          <p:cNvSpPr/>
          <p:nvPr/>
        </p:nvSpPr>
        <p:spPr>
          <a:xfrm>
            <a:off x="7740025" y="3980814"/>
            <a:ext cx="519116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59">
            <a:extLst>
              <a:ext uri="{FF2B5EF4-FFF2-40B4-BE49-F238E27FC236}">
                <a16:creationId xmlns:a16="http://schemas.microsoft.com/office/drawing/2014/main" id="{862C773F-BE78-10BE-1626-16E502C9E705}"/>
              </a:ext>
            </a:extLst>
          </p:cNvPr>
          <p:cNvCxnSpPr>
            <a:cxnSpLocks/>
            <a:stCxn id="101" idx="0"/>
            <a:endCxn id="106" idx="1"/>
          </p:cNvCxnSpPr>
          <p:nvPr/>
        </p:nvCxnSpPr>
        <p:spPr>
          <a:xfrm rot="5400000" flipH="1" flipV="1">
            <a:off x="6013536" y="2971431"/>
            <a:ext cx="532028" cy="292094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카드 110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7807254" y="3483642"/>
            <a:ext cx="1498470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입찰방식이 일반경쟁입찰 일 경우 모든 업체가 대상이 되기 때문에 아래와 같이 표기됨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/>
        </p:nvGraphicFramePr>
        <p:xfrm>
          <a:off x="2247602" y="727857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개찰자</a:t>
                      </a:r>
                      <a:r>
                        <a:rPr lang="en-US" altLang="ko-KR" sz="700" b="1" u="none" strike="noStrike" cap="none" dirty="0"/>
                        <a:t>/</a:t>
                      </a:r>
                      <a:r>
                        <a:rPr lang="ko-KR" altLang="en-US" sz="700" b="1" u="none" strike="noStrike" cap="none" dirty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68;p2">
            <a:extLst>
              <a:ext uri="{FF2B5EF4-FFF2-40B4-BE49-F238E27FC236}">
                <a16:creationId xmlns:a16="http://schemas.microsoft.com/office/drawing/2014/main" id="{F131094A-F209-6E8E-739A-62F63C11DEF9}"/>
              </a:ext>
            </a:extLst>
          </p:cNvPr>
          <p:cNvGraphicFramePr/>
          <p:nvPr/>
        </p:nvGraphicFramePr>
        <p:xfrm>
          <a:off x="2247602" y="7543287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092152"/>
              </p:ext>
            </p:extLst>
          </p:nvPr>
        </p:nvGraphicFramePr>
        <p:xfrm>
          <a:off x="2247602" y="7807999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68;p2">
            <a:extLst>
              <a:ext uri="{FF2B5EF4-FFF2-40B4-BE49-F238E27FC236}">
                <a16:creationId xmlns:a16="http://schemas.microsoft.com/office/drawing/2014/main" id="{EDB2ED51-1072-A428-69AF-6E4B209B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096890"/>
              </p:ext>
            </p:extLst>
          </p:nvPr>
        </p:nvGraphicFramePr>
        <p:xfrm>
          <a:off x="2267729" y="8061726"/>
          <a:ext cx="5184646" cy="230092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chemeClr val="tx1"/>
                          </a:solidFill>
                        </a:rPr>
                        <a:t>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68;p2">
            <a:extLst>
              <a:ext uri="{FF2B5EF4-FFF2-40B4-BE49-F238E27FC236}">
                <a16:creationId xmlns:a16="http://schemas.microsoft.com/office/drawing/2014/main" id="{2F1CE80B-BADC-4629-9975-D9F64BE7A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48580"/>
              </p:ext>
            </p:extLst>
          </p:nvPr>
        </p:nvGraphicFramePr>
        <p:xfrm>
          <a:off x="2247602" y="8389081"/>
          <a:ext cx="5184646" cy="45632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1777245"/>
                    </a:ext>
                  </a:extLst>
                </a:gridCol>
                <a:gridCol w="375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대외용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 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108ED0A-932A-85A9-3628-4F4D76BB9C3F}"/>
              </a:ext>
            </a:extLst>
          </p:cNvPr>
          <p:cNvSpPr/>
          <p:nvPr/>
        </p:nvSpPr>
        <p:spPr>
          <a:xfrm>
            <a:off x="2246523" y="8046944"/>
            <a:ext cx="5184645" cy="2701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Google Shape;68;p2">
            <a:extLst>
              <a:ext uri="{FF2B5EF4-FFF2-40B4-BE49-F238E27FC236}">
                <a16:creationId xmlns:a16="http://schemas.microsoft.com/office/drawing/2014/main" id="{E8362FA8-1285-1E64-11E9-AA02CAEFF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949626"/>
              </p:ext>
            </p:extLst>
          </p:nvPr>
        </p:nvGraphicFramePr>
        <p:xfrm>
          <a:off x="7889688" y="6378443"/>
          <a:ext cx="5184646" cy="938382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38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E0BEC83-074E-5AA7-5FDE-7D29E5F2CF78}"/>
              </a:ext>
            </a:extLst>
          </p:cNvPr>
          <p:cNvSpPr/>
          <p:nvPr/>
        </p:nvSpPr>
        <p:spPr>
          <a:xfrm>
            <a:off x="7861372" y="6352484"/>
            <a:ext cx="5184645" cy="9643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E58D8A3E-B9E7-D2C3-0FDF-BBDA9CAA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1944"/>
              </p:ext>
            </p:extLst>
          </p:nvPr>
        </p:nvGraphicFramePr>
        <p:xfrm>
          <a:off x="8913043" y="6452133"/>
          <a:ext cx="3995073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03867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586576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실행단가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합계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1,100,000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15,400.000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2A3BB8ED-F740-B6CD-A0E4-F99EFF32613D}"/>
              </a:ext>
            </a:extLst>
          </p:cNvPr>
          <p:cNvSpPr txBox="1"/>
          <p:nvPr/>
        </p:nvSpPr>
        <p:spPr>
          <a:xfrm>
            <a:off x="11478098" y="7045250"/>
            <a:ext cx="1441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</a:rPr>
              <a:t>총합계 </a:t>
            </a:r>
            <a:r>
              <a:rPr lang="en-US" altLang="ko-KR" sz="700" b="1" dirty="0">
                <a:solidFill>
                  <a:schemeClr val="tx1"/>
                </a:solidFill>
              </a:rPr>
              <a:t>: 15,401,000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2" name="순서도: 카드 131">
            <a:extLst>
              <a:ext uri="{FF2B5EF4-FFF2-40B4-BE49-F238E27FC236}">
                <a16:creationId xmlns:a16="http://schemas.microsoft.com/office/drawing/2014/main" id="{E9B46C19-8F57-2173-1718-F356A0159010}"/>
              </a:ext>
            </a:extLst>
          </p:cNvPr>
          <p:cNvSpPr/>
          <p:nvPr/>
        </p:nvSpPr>
        <p:spPr>
          <a:xfrm>
            <a:off x="7898294" y="5993598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내역방식이 내역직접등록 일 경우 아래와 같이 </a:t>
            </a:r>
            <a:r>
              <a:rPr lang="en-US" altLang="ko-KR" sz="600" dirty="0">
                <a:latin typeface="+mj-ea"/>
                <a:ea typeface="+mj-ea"/>
              </a:rPr>
              <a:t>Display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3834476" y="111185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571;g23105f653c7_0_105">
            <a:extLst>
              <a:ext uri="{FF2B5EF4-FFF2-40B4-BE49-F238E27FC236}">
                <a16:creationId xmlns:a16="http://schemas.microsoft.com/office/drawing/2014/main" id="{87562828-FBBA-9433-143E-5837647BD5BC}"/>
              </a:ext>
            </a:extLst>
          </p:cNvPr>
          <p:cNvSpPr/>
          <p:nvPr/>
        </p:nvSpPr>
        <p:spPr>
          <a:xfrm>
            <a:off x="5399881" y="11114470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개찰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613706" y="11118575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cxnSp>
        <p:nvCxnSpPr>
          <p:cNvPr id="162" name="꺾인 연결선 59">
            <a:extLst>
              <a:ext uri="{FF2B5EF4-FFF2-40B4-BE49-F238E27FC236}">
                <a16:creationId xmlns:a16="http://schemas.microsoft.com/office/drawing/2014/main" id="{ECD2EF75-523F-4029-28BA-8B7737F22D80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 flipV="1">
            <a:off x="7452375" y="6847634"/>
            <a:ext cx="437313" cy="13291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15A9F-1719-1728-AF0E-57D91994E620}"/>
              </a:ext>
            </a:extLst>
          </p:cNvPr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업체견적 사항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개찰 전까지 견적금액 및 내역파일은 암호화되어 보호됩니다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9FEAD-CD59-739F-CFBC-160DD0051DEB}"/>
              </a:ext>
            </a:extLst>
          </p:cNvPr>
          <p:cNvSpPr/>
          <p:nvPr/>
        </p:nvSpPr>
        <p:spPr>
          <a:xfrm>
            <a:off x="2010211" y="9667922"/>
            <a:ext cx="5663130" cy="11500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79750"/>
              </p:ext>
            </p:extLst>
          </p:nvPr>
        </p:nvGraphicFramePr>
        <p:xfrm>
          <a:off x="2223491" y="9775877"/>
          <a:ext cx="5301259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138834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제출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한국</a:t>
                      </a:r>
                      <a:r>
                        <a:rPr lang="en-US" altLang="ko-KR" sz="600" u="none" strike="noStrike" cap="none" dirty="0"/>
                        <a:t>(KRW)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8B9919-36BC-107F-4C48-A59BAD0D3185}"/>
              </a:ext>
            </a:extLst>
          </p:cNvPr>
          <p:cNvSpPr/>
          <p:nvPr/>
        </p:nvSpPr>
        <p:spPr>
          <a:xfrm>
            <a:off x="7898294" y="9081182"/>
            <a:ext cx="2701872" cy="13201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D2CD7AA4-D0A4-6F9B-EC07-3DAA86121E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02368" y="9222458"/>
            <a:ext cx="551326" cy="57313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7410E5C-53C1-22FC-A00F-4A90821CDD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5796" y="9204081"/>
            <a:ext cx="659566" cy="60988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8E64B85-DA7D-A84C-ADEF-FF6EBB0872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9567" y="9220591"/>
            <a:ext cx="513677" cy="576864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74ABA1-8840-4EC1-502E-D24E5AF54DC1}"/>
              </a:ext>
            </a:extLst>
          </p:cNvPr>
          <p:cNvSpPr/>
          <p:nvPr/>
        </p:nvSpPr>
        <p:spPr>
          <a:xfrm>
            <a:off x="4767779" y="9950437"/>
            <a:ext cx="283142" cy="238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59">
            <a:extLst>
              <a:ext uri="{FF2B5EF4-FFF2-40B4-BE49-F238E27FC236}">
                <a16:creationId xmlns:a16="http://schemas.microsoft.com/office/drawing/2014/main" id="{F93B8D3F-E100-971C-D5F4-49F5C904B1BD}"/>
              </a:ext>
            </a:extLst>
          </p:cNvPr>
          <p:cNvCxnSpPr>
            <a:cxnSpLocks/>
            <a:stCxn id="70" idx="0"/>
            <a:endCxn id="38" idx="1"/>
          </p:cNvCxnSpPr>
          <p:nvPr/>
        </p:nvCxnSpPr>
        <p:spPr>
          <a:xfrm rot="5400000" flipH="1" flipV="1">
            <a:off x="6299224" y="8351367"/>
            <a:ext cx="209196" cy="298894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104F6AD-98DF-71E3-7F02-A2048DBA3898}"/>
              </a:ext>
            </a:extLst>
          </p:cNvPr>
          <p:cNvSpPr txBox="1"/>
          <p:nvPr/>
        </p:nvSpPr>
        <p:spPr>
          <a:xfrm>
            <a:off x="8502789" y="10134411"/>
            <a:ext cx="164705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제출 확장자에 따라 이미지 표기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6A8827-3587-43C2-CB8B-1378DDCDBCEF}"/>
              </a:ext>
            </a:extLst>
          </p:cNvPr>
          <p:cNvSpPr txBox="1"/>
          <p:nvPr/>
        </p:nvSpPr>
        <p:spPr>
          <a:xfrm>
            <a:off x="8225562" y="9871879"/>
            <a:ext cx="4127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>
                <a:solidFill>
                  <a:schemeClr val="tx1"/>
                </a:solidFill>
              </a:rPr>
              <a:t>엑셀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934CBD-ED82-691B-D652-6A830F0883DC}"/>
              </a:ext>
            </a:extLst>
          </p:cNvPr>
          <p:cNvSpPr txBox="1"/>
          <p:nvPr/>
        </p:nvSpPr>
        <p:spPr>
          <a:xfrm>
            <a:off x="9119934" y="9874772"/>
            <a:ext cx="4127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PDF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30E557A-819F-7E1D-E0F3-D05709A0A40C}"/>
              </a:ext>
            </a:extLst>
          </p:cNvPr>
          <p:cNvSpPr txBox="1"/>
          <p:nvPr/>
        </p:nvSpPr>
        <p:spPr>
          <a:xfrm>
            <a:off x="10040935" y="9867522"/>
            <a:ext cx="41275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기타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062" y="9989664"/>
            <a:ext cx="145180" cy="150922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C971D4-B0A8-CFF7-F9BC-593FCD15B88D}"/>
              </a:ext>
            </a:extLst>
          </p:cNvPr>
          <p:cNvSpPr/>
          <p:nvPr/>
        </p:nvSpPr>
        <p:spPr>
          <a:xfrm>
            <a:off x="7030866" y="9950437"/>
            <a:ext cx="283142" cy="238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4EDCD79F-E2EF-EFED-BE26-FCA5BDA46F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2319" y="10024192"/>
            <a:ext cx="173685" cy="160601"/>
          </a:xfrm>
          <a:prstGeom prst="rect">
            <a:avLst/>
          </a:prstGeom>
        </p:spPr>
      </p:pic>
      <p:cxnSp>
        <p:nvCxnSpPr>
          <p:cNvPr id="114" name="꺾인 연결선 59">
            <a:extLst>
              <a:ext uri="{FF2B5EF4-FFF2-40B4-BE49-F238E27FC236}">
                <a16:creationId xmlns:a16="http://schemas.microsoft.com/office/drawing/2014/main" id="{B18499C9-4CF2-754A-F4FA-2C750A52D73C}"/>
              </a:ext>
            </a:extLst>
          </p:cNvPr>
          <p:cNvCxnSpPr>
            <a:cxnSpLocks/>
            <a:stCxn id="109" idx="3"/>
            <a:endCxn id="38" idx="1"/>
          </p:cNvCxnSpPr>
          <p:nvPr/>
        </p:nvCxnSpPr>
        <p:spPr>
          <a:xfrm flipV="1">
            <a:off x="7314008" y="9741241"/>
            <a:ext cx="584286" cy="3282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Google Shape;381;p6">
            <a:extLst>
              <a:ext uri="{FF2B5EF4-FFF2-40B4-BE49-F238E27FC236}">
                <a16:creationId xmlns:a16="http://schemas.microsoft.com/office/drawing/2014/main" id="{D9B0B62D-A0F9-85CD-D163-31BCDA9D905C}"/>
              </a:ext>
            </a:extLst>
          </p:cNvPr>
          <p:cNvSpPr/>
          <p:nvPr/>
        </p:nvSpPr>
        <p:spPr>
          <a:xfrm>
            <a:off x="5362687" y="11530346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298;p5">
            <a:extLst>
              <a:ext uri="{FF2B5EF4-FFF2-40B4-BE49-F238E27FC236}">
                <a16:creationId xmlns:a16="http://schemas.microsoft.com/office/drawing/2014/main" id="{40196674-5EC7-32E1-EC72-0E6BC56EF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327016"/>
              </p:ext>
            </p:extLst>
          </p:nvPr>
        </p:nvGraphicFramePr>
        <p:xfrm>
          <a:off x="5498428" y="11630884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유찰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F044FA0F-8CC0-DAB1-6404-9631A5A1D804}"/>
              </a:ext>
            </a:extLst>
          </p:cNvPr>
          <p:cNvSpPr txBox="1"/>
          <p:nvPr/>
        </p:nvSpPr>
        <p:spPr>
          <a:xfrm>
            <a:off x="5479492" y="12011542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유찰처리 합니다</a:t>
            </a:r>
            <a:r>
              <a:rPr lang="en-US" altLang="ko-KR" sz="600" dirty="0">
                <a:latin typeface="+mj-ea"/>
                <a:ea typeface="+mj-ea"/>
              </a:rPr>
              <a:t>. </a:t>
            </a:r>
            <a:r>
              <a:rPr lang="ko-KR" altLang="en-US" sz="600" dirty="0">
                <a:latin typeface="+mj-ea"/>
                <a:ea typeface="+mj-ea"/>
              </a:rPr>
              <a:t>유찰처리 시 참가업체에게 유찰 메일이 발송됩니다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유찰 처리 시 유찰 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1" name="Google Shape;461;g22f983af321_0_4">
            <a:extLst>
              <a:ext uri="{FF2B5EF4-FFF2-40B4-BE49-F238E27FC236}">
                <a16:creationId xmlns:a16="http://schemas.microsoft.com/office/drawing/2014/main" id="{D53087ED-B174-9AA1-E723-1A52D547AF9C}"/>
              </a:ext>
            </a:extLst>
          </p:cNvPr>
          <p:cNvSpPr/>
          <p:nvPr/>
        </p:nvSpPr>
        <p:spPr>
          <a:xfrm>
            <a:off x="5498235" y="12416855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유찰사유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42" name="Google Shape;200;p5">
            <a:extLst>
              <a:ext uri="{FF2B5EF4-FFF2-40B4-BE49-F238E27FC236}">
                <a16:creationId xmlns:a16="http://schemas.microsoft.com/office/drawing/2014/main" id="{568A3C00-D4C8-FE73-A820-B39DF3F9F508}"/>
              </a:ext>
            </a:extLst>
          </p:cNvPr>
          <p:cNvSpPr/>
          <p:nvPr/>
        </p:nvSpPr>
        <p:spPr>
          <a:xfrm>
            <a:off x="6707283" y="1321659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43" name="Google Shape;200;p5">
            <a:extLst>
              <a:ext uri="{FF2B5EF4-FFF2-40B4-BE49-F238E27FC236}">
                <a16:creationId xmlns:a16="http://schemas.microsoft.com/office/drawing/2014/main" id="{A23C65CE-0C86-02CD-E31F-D223FBCFDF8E}"/>
              </a:ext>
            </a:extLst>
          </p:cNvPr>
          <p:cNvSpPr/>
          <p:nvPr/>
        </p:nvSpPr>
        <p:spPr>
          <a:xfrm>
            <a:off x="6302838" y="1320890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꺾인 연결선 59">
            <a:extLst>
              <a:ext uri="{FF2B5EF4-FFF2-40B4-BE49-F238E27FC236}">
                <a16:creationId xmlns:a16="http://schemas.microsoft.com/office/drawing/2014/main" id="{2DF8F454-B2BC-C901-9FF5-726B8C468F23}"/>
              </a:ext>
            </a:extLst>
          </p:cNvPr>
          <p:cNvCxnSpPr>
            <a:cxnSpLocks/>
            <a:stCxn id="136" idx="2"/>
            <a:endCxn id="128" idx="1"/>
          </p:cNvCxnSpPr>
          <p:nvPr/>
        </p:nvCxnSpPr>
        <p:spPr>
          <a:xfrm rot="16200000" flipH="1">
            <a:off x="4569257" y="11748581"/>
            <a:ext cx="1205036" cy="3818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D6E8391-E470-F88C-8CA7-1F12044860B4}"/>
              </a:ext>
            </a:extLst>
          </p:cNvPr>
          <p:cNvSpPr/>
          <p:nvPr/>
        </p:nvSpPr>
        <p:spPr>
          <a:xfrm>
            <a:off x="7869689" y="10542820"/>
            <a:ext cx="2701872" cy="738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공동 인증서 이용 전자서명</a:t>
            </a:r>
          </a:p>
        </p:txBody>
      </p:sp>
      <p:cxnSp>
        <p:nvCxnSpPr>
          <p:cNvPr id="149" name="꺾인 연결선 59">
            <a:extLst>
              <a:ext uri="{FF2B5EF4-FFF2-40B4-BE49-F238E27FC236}">
                <a16:creationId xmlns:a16="http://schemas.microsoft.com/office/drawing/2014/main" id="{7BCB5CEE-E9E1-63D1-D980-0CA490852422}"/>
              </a:ext>
            </a:extLst>
          </p:cNvPr>
          <p:cNvCxnSpPr>
            <a:cxnSpLocks/>
            <a:stCxn id="135" idx="3"/>
            <a:endCxn id="148" idx="1"/>
          </p:cNvCxnSpPr>
          <p:nvPr/>
        </p:nvCxnSpPr>
        <p:spPr>
          <a:xfrm flipV="1">
            <a:off x="6134194" y="10911840"/>
            <a:ext cx="1735495" cy="3118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Google Shape;68;p2">
            <a:extLst>
              <a:ext uri="{FF2B5EF4-FFF2-40B4-BE49-F238E27FC236}">
                <a16:creationId xmlns:a16="http://schemas.microsoft.com/office/drawing/2014/main" id="{D9EFD8AF-14FD-E5E7-85BD-E3FC63DBA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536109"/>
              </p:ext>
            </p:extLst>
          </p:nvPr>
        </p:nvGraphicFramePr>
        <p:xfrm>
          <a:off x="7842708" y="8514307"/>
          <a:ext cx="5184646" cy="27857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입찰참여업체에게 다시 기회를 드려요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DE93058-5E54-DBA3-77EE-CCD386F8DC43}"/>
              </a:ext>
            </a:extLst>
          </p:cNvPr>
          <p:cNvSpPr/>
          <p:nvPr/>
        </p:nvSpPr>
        <p:spPr>
          <a:xfrm>
            <a:off x="7829201" y="8494319"/>
            <a:ext cx="5191169" cy="292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2230015" y="8871521"/>
            <a:ext cx="5184645" cy="1983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stCxn id="164" idx="1"/>
            <a:endCxn id="166" idx="3"/>
          </p:cNvCxnSpPr>
          <p:nvPr/>
        </p:nvCxnSpPr>
        <p:spPr>
          <a:xfrm rot="10800000" flipV="1">
            <a:off x="7414660" y="8653594"/>
            <a:ext cx="428048" cy="317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34FB902A-4C74-522C-8925-784A141F287A}"/>
              </a:ext>
            </a:extLst>
          </p:cNvPr>
          <p:cNvSpPr/>
          <p:nvPr/>
        </p:nvSpPr>
        <p:spPr>
          <a:xfrm>
            <a:off x="2162547" y="874094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376D1D-0427-175E-F340-8B38874E8BFD}"/>
              </a:ext>
            </a:extLst>
          </p:cNvPr>
          <p:cNvSpPr/>
          <p:nvPr/>
        </p:nvSpPr>
        <p:spPr>
          <a:xfrm>
            <a:off x="3711311" y="10957379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4A069A4-0930-C314-B881-3F6D54AAA12A}"/>
              </a:ext>
            </a:extLst>
          </p:cNvPr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6A2BD-1CEF-CA9C-0FD6-1A23343BC93C}"/>
              </a:ext>
            </a:extLst>
          </p:cNvPr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폭발 2 15"/>
          <p:cNvSpPr/>
          <p:nvPr/>
        </p:nvSpPr>
        <p:spPr>
          <a:xfrm>
            <a:off x="1715258" y="2366067"/>
            <a:ext cx="7265522" cy="3750651"/>
          </a:xfrm>
          <a:prstGeom prst="irregularSeal2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2024-01-31 </a:t>
            </a:r>
            <a:r>
              <a:rPr lang="ko-KR" altLang="en-US" b="1" dirty="0" smtClean="0">
                <a:solidFill>
                  <a:schemeClr val="bg1"/>
                </a:solidFill>
              </a:rPr>
              <a:t>업체견적사항 화면 변경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변경된 화면 다음 페이지 표현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332694585"/>
              </p:ext>
            </p:extLst>
          </p:nvPr>
        </p:nvGraphicFramePr>
        <p:xfrm>
          <a:off x="8385974" y="826614"/>
          <a:ext cx="2324900" cy="20387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 상세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 후 개찰 전 입찰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재입찰사유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일 경우 재입찰사유 표기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낙찰자에게만 표기되고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처리가능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개찰자에게만 표기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마감일자가 지나야 개찰 가능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입찰진행 상세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입찰진행 상세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입찰진행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입찰진행 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/>
        </p:nvGraphicFramePr>
        <p:xfrm>
          <a:off x="2236998" y="2898294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10211" y="2303496"/>
            <a:ext cx="5663130" cy="38832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/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/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/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/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/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/>
        </p:nvGraphicFramePr>
        <p:xfrm>
          <a:off x="2236998" y="4487749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/>
        </p:nvGraphicFramePr>
        <p:xfrm>
          <a:off x="2236998" y="4726617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43783" y="4696447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/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/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/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CD6C41-BEDA-7CCF-39BB-986A6F616619}"/>
              </a:ext>
            </a:extLst>
          </p:cNvPr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06DD6E5C-FB8D-E788-FCA4-212B421ED957}"/>
              </a:ext>
            </a:extLst>
          </p:cNvPr>
          <p:cNvGraphicFramePr/>
          <p:nvPr>
            <p:extLst/>
          </p:nvPr>
        </p:nvGraphicFramePr>
        <p:xfrm>
          <a:off x="7742077" y="4003330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입찰참가업체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가입회원사 전체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368C6BED-C2A4-4CBA-A85B-5E82E98BF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848862" y="3973160"/>
            <a:ext cx="88465" cy="371626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E5C8B7D-03D6-FA6A-95E4-ADE9D3F6BFCD}"/>
              </a:ext>
            </a:extLst>
          </p:cNvPr>
          <p:cNvSpPr/>
          <p:nvPr/>
        </p:nvSpPr>
        <p:spPr>
          <a:xfrm>
            <a:off x="7740025" y="3980814"/>
            <a:ext cx="519116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59">
            <a:extLst>
              <a:ext uri="{FF2B5EF4-FFF2-40B4-BE49-F238E27FC236}">
                <a16:creationId xmlns:a16="http://schemas.microsoft.com/office/drawing/2014/main" id="{862C773F-BE78-10BE-1626-16E502C9E705}"/>
              </a:ext>
            </a:extLst>
          </p:cNvPr>
          <p:cNvCxnSpPr>
            <a:cxnSpLocks/>
            <a:stCxn id="101" idx="0"/>
            <a:endCxn id="106" idx="1"/>
          </p:cNvCxnSpPr>
          <p:nvPr/>
        </p:nvCxnSpPr>
        <p:spPr>
          <a:xfrm rot="5400000" flipH="1" flipV="1">
            <a:off x="6013536" y="2971431"/>
            <a:ext cx="532028" cy="292094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카드 110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7807254" y="3483642"/>
            <a:ext cx="1498470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입찰방식이 일반경쟁입찰 일 경우 모든 업체가 대상이 되기 때문에 아래와 같이 표기됨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217113"/>
              </p:ext>
            </p:extLst>
          </p:nvPr>
        </p:nvGraphicFramePr>
        <p:xfrm>
          <a:off x="2247602" y="727857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68;p2">
            <a:extLst>
              <a:ext uri="{FF2B5EF4-FFF2-40B4-BE49-F238E27FC236}">
                <a16:creationId xmlns:a16="http://schemas.microsoft.com/office/drawing/2014/main" id="{F131094A-F209-6E8E-739A-62F63C11D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097229"/>
              </p:ext>
            </p:extLst>
          </p:nvPr>
        </p:nvGraphicFramePr>
        <p:xfrm>
          <a:off x="2247602" y="766864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828799"/>
              </p:ext>
            </p:extLst>
          </p:nvPr>
        </p:nvGraphicFramePr>
        <p:xfrm>
          <a:off x="2247602" y="7933357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68;p2">
            <a:extLst>
              <a:ext uri="{FF2B5EF4-FFF2-40B4-BE49-F238E27FC236}">
                <a16:creationId xmlns:a16="http://schemas.microsoft.com/office/drawing/2014/main" id="{EDB2ED51-1072-A428-69AF-6E4B209B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884071"/>
              </p:ext>
            </p:extLst>
          </p:nvPr>
        </p:nvGraphicFramePr>
        <p:xfrm>
          <a:off x="2267729" y="8187084"/>
          <a:ext cx="5184646" cy="230092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chemeClr val="tx1"/>
                          </a:solidFill>
                        </a:rPr>
                        <a:t>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68;p2">
            <a:extLst>
              <a:ext uri="{FF2B5EF4-FFF2-40B4-BE49-F238E27FC236}">
                <a16:creationId xmlns:a16="http://schemas.microsoft.com/office/drawing/2014/main" id="{2F1CE80B-BADC-4629-9975-D9F64BE7A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586323"/>
              </p:ext>
            </p:extLst>
          </p:nvPr>
        </p:nvGraphicFramePr>
        <p:xfrm>
          <a:off x="2247602" y="8514439"/>
          <a:ext cx="5184646" cy="45632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1777245"/>
                    </a:ext>
                  </a:extLst>
                </a:gridCol>
                <a:gridCol w="375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대외용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 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108ED0A-932A-85A9-3628-4F4D76BB9C3F}"/>
              </a:ext>
            </a:extLst>
          </p:cNvPr>
          <p:cNvSpPr/>
          <p:nvPr/>
        </p:nvSpPr>
        <p:spPr>
          <a:xfrm>
            <a:off x="2246523" y="8172302"/>
            <a:ext cx="5184645" cy="27013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Google Shape;68;p2">
            <a:extLst>
              <a:ext uri="{FF2B5EF4-FFF2-40B4-BE49-F238E27FC236}">
                <a16:creationId xmlns:a16="http://schemas.microsoft.com/office/drawing/2014/main" id="{E8362FA8-1285-1E64-11E9-AA02CAEFF151}"/>
              </a:ext>
            </a:extLst>
          </p:cNvPr>
          <p:cNvGraphicFramePr/>
          <p:nvPr>
            <p:extLst/>
          </p:nvPr>
        </p:nvGraphicFramePr>
        <p:xfrm>
          <a:off x="7889688" y="6378443"/>
          <a:ext cx="5184646" cy="938382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38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E0BEC83-074E-5AA7-5FDE-7D29E5F2CF78}"/>
              </a:ext>
            </a:extLst>
          </p:cNvPr>
          <p:cNvSpPr/>
          <p:nvPr/>
        </p:nvSpPr>
        <p:spPr>
          <a:xfrm>
            <a:off x="7861372" y="6352484"/>
            <a:ext cx="5184645" cy="9643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E58D8A3E-B9E7-D2C3-0FDF-BBDA9CAA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9372"/>
              </p:ext>
            </p:extLst>
          </p:nvPr>
        </p:nvGraphicFramePr>
        <p:xfrm>
          <a:off x="8913043" y="6452133"/>
          <a:ext cx="3995073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03867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586576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실행단가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합계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1,100,000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15,400.000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2A3BB8ED-F740-B6CD-A0E4-F99EFF32613D}"/>
              </a:ext>
            </a:extLst>
          </p:cNvPr>
          <p:cNvSpPr txBox="1"/>
          <p:nvPr/>
        </p:nvSpPr>
        <p:spPr>
          <a:xfrm>
            <a:off x="11478098" y="7045250"/>
            <a:ext cx="1441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</a:rPr>
              <a:t>총합계 </a:t>
            </a:r>
            <a:r>
              <a:rPr lang="en-US" altLang="ko-KR" sz="700" b="1" dirty="0">
                <a:solidFill>
                  <a:schemeClr val="tx1"/>
                </a:solidFill>
              </a:rPr>
              <a:t>: 15,401,000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2" name="순서도: 카드 131">
            <a:extLst>
              <a:ext uri="{FF2B5EF4-FFF2-40B4-BE49-F238E27FC236}">
                <a16:creationId xmlns:a16="http://schemas.microsoft.com/office/drawing/2014/main" id="{E9B46C19-8F57-2173-1718-F356A0159010}"/>
              </a:ext>
            </a:extLst>
          </p:cNvPr>
          <p:cNvSpPr/>
          <p:nvPr/>
        </p:nvSpPr>
        <p:spPr>
          <a:xfrm>
            <a:off x="7898294" y="5993598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내역방식이 내역직접등록 일 경우 아래와 같이 </a:t>
            </a:r>
            <a:r>
              <a:rPr lang="en-US" altLang="ko-KR" sz="600" dirty="0">
                <a:latin typeface="+mj-ea"/>
                <a:ea typeface="+mj-ea"/>
              </a:rPr>
              <a:t>Display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3834476" y="111185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571;g23105f653c7_0_105">
            <a:extLst>
              <a:ext uri="{FF2B5EF4-FFF2-40B4-BE49-F238E27FC236}">
                <a16:creationId xmlns:a16="http://schemas.microsoft.com/office/drawing/2014/main" id="{87562828-FBBA-9433-143E-5837647BD5BC}"/>
              </a:ext>
            </a:extLst>
          </p:cNvPr>
          <p:cNvSpPr/>
          <p:nvPr/>
        </p:nvSpPr>
        <p:spPr>
          <a:xfrm>
            <a:off x="5399881" y="11114470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개찰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613706" y="11118575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cxnSp>
        <p:nvCxnSpPr>
          <p:cNvPr id="162" name="꺾인 연결선 59">
            <a:extLst>
              <a:ext uri="{FF2B5EF4-FFF2-40B4-BE49-F238E27FC236}">
                <a16:creationId xmlns:a16="http://schemas.microsoft.com/office/drawing/2014/main" id="{ECD2EF75-523F-4029-28BA-8B7737F22D80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 flipV="1">
            <a:off x="7452375" y="6847634"/>
            <a:ext cx="437313" cy="14544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15A9F-1719-1728-AF0E-57D91994E620}"/>
              </a:ext>
            </a:extLst>
          </p:cNvPr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업체견적 사항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개찰 전까지 견적금액 및 내역파일은 암호화되어 보호됩니다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9FEAD-CD59-739F-CFBC-160DD0051DEB}"/>
              </a:ext>
            </a:extLst>
          </p:cNvPr>
          <p:cNvSpPr/>
          <p:nvPr/>
        </p:nvSpPr>
        <p:spPr>
          <a:xfrm>
            <a:off x="2010211" y="9667922"/>
            <a:ext cx="5663130" cy="11500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89386"/>
              </p:ext>
            </p:extLst>
          </p:nvPr>
        </p:nvGraphicFramePr>
        <p:xfrm>
          <a:off x="2223491" y="9775877"/>
          <a:ext cx="5301259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138834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확인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한국</a:t>
                      </a:r>
                      <a:r>
                        <a:rPr lang="en-US" altLang="ko-KR" sz="600" u="none" strike="noStrike" cap="none" dirty="0"/>
                        <a:t>(KRW)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b="1" u="sng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A074ABA1-8840-4EC1-502E-D24E5AF54DC1}"/>
              </a:ext>
            </a:extLst>
          </p:cNvPr>
          <p:cNvSpPr/>
          <p:nvPr/>
        </p:nvSpPr>
        <p:spPr>
          <a:xfrm>
            <a:off x="4767779" y="9950437"/>
            <a:ext cx="283142" cy="238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59">
            <a:extLst>
              <a:ext uri="{FF2B5EF4-FFF2-40B4-BE49-F238E27FC236}">
                <a16:creationId xmlns:a16="http://schemas.microsoft.com/office/drawing/2014/main" id="{F93B8D3F-E100-971C-D5F4-49F5C904B1BD}"/>
              </a:ext>
            </a:extLst>
          </p:cNvPr>
          <p:cNvCxnSpPr>
            <a:cxnSpLocks/>
            <a:stCxn id="70" idx="0"/>
            <a:endCxn id="108" idx="1"/>
          </p:cNvCxnSpPr>
          <p:nvPr/>
        </p:nvCxnSpPr>
        <p:spPr>
          <a:xfrm rot="5400000" flipH="1" flipV="1">
            <a:off x="6396216" y="8230597"/>
            <a:ext cx="232975" cy="320670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062" y="9989664"/>
            <a:ext cx="145180" cy="150922"/>
          </a:xfrm>
          <a:prstGeom prst="rect">
            <a:avLst/>
          </a:prstGeom>
        </p:spPr>
      </p:pic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C971D4-B0A8-CFF7-F9BC-593FCD15B88D}"/>
              </a:ext>
            </a:extLst>
          </p:cNvPr>
          <p:cNvSpPr/>
          <p:nvPr/>
        </p:nvSpPr>
        <p:spPr>
          <a:xfrm>
            <a:off x="7030866" y="9950437"/>
            <a:ext cx="283142" cy="238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꺾인 연결선 59">
            <a:extLst>
              <a:ext uri="{FF2B5EF4-FFF2-40B4-BE49-F238E27FC236}">
                <a16:creationId xmlns:a16="http://schemas.microsoft.com/office/drawing/2014/main" id="{B18499C9-4CF2-754A-F4FA-2C750A52D73C}"/>
              </a:ext>
            </a:extLst>
          </p:cNvPr>
          <p:cNvCxnSpPr>
            <a:cxnSpLocks/>
            <a:stCxn id="109" idx="3"/>
            <a:endCxn id="108" idx="1"/>
          </p:cNvCxnSpPr>
          <p:nvPr/>
        </p:nvCxnSpPr>
        <p:spPr>
          <a:xfrm flipV="1">
            <a:off x="7314008" y="9717462"/>
            <a:ext cx="802048" cy="3519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Google Shape;381;p6">
            <a:extLst>
              <a:ext uri="{FF2B5EF4-FFF2-40B4-BE49-F238E27FC236}">
                <a16:creationId xmlns:a16="http://schemas.microsoft.com/office/drawing/2014/main" id="{D9B0B62D-A0F9-85CD-D163-31BCDA9D905C}"/>
              </a:ext>
            </a:extLst>
          </p:cNvPr>
          <p:cNvSpPr/>
          <p:nvPr/>
        </p:nvSpPr>
        <p:spPr>
          <a:xfrm>
            <a:off x="5362687" y="11530346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298;p5">
            <a:extLst>
              <a:ext uri="{FF2B5EF4-FFF2-40B4-BE49-F238E27FC236}">
                <a16:creationId xmlns:a16="http://schemas.microsoft.com/office/drawing/2014/main" id="{40196674-5EC7-32E1-EC72-0E6BC56EF2C9}"/>
              </a:ext>
            </a:extLst>
          </p:cNvPr>
          <p:cNvGraphicFramePr/>
          <p:nvPr>
            <p:extLst/>
          </p:nvPr>
        </p:nvGraphicFramePr>
        <p:xfrm>
          <a:off x="5498428" y="11630884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유찰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TextBox 129">
            <a:extLst>
              <a:ext uri="{FF2B5EF4-FFF2-40B4-BE49-F238E27FC236}">
                <a16:creationId xmlns:a16="http://schemas.microsoft.com/office/drawing/2014/main" id="{F044FA0F-8CC0-DAB1-6404-9631A5A1D804}"/>
              </a:ext>
            </a:extLst>
          </p:cNvPr>
          <p:cNvSpPr txBox="1"/>
          <p:nvPr/>
        </p:nvSpPr>
        <p:spPr>
          <a:xfrm>
            <a:off x="5479492" y="12011542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유찰처리 합니다</a:t>
            </a:r>
            <a:r>
              <a:rPr lang="en-US" altLang="ko-KR" sz="600" dirty="0">
                <a:latin typeface="+mj-ea"/>
                <a:ea typeface="+mj-ea"/>
              </a:rPr>
              <a:t>. </a:t>
            </a:r>
            <a:r>
              <a:rPr lang="ko-KR" altLang="en-US" sz="600" dirty="0">
                <a:latin typeface="+mj-ea"/>
                <a:ea typeface="+mj-ea"/>
              </a:rPr>
              <a:t>유찰처리 시 참가업체에게 유찰 메일이 발송됩니다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유찰 처리 시 유찰 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31" name="Google Shape;461;g22f983af321_0_4">
            <a:extLst>
              <a:ext uri="{FF2B5EF4-FFF2-40B4-BE49-F238E27FC236}">
                <a16:creationId xmlns:a16="http://schemas.microsoft.com/office/drawing/2014/main" id="{D53087ED-B174-9AA1-E723-1A52D547AF9C}"/>
              </a:ext>
            </a:extLst>
          </p:cNvPr>
          <p:cNvSpPr/>
          <p:nvPr/>
        </p:nvSpPr>
        <p:spPr>
          <a:xfrm>
            <a:off x="5498235" y="12416855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유찰사유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42" name="Google Shape;200;p5">
            <a:extLst>
              <a:ext uri="{FF2B5EF4-FFF2-40B4-BE49-F238E27FC236}">
                <a16:creationId xmlns:a16="http://schemas.microsoft.com/office/drawing/2014/main" id="{568A3C00-D4C8-FE73-A820-B39DF3F9F508}"/>
              </a:ext>
            </a:extLst>
          </p:cNvPr>
          <p:cNvSpPr/>
          <p:nvPr/>
        </p:nvSpPr>
        <p:spPr>
          <a:xfrm>
            <a:off x="6707283" y="1321659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43" name="Google Shape;200;p5">
            <a:extLst>
              <a:ext uri="{FF2B5EF4-FFF2-40B4-BE49-F238E27FC236}">
                <a16:creationId xmlns:a16="http://schemas.microsoft.com/office/drawing/2014/main" id="{A23C65CE-0C86-02CD-E31F-D223FBCFDF8E}"/>
              </a:ext>
            </a:extLst>
          </p:cNvPr>
          <p:cNvSpPr/>
          <p:nvPr/>
        </p:nvSpPr>
        <p:spPr>
          <a:xfrm>
            <a:off x="6302838" y="1320890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꺾인 연결선 59">
            <a:extLst>
              <a:ext uri="{FF2B5EF4-FFF2-40B4-BE49-F238E27FC236}">
                <a16:creationId xmlns:a16="http://schemas.microsoft.com/office/drawing/2014/main" id="{2DF8F454-B2BC-C901-9FF5-726B8C468F23}"/>
              </a:ext>
            </a:extLst>
          </p:cNvPr>
          <p:cNvCxnSpPr>
            <a:cxnSpLocks/>
            <a:stCxn id="136" idx="2"/>
            <a:endCxn id="128" idx="1"/>
          </p:cNvCxnSpPr>
          <p:nvPr/>
        </p:nvCxnSpPr>
        <p:spPr>
          <a:xfrm rot="16200000" flipH="1">
            <a:off x="4569257" y="11748581"/>
            <a:ext cx="1205036" cy="3818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D6E8391-E470-F88C-8CA7-1F12044860B4}"/>
              </a:ext>
            </a:extLst>
          </p:cNvPr>
          <p:cNvSpPr/>
          <p:nvPr/>
        </p:nvSpPr>
        <p:spPr>
          <a:xfrm>
            <a:off x="7869689" y="10542820"/>
            <a:ext cx="2701872" cy="7380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공동 인증서 이용 전자서명</a:t>
            </a:r>
          </a:p>
        </p:txBody>
      </p:sp>
      <p:cxnSp>
        <p:nvCxnSpPr>
          <p:cNvPr id="149" name="꺾인 연결선 59">
            <a:extLst>
              <a:ext uri="{FF2B5EF4-FFF2-40B4-BE49-F238E27FC236}">
                <a16:creationId xmlns:a16="http://schemas.microsoft.com/office/drawing/2014/main" id="{7BCB5CEE-E9E1-63D1-D980-0CA490852422}"/>
              </a:ext>
            </a:extLst>
          </p:cNvPr>
          <p:cNvCxnSpPr>
            <a:cxnSpLocks/>
            <a:stCxn id="135" idx="3"/>
            <a:endCxn id="148" idx="1"/>
          </p:cNvCxnSpPr>
          <p:nvPr/>
        </p:nvCxnSpPr>
        <p:spPr>
          <a:xfrm flipV="1">
            <a:off x="6134194" y="10911840"/>
            <a:ext cx="1735495" cy="3118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Google Shape;68;p2">
            <a:extLst>
              <a:ext uri="{FF2B5EF4-FFF2-40B4-BE49-F238E27FC236}">
                <a16:creationId xmlns:a16="http://schemas.microsoft.com/office/drawing/2014/main" id="{D9EFD8AF-14FD-E5E7-85BD-E3FC63DBA6FB}"/>
              </a:ext>
            </a:extLst>
          </p:cNvPr>
          <p:cNvGraphicFramePr/>
          <p:nvPr>
            <p:extLst/>
          </p:nvPr>
        </p:nvGraphicFramePr>
        <p:xfrm>
          <a:off x="7842708" y="8514307"/>
          <a:ext cx="5184646" cy="27857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입찰참여업체에게 다시 기회를 드려요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DE93058-5E54-DBA3-77EE-CCD386F8DC43}"/>
              </a:ext>
            </a:extLst>
          </p:cNvPr>
          <p:cNvSpPr/>
          <p:nvPr/>
        </p:nvSpPr>
        <p:spPr>
          <a:xfrm>
            <a:off x="7829201" y="8494319"/>
            <a:ext cx="5191169" cy="292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2230015" y="8996879"/>
            <a:ext cx="5184645" cy="1983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stCxn id="164" idx="1"/>
            <a:endCxn id="166" idx="3"/>
          </p:cNvCxnSpPr>
          <p:nvPr/>
        </p:nvCxnSpPr>
        <p:spPr>
          <a:xfrm rot="10800000" flipV="1">
            <a:off x="7414660" y="8653594"/>
            <a:ext cx="428048" cy="4424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타원 171">
            <a:extLst>
              <a:ext uri="{FF2B5EF4-FFF2-40B4-BE49-F238E27FC236}">
                <a16:creationId xmlns:a16="http://schemas.microsoft.com/office/drawing/2014/main" id="{34FB902A-4C74-522C-8925-784A141F287A}"/>
              </a:ext>
            </a:extLst>
          </p:cNvPr>
          <p:cNvSpPr/>
          <p:nvPr/>
        </p:nvSpPr>
        <p:spPr>
          <a:xfrm>
            <a:off x="2162547" y="886630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E376D1D-0427-175E-F340-8B38874E8BFD}"/>
              </a:ext>
            </a:extLst>
          </p:cNvPr>
          <p:cNvSpPr/>
          <p:nvPr/>
        </p:nvSpPr>
        <p:spPr>
          <a:xfrm>
            <a:off x="3711311" y="10957379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4A069A4-0930-C314-B881-3F6D54AAA12A}"/>
              </a:ext>
            </a:extLst>
          </p:cNvPr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E6A2BD-1CEF-CA9C-0FD6-1A23343BC93C}"/>
              </a:ext>
            </a:extLst>
          </p:cNvPr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Google Shape;381;p6">
            <a:extLst>
              <a:ext uri="{FF2B5EF4-FFF2-40B4-BE49-F238E27FC236}">
                <a16:creationId xmlns:a16="http://schemas.microsoft.com/office/drawing/2014/main" id="{125202D4-EC39-2EE0-1A20-62572CFA595E}"/>
              </a:ext>
            </a:extLst>
          </p:cNvPr>
          <p:cNvSpPr/>
          <p:nvPr/>
        </p:nvSpPr>
        <p:spPr>
          <a:xfrm>
            <a:off x="8116056" y="9318341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298;p5">
            <a:extLst>
              <a:ext uri="{FF2B5EF4-FFF2-40B4-BE49-F238E27FC236}">
                <a16:creationId xmlns:a16="http://schemas.microsoft.com/office/drawing/2014/main" id="{259C9442-75D5-3719-DF58-90A4FAD99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082897"/>
              </p:ext>
            </p:extLst>
          </p:nvPr>
        </p:nvGraphicFramePr>
        <p:xfrm>
          <a:off x="8314416" y="9484887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Google Shape;200;p5">
            <a:extLst>
              <a:ext uri="{FF2B5EF4-FFF2-40B4-BE49-F238E27FC236}">
                <a16:creationId xmlns:a16="http://schemas.microsoft.com/office/drawing/2014/main" id="{5BA8A212-8283-601C-9C4C-6497BF125E26}"/>
              </a:ext>
            </a:extLst>
          </p:cNvPr>
          <p:cNvSpPr/>
          <p:nvPr/>
        </p:nvSpPr>
        <p:spPr>
          <a:xfrm>
            <a:off x="8869884" y="986748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1630C92-6D5E-86FB-3AA7-02BADF0FA902}"/>
              </a:ext>
            </a:extLst>
          </p:cNvPr>
          <p:cNvSpPr txBox="1"/>
          <p:nvPr/>
        </p:nvSpPr>
        <p:spPr>
          <a:xfrm>
            <a:off x="8336586" y="9484430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개찰 전 견적 내용은 확인할 수 없습니다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908386"/>
              </p:ext>
            </p:extLst>
          </p:nvPr>
        </p:nvGraphicFramePr>
        <p:xfrm>
          <a:off x="2249444" y="7478144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20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 유찰처리 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 참여업체에게 보내는 유찰처리 메일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AE753204-4B80-5AD3-1397-4D0B12180A12}"/>
              </a:ext>
            </a:extLst>
          </p:cNvPr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7" name="Google Shape;381;p6">
            <a:extLst>
              <a:ext uri="{FF2B5EF4-FFF2-40B4-BE49-F238E27FC236}">
                <a16:creationId xmlns:a16="http://schemas.microsoft.com/office/drawing/2014/main" id="{04E1CCBC-D024-02A9-EAB8-8648CB913943}"/>
              </a:ext>
            </a:extLst>
          </p:cNvPr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입찰 유찰처리</a:t>
            </a:r>
            <a:r>
              <a:rPr lang="en-US" altLang="ko-KR" sz="800" b="1" dirty="0">
                <a:solidFill>
                  <a:schemeClr val="tx1"/>
                </a:solidFill>
              </a:rPr>
              <a:t> (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E95A-FA9E-E3CF-4302-76839211BADA}"/>
              </a:ext>
            </a:extLst>
          </p:cNvPr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입찰명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] </a:t>
            </a:r>
            <a:r>
              <a:rPr lang="ko-KR" altLang="en-US" sz="800" u="none" strike="noStrike" cap="none" dirty="0">
                <a:solidFill>
                  <a:schemeClr val="tx1"/>
                </a:solidFill>
              </a:rPr>
              <a:t>를 유찰처리 하였습니다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아래 유찰 사유를 확인해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유찰사유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잘못된 입찰공지로 인해 유찰처리 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어쩌구 저쩌구</a:t>
            </a:r>
            <a:r>
              <a:rPr lang="en-US" altLang="ko-KR" sz="800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0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815198422"/>
              </p:ext>
            </p:extLst>
          </p:nvPr>
        </p:nvGraphicFramePr>
        <p:xfrm>
          <a:off x="8385974" y="826614"/>
          <a:ext cx="2324900" cy="17447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진행중 개찰 처리한 입찰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일 경우 해당 부분 재입찰 사유가 </a:t>
                      </a:r>
                      <a:r>
                        <a:rPr lang="en-US" altLang="ko-KR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Displqy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처리는 개찰자만 가능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개찰 상세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개찰 상세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개찰 상세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개찰 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/>
        </p:nvGraphicFramePr>
        <p:xfrm>
          <a:off x="2236998" y="2898294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10211" y="2303496"/>
            <a:ext cx="5663130" cy="38993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/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/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/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/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/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/>
        </p:nvGraphicFramePr>
        <p:xfrm>
          <a:off x="2236998" y="4487749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/>
        </p:nvGraphicFramePr>
        <p:xfrm>
          <a:off x="2236998" y="4726617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43783" y="4696447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/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/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/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/>
        </p:nvGraphicFramePr>
        <p:xfrm>
          <a:off x="2247602" y="727857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개찰자</a:t>
                      </a:r>
                      <a:r>
                        <a:rPr lang="en-US" altLang="ko-KR" sz="700" b="1" u="none" strike="noStrike" cap="none" dirty="0"/>
                        <a:t>/</a:t>
                      </a:r>
                      <a:r>
                        <a:rPr lang="ko-KR" altLang="en-US" sz="700" b="1" u="none" strike="noStrike" cap="none" dirty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68;p2">
            <a:extLst>
              <a:ext uri="{FF2B5EF4-FFF2-40B4-BE49-F238E27FC236}">
                <a16:creationId xmlns:a16="http://schemas.microsoft.com/office/drawing/2014/main" id="{F131094A-F209-6E8E-739A-62F63C11DEF9}"/>
              </a:ext>
            </a:extLst>
          </p:cNvPr>
          <p:cNvGraphicFramePr/>
          <p:nvPr/>
        </p:nvGraphicFramePr>
        <p:xfrm>
          <a:off x="2247602" y="7543287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6431785"/>
              </p:ext>
            </p:extLst>
          </p:nvPr>
        </p:nvGraphicFramePr>
        <p:xfrm>
          <a:off x="2247602" y="7807999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68;p2">
            <a:extLst>
              <a:ext uri="{FF2B5EF4-FFF2-40B4-BE49-F238E27FC236}">
                <a16:creationId xmlns:a16="http://schemas.microsoft.com/office/drawing/2014/main" id="{EDB2ED51-1072-A428-69AF-6E4B209B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464883"/>
              </p:ext>
            </p:extLst>
          </p:nvPr>
        </p:nvGraphicFramePr>
        <p:xfrm>
          <a:off x="2247602" y="8072902"/>
          <a:ext cx="5184646" cy="22489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89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chemeClr val="tx1"/>
                          </a:solidFill>
                        </a:rPr>
                        <a:t>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68;p2">
            <a:extLst>
              <a:ext uri="{FF2B5EF4-FFF2-40B4-BE49-F238E27FC236}">
                <a16:creationId xmlns:a16="http://schemas.microsoft.com/office/drawing/2014/main" id="{2F1CE80B-BADC-4629-9975-D9F64BE7A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8510940"/>
              </p:ext>
            </p:extLst>
          </p:nvPr>
        </p:nvGraphicFramePr>
        <p:xfrm>
          <a:off x="2247602" y="8326018"/>
          <a:ext cx="5184646" cy="45632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1777245"/>
                    </a:ext>
                  </a:extLst>
                </a:gridCol>
                <a:gridCol w="375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대외용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 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2949341" y="112979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571;g23105f653c7_0_105">
            <a:extLst>
              <a:ext uri="{FF2B5EF4-FFF2-40B4-BE49-F238E27FC236}">
                <a16:creationId xmlns:a16="http://schemas.microsoft.com/office/drawing/2014/main" id="{87562828-FBBA-9433-143E-5837647BD5BC}"/>
              </a:ext>
            </a:extLst>
          </p:cNvPr>
          <p:cNvSpPr/>
          <p:nvPr/>
        </p:nvSpPr>
        <p:spPr>
          <a:xfrm>
            <a:off x="5413666" y="11297909"/>
            <a:ext cx="1214076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 err="1">
                <a:solidFill>
                  <a:srgbClr val="FFFFFF"/>
                </a:solidFill>
              </a:rPr>
              <a:t>선택업체</a:t>
            </a:r>
            <a:r>
              <a:rPr lang="ko-KR" altLang="en-US" sz="700" b="1" dirty="0">
                <a:solidFill>
                  <a:srgbClr val="FFFFFF"/>
                </a:solidFill>
              </a:rPr>
              <a:t> 재입찰하러</a:t>
            </a:r>
            <a:r>
              <a:rPr lang="en-US" altLang="ko-KR" sz="700" b="1" dirty="0">
                <a:solidFill>
                  <a:srgbClr val="FFFFFF"/>
                </a:solidFill>
              </a:rPr>
              <a:t> </a:t>
            </a:r>
            <a:r>
              <a:rPr lang="ko-KR" altLang="en-US" sz="700" b="1" dirty="0">
                <a:solidFill>
                  <a:srgbClr val="FFFFFF"/>
                </a:solidFill>
              </a:rPr>
              <a:t>가기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624686" y="11297909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15A9F-1719-1728-AF0E-57D91994E620}"/>
              </a:ext>
            </a:extLst>
          </p:cNvPr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업체견적 사항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개찰 전까지 견적금액 및 내역파일은 암호화되어 보호됩니다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9FEAD-CD59-739F-CFBC-160DD0051DEB}"/>
              </a:ext>
            </a:extLst>
          </p:cNvPr>
          <p:cNvSpPr/>
          <p:nvPr/>
        </p:nvSpPr>
        <p:spPr>
          <a:xfrm>
            <a:off x="2010211" y="9916639"/>
            <a:ext cx="5663130" cy="115009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21694"/>
              </p:ext>
            </p:extLst>
          </p:nvPr>
        </p:nvGraphicFramePr>
        <p:xfrm>
          <a:off x="2114093" y="9997493"/>
          <a:ext cx="5460152" cy="85348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295855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845316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5181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7046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56455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718397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615744">
                  <a:extLst>
                    <a:ext uri="{9D8B030D-6E8A-4147-A177-3AD203B41FA5}">
                      <a16:colId xmlns:a16="http://schemas.microsoft.com/office/drawing/2014/main" val="45125244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ㅁ</a:t>
                      </a:r>
                      <a:endParaRPr sz="8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제출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선정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</a:tbl>
          </a:graphicData>
        </a:graphic>
      </p:graphicFrame>
      <p:pic>
        <p:nvPicPr>
          <p:cNvPr id="102" name="그림 101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4324" y="10211837"/>
            <a:ext cx="145180" cy="150922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EDCD79F-E2EF-EFED-BE26-FCA5BDA46F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43648" y="10228672"/>
            <a:ext cx="173685" cy="160601"/>
          </a:xfrm>
          <a:prstGeom prst="rect">
            <a:avLst/>
          </a:prstGeom>
        </p:spPr>
      </p:pic>
      <p:graphicFrame>
        <p:nvGraphicFramePr>
          <p:cNvPr id="164" name="Google Shape;68;p2">
            <a:extLst>
              <a:ext uri="{FF2B5EF4-FFF2-40B4-BE49-F238E27FC236}">
                <a16:creationId xmlns:a16="http://schemas.microsoft.com/office/drawing/2014/main" id="{D9EFD8AF-14FD-E5E7-85BD-E3FC63DBA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5751209"/>
              </p:ext>
            </p:extLst>
          </p:nvPr>
        </p:nvGraphicFramePr>
        <p:xfrm>
          <a:off x="5526228" y="8271140"/>
          <a:ext cx="5184646" cy="27857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입찰참여업체에게 다시 기회를 드려요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DE93058-5E54-DBA3-77EE-CCD386F8DC43}"/>
              </a:ext>
            </a:extLst>
          </p:cNvPr>
          <p:cNvSpPr/>
          <p:nvPr/>
        </p:nvSpPr>
        <p:spPr>
          <a:xfrm>
            <a:off x="5512721" y="8251152"/>
            <a:ext cx="5191169" cy="292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2230015" y="8887285"/>
            <a:ext cx="5184645" cy="1983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stCxn id="164" idx="1"/>
            <a:endCxn id="166" idx="0"/>
          </p:cNvCxnSpPr>
          <p:nvPr/>
        </p:nvCxnSpPr>
        <p:spPr>
          <a:xfrm rot="10800000" flipV="1">
            <a:off x="4822338" y="8410427"/>
            <a:ext cx="703890" cy="47685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664033" y="155915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Google Shape;571;g23105f653c7_0_105">
            <a:extLst>
              <a:ext uri="{FF2B5EF4-FFF2-40B4-BE49-F238E27FC236}">
                <a16:creationId xmlns:a16="http://schemas.microsoft.com/office/drawing/2014/main" id="{EC76B732-83A9-8FFF-CBA6-302EFC3CF47F}"/>
              </a:ext>
            </a:extLst>
          </p:cNvPr>
          <p:cNvSpPr/>
          <p:nvPr/>
        </p:nvSpPr>
        <p:spPr>
          <a:xfrm>
            <a:off x="7097639" y="1024176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7" name="Google Shape;570;g23105f653c7_0_105">
            <a:extLst>
              <a:ext uri="{FF2B5EF4-FFF2-40B4-BE49-F238E27FC236}">
                <a16:creationId xmlns:a16="http://schemas.microsoft.com/office/drawing/2014/main" id="{DB82D5E3-38A7-DCE0-3F3D-04545B5E496B}"/>
              </a:ext>
            </a:extLst>
          </p:cNvPr>
          <p:cNvSpPr/>
          <p:nvPr/>
        </p:nvSpPr>
        <p:spPr>
          <a:xfrm>
            <a:off x="3675387" y="112979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개찰결과 보고서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676C7-2965-DA48-DCA8-806F4BEFF108}"/>
              </a:ext>
            </a:extLst>
          </p:cNvPr>
          <p:cNvSpPr/>
          <p:nvPr/>
        </p:nvSpPr>
        <p:spPr>
          <a:xfrm>
            <a:off x="2008306" y="9657341"/>
            <a:ext cx="5663130" cy="213807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재 입찰일 경우 참가업체명을 클릭하면 차수 별 견적제출 이력을 볼 수 있습니다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Google Shape;381;p6">
            <a:extLst>
              <a:ext uri="{FF2B5EF4-FFF2-40B4-BE49-F238E27FC236}">
                <a16:creationId xmlns:a16="http://schemas.microsoft.com/office/drawing/2014/main" id="{22B1F849-D292-30D5-98D2-286273307BA7}"/>
              </a:ext>
            </a:extLst>
          </p:cNvPr>
          <p:cNvSpPr/>
          <p:nvPr/>
        </p:nvSpPr>
        <p:spPr>
          <a:xfrm>
            <a:off x="-2114714" y="87582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Google Shape;298;p5">
            <a:extLst>
              <a:ext uri="{FF2B5EF4-FFF2-40B4-BE49-F238E27FC236}">
                <a16:creationId xmlns:a16="http://schemas.microsoft.com/office/drawing/2014/main" id="{7A778297-AE65-4A21-C509-643A4EF71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812351"/>
              </p:ext>
            </p:extLst>
          </p:nvPr>
        </p:nvGraphicFramePr>
        <p:xfrm>
          <a:off x="-1919730" y="8844542"/>
          <a:ext cx="3656109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65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제출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5A76B02-31C7-76D9-A01D-51E3A0F08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66306"/>
              </p:ext>
            </p:extLst>
          </p:nvPr>
        </p:nvGraphicFramePr>
        <p:xfrm>
          <a:off x="-1880999" y="9250532"/>
          <a:ext cx="3569556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35949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781674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5181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7046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차수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김담당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/>
                        <a:t>KRW 900,000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김담당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2024-01-13 15:00</a:t>
                      </a:r>
                      <a:endParaRPr lang="en-US" altLang="ko-KR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35" name="Google Shape;200;p5">
            <a:extLst>
              <a:ext uri="{FF2B5EF4-FFF2-40B4-BE49-F238E27FC236}">
                <a16:creationId xmlns:a16="http://schemas.microsoft.com/office/drawing/2014/main" id="{8DF69E82-517A-4C96-C9FD-919CF5A41A65}"/>
              </a:ext>
            </a:extLst>
          </p:cNvPr>
          <p:cNvSpPr/>
          <p:nvPr/>
        </p:nvSpPr>
        <p:spPr>
          <a:xfrm>
            <a:off x="-354646" y="103211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꺾인 연결선 59">
            <a:extLst>
              <a:ext uri="{FF2B5EF4-FFF2-40B4-BE49-F238E27FC236}">
                <a16:creationId xmlns:a16="http://schemas.microsoft.com/office/drawing/2014/main" id="{C803A4CF-8820-D222-C40D-4480C2F59362}"/>
              </a:ext>
            </a:extLst>
          </p:cNvPr>
          <p:cNvCxnSpPr>
            <a:cxnSpLocks/>
            <a:endCxn id="29" idx="3"/>
          </p:cNvCxnSpPr>
          <p:nvPr/>
        </p:nvCxnSpPr>
        <p:spPr>
          <a:xfrm rot="10800000">
            <a:off x="1922274" y="9689395"/>
            <a:ext cx="658287" cy="6269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9">
            <a:extLst>
              <a:ext uri="{FF2B5EF4-FFF2-40B4-BE49-F238E27FC236}">
                <a16:creationId xmlns:a16="http://schemas.microsoft.com/office/drawing/2014/main" id="{874D886C-1D00-0248-90F7-123F28E7EB5E}"/>
              </a:ext>
            </a:extLst>
          </p:cNvPr>
          <p:cNvCxnSpPr>
            <a:cxnSpLocks/>
            <a:stCxn id="136" idx="2"/>
            <a:endCxn id="59" idx="0"/>
          </p:cNvCxnSpPr>
          <p:nvPr/>
        </p:nvCxnSpPr>
        <p:spPr>
          <a:xfrm rot="5400000">
            <a:off x="4120442" y="10908892"/>
            <a:ext cx="263985" cy="14788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81;p6">
            <a:extLst>
              <a:ext uri="{FF2B5EF4-FFF2-40B4-BE49-F238E27FC236}">
                <a16:creationId xmlns:a16="http://schemas.microsoft.com/office/drawing/2014/main" id="{2576C4A5-219C-5F87-D075-B73BEEF605ED}"/>
              </a:ext>
            </a:extLst>
          </p:cNvPr>
          <p:cNvSpPr/>
          <p:nvPr/>
        </p:nvSpPr>
        <p:spPr>
          <a:xfrm>
            <a:off x="2174883" y="1178029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298;p5">
            <a:extLst>
              <a:ext uri="{FF2B5EF4-FFF2-40B4-BE49-F238E27FC236}">
                <a16:creationId xmlns:a16="http://schemas.microsoft.com/office/drawing/2014/main" id="{0B8A76A2-2CCE-AAA3-FFC6-D49037DBC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253376"/>
              </p:ext>
            </p:extLst>
          </p:nvPr>
        </p:nvGraphicFramePr>
        <p:xfrm>
          <a:off x="2310624" y="11880832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유찰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E183812-E8DF-0365-5FBA-453B8C04034F}"/>
              </a:ext>
            </a:extLst>
          </p:cNvPr>
          <p:cNvSpPr txBox="1"/>
          <p:nvPr/>
        </p:nvSpPr>
        <p:spPr>
          <a:xfrm>
            <a:off x="2291688" y="12261490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유찰처리 합니다</a:t>
            </a:r>
            <a:r>
              <a:rPr lang="en-US" altLang="ko-KR" sz="600" dirty="0">
                <a:latin typeface="+mj-ea"/>
                <a:ea typeface="+mj-ea"/>
              </a:rPr>
              <a:t>. </a:t>
            </a:r>
            <a:r>
              <a:rPr lang="ko-KR" altLang="en-US" sz="600" dirty="0">
                <a:latin typeface="+mj-ea"/>
                <a:ea typeface="+mj-ea"/>
              </a:rPr>
              <a:t>유찰처리 시 참가업체에게 유찰 메일이 발송됩니다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유찰 처리 시 유찰 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4" name="Google Shape;461;g22f983af321_0_4">
            <a:extLst>
              <a:ext uri="{FF2B5EF4-FFF2-40B4-BE49-F238E27FC236}">
                <a16:creationId xmlns:a16="http://schemas.microsoft.com/office/drawing/2014/main" id="{F0742B0A-465A-9CF8-ED0C-E50616956F0C}"/>
              </a:ext>
            </a:extLst>
          </p:cNvPr>
          <p:cNvSpPr/>
          <p:nvPr/>
        </p:nvSpPr>
        <p:spPr>
          <a:xfrm>
            <a:off x="2310431" y="1266680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유찰사유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65" name="Google Shape;200;p5">
            <a:extLst>
              <a:ext uri="{FF2B5EF4-FFF2-40B4-BE49-F238E27FC236}">
                <a16:creationId xmlns:a16="http://schemas.microsoft.com/office/drawing/2014/main" id="{63BD5807-3CE5-1A26-4C4A-5FD9B9EAFBF6}"/>
              </a:ext>
            </a:extLst>
          </p:cNvPr>
          <p:cNvSpPr/>
          <p:nvPr/>
        </p:nvSpPr>
        <p:spPr>
          <a:xfrm>
            <a:off x="3519479" y="13466538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66" name="Google Shape;200;p5">
            <a:extLst>
              <a:ext uri="{FF2B5EF4-FFF2-40B4-BE49-F238E27FC236}">
                <a16:creationId xmlns:a16="http://schemas.microsoft.com/office/drawing/2014/main" id="{9101D9B7-33A1-D7AC-FC72-43D6E1D2335E}"/>
              </a:ext>
            </a:extLst>
          </p:cNvPr>
          <p:cNvSpPr/>
          <p:nvPr/>
        </p:nvSpPr>
        <p:spPr>
          <a:xfrm>
            <a:off x="3115034" y="134588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81;p6">
            <a:extLst>
              <a:ext uri="{FF2B5EF4-FFF2-40B4-BE49-F238E27FC236}">
                <a16:creationId xmlns:a16="http://schemas.microsoft.com/office/drawing/2014/main" id="{62894A06-8AE5-4DD4-BD47-4FF69DD75305}"/>
              </a:ext>
            </a:extLst>
          </p:cNvPr>
          <p:cNvSpPr/>
          <p:nvPr/>
        </p:nvSpPr>
        <p:spPr>
          <a:xfrm>
            <a:off x="7769381" y="11199768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98;p5">
            <a:extLst>
              <a:ext uri="{FF2B5EF4-FFF2-40B4-BE49-F238E27FC236}">
                <a16:creationId xmlns:a16="http://schemas.microsoft.com/office/drawing/2014/main" id="{F293CAA5-307D-C1CA-DF04-C4754D3CC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357083"/>
              </p:ext>
            </p:extLst>
          </p:nvPr>
        </p:nvGraphicFramePr>
        <p:xfrm>
          <a:off x="7905122" y="11300306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낙찰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8D1D1377-3FDF-4CCD-9E6D-DAA5C04A556C}"/>
              </a:ext>
            </a:extLst>
          </p:cNvPr>
          <p:cNvSpPr txBox="1"/>
          <p:nvPr/>
        </p:nvSpPr>
        <p:spPr>
          <a:xfrm>
            <a:off x="7886186" y="11680964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en-US" altLang="ko-KR" sz="600" dirty="0">
                <a:latin typeface="+mj-ea"/>
                <a:ea typeface="+mj-ea"/>
              </a:rPr>
              <a:t>[</a:t>
            </a:r>
            <a:r>
              <a:rPr lang="ko-KR" altLang="en-US" sz="600" dirty="0">
                <a:latin typeface="+mj-ea"/>
                <a:ea typeface="+mj-ea"/>
              </a:rPr>
              <a:t>비트큐브</a:t>
            </a:r>
            <a:r>
              <a:rPr lang="en-US" altLang="ko-KR" sz="600" dirty="0">
                <a:latin typeface="+mj-ea"/>
                <a:ea typeface="+mj-ea"/>
              </a:rPr>
              <a:t>]</a:t>
            </a:r>
            <a:r>
              <a:rPr lang="ko-KR" altLang="en-US" sz="600" dirty="0">
                <a:latin typeface="+mj-ea"/>
                <a:ea typeface="+mj-ea"/>
              </a:rPr>
              <a:t>업체로 낙찰처리 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아래 낙찰 시 추가합의 사항이 있을 경우 입력해 주십시오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낙찰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6" name="Google Shape;461;g22f983af321_0_4">
            <a:extLst>
              <a:ext uri="{FF2B5EF4-FFF2-40B4-BE49-F238E27FC236}">
                <a16:creationId xmlns:a16="http://schemas.microsoft.com/office/drawing/2014/main" id="{F85DE2DE-150C-3357-9949-740E3A890B9F}"/>
              </a:ext>
            </a:extLst>
          </p:cNvPr>
          <p:cNvSpPr/>
          <p:nvPr/>
        </p:nvSpPr>
        <p:spPr>
          <a:xfrm>
            <a:off x="7904929" y="12086277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추가합의 사항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필수 아님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08" name="Google Shape;200;p5">
            <a:extLst>
              <a:ext uri="{FF2B5EF4-FFF2-40B4-BE49-F238E27FC236}">
                <a16:creationId xmlns:a16="http://schemas.microsoft.com/office/drawing/2014/main" id="{C2D4F1AA-216F-7B9C-619F-8FF60FD97402}"/>
              </a:ext>
            </a:extLst>
          </p:cNvPr>
          <p:cNvSpPr/>
          <p:nvPr/>
        </p:nvSpPr>
        <p:spPr>
          <a:xfrm>
            <a:off x="9113977" y="12886012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15" name="Google Shape;200;p5">
            <a:extLst>
              <a:ext uri="{FF2B5EF4-FFF2-40B4-BE49-F238E27FC236}">
                <a16:creationId xmlns:a16="http://schemas.microsoft.com/office/drawing/2014/main" id="{FE1CB8C6-4DB1-06F4-2E83-2213AE75B441}"/>
              </a:ext>
            </a:extLst>
          </p:cNvPr>
          <p:cNvSpPr/>
          <p:nvPr/>
        </p:nvSpPr>
        <p:spPr>
          <a:xfrm>
            <a:off x="8709532" y="1287832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꺾인 연결선 59">
            <a:extLst>
              <a:ext uri="{FF2B5EF4-FFF2-40B4-BE49-F238E27FC236}">
                <a16:creationId xmlns:a16="http://schemas.microsoft.com/office/drawing/2014/main" id="{A3B9A52E-107D-F7A7-99DF-38D70A445F10}"/>
              </a:ext>
            </a:extLst>
          </p:cNvPr>
          <p:cNvCxnSpPr>
            <a:cxnSpLocks/>
            <a:stCxn id="24" idx="3"/>
            <a:endCxn id="77" idx="1"/>
          </p:cNvCxnSpPr>
          <p:nvPr/>
        </p:nvCxnSpPr>
        <p:spPr>
          <a:xfrm>
            <a:off x="7440201" y="10316348"/>
            <a:ext cx="329180" cy="1895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131618" y="876824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F6AD-EDC6-7E4A-8A98-2D30824DC68A}"/>
              </a:ext>
            </a:extLst>
          </p:cNvPr>
          <p:cNvSpPr/>
          <p:nvPr/>
        </p:nvSpPr>
        <p:spPr>
          <a:xfrm>
            <a:off x="2037046" y="633401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폭발 2 99"/>
          <p:cNvSpPr/>
          <p:nvPr/>
        </p:nvSpPr>
        <p:spPr>
          <a:xfrm>
            <a:off x="1715258" y="2366067"/>
            <a:ext cx="7265522" cy="3750651"/>
          </a:xfrm>
          <a:prstGeom prst="irregularSeal2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2024-01-31 </a:t>
            </a:r>
            <a:r>
              <a:rPr lang="ko-KR" altLang="en-US" b="1" dirty="0" smtClean="0">
                <a:solidFill>
                  <a:schemeClr val="bg1"/>
                </a:solidFill>
              </a:rPr>
              <a:t>업체견적사항 화면 변경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변경된 화면 다음 페이지 표현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0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241934598"/>
              </p:ext>
            </p:extLst>
          </p:nvPr>
        </p:nvGraphicFramePr>
        <p:xfrm>
          <a:off x="8385974" y="826614"/>
          <a:ext cx="2324900" cy="214543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 상세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진행중 개찰 처리한 입찰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일 경우 해당 부분 재입찰 사유가 </a:t>
                      </a:r>
                      <a:r>
                        <a:rPr lang="en-US" altLang="ko-KR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Displqy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권한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낙찰자에게만 표기 및 처리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낙찰자에게만 표기 및 처리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개찰자에게만 표기 및 처리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개찰 상세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개찰 상세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개찰 상세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개찰 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88054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/>
        </p:nvGraphicFramePr>
        <p:xfrm>
          <a:off x="2236998" y="2898294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10211" y="2303496"/>
            <a:ext cx="5663130" cy="38993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/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/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/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/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/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/>
        </p:nvGraphicFramePr>
        <p:xfrm>
          <a:off x="2236998" y="4487749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/>
        </p:nvGraphicFramePr>
        <p:xfrm>
          <a:off x="2236998" y="4726617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43783" y="4696447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/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/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/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73577"/>
              </p:ext>
            </p:extLst>
          </p:nvPr>
        </p:nvGraphicFramePr>
        <p:xfrm>
          <a:off x="2247602" y="724170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68;p2">
            <a:extLst>
              <a:ext uri="{FF2B5EF4-FFF2-40B4-BE49-F238E27FC236}">
                <a16:creationId xmlns:a16="http://schemas.microsoft.com/office/drawing/2014/main" id="{F131094A-F209-6E8E-739A-62F63C11D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796384"/>
              </p:ext>
            </p:extLst>
          </p:nvPr>
        </p:nvGraphicFramePr>
        <p:xfrm>
          <a:off x="2247602" y="7690767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952512"/>
              </p:ext>
            </p:extLst>
          </p:nvPr>
        </p:nvGraphicFramePr>
        <p:xfrm>
          <a:off x="2247602" y="7955479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68;p2">
            <a:extLst>
              <a:ext uri="{FF2B5EF4-FFF2-40B4-BE49-F238E27FC236}">
                <a16:creationId xmlns:a16="http://schemas.microsoft.com/office/drawing/2014/main" id="{EDB2ED51-1072-A428-69AF-6E4B209B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738337"/>
              </p:ext>
            </p:extLst>
          </p:nvPr>
        </p:nvGraphicFramePr>
        <p:xfrm>
          <a:off x="2247602" y="8220382"/>
          <a:ext cx="5184646" cy="22489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89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chemeClr val="tx1"/>
                          </a:solidFill>
                        </a:rPr>
                        <a:t>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68;p2">
            <a:extLst>
              <a:ext uri="{FF2B5EF4-FFF2-40B4-BE49-F238E27FC236}">
                <a16:creationId xmlns:a16="http://schemas.microsoft.com/office/drawing/2014/main" id="{2F1CE80B-BADC-4629-9975-D9F64BE7A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965416"/>
              </p:ext>
            </p:extLst>
          </p:nvPr>
        </p:nvGraphicFramePr>
        <p:xfrm>
          <a:off x="2247602" y="8473498"/>
          <a:ext cx="5184646" cy="45632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1777245"/>
                    </a:ext>
                  </a:extLst>
                </a:gridCol>
                <a:gridCol w="375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대외용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 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2949341" y="112979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571;g23105f653c7_0_105">
            <a:extLst>
              <a:ext uri="{FF2B5EF4-FFF2-40B4-BE49-F238E27FC236}">
                <a16:creationId xmlns:a16="http://schemas.microsoft.com/office/drawing/2014/main" id="{87562828-FBBA-9433-143E-5837647BD5BC}"/>
              </a:ext>
            </a:extLst>
          </p:cNvPr>
          <p:cNvSpPr/>
          <p:nvPr/>
        </p:nvSpPr>
        <p:spPr>
          <a:xfrm>
            <a:off x="5413666" y="11297909"/>
            <a:ext cx="1214076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 err="1">
                <a:solidFill>
                  <a:srgbClr val="FFFFFF"/>
                </a:solidFill>
              </a:rPr>
              <a:t>선택업체</a:t>
            </a:r>
            <a:r>
              <a:rPr lang="ko-KR" altLang="en-US" sz="700" b="1" dirty="0">
                <a:solidFill>
                  <a:srgbClr val="FFFFFF"/>
                </a:solidFill>
              </a:rPr>
              <a:t> 재입찰하러</a:t>
            </a:r>
            <a:r>
              <a:rPr lang="en-US" altLang="ko-KR" sz="700" b="1" dirty="0">
                <a:solidFill>
                  <a:srgbClr val="FFFFFF"/>
                </a:solidFill>
              </a:rPr>
              <a:t> </a:t>
            </a:r>
            <a:r>
              <a:rPr lang="ko-KR" altLang="en-US" sz="700" b="1" dirty="0">
                <a:solidFill>
                  <a:srgbClr val="FFFFFF"/>
                </a:solidFill>
              </a:rPr>
              <a:t>가기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624686" y="11297909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15A9F-1719-1728-AF0E-57D91994E620}"/>
              </a:ext>
            </a:extLst>
          </p:cNvPr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업체견적 사항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개찰 전까지 견적금액 및 내역파일은 암호화되어 보호됩니다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9FEAD-CD59-739F-CFBC-160DD0051DEB}"/>
              </a:ext>
            </a:extLst>
          </p:cNvPr>
          <p:cNvSpPr/>
          <p:nvPr/>
        </p:nvSpPr>
        <p:spPr>
          <a:xfrm>
            <a:off x="2010211" y="9991269"/>
            <a:ext cx="5663130" cy="121813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156950"/>
              </p:ext>
            </p:extLst>
          </p:nvPr>
        </p:nvGraphicFramePr>
        <p:xfrm>
          <a:off x="2114093" y="10076693"/>
          <a:ext cx="5460152" cy="10668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295855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845316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5181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7046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56455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718397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615744">
                  <a:extLst>
                    <a:ext uri="{9D8B030D-6E8A-4147-A177-3AD203B41FA5}">
                      <a16:colId xmlns:a16="http://schemas.microsoft.com/office/drawing/2014/main" val="45125244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ㅁ</a:t>
                      </a:r>
                      <a:endParaRPr sz="8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견적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선정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/>
                        <a:t>KRW 1,100,000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2024-01-12 17:00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err="1" smtClean="0"/>
                        <a:t>미트상사</a:t>
                      </a:r>
                      <a:endParaRPr lang="ko-KR" altLang="en-US" sz="600" b="1" u="sng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김유신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28253"/>
                  </a:ext>
                </a:extLst>
              </a:tr>
            </a:tbl>
          </a:graphicData>
        </a:graphic>
      </p:graphicFrame>
      <p:pic>
        <p:nvPicPr>
          <p:cNvPr id="102" name="그림 101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524" y="10305437"/>
            <a:ext cx="145180" cy="150922"/>
          </a:xfrm>
          <a:prstGeom prst="rect">
            <a:avLst/>
          </a:prstGeom>
        </p:spPr>
      </p:pic>
      <p:graphicFrame>
        <p:nvGraphicFramePr>
          <p:cNvPr id="164" name="Google Shape;68;p2">
            <a:extLst>
              <a:ext uri="{FF2B5EF4-FFF2-40B4-BE49-F238E27FC236}">
                <a16:creationId xmlns:a16="http://schemas.microsoft.com/office/drawing/2014/main" id="{D9EFD8AF-14FD-E5E7-85BD-E3FC63DBA6FB}"/>
              </a:ext>
            </a:extLst>
          </p:cNvPr>
          <p:cNvGraphicFramePr/>
          <p:nvPr>
            <p:extLst/>
          </p:nvPr>
        </p:nvGraphicFramePr>
        <p:xfrm>
          <a:off x="5526228" y="8271140"/>
          <a:ext cx="5184646" cy="27857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입찰참여업체에게 다시 기회를 드려요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DE93058-5E54-DBA3-77EE-CCD386F8DC43}"/>
              </a:ext>
            </a:extLst>
          </p:cNvPr>
          <p:cNvSpPr/>
          <p:nvPr/>
        </p:nvSpPr>
        <p:spPr>
          <a:xfrm>
            <a:off x="5512721" y="8251152"/>
            <a:ext cx="5191169" cy="292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2230015" y="9034765"/>
            <a:ext cx="5184645" cy="1983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stCxn id="164" idx="1"/>
            <a:endCxn id="166" idx="0"/>
          </p:cNvCxnSpPr>
          <p:nvPr/>
        </p:nvCxnSpPr>
        <p:spPr>
          <a:xfrm rot="10800000" flipV="1">
            <a:off x="4822338" y="8410427"/>
            <a:ext cx="703890" cy="62433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664033" y="155915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Google Shape;571;g23105f653c7_0_105">
            <a:extLst>
              <a:ext uri="{FF2B5EF4-FFF2-40B4-BE49-F238E27FC236}">
                <a16:creationId xmlns:a16="http://schemas.microsoft.com/office/drawing/2014/main" id="{EC76B732-83A9-8FFF-CBA6-302EFC3CF47F}"/>
              </a:ext>
            </a:extLst>
          </p:cNvPr>
          <p:cNvSpPr/>
          <p:nvPr/>
        </p:nvSpPr>
        <p:spPr>
          <a:xfrm>
            <a:off x="7097639" y="1032096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7" name="Google Shape;570;g23105f653c7_0_105">
            <a:extLst>
              <a:ext uri="{FF2B5EF4-FFF2-40B4-BE49-F238E27FC236}">
                <a16:creationId xmlns:a16="http://schemas.microsoft.com/office/drawing/2014/main" id="{DB82D5E3-38A7-DCE0-3F3D-04545B5E496B}"/>
              </a:ext>
            </a:extLst>
          </p:cNvPr>
          <p:cNvSpPr/>
          <p:nvPr/>
        </p:nvSpPr>
        <p:spPr>
          <a:xfrm>
            <a:off x="3675387" y="112979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개찰결과 보고서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676C7-2965-DA48-DCA8-806F4BEFF108}"/>
              </a:ext>
            </a:extLst>
          </p:cNvPr>
          <p:cNvSpPr/>
          <p:nvPr/>
        </p:nvSpPr>
        <p:spPr>
          <a:xfrm>
            <a:off x="2008306" y="9657341"/>
            <a:ext cx="5663130" cy="27486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재 입찰일 경우 참가업체명을 클릭하면 차수 별 견적제출 이력을 볼 수 있습니다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견적 상세 확인은 </a:t>
            </a:r>
            <a:r>
              <a:rPr lang="ko-KR" altLang="en-US" sz="600" u="sng" dirty="0" smtClean="0">
                <a:solidFill>
                  <a:srgbClr val="4285F4"/>
                </a:solidFill>
              </a:rPr>
              <a:t>상세</a:t>
            </a:r>
            <a:r>
              <a:rPr lang="ko-KR" altLang="en-US" sz="600" dirty="0" smtClean="0">
                <a:solidFill>
                  <a:schemeClr val="tx1"/>
                </a:solidFill>
              </a:rPr>
              <a:t>를 클릭하시면 확인하실 수 있습니다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Google Shape;381;p6">
            <a:extLst>
              <a:ext uri="{FF2B5EF4-FFF2-40B4-BE49-F238E27FC236}">
                <a16:creationId xmlns:a16="http://schemas.microsoft.com/office/drawing/2014/main" id="{22B1F849-D292-30D5-98D2-286273307BA7}"/>
              </a:ext>
            </a:extLst>
          </p:cNvPr>
          <p:cNvSpPr/>
          <p:nvPr/>
        </p:nvSpPr>
        <p:spPr>
          <a:xfrm>
            <a:off x="-2114714" y="87582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Google Shape;298;p5">
            <a:extLst>
              <a:ext uri="{FF2B5EF4-FFF2-40B4-BE49-F238E27FC236}">
                <a16:creationId xmlns:a16="http://schemas.microsoft.com/office/drawing/2014/main" id="{7A778297-AE65-4A21-C509-643A4EF71851}"/>
              </a:ext>
            </a:extLst>
          </p:cNvPr>
          <p:cNvGraphicFramePr/>
          <p:nvPr>
            <p:extLst/>
          </p:nvPr>
        </p:nvGraphicFramePr>
        <p:xfrm>
          <a:off x="-1919730" y="8844542"/>
          <a:ext cx="3656109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65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제출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5A76B02-31C7-76D9-A01D-51E3A0F08E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880999" y="9250532"/>
          <a:ext cx="3569556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35949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781674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5181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7046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차수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김담당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/>
                        <a:t>KRW 900,000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김담당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2024-01-13 15:00</a:t>
                      </a:r>
                      <a:endParaRPr lang="en-US" altLang="ko-KR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35" name="Google Shape;200;p5">
            <a:extLst>
              <a:ext uri="{FF2B5EF4-FFF2-40B4-BE49-F238E27FC236}">
                <a16:creationId xmlns:a16="http://schemas.microsoft.com/office/drawing/2014/main" id="{8DF69E82-517A-4C96-C9FD-919CF5A41A65}"/>
              </a:ext>
            </a:extLst>
          </p:cNvPr>
          <p:cNvSpPr/>
          <p:nvPr/>
        </p:nvSpPr>
        <p:spPr>
          <a:xfrm>
            <a:off x="-354646" y="103211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꺾인 연결선 59">
            <a:extLst>
              <a:ext uri="{FF2B5EF4-FFF2-40B4-BE49-F238E27FC236}">
                <a16:creationId xmlns:a16="http://schemas.microsoft.com/office/drawing/2014/main" id="{C803A4CF-8820-D222-C40D-4480C2F59362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1882448" y="9729221"/>
            <a:ext cx="707377" cy="62772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9">
            <a:extLst>
              <a:ext uri="{FF2B5EF4-FFF2-40B4-BE49-F238E27FC236}">
                <a16:creationId xmlns:a16="http://schemas.microsoft.com/office/drawing/2014/main" id="{874D886C-1D00-0248-90F7-123F28E7EB5E}"/>
              </a:ext>
            </a:extLst>
          </p:cNvPr>
          <p:cNvCxnSpPr>
            <a:cxnSpLocks/>
            <a:stCxn id="136" idx="1"/>
            <a:endCxn id="59" idx="0"/>
          </p:cNvCxnSpPr>
          <p:nvPr/>
        </p:nvCxnSpPr>
        <p:spPr>
          <a:xfrm rot="10800000" flipV="1">
            <a:off x="1619426" y="11407108"/>
            <a:ext cx="3005261" cy="3731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81;p6">
            <a:extLst>
              <a:ext uri="{FF2B5EF4-FFF2-40B4-BE49-F238E27FC236}">
                <a16:creationId xmlns:a16="http://schemas.microsoft.com/office/drawing/2014/main" id="{2576C4A5-219C-5F87-D075-B73BEEF605ED}"/>
              </a:ext>
            </a:extLst>
          </p:cNvPr>
          <p:cNvSpPr/>
          <p:nvPr/>
        </p:nvSpPr>
        <p:spPr>
          <a:xfrm>
            <a:off x="281283" y="1178029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298;p5">
            <a:extLst>
              <a:ext uri="{FF2B5EF4-FFF2-40B4-BE49-F238E27FC236}">
                <a16:creationId xmlns:a16="http://schemas.microsoft.com/office/drawing/2014/main" id="{0B8A76A2-2CCE-AAA3-FFC6-D49037DBC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673405"/>
              </p:ext>
            </p:extLst>
          </p:nvPr>
        </p:nvGraphicFramePr>
        <p:xfrm>
          <a:off x="417024" y="11880832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유찰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FE183812-E8DF-0365-5FBA-453B8C04034F}"/>
              </a:ext>
            </a:extLst>
          </p:cNvPr>
          <p:cNvSpPr txBox="1"/>
          <p:nvPr/>
        </p:nvSpPr>
        <p:spPr>
          <a:xfrm>
            <a:off x="398088" y="12261490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유찰처리 합니다</a:t>
            </a:r>
            <a:r>
              <a:rPr lang="en-US" altLang="ko-KR" sz="600" dirty="0">
                <a:latin typeface="+mj-ea"/>
                <a:ea typeface="+mj-ea"/>
              </a:rPr>
              <a:t>. </a:t>
            </a:r>
            <a:r>
              <a:rPr lang="ko-KR" altLang="en-US" sz="600" dirty="0">
                <a:latin typeface="+mj-ea"/>
                <a:ea typeface="+mj-ea"/>
              </a:rPr>
              <a:t>유찰처리 시 참가업체에게 유찰 메일이 발송됩니다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유찰 처리 시 유찰 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4" name="Google Shape;461;g22f983af321_0_4">
            <a:extLst>
              <a:ext uri="{FF2B5EF4-FFF2-40B4-BE49-F238E27FC236}">
                <a16:creationId xmlns:a16="http://schemas.microsoft.com/office/drawing/2014/main" id="{F0742B0A-465A-9CF8-ED0C-E50616956F0C}"/>
              </a:ext>
            </a:extLst>
          </p:cNvPr>
          <p:cNvSpPr/>
          <p:nvPr/>
        </p:nvSpPr>
        <p:spPr>
          <a:xfrm>
            <a:off x="416831" y="1266680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유찰사유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65" name="Google Shape;200;p5">
            <a:extLst>
              <a:ext uri="{FF2B5EF4-FFF2-40B4-BE49-F238E27FC236}">
                <a16:creationId xmlns:a16="http://schemas.microsoft.com/office/drawing/2014/main" id="{63BD5807-3CE5-1A26-4C4A-5FD9B9EAFBF6}"/>
              </a:ext>
            </a:extLst>
          </p:cNvPr>
          <p:cNvSpPr/>
          <p:nvPr/>
        </p:nvSpPr>
        <p:spPr>
          <a:xfrm>
            <a:off x="1625879" y="13466538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유찰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66" name="Google Shape;200;p5">
            <a:extLst>
              <a:ext uri="{FF2B5EF4-FFF2-40B4-BE49-F238E27FC236}">
                <a16:creationId xmlns:a16="http://schemas.microsoft.com/office/drawing/2014/main" id="{9101D9B7-33A1-D7AC-FC72-43D6E1D2335E}"/>
              </a:ext>
            </a:extLst>
          </p:cNvPr>
          <p:cNvSpPr/>
          <p:nvPr/>
        </p:nvSpPr>
        <p:spPr>
          <a:xfrm>
            <a:off x="1221434" y="134588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81;p6">
            <a:extLst>
              <a:ext uri="{FF2B5EF4-FFF2-40B4-BE49-F238E27FC236}">
                <a16:creationId xmlns:a16="http://schemas.microsoft.com/office/drawing/2014/main" id="{62894A06-8AE5-4DD4-BD47-4FF69DD75305}"/>
              </a:ext>
            </a:extLst>
          </p:cNvPr>
          <p:cNvSpPr/>
          <p:nvPr/>
        </p:nvSpPr>
        <p:spPr>
          <a:xfrm>
            <a:off x="3415614" y="11775214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98;p5">
            <a:extLst>
              <a:ext uri="{FF2B5EF4-FFF2-40B4-BE49-F238E27FC236}">
                <a16:creationId xmlns:a16="http://schemas.microsoft.com/office/drawing/2014/main" id="{F293CAA5-307D-C1CA-DF04-C4754D3CC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786975"/>
              </p:ext>
            </p:extLst>
          </p:nvPr>
        </p:nvGraphicFramePr>
        <p:xfrm>
          <a:off x="3551355" y="11875752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낙찰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8D1D1377-3FDF-4CCD-9E6D-DAA5C04A556C}"/>
              </a:ext>
            </a:extLst>
          </p:cNvPr>
          <p:cNvSpPr txBox="1"/>
          <p:nvPr/>
        </p:nvSpPr>
        <p:spPr>
          <a:xfrm>
            <a:off x="3532419" y="12256410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en-US" altLang="ko-KR" sz="600" dirty="0">
                <a:latin typeface="+mj-ea"/>
                <a:ea typeface="+mj-ea"/>
              </a:rPr>
              <a:t>[</a:t>
            </a:r>
            <a:r>
              <a:rPr lang="ko-KR" altLang="en-US" sz="600" dirty="0">
                <a:latin typeface="+mj-ea"/>
                <a:ea typeface="+mj-ea"/>
              </a:rPr>
              <a:t>비트큐브</a:t>
            </a:r>
            <a:r>
              <a:rPr lang="en-US" altLang="ko-KR" sz="600" dirty="0">
                <a:latin typeface="+mj-ea"/>
                <a:ea typeface="+mj-ea"/>
              </a:rPr>
              <a:t>]</a:t>
            </a:r>
            <a:r>
              <a:rPr lang="ko-KR" altLang="en-US" sz="600" dirty="0">
                <a:latin typeface="+mj-ea"/>
                <a:ea typeface="+mj-ea"/>
              </a:rPr>
              <a:t>업체로 낙찰처리 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아래 낙찰 시 추가합의 사항이 있을 경우 입력해 주십시오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낙찰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6" name="Google Shape;461;g22f983af321_0_4">
            <a:extLst>
              <a:ext uri="{FF2B5EF4-FFF2-40B4-BE49-F238E27FC236}">
                <a16:creationId xmlns:a16="http://schemas.microsoft.com/office/drawing/2014/main" id="{F85DE2DE-150C-3357-9949-740E3A890B9F}"/>
              </a:ext>
            </a:extLst>
          </p:cNvPr>
          <p:cNvSpPr/>
          <p:nvPr/>
        </p:nvSpPr>
        <p:spPr>
          <a:xfrm>
            <a:off x="3551162" y="12661723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추가합의 사항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필수 아님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08" name="Google Shape;200;p5">
            <a:extLst>
              <a:ext uri="{FF2B5EF4-FFF2-40B4-BE49-F238E27FC236}">
                <a16:creationId xmlns:a16="http://schemas.microsoft.com/office/drawing/2014/main" id="{C2D4F1AA-216F-7B9C-619F-8FF60FD97402}"/>
              </a:ext>
            </a:extLst>
          </p:cNvPr>
          <p:cNvSpPr/>
          <p:nvPr/>
        </p:nvSpPr>
        <p:spPr>
          <a:xfrm>
            <a:off x="4760210" y="13461458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15" name="Google Shape;200;p5">
            <a:extLst>
              <a:ext uri="{FF2B5EF4-FFF2-40B4-BE49-F238E27FC236}">
                <a16:creationId xmlns:a16="http://schemas.microsoft.com/office/drawing/2014/main" id="{FE1CB8C6-4DB1-06F4-2E83-2213AE75B441}"/>
              </a:ext>
            </a:extLst>
          </p:cNvPr>
          <p:cNvSpPr/>
          <p:nvPr/>
        </p:nvSpPr>
        <p:spPr>
          <a:xfrm>
            <a:off x="4355765" y="134537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꺾인 연결선 59">
            <a:extLst>
              <a:ext uri="{FF2B5EF4-FFF2-40B4-BE49-F238E27FC236}">
                <a16:creationId xmlns:a16="http://schemas.microsoft.com/office/drawing/2014/main" id="{A3B9A52E-107D-F7A7-99DF-38D70A445F10}"/>
              </a:ext>
            </a:extLst>
          </p:cNvPr>
          <p:cNvCxnSpPr>
            <a:cxnSpLocks/>
            <a:stCxn id="107" idx="1"/>
            <a:endCxn id="77" idx="0"/>
          </p:cNvCxnSpPr>
          <p:nvPr/>
        </p:nvCxnSpPr>
        <p:spPr>
          <a:xfrm rot="10800000" flipV="1">
            <a:off x="4753757" y="10600338"/>
            <a:ext cx="2343883" cy="117487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131618" y="891572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D9F6AD-EDC6-7E4A-8A98-2D30824DC68A}"/>
              </a:ext>
            </a:extLst>
          </p:cNvPr>
          <p:cNvSpPr/>
          <p:nvPr/>
        </p:nvSpPr>
        <p:spPr>
          <a:xfrm>
            <a:off x="2037046" y="633401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4624686" y="9620196"/>
            <a:ext cx="3263387" cy="75651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Google Shape;571;g23105f653c7_0_105">
            <a:extLst>
              <a:ext uri="{FF2B5EF4-FFF2-40B4-BE49-F238E27FC236}">
                <a16:creationId xmlns:a16="http://schemas.microsoft.com/office/drawing/2014/main" id="{EC76B732-83A9-8FFF-CBA6-302EFC3CF47F}"/>
              </a:ext>
            </a:extLst>
          </p:cNvPr>
          <p:cNvSpPr/>
          <p:nvPr/>
        </p:nvSpPr>
        <p:spPr>
          <a:xfrm>
            <a:off x="7097639" y="10525753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7888073" y="9423385"/>
            <a:ext cx="1975927" cy="39362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 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순서도: 카드 121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7884457" y="9069746"/>
            <a:ext cx="1403522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입찰 내역방식이 파일등록 일 </a:t>
            </a:r>
            <a:r>
              <a:rPr lang="ko-KR" altLang="en-US" sz="600" smtClean="0">
                <a:latin typeface="+mj-ea"/>
                <a:ea typeface="+mj-ea"/>
              </a:rPr>
              <a:t>경우 상세를 클릭하면 파일 다운로드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123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4601057" y="10435770"/>
            <a:ext cx="4924947" cy="6545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6682408" y="11090285"/>
            <a:ext cx="5687191" cy="24589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8517"/>
              </p:ext>
            </p:extLst>
          </p:nvPr>
        </p:nvGraphicFramePr>
        <p:xfrm>
          <a:off x="6758151" y="11163746"/>
          <a:ext cx="5460152" cy="2338194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295855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845316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5181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7046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56455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718397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615744">
                  <a:extLst>
                    <a:ext uri="{9D8B030D-6E8A-4147-A177-3AD203B41FA5}">
                      <a16:colId xmlns:a16="http://schemas.microsoft.com/office/drawing/2014/main" val="45125244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ㅁ</a:t>
                      </a:r>
                      <a:endParaRPr sz="8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확인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선정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642314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u="sng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u="none" strike="noStrike" cap="none" dirty="0"/>
                        <a:t>ㅁ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/>
                        <a:t>KRW 1,100,000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2024-01-12 17:00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28253"/>
                  </a:ext>
                </a:extLst>
              </a:tr>
              <a:tr h="629030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u="sng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31595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92683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err="1" smtClean="0"/>
                        <a:t>미트상사</a:t>
                      </a:r>
                      <a:endParaRPr lang="ko-KR" altLang="en-US" sz="600" b="1" u="sng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김유신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31453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55579"/>
              </p:ext>
            </p:extLst>
          </p:nvPr>
        </p:nvGraphicFramePr>
        <p:xfrm>
          <a:off x="7061073" y="11613890"/>
          <a:ext cx="5157230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28875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113456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31195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518274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834092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850351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860,000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860,000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140,000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21238"/>
              </p:ext>
            </p:extLst>
          </p:nvPr>
        </p:nvGraphicFramePr>
        <p:xfrm>
          <a:off x="7061073" y="12458169"/>
          <a:ext cx="5157230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28875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113456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31195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518274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834092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850351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960,000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960,000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140,000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32" name="순서도: 카드 131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7667943" y="10625474"/>
            <a:ext cx="1699092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입찰 내역방식이 직접입력 일 경우 상세를 클릭하면 아래 로우에 견적 상세정보가 펼쳐지고 다시 한번 누르면 접혀 짐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33" name="Google Shape;571;g23105f653c7_0_105">
            <a:extLst>
              <a:ext uri="{FF2B5EF4-FFF2-40B4-BE49-F238E27FC236}">
                <a16:creationId xmlns:a16="http://schemas.microsoft.com/office/drawing/2014/main" id="{EC76B732-83A9-8FFF-CBA6-302EFC3CF47F}"/>
              </a:ext>
            </a:extLst>
          </p:cNvPr>
          <p:cNvSpPr/>
          <p:nvPr/>
        </p:nvSpPr>
        <p:spPr>
          <a:xfrm>
            <a:off x="11743891" y="11408646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37" name="Google Shape;571;g23105f653c7_0_105">
            <a:extLst>
              <a:ext uri="{FF2B5EF4-FFF2-40B4-BE49-F238E27FC236}">
                <a16:creationId xmlns:a16="http://schemas.microsoft.com/office/drawing/2014/main" id="{EC76B732-83A9-8FFF-CBA6-302EFC3CF47F}"/>
              </a:ext>
            </a:extLst>
          </p:cNvPr>
          <p:cNvSpPr/>
          <p:nvPr/>
        </p:nvSpPr>
        <p:spPr>
          <a:xfrm>
            <a:off x="11780108" y="12258258"/>
            <a:ext cx="342562" cy="149169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낙찰</a:t>
            </a:r>
            <a:endParaRPr sz="600" b="1" dirty="0">
              <a:solidFill>
                <a:srgbClr val="FFFFFF"/>
              </a:solidFill>
            </a:endParaRPr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65924" y="11407966"/>
            <a:ext cx="145180" cy="150922"/>
          </a:xfrm>
          <a:prstGeom prst="rect">
            <a:avLst/>
          </a:prstGeom>
        </p:spPr>
      </p:pic>
      <p:graphicFrame>
        <p:nvGraphicFramePr>
          <p:cNvPr id="109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283039"/>
              </p:ext>
            </p:extLst>
          </p:nvPr>
        </p:nvGraphicFramePr>
        <p:xfrm>
          <a:off x="2255556" y="7449988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74729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재입찰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재입찰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재입찰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2"/>
            <a:ext cx="8044072" cy="95102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51340" y="1345189"/>
            <a:ext cx="6766342" cy="9045457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재입찰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87292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/>
        </p:nvGraphicFramePr>
        <p:xfrm>
          <a:off x="2236998" y="2898294"/>
          <a:ext cx="47657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25452" y="2288250"/>
            <a:ext cx="5663130" cy="387642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/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60548"/>
              </p:ext>
            </p:extLst>
          </p:nvPr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8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789982385"/>
                    </a:ext>
                  </a:extLst>
                </a:gridCol>
                <a:gridCol w="2704864">
                  <a:extLst>
                    <a:ext uri="{9D8B030D-6E8A-4147-A177-3AD203B41FA5}">
                      <a16:colId xmlns:a16="http://schemas.microsoft.com/office/drawing/2014/main" val="357241462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☻ </a:t>
                      </a:r>
                      <a:r>
                        <a:rPr lang="ko-KR" altLang="en-US" sz="700" u="none" strike="noStrike" cap="none" dirty="0"/>
                        <a:t>지명경쟁입찰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/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/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/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/>
        </p:nvGraphicFramePr>
        <p:xfrm>
          <a:off x="2236998" y="4487749"/>
          <a:ext cx="24416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               </a:t>
                      </a:r>
                      <a:r>
                        <a:rPr lang="ko-KR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˅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125326"/>
              </p:ext>
            </p:extLst>
          </p:nvPr>
        </p:nvGraphicFramePr>
        <p:xfrm>
          <a:off x="2236997" y="4726617"/>
          <a:ext cx="4612421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2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811674" y="4719216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/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/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/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5548">
                  <a:extLst>
                    <a:ext uri="{9D8B030D-6E8A-4147-A177-3AD203B41FA5}">
                      <a16:colId xmlns:a16="http://schemas.microsoft.com/office/drawing/2014/main" val="25790456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3"/>
            <a:ext cx="5663130" cy="270202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738402"/>
              </p:ext>
            </p:extLst>
          </p:nvPr>
        </p:nvGraphicFramePr>
        <p:xfrm>
          <a:off x="2247602" y="727857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4272136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124715"/>
              </p:ext>
            </p:extLst>
          </p:nvPr>
        </p:nvGraphicFramePr>
        <p:xfrm>
          <a:off x="2247602" y="79997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35646647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☻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4004198" y="990061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786599" y="9898081"/>
            <a:ext cx="734313" cy="218400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재입찰</a:t>
            </a:r>
            <a:endParaRPr sz="700" b="1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349C8-AF2F-A090-498A-AEC9767BF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6367" y="3988523"/>
            <a:ext cx="1008671" cy="204400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D2B69AEE-1351-BA84-5E20-6BAA88D7E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1767" y="6983066"/>
            <a:ext cx="1008671" cy="2044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6380D2FC-EC44-39F7-79E6-BE527F0E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824" y="6998293"/>
            <a:ext cx="1008671" cy="204400"/>
          </a:xfrm>
          <a:prstGeom prst="rect">
            <a:avLst/>
          </a:prstGeom>
        </p:spPr>
      </p:pic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7657F229-9A6F-E785-BED8-7135213D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550278"/>
              </p:ext>
            </p:extLst>
          </p:nvPr>
        </p:nvGraphicFramePr>
        <p:xfrm>
          <a:off x="2247602" y="7743843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4272136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68;p2">
            <a:extLst>
              <a:ext uri="{FF2B5EF4-FFF2-40B4-BE49-F238E27FC236}">
                <a16:creationId xmlns:a16="http://schemas.microsoft.com/office/drawing/2014/main" id="{C636CF44-CFF5-D2AA-C56B-3374FE4D7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946241"/>
              </p:ext>
            </p:extLst>
          </p:nvPr>
        </p:nvGraphicFramePr>
        <p:xfrm>
          <a:off x="-190891" y="10730838"/>
          <a:ext cx="5184646" cy="1088273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27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8FA215F-3CFF-32BA-6CAE-A80823E84DD4}"/>
              </a:ext>
            </a:extLst>
          </p:cNvPr>
          <p:cNvSpPr/>
          <p:nvPr/>
        </p:nvSpPr>
        <p:spPr>
          <a:xfrm>
            <a:off x="-219207" y="10704880"/>
            <a:ext cx="5184645" cy="11517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3A9837-3E5C-1F83-9140-5178A7A04161}"/>
              </a:ext>
            </a:extLst>
          </p:cNvPr>
          <p:cNvSpPr txBox="1"/>
          <p:nvPr/>
        </p:nvSpPr>
        <p:spPr>
          <a:xfrm>
            <a:off x="3367938" y="11550781"/>
            <a:ext cx="1441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</a:rPr>
              <a:t>총합계 </a:t>
            </a:r>
            <a:r>
              <a:rPr lang="en-US" altLang="ko-KR" sz="700" b="1" dirty="0">
                <a:solidFill>
                  <a:schemeClr val="tx1"/>
                </a:solidFill>
              </a:rPr>
              <a:t>: 15,401,000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92" name="Google Shape;200;p5">
            <a:extLst>
              <a:ext uri="{FF2B5EF4-FFF2-40B4-BE49-F238E27FC236}">
                <a16:creationId xmlns:a16="http://schemas.microsoft.com/office/drawing/2014/main" id="{4A0692A0-6E41-9167-7532-F370BFDA8FC6}"/>
              </a:ext>
            </a:extLst>
          </p:cNvPr>
          <p:cNvSpPr/>
          <p:nvPr/>
        </p:nvSpPr>
        <p:spPr>
          <a:xfrm>
            <a:off x="305593" y="1118753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꺾인 연결선 59">
            <a:extLst>
              <a:ext uri="{FF2B5EF4-FFF2-40B4-BE49-F238E27FC236}">
                <a16:creationId xmlns:a16="http://schemas.microsoft.com/office/drawing/2014/main" id="{76678CE4-AB76-B6F5-DB1A-A772C54631BB}"/>
              </a:ext>
            </a:extLst>
          </p:cNvPr>
          <p:cNvCxnSpPr>
            <a:cxnSpLocks/>
            <a:stCxn id="120" idx="1"/>
            <a:endCxn id="178" idx="0"/>
          </p:cNvCxnSpPr>
          <p:nvPr/>
        </p:nvCxnSpPr>
        <p:spPr>
          <a:xfrm rot="10800000" flipH="1" flipV="1">
            <a:off x="2247600" y="8468242"/>
            <a:ext cx="153831" cy="2262596"/>
          </a:xfrm>
          <a:prstGeom prst="bentConnector4">
            <a:avLst>
              <a:gd name="adj1" fmla="val -148605"/>
              <a:gd name="adj2" fmla="val 5524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꺾인 연결선 59">
            <a:extLst>
              <a:ext uri="{FF2B5EF4-FFF2-40B4-BE49-F238E27FC236}">
                <a16:creationId xmlns:a16="http://schemas.microsoft.com/office/drawing/2014/main" id="{6C5FD293-5F68-7472-E756-2FB1FF103B0F}"/>
              </a:ext>
            </a:extLst>
          </p:cNvPr>
          <p:cNvCxnSpPr>
            <a:cxnSpLocks/>
            <a:stCxn id="136" idx="3"/>
            <a:endCxn id="214" idx="1"/>
          </p:cNvCxnSpPr>
          <p:nvPr/>
        </p:nvCxnSpPr>
        <p:spPr>
          <a:xfrm>
            <a:off x="5520912" y="10007281"/>
            <a:ext cx="2250867" cy="3271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Google Shape;381;p6">
            <a:extLst>
              <a:ext uri="{FF2B5EF4-FFF2-40B4-BE49-F238E27FC236}">
                <a16:creationId xmlns:a16="http://schemas.microsoft.com/office/drawing/2014/main" id="{125202D4-EC39-2EE0-1A20-62572CFA595E}"/>
              </a:ext>
            </a:extLst>
          </p:cNvPr>
          <p:cNvSpPr/>
          <p:nvPr/>
        </p:nvSpPr>
        <p:spPr>
          <a:xfrm>
            <a:off x="5566632" y="1100619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98;p5">
            <a:extLst>
              <a:ext uri="{FF2B5EF4-FFF2-40B4-BE49-F238E27FC236}">
                <a16:creationId xmlns:a16="http://schemas.microsoft.com/office/drawing/2014/main" id="{259C9442-75D5-3719-DF58-90A4FAD99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355020"/>
              </p:ext>
            </p:extLst>
          </p:nvPr>
        </p:nvGraphicFramePr>
        <p:xfrm>
          <a:off x="5764992" y="11172739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200;p5">
            <a:extLst>
              <a:ext uri="{FF2B5EF4-FFF2-40B4-BE49-F238E27FC236}">
                <a16:creationId xmlns:a16="http://schemas.microsoft.com/office/drawing/2014/main" id="{5BA8A212-8283-601C-9C4C-6497BF125E26}"/>
              </a:ext>
            </a:extLst>
          </p:cNvPr>
          <p:cNvSpPr/>
          <p:nvPr/>
        </p:nvSpPr>
        <p:spPr>
          <a:xfrm>
            <a:off x="6320460" y="1155534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1630C92-6D5E-86FB-3AA7-02BADF0FA902}"/>
              </a:ext>
            </a:extLst>
          </p:cNvPr>
          <p:cNvSpPr txBox="1"/>
          <p:nvPr/>
        </p:nvSpPr>
        <p:spPr>
          <a:xfrm>
            <a:off x="5787162" y="11172282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재입찰 처리 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A721F6A-AAAD-06A2-BF8E-4613A25889CC}"/>
              </a:ext>
            </a:extLst>
          </p:cNvPr>
          <p:cNvSpPr txBox="1"/>
          <p:nvPr/>
        </p:nvSpPr>
        <p:spPr>
          <a:xfrm>
            <a:off x="5535427" y="9814471"/>
            <a:ext cx="1626533" cy="1846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필수 입력 컬럼 </a:t>
            </a:r>
            <a:r>
              <a:rPr lang="en-US" altLang="ko-KR" sz="600" dirty="0">
                <a:latin typeface="+mj-ea"/>
                <a:ea typeface="+mj-ea"/>
              </a:rPr>
              <a:t>Validation </a:t>
            </a:r>
            <a:r>
              <a:rPr lang="ko-KR" altLang="en-US" sz="600" dirty="0">
                <a:latin typeface="+mj-ea"/>
                <a:ea typeface="+mj-ea"/>
              </a:rPr>
              <a:t>체크</a:t>
            </a:r>
          </a:p>
        </p:txBody>
      </p:sp>
      <p:graphicFrame>
        <p:nvGraphicFramePr>
          <p:cNvPr id="176" name="표 175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270015"/>
              </p:ext>
            </p:extLst>
          </p:nvPr>
        </p:nvGraphicFramePr>
        <p:xfrm>
          <a:off x="832464" y="10804529"/>
          <a:ext cx="3995073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90569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797332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37330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6422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86174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370737">
                  <a:extLst>
                    <a:ext uri="{9D8B030D-6E8A-4147-A177-3AD203B41FA5}">
                      <a16:colId xmlns:a16="http://schemas.microsoft.com/office/drawing/2014/main" val="3531730748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실행단가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합계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삭제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1,100,000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15,400.000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77" name="Google Shape;413;g22f983af321_0_4">
            <a:extLst>
              <a:ext uri="{FF2B5EF4-FFF2-40B4-BE49-F238E27FC236}">
                <a16:creationId xmlns:a16="http://schemas.microsoft.com/office/drawing/2014/main" id="{9B0CF697-5570-9A33-715C-6A4CEA550EBF}"/>
              </a:ext>
            </a:extLst>
          </p:cNvPr>
          <p:cNvSpPr/>
          <p:nvPr/>
        </p:nvSpPr>
        <p:spPr>
          <a:xfrm>
            <a:off x="851786" y="11026825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413;g22f983af321_0_4">
            <a:extLst>
              <a:ext uri="{FF2B5EF4-FFF2-40B4-BE49-F238E27FC236}">
                <a16:creationId xmlns:a16="http://schemas.microsoft.com/office/drawing/2014/main" id="{90D0E392-5B78-AB2A-DC50-E48D488CC81F}"/>
              </a:ext>
            </a:extLst>
          </p:cNvPr>
          <p:cNvSpPr/>
          <p:nvPr/>
        </p:nvSpPr>
        <p:spPr>
          <a:xfrm>
            <a:off x="858137" y="11218933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413;g22f983af321_0_4">
            <a:extLst>
              <a:ext uri="{FF2B5EF4-FFF2-40B4-BE49-F238E27FC236}">
                <a16:creationId xmlns:a16="http://schemas.microsoft.com/office/drawing/2014/main" id="{EF6D4EAC-5F2F-D00E-D56D-2ACC63A7B950}"/>
              </a:ext>
            </a:extLst>
          </p:cNvPr>
          <p:cNvSpPr/>
          <p:nvPr/>
        </p:nvSpPr>
        <p:spPr>
          <a:xfrm>
            <a:off x="1765306" y="11218188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413;g22f983af321_0_4">
            <a:extLst>
              <a:ext uri="{FF2B5EF4-FFF2-40B4-BE49-F238E27FC236}">
                <a16:creationId xmlns:a16="http://schemas.microsoft.com/office/drawing/2014/main" id="{E73CF9C8-0510-DE13-F8C0-D9F069674158}"/>
              </a:ext>
            </a:extLst>
          </p:cNvPr>
          <p:cNvSpPr/>
          <p:nvPr/>
        </p:nvSpPr>
        <p:spPr>
          <a:xfrm>
            <a:off x="2562397" y="11225069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413;g22f983af321_0_4">
            <a:extLst>
              <a:ext uri="{FF2B5EF4-FFF2-40B4-BE49-F238E27FC236}">
                <a16:creationId xmlns:a16="http://schemas.microsoft.com/office/drawing/2014/main" id="{9316A80E-D8A9-CDC2-7498-192DFC5C3A73}"/>
              </a:ext>
            </a:extLst>
          </p:cNvPr>
          <p:cNvSpPr/>
          <p:nvPr/>
        </p:nvSpPr>
        <p:spPr>
          <a:xfrm>
            <a:off x="2941782" y="11222798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dirty="0">
                <a:solidFill>
                  <a:srgbClr val="666666"/>
                </a:solidFill>
              </a:rPr>
              <a:t>ton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413;g22f983af321_0_4">
            <a:extLst>
              <a:ext uri="{FF2B5EF4-FFF2-40B4-BE49-F238E27FC236}">
                <a16:creationId xmlns:a16="http://schemas.microsoft.com/office/drawing/2014/main" id="{184F30E3-E5E4-B938-5965-90E10050B0D9}"/>
              </a:ext>
            </a:extLst>
          </p:cNvPr>
          <p:cNvSpPr/>
          <p:nvPr/>
        </p:nvSpPr>
        <p:spPr>
          <a:xfrm>
            <a:off x="3276789" y="11231211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413;g22f983af321_0_4">
            <a:extLst>
              <a:ext uri="{FF2B5EF4-FFF2-40B4-BE49-F238E27FC236}">
                <a16:creationId xmlns:a16="http://schemas.microsoft.com/office/drawing/2014/main" id="{AE72AC7E-8DA1-4808-FDDD-10457A10E33D}"/>
              </a:ext>
            </a:extLst>
          </p:cNvPr>
          <p:cNvSpPr/>
          <p:nvPr/>
        </p:nvSpPr>
        <p:spPr>
          <a:xfrm>
            <a:off x="1781240" y="11027513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413;g22f983af321_0_4">
            <a:extLst>
              <a:ext uri="{FF2B5EF4-FFF2-40B4-BE49-F238E27FC236}">
                <a16:creationId xmlns:a16="http://schemas.microsoft.com/office/drawing/2014/main" id="{C643C1AC-D22A-C6BF-6F0A-9C4BD42D0568}"/>
              </a:ext>
            </a:extLst>
          </p:cNvPr>
          <p:cNvSpPr/>
          <p:nvPr/>
        </p:nvSpPr>
        <p:spPr>
          <a:xfrm>
            <a:off x="2569438" y="11027513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413;g22f983af321_0_4">
            <a:extLst>
              <a:ext uri="{FF2B5EF4-FFF2-40B4-BE49-F238E27FC236}">
                <a16:creationId xmlns:a16="http://schemas.microsoft.com/office/drawing/2014/main" id="{7D77A2F3-39A2-0246-9A07-DA1E780D385D}"/>
              </a:ext>
            </a:extLst>
          </p:cNvPr>
          <p:cNvSpPr/>
          <p:nvPr/>
        </p:nvSpPr>
        <p:spPr>
          <a:xfrm>
            <a:off x="2956996" y="11027933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413;g22f983af321_0_4">
            <a:extLst>
              <a:ext uri="{FF2B5EF4-FFF2-40B4-BE49-F238E27FC236}">
                <a16:creationId xmlns:a16="http://schemas.microsoft.com/office/drawing/2014/main" id="{CB67B729-5119-C98D-A72D-20F31B036696}"/>
              </a:ext>
            </a:extLst>
          </p:cNvPr>
          <p:cNvSpPr/>
          <p:nvPr/>
        </p:nvSpPr>
        <p:spPr>
          <a:xfrm>
            <a:off x="3324125" y="11027933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518462" y="1102463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삭제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09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512120" y="1122885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삭제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14" name="Google Shape;381;p6">
            <a:extLst>
              <a:ext uri="{FF2B5EF4-FFF2-40B4-BE49-F238E27FC236}">
                <a16:creationId xmlns:a16="http://schemas.microsoft.com/office/drawing/2014/main" id="{32146F04-5264-30CC-2D1D-91697D030364}"/>
              </a:ext>
            </a:extLst>
          </p:cNvPr>
          <p:cNvSpPr/>
          <p:nvPr/>
        </p:nvSpPr>
        <p:spPr>
          <a:xfrm>
            <a:off x="7771779" y="9322747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98;p5">
            <a:extLst>
              <a:ext uri="{FF2B5EF4-FFF2-40B4-BE49-F238E27FC236}">
                <a16:creationId xmlns:a16="http://schemas.microsoft.com/office/drawing/2014/main" id="{AC54C87E-842E-2EEA-3873-E3D8684D8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71565"/>
              </p:ext>
            </p:extLst>
          </p:nvPr>
        </p:nvGraphicFramePr>
        <p:xfrm>
          <a:off x="7907520" y="9423285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재입찰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" name="TextBox 215">
            <a:extLst>
              <a:ext uri="{FF2B5EF4-FFF2-40B4-BE49-F238E27FC236}">
                <a16:creationId xmlns:a16="http://schemas.microsoft.com/office/drawing/2014/main" id="{6FDD9360-3D67-BDB1-D621-570600183000}"/>
              </a:ext>
            </a:extLst>
          </p:cNvPr>
          <p:cNvSpPr txBox="1"/>
          <p:nvPr/>
        </p:nvSpPr>
        <p:spPr>
          <a:xfrm>
            <a:off x="7888584" y="9803943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재입찰 처리 합니다</a:t>
            </a:r>
            <a:r>
              <a:rPr lang="en-US" altLang="ko-KR" sz="600" dirty="0">
                <a:latin typeface="+mj-ea"/>
                <a:ea typeface="+mj-ea"/>
              </a:rPr>
              <a:t>. </a:t>
            </a:r>
            <a:r>
              <a:rPr lang="ko-KR" altLang="en-US" sz="600" dirty="0">
                <a:latin typeface="+mj-ea"/>
                <a:ea typeface="+mj-ea"/>
              </a:rPr>
              <a:t>재입찰 시 선택한 참가업체에게 재입찰  메일이 발송됩니다</a:t>
            </a:r>
            <a:r>
              <a:rPr lang="en-US" altLang="ko-KR" sz="600" dirty="0">
                <a:latin typeface="+mj-ea"/>
                <a:ea typeface="+mj-ea"/>
              </a:rPr>
              <a:t>..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재입찰 처리 시 재입찰 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23" name="Google Shape;461;g22f983af321_0_4">
            <a:extLst>
              <a:ext uri="{FF2B5EF4-FFF2-40B4-BE49-F238E27FC236}">
                <a16:creationId xmlns:a16="http://schemas.microsoft.com/office/drawing/2014/main" id="{D36F6BBC-ACCA-677E-E310-FDFED55B70CA}"/>
              </a:ext>
            </a:extLst>
          </p:cNvPr>
          <p:cNvSpPr/>
          <p:nvPr/>
        </p:nvSpPr>
        <p:spPr>
          <a:xfrm>
            <a:off x="7907327" y="10209256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재입찰 사유 필수 입력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(200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자 애내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224" name="Google Shape;200;p5">
            <a:extLst>
              <a:ext uri="{FF2B5EF4-FFF2-40B4-BE49-F238E27FC236}">
                <a16:creationId xmlns:a16="http://schemas.microsoft.com/office/drawing/2014/main" id="{6D06A54D-CF88-1FCB-7E43-596109EF83A9}"/>
              </a:ext>
            </a:extLst>
          </p:cNvPr>
          <p:cNvSpPr/>
          <p:nvPr/>
        </p:nvSpPr>
        <p:spPr>
          <a:xfrm>
            <a:off x="9123798" y="11008991"/>
            <a:ext cx="455672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재입찰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30" name="Google Shape;200;p5">
            <a:extLst>
              <a:ext uri="{FF2B5EF4-FFF2-40B4-BE49-F238E27FC236}">
                <a16:creationId xmlns:a16="http://schemas.microsoft.com/office/drawing/2014/main" id="{61E227E6-DC97-564F-4CB6-BDD96519CA16}"/>
              </a:ext>
            </a:extLst>
          </p:cNvPr>
          <p:cNvSpPr/>
          <p:nvPr/>
        </p:nvSpPr>
        <p:spPr>
          <a:xfrm>
            <a:off x="8711930" y="1100130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꺾인 연결선 59">
            <a:extLst>
              <a:ext uri="{FF2B5EF4-FFF2-40B4-BE49-F238E27FC236}">
                <a16:creationId xmlns:a16="http://schemas.microsoft.com/office/drawing/2014/main" id="{0BAE73FE-2DD0-3C8D-1D38-B954BCC84B36}"/>
              </a:ext>
            </a:extLst>
          </p:cNvPr>
          <p:cNvCxnSpPr>
            <a:cxnSpLocks/>
            <a:stCxn id="224" idx="1"/>
            <a:endCxn id="225" idx="3"/>
          </p:cNvCxnSpPr>
          <p:nvPr/>
        </p:nvCxnSpPr>
        <p:spPr>
          <a:xfrm rot="10800000" flipV="1">
            <a:off x="7528576" y="11087816"/>
            <a:ext cx="1595223" cy="3174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B8F606-2AB7-71FC-D86D-2A0381794B2B}"/>
              </a:ext>
            </a:extLst>
          </p:cNvPr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" name="Google Shape;68;p2">
            <a:extLst>
              <a:ext uri="{FF2B5EF4-FFF2-40B4-BE49-F238E27FC236}">
                <a16:creationId xmlns:a16="http://schemas.microsoft.com/office/drawing/2014/main" id="{113F7B84-4D3B-CE7C-DBA1-73A345058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968245"/>
              </p:ext>
            </p:extLst>
          </p:nvPr>
        </p:nvGraphicFramePr>
        <p:xfrm>
          <a:off x="2338184" y="8758423"/>
          <a:ext cx="5059462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1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첨부파일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대내용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공지자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개찰자 </a:t>
                      </a:r>
                      <a:r>
                        <a:rPr lang="ko-KR" altLang="en-US" sz="600" u="sng" strike="noStrike" cap="none" dirty="0" err="1" smtClean="0">
                          <a:solidFill>
                            <a:schemeClr val="tx1"/>
                          </a:solidFill>
                        </a:rPr>
                        <a:t>참조파일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.pdf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6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sz="600" u="sng" strike="noStrike" cap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err="1" smtClean="0">
                          <a:solidFill>
                            <a:schemeClr val="tx1"/>
                          </a:solidFill>
                        </a:rPr>
                        <a:t>낙찰기준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600" u="sng" strike="noStrike" cap="none" dirty="0" err="1" smtClean="0">
                          <a:solidFill>
                            <a:schemeClr val="tx1"/>
                          </a:solidFill>
                        </a:rPr>
                        <a:t>pdt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6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sz="600" u="sng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68;p2">
            <a:extLst>
              <a:ext uri="{FF2B5EF4-FFF2-40B4-BE49-F238E27FC236}">
                <a16:creationId xmlns:a16="http://schemas.microsoft.com/office/drawing/2014/main" id="{1E0A1ED4-21AC-8BB6-73E7-B4D59679C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855846"/>
              </p:ext>
            </p:extLst>
          </p:nvPr>
        </p:nvGraphicFramePr>
        <p:xfrm>
          <a:off x="2336704" y="9193556"/>
          <a:ext cx="5045952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첨부파일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대외용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업체선정 기준입니다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..pdf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600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sz="6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그림 110">
            <a:extLst>
              <a:ext uri="{FF2B5EF4-FFF2-40B4-BE49-F238E27FC236}">
                <a16:creationId xmlns:a16="http://schemas.microsoft.com/office/drawing/2014/main" id="{140DF927-BBB1-3583-DC1B-9C22F7F613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5203" y="8852266"/>
            <a:ext cx="146685" cy="136210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27F45007-91D6-877E-62FF-01A1B9A5F7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9451" y="9310765"/>
            <a:ext cx="146685" cy="136210"/>
          </a:xfrm>
          <a:prstGeom prst="rect">
            <a:avLst/>
          </a:prstGeom>
        </p:spPr>
      </p:pic>
      <p:graphicFrame>
        <p:nvGraphicFramePr>
          <p:cNvPr id="115" name="Google Shape;68;p2">
            <a:extLst>
              <a:ext uri="{FF2B5EF4-FFF2-40B4-BE49-F238E27FC236}">
                <a16:creationId xmlns:a16="http://schemas.microsoft.com/office/drawing/2014/main" id="{3737CDF3-6ABF-EF10-AF71-E8B1CE970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5099114"/>
              </p:ext>
            </p:extLst>
          </p:nvPr>
        </p:nvGraphicFramePr>
        <p:xfrm>
          <a:off x="2337384" y="8305765"/>
          <a:ext cx="5052767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6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8" name="그림 117">
            <a:extLst>
              <a:ext uri="{FF2B5EF4-FFF2-40B4-BE49-F238E27FC236}">
                <a16:creationId xmlns:a16="http://schemas.microsoft.com/office/drawing/2014/main" id="{8AA62272-BB1A-3EEF-DC60-687692129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903" y="8407406"/>
            <a:ext cx="146685" cy="136210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E506A15-0BE4-B4DF-D72E-79BF70A3BA54}"/>
              </a:ext>
            </a:extLst>
          </p:cNvPr>
          <p:cNvSpPr/>
          <p:nvPr/>
        </p:nvSpPr>
        <p:spPr>
          <a:xfrm>
            <a:off x="2247601" y="8231111"/>
            <a:ext cx="5234809" cy="47426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1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207875"/>
              </p:ext>
            </p:extLst>
          </p:nvPr>
        </p:nvGraphicFramePr>
        <p:xfrm>
          <a:off x="2247600" y="7504521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2471628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74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개찰결과 보고서 레이어 팝업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개찰결과 보고서 레이어 팝업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9DF4ABC9-FCBF-B1D2-6DCD-A86048CD8F2A}"/>
              </a:ext>
            </a:extLst>
          </p:cNvPr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298;p5">
            <a:extLst>
              <a:ext uri="{FF2B5EF4-FFF2-40B4-BE49-F238E27FC236}">
                <a16:creationId xmlns:a16="http://schemas.microsoft.com/office/drawing/2014/main" id="{5422208D-E18C-E8F0-1D37-5A0BD7DDE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500051"/>
              </p:ext>
            </p:extLst>
          </p:nvPr>
        </p:nvGraphicFramePr>
        <p:xfrm>
          <a:off x="2333279" y="1103736"/>
          <a:ext cx="4060206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06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개찰결과 보고서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20CC2EAF-D7CB-FB41-E992-D71405ED1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232563"/>
              </p:ext>
            </p:extLst>
          </p:nvPr>
        </p:nvGraphicFramePr>
        <p:xfrm>
          <a:off x="2590013" y="1840814"/>
          <a:ext cx="3459294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68;p2">
            <a:extLst>
              <a:ext uri="{FF2B5EF4-FFF2-40B4-BE49-F238E27FC236}">
                <a16:creationId xmlns:a16="http://schemas.microsoft.com/office/drawing/2014/main" id="{F8129401-A7F3-DE13-10A7-13471698E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176883"/>
              </p:ext>
            </p:extLst>
          </p:nvPr>
        </p:nvGraphicFramePr>
        <p:xfrm>
          <a:off x="2590013" y="2066319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346DA81A-BE41-AD68-EE60-A1F252A60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5584437"/>
              </p:ext>
            </p:extLst>
          </p:nvPr>
        </p:nvGraphicFramePr>
        <p:xfrm>
          <a:off x="2590013" y="2517329"/>
          <a:ext cx="3459294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68;p2">
            <a:extLst>
              <a:ext uri="{FF2B5EF4-FFF2-40B4-BE49-F238E27FC236}">
                <a16:creationId xmlns:a16="http://schemas.microsoft.com/office/drawing/2014/main" id="{BC90FE9A-3DE9-F6F8-52A3-017EDDE5E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42925"/>
              </p:ext>
            </p:extLst>
          </p:nvPr>
        </p:nvGraphicFramePr>
        <p:xfrm>
          <a:off x="2590013" y="3135977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5AE93228-F567-1986-D84E-AFE223B4A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76512"/>
              </p:ext>
            </p:extLst>
          </p:nvPr>
        </p:nvGraphicFramePr>
        <p:xfrm>
          <a:off x="2590013" y="2742834"/>
          <a:ext cx="3459295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68;p2">
            <a:extLst>
              <a:ext uri="{FF2B5EF4-FFF2-40B4-BE49-F238E27FC236}">
                <a16:creationId xmlns:a16="http://schemas.microsoft.com/office/drawing/2014/main" id="{B2887757-982C-67DA-7AA0-7F1A95877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874403"/>
              </p:ext>
            </p:extLst>
          </p:nvPr>
        </p:nvGraphicFramePr>
        <p:xfrm>
          <a:off x="2590013" y="3361482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68;p2">
            <a:extLst>
              <a:ext uri="{FF2B5EF4-FFF2-40B4-BE49-F238E27FC236}">
                <a16:creationId xmlns:a16="http://schemas.microsoft.com/office/drawing/2014/main" id="{DAFB8DD8-B180-5442-C929-34BE0DA73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635329"/>
              </p:ext>
            </p:extLst>
          </p:nvPr>
        </p:nvGraphicFramePr>
        <p:xfrm>
          <a:off x="2590013" y="3586987"/>
          <a:ext cx="3459295" cy="21336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68;p2">
            <a:extLst>
              <a:ext uri="{FF2B5EF4-FFF2-40B4-BE49-F238E27FC236}">
                <a16:creationId xmlns:a16="http://schemas.microsoft.com/office/drawing/2014/main" id="{5C1C157D-0738-D4A2-20CF-DB8473541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11081"/>
              </p:ext>
            </p:extLst>
          </p:nvPr>
        </p:nvGraphicFramePr>
        <p:xfrm>
          <a:off x="2590013" y="4037997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지정지역도착도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68;p2">
            <a:extLst>
              <a:ext uri="{FF2B5EF4-FFF2-40B4-BE49-F238E27FC236}">
                <a16:creationId xmlns:a16="http://schemas.microsoft.com/office/drawing/2014/main" id="{E128CB3D-FFCC-CB3E-2DEA-8DB7609B8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4893706"/>
              </p:ext>
            </p:extLst>
          </p:nvPr>
        </p:nvGraphicFramePr>
        <p:xfrm>
          <a:off x="2590013" y="3812492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13:00 ~ 2024-01-15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8;p2">
            <a:extLst>
              <a:ext uri="{FF2B5EF4-FFF2-40B4-BE49-F238E27FC236}">
                <a16:creationId xmlns:a16="http://schemas.microsoft.com/office/drawing/2014/main" id="{FEAB6FD2-E1F2-4F5C-B2E6-5DD3B992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454997"/>
              </p:ext>
            </p:extLst>
          </p:nvPr>
        </p:nvGraphicFramePr>
        <p:xfrm>
          <a:off x="2590013" y="4489007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19F44E5A-E204-6E83-95AC-E350CAB8A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619462"/>
              </p:ext>
            </p:extLst>
          </p:nvPr>
        </p:nvGraphicFramePr>
        <p:xfrm>
          <a:off x="2590013" y="4714512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E1B49962-D9F3-FDC2-7A86-A6D084BBB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752895"/>
              </p:ext>
            </p:extLst>
          </p:nvPr>
        </p:nvGraphicFramePr>
        <p:xfrm>
          <a:off x="2590013" y="4940023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계열사공유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비공유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6E0ABD16-FD6D-FD7A-6878-ED0E3D74B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705612"/>
              </p:ext>
            </p:extLst>
          </p:nvPr>
        </p:nvGraphicFramePr>
        <p:xfrm>
          <a:off x="2590013" y="4263502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E16C8640-6F0A-4B52-9E34-2BC863D3B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855562"/>
              </p:ext>
            </p:extLst>
          </p:nvPr>
        </p:nvGraphicFramePr>
        <p:xfrm>
          <a:off x="2590013" y="2291824"/>
          <a:ext cx="345929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7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입찰방식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BAE58-CE5C-3BB7-9893-82E138B26D87}"/>
              </a:ext>
            </a:extLst>
          </p:cNvPr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77322-D6ED-DA22-D8BC-ABF8D7F5EBE8}"/>
              </a:ext>
            </a:extLst>
          </p:cNvPr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입찰정보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8A61B3-75E9-FFA2-0263-ADBCE03E1630}"/>
              </a:ext>
            </a:extLst>
          </p:cNvPr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투찰 내역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0AC2B0-2ED1-BEBB-ECD5-D8A1149E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050043"/>
              </p:ext>
            </p:extLst>
          </p:nvPr>
        </p:nvGraphicFramePr>
        <p:xfrm>
          <a:off x="2419643" y="5559382"/>
          <a:ext cx="3876384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6770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845186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519249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924288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59200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27954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u="none" strike="noStrike" cap="none" dirty="0"/>
                        <a:t>2</a:t>
                      </a:r>
                      <a:r>
                        <a:rPr lang="ko-KR" altLang="en-US" sz="600" b="1" u="none" strike="noStrike" cap="none" dirty="0"/>
                        <a:t>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대표자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낙찰금액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예산대비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구분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강대표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95.0%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KRW 950,000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97.5%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3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KRW 950,000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97.5%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</a:tbl>
          </a:graphicData>
        </a:graphic>
      </p:graphicFrame>
      <p:sp>
        <p:nvSpPr>
          <p:cNvPr id="34" name="Google Shape;570;g23105f653c7_0_105">
            <a:extLst>
              <a:ext uri="{FF2B5EF4-FFF2-40B4-BE49-F238E27FC236}">
                <a16:creationId xmlns:a16="http://schemas.microsoft.com/office/drawing/2014/main" id="{07A99F3C-B7EE-2BEB-2717-13897C34ACFF}"/>
              </a:ext>
            </a:extLst>
          </p:cNvPr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71;g23105f653c7_0_105">
            <a:extLst>
              <a:ext uri="{FF2B5EF4-FFF2-40B4-BE49-F238E27FC236}">
                <a16:creationId xmlns:a16="http://schemas.microsoft.com/office/drawing/2014/main" id="{913A21A5-0C47-C8EA-90B2-8ABDC0037166}"/>
              </a:ext>
            </a:extLst>
          </p:cNvPr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419869525"/>
              </p:ext>
            </p:extLst>
          </p:nvPr>
        </p:nvGraphicFramePr>
        <p:xfrm>
          <a:off x="8385974" y="826614"/>
          <a:ext cx="2324900" cy="243940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입찰계획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입찰상태가 입찰계획인 상태의 입찰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목록은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입찰계획을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입찰은 담당자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</a:t>
                      </a:r>
                      <a:r>
                        <a:rPr lang="en-US" altLang="ko-KR" sz="700" b="1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입회자로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사용자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입찰 상세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제출일시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현재시간을 지나면 빨간색으로 표기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공고자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해당 사용자에게 메일발송 연결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목록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입찰계획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입찰담당자가 생성한 입찰목록 입니다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입찰 공고자는 입찰계획 내용을 상세히 확인하시고 공고 하십시오 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입찰번호 또는 입찰명을 클릭하시면 상세내용을 확인할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rgbClr val="FF0000"/>
                </a:solidFill>
              </a:rPr>
              <a:t>입찰공고자는 제출마감일시 전에 입찰공고 하지 않으면 해당 입찰은 자동으로 삭제됩니다</a:t>
            </a:r>
            <a:r>
              <a:rPr lang="en-US" altLang="ko-KR" sz="600" smtClean="0">
                <a:solidFill>
                  <a:srgbClr val="FF0000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담당자 또는 공고자를 클릭하면 해당인에게 메일을 보낼 수 있습니다</a:t>
            </a:r>
            <a:r>
              <a:rPr lang="en-US" altLang="ko-KR" sz="60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216978" y="248089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3300772384"/>
              </p:ext>
            </p:extLst>
          </p:nvPr>
        </p:nvGraphicFramePr>
        <p:xfrm>
          <a:off x="1527418" y="3272802"/>
          <a:ext cx="6519936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4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15160797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789243417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제출시작일시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제출마감일시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입찰방식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내역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담당자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공고자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2024-01-09 13:00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2024-01-10 13:00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2024-01-08 13:00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2024-01-10 13:00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강감찬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2024-01-07 13:00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2024-01-10 13:00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이성계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이성계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1445382157"/>
              </p:ext>
            </p:extLst>
          </p:nvPr>
        </p:nvGraphicFramePr>
        <p:xfrm>
          <a:off x="1440199" y="3047008"/>
          <a:ext cx="1703930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6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Google Shape;414;g22f983af321_0_4">
            <a:extLst>
              <a:ext uri="{FF2B5EF4-FFF2-40B4-BE49-F238E27FC236}">
                <a16:creationId xmlns:a16="http://schemas.microsoft.com/office/drawing/2014/main" id="{DF12CE21-B439-6853-384C-D5FB53A63239}"/>
              </a:ext>
            </a:extLst>
          </p:cNvPr>
          <p:cNvSpPr/>
          <p:nvPr/>
        </p:nvSpPr>
        <p:spPr>
          <a:xfrm>
            <a:off x="3295478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13;g22f983af321_0_4">
            <a:extLst>
              <a:ext uri="{FF2B5EF4-FFF2-40B4-BE49-F238E27FC236}">
                <a16:creationId xmlns:a16="http://schemas.microsoft.com/office/drawing/2014/main" id="{5CECC095-17E8-3492-BBBF-16610FB6DE4E}"/>
              </a:ext>
            </a:extLst>
          </p:cNvPr>
          <p:cNvSpPr/>
          <p:nvPr/>
        </p:nvSpPr>
        <p:spPr>
          <a:xfrm>
            <a:off x="3874789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427;g22f983af321_0_4">
            <a:extLst>
              <a:ext uri="{FF2B5EF4-FFF2-40B4-BE49-F238E27FC236}">
                <a16:creationId xmlns:a16="http://schemas.microsoft.com/office/drawing/2014/main" id="{9B7BE0EB-70AB-907A-1A74-C12BFE6341C9}"/>
              </a:ext>
            </a:extLst>
          </p:cNvPr>
          <p:cNvSpPr/>
          <p:nvPr/>
        </p:nvSpPr>
        <p:spPr>
          <a:xfrm>
            <a:off x="7145052" y="2970682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입찰계획등록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8108-A5D4-957D-031D-6F475BAF6977}"/>
              </a:ext>
            </a:extLst>
          </p:cNvPr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27373C-46DD-16EE-C59B-75E196EB07C6}"/>
              </a:ext>
            </a:extLst>
          </p:cNvPr>
          <p:cNvSpPr/>
          <p:nvPr/>
        </p:nvSpPr>
        <p:spPr>
          <a:xfrm>
            <a:off x="2204001" y="347643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167DD09-1608-5D27-4D88-166EADB4BAD5}"/>
              </a:ext>
            </a:extLst>
          </p:cNvPr>
          <p:cNvSpPr/>
          <p:nvPr/>
        </p:nvSpPr>
        <p:spPr>
          <a:xfrm>
            <a:off x="3777606" y="362338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29BC8D2-03B3-D2F5-82F0-9376A331249E}"/>
              </a:ext>
            </a:extLst>
          </p:cNvPr>
          <p:cNvSpPr/>
          <p:nvPr/>
        </p:nvSpPr>
        <p:spPr>
          <a:xfrm>
            <a:off x="7409222" y="363868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재입찰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낙찰 메일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AE753204-4B80-5AD3-1397-4D0B12180A12}"/>
              </a:ext>
            </a:extLst>
          </p:cNvPr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7" name="Google Shape;381;p6">
            <a:extLst>
              <a:ext uri="{FF2B5EF4-FFF2-40B4-BE49-F238E27FC236}">
                <a16:creationId xmlns:a16="http://schemas.microsoft.com/office/drawing/2014/main" id="{04E1CCBC-D024-02A9-EAB8-8648CB913943}"/>
              </a:ext>
            </a:extLst>
          </p:cNvPr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재입찰</a:t>
            </a:r>
            <a:r>
              <a:rPr lang="en-US" altLang="ko-KR" sz="800" b="1" dirty="0">
                <a:solidFill>
                  <a:schemeClr val="tx1"/>
                </a:solidFill>
              </a:rPr>
              <a:t> (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E95A-FA9E-E3CF-4302-76839211BADA}"/>
              </a:ext>
            </a:extLst>
          </p:cNvPr>
          <p:cNvSpPr txBox="1"/>
          <p:nvPr/>
        </p:nvSpPr>
        <p:spPr>
          <a:xfrm>
            <a:off x="701717" y="2214937"/>
            <a:ext cx="3137338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입찰명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] </a:t>
            </a:r>
            <a:r>
              <a:rPr lang="ko-KR" altLang="en-US" sz="800" u="none" strike="noStrike" cap="none" dirty="0">
                <a:solidFill>
                  <a:schemeClr val="tx1"/>
                </a:solidFill>
              </a:rPr>
              <a:t>이 재입찰 되었습니다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아래 재입찰 사유를 확인해 주시고 </a:t>
            </a:r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로그인하여 다시 한번 투찰 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재입찰사유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잘못된 입찰공지로 인해 재입찰 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어쩌구 저쩌구</a:t>
            </a:r>
            <a:r>
              <a:rPr lang="en-US" altLang="ko-KR" sz="800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D47F8E7D-CF04-148C-0584-21476F48D52F}"/>
              </a:ext>
            </a:extLst>
          </p:cNvPr>
          <p:cNvSpPr/>
          <p:nvPr/>
        </p:nvSpPr>
        <p:spPr>
          <a:xfrm>
            <a:off x="4688555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" name="Google Shape;381;p6">
            <a:extLst>
              <a:ext uri="{FF2B5EF4-FFF2-40B4-BE49-F238E27FC236}">
                <a16:creationId xmlns:a16="http://schemas.microsoft.com/office/drawing/2014/main" id="{80C3E46A-5482-2151-1E83-C7FE98C79131}"/>
              </a:ext>
            </a:extLst>
          </p:cNvPr>
          <p:cNvSpPr/>
          <p:nvPr/>
        </p:nvSpPr>
        <p:spPr>
          <a:xfrm>
            <a:off x="4416305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낙찰</a:t>
            </a:r>
            <a:r>
              <a:rPr lang="en-US" altLang="ko-KR" sz="800" b="1" dirty="0">
                <a:solidFill>
                  <a:schemeClr val="tx1"/>
                </a:solidFill>
              </a:rPr>
              <a:t> (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207839-3307-BBEA-173B-20A002EFC3C5}"/>
              </a:ext>
            </a:extLst>
          </p:cNvPr>
          <p:cNvSpPr txBox="1"/>
          <p:nvPr/>
        </p:nvSpPr>
        <p:spPr>
          <a:xfrm>
            <a:off x="4737632" y="2214937"/>
            <a:ext cx="3137338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입찰명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] </a:t>
            </a:r>
            <a:r>
              <a:rPr lang="ko-KR" altLang="en-US" sz="800" u="none" strike="noStrike" cap="none" dirty="0">
                <a:solidFill>
                  <a:schemeClr val="tx1"/>
                </a:solidFill>
              </a:rPr>
              <a:t>에 업체선정 되었습니다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800" u="none" strike="noStrike" cap="none" dirty="0">
                <a:solidFill>
                  <a:schemeClr val="tx1"/>
                </a:solidFill>
              </a:rPr>
              <a:t>자세한 내용은 </a:t>
            </a:r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로그인하여 입찰내용 확인 및 낙찰확인을 하시기 바랍니다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낙찰확인은 계약과 관련 없는 내부절차 입니다</a:t>
            </a:r>
            <a:r>
              <a:rPr lang="en-US" altLang="ko-KR" sz="800" dirty="0">
                <a:solidFill>
                  <a:schemeClr val="tx1"/>
                </a:solidFill>
              </a:rPr>
              <a:t>.)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추가합의사항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납품은 계약일로부터 </a:t>
            </a:r>
            <a:r>
              <a:rPr lang="en-US" altLang="ko-KR" sz="800" dirty="0">
                <a:solidFill>
                  <a:schemeClr val="tx1"/>
                </a:solidFill>
              </a:rPr>
              <a:t>10</a:t>
            </a:r>
            <a:r>
              <a:rPr lang="ko-KR" altLang="en-US" sz="800" dirty="0">
                <a:solidFill>
                  <a:schemeClr val="tx1"/>
                </a:solidFill>
              </a:rPr>
              <a:t>일 이내로 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222660-493D-1BCB-AFA3-C218DC524C3E}"/>
              </a:ext>
            </a:extLst>
          </p:cNvPr>
          <p:cNvSpPr/>
          <p:nvPr/>
        </p:nvSpPr>
        <p:spPr>
          <a:xfrm>
            <a:off x="4688555" y="4489528"/>
            <a:ext cx="3186415" cy="738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낙찰 협력사에게 문자발송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89B257-2D8D-2091-B838-6691C648EF97}"/>
              </a:ext>
            </a:extLst>
          </p:cNvPr>
          <p:cNvSpPr/>
          <p:nvPr/>
        </p:nvSpPr>
        <p:spPr>
          <a:xfrm>
            <a:off x="652640" y="4489529"/>
            <a:ext cx="3186415" cy="738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재입찰 협력사들에게 문자발송</a:t>
            </a:r>
          </a:p>
        </p:txBody>
      </p:sp>
    </p:spTree>
    <p:extLst>
      <p:ext uri="{BB962C8B-B14F-4D97-AF65-F5344CB8AC3E}">
        <p14:creationId xmlns:p14="http://schemas.microsoft.com/office/powerpoint/2010/main" val="3127995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54;p1">
            <a:extLst>
              <a:ext uri="{FF2B5EF4-FFF2-40B4-BE49-F238E27FC236}">
                <a16:creationId xmlns:a16="http://schemas.microsoft.com/office/drawing/2014/main" id="{FA85DFAA-F9B5-00D1-4D9C-631D04506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022186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전자입찰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입찰완료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1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646381264"/>
              </p:ext>
            </p:extLst>
          </p:nvPr>
        </p:nvGraphicFramePr>
        <p:xfrm>
          <a:off x="8385974" y="826614"/>
          <a:ext cx="2324900" cy="267883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입찰완료일 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입찰상태가 입찰완료와 유찰인 입찰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완료상태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선택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입찰완료일시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목록은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입찰완료를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입찰은 담당자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입회자로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사용자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입찰 상세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해당 사용자에게 메일 발송 연결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입찰완료 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입찰완료 목록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입찰완료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입찰완료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277507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입찰완료는 업체선정이 완료된 입찰이거나 유찰된 입찰 목록을 보여줍니다</a:t>
            </a:r>
            <a:r>
              <a:rPr lang="en-US" altLang="ko-KR" sz="600" dirty="0">
                <a:solidFill>
                  <a:schemeClr val="tx1"/>
                </a:solidFill>
              </a:rPr>
              <a:t>.. (</a:t>
            </a:r>
            <a:r>
              <a:rPr lang="ko-KR" altLang="en-US" sz="600" dirty="0">
                <a:solidFill>
                  <a:schemeClr val="tx1"/>
                </a:solidFill>
              </a:rPr>
              <a:t>입찰번호 또는 입찰명을 클릭하시면 상세내용을 확인할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71477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211749" y="2792340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109380988"/>
              </p:ext>
            </p:extLst>
          </p:nvPr>
        </p:nvGraphicFramePr>
        <p:xfrm>
          <a:off x="1527414" y="3482058"/>
          <a:ext cx="6500277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260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1100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168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707168">
                  <a:extLst>
                    <a:ext uri="{9D8B030D-6E8A-4147-A177-3AD203B41FA5}">
                      <a16:colId xmlns:a16="http://schemas.microsoft.com/office/drawing/2014/main" val="3264046316"/>
                    </a:ext>
                  </a:extLst>
                </a:gridCol>
                <a:gridCol w="768281">
                  <a:extLst>
                    <a:ext uri="{9D8B030D-6E8A-4147-A177-3AD203B41FA5}">
                      <a16:colId xmlns:a16="http://schemas.microsoft.com/office/drawing/2014/main" val="2151607979"/>
                    </a:ext>
                  </a:extLst>
                </a:gridCol>
                <a:gridCol w="628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입찰완료일시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입찰방식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상태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내역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담당자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2024-01-13 13:00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입찰완료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파일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2024-01-12 13:00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유찰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3630865179"/>
              </p:ext>
            </p:extLst>
          </p:nvPr>
        </p:nvGraphicFramePr>
        <p:xfrm>
          <a:off x="1440199" y="3256264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995427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8108-A5D4-957D-031D-6F475BAF6977}"/>
              </a:ext>
            </a:extLst>
          </p:cNvPr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F27373C-46DD-16EE-C59B-75E196EB07C6}"/>
              </a:ext>
            </a:extLst>
          </p:cNvPr>
          <p:cNvSpPr/>
          <p:nvPr/>
        </p:nvSpPr>
        <p:spPr>
          <a:xfrm>
            <a:off x="2204001" y="368568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5" name="Google Shape;414;g22f983af321_0_4">
            <a:extLst>
              <a:ext uri="{FF2B5EF4-FFF2-40B4-BE49-F238E27FC236}">
                <a16:creationId xmlns:a16="http://schemas.microsoft.com/office/drawing/2014/main" id="{8BBB3064-C134-B4FF-4500-1347AE646747}"/>
              </a:ext>
            </a:extLst>
          </p:cNvPr>
          <p:cNvSpPr/>
          <p:nvPr/>
        </p:nvSpPr>
        <p:spPr>
          <a:xfrm>
            <a:off x="4753868" y="248517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완료</a:t>
            </a: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8A6B6EA9-0C58-E402-DB59-B4F7138E7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7117"/>
              </p:ext>
            </p:extLst>
          </p:nvPr>
        </p:nvGraphicFramePr>
        <p:xfrm>
          <a:off x="5384798" y="2513129"/>
          <a:ext cx="191622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066399465"/>
                    </a:ext>
                  </a:extLst>
                </a:gridCol>
                <a:gridCol w="1290083">
                  <a:extLst>
                    <a:ext uri="{9D8B030D-6E8A-4147-A177-3AD203B41FA5}">
                      <a16:colId xmlns:a16="http://schemas.microsoft.com/office/drawing/2014/main" val="94603069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▣ 입찰완료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▣</a:t>
                      </a:r>
                      <a:r>
                        <a:rPr lang="en-US" altLang="ko-KR" sz="700" u="none" strike="noStrike" cap="none" dirty="0"/>
                        <a:t> </a:t>
                      </a:r>
                      <a:r>
                        <a:rPr lang="ko-KR" altLang="en-US" sz="700" u="none" strike="noStrike" cap="none" dirty="0"/>
                        <a:t>유찰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83455"/>
                  </a:ext>
                </a:extLst>
              </a:tr>
            </a:tbl>
          </a:graphicData>
        </a:graphic>
      </p:graphicFrame>
      <p:sp>
        <p:nvSpPr>
          <p:cNvPr id="57" name="타원 56">
            <a:extLst>
              <a:ext uri="{FF2B5EF4-FFF2-40B4-BE49-F238E27FC236}">
                <a16:creationId xmlns:a16="http://schemas.microsoft.com/office/drawing/2014/main" id="{8F27373C-46DD-16EE-C59B-75E196EB07C6}"/>
              </a:ext>
            </a:extLst>
          </p:cNvPr>
          <p:cNvSpPr/>
          <p:nvPr/>
        </p:nvSpPr>
        <p:spPr>
          <a:xfrm>
            <a:off x="7410940" y="3696444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3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0671" y="2804142"/>
            <a:ext cx="4052308" cy="250159"/>
            <a:chOff x="1623491" y="2480890"/>
            <a:chExt cx="4052308" cy="250159"/>
          </a:xfrm>
        </p:grpSpPr>
        <p:sp>
          <p:nvSpPr>
            <p:cNvPr id="58" name="Google Shape;414;g22f983af321_0_4">
              <a:extLst>
                <a:ext uri="{FF2B5EF4-FFF2-40B4-BE49-F238E27FC236}">
                  <a16:creationId xmlns:a16="http://schemas.microsoft.com/office/drawing/2014/main" id="{42B16D44-F425-BBA3-77F1-FE27F39C1C12}"/>
                </a:ext>
              </a:extLst>
            </p:cNvPr>
            <p:cNvSpPr/>
            <p:nvPr/>
          </p:nvSpPr>
          <p:spPr>
            <a:xfrm>
              <a:off x="1623491" y="2480890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입찰번호</a:t>
              </a:r>
              <a:endParaRPr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413;g22f983af321_0_4">
              <a:extLst>
                <a:ext uri="{FF2B5EF4-FFF2-40B4-BE49-F238E27FC236}">
                  <a16:creationId xmlns:a16="http://schemas.microsoft.com/office/drawing/2014/main" id="{2CF4674E-BB2B-4456-8F1F-EC58C23AE9E2}"/>
                </a:ext>
              </a:extLst>
            </p:cNvPr>
            <p:cNvSpPr/>
            <p:nvPr/>
          </p:nvSpPr>
          <p:spPr>
            <a:xfrm>
              <a:off x="2279002" y="2487240"/>
              <a:ext cx="1161319" cy="243809"/>
            </a:xfrm>
            <a:prstGeom prst="roundRect">
              <a:avLst>
                <a:gd name="adj" fmla="val 13789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414;g22f983af321_0_4">
              <a:extLst>
                <a:ext uri="{FF2B5EF4-FFF2-40B4-BE49-F238E27FC236}">
                  <a16:creationId xmlns:a16="http://schemas.microsoft.com/office/drawing/2014/main" id="{9E67D576-E80D-022D-CC98-F4672F8ABA63}"/>
                </a:ext>
              </a:extLst>
            </p:cNvPr>
            <p:cNvSpPr/>
            <p:nvPr/>
          </p:nvSpPr>
          <p:spPr>
            <a:xfrm>
              <a:off x="3510944" y="2486721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입찰명</a:t>
              </a:r>
              <a:endParaRPr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413;g22f983af321_0_4">
              <a:extLst>
                <a:ext uri="{FF2B5EF4-FFF2-40B4-BE49-F238E27FC236}">
                  <a16:creationId xmlns:a16="http://schemas.microsoft.com/office/drawing/2014/main" id="{6CE1C1C6-5129-4702-D9DE-71C3E0BC57C7}"/>
                </a:ext>
              </a:extLst>
            </p:cNvPr>
            <p:cNvSpPr/>
            <p:nvPr/>
          </p:nvSpPr>
          <p:spPr>
            <a:xfrm>
              <a:off x="4172805" y="2486721"/>
              <a:ext cx="1502994" cy="243809"/>
            </a:xfrm>
            <a:prstGeom prst="roundRect">
              <a:avLst>
                <a:gd name="adj" fmla="val 13789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38323" y="2481826"/>
            <a:ext cx="2787277" cy="263454"/>
            <a:chOff x="1737559" y="2361325"/>
            <a:chExt cx="2787277" cy="263454"/>
          </a:xfrm>
        </p:grpSpPr>
        <p:sp>
          <p:nvSpPr>
            <p:cNvPr id="64" name="Google Shape;414;g22f983af321_0_4"/>
            <p:cNvSpPr/>
            <p:nvPr/>
          </p:nvSpPr>
          <p:spPr>
            <a:xfrm>
              <a:off x="1737559" y="2369125"/>
              <a:ext cx="734286" cy="243809"/>
            </a:xfrm>
            <a:prstGeom prst="roundRect">
              <a:avLst>
                <a:gd name="adj" fmla="val 13789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입찰완료일</a:t>
              </a:r>
              <a:endParaRPr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74191" y="2361325"/>
              <a:ext cx="2150645" cy="263454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214CC3-6665-D37E-CD3E-612D736316A2}"/>
                </a:ext>
              </a:extLst>
            </p:cNvPr>
            <p:cNvSpPr txBox="1"/>
            <p:nvPr/>
          </p:nvSpPr>
          <p:spPr>
            <a:xfrm>
              <a:off x="2422396" y="2409632"/>
              <a:ext cx="704588" cy="184666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 smtClean="0">
                  <a:solidFill>
                    <a:schemeClr val="tx1"/>
                  </a:solidFill>
                </a:rPr>
                <a:t>2023-01-16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214CC3-6665-D37E-CD3E-612D736316A2}"/>
                </a:ext>
              </a:extLst>
            </p:cNvPr>
            <p:cNvSpPr txBox="1"/>
            <p:nvPr/>
          </p:nvSpPr>
          <p:spPr>
            <a:xfrm>
              <a:off x="3545146" y="2411943"/>
              <a:ext cx="704588" cy="184666"/>
            </a:xfrm>
            <a:prstGeom prst="rect">
              <a:avLst/>
            </a:prstGeom>
            <a:solidFill>
              <a:srgbClr val="F5F5F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chemeClr val="tx1"/>
                  </a:solidFill>
                </a:rPr>
                <a:t>2024-01-16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39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102612548"/>
              </p:ext>
            </p:extLst>
          </p:nvPr>
        </p:nvGraphicFramePr>
        <p:xfrm>
          <a:off x="8385974" y="826614"/>
          <a:ext cx="2324900" cy="182539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입찰완료상세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및 입찰완료 상세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일 경우 해당 부분 재입찰 사유가 </a:t>
                      </a:r>
                      <a:r>
                        <a:rPr lang="en-US" altLang="ko-KR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Displqy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사유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입찰이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유찰상태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 경우 유찰사유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입찰완료 상세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입찰완료 상세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입찰완료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입찰완료 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301014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/>
        </p:nvGraphicFramePr>
        <p:xfrm>
          <a:off x="2236998" y="2898294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10211" y="2303496"/>
            <a:ext cx="5663130" cy="389471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/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/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/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497610"/>
              </p:ext>
            </p:extLst>
          </p:nvPr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/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/>
        </p:nvGraphicFramePr>
        <p:xfrm>
          <a:off x="2236998" y="4487749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/>
        </p:nvGraphicFramePr>
        <p:xfrm>
          <a:off x="2236998" y="4726617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43783" y="4696447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/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/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/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4152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75491"/>
              </p:ext>
            </p:extLst>
          </p:nvPr>
        </p:nvGraphicFramePr>
        <p:xfrm>
          <a:off x="2247602" y="738918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68;p2">
            <a:extLst>
              <a:ext uri="{FF2B5EF4-FFF2-40B4-BE49-F238E27FC236}">
                <a16:creationId xmlns:a16="http://schemas.microsoft.com/office/drawing/2014/main" id="{F131094A-F209-6E8E-739A-62F63C11D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156650"/>
              </p:ext>
            </p:extLst>
          </p:nvPr>
        </p:nvGraphicFramePr>
        <p:xfrm>
          <a:off x="2247602" y="7653897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267177"/>
              </p:ext>
            </p:extLst>
          </p:nvPr>
        </p:nvGraphicFramePr>
        <p:xfrm>
          <a:off x="2247602" y="7918609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68;p2">
            <a:extLst>
              <a:ext uri="{FF2B5EF4-FFF2-40B4-BE49-F238E27FC236}">
                <a16:creationId xmlns:a16="http://schemas.microsoft.com/office/drawing/2014/main" id="{EDB2ED51-1072-A428-69AF-6E4B209B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023554"/>
              </p:ext>
            </p:extLst>
          </p:nvPr>
        </p:nvGraphicFramePr>
        <p:xfrm>
          <a:off x="2247602" y="8183511"/>
          <a:ext cx="5184646" cy="23274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chemeClr val="tx1"/>
                          </a:solidFill>
                        </a:rPr>
                        <a:t>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68;p2">
            <a:extLst>
              <a:ext uri="{FF2B5EF4-FFF2-40B4-BE49-F238E27FC236}">
                <a16:creationId xmlns:a16="http://schemas.microsoft.com/office/drawing/2014/main" id="{2F1CE80B-BADC-4629-9975-D9F64BE7A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698234"/>
              </p:ext>
            </p:extLst>
          </p:nvPr>
        </p:nvGraphicFramePr>
        <p:xfrm>
          <a:off x="2247602" y="8420860"/>
          <a:ext cx="5184646" cy="45632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1777245"/>
                    </a:ext>
                  </a:extLst>
                </a:gridCol>
                <a:gridCol w="375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FF0000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rgbClr val="FF0000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rgbClr val="FF0000"/>
                          </a:solidFill>
                        </a:rPr>
                        <a:t>1.docx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 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3597341" y="1154270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B15A9F-1719-1728-AF0E-57D91994E620}"/>
              </a:ext>
            </a:extLst>
          </p:cNvPr>
          <p:cNvSpPr txBox="1"/>
          <p:nvPr/>
        </p:nvSpPr>
        <p:spPr>
          <a:xfrm>
            <a:off x="1998575" y="9452781"/>
            <a:ext cx="383844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업체견적 사항 </a:t>
            </a:r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</a:rPr>
              <a:t>개찰 전까지 견적금액 및 내역파일은 암호화되어 보호됩니다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9FEAD-CD59-739F-CFBC-160DD0051DEB}"/>
              </a:ext>
            </a:extLst>
          </p:cNvPr>
          <p:cNvSpPr/>
          <p:nvPr/>
        </p:nvSpPr>
        <p:spPr>
          <a:xfrm>
            <a:off x="2010211" y="10033395"/>
            <a:ext cx="5663130" cy="143017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90555"/>
              </p:ext>
            </p:extLst>
          </p:nvPr>
        </p:nvGraphicFramePr>
        <p:xfrm>
          <a:off x="2114091" y="10091093"/>
          <a:ext cx="5503508" cy="9887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859597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83064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35613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44908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40117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697303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360131">
                  <a:extLst>
                    <a:ext uri="{9D8B030D-6E8A-4147-A177-3AD203B41FA5}">
                      <a16:colId xmlns:a16="http://schemas.microsoft.com/office/drawing/2014/main" val="451252440"/>
                    </a:ext>
                  </a:extLst>
                </a:gridCol>
                <a:gridCol w="835199">
                  <a:extLst>
                    <a:ext uri="{9D8B030D-6E8A-4147-A177-3AD203B41FA5}">
                      <a16:colId xmlns:a16="http://schemas.microsoft.com/office/drawing/2014/main" val="46254257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견적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구분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낙찰일시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sng" strike="noStrike" cap="none" dirty="0" smtClean="0">
                          <a:solidFill>
                            <a:srgbClr val="0070C0"/>
                          </a:solidFill>
                        </a:rPr>
                        <a:t>상세</a:t>
                      </a:r>
                      <a:endParaRPr lang="en-US" sz="600" u="sng" strike="noStrike" cap="none" dirty="0">
                        <a:solidFill>
                          <a:srgbClr val="0070C0"/>
                        </a:solidFill>
                      </a:endParaRP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2024-01-13 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rgbClr val="FF0000"/>
                          </a:solidFill>
                        </a:rPr>
                        <a:t>낙찰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2024-01-15 05:30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/>
                        <a:t>KRW 1,100,000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2024-01-12 17:00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err="1" smtClean="0"/>
                        <a:t>미트상사</a:t>
                      </a:r>
                      <a:endParaRPr lang="ko-KR" altLang="en-US" sz="600" b="1" u="sng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김유신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048679"/>
                  </a:ext>
                </a:extLst>
              </a:tr>
            </a:tbl>
          </a:graphicData>
        </a:graphic>
      </p:graphicFrame>
      <p:pic>
        <p:nvPicPr>
          <p:cNvPr id="102" name="그림 101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7056" y="10309051"/>
            <a:ext cx="145180" cy="150922"/>
          </a:xfrm>
          <a:prstGeom prst="rect">
            <a:avLst/>
          </a:prstGeom>
        </p:spPr>
      </p:pic>
      <p:graphicFrame>
        <p:nvGraphicFramePr>
          <p:cNvPr id="164" name="Google Shape;68;p2">
            <a:extLst>
              <a:ext uri="{FF2B5EF4-FFF2-40B4-BE49-F238E27FC236}">
                <a16:creationId xmlns:a16="http://schemas.microsoft.com/office/drawing/2014/main" id="{D9EFD8AF-14FD-E5E7-85BD-E3FC63DBA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877518"/>
              </p:ext>
            </p:extLst>
          </p:nvPr>
        </p:nvGraphicFramePr>
        <p:xfrm>
          <a:off x="5526228" y="8381750"/>
          <a:ext cx="5184646" cy="27857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입찰참여업체에게 다시 기회를 드려요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DE93058-5E54-DBA3-77EE-CCD386F8DC43}"/>
              </a:ext>
            </a:extLst>
          </p:cNvPr>
          <p:cNvSpPr/>
          <p:nvPr/>
        </p:nvSpPr>
        <p:spPr>
          <a:xfrm>
            <a:off x="5512721" y="8361762"/>
            <a:ext cx="5191169" cy="292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2230015" y="8954237"/>
            <a:ext cx="5184645" cy="1231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stCxn id="164" idx="1"/>
            <a:endCxn id="166" idx="0"/>
          </p:cNvCxnSpPr>
          <p:nvPr/>
        </p:nvCxnSpPr>
        <p:spPr>
          <a:xfrm rot="10800000" flipV="1">
            <a:off x="4822338" y="8521037"/>
            <a:ext cx="703890" cy="433200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786433" y="155915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Google Shape;570;g23105f653c7_0_105">
            <a:extLst>
              <a:ext uri="{FF2B5EF4-FFF2-40B4-BE49-F238E27FC236}">
                <a16:creationId xmlns:a16="http://schemas.microsoft.com/office/drawing/2014/main" id="{DB82D5E3-38A7-DCE0-3F3D-04545B5E496B}"/>
              </a:ext>
            </a:extLst>
          </p:cNvPr>
          <p:cNvSpPr/>
          <p:nvPr/>
        </p:nvSpPr>
        <p:spPr>
          <a:xfrm>
            <a:off x="4323387" y="11542709"/>
            <a:ext cx="897735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입찰결과 보고서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D676C7-2965-DA48-DCA8-806F4BEFF108}"/>
              </a:ext>
            </a:extLst>
          </p:cNvPr>
          <p:cNvSpPr/>
          <p:nvPr/>
        </p:nvSpPr>
        <p:spPr>
          <a:xfrm>
            <a:off x="2008306" y="9657341"/>
            <a:ext cx="5663130" cy="307892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재 입찰일 경우 참가업체명을 클릭하면 차수 별 견적제출 이력을 볼 수 있습니다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견적 상세 확인은 </a:t>
            </a:r>
            <a:r>
              <a:rPr lang="ko-KR" altLang="en-US" sz="600" u="sng" dirty="0">
                <a:solidFill>
                  <a:srgbClr val="4285F4"/>
                </a:solidFill>
              </a:rPr>
              <a:t>상세</a:t>
            </a:r>
            <a:r>
              <a:rPr lang="ko-KR" altLang="en-US" sz="600" dirty="0">
                <a:solidFill>
                  <a:schemeClr val="tx1"/>
                </a:solidFill>
              </a:rPr>
              <a:t>를 클릭하시면 확인하실 수 있습니다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Google Shape;381;p6">
            <a:extLst>
              <a:ext uri="{FF2B5EF4-FFF2-40B4-BE49-F238E27FC236}">
                <a16:creationId xmlns:a16="http://schemas.microsoft.com/office/drawing/2014/main" id="{22B1F849-D292-30D5-98D2-286273307BA7}"/>
              </a:ext>
            </a:extLst>
          </p:cNvPr>
          <p:cNvSpPr/>
          <p:nvPr/>
        </p:nvSpPr>
        <p:spPr>
          <a:xfrm>
            <a:off x="-2114714" y="8463058"/>
            <a:ext cx="4036987" cy="18622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Google Shape;298;p5">
            <a:extLst>
              <a:ext uri="{FF2B5EF4-FFF2-40B4-BE49-F238E27FC236}">
                <a16:creationId xmlns:a16="http://schemas.microsoft.com/office/drawing/2014/main" id="{7A778297-AE65-4A21-C509-643A4EF71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596736"/>
              </p:ext>
            </p:extLst>
          </p:nvPr>
        </p:nvGraphicFramePr>
        <p:xfrm>
          <a:off x="-1919730" y="8549342"/>
          <a:ext cx="3656109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656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제출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35A76B02-31C7-76D9-A01D-51E3A0F08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1122"/>
              </p:ext>
            </p:extLst>
          </p:nvPr>
        </p:nvGraphicFramePr>
        <p:xfrm>
          <a:off x="-1880999" y="8955332"/>
          <a:ext cx="3569556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35949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781674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5181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7046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차수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</a:t>
                      </a:r>
                      <a:r>
                        <a:rPr lang="en-US" sz="600" u="none" strike="noStrike" cap="none" dirty="0" smtClean="0"/>
                        <a:t>1,100,000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김담당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/>
                        <a:t>KRW </a:t>
                      </a:r>
                      <a:r>
                        <a:rPr lang="en-US" altLang="ko-KR" sz="600" u="none" strike="noStrike" cap="none" dirty="0" smtClean="0"/>
                        <a:t>1,000,000</a:t>
                      </a:r>
                      <a:endParaRPr lang="en-US" altLang="ko-KR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김담당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2024-01-13 15:00</a:t>
                      </a:r>
                      <a:endParaRPr lang="en-US" altLang="ko-KR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35" name="Google Shape;200;p5">
            <a:extLst>
              <a:ext uri="{FF2B5EF4-FFF2-40B4-BE49-F238E27FC236}">
                <a16:creationId xmlns:a16="http://schemas.microsoft.com/office/drawing/2014/main" id="{8DF69E82-517A-4C96-C9FD-919CF5A41A65}"/>
              </a:ext>
            </a:extLst>
          </p:cNvPr>
          <p:cNvSpPr/>
          <p:nvPr/>
        </p:nvSpPr>
        <p:spPr>
          <a:xfrm>
            <a:off x="-354646" y="1002590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꺾인 연결선 59">
            <a:extLst>
              <a:ext uri="{FF2B5EF4-FFF2-40B4-BE49-F238E27FC236}">
                <a16:creationId xmlns:a16="http://schemas.microsoft.com/office/drawing/2014/main" id="{C803A4CF-8820-D222-C40D-4480C2F59362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V="1">
            <a:off x="1596768" y="9719701"/>
            <a:ext cx="999509" cy="34849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102818" y="885521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2229798" y="9163321"/>
            <a:ext cx="5184645" cy="12314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167CA49-06BB-07FC-9015-6C99D72217A4}"/>
              </a:ext>
            </a:extLst>
          </p:cNvPr>
          <p:cNvSpPr/>
          <p:nvPr/>
        </p:nvSpPr>
        <p:spPr>
          <a:xfrm>
            <a:off x="2094820" y="916954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104" name="Google Shape;68;p2">
            <a:extLst>
              <a:ext uri="{FF2B5EF4-FFF2-40B4-BE49-F238E27FC236}">
                <a16:creationId xmlns:a16="http://schemas.microsoft.com/office/drawing/2014/main" id="{D9EFD8AF-14FD-E5E7-85BD-E3FC63DBA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581842"/>
              </p:ext>
            </p:extLst>
          </p:nvPr>
        </p:nvGraphicFramePr>
        <p:xfrm>
          <a:off x="5518885" y="8828044"/>
          <a:ext cx="5184646" cy="27857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유찰사유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 사양 변경으로 유찰합니다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DE93058-5E54-DBA3-77EE-CCD386F8DC43}"/>
              </a:ext>
            </a:extLst>
          </p:cNvPr>
          <p:cNvSpPr/>
          <p:nvPr/>
        </p:nvSpPr>
        <p:spPr>
          <a:xfrm>
            <a:off x="5505378" y="8808056"/>
            <a:ext cx="5191169" cy="2923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stCxn id="104" idx="2"/>
            <a:endCxn id="100" idx="3"/>
          </p:cNvCxnSpPr>
          <p:nvPr/>
        </p:nvCxnSpPr>
        <p:spPr>
          <a:xfrm rot="5400000">
            <a:off x="7703688" y="8817374"/>
            <a:ext cx="118276" cy="69676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031756"/>
              </p:ext>
            </p:extLst>
          </p:nvPr>
        </p:nvGraphicFramePr>
        <p:xfrm>
          <a:off x="2215398" y="11100986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일백만원에 낙찰함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F3A3301-8212-F914-75A7-2307EE4338E7}"/>
              </a:ext>
            </a:extLst>
          </p:cNvPr>
          <p:cNvSpPr/>
          <p:nvPr/>
        </p:nvSpPr>
        <p:spPr>
          <a:xfrm>
            <a:off x="2037046" y="632639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Google Shape;570;g23105f653c7_0_105">
            <a:extLst>
              <a:ext uri="{FF2B5EF4-FFF2-40B4-BE49-F238E27FC236}">
                <a16:creationId xmlns:a16="http://schemas.microsoft.com/office/drawing/2014/main" id="{DB82D5E3-38A7-DCE0-3F3D-04545B5E496B}"/>
              </a:ext>
            </a:extLst>
          </p:cNvPr>
          <p:cNvSpPr/>
          <p:nvPr/>
        </p:nvSpPr>
        <p:spPr>
          <a:xfrm>
            <a:off x="5263964" y="11542362"/>
            <a:ext cx="1039391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smtClean="0">
                <a:solidFill>
                  <a:srgbClr val="F61257"/>
                </a:solidFill>
              </a:rPr>
              <a:t>실제 계약금액</a:t>
            </a:r>
            <a:r>
              <a:rPr lang="en-US" altLang="ko-KR" sz="700" b="1" dirty="0" smtClean="0">
                <a:solidFill>
                  <a:srgbClr val="F61257"/>
                </a:solidFill>
              </a:rPr>
              <a:t> </a:t>
            </a:r>
            <a:r>
              <a:rPr lang="ko-KR" altLang="en-US" sz="700" b="1" dirty="0" smtClean="0">
                <a:solidFill>
                  <a:srgbClr val="F61257"/>
                </a:solidFill>
              </a:rPr>
              <a:t> 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C905163E-56F1-707F-618F-AB761531B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9288" y="11583278"/>
            <a:ext cx="146685" cy="136210"/>
          </a:xfrm>
          <a:prstGeom prst="rect">
            <a:avLst/>
          </a:prstGeom>
        </p:spPr>
      </p:pic>
      <p:sp>
        <p:nvSpPr>
          <p:cNvPr id="86" name="Google Shape;184;p5">
            <a:extLst>
              <a:ext uri="{FF2B5EF4-FFF2-40B4-BE49-F238E27FC236}">
                <a16:creationId xmlns:a16="http://schemas.microsoft.com/office/drawing/2014/main" id="{BF82E0BB-CC26-32D7-DAC1-C8560EB71F88}"/>
              </a:ext>
            </a:extLst>
          </p:cNvPr>
          <p:cNvSpPr/>
          <p:nvPr/>
        </p:nvSpPr>
        <p:spPr>
          <a:xfrm>
            <a:off x="6055775" y="12269159"/>
            <a:ext cx="1741616" cy="73517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낙찰 금액과 실제계약금액이 다를 경우 실제 계약금액을 입력합니다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실제계약금액과 낙찰금액이 같을 경우 입력하지 않아도 됩니다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 smtClean="0">
                <a:solidFill>
                  <a:srgbClr val="FF0000"/>
                </a:solidFill>
                <a:sym typeface="Arial"/>
              </a:rPr>
              <a:t>낙찰금액과 실제계약금액이 다를 경우 클릭하여 실제 계약금액을 입력해 주십시오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cxnSp>
        <p:nvCxnSpPr>
          <p:cNvPr id="87" name="Google Shape;185;p5">
            <a:extLst>
              <a:ext uri="{FF2B5EF4-FFF2-40B4-BE49-F238E27FC236}">
                <a16:creationId xmlns:a16="http://schemas.microsoft.com/office/drawing/2014/main" id="{4083E820-461D-8D17-BC84-1C18747B7951}"/>
              </a:ext>
            </a:extLst>
          </p:cNvPr>
          <p:cNvCxnSpPr>
            <a:cxnSpLocks/>
            <a:stCxn id="85" idx="2"/>
            <a:endCxn id="86" idx="1"/>
          </p:cNvCxnSpPr>
          <p:nvPr/>
        </p:nvCxnSpPr>
        <p:spPr>
          <a:xfrm rot="5400000">
            <a:off x="5650574" y="12124689"/>
            <a:ext cx="917258" cy="106856"/>
          </a:xfrm>
          <a:prstGeom prst="bentConnector4">
            <a:avLst>
              <a:gd name="adj1" fmla="val 29963"/>
              <a:gd name="adj2" fmla="val 313933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8" name="Google Shape;381;p6">
            <a:extLst>
              <a:ext uri="{FF2B5EF4-FFF2-40B4-BE49-F238E27FC236}">
                <a16:creationId xmlns:a16="http://schemas.microsoft.com/office/drawing/2014/main" id="{32146F04-5264-30CC-2D1D-91697D030364}"/>
              </a:ext>
            </a:extLst>
          </p:cNvPr>
          <p:cNvSpPr/>
          <p:nvPr/>
        </p:nvSpPr>
        <p:spPr>
          <a:xfrm>
            <a:off x="7991040" y="10684640"/>
            <a:ext cx="2676283" cy="158717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298;p5">
            <a:extLst>
              <a:ext uri="{FF2B5EF4-FFF2-40B4-BE49-F238E27FC236}">
                <a16:creationId xmlns:a16="http://schemas.microsoft.com/office/drawing/2014/main" id="{AC54C87E-842E-2EEA-3873-E3D8684D8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03380"/>
              </p:ext>
            </p:extLst>
          </p:nvPr>
        </p:nvGraphicFramePr>
        <p:xfrm>
          <a:off x="8126781" y="10785178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실제 계약금액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6FDD9360-3D67-BDB1-D621-570600183000}"/>
              </a:ext>
            </a:extLst>
          </p:cNvPr>
          <p:cNvSpPr txBox="1"/>
          <p:nvPr/>
        </p:nvSpPr>
        <p:spPr>
          <a:xfrm>
            <a:off x="8107845" y="11165836"/>
            <a:ext cx="241880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낙찰금액과 실제계약금액이 다를 경우 실제계약금액을 작성해 주십시오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2" name="Google Shape;200;p5">
            <a:extLst>
              <a:ext uri="{FF2B5EF4-FFF2-40B4-BE49-F238E27FC236}">
                <a16:creationId xmlns:a16="http://schemas.microsoft.com/office/drawing/2014/main" id="{6D06A54D-CF88-1FCB-7E43-596109EF83A9}"/>
              </a:ext>
            </a:extLst>
          </p:cNvPr>
          <p:cNvSpPr/>
          <p:nvPr/>
        </p:nvSpPr>
        <p:spPr>
          <a:xfrm>
            <a:off x="9343059" y="11902884"/>
            <a:ext cx="455672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 smtClean="0">
                <a:solidFill>
                  <a:srgbClr val="FFFFFF"/>
                </a:solidFill>
              </a:rPr>
              <a:t>저장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23" name="Google Shape;200;p5">
            <a:extLst>
              <a:ext uri="{FF2B5EF4-FFF2-40B4-BE49-F238E27FC236}">
                <a16:creationId xmlns:a16="http://schemas.microsoft.com/office/drawing/2014/main" id="{61E227E6-DC97-564F-4CB6-BDD96519CA16}"/>
              </a:ext>
            </a:extLst>
          </p:cNvPr>
          <p:cNvSpPr/>
          <p:nvPr/>
        </p:nvSpPr>
        <p:spPr>
          <a:xfrm>
            <a:off x="8931191" y="1189519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꺾인 연결선 59">
            <a:extLst>
              <a:ext uri="{FF2B5EF4-FFF2-40B4-BE49-F238E27FC236}">
                <a16:creationId xmlns:a16="http://schemas.microsoft.com/office/drawing/2014/main" id="{C803A4CF-8820-D222-C40D-4480C2F59362}"/>
              </a:ext>
            </a:extLst>
          </p:cNvPr>
          <p:cNvCxnSpPr>
            <a:cxnSpLocks/>
            <a:stCxn id="84" idx="3"/>
            <a:endCxn id="108" idx="1"/>
          </p:cNvCxnSpPr>
          <p:nvPr/>
        </p:nvCxnSpPr>
        <p:spPr>
          <a:xfrm flipV="1">
            <a:off x="6303355" y="11478229"/>
            <a:ext cx="1687685" cy="1733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21470"/>
              </p:ext>
            </p:extLst>
          </p:nvPr>
        </p:nvGraphicFramePr>
        <p:xfrm>
          <a:off x="8084459" y="11520076"/>
          <a:ext cx="2442187" cy="212854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6096">
                  <a:extLst>
                    <a:ext uri="{9D8B030D-6E8A-4147-A177-3AD203B41FA5}">
                      <a16:colId xmlns:a16="http://schemas.microsoft.com/office/drawing/2014/main" val="3941695994"/>
                    </a:ext>
                  </a:extLst>
                </a:gridCol>
                <a:gridCol w="1516091">
                  <a:extLst>
                    <a:ext uri="{9D8B030D-6E8A-4147-A177-3AD203B41FA5}">
                      <a16:colId xmlns:a16="http://schemas.microsoft.com/office/drawing/2014/main" val="448211083"/>
                    </a:ext>
                  </a:extLst>
                </a:gridCol>
              </a:tblGrid>
              <a:tr h="21285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실제계약금액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 입력</a:t>
                      </a:r>
                      <a:endParaRPr lang="en-US" altLang="ko-KR"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27818"/>
                  </a:ext>
                </a:extLst>
              </a:tr>
            </a:tbl>
          </a:graphicData>
        </a:graphic>
      </p:graphicFrame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-1153219" y="10816731"/>
            <a:ext cx="1975927" cy="39362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 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순서도: 카드 124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-1156835" y="10463092"/>
            <a:ext cx="1403522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입찰 내역방식이 파일등록 일 </a:t>
            </a:r>
            <a:r>
              <a:rPr lang="ko-KR" altLang="en-US" sz="600" smtClean="0">
                <a:latin typeface="+mj-ea"/>
                <a:ea typeface="+mj-ea"/>
              </a:rPr>
              <a:t>경우 상세를 클릭하면 파일 다운로드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126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endCxn id="115" idx="3"/>
          </p:cNvCxnSpPr>
          <p:nvPr/>
        </p:nvCxnSpPr>
        <p:spPr>
          <a:xfrm rot="10800000" flipV="1">
            <a:off x="822708" y="10393704"/>
            <a:ext cx="3223692" cy="6198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928E657-A2F0-E32F-A259-D0C543064703}"/>
              </a:ext>
            </a:extLst>
          </p:cNvPr>
          <p:cNvSpPr/>
          <p:nvPr/>
        </p:nvSpPr>
        <p:spPr>
          <a:xfrm>
            <a:off x="-1283597" y="11835993"/>
            <a:ext cx="5687191" cy="24615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0B78C614-141B-5586-6D18-9B0DF9513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59884"/>
              </p:ext>
            </p:extLst>
          </p:nvPr>
        </p:nvGraphicFramePr>
        <p:xfrm>
          <a:off x="-1207854" y="11912002"/>
          <a:ext cx="5479677" cy="2260094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801389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953821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2314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825232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27538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681065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366069">
                  <a:extLst>
                    <a:ext uri="{9D8B030D-6E8A-4147-A177-3AD203B41FA5}">
                      <a16:colId xmlns:a16="http://schemas.microsoft.com/office/drawing/2014/main" val="451252440"/>
                    </a:ext>
                  </a:extLst>
                </a:gridCol>
                <a:gridCol w="801423">
                  <a:extLst>
                    <a:ext uri="{9D8B030D-6E8A-4147-A177-3AD203B41FA5}">
                      <a16:colId xmlns:a16="http://schemas.microsoft.com/office/drawing/2014/main" val="2032231108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입찰참가업체명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r>
                        <a:rPr lang="en-US" altLang="ko-KR" sz="600" b="1" u="none" strike="noStrike" cap="none" dirty="0"/>
                        <a:t>(</a:t>
                      </a:r>
                      <a:r>
                        <a:rPr lang="ko-KR" altLang="en-US" sz="600" b="1" u="none" strike="noStrike" cap="none" dirty="0"/>
                        <a:t>총액</a:t>
                      </a:r>
                      <a:r>
                        <a:rPr lang="en-US" altLang="ko-KR" sz="600" b="1" u="none" strike="noStrike" cap="none" dirty="0"/>
                        <a:t>)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확인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제출일시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담당자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기타첨부파일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구분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낙찰일시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rgbClr val="FF0000"/>
                          </a:solidFill>
                        </a:rPr>
                        <a:t>낙찰</a:t>
                      </a:r>
                      <a:endParaRPr lang="ko-KR" altLang="en-US" sz="6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/>
                        <a:t>2024-01-15 05:30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642314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/>
                        <a:t>KRW 1,100,000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2024-01-12 17:00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28253"/>
                  </a:ext>
                </a:extLst>
              </a:tr>
              <a:tr h="629030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131595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공고확인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강감잔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92683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sng" strike="noStrike" cap="none" dirty="0" err="1" smtClean="0"/>
                        <a:t>미트상사</a:t>
                      </a:r>
                      <a:endParaRPr lang="ko-KR" altLang="en-US" sz="600" b="1" u="sng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smtClean="0"/>
                        <a:t>김유신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31453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74014"/>
              </p:ext>
            </p:extLst>
          </p:nvPr>
        </p:nvGraphicFramePr>
        <p:xfrm>
          <a:off x="-904932" y="12362146"/>
          <a:ext cx="5157230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28875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113456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31195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518274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834092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850351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860,000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860,000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140,000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46503"/>
              </p:ext>
            </p:extLst>
          </p:nvPr>
        </p:nvGraphicFramePr>
        <p:xfrm>
          <a:off x="-904932" y="13206425"/>
          <a:ext cx="5157230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28875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113456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531195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518274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834092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850351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견적금액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960,000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960,000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smtClean="0"/>
                        <a:t>140,000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31" name="순서도: 카드 130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-904932" y="11364915"/>
            <a:ext cx="1699092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입찰 내역방식이 직접입력 일 경우 상세를 클릭하면 아래 로우에 견적 상세정보가 펼쳐지고 다시 한번 누르면 접혀 짐</a:t>
            </a:r>
            <a:endParaRPr lang="ko-KR" altLang="en-US" sz="600" dirty="0">
              <a:latin typeface="+mj-ea"/>
              <a:ea typeface="+mj-ea"/>
            </a:endParaRPr>
          </a:p>
        </p:txBody>
      </p:sp>
      <p:pic>
        <p:nvPicPr>
          <p:cNvPr id="135" name="그림 134">
            <a:extLst>
              <a:ext uri="{FF2B5EF4-FFF2-40B4-BE49-F238E27FC236}">
                <a16:creationId xmlns:a16="http://schemas.microsoft.com/office/drawing/2014/main" id="{1921F543-1C2A-742A-92D5-D08157A2A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3843" y="12125749"/>
            <a:ext cx="145180" cy="150922"/>
          </a:xfrm>
          <a:prstGeom prst="rect">
            <a:avLst/>
          </a:prstGeom>
        </p:spPr>
      </p:pic>
      <p:cxnSp>
        <p:nvCxnSpPr>
          <p:cNvPr id="136" name="꺾인 연결선 59">
            <a:extLst>
              <a:ext uri="{FF2B5EF4-FFF2-40B4-BE49-F238E27FC236}">
                <a16:creationId xmlns:a16="http://schemas.microsoft.com/office/drawing/2014/main" id="{97B75CBD-C85D-7B96-98B6-466498B9202A}"/>
              </a:ext>
            </a:extLst>
          </p:cNvPr>
          <p:cNvCxnSpPr>
            <a:cxnSpLocks/>
            <a:endCxn id="127" idx="0"/>
          </p:cNvCxnSpPr>
          <p:nvPr/>
        </p:nvCxnSpPr>
        <p:spPr>
          <a:xfrm rot="10800000" flipV="1">
            <a:off x="1559999" y="10590007"/>
            <a:ext cx="2431298" cy="124598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363062"/>
              </p:ext>
            </p:extLst>
          </p:nvPr>
        </p:nvGraphicFramePr>
        <p:xfrm>
          <a:off x="2248099" y="7205051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56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3932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입찰결과 보고서 레이어 팝업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입찰결과 보고서 레이어 팝업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9DF4ABC9-FCBF-B1D2-6DCD-A86048CD8F2A}"/>
              </a:ext>
            </a:extLst>
          </p:cNvPr>
          <p:cNvSpPr/>
          <p:nvPr/>
        </p:nvSpPr>
        <p:spPr>
          <a:xfrm>
            <a:off x="2138295" y="1017451"/>
            <a:ext cx="4430755" cy="59548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298;p5">
            <a:extLst>
              <a:ext uri="{FF2B5EF4-FFF2-40B4-BE49-F238E27FC236}">
                <a16:creationId xmlns:a16="http://schemas.microsoft.com/office/drawing/2014/main" id="{5422208D-E18C-E8F0-1D37-5A0BD7DDE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6799694"/>
              </p:ext>
            </p:extLst>
          </p:nvPr>
        </p:nvGraphicFramePr>
        <p:xfrm>
          <a:off x="2333279" y="1103736"/>
          <a:ext cx="4060206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06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1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입찰결과 보고서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20CC2EAF-D7CB-FB41-E992-D71405ED1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830167"/>
              </p:ext>
            </p:extLst>
          </p:nvPr>
        </p:nvGraphicFramePr>
        <p:xfrm>
          <a:off x="2574289" y="1840814"/>
          <a:ext cx="363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68;p2">
            <a:extLst>
              <a:ext uri="{FF2B5EF4-FFF2-40B4-BE49-F238E27FC236}">
                <a16:creationId xmlns:a16="http://schemas.microsoft.com/office/drawing/2014/main" id="{F8129401-A7F3-DE13-10A7-13471698E9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256525"/>
              </p:ext>
            </p:extLst>
          </p:nvPr>
        </p:nvGraphicFramePr>
        <p:xfrm>
          <a:off x="2574288" y="2066319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346DA81A-BE41-AD68-EE60-A1F252A60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981139"/>
              </p:ext>
            </p:extLst>
          </p:nvPr>
        </p:nvGraphicFramePr>
        <p:xfrm>
          <a:off x="2574289" y="2517329"/>
          <a:ext cx="363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68;p2">
            <a:extLst>
              <a:ext uri="{FF2B5EF4-FFF2-40B4-BE49-F238E27FC236}">
                <a16:creationId xmlns:a16="http://schemas.microsoft.com/office/drawing/2014/main" id="{BC90FE9A-3DE9-F6F8-52A3-017EDDE5E4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29774"/>
              </p:ext>
            </p:extLst>
          </p:nvPr>
        </p:nvGraphicFramePr>
        <p:xfrm>
          <a:off x="2574288" y="3135977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5AE93228-F567-1986-D84E-AFE223B4A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361116"/>
              </p:ext>
            </p:extLst>
          </p:nvPr>
        </p:nvGraphicFramePr>
        <p:xfrm>
          <a:off x="2574288" y="2742834"/>
          <a:ext cx="3636598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68;p2">
            <a:extLst>
              <a:ext uri="{FF2B5EF4-FFF2-40B4-BE49-F238E27FC236}">
                <a16:creationId xmlns:a16="http://schemas.microsoft.com/office/drawing/2014/main" id="{B2887757-982C-67DA-7AA0-7F1A95877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489056"/>
              </p:ext>
            </p:extLst>
          </p:nvPr>
        </p:nvGraphicFramePr>
        <p:xfrm>
          <a:off x="2574288" y="3361482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68;p2">
            <a:extLst>
              <a:ext uri="{FF2B5EF4-FFF2-40B4-BE49-F238E27FC236}">
                <a16:creationId xmlns:a16="http://schemas.microsoft.com/office/drawing/2014/main" id="{DAFB8DD8-B180-5442-C929-34BE0DA73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2636"/>
              </p:ext>
            </p:extLst>
          </p:nvPr>
        </p:nvGraphicFramePr>
        <p:xfrm>
          <a:off x="2574288" y="3586987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68;p2">
            <a:extLst>
              <a:ext uri="{FF2B5EF4-FFF2-40B4-BE49-F238E27FC236}">
                <a16:creationId xmlns:a16="http://schemas.microsoft.com/office/drawing/2014/main" id="{5C1C157D-0738-D4A2-20CF-DB8473541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983453"/>
              </p:ext>
            </p:extLst>
          </p:nvPr>
        </p:nvGraphicFramePr>
        <p:xfrm>
          <a:off x="2574288" y="4037997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지정지역도착도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68;p2">
            <a:extLst>
              <a:ext uri="{FF2B5EF4-FFF2-40B4-BE49-F238E27FC236}">
                <a16:creationId xmlns:a16="http://schemas.microsoft.com/office/drawing/2014/main" id="{E128CB3D-FFCC-CB3E-2DEA-8DB7609B8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875856"/>
              </p:ext>
            </p:extLst>
          </p:nvPr>
        </p:nvGraphicFramePr>
        <p:xfrm>
          <a:off x="2574288" y="3812492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13:00 ~ 2024-01-15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8;p2">
            <a:extLst>
              <a:ext uri="{FF2B5EF4-FFF2-40B4-BE49-F238E27FC236}">
                <a16:creationId xmlns:a16="http://schemas.microsoft.com/office/drawing/2014/main" id="{FEAB6FD2-E1F2-4F5C-B2E6-5DD3B9927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294484"/>
              </p:ext>
            </p:extLst>
          </p:nvPr>
        </p:nvGraphicFramePr>
        <p:xfrm>
          <a:off x="2574288" y="4489007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19F44E5A-E204-6E83-95AC-E350CAB8A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589856"/>
              </p:ext>
            </p:extLst>
          </p:nvPr>
        </p:nvGraphicFramePr>
        <p:xfrm>
          <a:off x="2574288" y="4714512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E1B49962-D9F3-FDC2-7A86-A6D084BBB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045990"/>
              </p:ext>
            </p:extLst>
          </p:nvPr>
        </p:nvGraphicFramePr>
        <p:xfrm>
          <a:off x="2574288" y="4940023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계열사공유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비공유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6E0ABD16-FD6D-FD7A-6878-ED0E3D74BA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518833"/>
              </p:ext>
            </p:extLst>
          </p:nvPr>
        </p:nvGraphicFramePr>
        <p:xfrm>
          <a:off x="2574288" y="4263502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07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E16C8640-6F0A-4B52-9E34-2BC863D3BD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668535"/>
              </p:ext>
            </p:extLst>
          </p:nvPr>
        </p:nvGraphicFramePr>
        <p:xfrm>
          <a:off x="2574288" y="2291824"/>
          <a:ext cx="363659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입찰방식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3BAE58-CE5C-3BB7-9893-82E138B26D87}"/>
              </a:ext>
            </a:extLst>
          </p:cNvPr>
          <p:cNvSpPr/>
          <p:nvPr/>
        </p:nvSpPr>
        <p:spPr>
          <a:xfrm>
            <a:off x="2419643" y="1759617"/>
            <a:ext cx="3876382" cy="34486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77322-D6ED-DA22-D8BC-ABF8D7F5EBE8}"/>
              </a:ext>
            </a:extLst>
          </p:cNvPr>
          <p:cNvSpPr txBox="1"/>
          <p:nvPr/>
        </p:nvSpPr>
        <p:spPr>
          <a:xfrm>
            <a:off x="2419643" y="153202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입찰정보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8A61B3-75E9-FFA2-0263-ADBCE03E1630}"/>
              </a:ext>
            </a:extLst>
          </p:cNvPr>
          <p:cNvSpPr txBox="1"/>
          <p:nvPr/>
        </p:nvSpPr>
        <p:spPr>
          <a:xfrm>
            <a:off x="2470061" y="5304676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투찰 내역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20AC2B0-2ED1-BEBB-ECD5-D8A1149E8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49746"/>
              </p:ext>
            </p:extLst>
          </p:nvPr>
        </p:nvGraphicFramePr>
        <p:xfrm>
          <a:off x="2419643" y="5559382"/>
          <a:ext cx="3876384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6770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845186">
                  <a:extLst>
                    <a:ext uri="{9D8B030D-6E8A-4147-A177-3AD203B41FA5}">
                      <a16:colId xmlns:a16="http://schemas.microsoft.com/office/drawing/2014/main" val="1491808314"/>
                    </a:ext>
                  </a:extLst>
                </a:gridCol>
                <a:gridCol w="519249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924288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59200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27954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u="none" strike="noStrike" cap="none" dirty="0"/>
                        <a:t>2</a:t>
                      </a:r>
                      <a:r>
                        <a:rPr lang="ko-KR" altLang="en-US" sz="600" b="1" u="none" strike="noStrike" cap="none" dirty="0"/>
                        <a:t>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업체명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대표자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낙찰금액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예산대비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구분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u="none" strike="noStrike" cap="none" dirty="0"/>
                        <a:t>비트큐브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강대표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/>
                        <a:t>KRW 1,000,000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95.0%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낙찰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u="none" strike="noStrike" cap="none" dirty="0"/>
                        <a:t>레드코사인㈜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KRW 950,000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97.5%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3</a:t>
                      </a:r>
                      <a:endParaRPr lang="ko-KR" alt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u="none" strike="noStrike" cap="none" dirty="0"/>
                        <a:t>아무로솔테크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KRW 950,000</a:t>
                      </a: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97.5%</a:t>
                      </a:r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56858"/>
                  </a:ext>
                </a:extLst>
              </a:tr>
            </a:tbl>
          </a:graphicData>
        </a:graphic>
      </p:graphicFrame>
      <p:sp>
        <p:nvSpPr>
          <p:cNvPr id="34" name="Google Shape;570;g23105f653c7_0_105">
            <a:extLst>
              <a:ext uri="{FF2B5EF4-FFF2-40B4-BE49-F238E27FC236}">
                <a16:creationId xmlns:a16="http://schemas.microsoft.com/office/drawing/2014/main" id="{07A99F3C-B7EE-2BEB-2717-13897C34ACFF}"/>
              </a:ext>
            </a:extLst>
          </p:cNvPr>
          <p:cNvSpPr/>
          <p:nvPr/>
        </p:nvSpPr>
        <p:spPr>
          <a:xfrm>
            <a:off x="3772288" y="6584600"/>
            <a:ext cx="557423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571;g23105f653c7_0_105">
            <a:extLst>
              <a:ext uri="{FF2B5EF4-FFF2-40B4-BE49-F238E27FC236}">
                <a16:creationId xmlns:a16="http://schemas.microsoft.com/office/drawing/2014/main" id="{913A21A5-0C47-C8EA-90B2-8ABDC0037166}"/>
              </a:ext>
            </a:extLst>
          </p:cNvPr>
          <p:cNvSpPr/>
          <p:nvPr/>
        </p:nvSpPr>
        <p:spPr>
          <a:xfrm>
            <a:off x="4378184" y="6592293"/>
            <a:ext cx="606870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인쇄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1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54;p1">
            <a:extLst>
              <a:ext uri="{FF2B5EF4-FFF2-40B4-BE49-F238E27FC236}">
                <a16:creationId xmlns:a16="http://schemas.microsoft.com/office/drawing/2014/main" id="{FA85DFAA-F9B5-00D1-4D9C-631D04506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26825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전자입찰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입찰이력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0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25377666"/>
              </p:ext>
            </p:extLst>
          </p:nvPr>
        </p:nvGraphicFramePr>
        <p:xfrm>
          <a:off x="8385974" y="826614"/>
          <a:ext cx="2324900" cy="219757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입찰완료일 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입찰상태가 입찰완료인 입찰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 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 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입찰완료일시 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목록은 관계된 낙찰완료를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(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관계된 입찰은 담당자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입회자로 선택된 사용자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입찰이력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입찰이력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입찰이력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>
                <a:solidFill>
                  <a:schemeClr val="tx1"/>
                </a:solidFill>
              </a:rPr>
              <a:t>&gt; </a:t>
            </a:r>
            <a:r>
              <a:rPr lang="ko-KR" altLang="en-US" sz="800" b="1" smtClean="0">
                <a:solidFill>
                  <a:schemeClr val="tx1"/>
                </a:solidFill>
              </a:rPr>
              <a:t>낙찰이력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287737"/>
            <a:ext cx="6519936" cy="70628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737559" y="2369125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85257" y="268836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24645" y="3136070"/>
            <a:ext cx="681329" cy="146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498108-A5D4-957D-031D-6F475BAF6977}"/>
              </a:ext>
            </a:extLst>
          </p:cNvPr>
          <p:cNvSpPr/>
          <p:nvPr/>
        </p:nvSpPr>
        <p:spPr>
          <a:xfrm>
            <a:off x="1728203" y="2278669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191" y="2361325"/>
            <a:ext cx="2150645" cy="26345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422396" y="2409632"/>
            <a:ext cx="704588" cy="184666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2023-12-16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3545146" y="2411943"/>
            <a:ext cx="704588" cy="184666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tx1"/>
                </a:solidFill>
              </a:rPr>
              <a:t>2024-01-16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24790" y="3055239"/>
            <a:ext cx="762941" cy="242485"/>
          </a:xfrm>
          <a:prstGeom prst="rect">
            <a:avLst/>
          </a:prstGeom>
        </p:spPr>
      </p:pic>
      <p:grpSp>
        <p:nvGrpSpPr>
          <p:cNvPr id="54" name="Google Shape;418;g22f983af321_0_4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55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5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2656241925"/>
              </p:ext>
            </p:extLst>
          </p:nvPr>
        </p:nvGraphicFramePr>
        <p:xfrm>
          <a:off x="1440199" y="3111083"/>
          <a:ext cx="1703930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6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Google Shape;414;g22f983af321_0_4"/>
          <p:cNvSpPr/>
          <p:nvPr/>
        </p:nvSpPr>
        <p:spPr>
          <a:xfrm>
            <a:off x="4603835" y="238248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분류군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3139" y="2442773"/>
            <a:ext cx="1810537" cy="143125"/>
          </a:xfrm>
          <a:prstGeom prst="rect">
            <a:avLst/>
          </a:prstGeom>
        </p:spPr>
      </p:pic>
      <p:graphicFrame>
        <p:nvGraphicFramePr>
          <p:cNvPr id="68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2261038172"/>
              </p:ext>
            </p:extLst>
          </p:nvPr>
        </p:nvGraphicFramePr>
        <p:xfrm>
          <a:off x="1527416" y="3366615"/>
          <a:ext cx="9719704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7959">
                  <a:extLst>
                    <a:ext uri="{9D8B030D-6E8A-4147-A177-3AD203B41FA5}">
                      <a16:colId xmlns:a16="http://schemas.microsoft.com/office/drawing/2014/main" val="2477302952"/>
                    </a:ext>
                  </a:extLst>
                </a:gridCol>
                <a:gridCol w="497959">
                  <a:extLst>
                    <a:ext uri="{9D8B030D-6E8A-4147-A177-3AD203B41FA5}">
                      <a16:colId xmlns:a16="http://schemas.microsoft.com/office/drawing/2014/main" val="294110578"/>
                    </a:ext>
                  </a:extLst>
                </a:gridCol>
                <a:gridCol w="542515">
                  <a:extLst>
                    <a:ext uri="{9D8B030D-6E8A-4147-A177-3AD203B41FA5}">
                      <a16:colId xmlns:a16="http://schemas.microsoft.com/office/drawing/2014/main" val="3095646604"/>
                    </a:ext>
                  </a:extLst>
                </a:gridCol>
                <a:gridCol w="542515">
                  <a:extLst>
                    <a:ext uri="{9D8B030D-6E8A-4147-A177-3AD203B41FA5}">
                      <a16:colId xmlns:a16="http://schemas.microsoft.com/office/drawing/2014/main" val="280652882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37246237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4265526155"/>
                    </a:ext>
                  </a:extLst>
                </a:gridCol>
                <a:gridCol w="527539">
                  <a:extLst>
                    <a:ext uri="{9D8B030D-6E8A-4147-A177-3AD203B41FA5}">
                      <a16:colId xmlns:a16="http://schemas.microsoft.com/office/drawing/2014/main" val="1152692542"/>
                    </a:ext>
                  </a:extLst>
                </a:gridCol>
                <a:gridCol w="1308295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689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865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922239394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3898616833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1712070128"/>
                    </a:ext>
                  </a:extLst>
                </a:gridCol>
                <a:gridCol w="513470">
                  <a:extLst>
                    <a:ext uri="{9D8B030D-6E8A-4147-A177-3AD203B41FA5}">
                      <a16:colId xmlns:a16="http://schemas.microsoft.com/office/drawing/2014/main" val="30607008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공정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분류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공장동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라인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호기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예산금액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낙찰금액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낙찰사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참여업체수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제출시작일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제출마감일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입찰담당자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일진전기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10,000,000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9,000,000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비트큐브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sng" strike="noStrike" cap="non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700" b="1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2023-12-16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강감찬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롯데에너지머티리얼즈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100,000,000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110,000,000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레드코사인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2023-12-16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일진다이아몬드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비트큐브 협력사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700" b="1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2023-12-16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안창호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0" name="꺾인 연결선 59">
            <a:extLst>
              <a:ext uri="{FF2B5EF4-FFF2-40B4-BE49-F238E27FC236}">
                <a16:creationId xmlns:a16="http://schemas.microsoft.com/office/drawing/2014/main" id="{5C74F564-AE16-3A74-77EC-C55ECF355C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6237" y="3374540"/>
            <a:ext cx="151265" cy="10688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oogle Shape;414;g22f983af321_0_4">
            <a:extLst>
              <a:ext uri="{FF2B5EF4-FFF2-40B4-BE49-F238E27FC236}">
                <a16:creationId xmlns:a16="http://schemas.microsoft.com/office/drawing/2014/main" id="{42B16D44-F425-BBA3-77F1-FE27F39C1C12}"/>
              </a:ext>
            </a:extLst>
          </p:cNvPr>
          <p:cNvSpPr/>
          <p:nvPr/>
        </p:nvSpPr>
        <p:spPr>
          <a:xfrm>
            <a:off x="1729109" y="267158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413;g22f983af321_0_4">
            <a:extLst>
              <a:ext uri="{FF2B5EF4-FFF2-40B4-BE49-F238E27FC236}">
                <a16:creationId xmlns:a16="http://schemas.microsoft.com/office/drawing/2014/main" id="{2CF4674E-BB2B-4456-8F1F-EC58C23AE9E2}"/>
              </a:ext>
            </a:extLst>
          </p:cNvPr>
          <p:cNvSpPr/>
          <p:nvPr/>
        </p:nvSpPr>
        <p:spPr>
          <a:xfrm>
            <a:off x="2384620" y="2677930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414;g22f983af321_0_4">
            <a:extLst>
              <a:ext uri="{FF2B5EF4-FFF2-40B4-BE49-F238E27FC236}">
                <a16:creationId xmlns:a16="http://schemas.microsoft.com/office/drawing/2014/main" id="{9E67D576-E80D-022D-CC98-F4672F8ABA63}"/>
              </a:ext>
            </a:extLst>
          </p:cNvPr>
          <p:cNvSpPr/>
          <p:nvPr/>
        </p:nvSpPr>
        <p:spPr>
          <a:xfrm>
            <a:off x="3722886" y="267741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413;g22f983af321_0_4">
            <a:extLst>
              <a:ext uri="{FF2B5EF4-FFF2-40B4-BE49-F238E27FC236}">
                <a16:creationId xmlns:a16="http://schemas.microsoft.com/office/drawing/2014/main" id="{6CE1C1C6-5129-4702-D9DE-71C3E0BC57C7}"/>
              </a:ext>
            </a:extLst>
          </p:cNvPr>
          <p:cNvSpPr/>
          <p:nvPr/>
        </p:nvSpPr>
        <p:spPr>
          <a:xfrm>
            <a:off x="4384747" y="2677411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81;p6">
            <a:extLst>
              <a:ext uri="{FF2B5EF4-FFF2-40B4-BE49-F238E27FC236}">
                <a16:creationId xmlns:a16="http://schemas.microsoft.com/office/drawing/2014/main" id="{EAF5396D-76B6-96A5-8AD6-88E60D600DF9}"/>
              </a:ext>
            </a:extLst>
          </p:cNvPr>
          <p:cNvSpPr/>
          <p:nvPr/>
        </p:nvSpPr>
        <p:spPr>
          <a:xfrm>
            <a:off x="6200167" y="4689391"/>
            <a:ext cx="3562811" cy="28516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298;p5">
            <a:extLst>
              <a:ext uri="{FF2B5EF4-FFF2-40B4-BE49-F238E27FC236}">
                <a16:creationId xmlns:a16="http://schemas.microsoft.com/office/drawing/2014/main" id="{9E27AA9D-831D-43FF-F20C-8279B1343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38415"/>
              </p:ext>
            </p:extLst>
          </p:nvPr>
        </p:nvGraphicFramePr>
        <p:xfrm>
          <a:off x="6343497" y="4789930"/>
          <a:ext cx="3242460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4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투찰 정보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4976641"/>
              </p:ext>
            </p:extLst>
          </p:nvPr>
        </p:nvGraphicFramePr>
        <p:xfrm>
          <a:off x="6373627" y="5207732"/>
          <a:ext cx="3176511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18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537707"/>
              </p:ext>
            </p:extLst>
          </p:nvPr>
        </p:nvGraphicFramePr>
        <p:xfrm>
          <a:off x="6373625" y="5420296"/>
          <a:ext cx="317651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2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62108"/>
              </p:ext>
            </p:extLst>
          </p:nvPr>
        </p:nvGraphicFramePr>
        <p:xfrm>
          <a:off x="6442231" y="5968750"/>
          <a:ext cx="3107904" cy="9329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4379">
                  <a:extLst>
                    <a:ext uri="{9D8B030D-6E8A-4147-A177-3AD203B41FA5}">
                      <a16:colId xmlns:a16="http://schemas.microsoft.com/office/drawing/2014/main" val="1858275174"/>
                    </a:ext>
                  </a:extLst>
                </a:gridCol>
                <a:gridCol w="992525">
                  <a:extLst>
                    <a:ext uri="{9D8B030D-6E8A-4147-A177-3AD203B41FA5}">
                      <a16:colId xmlns:a16="http://schemas.microsoft.com/office/drawing/2014/main" val="424363667"/>
                    </a:ext>
                  </a:extLst>
                </a:gridCol>
                <a:gridCol w="1041000">
                  <a:extLst>
                    <a:ext uri="{9D8B030D-6E8A-4147-A177-3AD203B41FA5}">
                      <a16:colId xmlns:a16="http://schemas.microsoft.com/office/drawing/2014/main" val="1677845320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투찰가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투찰 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20935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협력사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</a:rPr>
                        <a:t>10,000,000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2023-12-16 15:23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223645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레드협력업체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20,000,000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2023-12-16 17:55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361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코사인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30,000,000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2023-12-16 12:09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18157"/>
                  </a:ext>
                </a:extLst>
              </a:tr>
            </a:tbl>
          </a:graphicData>
        </a:graphic>
      </p:graphicFrame>
      <p:graphicFrame>
        <p:nvGraphicFramePr>
          <p:cNvPr id="83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165579"/>
              </p:ext>
            </p:extLst>
          </p:nvPr>
        </p:nvGraphicFramePr>
        <p:xfrm>
          <a:off x="6371912" y="5650676"/>
          <a:ext cx="317651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62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낙찰업체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비트큐브 협력사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200;p5">
            <a:extLst>
              <a:ext uri="{FF2B5EF4-FFF2-40B4-BE49-F238E27FC236}">
                <a16:creationId xmlns:a16="http://schemas.microsoft.com/office/drawing/2014/main" id="{12B7B472-1E1B-E7A7-951F-572C881BD75F}"/>
              </a:ext>
            </a:extLst>
          </p:cNvPr>
          <p:cNvSpPr/>
          <p:nvPr/>
        </p:nvSpPr>
        <p:spPr>
          <a:xfrm>
            <a:off x="7705890" y="720487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꺾인 연결선 59">
            <a:extLst>
              <a:ext uri="{FF2B5EF4-FFF2-40B4-BE49-F238E27FC236}">
                <a16:creationId xmlns:a16="http://schemas.microsoft.com/office/drawing/2014/main" id="{462DEBD6-121A-1352-644E-D2ADEC349125}"/>
              </a:ext>
            </a:extLst>
          </p:cNvPr>
          <p:cNvCxnSpPr>
            <a:cxnSpLocks/>
            <a:endCxn id="78" idx="0"/>
          </p:cNvCxnSpPr>
          <p:nvPr/>
        </p:nvCxnSpPr>
        <p:spPr>
          <a:xfrm rot="10800000" flipV="1">
            <a:off x="7981573" y="4221083"/>
            <a:ext cx="1148362" cy="4683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11"/>
          <a:srcRect t="7822"/>
          <a:stretch/>
        </p:blipFill>
        <p:spPr>
          <a:xfrm>
            <a:off x="864853" y="4277682"/>
            <a:ext cx="4632701" cy="13479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7" name="꺾인 연결선 59">
            <a:extLst>
              <a:ext uri="{FF2B5EF4-FFF2-40B4-BE49-F238E27FC236}">
                <a16:creationId xmlns:a16="http://schemas.microsoft.com/office/drawing/2014/main" id="{462DEBD6-121A-1352-644E-D2ADEC349125}"/>
              </a:ext>
            </a:extLst>
          </p:cNvPr>
          <p:cNvCxnSpPr>
            <a:cxnSpLocks/>
            <a:stCxn id="30" idx="1"/>
            <a:endCxn id="86" idx="0"/>
          </p:cNvCxnSpPr>
          <p:nvPr/>
        </p:nvCxnSpPr>
        <p:spPr>
          <a:xfrm rot="10800000" flipV="1">
            <a:off x="3181204" y="3176482"/>
            <a:ext cx="4043586" cy="11012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카드 99">
            <a:extLst>
              <a:ext uri="{FF2B5EF4-FFF2-40B4-BE49-F238E27FC236}">
                <a16:creationId xmlns:a16="http://schemas.microsoft.com/office/drawing/2014/main" id="{E9B46C19-8F57-2173-1718-F356A0159010}"/>
              </a:ext>
            </a:extLst>
          </p:cNvPr>
          <p:cNvSpPr/>
          <p:nvPr/>
        </p:nvSpPr>
        <p:spPr>
          <a:xfrm>
            <a:off x="4524836" y="4037919"/>
            <a:ext cx="826248" cy="229314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투찰 정보도 출력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555556" y="1925648"/>
            <a:ext cx="6472136" cy="322055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조회기간 입찰완료일 기준으로 소속사의 </a:t>
            </a:r>
            <a:r>
              <a:rPr lang="ko-KR" altLang="en-US" sz="600">
                <a:solidFill>
                  <a:schemeClr val="tx1"/>
                </a:solidFill>
              </a:rPr>
              <a:t>낙찰된 </a:t>
            </a:r>
            <a:r>
              <a:rPr lang="ko-KR" altLang="en-US" sz="600" smtClean="0">
                <a:solidFill>
                  <a:schemeClr val="tx1"/>
                </a:solidFill>
              </a:rPr>
              <a:t>입찰정보를 </a:t>
            </a:r>
            <a:r>
              <a:rPr lang="ko-KR" altLang="en-US" sz="600" dirty="0">
                <a:solidFill>
                  <a:schemeClr val="tx1"/>
                </a:solidFill>
              </a:rPr>
              <a:t>확인할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참여업체수를 클릭하면 투찰 업체들의 투찰가 및 투찰 일시를 보실 수 있습니다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FE108D-DD00-52D0-08DC-FC785523A6BB}"/>
              </a:ext>
            </a:extLst>
          </p:cNvPr>
          <p:cNvSpPr/>
          <p:nvPr/>
        </p:nvSpPr>
        <p:spPr>
          <a:xfrm>
            <a:off x="4046606" y="1079281"/>
            <a:ext cx="2857466" cy="2692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solidFill>
                  <a:srgbClr val="FF0000"/>
                </a:solidFill>
              </a:rPr>
              <a:t>롯데매트리얼즈에만 분류군이 들어 감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C5523D-1960-358E-279E-B4F32BEF4009}"/>
              </a:ext>
            </a:extLst>
          </p:cNvPr>
          <p:cNvSpPr/>
          <p:nvPr/>
        </p:nvSpPr>
        <p:spPr>
          <a:xfrm>
            <a:off x="4743778" y="2389245"/>
            <a:ext cx="2299898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F32A9-E67D-2305-B68E-07AFBD245D80}"/>
              </a:ext>
            </a:extLst>
          </p:cNvPr>
          <p:cNvSpPr/>
          <p:nvPr/>
        </p:nvSpPr>
        <p:spPr>
          <a:xfrm>
            <a:off x="2031253" y="3371359"/>
            <a:ext cx="3358231" cy="214254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59">
            <a:extLst>
              <a:ext uri="{FF2B5EF4-FFF2-40B4-BE49-F238E27FC236}">
                <a16:creationId xmlns:a16="http://schemas.microsoft.com/office/drawing/2014/main" id="{9A9229D5-6D7E-4908-38DF-30646CC10E6E}"/>
              </a:ext>
            </a:extLst>
          </p:cNvPr>
          <p:cNvCxnSpPr>
            <a:cxnSpLocks/>
            <a:stCxn id="14" idx="0"/>
            <a:endCxn id="8" idx="2"/>
          </p:cNvCxnSpPr>
          <p:nvPr/>
        </p:nvCxnSpPr>
        <p:spPr>
          <a:xfrm rot="16200000" flipV="1">
            <a:off x="5164198" y="1659716"/>
            <a:ext cx="1040671" cy="41838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59">
            <a:extLst>
              <a:ext uri="{FF2B5EF4-FFF2-40B4-BE49-F238E27FC236}">
                <a16:creationId xmlns:a16="http://schemas.microsoft.com/office/drawing/2014/main" id="{8CE7A0E2-5AC8-6B59-26F4-DE39C8373514}"/>
              </a:ext>
            </a:extLst>
          </p:cNvPr>
          <p:cNvCxnSpPr>
            <a:cxnSpLocks/>
            <a:stCxn id="16" idx="0"/>
            <a:endCxn id="8" idx="1"/>
          </p:cNvCxnSpPr>
          <p:nvPr/>
        </p:nvCxnSpPr>
        <p:spPr>
          <a:xfrm rot="5400000" flipH="1" flipV="1">
            <a:off x="2799772" y="2124526"/>
            <a:ext cx="2157431" cy="336237"/>
          </a:xfrm>
          <a:prstGeom prst="bent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823316595"/>
              </p:ext>
            </p:extLst>
          </p:nvPr>
        </p:nvGraphicFramePr>
        <p:xfrm>
          <a:off x="8385974" y="826614"/>
          <a:ext cx="2324900" cy="331891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입찰참가업체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지정경쟁입찰 일 경우 지정된 업체를 나열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일반경쟁입찰 일 경우 가입회원사 전체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업체 사용자현황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세부내역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내역방식이 파일등록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내역직접등록에 따라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다름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화면참조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대외용은 빨간색으로 표기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목록으로 이동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엑셀변환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엑셀다운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다음페이지 참조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공고문미리보기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레이어 팝업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다음페이지 참조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입찰수정 페이지로 이동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목록보기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], [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엑셀변환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], [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공고문 미리보기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는 모든 사용자에게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], [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입찰담당자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생성자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에게만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입찰공고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입찰공고자에게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상세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상세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442967"/>
            <a:ext cx="6766342" cy="8548223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입찰계획 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35818"/>
              </p:ext>
            </p:extLst>
          </p:nvPr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159473"/>
              </p:ext>
            </p:extLst>
          </p:nvPr>
        </p:nvGraphicFramePr>
        <p:xfrm>
          <a:off x="2236998" y="2898294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10211" y="2303495"/>
            <a:ext cx="5663130" cy="383621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603517"/>
              </p:ext>
            </p:extLst>
          </p:nvPr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975471"/>
              </p:ext>
            </p:extLst>
          </p:nvPr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387886"/>
              </p:ext>
            </p:extLst>
          </p:nvPr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0519915"/>
              </p:ext>
            </p:extLst>
          </p:nvPr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246379"/>
              </p:ext>
            </p:extLst>
          </p:nvPr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578742"/>
              </p:ext>
            </p:extLst>
          </p:nvPr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108954"/>
              </p:ext>
            </p:extLst>
          </p:nvPr>
        </p:nvGraphicFramePr>
        <p:xfrm>
          <a:off x="2236998" y="4487749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780488"/>
              </p:ext>
            </p:extLst>
          </p:nvPr>
        </p:nvGraphicFramePr>
        <p:xfrm>
          <a:off x="2236998" y="4726617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43783" y="4696447"/>
            <a:ext cx="88465" cy="371626"/>
          </a:xfrm>
          <a:prstGeom prst="rect">
            <a:avLst/>
          </a:prstGeom>
        </p:spPr>
      </p:pic>
      <p:grpSp>
        <p:nvGrpSpPr>
          <p:cNvPr id="49" name="Google Shape;418;g22f983af321_0_4">
            <a:extLst>
              <a:ext uri="{FF2B5EF4-FFF2-40B4-BE49-F238E27FC236}">
                <a16:creationId xmlns:a16="http://schemas.microsoft.com/office/drawing/2014/main" id="{96F72965-95C7-3842-0303-97E08794D818}"/>
              </a:ext>
            </a:extLst>
          </p:cNvPr>
          <p:cNvGrpSpPr/>
          <p:nvPr/>
        </p:nvGrpSpPr>
        <p:grpSpPr>
          <a:xfrm>
            <a:off x="9929586" y="5305291"/>
            <a:ext cx="1575496" cy="167235"/>
            <a:chOff x="3326817" y="6019551"/>
            <a:chExt cx="1591287" cy="180000"/>
          </a:xfrm>
        </p:grpSpPr>
        <p:sp>
          <p:nvSpPr>
            <p:cNvPr id="50" name="Google Shape;419;g22f983af321_0_4">
              <a:extLst>
                <a:ext uri="{FF2B5EF4-FFF2-40B4-BE49-F238E27FC236}">
                  <a16:creationId xmlns:a16="http://schemas.microsoft.com/office/drawing/2014/main" id="{1940F000-FF6D-7A7A-1019-534B06334B60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420;g22f983af321_0_4">
              <a:extLst>
                <a:ext uri="{FF2B5EF4-FFF2-40B4-BE49-F238E27FC236}">
                  <a16:creationId xmlns:a16="http://schemas.microsoft.com/office/drawing/2014/main" id="{F2DF293C-47A9-CAA9-0CE4-2F09CD99E1F6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" name="Google Shape;421;g22f983af321_0_4">
              <a:extLst>
                <a:ext uri="{FF2B5EF4-FFF2-40B4-BE49-F238E27FC236}">
                  <a16:creationId xmlns:a16="http://schemas.microsoft.com/office/drawing/2014/main" id="{85BAF6FE-429F-53BA-E59C-F69DDAD07315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422;g22f983af321_0_4">
              <a:extLst>
                <a:ext uri="{FF2B5EF4-FFF2-40B4-BE49-F238E27FC236}">
                  <a16:creationId xmlns:a16="http://schemas.microsoft.com/office/drawing/2014/main" id="{7117B9AA-7CC5-4342-ED60-7E21CF5ADD57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423;g22f983af321_0_4">
              <a:extLst>
                <a:ext uri="{FF2B5EF4-FFF2-40B4-BE49-F238E27FC236}">
                  <a16:creationId xmlns:a16="http://schemas.microsoft.com/office/drawing/2014/main" id="{FC172551-C191-280C-A1F3-B6139CA1B115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424;g22f983af321_0_4">
              <a:extLst>
                <a:ext uri="{FF2B5EF4-FFF2-40B4-BE49-F238E27FC236}">
                  <a16:creationId xmlns:a16="http://schemas.microsoft.com/office/drawing/2014/main" id="{94F77C2C-9D61-A587-8E91-4CA3AD238CF6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381;p6">
            <a:extLst>
              <a:ext uri="{FF2B5EF4-FFF2-40B4-BE49-F238E27FC236}">
                <a16:creationId xmlns:a16="http://schemas.microsoft.com/office/drawing/2014/main" id="{EAF5396D-76B6-96A5-8AD6-88E60D600DF9}"/>
              </a:ext>
            </a:extLst>
          </p:cNvPr>
          <p:cNvSpPr/>
          <p:nvPr/>
        </p:nvSpPr>
        <p:spPr>
          <a:xfrm>
            <a:off x="8186373" y="4764100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298;p5">
            <a:extLst>
              <a:ext uri="{FF2B5EF4-FFF2-40B4-BE49-F238E27FC236}">
                <a16:creationId xmlns:a16="http://schemas.microsoft.com/office/drawing/2014/main" id="{9E27AA9D-831D-43FF-F20C-8279B1343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843533"/>
              </p:ext>
            </p:extLst>
          </p:nvPr>
        </p:nvGraphicFramePr>
        <p:xfrm>
          <a:off x="8329702" y="4864639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협력사 사용자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9" name="그림 58">
            <a:extLst>
              <a:ext uri="{FF2B5EF4-FFF2-40B4-BE49-F238E27FC236}">
                <a16:creationId xmlns:a16="http://schemas.microsoft.com/office/drawing/2014/main" id="{F0F90868-5560-2B67-1C59-397AC33C02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8775" y="7245756"/>
            <a:ext cx="906471" cy="177740"/>
          </a:xfrm>
          <a:prstGeom prst="rect">
            <a:avLst/>
          </a:prstGeom>
        </p:spPr>
      </p:pic>
      <p:sp>
        <p:nvSpPr>
          <p:cNvPr id="60" name="Google Shape;200;p5">
            <a:extLst>
              <a:ext uri="{FF2B5EF4-FFF2-40B4-BE49-F238E27FC236}">
                <a16:creationId xmlns:a16="http://schemas.microsoft.com/office/drawing/2014/main" id="{12B7B472-1E1B-E7A7-951F-572C881BD75F}"/>
              </a:ext>
            </a:extLst>
          </p:cNvPr>
          <p:cNvSpPr/>
          <p:nvPr/>
        </p:nvSpPr>
        <p:spPr>
          <a:xfrm>
            <a:off x="10206328" y="768328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410;g22f983af321_0_4">
            <a:extLst>
              <a:ext uri="{FF2B5EF4-FFF2-40B4-BE49-F238E27FC236}">
                <a16:creationId xmlns:a16="http://schemas.microsoft.com/office/drawing/2014/main" id="{2C9F8F75-918A-74ED-2EFD-0B569DC3CA4E}"/>
              </a:ext>
            </a:extLst>
          </p:cNvPr>
          <p:cNvSpPr/>
          <p:nvPr/>
        </p:nvSpPr>
        <p:spPr>
          <a:xfrm>
            <a:off x="8337999" y="522655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414;g22f983af321_0_4">
            <a:extLst>
              <a:ext uri="{FF2B5EF4-FFF2-40B4-BE49-F238E27FC236}">
                <a16:creationId xmlns:a16="http://schemas.microsoft.com/office/drawing/2014/main" id="{54A7E278-348D-7B86-5802-C03100A2134C}"/>
              </a:ext>
            </a:extLst>
          </p:cNvPr>
          <p:cNvSpPr/>
          <p:nvPr/>
        </p:nvSpPr>
        <p:spPr>
          <a:xfrm>
            <a:off x="8257176" y="529324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413;g22f983af321_0_4">
            <a:extLst>
              <a:ext uri="{FF2B5EF4-FFF2-40B4-BE49-F238E27FC236}">
                <a16:creationId xmlns:a16="http://schemas.microsoft.com/office/drawing/2014/main" id="{72AB42CD-9E4B-115A-73F1-DBAF6B653DB1}"/>
              </a:ext>
            </a:extLst>
          </p:cNvPr>
          <p:cNvSpPr/>
          <p:nvPr/>
        </p:nvSpPr>
        <p:spPr>
          <a:xfrm>
            <a:off x="8836488" y="529324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14;g22f983af321_0_4">
            <a:extLst>
              <a:ext uri="{FF2B5EF4-FFF2-40B4-BE49-F238E27FC236}">
                <a16:creationId xmlns:a16="http://schemas.microsoft.com/office/drawing/2014/main" id="{8219C4F6-D144-2229-27E1-2B2541DF5DD8}"/>
              </a:ext>
            </a:extLst>
          </p:cNvPr>
          <p:cNvSpPr/>
          <p:nvPr/>
        </p:nvSpPr>
        <p:spPr>
          <a:xfrm>
            <a:off x="9781176" y="529324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로그인 </a:t>
            </a:r>
            <a:r>
              <a:rPr lang="en-US" altLang="ko-KR" sz="600" dirty="0">
                <a:solidFill>
                  <a:srgbClr val="666666"/>
                </a:solidFill>
              </a:rPr>
              <a:t>ID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413;g22f983af321_0_4">
            <a:extLst>
              <a:ext uri="{FF2B5EF4-FFF2-40B4-BE49-F238E27FC236}">
                <a16:creationId xmlns:a16="http://schemas.microsoft.com/office/drawing/2014/main" id="{69B47964-D988-0414-7A96-C74C7809D00E}"/>
              </a:ext>
            </a:extLst>
          </p:cNvPr>
          <p:cNvSpPr/>
          <p:nvPr/>
        </p:nvSpPr>
        <p:spPr>
          <a:xfrm>
            <a:off x="10360488" y="529324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411;g22f983af321_0_4">
            <a:extLst>
              <a:ext uri="{FF2B5EF4-FFF2-40B4-BE49-F238E27FC236}">
                <a16:creationId xmlns:a16="http://schemas.microsoft.com/office/drawing/2014/main" id="{1047B6FF-4BCE-AABE-2DD1-67632F7EF063}"/>
              </a:ext>
            </a:extLst>
          </p:cNvPr>
          <p:cNvSpPr/>
          <p:nvPr/>
        </p:nvSpPr>
        <p:spPr>
          <a:xfrm>
            <a:off x="11900506" y="529527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299;p5">
            <a:extLst>
              <a:ext uri="{FF2B5EF4-FFF2-40B4-BE49-F238E27FC236}">
                <a16:creationId xmlns:a16="http://schemas.microsoft.com/office/drawing/2014/main" id="{BBCD7612-4B64-CD76-4AD9-D60A99686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922731"/>
              </p:ext>
            </p:extLst>
          </p:nvPr>
        </p:nvGraphicFramePr>
        <p:xfrm>
          <a:off x="8330781" y="5738718"/>
          <a:ext cx="4414310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511773">
                  <a:extLst>
                    <a:ext uri="{9D8B030D-6E8A-4147-A177-3AD203B41FA5}">
                      <a16:colId xmlns:a16="http://schemas.microsoft.com/office/drawing/2014/main" val="179183332"/>
                    </a:ext>
                  </a:extLst>
                </a:gridCol>
                <a:gridCol w="504749">
                  <a:extLst>
                    <a:ext uri="{9D8B030D-6E8A-4147-A177-3AD203B41FA5}">
                      <a16:colId xmlns:a16="http://schemas.microsoft.com/office/drawing/2014/main" val="3799553079"/>
                    </a:ext>
                  </a:extLst>
                </a:gridCol>
                <a:gridCol w="431597">
                  <a:extLst>
                    <a:ext uri="{9D8B030D-6E8A-4147-A177-3AD203B41FA5}">
                      <a16:colId xmlns:a16="http://schemas.microsoft.com/office/drawing/2014/main" val="2807769104"/>
                    </a:ext>
                  </a:extLst>
                </a:gridCol>
                <a:gridCol w="35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574">
                  <a:extLst>
                    <a:ext uri="{9D8B030D-6E8A-4147-A177-3AD203B41FA5}">
                      <a16:colId xmlns:a16="http://schemas.microsoft.com/office/drawing/2014/main" val="217267611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1366208485"/>
                    </a:ext>
                  </a:extLst>
                </a:gridCol>
                <a:gridCol w="588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사용자명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로그인</a:t>
                      </a:r>
                      <a:r>
                        <a:rPr lang="en-US" sz="600" b="1" u="none" strike="noStrike" cap="none" dirty="0"/>
                        <a:t>ID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부서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직급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이메일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전화번호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휴대폰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권한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james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관리부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대표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jam@iljin.co.kr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02-123-1234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010-123-1243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업체관리자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김길동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kang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관리부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이사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xxx@iljin.co.kr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02-123-1234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010-123-1243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일반사용자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881335"/>
              </p:ext>
            </p:extLst>
          </p:nvPr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746980"/>
              </p:ext>
            </p:extLst>
          </p:nvPr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8674645"/>
              </p:ext>
            </p:extLst>
          </p:nvPr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763783"/>
              </p:ext>
            </p:extLst>
          </p:nvPr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5" name="꺾인 연결선 59">
            <a:extLst>
              <a:ext uri="{FF2B5EF4-FFF2-40B4-BE49-F238E27FC236}">
                <a16:creationId xmlns:a16="http://schemas.microsoft.com/office/drawing/2014/main" id="{462DEBD6-121A-1352-644E-D2ADEC349125}"/>
              </a:ext>
            </a:extLst>
          </p:cNvPr>
          <p:cNvCxnSpPr>
            <a:cxnSpLocks/>
            <a:endCxn id="56" idx="1"/>
          </p:cNvCxnSpPr>
          <p:nvPr/>
        </p:nvCxnSpPr>
        <p:spPr>
          <a:xfrm rot="16200000" flipH="1">
            <a:off x="6692021" y="4889592"/>
            <a:ext cx="1522442" cy="146626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5CD6C41-BEDA-7CCF-39BB-986A6F616619}"/>
              </a:ext>
            </a:extLst>
          </p:cNvPr>
          <p:cNvSpPr/>
          <p:nvPr/>
        </p:nvSpPr>
        <p:spPr>
          <a:xfrm>
            <a:off x="2223491" y="4697919"/>
            <a:ext cx="519116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06DD6E5C-FB8D-E788-FCA4-212B421ED9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86588"/>
              </p:ext>
            </p:extLst>
          </p:nvPr>
        </p:nvGraphicFramePr>
        <p:xfrm>
          <a:off x="7940312" y="4189563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입찰참가업체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가입회원사 전체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368C6BED-C2A4-4CBA-A85B-5E82E98BF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3047097" y="4159393"/>
            <a:ext cx="88465" cy="371626"/>
          </a:xfrm>
          <a:prstGeom prst="rect">
            <a:avLst/>
          </a:prstGeom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E5C8B7D-03D6-FA6A-95E4-ADE9D3F6BFCD}"/>
              </a:ext>
            </a:extLst>
          </p:cNvPr>
          <p:cNvSpPr/>
          <p:nvPr/>
        </p:nvSpPr>
        <p:spPr>
          <a:xfrm>
            <a:off x="7938260" y="4167047"/>
            <a:ext cx="519116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꺾인 연결선 59">
            <a:extLst>
              <a:ext uri="{FF2B5EF4-FFF2-40B4-BE49-F238E27FC236}">
                <a16:creationId xmlns:a16="http://schemas.microsoft.com/office/drawing/2014/main" id="{862C773F-BE78-10BE-1626-16E502C9E705}"/>
              </a:ext>
            </a:extLst>
          </p:cNvPr>
          <p:cNvCxnSpPr>
            <a:cxnSpLocks/>
            <a:stCxn id="101" idx="0"/>
            <a:endCxn id="106" idx="1"/>
          </p:cNvCxnSpPr>
          <p:nvPr/>
        </p:nvCxnSpPr>
        <p:spPr>
          <a:xfrm rot="5400000" flipH="1" flipV="1">
            <a:off x="6205771" y="2965430"/>
            <a:ext cx="345795" cy="31191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순서도: 카드 110">
            <a:extLst>
              <a:ext uri="{FF2B5EF4-FFF2-40B4-BE49-F238E27FC236}">
                <a16:creationId xmlns:a16="http://schemas.microsoft.com/office/drawing/2014/main" id="{AF9E4725-41A5-102E-32D3-F72A3E73888E}"/>
              </a:ext>
            </a:extLst>
          </p:cNvPr>
          <p:cNvSpPr/>
          <p:nvPr/>
        </p:nvSpPr>
        <p:spPr>
          <a:xfrm>
            <a:off x="8518780" y="3653031"/>
            <a:ext cx="1498470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입찰방식이 일반경쟁입찰 일 경우 모든 업체가 대상이 되기 때문에 아래와 같이 표기됨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3"/>
            <a:ext cx="5663130" cy="20748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396557"/>
              </p:ext>
            </p:extLst>
          </p:nvPr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2024-01-11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2024-01-12 15:00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980581"/>
              </p:ext>
            </p:extLst>
          </p:nvPr>
        </p:nvGraphicFramePr>
        <p:xfrm>
          <a:off x="2247602" y="7242291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68;p2">
            <a:extLst>
              <a:ext uri="{FF2B5EF4-FFF2-40B4-BE49-F238E27FC236}">
                <a16:creationId xmlns:a16="http://schemas.microsoft.com/office/drawing/2014/main" id="{F131094A-F209-6E8E-739A-62F63C11DE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782854"/>
              </p:ext>
            </p:extLst>
          </p:nvPr>
        </p:nvGraphicFramePr>
        <p:xfrm>
          <a:off x="2247602" y="7637628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강입회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652569"/>
              </p:ext>
            </p:extLst>
          </p:nvPr>
        </p:nvGraphicFramePr>
        <p:xfrm>
          <a:off x="2247602" y="7902340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68;p2">
            <a:extLst>
              <a:ext uri="{FF2B5EF4-FFF2-40B4-BE49-F238E27FC236}">
                <a16:creationId xmlns:a16="http://schemas.microsoft.com/office/drawing/2014/main" id="{EDB2ED51-1072-A428-69AF-6E4B209B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8690"/>
              </p:ext>
            </p:extLst>
          </p:nvPr>
        </p:nvGraphicFramePr>
        <p:xfrm>
          <a:off x="2247602" y="8167242"/>
          <a:ext cx="5184646" cy="26682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8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1.docx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68;p2">
            <a:extLst>
              <a:ext uri="{FF2B5EF4-FFF2-40B4-BE49-F238E27FC236}">
                <a16:creationId xmlns:a16="http://schemas.microsoft.com/office/drawing/2014/main" id="{2F1CE80B-BADC-4629-9975-D9F64BE7A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886409"/>
              </p:ext>
            </p:extLst>
          </p:nvPr>
        </p:nvGraphicFramePr>
        <p:xfrm>
          <a:off x="2247602" y="8475538"/>
          <a:ext cx="5184646" cy="45632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741777245"/>
                    </a:ext>
                  </a:extLst>
                </a:gridCol>
                <a:gridCol w="375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32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대외용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대내용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FF0000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rgbClr val="FF0000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rgbClr val="FF0000"/>
                          </a:solidFill>
                        </a:rPr>
                        <a:t>1.docx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2.docx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 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108ED0A-932A-85A9-3628-4F4D76BB9C3F}"/>
              </a:ext>
            </a:extLst>
          </p:cNvPr>
          <p:cNvSpPr/>
          <p:nvPr/>
        </p:nvSpPr>
        <p:spPr>
          <a:xfrm>
            <a:off x="2246523" y="8141285"/>
            <a:ext cx="5184645" cy="2715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3" name="Google Shape;68;p2">
            <a:extLst>
              <a:ext uri="{FF2B5EF4-FFF2-40B4-BE49-F238E27FC236}">
                <a16:creationId xmlns:a16="http://schemas.microsoft.com/office/drawing/2014/main" id="{E8362FA8-1285-1E64-11E9-AA02CAEFF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3608276"/>
              </p:ext>
            </p:extLst>
          </p:nvPr>
        </p:nvGraphicFramePr>
        <p:xfrm>
          <a:off x="7889688" y="8344403"/>
          <a:ext cx="5184646" cy="938382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38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E0BEC83-074E-5AA7-5FDE-7D29E5F2CF78}"/>
              </a:ext>
            </a:extLst>
          </p:cNvPr>
          <p:cNvSpPr/>
          <p:nvPr/>
        </p:nvSpPr>
        <p:spPr>
          <a:xfrm>
            <a:off x="7861372" y="8318444"/>
            <a:ext cx="5184645" cy="9643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E58D8A3E-B9E7-D2C3-0FDF-BBDA9CAA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97127"/>
              </p:ext>
            </p:extLst>
          </p:nvPr>
        </p:nvGraphicFramePr>
        <p:xfrm>
          <a:off x="8913043" y="8418093"/>
          <a:ext cx="3995073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03867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586576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실행단가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합계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1,100,000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15,400.000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2A3BB8ED-F740-B6CD-A0E4-F99EFF32613D}"/>
              </a:ext>
            </a:extLst>
          </p:cNvPr>
          <p:cNvSpPr txBox="1"/>
          <p:nvPr/>
        </p:nvSpPr>
        <p:spPr>
          <a:xfrm>
            <a:off x="11478098" y="9011210"/>
            <a:ext cx="1441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</a:rPr>
              <a:t>총합계 </a:t>
            </a:r>
            <a:r>
              <a:rPr lang="en-US" altLang="ko-KR" sz="700" b="1" dirty="0">
                <a:solidFill>
                  <a:schemeClr val="tx1"/>
                </a:solidFill>
              </a:rPr>
              <a:t>: 15,401,000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32" name="순서도: 카드 131">
            <a:extLst>
              <a:ext uri="{FF2B5EF4-FFF2-40B4-BE49-F238E27FC236}">
                <a16:creationId xmlns:a16="http://schemas.microsoft.com/office/drawing/2014/main" id="{E9B46C19-8F57-2173-1718-F356A0159010}"/>
              </a:ext>
            </a:extLst>
          </p:cNvPr>
          <p:cNvSpPr/>
          <p:nvPr/>
        </p:nvSpPr>
        <p:spPr>
          <a:xfrm>
            <a:off x="7898294" y="7913838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내역방식이 내역직접등록 일 경우 아래와 같이 </a:t>
            </a:r>
            <a:r>
              <a:rPr lang="en-US" altLang="ko-KR" sz="600" dirty="0">
                <a:latin typeface="+mj-ea"/>
                <a:ea typeface="+mj-ea"/>
              </a:rPr>
              <a:t>Display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133" name="Google Shape;571;g23105f653c7_0_105">
            <a:extLst>
              <a:ext uri="{FF2B5EF4-FFF2-40B4-BE49-F238E27FC236}">
                <a16:creationId xmlns:a16="http://schemas.microsoft.com/office/drawing/2014/main" id="{3B8D2FBE-EAB7-372B-67F7-662BF6A4DBF0}"/>
              </a:ext>
            </a:extLst>
          </p:cNvPr>
          <p:cNvSpPr/>
          <p:nvPr/>
        </p:nvSpPr>
        <p:spPr>
          <a:xfrm>
            <a:off x="5973009" y="10300182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FFFFF"/>
                </a:solidFill>
              </a:rPr>
              <a:t>입찰공고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2421254" y="916605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571;g23105f653c7_0_105">
            <a:extLst>
              <a:ext uri="{FF2B5EF4-FFF2-40B4-BE49-F238E27FC236}">
                <a16:creationId xmlns:a16="http://schemas.microsoft.com/office/drawing/2014/main" id="{87562828-FBBA-9433-143E-5837647BD5BC}"/>
              </a:ext>
            </a:extLst>
          </p:cNvPr>
          <p:cNvSpPr/>
          <p:nvPr/>
        </p:nvSpPr>
        <p:spPr>
          <a:xfrm>
            <a:off x="4850628" y="9166052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삭제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5649199" y="9166052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수정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7" name="Google Shape;570;g23105f653c7_0_105">
            <a:extLst>
              <a:ext uri="{FF2B5EF4-FFF2-40B4-BE49-F238E27FC236}">
                <a16:creationId xmlns:a16="http://schemas.microsoft.com/office/drawing/2014/main" id="{507F381C-72A1-C0C7-8A96-CCD60E6D7FFE}"/>
              </a:ext>
            </a:extLst>
          </p:cNvPr>
          <p:cNvSpPr/>
          <p:nvPr/>
        </p:nvSpPr>
        <p:spPr>
          <a:xfrm>
            <a:off x="3159994" y="916605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엑셀변환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570;g23105f653c7_0_105">
            <a:extLst>
              <a:ext uri="{FF2B5EF4-FFF2-40B4-BE49-F238E27FC236}">
                <a16:creationId xmlns:a16="http://schemas.microsoft.com/office/drawing/2014/main" id="{8BFE947C-3A0F-7810-49B5-80A854633C8B}"/>
              </a:ext>
            </a:extLst>
          </p:cNvPr>
          <p:cNvSpPr/>
          <p:nvPr/>
        </p:nvSpPr>
        <p:spPr>
          <a:xfrm>
            <a:off x="3898734" y="9166052"/>
            <a:ext cx="887636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공고문 미리보기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88F4E37C-4EE7-A46F-CCFD-AB051427EB7F}"/>
              </a:ext>
            </a:extLst>
          </p:cNvPr>
          <p:cNvSpPr/>
          <p:nvPr/>
        </p:nvSpPr>
        <p:spPr>
          <a:xfrm>
            <a:off x="2121927" y="461674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8463077-0BAC-A91E-79E2-95D47BDC964F}"/>
              </a:ext>
            </a:extLst>
          </p:cNvPr>
          <p:cNvSpPr/>
          <p:nvPr/>
        </p:nvSpPr>
        <p:spPr>
          <a:xfrm>
            <a:off x="2139515" y="804723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65616242-DBCA-EFB3-160B-30AA2BB99E61}"/>
              </a:ext>
            </a:extLst>
          </p:cNvPr>
          <p:cNvSpPr/>
          <p:nvPr/>
        </p:nvSpPr>
        <p:spPr>
          <a:xfrm>
            <a:off x="2239795" y="901568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47" name="꺾인 연결선 59">
            <a:extLst>
              <a:ext uri="{FF2B5EF4-FFF2-40B4-BE49-F238E27FC236}">
                <a16:creationId xmlns:a16="http://schemas.microsoft.com/office/drawing/2014/main" id="{FC78588F-F852-11BE-228F-AE700166C3E9}"/>
              </a:ext>
            </a:extLst>
          </p:cNvPr>
          <p:cNvCxnSpPr>
            <a:cxnSpLocks/>
            <a:stCxn id="135" idx="2"/>
            <a:endCxn id="155" idx="1"/>
          </p:cNvCxnSpPr>
          <p:nvPr/>
        </p:nvCxnSpPr>
        <p:spPr>
          <a:xfrm rot="16200000" flipH="1">
            <a:off x="4820696" y="9781540"/>
            <a:ext cx="1144014" cy="3498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Google Shape;381;p6">
            <a:extLst>
              <a:ext uri="{FF2B5EF4-FFF2-40B4-BE49-F238E27FC236}">
                <a16:creationId xmlns:a16="http://schemas.microsoft.com/office/drawing/2014/main" id="{D60D65D6-064F-52D7-C9AB-FA9024C103E7}"/>
              </a:ext>
            </a:extLst>
          </p:cNvPr>
          <p:cNvSpPr/>
          <p:nvPr/>
        </p:nvSpPr>
        <p:spPr>
          <a:xfrm>
            <a:off x="5567622" y="9516801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298;p5">
            <a:extLst>
              <a:ext uri="{FF2B5EF4-FFF2-40B4-BE49-F238E27FC236}">
                <a16:creationId xmlns:a16="http://schemas.microsoft.com/office/drawing/2014/main" id="{4474FF44-5734-12E0-116C-BE5226296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358983"/>
              </p:ext>
            </p:extLst>
          </p:nvPr>
        </p:nvGraphicFramePr>
        <p:xfrm>
          <a:off x="5703363" y="9617339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입찰계획 삭제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TextBox 156">
            <a:extLst>
              <a:ext uri="{FF2B5EF4-FFF2-40B4-BE49-F238E27FC236}">
                <a16:creationId xmlns:a16="http://schemas.microsoft.com/office/drawing/2014/main" id="{F50F7D0B-FD89-338A-C696-A9D41740EA59}"/>
              </a:ext>
            </a:extLst>
          </p:cNvPr>
          <p:cNvSpPr txBox="1"/>
          <p:nvPr/>
        </p:nvSpPr>
        <p:spPr>
          <a:xfrm>
            <a:off x="5684427" y="9997997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입찰계획을 삭제하시면 지정된 공지자에게 삭제 메일이 발송됩니다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아래 삭제사유 내용으로 공지자에게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58" name="Google Shape;461;g22f983af321_0_4">
            <a:extLst>
              <a:ext uri="{FF2B5EF4-FFF2-40B4-BE49-F238E27FC236}">
                <a16:creationId xmlns:a16="http://schemas.microsoft.com/office/drawing/2014/main" id="{92689527-80BB-8822-B55A-7E67FA64BF0B}"/>
              </a:ext>
            </a:extLst>
          </p:cNvPr>
          <p:cNvSpPr/>
          <p:nvPr/>
        </p:nvSpPr>
        <p:spPr>
          <a:xfrm>
            <a:off x="5703170" y="10403310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삭제사유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59" name="Google Shape;200;p5">
            <a:extLst>
              <a:ext uri="{FF2B5EF4-FFF2-40B4-BE49-F238E27FC236}">
                <a16:creationId xmlns:a16="http://schemas.microsoft.com/office/drawing/2014/main" id="{9FAD2159-8A54-630D-50A3-71B7F5EB32F6}"/>
              </a:ext>
            </a:extLst>
          </p:cNvPr>
          <p:cNvSpPr/>
          <p:nvPr/>
        </p:nvSpPr>
        <p:spPr>
          <a:xfrm>
            <a:off x="6931047" y="1120304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200;p5">
            <a:extLst>
              <a:ext uri="{FF2B5EF4-FFF2-40B4-BE49-F238E27FC236}">
                <a16:creationId xmlns:a16="http://schemas.microsoft.com/office/drawing/2014/main" id="{3A275679-3299-7C41-DDFA-0334B9D470E6}"/>
              </a:ext>
            </a:extLst>
          </p:cNvPr>
          <p:cNvSpPr/>
          <p:nvPr/>
        </p:nvSpPr>
        <p:spPr>
          <a:xfrm>
            <a:off x="6507773" y="1119535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꺾인 연결선 59">
            <a:extLst>
              <a:ext uri="{FF2B5EF4-FFF2-40B4-BE49-F238E27FC236}">
                <a16:creationId xmlns:a16="http://schemas.microsoft.com/office/drawing/2014/main" id="{ECD2EF75-523F-4029-28BA-8B7737F22D80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>
            <a:off x="7432248" y="8300654"/>
            <a:ext cx="457440" cy="512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571;g23105f653c7_0_105">
            <a:extLst>
              <a:ext uri="{FF2B5EF4-FFF2-40B4-BE49-F238E27FC236}">
                <a16:creationId xmlns:a16="http://schemas.microsoft.com/office/drawing/2014/main" id="{645B0AF4-12F7-ACE3-BA71-ABB9912EE558}"/>
              </a:ext>
            </a:extLst>
          </p:cNvPr>
          <p:cNvSpPr/>
          <p:nvPr/>
        </p:nvSpPr>
        <p:spPr>
          <a:xfrm>
            <a:off x="6438218" y="9164847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입찰공고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66" name="Google Shape;381;p6">
            <a:extLst>
              <a:ext uri="{FF2B5EF4-FFF2-40B4-BE49-F238E27FC236}">
                <a16:creationId xmlns:a16="http://schemas.microsoft.com/office/drawing/2014/main" id="{D8C78610-E804-8C15-A3DE-97BA9CF7D992}"/>
              </a:ext>
            </a:extLst>
          </p:cNvPr>
          <p:cNvSpPr/>
          <p:nvPr/>
        </p:nvSpPr>
        <p:spPr>
          <a:xfrm>
            <a:off x="8673304" y="9480161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57A121E-CE50-5F99-119B-A4405CE4025E}"/>
              </a:ext>
            </a:extLst>
          </p:cNvPr>
          <p:cNvSpPr txBox="1"/>
          <p:nvPr/>
        </p:nvSpPr>
        <p:spPr>
          <a:xfrm>
            <a:off x="8809864" y="9610005"/>
            <a:ext cx="1674835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입찰공고를 하면 입찰 참가업체에게 입찰공고 메일이 발송되고 수정이 불가하게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입찰공고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168" name="Google Shape;298;p5">
            <a:extLst>
              <a:ext uri="{FF2B5EF4-FFF2-40B4-BE49-F238E27FC236}">
                <a16:creationId xmlns:a16="http://schemas.microsoft.com/office/drawing/2014/main" id="{54D176FA-7C75-CB9D-CD0A-BF51B48A00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076377"/>
              </p:ext>
            </p:extLst>
          </p:nvPr>
        </p:nvGraphicFramePr>
        <p:xfrm>
          <a:off x="8873959" y="9869271"/>
          <a:ext cx="161056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1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Google Shape;200;p5">
            <a:extLst>
              <a:ext uri="{FF2B5EF4-FFF2-40B4-BE49-F238E27FC236}">
                <a16:creationId xmlns:a16="http://schemas.microsoft.com/office/drawing/2014/main" id="{DEE1BE8A-709B-F1A8-4FDC-C376860CFE53}"/>
              </a:ext>
            </a:extLst>
          </p:cNvPr>
          <p:cNvSpPr/>
          <p:nvPr/>
        </p:nvSpPr>
        <p:spPr>
          <a:xfrm>
            <a:off x="9600417" y="10329172"/>
            <a:ext cx="606499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입찰공고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70" name="Google Shape;200;p5">
            <a:extLst>
              <a:ext uri="{FF2B5EF4-FFF2-40B4-BE49-F238E27FC236}">
                <a16:creationId xmlns:a16="http://schemas.microsoft.com/office/drawing/2014/main" id="{2F933BD5-F79B-86AA-39A3-EBADF872FC8C}"/>
              </a:ext>
            </a:extLst>
          </p:cNvPr>
          <p:cNvSpPr/>
          <p:nvPr/>
        </p:nvSpPr>
        <p:spPr>
          <a:xfrm>
            <a:off x="9177798" y="1032148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꺾인 연결선 59">
            <a:extLst>
              <a:ext uri="{FF2B5EF4-FFF2-40B4-BE49-F238E27FC236}">
                <a16:creationId xmlns:a16="http://schemas.microsoft.com/office/drawing/2014/main" id="{85CEF1A2-C7C0-4944-CA0E-43D7B1250218}"/>
              </a:ext>
            </a:extLst>
          </p:cNvPr>
          <p:cNvCxnSpPr>
            <a:cxnSpLocks/>
            <a:stCxn id="165" idx="3"/>
            <a:endCxn id="166" idx="1"/>
          </p:cNvCxnSpPr>
          <p:nvPr/>
        </p:nvCxnSpPr>
        <p:spPr>
          <a:xfrm>
            <a:off x="7172531" y="9274047"/>
            <a:ext cx="1500773" cy="7526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08FE4F-0DFA-0709-DD43-BEFFF0B9CB77}"/>
              </a:ext>
            </a:extLst>
          </p:cNvPr>
          <p:cNvSpPr/>
          <p:nvPr/>
        </p:nvSpPr>
        <p:spPr>
          <a:xfrm>
            <a:off x="2037046" y="627305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399AA0-45A4-9835-0246-EFC91F0F8622}"/>
              </a:ext>
            </a:extLst>
          </p:cNvPr>
          <p:cNvGrpSpPr/>
          <p:nvPr/>
        </p:nvGrpSpPr>
        <p:grpSpPr>
          <a:xfrm>
            <a:off x="-3880756" y="5396102"/>
            <a:ext cx="5679450" cy="1128520"/>
            <a:chOff x="-3880756" y="3978782"/>
            <a:chExt cx="5679450" cy="11285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36A2AC-E16D-0531-C87D-A6A67D758177}"/>
                </a:ext>
              </a:extLst>
            </p:cNvPr>
            <p:cNvSpPr txBox="1"/>
            <p:nvPr/>
          </p:nvSpPr>
          <p:spPr>
            <a:xfrm>
              <a:off x="-3880756" y="3978782"/>
              <a:ext cx="56619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입찰분류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84098C-F54D-E65C-D951-503F19CD72E3}"/>
                </a:ext>
              </a:extLst>
            </p:cNvPr>
            <p:cNvSpPr/>
            <p:nvPr/>
          </p:nvSpPr>
          <p:spPr>
            <a:xfrm>
              <a:off x="-3880756" y="4178679"/>
              <a:ext cx="5679450" cy="9286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2000">
                <a:spcBef>
                  <a:spcPts val="400"/>
                </a:spcBef>
              </a:pP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aphicFrame>
          <p:nvGraphicFramePr>
            <p:cNvPr id="10" name="Google Shape;68;p2">
              <a:extLst>
                <a:ext uri="{FF2B5EF4-FFF2-40B4-BE49-F238E27FC236}">
                  <a16:creationId xmlns:a16="http://schemas.microsoft.com/office/drawing/2014/main" id="{8243E2C0-2963-E8FE-8100-F442C4D4DB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9209400"/>
                </p:ext>
              </p:extLst>
            </p:nvPr>
          </p:nvGraphicFramePr>
          <p:xfrm>
            <a:off x="-3690702" y="4326512"/>
            <a:ext cx="520991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9069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055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0862">
                    <a:extLst>
                      <a:ext uri="{9D8B030D-6E8A-4147-A177-3AD203B41FA5}">
                        <a16:colId xmlns:a16="http://schemas.microsoft.com/office/drawing/2014/main" val="3383972087"/>
                      </a:ext>
                    </a:extLst>
                  </a:gridCol>
                  <a:gridCol w="1301218">
                    <a:extLst>
                      <a:ext uri="{9D8B030D-6E8A-4147-A177-3AD203B41FA5}">
                        <a16:colId xmlns:a16="http://schemas.microsoft.com/office/drawing/2014/main" val="3540461930"/>
                      </a:ext>
                    </a:extLst>
                  </a:gridCol>
                  <a:gridCol w="105188">
                    <a:extLst>
                      <a:ext uri="{9D8B030D-6E8A-4147-A177-3AD203B41FA5}">
                        <a16:colId xmlns:a16="http://schemas.microsoft.com/office/drawing/2014/main" val="2659180619"/>
                      </a:ext>
                    </a:extLst>
                  </a:gridCol>
                  <a:gridCol w="1406406">
                    <a:extLst>
                      <a:ext uri="{9D8B030D-6E8A-4147-A177-3AD203B41FA5}">
                        <a16:colId xmlns:a16="http://schemas.microsoft.com/office/drawing/2014/main" val="1313128218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분류군</a:t>
                        </a:r>
                        <a:endParaRPr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일산</a:t>
                        </a:r>
                        <a:r>
                          <a:rPr lang="en-US" altLang="ko-KR" sz="700" u="none" strike="noStrike" cap="none" dirty="0">
                            <a:solidFill>
                              <a:schemeClr val="tx1"/>
                            </a:solidFill>
                          </a:rPr>
                          <a:t>E/F</a:t>
                        </a: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용해   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변압기    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1" name="Google Shape;68;p2">
              <a:extLst>
                <a:ext uri="{FF2B5EF4-FFF2-40B4-BE49-F238E27FC236}">
                  <a16:creationId xmlns:a16="http://schemas.microsoft.com/office/drawing/2014/main" id="{F9A881C8-4130-58B0-69CE-A17901AEECF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68953611"/>
                </p:ext>
              </p:extLst>
            </p:nvPr>
          </p:nvGraphicFramePr>
          <p:xfrm>
            <a:off x="-3709496" y="4590643"/>
            <a:ext cx="5243950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02066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22328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공장동</a:t>
                        </a:r>
                        <a:endParaRPr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Google Shape;68;p2">
              <a:extLst>
                <a:ext uri="{FF2B5EF4-FFF2-40B4-BE49-F238E27FC236}">
                  <a16:creationId xmlns:a16="http://schemas.microsoft.com/office/drawing/2014/main" id="{353F27BB-483F-E77C-85B3-E086435570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48400585"/>
                </p:ext>
              </p:extLst>
            </p:nvPr>
          </p:nvGraphicFramePr>
          <p:xfrm>
            <a:off x="-3704396" y="4832161"/>
            <a:ext cx="518464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009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194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51948">
                    <a:extLst>
                      <a:ext uri="{9D8B030D-6E8A-4147-A177-3AD203B41FA5}">
                        <a16:colId xmlns:a16="http://schemas.microsoft.com/office/drawing/2014/main" val="993089928"/>
                      </a:ext>
                    </a:extLst>
                  </a:gridCol>
                  <a:gridCol w="937260">
                    <a:extLst>
                      <a:ext uri="{9D8B030D-6E8A-4147-A177-3AD203B41FA5}">
                        <a16:colId xmlns:a16="http://schemas.microsoft.com/office/drawing/2014/main" val="3609473758"/>
                      </a:ext>
                    </a:extLst>
                  </a:gridCol>
                  <a:gridCol w="767184">
                    <a:extLst>
                      <a:ext uri="{9D8B030D-6E8A-4147-A177-3AD203B41FA5}">
                        <a16:colId xmlns:a16="http://schemas.microsoft.com/office/drawing/2014/main" val="2462605660"/>
                      </a:ext>
                    </a:extLst>
                  </a:gridCol>
                  <a:gridCol w="767184">
                    <a:extLst>
                      <a:ext uri="{9D8B030D-6E8A-4147-A177-3AD203B41FA5}">
                        <a16:colId xmlns:a16="http://schemas.microsoft.com/office/drawing/2014/main" val="4272136604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u="none" strike="noStrike" cap="none" dirty="0"/>
                          <a:t>라인</a:t>
                        </a:r>
                        <a:endParaRPr sz="700" b="1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tx1"/>
                            </a:solidFill>
                          </a:rPr>
                          <a:t>호기</a:t>
                        </a:r>
                        <a:endParaRPr sz="700" b="1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728879-6AD6-955D-BF38-4164B9ED2E39}"/>
              </a:ext>
            </a:extLst>
          </p:cNvPr>
          <p:cNvSpPr/>
          <p:nvPr/>
        </p:nvSpPr>
        <p:spPr>
          <a:xfrm>
            <a:off x="-3860668" y="5409722"/>
            <a:ext cx="5625974" cy="11149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20F4BDAC-E8E3-F013-B18E-AAB6AE6AD2E5}"/>
              </a:ext>
            </a:extLst>
          </p:cNvPr>
          <p:cNvCxnSpPr>
            <a:cxnSpLocks/>
            <a:stCxn id="2" idx="0"/>
            <a:endCxn id="9" idx="3"/>
          </p:cNvCxnSpPr>
          <p:nvPr/>
        </p:nvCxnSpPr>
        <p:spPr>
          <a:xfrm rot="16200000" flipV="1">
            <a:off x="3219221" y="4639785"/>
            <a:ext cx="212747" cy="3053800"/>
          </a:xfrm>
          <a:prstGeom prst="bent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카드 27">
            <a:extLst>
              <a:ext uri="{FF2B5EF4-FFF2-40B4-BE49-F238E27FC236}">
                <a16:creationId xmlns:a16="http://schemas.microsoft.com/office/drawing/2014/main" id="{BEF92F5D-2CDA-FA93-957F-44C7CCDC6BB9}"/>
              </a:ext>
            </a:extLst>
          </p:cNvPr>
          <p:cNvSpPr/>
          <p:nvPr/>
        </p:nvSpPr>
        <p:spPr>
          <a:xfrm>
            <a:off x="-1637608" y="5050686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롯데에너지머트리얼즈는 입찰분류가 추가되어 보여진다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2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59859"/>
              </p:ext>
            </p:extLst>
          </p:nvPr>
        </p:nvGraphicFramePr>
        <p:xfrm>
          <a:off x="2254531" y="7452547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강낙찰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39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삭제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공고 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공고자에게 보내지는 입찰계획 삭제 메일과 업체에게 보내는 입찰공고  메일 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AE753204-4B80-5AD3-1397-4D0B12180A12}"/>
              </a:ext>
            </a:extLst>
          </p:cNvPr>
          <p:cNvSpPr/>
          <p:nvPr/>
        </p:nvSpPr>
        <p:spPr>
          <a:xfrm>
            <a:off x="652640" y="178475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7" name="Google Shape;381;p6">
            <a:extLst>
              <a:ext uri="{FF2B5EF4-FFF2-40B4-BE49-F238E27FC236}">
                <a16:creationId xmlns:a16="http://schemas.microsoft.com/office/drawing/2014/main" id="{04E1CCBC-D024-02A9-EAB8-8648CB913943}"/>
              </a:ext>
            </a:extLst>
          </p:cNvPr>
          <p:cNvSpPr/>
          <p:nvPr/>
        </p:nvSpPr>
        <p:spPr>
          <a:xfrm>
            <a:off x="380390" y="1366570"/>
            <a:ext cx="3767327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입찰계획 삭제</a:t>
            </a:r>
            <a:r>
              <a:rPr lang="en-US" altLang="ko-KR" sz="800" b="1" dirty="0">
                <a:solidFill>
                  <a:schemeClr val="tx1"/>
                </a:solidFill>
              </a:rPr>
              <a:t> (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6E95A-FA9E-E3CF-4302-76839211BADA}"/>
              </a:ext>
            </a:extLst>
          </p:cNvPr>
          <p:cNvSpPr txBox="1"/>
          <p:nvPr/>
        </p:nvSpPr>
        <p:spPr>
          <a:xfrm>
            <a:off x="701717" y="2214937"/>
            <a:ext cx="3137338" cy="16927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입찰명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] </a:t>
            </a:r>
            <a:r>
              <a:rPr lang="ko-KR" altLang="en-US" sz="800" u="none" strike="noStrike" cap="none" dirty="0">
                <a:solidFill>
                  <a:schemeClr val="tx1"/>
                </a:solidFill>
              </a:rPr>
              <a:t>입찰계획을 삭제하였습니다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아래 삭제 사유를 확인해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삭제사유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입찰계획 서류 보강 후 다시 계획 예정입니다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어쩌구 저쩌구</a:t>
            </a:r>
            <a:r>
              <a:rPr lang="en-US" altLang="ko-KR" sz="800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2" name="Google Shape;381;p6">
            <a:extLst>
              <a:ext uri="{FF2B5EF4-FFF2-40B4-BE49-F238E27FC236}">
                <a16:creationId xmlns:a16="http://schemas.microsoft.com/office/drawing/2014/main" id="{7282CEBE-D4DC-3A87-5029-6870123F5120}"/>
              </a:ext>
            </a:extLst>
          </p:cNvPr>
          <p:cNvSpPr/>
          <p:nvPr/>
        </p:nvSpPr>
        <p:spPr>
          <a:xfrm>
            <a:off x="4393051" y="1774289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87CF-E153-9592-3626-7D19F79DCB7F}"/>
              </a:ext>
            </a:extLst>
          </p:cNvPr>
          <p:cNvSpPr txBox="1"/>
          <p:nvPr/>
        </p:nvSpPr>
        <p:spPr>
          <a:xfrm>
            <a:off x="4442128" y="2204474"/>
            <a:ext cx="31373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일진건설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에서 입찰공고 하였습니다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입찰명은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]  </a:t>
            </a:r>
            <a:r>
              <a:rPr lang="ko-KR" altLang="en-US" sz="800" u="none" strike="noStrike" cap="none" dirty="0">
                <a:solidFill>
                  <a:schemeClr val="tx1"/>
                </a:solidFill>
              </a:rPr>
              <a:t>입니다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u="none" strike="noStrike" cap="none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자세한 사항은 </a:t>
            </a:r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로그인하여 확인해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808AB81D-8C3E-8740-AEF1-4D6D716CC51B}"/>
              </a:ext>
            </a:extLst>
          </p:cNvPr>
          <p:cNvSpPr/>
          <p:nvPr/>
        </p:nvSpPr>
        <p:spPr>
          <a:xfrm>
            <a:off x="4272077" y="1366570"/>
            <a:ext cx="3430829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입찰공고</a:t>
            </a:r>
            <a:r>
              <a:rPr lang="en-US" altLang="ko-KR" sz="800" b="1" dirty="0">
                <a:solidFill>
                  <a:schemeClr val="tx1"/>
                </a:solidFill>
              </a:rPr>
              <a:t>(</a:t>
            </a:r>
            <a:r>
              <a:rPr lang="en-US" altLang="ko-KR" sz="800" b="1" u="none" strike="noStrike" cap="none" dirty="0">
                <a:solidFill>
                  <a:schemeClr val="tx1"/>
                </a:solidFill>
              </a:rPr>
              <a:t>CB3</a:t>
            </a:r>
            <a:r>
              <a:rPr lang="ko-KR" altLang="en-US" sz="800" b="1" u="none" strike="noStrike" cap="none" dirty="0">
                <a:solidFill>
                  <a:schemeClr val="tx1"/>
                </a:solidFill>
              </a:rPr>
              <a:t>호 스퀴즈닙롤 스페어롤 신규구매 件</a:t>
            </a:r>
            <a:r>
              <a:rPr lang="en-US" altLang="ko-KR" sz="800" b="1" dirty="0">
                <a:solidFill>
                  <a:schemeClr val="tx1"/>
                </a:solidFill>
              </a:rPr>
              <a:t>)</a:t>
            </a:r>
            <a:r>
              <a:rPr lang="en-US" altLang="ko-KR" sz="800" u="none" strike="noStrike" cap="none" dirty="0">
                <a:solidFill>
                  <a:schemeClr val="tx1"/>
                </a:solidFill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BE253C1-E060-7319-6DD3-E91383197B68}"/>
              </a:ext>
            </a:extLst>
          </p:cNvPr>
          <p:cNvSpPr/>
          <p:nvPr/>
        </p:nvSpPr>
        <p:spPr>
          <a:xfrm>
            <a:off x="4393051" y="4514850"/>
            <a:ext cx="3186415" cy="7381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입찰공고 협력사들에게 문자발송</a:t>
            </a:r>
          </a:p>
        </p:txBody>
      </p:sp>
    </p:spTree>
    <p:extLst>
      <p:ext uri="{BB962C8B-B14F-4D97-AF65-F5344CB8AC3E}">
        <p14:creationId xmlns:p14="http://schemas.microsoft.com/office/powerpoint/2010/main" val="186721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2435A0C8-7CE9-A57C-9689-686345DE0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74029"/>
              </p:ext>
            </p:extLst>
          </p:nvPr>
        </p:nvGraphicFramePr>
        <p:xfrm>
          <a:off x="314325" y="827088"/>
          <a:ext cx="7847013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워크시트" r:id="rId4" imgW="9972720" imgH="6924662" progId="Excel.Sheet.12">
                  <p:embed/>
                </p:oleObj>
              </mc:Choice>
              <mc:Fallback>
                <p:oleObj name="워크시트" r:id="rId4" imgW="9972720" imgH="69246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4325" y="827088"/>
                        <a:ext cx="7847013" cy="465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C14B02-3FB2-70EC-534C-C348E1F5050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엑셀변환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E8DB91-4805-B42E-BD24-8173959D1679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내역방식이 파일등록 일 경우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CAE8B-A24D-AB5C-D220-FD8575AE3AE6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</p:spTree>
    <p:extLst>
      <p:ext uri="{BB962C8B-B14F-4D97-AF65-F5344CB8AC3E}">
        <p14:creationId xmlns:p14="http://schemas.microsoft.com/office/powerpoint/2010/main" val="32393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349804513"/>
              </p:ext>
            </p:extLst>
          </p:nvPr>
        </p:nvGraphicFramePr>
        <p:xfrm>
          <a:off x="8385974" y="826614"/>
          <a:ext cx="2324900" cy="166417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내역사항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 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컬럼의 간격을 스페이스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공백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개로 구분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60BC531F-24BE-DFFA-1D29-B2A5E5A4D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65683"/>
              </p:ext>
            </p:extLst>
          </p:nvPr>
        </p:nvGraphicFramePr>
        <p:xfrm>
          <a:off x="336550" y="827088"/>
          <a:ext cx="7773988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워크시트" r:id="rId4" imgW="10182240" imgH="6534043" progId="Excel.Sheet.12">
                  <p:embed/>
                </p:oleObj>
              </mc:Choice>
              <mc:Fallback>
                <p:oleObj name="워크시트" r:id="rId4" imgW="10182240" imgH="6534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550" y="827088"/>
                        <a:ext cx="7773988" cy="498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998AED-B200-B24A-1FD4-EC9A2D23F470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엑셀변환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78269-0E1C-1CA9-536A-9D118B68AC33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내역방식이 내역직접등록 일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ED45F-9732-7208-36BD-3DFB3C9E9753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F4E37C-4EE7-A46F-CCFD-AB051427EB7F}"/>
              </a:ext>
            </a:extLst>
          </p:cNvPr>
          <p:cNvSpPr/>
          <p:nvPr/>
        </p:nvSpPr>
        <p:spPr>
          <a:xfrm>
            <a:off x="1517017" y="517944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10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98AED-B200-B24A-1FD4-EC9A2D23F470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공고문 미리보기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78269-0E1C-1CA9-536A-9D118B68AC33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상세에서 </a:t>
            </a:r>
            <a:r>
              <a:rPr lang="en-US" altLang="ko-KR" sz="700" dirty="0">
                <a:latin typeface="+mj-ea"/>
                <a:ea typeface="+mj-ea"/>
              </a:rPr>
              <a:t>[</a:t>
            </a:r>
            <a:r>
              <a:rPr lang="ko-KR" altLang="en-US" sz="700" dirty="0">
                <a:latin typeface="+mj-ea"/>
                <a:ea typeface="+mj-ea"/>
              </a:rPr>
              <a:t>공고문미리보기</a:t>
            </a:r>
            <a:r>
              <a:rPr lang="en-US" altLang="ko-KR" sz="700" dirty="0">
                <a:latin typeface="+mj-ea"/>
                <a:ea typeface="+mj-ea"/>
              </a:rPr>
              <a:t>]</a:t>
            </a:r>
            <a:r>
              <a:rPr lang="ko-KR" altLang="en-US" sz="700" dirty="0">
                <a:latin typeface="+mj-ea"/>
                <a:ea typeface="+mj-ea"/>
              </a:rPr>
              <a:t> 를 클릭했을 경우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ED45F-9732-7208-36BD-3DFB3C9E9753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  <p:sp>
        <p:nvSpPr>
          <p:cNvPr id="4" name="Google Shape;381;p6">
            <a:extLst>
              <a:ext uri="{FF2B5EF4-FFF2-40B4-BE49-F238E27FC236}">
                <a16:creationId xmlns:a16="http://schemas.microsoft.com/office/drawing/2014/main" id="{88D46DB5-1FD8-B1BD-1FCF-58FEC4F53761}"/>
              </a:ext>
            </a:extLst>
          </p:cNvPr>
          <p:cNvSpPr/>
          <p:nvPr/>
        </p:nvSpPr>
        <p:spPr>
          <a:xfrm>
            <a:off x="1478891" y="931286"/>
            <a:ext cx="4721744" cy="83803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98;p5">
            <a:extLst>
              <a:ext uri="{FF2B5EF4-FFF2-40B4-BE49-F238E27FC236}">
                <a16:creationId xmlns:a16="http://schemas.microsoft.com/office/drawing/2014/main" id="{A8BBA114-D8E7-19FB-EEB0-5CD524D94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6866622"/>
              </p:ext>
            </p:extLst>
          </p:nvPr>
        </p:nvGraphicFramePr>
        <p:xfrm>
          <a:off x="1622220" y="1031825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입찰공고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89A967-D6E5-0CB8-6BB8-5CD9024BEE38}"/>
              </a:ext>
            </a:extLst>
          </p:cNvPr>
          <p:cNvSpPr txBox="1"/>
          <p:nvPr/>
        </p:nvSpPr>
        <p:spPr>
          <a:xfrm>
            <a:off x="1774924" y="1453672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가</a:t>
            </a:r>
            <a:r>
              <a:rPr lang="en-US" altLang="ko-KR" sz="800" b="1" dirty="0">
                <a:solidFill>
                  <a:schemeClr val="tx1"/>
                </a:solidFill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</a:rPr>
              <a:t>입찰에 부치는 사항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E4514-6230-A854-CC42-1295183ADE78}"/>
              </a:ext>
            </a:extLst>
          </p:cNvPr>
          <p:cNvSpPr/>
          <p:nvPr/>
        </p:nvSpPr>
        <p:spPr>
          <a:xfrm>
            <a:off x="1804636" y="1669117"/>
            <a:ext cx="4039904" cy="9064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Google Shape;68;p2">
            <a:extLst>
              <a:ext uri="{FF2B5EF4-FFF2-40B4-BE49-F238E27FC236}">
                <a16:creationId xmlns:a16="http://schemas.microsoft.com/office/drawing/2014/main" id="{D32E7EEB-CEF7-FAB5-76D7-964402378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871010"/>
              </p:ext>
            </p:extLst>
          </p:nvPr>
        </p:nvGraphicFramePr>
        <p:xfrm>
          <a:off x="2007004" y="1786188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입찰번호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BACECB5F-42F3-E203-8D91-FB3654517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9203"/>
              </p:ext>
            </p:extLst>
          </p:nvPr>
        </p:nvGraphicFramePr>
        <p:xfrm>
          <a:off x="2007004" y="2034826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입찰명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동 절단 제품 보관 다이 제작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(SHEET/ROLL)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68;p2">
            <a:extLst>
              <a:ext uri="{FF2B5EF4-FFF2-40B4-BE49-F238E27FC236}">
                <a16:creationId xmlns:a16="http://schemas.microsoft.com/office/drawing/2014/main" id="{1A26DEE4-E901-B76E-64ED-7B652D65E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797099"/>
              </p:ext>
            </p:extLst>
          </p:nvPr>
        </p:nvGraphicFramePr>
        <p:xfrm>
          <a:off x="2007004" y="2283464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품명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가공공작기계 제조업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FA8FE1-60BC-74FD-2238-1FEE399E6681}"/>
              </a:ext>
            </a:extLst>
          </p:cNvPr>
          <p:cNvSpPr txBox="1"/>
          <p:nvPr/>
        </p:nvSpPr>
        <p:spPr>
          <a:xfrm>
            <a:off x="1774924" y="267952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나</a:t>
            </a:r>
            <a:r>
              <a:rPr lang="en-US" altLang="ko-KR" sz="800" b="1" dirty="0">
                <a:solidFill>
                  <a:schemeClr val="tx1"/>
                </a:solidFill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</a:rPr>
              <a:t>입찰 및 낙찰자 결정방식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B72518-8836-70F9-E814-181B62EFABF9}"/>
              </a:ext>
            </a:extLst>
          </p:cNvPr>
          <p:cNvSpPr/>
          <p:nvPr/>
        </p:nvSpPr>
        <p:spPr>
          <a:xfrm>
            <a:off x="1804636" y="2894965"/>
            <a:ext cx="4039904" cy="691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6" name="Google Shape;68;p2">
            <a:extLst>
              <a:ext uri="{FF2B5EF4-FFF2-40B4-BE49-F238E27FC236}">
                <a16:creationId xmlns:a16="http://schemas.microsoft.com/office/drawing/2014/main" id="{AF2952D9-7CBE-5FC2-E192-B02238663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228812"/>
              </p:ext>
            </p:extLst>
          </p:nvPr>
        </p:nvGraphicFramePr>
        <p:xfrm>
          <a:off x="2007004" y="3012036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68;p2">
            <a:extLst>
              <a:ext uri="{FF2B5EF4-FFF2-40B4-BE49-F238E27FC236}">
                <a16:creationId xmlns:a16="http://schemas.microsoft.com/office/drawing/2014/main" id="{AADA5C31-E496-6F0C-A573-4795AA14C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929665"/>
              </p:ext>
            </p:extLst>
          </p:nvPr>
        </p:nvGraphicFramePr>
        <p:xfrm>
          <a:off x="2007004" y="3260674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6324806-1643-E5BB-1B7C-A315757C4984}"/>
              </a:ext>
            </a:extLst>
          </p:cNvPr>
          <p:cNvSpPr txBox="1"/>
          <p:nvPr/>
        </p:nvSpPr>
        <p:spPr>
          <a:xfrm>
            <a:off x="1774924" y="3756499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다</a:t>
            </a:r>
            <a:r>
              <a:rPr lang="en-US" altLang="ko-KR" sz="800" b="1" dirty="0">
                <a:solidFill>
                  <a:schemeClr val="tx1"/>
                </a:solidFill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</a:rPr>
              <a:t>입찰참가정보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226B88E-355B-4F96-3453-3E480B4589D6}"/>
              </a:ext>
            </a:extLst>
          </p:cNvPr>
          <p:cNvSpPr/>
          <p:nvPr/>
        </p:nvSpPr>
        <p:spPr>
          <a:xfrm>
            <a:off x="1804636" y="3971944"/>
            <a:ext cx="4039904" cy="188021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Google Shape;68;p2">
            <a:extLst>
              <a:ext uri="{FF2B5EF4-FFF2-40B4-BE49-F238E27FC236}">
                <a16:creationId xmlns:a16="http://schemas.microsoft.com/office/drawing/2014/main" id="{7C049740-86D0-0774-B630-02088FAACB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499250"/>
              </p:ext>
            </p:extLst>
          </p:nvPr>
        </p:nvGraphicFramePr>
        <p:xfrm>
          <a:off x="1991829" y="4089015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장치 가공 및 제작업체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68;p2">
            <a:extLst>
              <a:ext uri="{FF2B5EF4-FFF2-40B4-BE49-F238E27FC236}">
                <a16:creationId xmlns:a16="http://schemas.microsoft.com/office/drawing/2014/main" id="{5F86077A-A77C-5980-53FF-9349D8EEC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464777"/>
              </p:ext>
            </p:extLst>
          </p:nvPr>
        </p:nvGraphicFramePr>
        <p:xfrm>
          <a:off x="1991829" y="4337653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2014-01-11 13:00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8;p2">
            <a:extLst>
              <a:ext uri="{FF2B5EF4-FFF2-40B4-BE49-F238E27FC236}">
                <a16:creationId xmlns:a16="http://schemas.microsoft.com/office/drawing/2014/main" id="{A3367B7D-F519-F107-9831-EAAB4A27D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354931"/>
              </p:ext>
            </p:extLst>
          </p:nvPr>
        </p:nvGraphicFramePr>
        <p:xfrm>
          <a:off x="1991829" y="4586291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동 잘단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4C1854D-1E23-4EA9-6E4B-726827714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66236"/>
              </p:ext>
            </p:extLst>
          </p:nvPr>
        </p:nvGraphicFramePr>
        <p:xfrm>
          <a:off x="1991829" y="4837295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70647411-3910-A299-C579-2BE4828E0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428701"/>
              </p:ext>
            </p:extLst>
          </p:nvPr>
        </p:nvGraphicFramePr>
        <p:xfrm>
          <a:off x="1991829" y="5072998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현장도착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7920AD98-75C5-8905-26BF-2BACD1926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816061"/>
              </p:ext>
            </p:extLst>
          </p:nvPr>
        </p:nvGraphicFramePr>
        <p:xfrm>
          <a:off x="2007004" y="5337794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BB590423-63D5-792F-14F6-FBAE15EFC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18892"/>
              </p:ext>
            </p:extLst>
          </p:nvPr>
        </p:nvGraphicFramePr>
        <p:xfrm>
          <a:off x="2007004" y="5573497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결재조건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정기대금 결제조건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6388434-F67E-DA2F-E0C7-20C6F58C65EA}"/>
              </a:ext>
            </a:extLst>
          </p:cNvPr>
          <p:cNvSpPr txBox="1"/>
          <p:nvPr/>
        </p:nvSpPr>
        <p:spPr>
          <a:xfrm>
            <a:off x="1774924" y="602562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라</a:t>
            </a:r>
            <a:r>
              <a:rPr lang="en-US" altLang="ko-KR" sz="800" b="1" dirty="0">
                <a:solidFill>
                  <a:schemeClr val="tx1"/>
                </a:solidFill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</a:rPr>
              <a:t>참고사항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D6DE88-85A7-9985-E8CC-2F0DB127CAF4}"/>
              </a:ext>
            </a:extLst>
          </p:cNvPr>
          <p:cNvSpPr/>
          <p:nvPr/>
        </p:nvSpPr>
        <p:spPr>
          <a:xfrm>
            <a:off x="1804636" y="6241073"/>
            <a:ext cx="4039904" cy="691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02504B2-5D2B-30C1-B42B-C9A3EA9B5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837149"/>
              </p:ext>
            </p:extLst>
          </p:nvPr>
        </p:nvGraphicFramePr>
        <p:xfrm>
          <a:off x="2007004" y="6358144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80E63212-D0F6-9DE1-FB5E-5C2691775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638584"/>
              </p:ext>
            </p:extLst>
          </p:nvPr>
        </p:nvGraphicFramePr>
        <p:xfrm>
          <a:off x="2007004" y="6606782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입찰담당부서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생산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파트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4386C980-5485-7C53-2DD2-44084F52016F}"/>
              </a:ext>
            </a:extLst>
          </p:cNvPr>
          <p:cNvSpPr txBox="1"/>
          <p:nvPr/>
        </p:nvSpPr>
        <p:spPr>
          <a:xfrm>
            <a:off x="1774924" y="7091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라</a:t>
            </a:r>
            <a:r>
              <a:rPr lang="en-US" altLang="ko-KR" sz="800" b="1" dirty="0">
                <a:solidFill>
                  <a:schemeClr val="tx1"/>
                </a:solidFill>
              </a:rPr>
              <a:t>. </a:t>
            </a:r>
            <a:r>
              <a:rPr lang="ko-KR" altLang="en-US" sz="800" b="1" dirty="0">
                <a:solidFill>
                  <a:schemeClr val="tx1"/>
                </a:solidFill>
              </a:rPr>
              <a:t>전자입찰 등록서류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FEFAF50-AE7C-B825-96F8-85BDCE5E6F90}"/>
              </a:ext>
            </a:extLst>
          </p:cNvPr>
          <p:cNvSpPr/>
          <p:nvPr/>
        </p:nvSpPr>
        <p:spPr>
          <a:xfrm>
            <a:off x="1804636" y="7306682"/>
            <a:ext cx="4039904" cy="152489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36" name="Google Shape;68;p2">
            <a:extLst>
              <a:ext uri="{FF2B5EF4-FFF2-40B4-BE49-F238E27FC236}">
                <a16:creationId xmlns:a16="http://schemas.microsoft.com/office/drawing/2014/main" id="{68EA5A86-21B3-9A40-8739-73716E25C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416190"/>
              </p:ext>
            </p:extLst>
          </p:nvPr>
        </p:nvGraphicFramePr>
        <p:xfrm>
          <a:off x="2007004" y="7423754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제출시작일시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2014-01-11 13:00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68;p2">
            <a:extLst>
              <a:ext uri="{FF2B5EF4-FFF2-40B4-BE49-F238E27FC236}">
                <a16:creationId xmlns:a16="http://schemas.microsoft.com/office/drawing/2014/main" id="{D61F516D-EADC-DBB4-37BB-B95CD185D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030537"/>
              </p:ext>
            </p:extLst>
          </p:nvPr>
        </p:nvGraphicFramePr>
        <p:xfrm>
          <a:off x="2007004" y="7672392"/>
          <a:ext cx="366551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제출마감일시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2014-01-12 13:00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68;p2">
            <a:extLst>
              <a:ext uri="{FF2B5EF4-FFF2-40B4-BE49-F238E27FC236}">
                <a16:creationId xmlns:a16="http://schemas.microsoft.com/office/drawing/2014/main" id="{6D143732-A552-08DA-5182-0FBE73D976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059374"/>
              </p:ext>
            </p:extLst>
          </p:nvPr>
        </p:nvGraphicFramePr>
        <p:xfrm>
          <a:off x="2007004" y="7947720"/>
          <a:ext cx="3665518" cy="647639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35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639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721379B-1A86-A8BC-33E6-83F3757FB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12200"/>
              </p:ext>
            </p:extLst>
          </p:nvPr>
        </p:nvGraphicFramePr>
        <p:xfrm>
          <a:off x="2858385" y="7960856"/>
          <a:ext cx="2798897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038677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graphicFrame>
        <p:nvGraphicFramePr>
          <p:cNvPr id="42" name="Google Shape;68;p2">
            <a:extLst>
              <a:ext uri="{FF2B5EF4-FFF2-40B4-BE49-F238E27FC236}">
                <a16:creationId xmlns:a16="http://schemas.microsoft.com/office/drawing/2014/main" id="{328D2994-395A-F95E-AB3C-CB4325C4D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308406"/>
              </p:ext>
            </p:extLst>
          </p:nvPr>
        </p:nvGraphicFramePr>
        <p:xfrm>
          <a:off x="5673601" y="7181516"/>
          <a:ext cx="5184646" cy="290593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9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일진입찰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세부파일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chemeClr val="tx1"/>
                          </a:solidFill>
                        </a:rPr>
                        <a:t>docx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F82A2E-4D86-80C2-64D8-0E057796E282}"/>
              </a:ext>
            </a:extLst>
          </p:cNvPr>
          <p:cNvSpPr/>
          <p:nvPr/>
        </p:nvSpPr>
        <p:spPr>
          <a:xfrm>
            <a:off x="5672522" y="7187533"/>
            <a:ext cx="5184645" cy="28457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26FCE6-92B4-4703-129A-20D1E0E079B1}"/>
              </a:ext>
            </a:extLst>
          </p:cNvPr>
          <p:cNvSpPr/>
          <p:nvPr/>
        </p:nvSpPr>
        <p:spPr>
          <a:xfrm>
            <a:off x="2007005" y="7903923"/>
            <a:ext cx="3695230" cy="6914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59">
            <a:extLst>
              <a:ext uri="{FF2B5EF4-FFF2-40B4-BE49-F238E27FC236}">
                <a16:creationId xmlns:a16="http://schemas.microsoft.com/office/drawing/2014/main" id="{64B79FC2-F73D-07A3-40D5-1CF7769A0789}"/>
              </a:ext>
            </a:extLst>
          </p:cNvPr>
          <p:cNvCxnSpPr>
            <a:cxnSpLocks/>
            <a:stCxn id="44" idx="0"/>
            <a:endCxn id="42" idx="1"/>
          </p:cNvCxnSpPr>
          <p:nvPr/>
        </p:nvCxnSpPr>
        <p:spPr>
          <a:xfrm rot="5400000" flipH="1" flipV="1">
            <a:off x="4475555" y="6705878"/>
            <a:ext cx="577111" cy="1818981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순서도: 카드 47">
            <a:extLst>
              <a:ext uri="{FF2B5EF4-FFF2-40B4-BE49-F238E27FC236}">
                <a16:creationId xmlns:a16="http://schemas.microsoft.com/office/drawing/2014/main" id="{8BFC5A78-3600-972B-F174-DE43D6F2212B}"/>
              </a:ext>
            </a:extLst>
          </p:cNvPr>
          <p:cNvSpPr/>
          <p:nvPr/>
        </p:nvSpPr>
        <p:spPr>
          <a:xfrm>
            <a:off x="5844540" y="6820218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내역방식이 파일등록 일 경우 아래와 같이 </a:t>
            </a:r>
            <a:r>
              <a:rPr lang="en-US" altLang="ko-KR" sz="600" dirty="0">
                <a:latin typeface="+mj-ea"/>
                <a:ea typeface="+mj-ea"/>
              </a:rPr>
              <a:t>Display</a:t>
            </a:r>
            <a:endParaRPr lang="ko-KR" altLang="en-US" sz="600" dirty="0">
              <a:latin typeface="+mj-ea"/>
              <a:ea typeface="+mj-ea"/>
            </a:endParaRPr>
          </a:p>
        </p:txBody>
      </p:sp>
      <p:sp>
        <p:nvSpPr>
          <p:cNvPr id="49" name="Google Shape;570;g23105f653c7_0_105">
            <a:extLst>
              <a:ext uri="{FF2B5EF4-FFF2-40B4-BE49-F238E27FC236}">
                <a16:creationId xmlns:a16="http://schemas.microsoft.com/office/drawing/2014/main" id="{3DA0FA5D-3714-9ECB-F42A-D0DCA7A4A474}"/>
              </a:ext>
            </a:extLst>
          </p:cNvPr>
          <p:cNvSpPr/>
          <p:nvPr/>
        </p:nvSpPr>
        <p:spPr>
          <a:xfrm>
            <a:off x="3090982" y="899410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570;g23105f653c7_0_105">
            <a:extLst>
              <a:ext uri="{FF2B5EF4-FFF2-40B4-BE49-F238E27FC236}">
                <a16:creationId xmlns:a16="http://schemas.microsoft.com/office/drawing/2014/main" id="{3DA0FA5D-3714-9ECB-F42A-D0DCA7A4A474}"/>
              </a:ext>
            </a:extLst>
          </p:cNvPr>
          <p:cNvSpPr/>
          <p:nvPr/>
        </p:nvSpPr>
        <p:spPr>
          <a:xfrm>
            <a:off x="3810023" y="899627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인쇄하기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10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094855862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58230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수정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수정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2"/>
            <a:ext cx="8044072" cy="929669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51340" y="1345189"/>
            <a:ext cx="6766342" cy="898408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입찰계획 수정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/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B4E93D8B-814F-61DA-50DE-0E280EA29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3460559"/>
              </p:ext>
            </p:extLst>
          </p:nvPr>
        </p:nvGraphicFramePr>
        <p:xfrm>
          <a:off x="2236998" y="2898294"/>
          <a:ext cx="47657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25452" y="2288251"/>
            <a:ext cx="5663130" cy="39564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119867"/>
              </p:ext>
            </p:extLst>
          </p:nvPr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CB3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 스퀴즈닙롤 스페어롤 신규구매 件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03335"/>
              </p:ext>
            </p:extLst>
          </p:nvPr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8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789982385"/>
                    </a:ext>
                  </a:extLst>
                </a:gridCol>
                <a:gridCol w="2704864">
                  <a:extLst>
                    <a:ext uri="{9D8B030D-6E8A-4147-A177-3AD203B41FA5}">
                      <a16:colId xmlns:a16="http://schemas.microsoft.com/office/drawing/2014/main" val="357241462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☻ </a:t>
                      </a:r>
                      <a:r>
                        <a:rPr lang="ko-KR" altLang="en-US" sz="700" u="none" strike="noStrike" cap="none" dirty="0"/>
                        <a:t>지명경쟁입찰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</a:t>
                      </a:r>
                      <a:r>
                        <a:rPr lang="ko-KR" altLang="en-US" sz="700" u="none" strike="noStrike" cap="none" dirty="0"/>
                        <a:t>일반경쟁입찰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1905102"/>
              </p:ext>
            </p:extLst>
          </p:nvPr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지명경쟁입찰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9133439"/>
              </p:ext>
            </p:extLst>
          </p:nvPr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227814"/>
              </p:ext>
            </p:extLst>
          </p:nvPr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스쿼즈닙룰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제작 및 성적서 제출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검토 후 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335245"/>
              </p:ext>
            </p:extLst>
          </p:nvPr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접견실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813829"/>
              </p:ext>
            </p:extLst>
          </p:nvPr>
        </p:nvGraphicFramePr>
        <p:xfrm>
          <a:off x="2236998" y="4487749"/>
          <a:ext cx="24416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내부적격심사               </a:t>
                      </a:r>
                      <a:r>
                        <a:rPr lang="ko-KR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˅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993794"/>
              </p:ext>
            </p:extLst>
          </p:nvPr>
        </p:nvGraphicFramePr>
        <p:xfrm>
          <a:off x="2236997" y="4726617"/>
          <a:ext cx="4612421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2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동서산업㈜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신양금속공업㈜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테스트협력업체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811674" y="4719216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196821"/>
              </p:ext>
            </p:extLst>
          </p:nvPr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VAT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9992552"/>
              </p:ext>
            </p:extLst>
          </p:nvPr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당사 정기 결제 조건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019851"/>
              </p:ext>
            </p:extLst>
          </p:nvPr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5548">
                  <a:extLst>
                    <a:ext uri="{9D8B030D-6E8A-4147-A177-3AD203B41FA5}">
                      <a16:colId xmlns:a16="http://schemas.microsoft.com/office/drawing/2014/main" val="25790456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231,232,400 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498166"/>
              </p:ext>
            </p:extLst>
          </p:nvPr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74044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724751"/>
              </p:ext>
            </p:extLst>
          </p:nvPr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89537"/>
              </p:ext>
            </p:extLst>
          </p:nvPr>
        </p:nvGraphicFramePr>
        <p:xfrm>
          <a:off x="2247602" y="727857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4272136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강개찰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/>
                          </a:solidFill>
                        </a:rPr>
                        <a:t>강공고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242123"/>
              </p:ext>
            </p:extLst>
          </p:nvPr>
        </p:nvGraphicFramePr>
        <p:xfrm>
          <a:off x="2264694" y="796684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35646647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☻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</a:t>
                      </a:r>
                      <a:r>
                        <a:rPr lang="ko-KR" altLang="en-US" sz="700" u="none" strike="noStrike" cap="none" dirty="0"/>
                        <a:t>내역직접등록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현장납품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4004198" y="982186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786599" y="9819332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저장</a:t>
            </a:r>
            <a:endParaRPr sz="700" b="1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349C8-AF2F-A090-498A-AEC9767BF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6367" y="3988523"/>
            <a:ext cx="1008671" cy="204400"/>
          </a:xfrm>
          <a:prstGeom prst="rect">
            <a:avLst/>
          </a:prstGeom>
        </p:spPr>
      </p:pic>
      <p:sp>
        <p:nvSpPr>
          <p:cNvPr id="8" name="Google Shape;200;p5">
            <a:extLst>
              <a:ext uri="{FF2B5EF4-FFF2-40B4-BE49-F238E27FC236}">
                <a16:creationId xmlns:a16="http://schemas.microsoft.com/office/drawing/2014/main" id="{DE2C5EC2-7FF2-6BB8-E3C1-6956168B8282}"/>
              </a:ext>
            </a:extLst>
          </p:cNvPr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31F5E9-07E7-D4D0-910C-3284688EF342}"/>
              </a:ext>
            </a:extLst>
          </p:cNvPr>
          <p:cNvGrpSpPr/>
          <p:nvPr/>
        </p:nvGrpSpPr>
        <p:grpSpPr>
          <a:xfrm>
            <a:off x="7950143" y="3118294"/>
            <a:ext cx="4721744" cy="3239687"/>
            <a:chOff x="8056823" y="5108608"/>
            <a:chExt cx="4721744" cy="323968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9ABB546-D70F-18A4-2EE2-DD1894C6E629}"/>
                </a:ext>
              </a:extLst>
            </p:cNvPr>
            <p:cNvGrpSpPr/>
            <p:nvPr/>
          </p:nvGrpSpPr>
          <p:grpSpPr>
            <a:xfrm>
              <a:off x="8056823" y="5108608"/>
              <a:ext cx="4721744" cy="3239687"/>
              <a:chOff x="8200254" y="4732434"/>
              <a:chExt cx="4721744" cy="3239687"/>
            </a:xfrm>
          </p:grpSpPr>
          <p:grpSp>
            <p:nvGrpSpPr>
              <p:cNvPr id="49" name="Google Shape;418;g22f983af321_0_4">
                <a:extLst>
                  <a:ext uri="{FF2B5EF4-FFF2-40B4-BE49-F238E27FC236}">
                    <a16:creationId xmlns:a16="http://schemas.microsoft.com/office/drawing/2014/main" id="{96F72965-95C7-3842-0303-97E08794D818}"/>
                  </a:ext>
                </a:extLst>
              </p:cNvPr>
              <p:cNvGrpSpPr/>
              <p:nvPr/>
            </p:nvGrpSpPr>
            <p:grpSpPr>
              <a:xfrm>
                <a:off x="9929586" y="5305291"/>
                <a:ext cx="1575496" cy="167235"/>
                <a:chOff x="3326817" y="6019551"/>
                <a:chExt cx="1591287" cy="180000"/>
              </a:xfrm>
            </p:grpSpPr>
            <p:sp>
              <p:nvSpPr>
                <p:cNvPr id="50" name="Google Shape;419;g22f983af321_0_4">
                  <a:extLst>
                    <a:ext uri="{FF2B5EF4-FFF2-40B4-BE49-F238E27FC236}">
                      <a16:creationId xmlns:a16="http://schemas.microsoft.com/office/drawing/2014/main" id="{1940F000-FF6D-7A7A-1019-534B06334B60}"/>
                    </a:ext>
                  </a:extLst>
                </p:cNvPr>
                <p:cNvSpPr/>
                <p:nvPr/>
              </p:nvSpPr>
              <p:spPr>
                <a:xfrm>
                  <a:off x="3326817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&lt;&lt;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420;g22f983af321_0_4">
                  <a:extLst>
                    <a:ext uri="{FF2B5EF4-FFF2-40B4-BE49-F238E27FC236}">
                      <a16:creationId xmlns:a16="http://schemas.microsoft.com/office/drawing/2014/main" id="{F2DF293C-47A9-CAA9-0CE4-2F09CD99E1F6}"/>
                    </a:ext>
                  </a:extLst>
                </p:cNvPr>
                <p:cNvSpPr/>
                <p:nvPr/>
              </p:nvSpPr>
              <p:spPr>
                <a:xfrm>
                  <a:off x="355180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&lt;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421;g22f983af321_0_4">
                  <a:extLst>
                    <a:ext uri="{FF2B5EF4-FFF2-40B4-BE49-F238E27FC236}">
                      <a16:creationId xmlns:a16="http://schemas.microsoft.com/office/drawing/2014/main" id="{85BAF6FE-429F-53BA-E59C-F69DDAD07315}"/>
                    </a:ext>
                  </a:extLst>
                </p:cNvPr>
                <p:cNvSpPr/>
                <p:nvPr/>
              </p:nvSpPr>
              <p:spPr>
                <a:xfrm>
                  <a:off x="3884779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D004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FD004E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700" b="0" i="0" u="none" strike="noStrike" cap="none">
                    <a:solidFill>
                      <a:srgbClr val="FD004E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422;g22f983af321_0_4">
                  <a:extLst>
                    <a:ext uri="{FF2B5EF4-FFF2-40B4-BE49-F238E27FC236}">
                      <a16:creationId xmlns:a16="http://schemas.microsoft.com/office/drawing/2014/main" id="{7117B9AA-7CC5-4342-ED60-7E21CF5ADD57}"/>
                    </a:ext>
                  </a:extLst>
                </p:cNvPr>
                <p:cNvSpPr/>
                <p:nvPr/>
              </p:nvSpPr>
              <p:spPr>
                <a:xfrm>
                  <a:off x="414575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423;g22f983af321_0_4">
                  <a:extLst>
                    <a:ext uri="{FF2B5EF4-FFF2-40B4-BE49-F238E27FC236}">
                      <a16:creationId xmlns:a16="http://schemas.microsoft.com/office/drawing/2014/main" id="{FC172551-C191-280C-A1F3-B6139CA1B115}"/>
                    </a:ext>
                  </a:extLst>
                </p:cNvPr>
                <p:cNvSpPr/>
                <p:nvPr/>
              </p:nvSpPr>
              <p:spPr>
                <a:xfrm>
                  <a:off x="4514817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&gt;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" name="Google Shape;424;g22f983af321_0_4">
                  <a:extLst>
                    <a:ext uri="{FF2B5EF4-FFF2-40B4-BE49-F238E27FC236}">
                      <a16:creationId xmlns:a16="http://schemas.microsoft.com/office/drawing/2014/main" id="{94F77C2C-9D61-A587-8E91-4CA3AD238CF6}"/>
                    </a:ext>
                  </a:extLst>
                </p:cNvPr>
                <p:cNvSpPr/>
                <p:nvPr/>
              </p:nvSpPr>
              <p:spPr>
                <a:xfrm>
                  <a:off x="473810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 dirty="0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&gt;&gt;</a:t>
                  </a:r>
                  <a:endParaRPr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6" name="Google Shape;381;p6">
                <a:extLst>
                  <a:ext uri="{FF2B5EF4-FFF2-40B4-BE49-F238E27FC236}">
                    <a16:creationId xmlns:a16="http://schemas.microsoft.com/office/drawing/2014/main" id="{EAF5396D-76B6-96A5-8AD6-88E60D600DF9}"/>
                  </a:ext>
                </a:extLst>
              </p:cNvPr>
              <p:cNvSpPr/>
              <p:nvPr/>
            </p:nvSpPr>
            <p:spPr>
              <a:xfrm>
                <a:off x="8200254" y="4732434"/>
                <a:ext cx="4721744" cy="3239687"/>
              </a:xfrm>
              <a:prstGeom prst="roundRect">
                <a:avLst>
                  <a:gd name="adj" fmla="val 1663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57" name="Google Shape;298;p5">
                <a:extLst>
                  <a:ext uri="{FF2B5EF4-FFF2-40B4-BE49-F238E27FC236}">
                    <a16:creationId xmlns:a16="http://schemas.microsoft.com/office/drawing/2014/main" id="{9E27AA9D-831D-43FF-F20C-8279B13434B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6276211"/>
                  </p:ext>
                </p:extLst>
              </p:nvPr>
            </p:nvGraphicFramePr>
            <p:xfrm>
              <a:off x="8329702" y="4864639"/>
              <a:ext cx="4416469" cy="304775"/>
            </p:xfrm>
            <a:graphic>
              <a:graphicData uri="http://schemas.openxmlformats.org/drawingml/2006/table">
                <a:tbl>
                  <a:tblPr>
                    <a:noFill/>
                    <a:tableStyleId>{685F0C1E-2325-4A7A-BD05-369431DB3D1F}</a:tableStyleId>
                  </a:tblPr>
                  <a:tblGrid>
                    <a:gridCol w="44164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dirty="0"/>
                            <a:t>업체 조회</a:t>
                          </a:r>
                          <a:endParaRPr sz="800" b="1" u="none" strike="noStrike" cap="none" dirty="0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F0F90868-5560-2B67-1C59-397AC33C0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8775" y="7245756"/>
                <a:ext cx="906471" cy="177740"/>
              </a:xfrm>
              <a:prstGeom prst="rect">
                <a:avLst/>
              </a:prstGeom>
            </p:spPr>
          </p:pic>
          <p:sp>
            <p:nvSpPr>
              <p:cNvPr id="60" name="Google Shape;200;p5">
                <a:extLst>
                  <a:ext uri="{FF2B5EF4-FFF2-40B4-BE49-F238E27FC236}">
                    <a16:creationId xmlns:a16="http://schemas.microsoft.com/office/drawing/2014/main" id="{12B7B472-1E1B-E7A7-951F-572C881BD75F}"/>
                  </a:ext>
                </a:extLst>
              </p:cNvPr>
              <p:cNvSpPr/>
              <p:nvPr/>
            </p:nvSpPr>
            <p:spPr>
              <a:xfrm>
                <a:off x="10206328" y="7683284"/>
                <a:ext cx="551363" cy="157652"/>
              </a:xfrm>
              <a:prstGeom prst="roundRect">
                <a:avLst>
                  <a:gd name="adj" fmla="val 2195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닫 기</a:t>
                </a:r>
                <a:endParaRPr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410;g22f983af321_0_4">
                <a:extLst>
                  <a:ext uri="{FF2B5EF4-FFF2-40B4-BE49-F238E27FC236}">
                    <a16:creationId xmlns:a16="http://schemas.microsoft.com/office/drawing/2014/main" id="{2C9F8F75-918A-74ED-2EFD-0B569DC3CA4E}"/>
                  </a:ext>
                </a:extLst>
              </p:cNvPr>
              <p:cNvSpPr/>
              <p:nvPr/>
            </p:nvSpPr>
            <p:spPr>
              <a:xfrm>
                <a:off x="8337999" y="5226559"/>
                <a:ext cx="4408171" cy="392037"/>
              </a:xfrm>
              <a:prstGeom prst="roundRect">
                <a:avLst>
                  <a:gd name="adj" fmla="val 7272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" name="Google Shape;414;g22f983af321_0_4">
                <a:extLst>
                  <a:ext uri="{FF2B5EF4-FFF2-40B4-BE49-F238E27FC236}">
                    <a16:creationId xmlns:a16="http://schemas.microsoft.com/office/drawing/2014/main" id="{54A7E278-348D-7B86-5802-C03100A2134C}"/>
                  </a:ext>
                </a:extLst>
              </p:cNvPr>
              <p:cNvSpPr/>
              <p:nvPr/>
            </p:nvSpPr>
            <p:spPr>
              <a:xfrm>
                <a:off x="8257176" y="5293248"/>
                <a:ext cx="734286" cy="243809"/>
              </a:xfrm>
              <a:prstGeom prst="roundRect">
                <a:avLst>
                  <a:gd name="adj" fmla="val 1378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업체명</a:t>
                </a: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413;g22f983af321_0_4">
                <a:extLst>
                  <a:ext uri="{FF2B5EF4-FFF2-40B4-BE49-F238E27FC236}">
                    <a16:creationId xmlns:a16="http://schemas.microsoft.com/office/drawing/2014/main" id="{72AB42CD-9E4B-115A-73F1-DBAF6B653DB1}"/>
                  </a:ext>
                </a:extLst>
              </p:cNvPr>
              <p:cNvSpPr/>
              <p:nvPr/>
            </p:nvSpPr>
            <p:spPr>
              <a:xfrm>
                <a:off x="8836488" y="5293248"/>
                <a:ext cx="1022120" cy="243809"/>
              </a:xfrm>
              <a:prstGeom prst="roundRect">
                <a:avLst>
                  <a:gd name="adj" fmla="val 13789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414;g22f983af321_0_4">
                <a:extLst>
                  <a:ext uri="{FF2B5EF4-FFF2-40B4-BE49-F238E27FC236}">
                    <a16:creationId xmlns:a16="http://schemas.microsoft.com/office/drawing/2014/main" id="{8219C4F6-D144-2229-27E1-2B2541DF5DD8}"/>
                  </a:ext>
                </a:extLst>
              </p:cNvPr>
              <p:cNvSpPr/>
              <p:nvPr/>
            </p:nvSpPr>
            <p:spPr>
              <a:xfrm>
                <a:off x="9781176" y="5293248"/>
                <a:ext cx="734286" cy="243809"/>
              </a:xfrm>
              <a:prstGeom prst="roundRect">
                <a:avLst>
                  <a:gd name="adj" fmla="val 1378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600" dirty="0">
                    <a:solidFill>
                      <a:srgbClr val="666666"/>
                    </a:solidFill>
                  </a:rPr>
                  <a:t>대표자명</a:t>
                </a: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413;g22f983af321_0_4">
                <a:extLst>
                  <a:ext uri="{FF2B5EF4-FFF2-40B4-BE49-F238E27FC236}">
                    <a16:creationId xmlns:a16="http://schemas.microsoft.com/office/drawing/2014/main" id="{69B47964-D988-0414-7A96-C74C7809D00E}"/>
                  </a:ext>
                </a:extLst>
              </p:cNvPr>
              <p:cNvSpPr/>
              <p:nvPr/>
            </p:nvSpPr>
            <p:spPr>
              <a:xfrm>
                <a:off x="10360488" y="5293248"/>
                <a:ext cx="1022120" cy="243809"/>
              </a:xfrm>
              <a:prstGeom prst="roundRect">
                <a:avLst>
                  <a:gd name="adj" fmla="val 13789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411;g22f983af321_0_4">
                <a:extLst>
                  <a:ext uri="{FF2B5EF4-FFF2-40B4-BE49-F238E27FC236}">
                    <a16:creationId xmlns:a16="http://schemas.microsoft.com/office/drawing/2014/main" id="{1047B6FF-4BCE-AABE-2DD1-67632F7EF063}"/>
                  </a:ext>
                </a:extLst>
              </p:cNvPr>
              <p:cNvSpPr/>
              <p:nvPr/>
            </p:nvSpPr>
            <p:spPr>
              <a:xfrm>
                <a:off x="11900506" y="5295273"/>
                <a:ext cx="734286" cy="243809"/>
              </a:xfrm>
              <a:prstGeom prst="roundRect">
                <a:avLst>
                  <a:gd name="adj" fmla="val 13789"/>
                </a:avLst>
              </a:prstGeom>
              <a:solidFill>
                <a:srgbClr val="FFFFFF"/>
              </a:solidFill>
              <a:ln w="9525" cap="flat" cmpd="sng">
                <a:solidFill>
                  <a:srgbClr val="F612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" sz="700" b="1" i="0" u="none" strike="noStrike" cap="none" dirty="0">
                    <a:solidFill>
                      <a:srgbClr val="F61257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sz="700" b="1" i="0" u="none" strike="noStrike" cap="none" dirty="0">
                  <a:solidFill>
                    <a:srgbClr val="F6125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aphicFrame>
          <p:nvGraphicFramePr>
            <p:cNvPr id="9" name="Google Shape;299;p5">
              <a:extLst>
                <a:ext uri="{FF2B5EF4-FFF2-40B4-BE49-F238E27FC236}">
                  <a16:creationId xmlns:a16="http://schemas.microsoft.com/office/drawing/2014/main" id="{D9623960-DABF-D280-A68D-CD9D8C3257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0691717"/>
                </p:ext>
              </p:extLst>
            </p:nvPr>
          </p:nvGraphicFramePr>
          <p:xfrm>
            <a:off x="8213610" y="6222833"/>
            <a:ext cx="4408171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1219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183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03610">
                    <a:extLst>
                      <a:ext uri="{9D8B030D-6E8A-4147-A177-3AD203B41FA5}">
                        <a16:colId xmlns:a16="http://schemas.microsoft.com/office/drawing/2014/main" val="85870044"/>
                      </a:ext>
                    </a:extLst>
                  </a:gridCol>
                  <a:gridCol w="466251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업체명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주소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대표자명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(</a:t>
                        </a:r>
                        <a:r>
                          <a:rPr lang="ko-KR" altLang="en-US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사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)</a:t>
                        </a:r>
                        <a:r>
                          <a:rPr lang="ko-KR" altLang="en-US" sz="600" u="none" strike="noStrike" dirty="0" err="1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한국아이티복지진흥원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1</a:t>
                        </a:r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063-373 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서울 강남구 </a:t>
                        </a:r>
                        <a:r>
                          <a:rPr lang="ko-KR" altLang="en-US" sz="600" b="0" i="0" u="none" strike="noStrike" cap="none" dirty="0" err="1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자곡로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174-10 (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자곡동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) ...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강대표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(</a:t>
                        </a:r>
                        <a:r>
                          <a:rPr lang="ko-KR" altLang="en-US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사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)</a:t>
                        </a:r>
                        <a:r>
                          <a:rPr lang="ko-KR" altLang="en-US" sz="600" u="none" strike="noStrike" dirty="0" err="1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한국아이티복지진흥원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2</a:t>
                        </a:r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063-373 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서울 강남구 </a:t>
                        </a:r>
                        <a:r>
                          <a:rPr lang="ko-KR" altLang="en-US" sz="600" b="0" i="0" u="none" strike="noStrike" cap="none" dirty="0" err="1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자곡로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174-10 (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자곡동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) ...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홍길동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(</a:t>
                        </a:r>
                        <a:r>
                          <a:rPr lang="ko-KR" altLang="en-US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사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)</a:t>
                        </a:r>
                        <a:r>
                          <a:rPr lang="ko-KR" altLang="en-US" sz="600" u="none" strike="noStrike" dirty="0" err="1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한국아이티복지진흥원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3</a:t>
                        </a:r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063-373 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서울 강남구 </a:t>
                        </a:r>
                        <a:r>
                          <a:rPr lang="ko-KR" altLang="en-US" sz="600" b="0" i="0" u="none" strike="noStrike" cap="none" dirty="0" err="1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자곡로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174-10 (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자곡동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) ...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이순신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0" name="Google Shape;200;p5">
              <a:extLst>
                <a:ext uri="{FF2B5EF4-FFF2-40B4-BE49-F238E27FC236}">
                  <a16:creationId xmlns:a16="http://schemas.microsoft.com/office/drawing/2014/main" id="{EE8EA0DD-924D-9408-A261-E38C09431819}"/>
                </a:ext>
              </a:extLst>
            </p:cNvPr>
            <p:cNvSpPr/>
            <p:nvPr/>
          </p:nvSpPr>
          <p:spPr>
            <a:xfrm>
              <a:off x="12253590" y="6443463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00;p5">
              <a:extLst>
                <a:ext uri="{FF2B5EF4-FFF2-40B4-BE49-F238E27FC236}">
                  <a16:creationId xmlns:a16="http://schemas.microsoft.com/office/drawing/2014/main" id="{EFFEB494-1155-8BD9-397C-C4E739852EF2}"/>
                </a:ext>
              </a:extLst>
            </p:cNvPr>
            <p:cNvSpPr/>
            <p:nvPr/>
          </p:nvSpPr>
          <p:spPr>
            <a:xfrm>
              <a:off x="12255251" y="6656775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00;p5">
              <a:extLst>
                <a:ext uri="{FF2B5EF4-FFF2-40B4-BE49-F238E27FC236}">
                  <a16:creationId xmlns:a16="http://schemas.microsoft.com/office/drawing/2014/main" id="{75251AA1-A63F-338B-F85D-40DE36833264}"/>
                </a:ext>
              </a:extLst>
            </p:cNvPr>
            <p:cNvSpPr/>
            <p:nvPr/>
          </p:nvSpPr>
          <p:spPr>
            <a:xfrm>
              <a:off x="12253590" y="683956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" name="꺾인 연결선 59">
            <a:extLst>
              <a:ext uri="{FF2B5EF4-FFF2-40B4-BE49-F238E27FC236}">
                <a16:creationId xmlns:a16="http://schemas.microsoft.com/office/drawing/2014/main" id="{EBAF1FD4-5D38-240A-557D-BD29E22F2512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7482410" y="4738138"/>
            <a:ext cx="467733" cy="906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93C0DBED-3201-9C21-9D77-5DC4743ED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482384"/>
              </p:ext>
            </p:extLst>
          </p:nvPr>
        </p:nvGraphicFramePr>
        <p:xfrm>
          <a:off x="7850817" y="2537636"/>
          <a:ext cx="4685709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가입회원사 전체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499B537A-92A2-6840-A41B-CF7D503E9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425494" y="2530235"/>
            <a:ext cx="88465" cy="37162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0EE9DE-240B-5964-F130-45A789E06D32}"/>
              </a:ext>
            </a:extLst>
          </p:cNvPr>
          <p:cNvSpPr/>
          <p:nvPr/>
        </p:nvSpPr>
        <p:spPr>
          <a:xfrm>
            <a:off x="7822562" y="2536210"/>
            <a:ext cx="468570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F24B22-84A6-81DF-16C6-5FFB5E917934}"/>
              </a:ext>
            </a:extLst>
          </p:cNvPr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59">
            <a:extLst>
              <a:ext uri="{FF2B5EF4-FFF2-40B4-BE49-F238E27FC236}">
                <a16:creationId xmlns:a16="http://schemas.microsoft.com/office/drawing/2014/main" id="{5C74F564-AE16-3A74-77EC-C55ECF355C08}"/>
              </a:ext>
            </a:extLst>
          </p:cNvPr>
          <p:cNvCxnSpPr>
            <a:cxnSpLocks/>
            <a:stCxn id="36" idx="0"/>
            <a:endCxn id="33" idx="1"/>
          </p:cNvCxnSpPr>
          <p:nvPr/>
        </p:nvCxnSpPr>
        <p:spPr>
          <a:xfrm rot="5400000" flipH="1" flipV="1">
            <a:off x="5380429" y="2223231"/>
            <a:ext cx="1982164" cy="2958612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381;p6">
            <a:extLst>
              <a:ext uri="{FF2B5EF4-FFF2-40B4-BE49-F238E27FC236}">
                <a16:creationId xmlns:a16="http://schemas.microsoft.com/office/drawing/2014/main" id="{9E6DCDCF-5EB0-F35C-762F-39E84393581B}"/>
              </a:ext>
            </a:extLst>
          </p:cNvPr>
          <p:cNvSpPr/>
          <p:nvPr/>
        </p:nvSpPr>
        <p:spPr>
          <a:xfrm>
            <a:off x="5671194" y="1303782"/>
            <a:ext cx="2387302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9A022A-5524-C15E-480F-64E493E79943}"/>
              </a:ext>
            </a:extLst>
          </p:cNvPr>
          <p:cNvSpPr txBox="1"/>
          <p:nvPr/>
        </p:nvSpPr>
        <p:spPr>
          <a:xfrm>
            <a:off x="5779179" y="1424405"/>
            <a:ext cx="2188475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일반경쟁입찰을 선택하면 입찰은 등록되어 있는 모든 협력업체를 대상으로 하고 참가업체가 선택되어 있다면 초기화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일반경쟁입찰을 선택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42" name="Google Shape;298;p5">
            <a:extLst>
              <a:ext uri="{FF2B5EF4-FFF2-40B4-BE49-F238E27FC236}">
                <a16:creationId xmlns:a16="http://schemas.microsoft.com/office/drawing/2014/main" id="{B6EC8354-6748-186E-F78A-407B976F6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85929"/>
              </p:ext>
            </p:extLst>
          </p:nvPr>
        </p:nvGraphicFramePr>
        <p:xfrm>
          <a:off x="5871849" y="1615121"/>
          <a:ext cx="2106945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106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200;p5">
            <a:extLst>
              <a:ext uri="{FF2B5EF4-FFF2-40B4-BE49-F238E27FC236}">
                <a16:creationId xmlns:a16="http://schemas.microsoft.com/office/drawing/2014/main" id="{27FDD55D-1082-6EB4-05D6-F09ABFCF70AD}"/>
              </a:ext>
            </a:extLst>
          </p:cNvPr>
          <p:cNvSpPr/>
          <p:nvPr/>
        </p:nvSpPr>
        <p:spPr>
          <a:xfrm>
            <a:off x="6713262" y="201022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00;p5">
            <a:extLst>
              <a:ext uri="{FF2B5EF4-FFF2-40B4-BE49-F238E27FC236}">
                <a16:creationId xmlns:a16="http://schemas.microsoft.com/office/drawing/2014/main" id="{CE5CCED5-8334-8D8E-A631-33D68D531434}"/>
              </a:ext>
            </a:extLst>
          </p:cNvPr>
          <p:cNvSpPr/>
          <p:nvPr/>
        </p:nvSpPr>
        <p:spPr>
          <a:xfrm>
            <a:off x="6289988" y="200253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꺾인 연결선 59">
            <a:extLst>
              <a:ext uri="{FF2B5EF4-FFF2-40B4-BE49-F238E27FC236}">
                <a16:creationId xmlns:a16="http://schemas.microsoft.com/office/drawing/2014/main" id="{D0C9A6AD-8C1F-5EC8-1735-38337361B397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4341079" y="1849000"/>
            <a:ext cx="1400082" cy="12601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D2B69AEE-1351-BA84-5E20-6BAA88D7E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1767" y="6983066"/>
            <a:ext cx="1008671" cy="2044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6380D2FC-EC44-39F7-79E6-BE527F0E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824" y="6998293"/>
            <a:ext cx="1008671" cy="204400"/>
          </a:xfrm>
          <a:prstGeom prst="rect">
            <a:avLst/>
          </a:prstGeom>
        </p:spPr>
      </p:pic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7657F229-9A6F-E785-BED8-7135213D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874419"/>
              </p:ext>
            </p:extLst>
          </p:nvPr>
        </p:nvGraphicFramePr>
        <p:xfrm>
          <a:off x="2247602" y="7704513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4272136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200;p5">
            <a:extLst>
              <a:ext uri="{FF2B5EF4-FFF2-40B4-BE49-F238E27FC236}">
                <a16:creationId xmlns:a16="http://schemas.microsoft.com/office/drawing/2014/main" id="{B1120AEC-7595-334F-94F2-101968F78ED0}"/>
              </a:ext>
            </a:extLst>
          </p:cNvPr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200;p5">
            <a:extLst>
              <a:ext uri="{FF2B5EF4-FFF2-40B4-BE49-F238E27FC236}">
                <a16:creationId xmlns:a16="http://schemas.microsoft.com/office/drawing/2014/main" id="{6FE535E5-BCF5-EBBD-EDD5-9B195F509A73}"/>
              </a:ext>
            </a:extLst>
          </p:cNvPr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200;p5">
            <a:extLst>
              <a:ext uri="{FF2B5EF4-FFF2-40B4-BE49-F238E27FC236}">
                <a16:creationId xmlns:a16="http://schemas.microsoft.com/office/drawing/2014/main" id="{E35EC409-106E-520F-690B-8AE126ED5018}"/>
              </a:ext>
            </a:extLst>
          </p:cNvPr>
          <p:cNvSpPr/>
          <p:nvPr/>
        </p:nvSpPr>
        <p:spPr>
          <a:xfrm>
            <a:off x="4163160" y="771343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200;p5">
            <a:extLst>
              <a:ext uri="{FF2B5EF4-FFF2-40B4-BE49-F238E27FC236}">
                <a16:creationId xmlns:a16="http://schemas.microsoft.com/office/drawing/2014/main" id="{F520517F-7FAA-428B-FCFF-E7B662079338}"/>
              </a:ext>
            </a:extLst>
          </p:cNvPr>
          <p:cNvSpPr/>
          <p:nvPr/>
        </p:nvSpPr>
        <p:spPr>
          <a:xfrm>
            <a:off x="6722738" y="771334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418;g22f983af321_0_4">
            <a:extLst>
              <a:ext uri="{FF2B5EF4-FFF2-40B4-BE49-F238E27FC236}">
                <a16:creationId xmlns:a16="http://schemas.microsoft.com/office/drawing/2014/main" id="{0E031FEA-FBC4-4CD2-5052-9046B4689D72}"/>
              </a:ext>
            </a:extLst>
          </p:cNvPr>
          <p:cNvGrpSpPr/>
          <p:nvPr/>
        </p:nvGrpSpPr>
        <p:grpSpPr>
          <a:xfrm>
            <a:off x="9422210" y="10639751"/>
            <a:ext cx="1575496" cy="167235"/>
            <a:chOff x="3326817" y="6019551"/>
            <a:chExt cx="1591287" cy="180000"/>
          </a:xfrm>
        </p:grpSpPr>
        <p:sp>
          <p:nvSpPr>
            <p:cNvPr id="164" name="Google Shape;419;g22f983af321_0_4">
              <a:extLst>
                <a:ext uri="{FF2B5EF4-FFF2-40B4-BE49-F238E27FC236}">
                  <a16:creationId xmlns:a16="http://schemas.microsoft.com/office/drawing/2014/main" id="{30660DFD-6A03-C0F5-BDD6-317719FBE983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420;g22f983af321_0_4">
              <a:extLst>
                <a:ext uri="{FF2B5EF4-FFF2-40B4-BE49-F238E27FC236}">
                  <a16:creationId xmlns:a16="http://schemas.microsoft.com/office/drawing/2014/main" id="{1CC31995-E9F7-50B7-58B7-C6BE08A0C025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421;g22f983af321_0_4">
              <a:extLst>
                <a:ext uri="{FF2B5EF4-FFF2-40B4-BE49-F238E27FC236}">
                  <a16:creationId xmlns:a16="http://schemas.microsoft.com/office/drawing/2014/main" id="{FFD9EC15-BA51-FFB4-64FF-85E234D2673F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422;g22f983af321_0_4">
              <a:extLst>
                <a:ext uri="{FF2B5EF4-FFF2-40B4-BE49-F238E27FC236}">
                  <a16:creationId xmlns:a16="http://schemas.microsoft.com/office/drawing/2014/main" id="{74704D18-A251-9B80-B09C-F2C59DBC4C89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423;g22f983af321_0_4">
              <a:extLst>
                <a:ext uri="{FF2B5EF4-FFF2-40B4-BE49-F238E27FC236}">
                  <a16:creationId xmlns:a16="http://schemas.microsoft.com/office/drawing/2014/main" id="{D131327E-D4BF-3ED7-D01D-1952FA9D0F6C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424;g22f983af321_0_4">
              <a:extLst>
                <a:ext uri="{FF2B5EF4-FFF2-40B4-BE49-F238E27FC236}">
                  <a16:creationId xmlns:a16="http://schemas.microsoft.com/office/drawing/2014/main" id="{98970CC9-3B3A-9755-D313-D4C2AA3B43AC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8" name="Google Shape;381;p6">
            <a:extLst>
              <a:ext uri="{FF2B5EF4-FFF2-40B4-BE49-F238E27FC236}">
                <a16:creationId xmlns:a16="http://schemas.microsoft.com/office/drawing/2014/main" id="{36D41B7D-55FC-CF38-34C9-B69F55FB62AE}"/>
              </a:ext>
            </a:extLst>
          </p:cNvPr>
          <p:cNvSpPr/>
          <p:nvPr/>
        </p:nvSpPr>
        <p:spPr>
          <a:xfrm>
            <a:off x="7692878" y="9857034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298;p5">
            <a:extLst>
              <a:ext uri="{FF2B5EF4-FFF2-40B4-BE49-F238E27FC236}">
                <a16:creationId xmlns:a16="http://schemas.microsoft.com/office/drawing/2014/main" id="{BA11C340-B829-E085-FC97-FCA78E574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97169"/>
              </p:ext>
            </p:extLst>
          </p:nvPr>
        </p:nvGraphicFramePr>
        <p:xfrm>
          <a:off x="7822326" y="9989239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0" name="그림 149">
            <a:extLst>
              <a:ext uri="{FF2B5EF4-FFF2-40B4-BE49-F238E27FC236}">
                <a16:creationId xmlns:a16="http://schemas.microsoft.com/office/drawing/2014/main" id="{D1F994CD-3388-B70F-D410-24204D5A33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8574" y="12370356"/>
            <a:ext cx="906471" cy="177740"/>
          </a:xfrm>
          <a:prstGeom prst="rect">
            <a:avLst/>
          </a:prstGeom>
        </p:spPr>
      </p:pic>
      <p:sp>
        <p:nvSpPr>
          <p:cNvPr id="151" name="Google Shape;200;p5">
            <a:extLst>
              <a:ext uri="{FF2B5EF4-FFF2-40B4-BE49-F238E27FC236}">
                <a16:creationId xmlns:a16="http://schemas.microsoft.com/office/drawing/2014/main" id="{6BC7F9C6-E53F-AABC-235E-E8F5C525D669}"/>
              </a:ext>
            </a:extLst>
          </p:cNvPr>
          <p:cNvSpPr/>
          <p:nvPr/>
        </p:nvSpPr>
        <p:spPr>
          <a:xfrm>
            <a:off x="9956127" y="1280788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410;g22f983af321_0_4">
            <a:extLst>
              <a:ext uri="{FF2B5EF4-FFF2-40B4-BE49-F238E27FC236}">
                <a16:creationId xmlns:a16="http://schemas.microsoft.com/office/drawing/2014/main" id="{5D6C68C3-B0C7-25EB-AB67-CFC364D50C9D}"/>
              </a:ext>
            </a:extLst>
          </p:cNvPr>
          <p:cNvSpPr/>
          <p:nvPr/>
        </p:nvSpPr>
        <p:spPr>
          <a:xfrm>
            <a:off x="7830623" y="10561019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414;g22f983af321_0_4">
            <a:extLst>
              <a:ext uri="{FF2B5EF4-FFF2-40B4-BE49-F238E27FC236}">
                <a16:creationId xmlns:a16="http://schemas.microsoft.com/office/drawing/2014/main" id="{E0F53042-BEEF-086B-CE84-E3A585C1F6F6}"/>
              </a:ext>
            </a:extLst>
          </p:cNvPr>
          <p:cNvSpPr/>
          <p:nvPr/>
        </p:nvSpPr>
        <p:spPr>
          <a:xfrm>
            <a:off x="7749800" y="106277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413;g22f983af321_0_4">
            <a:extLst>
              <a:ext uri="{FF2B5EF4-FFF2-40B4-BE49-F238E27FC236}">
                <a16:creationId xmlns:a16="http://schemas.microsoft.com/office/drawing/2014/main" id="{4F7ADC7C-16D9-8B36-AD8A-B16B8D0C5C5E}"/>
              </a:ext>
            </a:extLst>
          </p:cNvPr>
          <p:cNvSpPr/>
          <p:nvPr/>
        </p:nvSpPr>
        <p:spPr>
          <a:xfrm>
            <a:off x="8329112" y="106277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414;g22f983af321_0_4">
            <a:extLst>
              <a:ext uri="{FF2B5EF4-FFF2-40B4-BE49-F238E27FC236}">
                <a16:creationId xmlns:a16="http://schemas.microsoft.com/office/drawing/2014/main" id="{910F6331-FD2C-B7D8-E707-698BE7C78BE4}"/>
              </a:ext>
            </a:extLst>
          </p:cNvPr>
          <p:cNvSpPr/>
          <p:nvPr/>
        </p:nvSpPr>
        <p:spPr>
          <a:xfrm>
            <a:off x="9273800" y="106277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부서명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413;g22f983af321_0_4">
            <a:extLst>
              <a:ext uri="{FF2B5EF4-FFF2-40B4-BE49-F238E27FC236}">
                <a16:creationId xmlns:a16="http://schemas.microsoft.com/office/drawing/2014/main" id="{A2373390-99EC-0E97-852C-3A0B601F61CF}"/>
              </a:ext>
            </a:extLst>
          </p:cNvPr>
          <p:cNvSpPr/>
          <p:nvPr/>
        </p:nvSpPr>
        <p:spPr>
          <a:xfrm>
            <a:off x="9853112" y="10627708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411;g22f983af321_0_4">
            <a:extLst>
              <a:ext uri="{FF2B5EF4-FFF2-40B4-BE49-F238E27FC236}">
                <a16:creationId xmlns:a16="http://schemas.microsoft.com/office/drawing/2014/main" id="{F2EC60EC-02C0-8402-80F7-8C21CDABF3D7}"/>
              </a:ext>
            </a:extLst>
          </p:cNvPr>
          <p:cNvSpPr/>
          <p:nvPr/>
        </p:nvSpPr>
        <p:spPr>
          <a:xfrm>
            <a:off x="11393130" y="1062973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299;p5">
            <a:extLst>
              <a:ext uri="{FF2B5EF4-FFF2-40B4-BE49-F238E27FC236}">
                <a16:creationId xmlns:a16="http://schemas.microsoft.com/office/drawing/2014/main" id="{AC50C990-ABD1-9402-43D8-6F74ECD44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8874401"/>
              </p:ext>
            </p:extLst>
          </p:nvPr>
        </p:nvGraphicFramePr>
        <p:xfrm>
          <a:off x="7849665" y="11181119"/>
          <a:ext cx="4389128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743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부서명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사원명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r>
                        <a: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웹서비스 팀</a:t>
                      </a: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김개발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endParaRPr lang="ko-KR" altLang="en-US" sz="600" u="none" strike="noStrike" dirty="0">
                        <a:solidFill>
                          <a:srgbClr val="4B4B4B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endParaRPr lang="ko-KR" altLang="en-US" sz="600" u="none" strike="noStrike" dirty="0">
                        <a:solidFill>
                          <a:srgbClr val="4B4B4B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Google Shape;381;p6">
            <a:extLst>
              <a:ext uri="{FF2B5EF4-FFF2-40B4-BE49-F238E27FC236}">
                <a16:creationId xmlns:a16="http://schemas.microsoft.com/office/drawing/2014/main" id="{58D2E8BE-A839-110E-242B-BB89FCDE6B76}"/>
              </a:ext>
            </a:extLst>
          </p:cNvPr>
          <p:cNvSpPr/>
          <p:nvPr/>
        </p:nvSpPr>
        <p:spPr>
          <a:xfrm>
            <a:off x="-357353" y="865751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D4F336A-32F2-8E9E-EE6F-256D4E3357B3}"/>
              </a:ext>
            </a:extLst>
          </p:cNvPr>
          <p:cNvSpPr txBox="1"/>
          <p:nvPr/>
        </p:nvSpPr>
        <p:spPr>
          <a:xfrm>
            <a:off x="-249368" y="8778141"/>
            <a:ext cx="1674835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내역방식을 변경하면 이전에 선택한 세부내역이 초기화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변경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172" name="Google Shape;298;p5">
            <a:extLst>
              <a:ext uri="{FF2B5EF4-FFF2-40B4-BE49-F238E27FC236}">
                <a16:creationId xmlns:a16="http://schemas.microsoft.com/office/drawing/2014/main" id="{0E5A4E3B-65F0-38BF-F694-F09666065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4452513"/>
              </p:ext>
            </p:extLst>
          </p:nvPr>
        </p:nvGraphicFramePr>
        <p:xfrm>
          <a:off x="-156698" y="8904057"/>
          <a:ext cx="161056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1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Google Shape;200;p5">
            <a:extLst>
              <a:ext uri="{FF2B5EF4-FFF2-40B4-BE49-F238E27FC236}">
                <a16:creationId xmlns:a16="http://schemas.microsoft.com/office/drawing/2014/main" id="{06AEA5EC-66E5-293F-9812-1C021C85BE08}"/>
              </a:ext>
            </a:extLst>
          </p:cNvPr>
          <p:cNvSpPr/>
          <p:nvPr/>
        </p:nvSpPr>
        <p:spPr>
          <a:xfrm>
            <a:off x="684715" y="936395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200;p5">
            <a:extLst>
              <a:ext uri="{FF2B5EF4-FFF2-40B4-BE49-F238E27FC236}">
                <a16:creationId xmlns:a16="http://schemas.microsoft.com/office/drawing/2014/main" id="{4D292C23-3087-78B9-E147-72B7737BADF6}"/>
              </a:ext>
            </a:extLst>
          </p:cNvPr>
          <p:cNvSpPr/>
          <p:nvPr/>
        </p:nvSpPr>
        <p:spPr>
          <a:xfrm>
            <a:off x="261441" y="935626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꺾인 연결선 59">
            <a:extLst>
              <a:ext uri="{FF2B5EF4-FFF2-40B4-BE49-F238E27FC236}">
                <a16:creationId xmlns:a16="http://schemas.microsoft.com/office/drawing/2014/main" id="{4F4836EB-A946-306C-C7F5-4103BF1D55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3619" y="8062599"/>
            <a:ext cx="3451812" cy="7473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8" name="Google Shape;68;p2">
            <a:extLst>
              <a:ext uri="{FF2B5EF4-FFF2-40B4-BE49-F238E27FC236}">
                <a16:creationId xmlns:a16="http://schemas.microsoft.com/office/drawing/2014/main" id="{C636CF44-CFF5-D2AA-C56B-3374FE4D7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070657"/>
              </p:ext>
            </p:extLst>
          </p:nvPr>
        </p:nvGraphicFramePr>
        <p:xfrm>
          <a:off x="-190891" y="10382688"/>
          <a:ext cx="5184646" cy="1088273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27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8FA215F-3CFF-32BA-6CAE-A80823E84DD4}"/>
              </a:ext>
            </a:extLst>
          </p:cNvPr>
          <p:cNvSpPr/>
          <p:nvPr/>
        </p:nvSpPr>
        <p:spPr>
          <a:xfrm>
            <a:off x="-204807" y="10356730"/>
            <a:ext cx="5184645" cy="11517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0" name="표 179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37887"/>
              </p:ext>
            </p:extLst>
          </p:nvPr>
        </p:nvGraphicFramePr>
        <p:xfrm>
          <a:off x="832464" y="10456379"/>
          <a:ext cx="3995073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90569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797332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37330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6422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86174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370737">
                  <a:extLst>
                    <a:ext uri="{9D8B030D-6E8A-4147-A177-3AD203B41FA5}">
                      <a16:colId xmlns:a16="http://schemas.microsoft.com/office/drawing/2014/main" val="3531730748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실행단가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합계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삭제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1,100,000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15,400.000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81" name="TextBox 180">
            <a:extLst>
              <a:ext uri="{FF2B5EF4-FFF2-40B4-BE49-F238E27FC236}">
                <a16:creationId xmlns:a16="http://schemas.microsoft.com/office/drawing/2014/main" id="{DD3A9837-3E5C-1F83-9140-5178A7A04161}"/>
              </a:ext>
            </a:extLst>
          </p:cNvPr>
          <p:cNvSpPr txBox="1"/>
          <p:nvPr/>
        </p:nvSpPr>
        <p:spPr>
          <a:xfrm>
            <a:off x="3367938" y="11202631"/>
            <a:ext cx="1441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</a:rPr>
              <a:t>총합계 </a:t>
            </a:r>
            <a:r>
              <a:rPr lang="en-US" altLang="ko-KR" sz="700" b="1" dirty="0">
                <a:solidFill>
                  <a:schemeClr val="tx1"/>
                </a:solidFill>
              </a:rPr>
              <a:t>: 15,401,000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82" name="Google Shape;413;g22f983af321_0_4">
            <a:extLst>
              <a:ext uri="{FF2B5EF4-FFF2-40B4-BE49-F238E27FC236}">
                <a16:creationId xmlns:a16="http://schemas.microsoft.com/office/drawing/2014/main" id="{9B0CF697-5570-9A33-715C-6A4CEA550EBF}"/>
              </a:ext>
            </a:extLst>
          </p:cNvPr>
          <p:cNvSpPr/>
          <p:nvPr/>
        </p:nvSpPr>
        <p:spPr>
          <a:xfrm>
            <a:off x="851786" y="10678675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413;g22f983af321_0_4">
            <a:extLst>
              <a:ext uri="{FF2B5EF4-FFF2-40B4-BE49-F238E27FC236}">
                <a16:creationId xmlns:a16="http://schemas.microsoft.com/office/drawing/2014/main" id="{90D0E392-5B78-AB2A-DC50-E48D488CC81F}"/>
              </a:ext>
            </a:extLst>
          </p:cNvPr>
          <p:cNvSpPr/>
          <p:nvPr/>
        </p:nvSpPr>
        <p:spPr>
          <a:xfrm>
            <a:off x="858137" y="10870783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413;g22f983af321_0_4">
            <a:extLst>
              <a:ext uri="{FF2B5EF4-FFF2-40B4-BE49-F238E27FC236}">
                <a16:creationId xmlns:a16="http://schemas.microsoft.com/office/drawing/2014/main" id="{EF6D4EAC-5F2F-D00E-D56D-2ACC63A7B950}"/>
              </a:ext>
            </a:extLst>
          </p:cNvPr>
          <p:cNvSpPr/>
          <p:nvPr/>
        </p:nvSpPr>
        <p:spPr>
          <a:xfrm>
            <a:off x="1765306" y="10870038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413;g22f983af321_0_4">
            <a:extLst>
              <a:ext uri="{FF2B5EF4-FFF2-40B4-BE49-F238E27FC236}">
                <a16:creationId xmlns:a16="http://schemas.microsoft.com/office/drawing/2014/main" id="{E73CF9C8-0510-DE13-F8C0-D9F069674158}"/>
              </a:ext>
            </a:extLst>
          </p:cNvPr>
          <p:cNvSpPr/>
          <p:nvPr/>
        </p:nvSpPr>
        <p:spPr>
          <a:xfrm>
            <a:off x="2562397" y="10876919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413;g22f983af321_0_4">
            <a:extLst>
              <a:ext uri="{FF2B5EF4-FFF2-40B4-BE49-F238E27FC236}">
                <a16:creationId xmlns:a16="http://schemas.microsoft.com/office/drawing/2014/main" id="{9316A80E-D8A9-CDC2-7498-192DFC5C3A73}"/>
              </a:ext>
            </a:extLst>
          </p:cNvPr>
          <p:cNvSpPr/>
          <p:nvPr/>
        </p:nvSpPr>
        <p:spPr>
          <a:xfrm>
            <a:off x="2941782" y="10874648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dirty="0">
                <a:solidFill>
                  <a:srgbClr val="666666"/>
                </a:solidFill>
              </a:rPr>
              <a:t>ton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413;g22f983af321_0_4">
            <a:extLst>
              <a:ext uri="{FF2B5EF4-FFF2-40B4-BE49-F238E27FC236}">
                <a16:creationId xmlns:a16="http://schemas.microsoft.com/office/drawing/2014/main" id="{184F30E3-E5E4-B938-5965-90E10050B0D9}"/>
              </a:ext>
            </a:extLst>
          </p:cNvPr>
          <p:cNvSpPr/>
          <p:nvPr/>
        </p:nvSpPr>
        <p:spPr>
          <a:xfrm>
            <a:off x="3276789" y="10883061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413;g22f983af321_0_4">
            <a:extLst>
              <a:ext uri="{FF2B5EF4-FFF2-40B4-BE49-F238E27FC236}">
                <a16:creationId xmlns:a16="http://schemas.microsoft.com/office/drawing/2014/main" id="{AE72AC7E-8DA1-4808-FDDD-10457A10E33D}"/>
              </a:ext>
            </a:extLst>
          </p:cNvPr>
          <p:cNvSpPr/>
          <p:nvPr/>
        </p:nvSpPr>
        <p:spPr>
          <a:xfrm>
            <a:off x="1781240" y="10679363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413;g22f983af321_0_4">
            <a:extLst>
              <a:ext uri="{FF2B5EF4-FFF2-40B4-BE49-F238E27FC236}">
                <a16:creationId xmlns:a16="http://schemas.microsoft.com/office/drawing/2014/main" id="{C643C1AC-D22A-C6BF-6F0A-9C4BD42D0568}"/>
              </a:ext>
            </a:extLst>
          </p:cNvPr>
          <p:cNvSpPr/>
          <p:nvPr/>
        </p:nvSpPr>
        <p:spPr>
          <a:xfrm>
            <a:off x="2569438" y="10679363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413;g22f983af321_0_4">
            <a:extLst>
              <a:ext uri="{FF2B5EF4-FFF2-40B4-BE49-F238E27FC236}">
                <a16:creationId xmlns:a16="http://schemas.microsoft.com/office/drawing/2014/main" id="{7D77A2F3-39A2-0246-9A07-DA1E780D385D}"/>
              </a:ext>
            </a:extLst>
          </p:cNvPr>
          <p:cNvSpPr/>
          <p:nvPr/>
        </p:nvSpPr>
        <p:spPr>
          <a:xfrm>
            <a:off x="2956996" y="10679783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413;g22f983af321_0_4">
            <a:extLst>
              <a:ext uri="{FF2B5EF4-FFF2-40B4-BE49-F238E27FC236}">
                <a16:creationId xmlns:a16="http://schemas.microsoft.com/office/drawing/2014/main" id="{CB67B729-5119-C98D-A72D-20F31B036696}"/>
              </a:ext>
            </a:extLst>
          </p:cNvPr>
          <p:cNvSpPr/>
          <p:nvPr/>
        </p:nvSpPr>
        <p:spPr>
          <a:xfrm>
            <a:off x="3324125" y="10679783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200;p5">
            <a:extLst>
              <a:ext uri="{FF2B5EF4-FFF2-40B4-BE49-F238E27FC236}">
                <a16:creationId xmlns:a16="http://schemas.microsoft.com/office/drawing/2014/main" id="{4A0692A0-6E41-9167-7532-F370BFDA8FC6}"/>
              </a:ext>
            </a:extLst>
          </p:cNvPr>
          <p:cNvSpPr/>
          <p:nvPr/>
        </p:nvSpPr>
        <p:spPr>
          <a:xfrm>
            <a:off x="335573" y="1083938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A16FE6FE-C313-7E8D-5E3C-8DDBEB720BBE}"/>
              </a:ext>
            </a:extLst>
          </p:cNvPr>
          <p:cNvSpPr/>
          <p:nvPr/>
        </p:nvSpPr>
        <p:spPr>
          <a:xfrm>
            <a:off x="2246523" y="8221761"/>
            <a:ext cx="5235887" cy="4332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꺾인 연결선 59">
            <a:extLst>
              <a:ext uri="{FF2B5EF4-FFF2-40B4-BE49-F238E27FC236}">
                <a16:creationId xmlns:a16="http://schemas.microsoft.com/office/drawing/2014/main" id="{76678CE4-AB76-B6F5-DB1A-A772C54631BB}"/>
              </a:ext>
            </a:extLst>
          </p:cNvPr>
          <p:cNvCxnSpPr>
            <a:cxnSpLocks/>
            <a:stCxn id="193" idx="1"/>
            <a:endCxn id="178" idx="0"/>
          </p:cNvCxnSpPr>
          <p:nvPr/>
        </p:nvCxnSpPr>
        <p:spPr>
          <a:xfrm rot="10800000" flipH="1" flipV="1">
            <a:off x="2246522" y="8438400"/>
            <a:ext cx="154909" cy="1944288"/>
          </a:xfrm>
          <a:prstGeom prst="bentConnector4">
            <a:avLst>
              <a:gd name="adj1" fmla="val -147571"/>
              <a:gd name="adj2" fmla="val 5557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59">
            <a:extLst>
              <a:ext uri="{FF2B5EF4-FFF2-40B4-BE49-F238E27FC236}">
                <a16:creationId xmlns:a16="http://schemas.microsoft.com/office/drawing/2014/main" id="{EE70CBA6-FE21-3D39-A29A-DF131A8B5E1E}"/>
              </a:ext>
            </a:extLst>
          </p:cNvPr>
          <p:cNvCxnSpPr>
            <a:cxnSpLocks/>
            <a:stCxn id="170" idx="2"/>
          </p:cNvCxnSpPr>
          <p:nvPr/>
        </p:nvCxnSpPr>
        <p:spPr>
          <a:xfrm rot="16200000" flipH="1">
            <a:off x="404901" y="9826738"/>
            <a:ext cx="1044495" cy="6070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Google Shape;184;p5">
            <a:extLst>
              <a:ext uri="{FF2B5EF4-FFF2-40B4-BE49-F238E27FC236}">
                <a16:creationId xmlns:a16="http://schemas.microsoft.com/office/drawing/2014/main" id="{09E169DE-5D20-6118-724D-E232AC7FA639}"/>
              </a:ext>
            </a:extLst>
          </p:cNvPr>
          <p:cNvSpPr/>
          <p:nvPr/>
        </p:nvSpPr>
        <p:spPr>
          <a:xfrm>
            <a:off x="119590" y="5910767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필수로 파일을 등록해야 합니다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rgbClr val="FF0000"/>
                </a:solidFill>
                <a:sym typeface="Arial"/>
              </a:rPr>
              <a:t>파일이 암호화 되어 있는지 확인해 주십시오</a:t>
            </a:r>
            <a:endParaRPr sz="6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cxnSp>
        <p:nvCxnSpPr>
          <p:cNvPr id="207" name="Google Shape;185;p5">
            <a:extLst>
              <a:ext uri="{FF2B5EF4-FFF2-40B4-BE49-F238E27FC236}">
                <a16:creationId xmlns:a16="http://schemas.microsoft.com/office/drawing/2014/main" id="{57EBB555-1464-39DB-366B-580C51358198}"/>
              </a:ext>
            </a:extLst>
          </p:cNvPr>
          <p:cNvCxnSpPr>
            <a:cxnSpLocks/>
            <a:stCxn id="104" idx="0"/>
            <a:endCxn id="205" idx="3"/>
          </p:cNvCxnSpPr>
          <p:nvPr/>
        </p:nvCxnSpPr>
        <p:spPr>
          <a:xfrm rot="16200000" flipV="1">
            <a:off x="1266775" y="6762605"/>
            <a:ext cx="2199902" cy="101104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1" name="Google Shape;184;p5">
            <a:extLst>
              <a:ext uri="{FF2B5EF4-FFF2-40B4-BE49-F238E27FC236}">
                <a16:creationId xmlns:a16="http://schemas.microsoft.com/office/drawing/2014/main" id="{BF82E0BB-CC26-32D7-DAC1-C8560EB71F88}"/>
              </a:ext>
            </a:extLst>
          </p:cNvPr>
          <p:cNvSpPr/>
          <p:nvPr/>
        </p:nvSpPr>
        <p:spPr>
          <a:xfrm>
            <a:off x="123122" y="6534581"/>
            <a:ext cx="1741616" cy="38527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그룹사 내부 입찰관계자가 확인하는 첨부파일 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rgbClr val="FF0000"/>
                </a:solidFill>
                <a:sym typeface="Arial"/>
              </a:rPr>
              <a:t>파일이 암호화 되어 있는지 확인해 주십시오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cxnSp>
        <p:nvCxnSpPr>
          <p:cNvPr id="213" name="Google Shape;185;p5">
            <a:extLst>
              <a:ext uri="{FF2B5EF4-FFF2-40B4-BE49-F238E27FC236}">
                <a16:creationId xmlns:a16="http://schemas.microsoft.com/office/drawing/2014/main" id="{4083E820-461D-8D17-BC84-1C18747B7951}"/>
              </a:ext>
            </a:extLst>
          </p:cNvPr>
          <p:cNvCxnSpPr>
            <a:cxnSpLocks/>
            <a:stCxn id="38" idx="0"/>
            <a:endCxn id="211" idx="3"/>
          </p:cNvCxnSpPr>
          <p:nvPr/>
        </p:nvCxnSpPr>
        <p:spPr>
          <a:xfrm rot="16200000" flipV="1">
            <a:off x="1438783" y="7153173"/>
            <a:ext cx="2085719" cy="1233808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7" name="Google Shape;381;p6">
            <a:extLst>
              <a:ext uri="{FF2B5EF4-FFF2-40B4-BE49-F238E27FC236}">
                <a16:creationId xmlns:a16="http://schemas.microsoft.com/office/drawing/2014/main" id="{6AA9791C-A387-CD21-C40D-67B1931838B8}"/>
              </a:ext>
            </a:extLst>
          </p:cNvPr>
          <p:cNvSpPr/>
          <p:nvPr/>
        </p:nvSpPr>
        <p:spPr>
          <a:xfrm>
            <a:off x="5571895" y="10434589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BEB6E19-B481-8515-3B10-A155F860B873}"/>
              </a:ext>
            </a:extLst>
          </p:cNvPr>
          <p:cNvSpPr txBox="1"/>
          <p:nvPr/>
        </p:nvSpPr>
        <p:spPr>
          <a:xfrm>
            <a:off x="5679880" y="10585692"/>
            <a:ext cx="1674835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입찰계획을 수정하면 수정 </a:t>
            </a:r>
            <a:r>
              <a:rPr lang="en-US" altLang="ko-KR" sz="600" dirty="0">
                <a:latin typeface="+mj-ea"/>
                <a:ea typeface="+mj-ea"/>
              </a:rPr>
              <a:t>History</a:t>
            </a:r>
            <a:r>
              <a:rPr lang="ko-KR" altLang="en-US" sz="600" dirty="0">
                <a:latin typeface="+mj-ea"/>
                <a:ea typeface="+mj-ea"/>
              </a:rPr>
              <a:t>에 수정이력이 남습니다</a:t>
            </a:r>
            <a:r>
              <a:rPr lang="en-US" altLang="ko-KR" sz="600" dirty="0">
                <a:latin typeface="+mj-ea"/>
                <a:ea typeface="+mj-ea"/>
              </a:rPr>
              <a:t>. 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수정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219" name="Google Shape;298;p5">
            <a:extLst>
              <a:ext uri="{FF2B5EF4-FFF2-40B4-BE49-F238E27FC236}">
                <a16:creationId xmlns:a16="http://schemas.microsoft.com/office/drawing/2014/main" id="{7F039DDD-0448-0AE3-2BF7-A1ABFC777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014905"/>
              </p:ext>
            </p:extLst>
          </p:nvPr>
        </p:nvGraphicFramePr>
        <p:xfrm>
          <a:off x="5772550" y="10711608"/>
          <a:ext cx="161056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1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Google Shape;200;p5">
            <a:extLst>
              <a:ext uri="{FF2B5EF4-FFF2-40B4-BE49-F238E27FC236}">
                <a16:creationId xmlns:a16="http://schemas.microsoft.com/office/drawing/2014/main" id="{F3BF0C03-4D6C-8365-575D-D08708BE6F31}"/>
              </a:ext>
            </a:extLst>
          </p:cNvPr>
          <p:cNvSpPr/>
          <p:nvPr/>
        </p:nvSpPr>
        <p:spPr>
          <a:xfrm>
            <a:off x="6595134" y="111410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저장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221" name="Google Shape;200;p5">
            <a:extLst>
              <a:ext uri="{FF2B5EF4-FFF2-40B4-BE49-F238E27FC236}">
                <a16:creationId xmlns:a16="http://schemas.microsoft.com/office/drawing/2014/main" id="{78997908-9EE9-FC10-0961-B70640A5D4E5}"/>
              </a:ext>
            </a:extLst>
          </p:cNvPr>
          <p:cNvSpPr/>
          <p:nvPr/>
        </p:nvSpPr>
        <p:spPr>
          <a:xfrm>
            <a:off x="6190689" y="1113333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꺾인 연결선 59">
            <a:extLst>
              <a:ext uri="{FF2B5EF4-FFF2-40B4-BE49-F238E27FC236}">
                <a16:creationId xmlns:a16="http://schemas.microsoft.com/office/drawing/2014/main" id="{6C5FD293-5F68-7472-E756-2FB1FF103B0F}"/>
              </a:ext>
            </a:extLst>
          </p:cNvPr>
          <p:cNvCxnSpPr>
            <a:cxnSpLocks/>
            <a:stCxn id="136" idx="3"/>
            <a:endCxn id="217" idx="0"/>
          </p:cNvCxnSpPr>
          <p:nvPr/>
        </p:nvCxnSpPr>
        <p:spPr>
          <a:xfrm>
            <a:off x="5520912" y="9928532"/>
            <a:ext cx="1031955" cy="5060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Google Shape;381;p6">
            <a:extLst>
              <a:ext uri="{FF2B5EF4-FFF2-40B4-BE49-F238E27FC236}">
                <a16:creationId xmlns:a16="http://schemas.microsoft.com/office/drawing/2014/main" id="{125202D4-EC39-2EE0-1A20-62572CFA595E}"/>
              </a:ext>
            </a:extLst>
          </p:cNvPr>
          <p:cNvSpPr/>
          <p:nvPr/>
        </p:nvSpPr>
        <p:spPr>
          <a:xfrm>
            <a:off x="5566632" y="116036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98;p5">
            <a:extLst>
              <a:ext uri="{FF2B5EF4-FFF2-40B4-BE49-F238E27FC236}">
                <a16:creationId xmlns:a16="http://schemas.microsoft.com/office/drawing/2014/main" id="{259C9442-75D5-3719-DF58-90A4FAD99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621273"/>
              </p:ext>
            </p:extLst>
          </p:nvPr>
        </p:nvGraphicFramePr>
        <p:xfrm>
          <a:off x="5764992" y="11770235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200;p5">
            <a:extLst>
              <a:ext uri="{FF2B5EF4-FFF2-40B4-BE49-F238E27FC236}">
                <a16:creationId xmlns:a16="http://schemas.microsoft.com/office/drawing/2014/main" id="{5BA8A212-8283-601C-9C4C-6497BF125E26}"/>
              </a:ext>
            </a:extLst>
          </p:cNvPr>
          <p:cNvSpPr/>
          <p:nvPr/>
        </p:nvSpPr>
        <p:spPr>
          <a:xfrm>
            <a:off x="6320460" y="121528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1630C92-6D5E-86FB-3AA7-02BADF0FA902}"/>
              </a:ext>
            </a:extLst>
          </p:cNvPr>
          <p:cNvSpPr txBox="1"/>
          <p:nvPr/>
        </p:nvSpPr>
        <p:spPr>
          <a:xfrm>
            <a:off x="5787162" y="11769778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입찰계획을 수정하였습니다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229" name="꺾인 연결선 59">
            <a:extLst>
              <a:ext uri="{FF2B5EF4-FFF2-40B4-BE49-F238E27FC236}">
                <a16:creationId xmlns:a16="http://schemas.microsoft.com/office/drawing/2014/main" id="{0BAE73FE-2DD0-3C8D-1D38-B954BCC84B36}"/>
              </a:ext>
            </a:extLst>
          </p:cNvPr>
          <p:cNvCxnSpPr>
            <a:cxnSpLocks/>
            <a:stCxn id="217" idx="2"/>
            <a:endCxn id="225" idx="0"/>
          </p:cNvCxnSpPr>
          <p:nvPr/>
        </p:nvCxnSpPr>
        <p:spPr>
          <a:xfrm rot="5400000">
            <a:off x="6440937" y="11491759"/>
            <a:ext cx="218598" cy="52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A721F6A-AAAD-06A2-BF8E-4613A25889CC}"/>
              </a:ext>
            </a:extLst>
          </p:cNvPr>
          <p:cNvSpPr txBox="1"/>
          <p:nvPr/>
        </p:nvSpPr>
        <p:spPr>
          <a:xfrm>
            <a:off x="6045862" y="10025268"/>
            <a:ext cx="1626533" cy="1846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필수 입력 컬럼 </a:t>
            </a:r>
            <a:r>
              <a:rPr lang="en-US" altLang="ko-KR" sz="600" dirty="0">
                <a:latin typeface="+mj-ea"/>
                <a:ea typeface="+mj-ea"/>
              </a:rPr>
              <a:t>Validation </a:t>
            </a:r>
            <a:r>
              <a:rPr lang="ko-KR" altLang="en-US" sz="600" dirty="0">
                <a:latin typeface="+mj-ea"/>
                <a:ea typeface="+mj-ea"/>
              </a:rPr>
              <a:t>체크</a:t>
            </a:r>
          </a:p>
        </p:txBody>
      </p:sp>
      <p:cxnSp>
        <p:nvCxnSpPr>
          <p:cNvPr id="239" name="꺾인 연결선 59">
            <a:extLst>
              <a:ext uri="{FF2B5EF4-FFF2-40B4-BE49-F238E27FC236}">
                <a16:creationId xmlns:a16="http://schemas.microsoft.com/office/drawing/2014/main" id="{D32FDC8D-FBC6-8D5D-2130-D8518846CBDD}"/>
              </a:ext>
            </a:extLst>
          </p:cNvPr>
          <p:cNvCxnSpPr>
            <a:cxnSpLocks/>
            <a:stCxn id="114" idx="0"/>
            <a:endCxn id="132" idx="0"/>
          </p:cNvCxnSpPr>
          <p:nvPr/>
        </p:nvCxnSpPr>
        <p:spPr>
          <a:xfrm rot="5400000" flipH="1" flipV="1">
            <a:off x="6930394" y="3864033"/>
            <a:ext cx="852053" cy="6009933"/>
          </a:xfrm>
          <a:prstGeom prst="bentConnector3">
            <a:avLst>
              <a:gd name="adj1" fmla="val 12682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Google Shape;200;p5">
            <a:extLst>
              <a:ext uri="{FF2B5EF4-FFF2-40B4-BE49-F238E27FC236}">
                <a16:creationId xmlns:a16="http://schemas.microsoft.com/office/drawing/2014/main" id="{306497AA-2B44-3DB7-FD61-626975BC1C9D}"/>
              </a:ext>
            </a:extLst>
          </p:cNvPr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518462" y="1067648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삭제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95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512120" y="10880702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삭제</a:t>
            </a:r>
            <a:endParaRPr sz="600" b="1" dirty="0">
              <a:solidFill>
                <a:srgbClr val="FFFFFF"/>
              </a:solidFill>
            </a:endParaRPr>
          </a:p>
        </p:txBody>
      </p:sp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113F7B84-4D3B-CE7C-DBA1-73A3450584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276966"/>
              </p:ext>
            </p:extLst>
          </p:nvPr>
        </p:nvGraphicFramePr>
        <p:xfrm>
          <a:off x="2338184" y="8719093"/>
          <a:ext cx="5059462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1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첨부파일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대내용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공지자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개찰자 </a:t>
                      </a:r>
                      <a:r>
                        <a:rPr lang="ko-KR" altLang="en-US" sz="600" u="sng" strike="noStrike" cap="none" dirty="0" err="1" smtClean="0">
                          <a:solidFill>
                            <a:schemeClr val="tx1"/>
                          </a:solidFill>
                        </a:rPr>
                        <a:t>참조파일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.pdf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6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sz="600" u="sng" strike="noStrike" cap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err="1" smtClean="0">
                          <a:solidFill>
                            <a:schemeClr val="tx1"/>
                          </a:solidFill>
                        </a:rPr>
                        <a:t>낙찰기준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600" u="sng" strike="noStrike" cap="none" dirty="0" err="1" smtClean="0">
                          <a:solidFill>
                            <a:schemeClr val="tx1"/>
                          </a:solidFill>
                        </a:rPr>
                        <a:t>pdt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6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sz="600" u="sng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1E0A1ED4-21AC-8BB6-73E7-B4D59679C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343040"/>
              </p:ext>
            </p:extLst>
          </p:nvPr>
        </p:nvGraphicFramePr>
        <p:xfrm>
          <a:off x="2336704" y="9154226"/>
          <a:ext cx="5045952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첨부파일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대외용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업체선정 기준입니다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..pdf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altLang="ko-KR" sz="600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ko-KR" sz="6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140DF927-BBB1-3583-DC1B-9C22F7F613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5203" y="8812936"/>
            <a:ext cx="146685" cy="1362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7F45007-91D6-877E-62FF-01A1B9A5F7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9451" y="9271435"/>
            <a:ext cx="146685" cy="136210"/>
          </a:xfrm>
          <a:prstGeom prst="rect">
            <a:avLst/>
          </a:prstGeom>
        </p:spPr>
      </p:pic>
      <p:graphicFrame>
        <p:nvGraphicFramePr>
          <p:cNvPr id="86" name="Google Shape;68;p2">
            <a:extLst>
              <a:ext uri="{FF2B5EF4-FFF2-40B4-BE49-F238E27FC236}">
                <a16:creationId xmlns:a16="http://schemas.microsoft.com/office/drawing/2014/main" id="{3737CDF3-6ABF-EF10-AF71-E8B1CE970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879989"/>
              </p:ext>
            </p:extLst>
          </p:nvPr>
        </p:nvGraphicFramePr>
        <p:xfrm>
          <a:off x="2337384" y="8266435"/>
          <a:ext cx="5052767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600" u="sng" strike="noStrike" cap="none" dirty="0" smtClean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600" u="sng" strike="noStrike" cap="none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r>
                        <a:rPr lang="en-US" altLang="ko-KR" sz="600" u="none" strike="noStrike" cap="none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6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>
            <a:extLst>
              <a:ext uri="{FF2B5EF4-FFF2-40B4-BE49-F238E27FC236}">
                <a16:creationId xmlns:a16="http://schemas.microsoft.com/office/drawing/2014/main" id="{8AA62272-BB1A-3EEF-DC60-687692129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903" y="8368076"/>
            <a:ext cx="146685" cy="136210"/>
          </a:xfrm>
          <a:prstGeom prst="rect">
            <a:avLst/>
          </a:prstGeom>
        </p:spPr>
      </p:pic>
      <p:sp>
        <p:nvSpPr>
          <p:cNvPr id="108" name="Google Shape;184;p5">
            <a:extLst>
              <a:ext uri="{FF2B5EF4-FFF2-40B4-BE49-F238E27FC236}">
                <a16:creationId xmlns:a16="http://schemas.microsoft.com/office/drawing/2014/main" id="{EDE09C17-680F-DE2D-7231-C2D6A584FF85}"/>
              </a:ext>
            </a:extLst>
          </p:cNvPr>
          <p:cNvSpPr/>
          <p:nvPr/>
        </p:nvSpPr>
        <p:spPr>
          <a:xfrm>
            <a:off x="138482" y="7055306"/>
            <a:ext cx="1741616" cy="38527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입찰 참가업체들이 확인하는 첨부파일 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rgbClr val="FF0000"/>
                </a:solidFill>
                <a:sym typeface="Arial"/>
              </a:rPr>
              <a:t>파일이 암호화 되어 있는지 확인해 주십시오</a:t>
            </a:r>
            <a:endParaRPr lang="en-US" altLang="ko-KR" sz="600" dirty="0">
              <a:solidFill>
                <a:srgbClr val="FF0000"/>
              </a:solidFill>
            </a:endParaRPr>
          </a:p>
        </p:txBody>
      </p:sp>
      <p:cxnSp>
        <p:nvCxnSpPr>
          <p:cNvPr id="111" name="Google Shape;185;p5">
            <a:extLst>
              <a:ext uri="{FF2B5EF4-FFF2-40B4-BE49-F238E27FC236}">
                <a16:creationId xmlns:a16="http://schemas.microsoft.com/office/drawing/2014/main" id="{C36F2115-D87E-61C3-C5AE-BF287F68F0C5}"/>
              </a:ext>
            </a:extLst>
          </p:cNvPr>
          <p:cNvCxnSpPr>
            <a:cxnSpLocks/>
            <a:stCxn id="39" idx="1"/>
            <a:endCxn id="108" idx="3"/>
          </p:cNvCxnSpPr>
          <p:nvPr/>
        </p:nvCxnSpPr>
        <p:spPr>
          <a:xfrm rot="10800000">
            <a:off x="1880099" y="7247942"/>
            <a:ext cx="1139353" cy="20915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" name="순서도: 카드 124">
            <a:extLst>
              <a:ext uri="{FF2B5EF4-FFF2-40B4-BE49-F238E27FC236}">
                <a16:creationId xmlns:a16="http://schemas.microsoft.com/office/drawing/2014/main" id="{73B1C0E9-9D70-D832-CA69-A13F5F3D32CC}"/>
              </a:ext>
            </a:extLst>
          </p:cNvPr>
          <p:cNvSpPr/>
          <p:nvPr/>
        </p:nvSpPr>
        <p:spPr>
          <a:xfrm>
            <a:off x="7849953" y="2069179"/>
            <a:ext cx="1498470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입찰방식이 일반경쟁입찰 일 경우 모든 업체가 대상이 되기 때문에 아래와 같이 표기됨</a:t>
            </a:r>
          </a:p>
        </p:txBody>
      </p:sp>
      <p:grpSp>
        <p:nvGrpSpPr>
          <p:cNvPr id="130" name="Google Shape;418;g22f983af321_0_4">
            <a:extLst>
              <a:ext uri="{FF2B5EF4-FFF2-40B4-BE49-F238E27FC236}">
                <a16:creationId xmlns:a16="http://schemas.microsoft.com/office/drawing/2014/main" id="{B7BE90E8-3509-BF72-3BD1-052C119DEFA0}"/>
              </a:ext>
            </a:extLst>
          </p:cNvPr>
          <p:cNvGrpSpPr/>
          <p:nvPr/>
        </p:nvGrpSpPr>
        <p:grpSpPr>
          <a:xfrm>
            <a:off x="9738301" y="7300139"/>
            <a:ext cx="1575496" cy="167235"/>
            <a:chOff x="3326817" y="6019551"/>
            <a:chExt cx="1591287" cy="180000"/>
          </a:xfrm>
        </p:grpSpPr>
        <p:sp>
          <p:nvSpPr>
            <p:cNvPr id="156" name="Google Shape;419;g22f983af321_0_4">
              <a:extLst>
                <a:ext uri="{FF2B5EF4-FFF2-40B4-BE49-F238E27FC236}">
                  <a16:creationId xmlns:a16="http://schemas.microsoft.com/office/drawing/2014/main" id="{AAE8B840-A421-274F-CDFD-B3C87C9034A9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420;g22f983af321_0_4">
              <a:extLst>
                <a:ext uri="{FF2B5EF4-FFF2-40B4-BE49-F238E27FC236}">
                  <a16:creationId xmlns:a16="http://schemas.microsoft.com/office/drawing/2014/main" id="{3A5F040F-16E1-B546-1CFF-E5197583DBB4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421;g22f983af321_0_4">
              <a:extLst>
                <a:ext uri="{FF2B5EF4-FFF2-40B4-BE49-F238E27FC236}">
                  <a16:creationId xmlns:a16="http://schemas.microsoft.com/office/drawing/2014/main" id="{5E940035-9F61-140A-AAD5-570C76F10F1D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422;g22f983af321_0_4">
              <a:extLst>
                <a:ext uri="{FF2B5EF4-FFF2-40B4-BE49-F238E27FC236}">
                  <a16:creationId xmlns:a16="http://schemas.microsoft.com/office/drawing/2014/main" id="{E6BE94FC-3883-909B-91E3-2AF557CCEDE6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423;g22f983af321_0_4">
              <a:extLst>
                <a:ext uri="{FF2B5EF4-FFF2-40B4-BE49-F238E27FC236}">
                  <a16:creationId xmlns:a16="http://schemas.microsoft.com/office/drawing/2014/main" id="{389E43CF-411D-F6B8-08CA-A15F5DE7D4B0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6" name="Google Shape;424;g22f983af321_0_4">
              <a:extLst>
                <a:ext uri="{FF2B5EF4-FFF2-40B4-BE49-F238E27FC236}">
                  <a16:creationId xmlns:a16="http://schemas.microsoft.com/office/drawing/2014/main" id="{9A93EBAD-B4E5-C3F2-1FFE-E59145DC7444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2" name="Google Shape;381;p6">
            <a:extLst>
              <a:ext uri="{FF2B5EF4-FFF2-40B4-BE49-F238E27FC236}">
                <a16:creationId xmlns:a16="http://schemas.microsoft.com/office/drawing/2014/main" id="{6CE0459E-4477-BA14-3C6B-9D21A116721D}"/>
              </a:ext>
            </a:extLst>
          </p:cNvPr>
          <p:cNvSpPr/>
          <p:nvPr/>
        </p:nvSpPr>
        <p:spPr>
          <a:xfrm>
            <a:off x="8000515" y="6442972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298;p5">
            <a:extLst>
              <a:ext uri="{FF2B5EF4-FFF2-40B4-BE49-F238E27FC236}">
                <a16:creationId xmlns:a16="http://schemas.microsoft.com/office/drawing/2014/main" id="{5B11B699-E0A8-3DE2-BE0B-516E71181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20345"/>
              </p:ext>
            </p:extLst>
          </p:nvPr>
        </p:nvGraphicFramePr>
        <p:xfrm>
          <a:off x="8138417" y="6552192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개찰자 </a:t>
                      </a:r>
                      <a:r>
                        <a:rPr lang="ko-KR" altLang="en-US" sz="800" b="1" u="none" strike="noStrike" cap="none" dirty="0"/>
                        <a:t>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5" name="그림 134">
            <a:extLst>
              <a:ext uri="{FF2B5EF4-FFF2-40B4-BE49-F238E27FC236}">
                <a16:creationId xmlns:a16="http://schemas.microsoft.com/office/drawing/2014/main" id="{2EDACEB4-A2B3-D6F9-9937-F730BA5B7B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94665" y="8933309"/>
            <a:ext cx="906471" cy="177740"/>
          </a:xfrm>
          <a:prstGeom prst="rect">
            <a:avLst/>
          </a:prstGeom>
        </p:spPr>
      </p:pic>
      <p:sp>
        <p:nvSpPr>
          <p:cNvPr id="137" name="Google Shape;200;p5">
            <a:extLst>
              <a:ext uri="{FF2B5EF4-FFF2-40B4-BE49-F238E27FC236}">
                <a16:creationId xmlns:a16="http://schemas.microsoft.com/office/drawing/2014/main" id="{49834483-5EB0-164C-9353-D9875075D372}"/>
              </a:ext>
            </a:extLst>
          </p:cNvPr>
          <p:cNvSpPr/>
          <p:nvPr/>
        </p:nvSpPr>
        <p:spPr>
          <a:xfrm>
            <a:off x="10272218" y="937083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410;g22f983af321_0_4">
            <a:extLst>
              <a:ext uri="{FF2B5EF4-FFF2-40B4-BE49-F238E27FC236}">
                <a16:creationId xmlns:a16="http://schemas.microsoft.com/office/drawing/2014/main" id="{D6D1F34C-A3CB-B3CA-2842-A59C8A04CE2A}"/>
              </a:ext>
            </a:extLst>
          </p:cNvPr>
          <p:cNvSpPr/>
          <p:nvPr/>
        </p:nvSpPr>
        <p:spPr>
          <a:xfrm>
            <a:off x="8146714" y="7221407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414;g22f983af321_0_4">
            <a:extLst>
              <a:ext uri="{FF2B5EF4-FFF2-40B4-BE49-F238E27FC236}">
                <a16:creationId xmlns:a16="http://schemas.microsoft.com/office/drawing/2014/main" id="{118BD3AB-A39F-27F3-AC38-2C9585016A44}"/>
              </a:ext>
            </a:extLst>
          </p:cNvPr>
          <p:cNvSpPr/>
          <p:nvPr/>
        </p:nvSpPr>
        <p:spPr>
          <a:xfrm>
            <a:off x="8065891" y="72880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413;g22f983af321_0_4">
            <a:extLst>
              <a:ext uri="{FF2B5EF4-FFF2-40B4-BE49-F238E27FC236}">
                <a16:creationId xmlns:a16="http://schemas.microsoft.com/office/drawing/2014/main" id="{D79E7F70-1BF8-3B8C-4EAE-2AEF253769F0}"/>
              </a:ext>
            </a:extLst>
          </p:cNvPr>
          <p:cNvSpPr/>
          <p:nvPr/>
        </p:nvSpPr>
        <p:spPr>
          <a:xfrm>
            <a:off x="8645203" y="728809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414;g22f983af321_0_4">
            <a:extLst>
              <a:ext uri="{FF2B5EF4-FFF2-40B4-BE49-F238E27FC236}">
                <a16:creationId xmlns:a16="http://schemas.microsoft.com/office/drawing/2014/main" id="{0492997F-8E1B-07BB-818B-0C68BD06E93A}"/>
              </a:ext>
            </a:extLst>
          </p:cNvPr>
          <p:cNvSpPr/>
          <p:nvPr/>
        </p:nvSpPr>
        <p:spPr>
          <a:xfrm>
            <a:off x="9589891" y="72880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부서명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413;g22f983af321_0_4">
            <a:extLst>
              <a:ext uri="{FF2B5EF4-FFF2-40B4-BE49-F238E27FC236}">
                <a16:creationId xmlns:a16="http://schemas.microsoft.com/office/drawing/2014/main" id="{C0A1F792-716E-F1AA-7BA1-F2F62762DF49}"/>
              </a:ext>
            </a:extLst>
          </p:cNvPr>
          <p:cNvSpPr/>
          <p:nvPr/>
        </p:nvSpPr>
        <p:spPr>
          <a:xfrm>
            <a:off x="10169203" y="728809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411;g22f983af321_0_4">
            <a:extLst>
              <a:ext uri="{FF2B5EF4-FFF2-40B4-BE49-F238E27FC236}">
                <a16:creationId xmlns:a16="http://schemas.microsoft.com/office/drawing/2014/main" id="{098920E8-70CB-B790-454D-7C959F593561}"/>
              </a:ext>
            </a:extLst>
          </p:cNvPr>
          <p:cNvSpPr/>
          <p:nvPr/>
        </p:nvSpPr>
        <p:spPr>
          <a:xfrm>
            <a:off x="11709221" y="729012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299;p5">
            <a:extLst>
              <a:ext uri="{FF2B5EF4-FFF2-40B4-BE49-F238E27FC236}">
                <a16:creationId xmlns:a16="http://schemas.microsoft.com/office/drawing/2014/main" id="{7DEEC732-C2DC-72DB-B4C3-8C19B695C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629955"/>
              </p:ext>
            </p:extLst>
          </p:nvPr>
        </p:nvGraphicFramePr>
        <p:xfrm>
          <a:off x="8144470" y="7825810"/>
          <a:ext cx="4389128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743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부서명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사원명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r>
                        <a: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웹서비스 팀</a:t>
                      </a: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김개발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endParaRPr lang="ko-KR" altLang="en-US" sz="600" u="none" strike="noStrike" dirty="0">
                        <a:solidFill>
                          <a:srgbClr val="4B4B4B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endParaRPr lang="ko-KR" altLang="en-US" sz="600" u="none" strike="noStrike" dirty="0">
                        <a:solidFill>
                          <a:srgbClr val="4B4B4B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Google Shape;200;p5">
            <a:extLst>
              <a:ext uri="{FF2B5EF4-FFF2-40B4-BE49-F238E27FC236}">
                <a16:creationId xmlns:a16="http://schemas.microsoft.com/office/drawing/2014/main" id="{A35CEFC3-DD31-377A-BD07-22067BEC1E2C}"/>
              </a:ext>
            </a:extLst>
          </p:cNvPr>
          <p:cNvSpPr/>
          <p:nvPr/>
        </p:nvSpPr>
        <p:spPr>
          <a:xfrm>
            <a:off x="11946325" y="804644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200;p5">
            <a:extLst>
              <a:ext uri="{FF2B5EF4-FFF2-40B4-BE49-F238E27FC236}">
                <a16:creationId xmlns:a16="http://schemas.microsoft.com/office/drawing/2014/main" id="{87EB4133-1FE8-3294-CC42-8B6C96D54229}"/>
              </a:ext>
            </a:extLst>
          </p:cNvPr>
          <p:cNvSpPr/>
          <p:nvPr/>
        </p:nvSpPr>
        <p:spPr>
          <a:xfrm>
            <a:off x="11947986" y="825975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>
            <a:extLst>
              <a:ext uri="{FF2B5EF4-FFF2-40B4-BE49-F238E27FC236}">
                <a16:creationId xmlns:a16="http://schemas.microsoft.com/office/drawing/2014/main" id="{EB34F681-7C65-C0FF-C177-3FB72E1F6C58}"/>
              </a:ext>
            </a:extLst>
          </p:cNvPr>
          <p:cNvSpPr/>
          <p:nvPr/>
        </p:nvSpPr>
        <p:spPr>
          <a:xfrm>
            <a:off x="11946325" y="844254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0;p5">
            <a:extLst>
              <a:ext uri="{FF2B5EF4-FFF2-40B4-BE49-F238E27FC236}">
                <a16:creationId xmlns:a16="http://schemas.microsoft.com/office/drawing/2014/main" id="{FD86FB8F-5AD4-9095-D7E1-0BC31F403D74}"/>
              </a:ext>
            </a:extLst>
          </p:cNvPr>
          <p:cNvSpPr/>
          <p:nvPr/>
        </p:nvSpPr>
        <p:spPr>
          <a:xfrm>
            <a:off x="11652457" y="1141129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0;p5">
            <a:extLst>
              <a:ext uri="{FF2B5EF4-FFF2-40B4-BE49-F238E27FC236}">
                <a16:creationId xmlns:a16="http://schemas.microsoft.com/office/drawing/2014/main" id="{E7BC90FE-6AA4-253A-B75D-5A1C4E75CBBD}"/>
              </a:ext>
            </a:extLst>
          </p:cNvPr>
          <p:cNvSpPr/>
          <p:nvPr/>
        </p:nvSpPr>
        <p:spPr>
          <a:xfrm>
            <a:off x="11654118" y="1162460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0;p5">
            <a:extLst>
              <a:ext uri="{FF2B5EF4-FFF2-40B4-BE49-F238E27FC236}">
                <a16:creationId xmlns:a16="http://schemas.microsoft.com/office/drawing/2014/main" id="{FFC15E96-E177-CD19-4E78-253C2004BC1A}"/>
              </a:ext>
            </a:extLst>
          </p:cNvPr>
          <p:cNvSpPr/>
          <p:nvPr/>
        </p:nvSpPr>
        <p:spPr>
          <a:xfrm>
            <a:off x="11652457" y="1180739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C9CAFB51-0640-B58D-5EC4-17D7D46DB58B}"/>
              </a:ext>
            </a:extLst>
          </p:cNvPr>
          <p:cNvSpPr/>
          <p:nvPr/>
        </p:nvSpPr>
        <p:spPr>
          <a:xfrm>
            <a:off x="8143973" y="6898954"/>
            <a:ext cx="4389625" cy="258707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소속사의 개찰권한을 가진 사용자만 조회됩니다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사용자 조회 후 선택버튼을 누르십시오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개찰자가 조회되지 않을 경우 관리자에게 연락해 주십시오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88604F0-AA05-A833-A1C0-BF65E1749DE2}"/>
              </a:ext>
            </a:extLst>
          </p:cNvPr>
          <p:cNvSpPr/>
          <p:nvPr/>
        </p:nvSpPr>
        <p:spPr>
          <a:xfrm>
            <a:off x="7807257" y="10325885"/>
            <a:ext cx="4389625" cy="195144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소속사 사용자를 조회합니다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사용자 조회 후 선택버튼을 누르십시오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4" name="꺾인 연결선 59">
            <a:extLst>
              <a:ext uri="{FF2B5EF4-FFF2-40B4-BE49-F238E27FC236}">
                <a16:creationId xmlns:a16="http://schemas.microsoft.com/office/drawing/2014/main" id="{2DEC51C2-AE9F-99D3-DA47-1FE0E865D88F}"/>
              </a:ext>
            </a:extLst>
          </p:cNvPr>
          <p:cNvCxnSpPr>
            <a:cxnSpLocks/>
            <a:stCxn id="127" idx="3"/>
            <a:endCxn id="148" idx="0"/>
          </p:cNvCxnSpPr>
          <p:nvPr/>
        </p:nvCxnSpPr>
        <p:spPr>
          <a:xfrm>
            <a:off x="4539748" y="7792263"/>
            <a:ext cx="5514002" cy="20647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 59">
            <a:extLst>
              <a:ext uri="{FF2B5EF4-FFF2-40B4-BE49-F238E27FC236}">
                <a16:creationId xmlns:a16="http://schemas.microsoft.com/office/drawing/2014/main" id="{E0A437FA-3999-DC97-9D92-C9935E0787A5}"/>
              </a:ext>
            </a:extLst>
          </p:cNvPr>
          <p:cNvCxnSpPr>
            <a:cxnSpLocks/>
            <a:stCxn id="128" idx="3"/>
            <a:endCxn id="148" idx="0"/>
          </p:cNvCxnSpPr>
          <p:nvPr/>
        </p:nvCxnSpPr>
        <p:spPr>
          <a:xfrm>
            <a:off x="7099326" y="7792173"/>
            <a:ext cx="2954424" cy="20648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꺾인 연결선 59">
            <a:extLst>
              <a:ext uri="{FF2B5EF4-FFF2-40B4-BE49-F238E27FC236}">
                <a16:creationId xmlns:a16="http://schemas.microsoft.com/office/drawing/2014/main" id="{FB44F828-737E-6EDE-76B0-691CA061E91C}"/>
              </a:ext>
            </a:extLst>
          </p:cNvPr>
          <p:cNvCxnSpPr>
            <a:cxnSpLocks/>
            <a:stCxn id="115" idx="3"/>
            <a:endCxn id="148" idx="0"/>
          </p:cNvCxnSpPr>
          <p:nvPr/>
        </p:nvCxnSpPr>
        <p:spPr>
          <a:xfrm>
            <a:off x="7099326" y="7373761"/>
            <a:ext cx="2954424" cy="24832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F0C91E25-119D-31F9-5C7C-1F694E5C2EFC}"/>
              </a:ext>
            </a:extLst>
          </p:cNvPr>
          <p:cNvSpPr/>
          <p:nvPr/>
        </p:nvSpPr>
        <p:spPr>
          <a:xfrm>
            <a:off x="2037046" y="6379738"/>
            <a:ext cx="5630896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7CE1B8F6-24A3-4137-4FAF-E6E211CF3B9F}"/>
              </a:ext>
            </a:extLst>
          </p:cNvPr>
          <p:cNvGrpSpPr/>
          <p:nvPr/>
        </p:nvGrpSpPr>
        <p:grpSpPr>
          <a:xfrm>
            <a:off x="-3880756" y="3978782"/>
            <a:ext cx="5679450" cy="1128520"/>
            <a:chOff x="-3880756" y="3978782"/>
            <a:chExt cx="5679450" cy="1128520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332BD54-EE23-39F6-C147-E40048BC709B}"/>
                </a:ext>
              </a:extLst>
            </p:cNvPr>
            <p:cNvSpPr txBox="1"/>
            <p:nvPr/>
          </p:nvSpPr>
          <p:spPr>
            <a:xfrm>
              <a:off x="-3880756" y="3978782"/>
              <a:ext cx="56619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입찰분류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183D5A1-7F0B-E1C1-BCA7-F85521B5BCDF}"/>
                </a:ext>
              </a:extLst>
            </p:cNvPr>
            <p:cNvSpPr/>
            <p:nvPr/>
          </p:nvSpPr>
          <p:spPr>
            <a:xfrm>
              <a:off x="-3880756" y="4178679"/>
              <a:ext cx="5679450" cy="9286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2000">
                <a:spcBef>
                  <a:spcPts val="400"/>
                </a:spcBef>
              </a:pP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aphicFrame>
          <p:nvGraphicFramePr>
            <p:cNvPr id="251" name="Google Shape;68;p2">
              <a:extLst>
                <a:ext uri="{FF2B5EF4-FFF2-40B4-BE49-F238E27FC236}">
                  <a16:creationId xmlns:a16="http://schemas.microsoft.com/office/drawing/2014/main" id="{65CC3D03-DF1C-B645-9F6B-1E619E39F0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2431858"/>
                </p:ext>
              </p:extLst>
            </p:nvPr>
          </p:nvGraphicFramePr>
          <p:xfrm>
            <a:off x="-3690702" y="4326512"/>
            <a:ext cx="520991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9069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055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0862">
                    <a:extLst>
                      <a:ext uri="{9D8B030D-6E8A-4147-A177-3AD203B41FA5}">
                        <a16:colId xmlns:a16="http://schemas.microsoft.com/office/drawing/2014/main" val="3383972087"/>
                      </a:ext>
                    </a:extLst>
                  </a:gridCol>
                  <a:gridCol w="1301218">
                    <a:extLst>
                      <a:ext uri="{9D8B030D-6E8A-4147-A177-3AD203B41FA5}">
                        <a16:colId xmlns:a16="http://schemas.microsoft.com/office/drawing/2014/main" val="3540461930"/>
                      </a:ext>
                    </a:extLst>
                  </a:gridCol>
                  <a:gridCol w="105188">
                    <a:extLst>
                      <a:ext uri="{9D8B030D-6E8A-4147-A177-3AD203B41FA5}">
                        <a16:colId xmlns:a16="http://schemas.microsoft.com/office/drawing/2014/main" val="2659180619"/>
                      </a:ext>
                    </a:extLst>
                  </a:gridCol>
                  <a:gridCol w="1406406">
                    <a:extLst>
                      <a:ext uri="{9D8B030D-6E8A-4147-A177-3AD203B41FA5}">
                        <a16:colId xmlns:a16="http://schemas.microsoft.com/office/drawing/2014/main" val="1313128218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분류군</a:t>
                        </a:r>
                        <a:r>
                          <a:rPr lang="ko-KR" altLang="en-US" sz="700" b="1" u="none" strike="noStrike" cap="none" dirty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en-US" altLang="ko-KR" sz="700" b="1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사업부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공정   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분류       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52" name="Google Shape;68;p2">
              <a:extLst>
                <a:ext uri="{FF2B5EF4-FFF2-40B4-BE49-F238E27FC236}">
                  <a16:creationId xmlns:a16="http://schemas.microsoft.com/office/drawing/2014/main" id="{8395092C-E5B0-BE2D-F135-26D86968AE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2063287"/>
                </p:ext>
              </p:extLst>
            </p:nvPr>
          </p:nvGraphicFramePr>
          <p:xfrm>
            <a:off x="-3709496" y="4590643"/>
            <a:ext cx="5243950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02066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22328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공장동</a:t>
                        </a:r>
                        <a:endParaRPr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54" name="Google Shape;68;p2">
              <a:extLst>
                <a:ext uri="{FF2B5EF4-FFF2-40B4-BE49-F238E27FC236}">
                  <a16:creationId xmlns:a16="http://schemas.microsoft.com/office/drawing/2014/main" id="{22EAA9E9-7D66-2090-D172-5E85294CE7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4317026"/>
                </p:ext>
              </p:extLst>
            </p:nvPr>
          </p:nvGraphicFramePr>
          <p:xfrm>
            <a:off x="-3704396" y="4832161"/>
            <a:ext cx="518464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009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194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51948">
                    <a:extLst>
                      <a:ext uri="{9D8B030D-6E8A-4147-A177-3AD203B41FA5}">
                        <a16:colId xmlns:a16="http://schemas.microsoft.com/office/drawing/2014/main" val="993089928"/>
                      </a:ext>
                    </a:extLst>
                  </a:gridCol>
                  <a:gridCol w="937260">
                    <a:extLst>
                      <a:ext uri="{9D8B030D-6E8A-4147-A177-3AD203B41FA5}">
                        <a16:colId xmlns:a16="http://schemas.microsoft.com/office/drawing/2014/main" val="3609473758"/>
                      </a:ext>
                    </a:extLst>
                  </a:gridCol>
                  <a:gridCol w="767184">
                    <a:extLst>
                      <a:ext uri="{9D8B030D-6E8A-4147-A177-3AD203B41FA5}">
                        <a16:colId xmlns:a16="http://schemas.microsoft.com/office/drawing/2014/main" val="2462605660"/>
                      </a:ext>
                    </a:extLst>
                  </a:gridCol>
                  <a:gridCol w="767184">
                    <a:extLst>
                      <a:ext uri="{9D8B030D-6E8A-4147-A177-3AD203B41FA5}">
                        <a16:colId xmlns:a16="http://schemas.microsoft.com/office/drawing/2014/main" val="4272136604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u="none" strike="noStrike" cap="none" dirty="0"/>
                          <a:t>라인</a:t>
                        </a:r>
                        <a:endParaRPr sz="700" b="1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tx1"/>
                            </a:solidFill>
                          </a:rPr>
                          <a:t>호기</a:t>
                        </a:r>
                        <a:endParaRPr sz="700" b="1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01AA4D0-1059-AEE1-2E7A-BBA81D1FD6ED}"/>
              </a:ext>
            </a:extLst>
          </p:cNvPr>
          <p:cNvSpPr/>
          <p:nvPr/>
        </p:nvSpPr>
        <p:spPr>
          <a:xfrm>
            <a:off x="-3860668" y="3992402"/>
            <a:ext cx="5625974" cy="11149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꺾인 연결선 59">
            <a:extLst>
              <a:ext uri="{FF2B5EF4-FFF2-40B4-BE49-F238E27FC236}">
                <a16:creationId xmlns:a16="http://schemas.microsoft.com/office/drawing/2014/main" id="{46622BBA-5874-735E-A615-0E1EB4547730}"/>
              </a:ext>
            </a:extLst>
          </p:cNvPr>
          <p:cNvCxnSpPr>
            <a:cxnSpLocks/>
            <a:stCxn id="248" idx="0"/>
            <a:endCxn id="250" idx="3"/>
          </p:cNvCxnSpPr>
          <p:nvPr/>
        </p:nvCxnSpPr>
        <p:spPr>
          <a:xfrm rot="16200000" flipV="1">
            <a:off x="2457221" y="3984465"/>
            <a:ext cx="1736747" cy="3053800"/>
          </a:xfrm>
          <a:prstGeom prst="bent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순서도: 카드 259">
            <a:extLst>
              <a:ext uri="{FF2B5EF4-FFF2-40B4-BE49-F238E27FC236}">
                <a16:creationId xmlns:a16="http://schemas.microsoft.com/office/drawing/2014/main" id="{65AE85B3-3CEB-A399-6558-9A31B7D05012}"/>
              </a:ext>
            </a:extLst>
          </p:cNvPr>
          <p:cNvSpPr/>
          <p:nvPr/>
        </p:nvSpPr>
        <p:spPr>
          <a:xfrm>
            <a:off x="-1637608" y="3633366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롯데에너지머트리얼즈는 입찰분류가 추가되어 보여진다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212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74336"/>
              </p:ext>
            </p:extLst>
          </p:nvPr>
        </p:nvGraphicFramePr>
        <p:xfrm>
          <a:off x="2247601" y="748869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2471628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Google Shape;200;p5">
            <a:extLst>
              <a:ext uri="{FF2B5EF4-FFF2-40B4-BE49-F238E27FC236}">
                <a16:creationId xmlns:a16="http://schemas.microsoft.com/office/drawing/2014/main" id="{B1120AEC-7595-334F-94F2-101968F78ED0}"/>
              </a:ext>
            </a:extLst>
          </p:cNvPr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꺾인 연결선 59">
            <a:extLst>
              <a:ext uri="{FF2B5EF4-FFF2-40B4-BE49-F238E27FC236}">
                <a16:creationId xmlns:a16="http://schemas.microsoft.com/office/drawing/2014/main" id="{D32FDC8D-FBC6-8D5D-2130-D8518846CBDD}"/>
              </a:ext>
            </a:extLst>
          </p:cNvPr>
          <p:cNvCxnSpPr>
            <a:cxnSpLocks/>
            <a:stCxn id="214" idx="1"/>
            <a:endCxn id="247" idx="0"/>
          </p:cNvCxnSpPr>
          <p:nvPr/>
        </p:nvCxnSpPr>
        <p:spPr>
          <a:xfrm rot="10800000" flipV="1">
            <a:off x="-2831612" y="7569898"/>
            <a:ext cx="6998744" cy="37153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그림 222">
            <a:extLst>
              <a:ext uri="{FF2B5EF4-FFF2-40B4-BE49-F238E27FC236}">
                <a16:creationId xmlns:a16="http://schemas.microsoft.com/office/drawing/2014/main" id="{8AA62272-BB1A-3EEF-DC60-687692129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9268" y="7511462"/>
            <a:ext cx="146685" cy="136210"/>
          </a:xfrm>
          <a:prstGeom prst="rect">
            <a:avLst/>
          </a:prstGeom>
        </p:spPr>
      </p:pic>
      <p:sp>
        <p:nvSpPr>
          <p:cNvPr id="230" name="Google Shape;184;p5">
            <a:extLst>
              <a:ext uri="{FF2B5EF4-FFF2-40B4-BE49-F238E27FC236}">
                <a16:creationId xmlns:a16="http://schemas.microsoft.com/office/drawing/2014/main" id="{EDE09C17-680F-DE2D-7231-C2D6A584FF85}"/>
              </a:ext>
            </a:extLst>
          </p:cNvPr>
          <p:cNvSpPr/>
          <p:nvPr/>
        </p:nvSpPr>
        <p:spPr>
          <a:xfrm>
            <a:off x="153142" y="7563744"/>
            <a:ext cx="1741616" cy="428532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개찰 후 낙찰은 개찰자와 낙찰자만 하실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1450" indent="-171450">
              <a:buSzPts val="600"/>
              <a:buFont typeface="Arial" panose="020B0604020202020204" pitchFamily="34" charset="0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낙찰자를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선택하지 않으면 개찰자만 낙찰 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1" name="Google Shape;185;p5">
            <a:extLst>
              <a:ext uri="{FF2B5EF4-FFF2-40B4-BE49-F238E27FC236}">
                <a16:creationId xmlns:a16="http://schemas.microsoft.com/office/drawing/2014/main" id="{C36F2115-D87E-61C3-C5AE-BF287F68F0C5}"/>
              </a:ext>
            </a:extLst>
          </p:cNvPr>
          <p:cNvCxnSpPr>
            <a:cxnSpLocks/>
            <a:stCxn id="223" idx="1"/>
            <a:endCxn id="230" idx="3"/>
          </p:cNvCxnSpPr>
          <p:nvPr/>
        </p:nvCxnSpPr>
        <p:spPr>
          <a:xfrm rot="10800000" flipV="1">
            <a:off x="1894758" y="7579566"/>
            <a:ext cx="734510" cy="1984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직사각형 86"/>
          <p:cNvSpPr/>
          <p:nvPr/>
        </p:nvSpPr>
        <p:spPr>
          <a:xfrm>
            <a:off x="2097314" y="7440578"/>
            <a:ext cx="2794891" cy="27276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54103" y="7510591"/>
            <a:ext cx="1930122" cy="5358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/>
          <p:cNvSpPr/>
          <p:nvPr/>
        </p:nvSpPr>
        <p:spPr>
          <a:xfrm>
            <a:off x="-2934491" y="7157661"/>
            <a:ext cx="2724488" cy="331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smtClean="0">
                <a:solidFill>
                  <a:schemeClr val="tx1"/>
                </a:solidFill>
              </a:rPr>
              <a:t>3/14 </a:t>
            </a:r>
            <a:r>
              <a:rPr lang="ko-KR" altLang="en-US" sz="1000" b="1" u="sng" smtClean="0">
                <a:solidFill>
                  <a:schemeClr val="tx1"/>
                </a:solidFill>
              </a:rPr>
              <a:t>박소영님의 요청으로 낙찰자 추가</a:t>
            </a:r>
            <a:endParaRPr lang="ko-KR" altLang="en-US" sz="1000" b="1" u="sng">
              <a:solidFill>
                <a:schemeClr val="tx1"/>
              </a:solidFill>
            </a:endParaRPr>
          </a:p>
        </p:txBody>
      </p:sp>
      <p:cxnSp>
        <p:nvCxnSpPr>
          <p:cNvPr id="101" name="꺾인 연결선 100"/>
          <p:cNvCxnSpPr>
            <a:stCxn id="87" idx="1"/>
            <a:endCxn id="234" idx="3"/>
          </p:cNvCxnSpPr>
          <p:nvPr/>
        </p:nvCxnSpPr>
        <p:spPr>
          <a:xfrm rot="10800000">
            <a:off x="-210002" y="7323179"/>
            <a:ext cx="2307317" cy="2537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233" idx="1"/>
            <a:endCxn id="234" idx="2"/>
          </p:cNvCxnSpPr>
          <p:nvPr/>
        </p:nvCxnSpPr>
        <p:spPr>
          <a:xfrm rot="10800000">
            <a:off x="-1572247" y="7488698"/>
            <a:ext cx="1626350" cy="28981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oogle Shape;418;g22f983af321_0_4">
            <a:extLst>
              <a:ext uri="{FF2B5EF4-FFF2-40B4-BE49-F238E27FC236}">
                <a16:creationId xmlns:a16="http://schemas.microsoft.com/office/drawing/2014/main" id="{B7BE90E8-3509-BF72-3BD1-052C119DEFA0}"/>
              </a:ext>
            </a:extLst>
          </p:cNvPr>
          <p:cNvGrpSpPr/>
          <p:nvPr/>
        </p:nvGrpSpPr>
        <p:grpSpPr>
          <a:xfrm>
            <a:off x="-3454698" y="8798599"/>
            <a:ext cx="1575496" cy="167235"/>
            <a:chOff x="3326817" y="6019551"/>
            <a:chExt cx="1591287" cy="180000"/>
          </a:xfrm>
        </p:grpSpPr>
        <p:sp>
          <p:nvSpPr>
            <p:cNvPr id="238" name="Google Shape;419;g22f983af321_0_4">
              <a:extLst>
                <a:ext uri="{FF2B5EF4-FFF2-40B4-BE49-F238E27FC236}">
                  <a16:creationId xmlns:a16="http://schemas.microsoft.com/office/drawing/2014/main" id="{AAE8B840-A421-274F-CDFD-B3C87C9034A9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1" name="Google Shape;420;g22f983af321_0_4">
              <a:extLst>
                <a:ext uri="{FF2B5EF4-FFF2-40B4-BE49-F238E27FC236}">
                  <a16:creationId xmlns:a16="http://schemas.microsoft.com/office/drawing/2014/main" id="{3A5F040F-16E1-B546-1CFF-E5197583DBB4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421;g22f983af321_0_4">
              <a:extLst>
                <a:ext uri="{FF2B5EF4-FFF2-40B4-BE49-F238E27FC236}">
                  <a16:creationId xmlns:a16="http://schemas.microsoft.com/office/drawing/2014/main" id="{5E940035-9F61-140A-AAD5-570C76F10F1D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422;g22f983af321_0_4">
              <a:extLst>
                <a:ext uri="{FF2B5EF4-FFF2-40B4-BE49-F238E27FC236}">
                  <a16:creationId xmlns:a16="http://schemas.microsoft.com/office/drawing/2014/main" id="{E6BE94FC-3883-909B-91E3-2AF557CCEDE6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423;g22f983af321_0_4">
              <a:extLst>
                <a:ext uri="{FF2B5EF4-FFF2-40B4-BE49-F238E27FC236}">
                  <a16:creationId xmlns:a16="http://schemas.microsoft.com/office/drawing/2014/main" id="{389E43CF-411D-F6B8-08CA-A15F5DE7D4B0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424;g22f983af321_0_4">
              <a:extLst>
                <a:ext uri="{FF2B5EF4-FFF2-40B4-BE49-F238E27FC236}">
                  <a16:creationId xmlns:a16="http://schemas.microsoft.com/office/drawing/2014/main" id="{9A93EBAD-B4E5-C3F2-1FFE-E59145DC7444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7" name="Google Shape;381;p6">
            <a:extLst>
              <a:ext uri="{FF2B5EF4-FFF2-40B4-BE49-F238E27FC236}">
                <a16:creationId xmlns:a16="http://schemas.microsoft.com/office/drawing/2014/main" id="{6CE0459E-4477-BA14-3C6B-9D21A116721D}"/>
              </a:ext>
            </a:extLst>
          </p:cNvPr>
          <p:cNvSpPr/>
          <p:nvPr/>
        </p:nvSpPr>
        <p:spPr>
          <a:xfrm>
            <a:off x="-5192484" y="7941432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98;p5">
            <a:extLst>
              <a:ext uri="{FF2B5EF4-FFF2-40B4-BE49-F238E27FC236}">
                <a16:creationId xmlns:a16="http://schemas.microsoft.com/office/drawing/2014/main" id="{5B11B699-E0A8-3DE2-BE0B-516E71181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126633"/>
              </p:ext>
            </p:extLst>
          </p:nvPr>
        </p:nvGraphicFramePr>
        <p:xfrm>
          <a:off x="-5054582" y="8050652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낙찰자 </a:t>
                      </a:r>
                      <a:r>
                        <a:rPr lang="ko-KR" altLang="en-US" sz="800" b="1" u="none" strike="noStrike" cap="none" dirty="0"/>
                        <a:t>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8" name="그림 257">
            <a:extLst>
              <a:ext uri="{FF2B5EF4-FFF2-40B4-BE49-F238E27FC236}">
                <a16:creationId xmlns:a16="http://schemas.microsoft.com/office/drawing/2014/main" id="{2EDACEB4-A2B3-D6F9-9937-F730BA5B7B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098334" y="10431769"/>
            <a:ext cx="906471" cy="177740"/>
          </a:xfrm>
          <a:prstGeom prst="rect">
            <a:avLst/>
          </a:prstGeom>
        </p:spPr>
      </p:pic>
      <p:sp>
        <p:nvSpPr>
          <p:cNvPr id="259" name="Google Shape;200;p5">
            <a:extLst>
              <a:ext uri="{FF2B5EF4-FFF2-40B4-BE49-F238E27FC236}">
                <a16:creationId xmlns:a16="http://schemas.microsoft.com/office/drawing/2014/main" id="{49834483-5EB0-164C-9353-D9875075D372}"/>
              </a:ext>
            </a:extLst>
          </p:cNvPr>
          <p:cNvSpPr/>
          <p:nvPr/>
        </p:nvSpPr>
        <p:spPr>
          <a:xfrm>
            <a:off x="-2920781" y="108692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410;g22f983af321_0_4">
            <a:extLst>
              <a:ext uri="{FF2B5EF4-FFF2-40B4-BE49-F238E27FC236}">
                <a16:creationId xmlns:a16="http://schemas.microsoft.com/office/drawing/2014/main" id="{D6D1F34C-A3CB-B3CA-2842-A59C8A04CE2A}"/>
              </a:ext>
            </a:extLst>
          </p:cNvPr>
          <p:cNvSpPr/>
          <p:nvPr/>
        </p:nvSpPr>
        <p:spPr>
          <a:xfrm>
            <a:off x="-5046285" y="8719867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414;g22f983af321_0_4">
            <a:extLst>
              <a:ext uri="{FF2B5EF4-FFF2-40B4-BE49-F238E27FC236}">
                <a16:creationId xmlns:a16="http://schemas.microsoft.com/office/drawing/2014/main" id="{118BD3AB-A39F-27F3-AC38-2C9585016A44}"/>
              </a:ext>
            </a:extLst>
          </p:cNvPr>
          <p:cNvSpPr/>
          <p:nvPr/>
        </p:nvSpPr>
        <p:spPr>
          <a:xfrm>
            <a:off x="-5127108" y="878655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413;g22f983af321_0_4">
            <a:extLst>
              <a:ext uri="{FF2B5EF4-FFF2-40B4-BE49-F238E27FC236}">
                <a16:creationId xmlns:a16="http://schemas.microsoft.com/office/drawing/2014/main" id="{D79E7F70-1BF8-3B8C-4EAE-2AEF253769F0}"/>
              </a:ext>
            </a:extLst>
          </p:cNvPr>
          <p:cNvSpPr/>
          <p:nvPr/>
        </p:nvSpPr>
        <p:spPr>
          <a:xfrm>
            <a:off x="-4547796" y="878655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414;g22f983af321_0_4">
            <a:extLst>
              <a:ext uri="{FF2B5EF4-FFF2-40B4-BE49-F238E27FC236}">
                <a16:creationId xmlns:a16="http://schemas.microsoft.com/office/drawing/2014/main" id="{0492997F-8E1B-07BB-818B-0C68BD06E93A}"/>
              </a:ext>
            </a:extLst>
          </p:cNvPr>
          <p:cNvSpPr/>
          <p:nvPr/>
        </p:nvSpPr>
        <p:spPr>
          <a:xfrm>
            <a:off x="-3603108" y="878655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부서명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413;g22f983af321_0_4">
            <a:extLst>
              <a:ext uri="{FF2B5EF4-FFF2-40B4-BE49-F238E27FC236}">
                <a16:creationId xmlns:a16="http://schemas.microsoft.com/office/drawing/2014/main" id="{C0A1F792-716E-F1AA-7BA1-F2F62762DF49}"/>
              </a:ext>
            </a:extLst>
          </p:cNvPr>
          <p:cNvSpPr/>
          <p:nvPr/>
        </p:nvSpPr>
        <p:spPr>
          <a:xfrm>
            <a:off x="-3023796" y="8786556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411;g22f983af321_0_4">
            <a:extLst>
              <a:ext uri="{FF2B5EF4-FFF2-40B4-BE49-F238E27FC236}">
                <a16:creationId xmlns:a16="http://schemas.microsoft.com/office/drawing/2014/main" id="{098920E8-70CB-B790-454D-7C959F593561}"/>
              </a:ext>
            </a:extLst>
          </p:cNvPr>
          <p:cNvSpPr/>
          <p:nvPr/>
        </p:nvSpPr>
        <p:spPr>
          <a:xfrm>
            <a:off x="-1483778" y="878858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99;p5">
            <a:extLst>
              <a:ext uri="{FF2B5EF4-FFF2-40B4-BE49-F238E27FC236}">
                <a16:creationId xmlns:a16="http://schemas.microsoft.com/office/drawing/2014/main" id="{7DEEC732-C2DC-72DB-B4C3-8C19B695C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213534"/>
              </p:ext>
            </p:extLst>
          </p:nvPr>
        </p:nvGraphicFramePr>
        <p:xfrm>
          <a:off x="-5048529" y="9324270"/>
          <a:ext cx="4389128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743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부서명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사원명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r>
                        <a: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웹서비스 팀</a:t>
                      </a: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김개발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endParaRPr lang="ko-KR" altLang="en-US" sz="600" u="none" strike="noStrike" dirty="0">
                        <a:solidFill>
                          <a:srgbClr val="4B4B4B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endParaRPr lang="ko-KR" altLang="en-US" sz="600" u="none" strike="noStrike" dirty="0">
                        <a:solidFill>
                          <a:srgbClr val="4B4B4B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47625" marR="47625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8" name="Google Shape;200;p5">
            <a:extLst>
              <a:ext uri="{FF2B5EF4-FFF2-40B4-BE49-F238E27FC236}">
                <a16:creationId xmlns:a16="http://schemas.microsoft.com/office/drawing/2014/main" id="{A35CEFC3-DD31-377A-BD07-22067BEC1E2C}"/>
              </a:ext>
            </a:extLst>
          </p:cNvPr>
          <p:cNvSpPr/>
          <p:nvPr/>
        </p:nvSpPr>
        <p:spPr>
          <a:xfrm>
            <a:off x="-1246674" y="9544900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00;p5">
            <a:extLst>
              <a:ext uri="{FF2B5EF4-FFF2-40B4-BE49-F238E27FC236}">
                <a16:creationId xmlns:a16="http://schemas.microsoft.com/office/drawing/2014/main" id="{87EB4133-1FE8-3294-CC42-8B6C96D54229}"/>
              </a:ext>
            </a:extLst>
          </p:cNvPr>
          <p:cNvSpPr/>
          <p:nvPr/>
        </p:nvSpPr>
        <p:spPr>
          <a:xfrm>
            <a:off x="-1245013" y="9758212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00;p5">
            <a:extLst>
              <a:ext uri="{FF2B5EF4-FFF2-40B4-BE49-F238E27FC236}">
                <a16:creationId xmlns:a16="http://schemas.microsoft.com/office/drawing/2014/main" id="{EB34F681-7C65-C0FF-C177-3FB72E1F6C58}"/>
              </a:ext>
            </a:extLst>
          </p:cNvPr>
          <p:cNvSpPr/>
          <p:nvPr/>
        </p:nvSpPr>
        <p:spPr>
          <a:xfrm>
            <a:off x="-1246674" y="9941006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C9CAFB51-0640-B58D-5EC4-17D7D46DB58B}"/>
              </a:ext>
            </a:extLst>
          </p:cNvPr>
          <p:cNvSpPr/>
          <p:nvPr/>
        </p:nvSpPr>
        <p:spPr>
          <a:xfrm>
            <a:off x="-5049026" y="8397414"/>
            <a:ext cx="4389625" cy="258707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>
                <a:solidFill>
                  <a:schemeClr val="tx1"/>
                </a:solidFill>
              </a:rPr>
              <a:t>소속사의 </a:t>
            </a:r>
            <a:r>
              <a:rPr lang="ko-KR" altLang="en-US" sz="600" smtClean="0">
                <a:solidFill>
                  <a:schemeClr val="tx1"/>
                </a:solidFill>
              </a:rPr>
              <a:t>낙찰권한을 </a:t>
            </a:r>
            <a:r>
              <a:rPr lang="ko-KR" altLang="en-US" sz="600" dirty="0">
                <a:solidFill>
                  <a:schemeClr val="tx1"/>
                </a:solidFill>
              </a:rPr>
              <a:t>가진 사용자만 조회됩니다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사용자 조회 후 선택버튼을 누르십시오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낙찰자가 </a:t>
            </a:r>
            <a:r>
              <a:rPr lang="ko-KR" altLang="en-US" sz="600" dirty="0">
                <a:solidFill>
                  <a:schemeClr val="tx1"/>
                </a:solidFill>
              </a:rPr>
              <a:t>조회되지 않을 경우 관리자에게 연락해 주십시오</a:t>
            </a:r>
          </a:p>
        </p:txBody>
      </p:sp>
      <p:sp>
        <p:nvSpPr>
          <p:cNvPr id="272" name="직사각형 271"/>
          <p:cNvSpPr/>
          <p:nvPr/>
        </p:nvSpPr>
        <p:spPr>
          <a:xfrm>
            <a:off x="-5221207" y="7935113"/>
            <a:ext cx="4751834" cy="324600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86937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등록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입찰계획 등록 </a:t>
            </a:r>
            <a:r>
              <a:rPr lang="en-US" altLang="ko-KR" sz="700" dirty="0">
                <a:latin typeface="+mj-ea"/>
                <a:ea typeface="+mj-ea"/>
              </a:rPr>
              <a:t>Display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전자입찰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입찰계획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1"/>
            <a:ext cx="8044072" cy="9595693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51340" y="1345189"/>
            <a:ext cx="6766342" cy="9156396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전자입찰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입찰계획 등록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46644" y="2743381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14CC3-6665-D37E-CD3E-612D736316A2}"/>
              </a:ext>
            </a:extLst>
          </p:cNvPr>
          <p:cNvSpPr txBox="1"/>
          <p:nvPr/>
        </p:nvSpPr>
        <p:spPr>
          <a:xfrm>
            <a:off x="2032556" y="2043372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입찰기본정보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BD2D6D7C-0898-B265-9255-0746A0475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5024096"/>
              </p:ext>
            </p:extLst>
          </p:nvPr>
        </p:nvGraphicFramePr>
        <p:xfrm>
          <a:off x="2236998" y="2430962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ED1768-0CDA-2C2A-CA85-6F7B8EA5E0F9}"/>
              </a:ext>
            </a:extLst>
          </p:cNvPr>
          <p:cNvSpPr/>
          <p:nvPr/>
        </p:nvSpPr>
        <p:spPr>
          <a:xfrm>
            <a:off x="2025452" y="2288250"/>
            <a:ext cx="5663130" cy="416588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4A55482A-0674-9BC5-AA0C-C2FB6CE15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026604"/>
              </p:ext>
            </p:extLst>
          </p:nvPr>
        </p:nvGraphicFramePr>
        <p:xfrm>
          <a:off x="2236998" y="2664628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입찰명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F55C5C23-0988-FA6A-E547-05C79CDCD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599249"/>
              </p:ext>
            </p:extLst>
          </p:nvPr>
        </p:nvGraphicFramePr>
        <p:xfrm>
          <a:off x="2236998" y="31319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8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789982385"/>
                    </a:ext>
                  </a:extLst>
                </a:gridCol>
                <a:gridCol w="2704864">
                  <a:extLst>
                    <a:ext uri="{9D8B030D-6E8A-4147-A177-3AD203B41FA5}">
                      <a16:colId xmlns:a16="http://schemas.microsoft.com/office/drawing/2014/main" val="357241462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입찰방식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☻ </a:t>
                      </a:r>
                      <a:r>
                        <a:rPr lang="ko-KR" altLang="en-US" sz="700" u="none" strike="noStrike" cap="none" dirty="0"/>
                        <a:t>지명경쟁입찰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</a:t>
                      </a:r>
                      <a:r>
                        <a:rPr lang="ko-KR" altLang="en-US" sz="700" u="none" strike="noStrike" cap="none" dirty="0"/>
                        <a:t>일반경쟁입찰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78DEB357-280D-814E-21D0-45C93093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406195"/>
              </p:ext>
            </p:extLst>
          </p:nvPr>
        </p:nvGraphicFramePr>
        <p:xfrm>
          <a:off x="2236998" y="3365626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입찰참가자격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E3CF51BF-4827-1547-AA3C-BE1390202482}"/>
              </a:ext>
            </a:extLst>
          </p:cNvPr>
          <p:cNvGraphicFramePr/>
          <p:nvPr/>
        </p:nvGraphicFramePr>
        <p:xfrm>
          <a:off x="2236998" y="400059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A87DB7CC-664B-8B4E-62BC-F828C04FC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486100"/>
              </p:ext>
            </p:extLst>
          </p:nvPr>
        </p:nvGraphicFramePr>
        <p:xfrm>
          <a:off x="2236998" y="3599292"/>
          <a:ext cx="5184646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1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7821C358-51C8-9133-E643-CD97310A9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925918"/>
              </p:ext>
            </p:extLst>
          </p:nvPr>
        </p:nvGraphicFramePr>
        <p:xfrm>
          <a:off x="2236998" y="4234260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현장설명장소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68;p2">
            <a:extLst>
              <a:ext uri="{FF2B5EF4-FFF2-40B4-BE49-F238E27FC236}">
                <a16:creationId xmlns:a16="http://schemas.microsoft.com/office/drawing/2014/main" id="{58DBAE92-CA78-7388-17A6-F724C3947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442598"/>
              </p:ext>
            </p:extLst>
          </p:nvPr>
        </p:nvGraphicFramePr>
        <p:xfrm>
          <a:off x="2236998" y="4487749"/>
          <a:ext cx="24416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낙찰자결정방법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최저가                                       </a:t>
                      </a:r>
                      <a:r>
                        <a:rPr lang="ko-KR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˅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68;p2">
            <a:extLst>
              <a:ext uri="{FF2B5EF4-FFF2-40B4-BE49-F238E27FC236}">
                <a16:creationId xmlns:a16="http://schemas.microsoft.com/office/drawing/2014/main" id="{62D38E75-4A54-94B0-A8C4-AE6E79515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430296"/>
              </p:ext>
            </p:extLst>
          </p:nvPr>
        </p:nvGraphicFramePr>
        <p:xfrm>
          <a:off x="2236997" y="4726617"/>
          <a:ext cx="4612421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2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A9E52F91-4BA0-FEE8-34F4-4E578424B4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7326195" y="3575257"/>
            <a:ext cx="88465" cy="37162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564FC02-1685-1643-2A20-D7BE8B1E1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811674" y="4719216"/>
            <a:ext cx="88465" cy="371626"/>
          </a:xfrm>
          <a:prstGeom prst="rect">
            <a:avLst/>
          </a:prstGeom>
        </p:spPr>
      </p:pic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3CC65637-5530-C11A-7656-3C33B9EBA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958702"/>
              </p:ext>
            </p:extLst>
          </p:nvPr>
        </p:nvGraphicFramePr>
        <p:xfrm>
          <a:off x="2247602" y="513965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 입력 가능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31550A0A-65CA-2752-E2A5-A58C09C2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973588"/>
              </p:ext>
            </p:extLst>
          </p:nvPr>
        </p:nvGraphicFramePr>
        <p:xfrm>
          <a:off x="2247602" y="53766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 VAT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별도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>
            <a:extLst>
              <a:ext uri="{FF2B5EF4-FFF2-40B4-BE49-F238E27FC236}">
                <a16:creationId xmlns:a16="http://schemas.microsoft.com/office/drawing/2014/main" id="{46B79CF0-A1FE-7584-575F-A802B64B5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018559"/>
              </p:ext>
            </p:extLst>
          </p:nvPr>
        </p:nvGraphicFramePr>
        <p:xfrm>
          <a:off x="2247602" y="5614912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5548">
                  <a:extLst>
                    <a:ext uri="{9D8B030D-6E8A-4147-A177-3AD203B41FA5}">
                      <a16:colId xmlns:a16="http://schemas.microsoft.com/office/drawing/2014/main" val="25790456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예산금액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 입력가능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>
            <a:extLst>
              <a:ext uri="{FF2B5EF4-FFF2-40B4-BE49-F238E27FC236}">
                <a16:creationId xmlns:a16="http://schemas.microsoft.com/office/drawing/2014/main" id="{3FD18F74-2133-F1F7-7352-14C142123F23}"/>
              </a:ext>
            </a:extLst>
          </p:cNvPr>
          <p:cNvGraphicFramePr/>
          <p:nvPr/>
        </p:nvGraphicFramePr>
        <p:xfrm>
          <a:off x="2247602" y="587223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입찰담당자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강입찰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585F6FF2-7464-BBF5-F17C-8B36025CF5F4}"/>
              </a:ext>
            </a:extLst>
          </p:cNvPr>
          <p:cNvSpPr txBox="1"/>
          <p:nvPr/>
        </p:nvSpPr>
        <p:spPr>
          <a:xfrm>
            <a:off x="2009132" y="665243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입찰공고 추가등록 사항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CF43FF1-29E4-E07C-8F91-D6E8FE2A1CFC}"/>
              </a:ext>
            </a:extLst>
          </p:cNvPr>
          <p:cNvSpPr/>
          <p:nvPr/>
        </p:nvSpPr>
        <p:spPr>
          <a:xfrm>
            <a:off x="2010211" y="6867572"/>
            <a:ext cx="5663130" cy="280642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10E0D6C3-22CE-286C-EAA1-369ED963A87E}"/>
              </a:ext>
            </a:extLst>
          </p:cNvPr>
          <p:cNvGraphicFramePr/>
          <p:nvPr/>
        </p:nvGraphicFramePr>
        <p:xfrm>
          <a:off x="2247602" y="7013865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제출시작일시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제출마감일시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783132"/>
              </p:ext>
            </p:extLst>
          </p:nvPr>
        </p:nvGraphicFramePr>
        <p:xfrm>
          <a:off x="2247602" y="7278576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4272136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개찰자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입찰공고자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68;p2">
            <a:extLst>
              <a:ext uri="{FF2B5EF4-FFF2-40B4-BE49-F238E27FC236}">
                <a16:creationId xmlns:a16="http://schemas.microsoft.com/office/drawing/2014/main" id="{7835E5C6-115E-4CA7-2A9B-8707F1969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977891"/>
              </p:ext>
            </p:extLst>
          </p:nvPr>
        </p:nvGraphicFramePr>
        <p:xfrm>
          <a:off x="2247602" y="7974910"/>
          <a:ext cx="5184645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682">
                  <a:extLst>
                    <a:ext uri="{9D8B030D-6E8A-4147-A177-3AD203B41FA5}">
                      <a16:colId xmlns:a16="http://schemas.microsoft.com/office/drawing/2014/main" val="35646647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1534367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내역방식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☻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</a:t>
                      </a:r>
                      <a:r>
                        <a:rPr lang="ko-KR" altLang="en-US" sz="700" u="none" strike="noStrike" cap="none" dirty="0"/>
                        <a:t>내역직접등록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납품조건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570;g23105f653c7_0_105">
            <a:extLst>
              <a:ext uri="{FF2B5EF4-FFF2-40B4-BE49-F238E27FC236}">
                <a16:creationId xmlns:a16="http://schemas.microsoft.com/office/drawing/2014/main" id="{0B3871D0-AD50-DEB1-0815-A33C80865D3D}"/>
              </a:ext>
            </a:extLst>
          </p:cNvPr>
          <p:cNvSpPr/>
          <p:nvPr/>
        </p:nvSpPr>
        <p:spPr>
          <a:xfrm>
            <a:off x="4004198" y="992136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목록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786599" y="9918832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저장</a:t>
            </a:r>
            <a:endParaRPr sz="700" b="1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349C8-AF2F-A090-498A-AEC9767BF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6367" y="3988523"/>
            <a:ext cx="1008671" cy="204400"/>
          </a:xfrm>
          <a:prstGeom prst="rect">
            <a:avLst/>
          </a:prstGeom>
        </p:spPr>
      </p:pic>
      <p:sp>
        <p:nvSpPr>
          <p:cNvPr id="8" name="Google Shape;200;p5">
            <a:extLst>
              <a:ext uri="{FF2B5EF4-FFF2-40B4-BE49-F238E27FC236}">
                <a16:creationId xmlns:a16="http://schemas.microsoft.com/office/drawing/2014/main" id="{DE2C5EC2-7FF2-6BB8-E3C1-6956168B8282}"/>
              </a:ext>
            </a:extLst>
          </p:cNvPr>
          <p:cNvSpPr/>
          <p:nvPr/>
        </p:nvSpPr>
        <p:spPr>
          <a:xfrm>
            <a:off x="6931047" y="474996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업체선택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231F5E9-07E7-D4D0-910C-3284688EF342}"/>
              </a:ext>
            </a:extLst>
          </p:cNvPr>
          <p:cNvGrpSpPr/>
          <p:nvPr/>
        </p:nvGrpSpPr>
        <p:grpSpPr>
          <a:xfrm>
            <a:off x="7950143" y="6038248"/>
            <a:ext cx="4721744" cy="3239687"/>
            <a:chOff x="8056823" y="5108608"/>
            <a:chExt cx="4721744" cy="323968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9ABB546-D70F-18A4-2EE2-DD1894C6E629}"/>
                </a:ext>
              </a:extLst>
            </p:cNvPr>
            <p:cNvGrpSpPr/>
            <p:nvPr/>
          </p:nvGrpSpPr>
          <p:grpSpPr>
            <a:xfrm>
              <a:off x="8056823" y="5108608"/>
              <a:ext cx="4721744" cy="3239687"/>
              <a:chOff x="8200254" y="4732434"/>
              <a:chExt cx="4721744" cy="3239687"/>
            </a:xfrm>
          </p:grpSpPr>
          <p:grpSp>
            <p:nvGrpSpPr>
              <p:cNvPr id="49" name="Google Shape;418;g22f983af321_0_4">
                <a:extLst>
                  <a:ext uri="{FF2B5EF4-FFF2-40B4-BE49-F238E27FC236}">
                    <a16:creationId xmlns:a16="http://schemas.microsoft.com/office/drawing/2014/main" id="{96F72965-95C7-3842-0303-97E08794D818}"/>
                  </a:ext>
                </a:extLst>
              </p:cNvPr>
              <p:cNvGrpSpPr/>
              <p:nvPr/>
            </p:nvGrpSpPr>
            <p:grpSpPr>
              <a:xfrm>
                <a:off x="9929586" y="5305291"/>
                <a:ext cx="1575496" cy="167235"/>
                <a:chOff x="3326817" y="6019551"/>
                <a:chExt cx="1591287" cy="180000"/>
              </a:xfrm>
            </p:grpSpPr>
            <p:sp>
              <p:nvSpPr>
                <p:cNvPr id="50" name="Google Shape;419;g22f983af321_0_4">
                  <a:extLst>
                    <a:ext uri="{FF2B5EF4-FFF2-40B4-BE49-F238E27FC236}">
                      <a16:creationId xmlns:a16="http://schemas.microsoft.com/office/drawing/2014/main" id="{1940F000-FF6D-7A7A-1019-534B06334B60}"/>
                    </a:ext>
                  </a:extLst>
                </p:cNvPr>
                <p:cNvSpPr/>
                <p:nvPr/>
              </p:nvSpPr>
              <p:spPr>
                <a:xfrm>
                  <a:off x="3326817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&lt;&lt;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420;g22f983af321_0_4">
                  <a:extLst>
                    <a:ext uri="{FF2B5EF4-FFF2-40B4-BE49-F238E27FC236}">
                      <a16:creationId xmlns:a16="http://schemas.microsoft.com/office/drawing/2014/main" id="{F2DF293C-47A9-CAA9-0CE4-2F09CD99E1F6}"/>
                    </a:ext>
                  </a:extLst>
                </p:cNvPr>
                <p:cNvSpPr/>
                <p:nvPr/>
              </p:nvSpPr>
              <p:spPr>
                <a:xfrm>
                  <a:off x="355180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&lt;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421;g22f983af321_0_4">
                  <a:extLst>
                    <a:ext uri="{FF2B5EF4-FFF2-40B4-BE49-F238E27FC236}">
                      <a16:creationId xmlns:a16="http://schemas.microsoft.com/office/drawing/2014/main" id="{85BAF6FE-429F-53BA-E59C-F69DDAD07315}"/>
                    </a:ext>
                  </a:extLst>
                </p:cNvPr>
                <p:cNvSpPr/>
                <p:nvPr/>
              </p:nvSpPr>
              <p:spPr>
                <a:xfrm>
                  <a:off x="3884779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D004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FD004E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700" b="0" i="0" u="none" strike="noStrike" cap="none">
                    <a:solidFill>
                      <a:srgbClr val="FD004E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422;g22f983af321_0_4">
                  <a:extLst>
                    <a:ext uri="{FF2B5EF4-FFF2-40B4-BE49-F238E27FC236}">
                      <a16:creationId xmlns:a16="http://schemas.microsoft.com/office/drawing/2014/main" id="{7117B9AA-7CC5-4342-ED60-7E21CF5ADD57}"/>
                    </a:ext>
                  </a:extLst>
                </p:cNvPr>
                <p:cNvSpPr/>
                <p:nvPr/>
              </p:nvSpPr>
              <p:spPr>
                <a:xfrm>
                  <a:off x="414575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423;g22f983af321_0_4">
                  <a:extLst>
                    <a:ext uri="{FF2B5EF4-FFF2-40B4-BE49-F238E27FC236}">
                      <a16:creationId xmlns:a16="http://schemas.microsoft.com/office/drawing/2014/main" id="{FC172551-C191-280C-A1F3-B6139CA1B115}"/>
                    </a:ext>
                  </a:extLst>
                </p:cNvPr>
                <p:cNvSpPr/>
                <p:nvPr/>
              </p:nvSpPr>
              <p:spPr>
                <a:xfrm>
                  <a:off x="4514817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&gt;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5" name="Google Shape;424;g22f983af321_0_4">
                  <a:extLst>
                    <a:ext uri="{FF2B5EF4-FFF2-40B4-BE49-F238E27FC236}">
                      <a16:creationId xmlns:a16="http://schemas.microsoft.com/office/drawing/2014/main" id="{94F77C2C-9D61-A587-8E91-4CA3AD238CF6}"/>
                    </a:ext>
                  </a:extLst>
                </p:cNvPr>
                <p:cNvSpPr/>
                <p:nvPr/>
              </p:nvSpPr>
              <p:spPr>
                <a:xfrm>
                  <a:off x="473810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 dirty="0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&gt;&gt;</a:t>
                  </a:r>
                  <a:endParaRPr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56" name="Google Shape;381;p6">
                <a:extLst>
                  <a:ext uri="{FF2B5EF4-FFF2-40B4-BE49-F238E27FC236}">
                    <a16:creationId xmlns:a16="http://schemas.microsoft.com/office/drawing/2014/main" id="{EAF5396D-76B6-96A5-8AD6-88E60D600DF9}"/>
                  </a:ext>
                </a:extLst>
              </p:cNvPr>
              <p:cNvSpPr/>
              <p:nvPr/>
            </p:nvSpPr>
            <p:spPr>
              <a:xfrm>
                <a:off x="8200254" y="4732434"/>
                <a:ext cx="4721744" cy="3239687"/>
              </a:xfrm>
              <a:prstGeom prst="roundRect">
                <a:avLst>
                  <a:gd name="adj" fmla="val 1663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57" name="Google Shape;298;p5">
                <a:extLst>
                  <a:ext uri="{FF2B5EF4-FFF2-40B4-BE49-F238E27FC236}">
                    <a16:creationId xmlns:a16="http://schemas.microsoft.com/office/drawing/2014/main" id="{9E27AA9D-831D-43FF-F20C-8279B13434B4}"/>
                  </a:ext>
                </a:extLst>
              </p:cNvPr>
              <p:cNvGraphicFramePr/>
              <p:nvPr/>
            </p:nvGraphicFramePr>
            <p:xfrm>
              <a:off x="8329702" y="4864639"/>
              <a:ext cx="4416469" cy="304775"/>
            </p:xfrm>
            <a:graphic>
              <a:graphicData uri="http://schemas.openxmlformats.org/drawingml/2006/table">
                <a:tbl>
                  <a:tblPr>
                    <a:noFill/>
                    <a:tableStyleId>{685F0C1E-2325-4A7A-BD05-369431DB3D1F}</a:tableStyleId>
                  </a:tblPr>
                  <a:tblGrid>
                    <a:gridCol w="44164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dirty="0"/>
                            <a:t>업체 조회</a:t>
                          </a:r>
                          <a:endParaRPr sz="800" b="1" u="none" strike="noStrike" cap="none" dirty="0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F0F90868-5560-2B67-1C59-397AC33C0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8775" y="7245756"/>
                <a:ext cx="906471" cy="177740"/>
              </a:xfrm>
              <a:prstGeom prst="rect">
                <a:avLst/>
              </a:prstGeom>
            </p:spPr>
          </p:pic>
          <p:sp>
            <p:nvSpPr>
              <p:cNvPr id="60" name="Google Shape;200;p5">
                <a:extLst>
                  <a:ext uri="{FF2B5EF4-FFF2-40B4-BE49-F238E27FC236}">
                    <a16:creationId xmlns:a16="http://schemas.microsoft.com/office/drawing/2014/main" id="{12B7B472-1E1B-E7A7-951F-572C881BD75F}"/>
                  </a:ext>
                </a:extLst>
              </p:cNvPr>
              <p:cNvSpPr/>
              <p:nvPr/>
            </p:nvSpPr>
            <p:spPr>
              <a:xfrm>
                <a:off x="10206328" y="7683284"/>
                <a:ext cx="551363" cy="157652"/>
              </a:xfrm>
              <a:prstGeom prst="roundRect">
                <a:avLst>
                  <a:gd name="adj" fmla="val 2195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닫 기</a:t>
                </a:r>
                <a:endParaRPr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410;g22f983af321_0_4">
                <a:extLst>
                  <a:ext uri="{FF2B5EF4-FFF2-40B4-BE49-F238E27FC236}">
                    <a16:creationId xmlns:a16="http://schemas.microsoft.com/office/drawing/2014/main" id="{2C9F8F75-918A-74ED-2EFD-0B569DC3CA4E}"/>
                  </a:ext>
                </a:extLst>
              </p:cNvPr>
              <p:cNvSpPr/>
              <p:nvPr/>
            </p:nvSpPr>
            <p:spPr>
              <a:xfrm>
                <a:off x="8337999" y="5226559"/>
                <a:ext cx="4408171" cy="392037"/>
              </a:xfrm>
              <a:prstGeom prst="roundRect">
                <a:avLst>
                  <a:gd name="adj" fmla="val 7272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" name="Google Shape;414;g22f983af321_0_4">
                <a:extLst>
                  <a:ext uri="{FF2B5EF4-FFF2-40B4-BE49-F238E27FC236}">
                    <a16:creationId xmlns:a16="http://schemas.microsoft.com/office/drawing/2014/main" id="{54A7E278-348D-7B86-5802-C03100A2134C}"/>
                  </a:ext>
                </a:extLst>
              </p:cNvPr>
              <p:cNvSpPr/>
              <p:nvPr/>
            </p:nvSpPr>
            <p:spPr>
              <a:xfrm>
                <a:off x="8257176" y="5293248"/>
                <a:ext cx="734286" cy="243809"/>
              </a:xfrm>
              <a:prstGeom prst="roundRect">
                <a:avLst>
                  <a:gd name="adj" fmla="val 1378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업체명</a:t>
                </a: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413;g22f983af321_0_4">
                <a:extLst>
                  <a:ext uri="{FF2B5EF4-FFF2-40B4-BE49-F238E27FC236}">
                    <a16:creationId xmlns:a16="http://schemas.microsoft.com/office/drawing/2014/main" id="{72AB42CD-9E4B-115A-73F1-DBAF6B653DB1}"/>
                  </a:ext>
                </a:extLst>
              </p:cNvPr>
              <p:cNvSpPr/>
              <p:nvPr/>
            </p:nvSpPr>
            <p:spPr>
              <a:xfrm>
                <a:off x="8836488" y="5293248"/>
                <a:ext cx="1022120" cy="243809"/>
              </a:xfrm>
              <a:prstGeom prst="roundRect">
                <a:avLst>
                  <a:gd name="adj" fmla="val 13789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414;g22f983af321_0_4">
                <a:extLst>
                  <a:ext uri="{FF2B5EF4-FFF2-40B4-BE49-F238E27FC236}">
                    <a16:creationId xmlns:a16="http://schemas.microsoft.com/office/drawing/2014/main" id="{8219C4F6-D144-2229-27E1-2B2541DF5DD8}"/>
                  </a:ext>
                </a:extLst>
              </p:cNvPr>
              <p:cNvSpPr/>
              <p:nvPr/>
            </p:nvSpPr>
            <p:spPr>
              <a:xfrm>
                <a:off x="9781176" y="5293248"/>
                <a:ext cx="734286" cy="243809"/>
              </a:xfrm>
              <a:prstGeom prst="roundRect">
                <a:avLst>
                  <a:gd name="adj" fmla="val 1378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600" dirty="0">
                    <a:solidFill>
                      <a:srgbClr val="666666"/>
                    </a:solidFill>
                  </a:rPr>
                  <a:t>대표자명</a:t>
                </a: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413;g22f983af321_0_4">
                <a:extLst>
                  <a:ext uri="{FF2B5EF4-FFF2-40B4-BE49-F238E27FC236}">
                    <a16:creationId xmlns:a16="http://schemas.microsoft.com/office/drawing/2014/main" id="{69B47964-D988-0414-7A96-C74C7809D00E}"/>
                  </a:ext>
                </a:extLst>
              </p:cNvPr>
              <p:cNvSpPr/>
              <p:nvPr/>
            </p:nvSpPr>
            <p:spPr>
              <a:xfrm>
                <a:off x="10360488" y="5293248"/>
                <a:ext cx="1022120" cy="243809"/>
              </a:xfrm>
              <a:prstGeom prst="roundRect">
                <a:avLst>
                  <a:gd name="adj" fmla="val 13789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411;g22f983af321_0_4">
                <a:extLst>
                  <a:ext uri="{FF2B5EF4-FFF2-40B4-BE49-F238E27FC236}">
                    <a16:creationId xmlns:a16="http://schemas.microsoft.com/office/drawing/2014/main" id="{1047B6FF-4BCE-AABE-2DD1-67632F7EF063}"/>
                  </a:ext>
                </a:extLst>
              </p:cNvPr>
              <p:cNvSpPr/>
              <p:nvPr/>
            </p:nvSpPr>
            <p:spPr>
              <a:xfrm>
                <a:off x="11900506" y="5295273"/>
                <a:ext cx="734286" cy="243809"/>
              </a:xfrm>
              <a:prstGeom prst="roundRect">
                <a:avLst>
                  <a:gd name="adj" fmla="val 13789"/>
                </a:avLst>
              </a:prstGeom>
              <a:solidFill>
                <a:srgbClr val="FFFFFF"/>
              </a:solidFill>
              <a:ln w="9525" cap="flat" cmpd="sng">
                <a:solidFill>
                  <a:srgbClr val="F612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" sz="700" b="1" i="0" u="none" strike="noStrike" cap="none" dirty="0">
                    <a:solidFill>
                      <a:srgbClr val="F61257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sz="700" b="1" i="0" u="none" strike="noStrike" cap="none" dirty="0">
                  <a:solidFill>
                    <a:srgbClr val="F6125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aphicFrame>
          <p:nvGraphicFramePr>
            <p:cNvPr id="9" name="Google Shape;299;p5">
              <a:extLst>
                <a:ext uri="{FF2B5EF4-FFF2-40B4-BE49-F238E27FC236}">
                  <a16:creationId xmlns:a16="http://schemas.microsoft.com/office/drawing/2014/main" id="{D9623960-DABF-D280-A68D-CD9D8C325774}"/>
                </a:ext>
              </a:extLst>
            </p:cNvPr>
            <p:cNvGraphicFramePr/>
            <p:nvPr/>
          </p:nvGraphicFramePr>
          <p:xfrm>
            <a:off x="8213610" y="6222833"/>
            <a:ext cx="4408171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12199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1183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03610">
                    <a:extLst>
                      <a:ext uri="{9D8B030D-6E8A-4147-A177-3AD203B41FA5}">
                        <a16:colId xmlns:a16="http://schemas.microsoft.com/office/drawing/2014/main" val="85870044"/>
                      </a:ext>
                    </a:extLst>
                  </a:gridCol>
                  <a:gridCol w="466251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업체명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주소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대표자명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(</a:t>
                        </a:r>
                        <a:r>
                          <a:rPr lang="ko-KR" altLang="en-US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사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)</a:t>
                        </a:r>
                        <a:r>
                          <a:rPr lang="ko-KR" altLang="en-US" sz="600" u="none" strike="noStrike" dirty="0" err="1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한국아이티복지진흥원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1</a:t>
                        </a:r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063-373 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서울 강남구 </a:t>
                        </a:r>
                        <a:r>
                          <a:rPr lang="ko-KR" altLang="en-US" sz="600" b="0" i="0" u="none" strike="noStrike" cap="none" dirty="0" err="1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자곡로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174-10 (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자곡동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) ...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강대표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(</a:t>
                        </a:r>
                        <a:r>
                          <a:rPr lang="ko-KR" altLang="en-US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사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)</a:t>
                        </a:r>
                        <a:r>
                          <a:rPr lang="ko-KR" altLang="en-US" sz="600" u="none" strike="noStrike" dirty="0" err="1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한국아이티복지진흥원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2</a:t>
                        </a:r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063-373 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서울 강남구 </a:t>
                        </a:r>
                        <a:r>
                          <a:rPr lang="ko-KR" altLang="en-US" sz="600" b="0" i="0" u="none" strike="noStrike" cap="none" dirty="0" err="1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자곡로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174-10 (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자곡동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) ...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홍길동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(</a:t>
                        </a:r>
                        <a:r>
                          <a:rPr lang="ko-KR" altLang="en-US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사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)</a:t>
                        </a:r>
                        <a:r>
                          <a:rPr lang="ko-KR" altLang="en-US" sz="600" u="none" strike="noStrike" dirty="0" err="1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한국아이티복지진흥원</a:t>
                        </a:r>
                        <a:r>
                          <a:rPr lang="en-US" altLang="ko-KR" sz="600" u="none" strike="noStrike" dirty="0">
                            <a:solidFill>
                              <a:srgbClr val="4B4B4B"/>
                            </a:solidFill>
                            <a:effectLst/>
                            <a:latin typeface="돋움" panose="020B0600000101010101" pitchFamily="50" charset="-127"/>
                            <a:ea typeface="돋움" panose="020B0600000101010101" pitchFamily="50" charset="-127"/>
                          </a:rPr>
                          <a:t>3</a:t>
                        </a:r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063-373 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서울 강남구 </a:t>
                        </a:r>
                        <a:r>
                          <a:rPr lang="ko-KR" altLang="en-US" sz="600" b="0" i="0" u="none" strike="noStrike" cap="none" dirty="0" err="1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자곡로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 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174-10 (</a:t>
                        </a:r>
                        <a:r>
                          <a:rPr lang="ko-KR" altLang="en-US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자곡동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) ...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이순신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0" name="Google Shape;200;p5">
              <a:extLst>
                <a:ext uri="{FF2B5EF4-FFF2-40B4-BE49-F238E27FC236}">
                  <a16:creationId xmlns:a16="http://schemas.microsoft.com/office/drawing/2014/main" id="{EE8EA0DD-924D-9408-A261-E38C09431819}"/>
                </a:ext>
              </a:extLst>
            </p:cNvPr>
            <p:cNvSpPr/>
            <p:nvPr/>
          </p:nvSpPr>
          <p:spPr>
            <a:xfrm>
              <a:off x="12253590" y="6443463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00;p5">
              <a:extLst>
                <a:ext uri="{FF2B5EF4-FFF2-40B4-BE49-F238E27FC236}">
                  <a16:creationId xmlns:a16="http://schemas.microsoft.com/office/drawing/2014/main" id="{EFFEB494-1155-8BD9-397C-C4E739852EF2}"/>
                </a:ext>
              </a:extLst>
            </p:cNvPr>
            <p:cNvSpPr/>
            <p:nvPr/>
          </p:nvSpPr>
          <p:spPr>
            <a:xfrm>
              <a:off x="12255251" y="6656775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00;p5">
              <a:extLst>
                <a:ext uri="{FF2B5EF4-FFF2-40B4-BE49-F238E27FC236}">
                  <a16:creationId xmlns:a16="http://schemas.microsoft.com/office/drawing/2014/main" id="{75251AA1-A63F-338B-F85D-40DE36833264}"/>
                </a:ext>
              </a:extLst>
            </p:cNvPr>
            <p:cNvSpPr/>
            <p:nvPr/>
          </p:nvSpPr>
          <p:spPr>
            <a:xfrm>
              <a:off x="12253590" y="683956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" name="꺾인 연결선 59">
            <a:extLst>
              <a:ext uri="{FF2B5EF4-FFF2-40B4-BE49-F238E27FC236}">
                <a16:creationId xmlns:a16="http://schemas.microsoft.com/office/drawing/2014/main" id="{EBAF1FD4-5D38-240A-557D-BD29E22F2512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>
            <a:off x="7482410" y="4828788"/>
            <a:ext cx="467733" cy="28293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93C0DBED-3201-9C21-9D77-5DC4743ED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001761"/>
              </p:ext>
            </p:extLst>
          </p:nvPr>
        </p:nvGraphicFramePr>
        <p:xfrm>
          <a:off x="7850817" y="5457590"/>
          <a:ext cx="4685709" cy="347638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3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6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입찰참가업체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가입회원사 전체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499B537A-92A2-6840-A41B-CF7D503E9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425494" y="5450189"/>
            <a:ext cx="88465" cy="37162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0EE9DE-240B-5964-F130-45A789E06D32}"/>
              </a:ext>
            </a:extLst>
          </p:cNvPr>
          <p:cNvSpPr/>
          <p:nvPr/>
        </p:nvSpPr>
        <p:spPr>
          <a:xfrm>
            <a:off x="7822562" y="5456164"/>
            <a:ext cx="4685709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F24B22-84A6-81DF-16C6-5FFB5E917934}"/>
              </a:ext>
            </a:extLst>
          </p:cNvPr>
          <p:cNvSpPr/>
          <p:nvPr/>
        </p:nvSpPr>
        <p:spPr>
          <a:xfrm>
            <a:off x="2250571" y="4693619"/>
            <a:ext cx="5283267" cy="3701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59">
            <a:extLst>
              <a:ext uri="{FF2B5EF4-FFF2-40B4-BE49-F238E27FC236}">
                <a16:creationId xmlns:a16="http://schemas.microsoft.com/office/drawing/2014/main" id="{5C74F564-AE16-3A74-77EC-C55ECF355C08}"/>
              </a:ext>
            </a:extLst>
          </p:cNvPr>
          <p:cNvCxnSpPr>
            <a:cxnSpLocks/>
            <a:stCxn id="36" idx="0"/>
            <a:endCxn id="33" idx="1"/>
          </p:cNvCxnSpPr>
          <p:nvPr/>
        </p:nvCxnSpPr>
        <p:spPr>
          <a:xfrm rot="16200000" flipH="1">
            <a:off x="5902616" y="3683208"/>
            <a:ext cx="937790" cy="2958612"/>
          </a:xfrm>
          <a:prstGeom prst="bentConnector4">
            <a:avLst>
              <a:gd name="adj1" fmla="val -24376"/>
              <a:gd name="adj2" fmla="val 9464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D2B69AEE-1351-BA84-5E20-6BAA88D7E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1767" y="6983066"/>
            <a:ext cx="1008671" cy="2044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6380D2FC-EC44-39F7-79E6-BE527F0E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8824" y="6998293"/>
            <a:ext cx="1008671" cy="204400"/>
          </a:xfrm>
          <a:prstGeom prst="rect">
            <a:avLst/>
          </a:prstGeom>
        </p:spPr>
      </p:pic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7657F229-9A6F-E785-BED8-7135213D2A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554413"/>
              </p:ext>
            </p:extLst>
          </p:nvPr>
        </p:nvGraphicFramePr>
        <p:xfrm>
          <a:off x="2247602" y="771902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2462605660"/>
                    </a:ext>
                  </a:extLst>
                </a:gridCol>
                <a:gridCol w="767184">
                  <a:extLst>
                    <a:ext uri="{9D8B030D-6E8A-4147-A177-3AD203B41FA5}">
                      <a16:colId xmlns:a16="http://schemas.microsoft.com/office/drawing/2014/main" val="42721366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입회자</a:t>
                      </a:r>
                      <a:r>
                        <a:rPr lang="en-US" altLang="ko-KR" sz="700" b="1" u="none" strike="noStrike" cap="none" dirty="0"/>
                        <a:t>1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입회자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200;p5">
            <a:extLst>
              <a:ext uri="{FF2B5EF4-FFF2-40B4-BE49-F238E27FC236}">
                <a16:creationId xmlns:a16="http://schemas.microsoft.com/office/drawing/2014/main" id="{B1120AEC-7595-334F-94F2-101968F78ED0}"/>
              </a:ext>
            </a:extLst>
          </p:cNvPr>
          <p:cNvSpPr/>
          <p:nvPr/>
        </p:nvSpPr>
        <p:spPr>
          <a:xfrm>
            <a:off x="4163160" y="729502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200;p5">
            <a:extLst>
              <a:ext uri="{FF2B5EF4-FFF2-40B4-BE49-F238E27FC236}">
                <a16:creationId xmlns:a16="http://schemas.microsoft.com/office/drawing/2014/main" id="{6FE535E5-BCF5-EBBD-EDD5-9B195F509A73}"/>
              </a:ext>
            </a:extLst>
          </p:cNvPr>
          <p:cNvSpPr/>
          <p:nvPr/>
        </p:nvSpPr>
        <p:spPr>
          <a:xfrm>
            <a:off x="6722738" y="729493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200;p5">
            <a:extLst>
              <a:ext uri="{FF2B5EF4-FFF2-40B4-BE49-F238E27FC236}">
                <a16:creationId xmlns:a16="http://schemas.microsoft.com/office/drawing/2014/main" id="{E35EC409-106E-520F-690B-8AE126ED5018}"/>
              </a:ext>
            </a:extLst>
          </p:cNvPr>
          <p:cNvSpPr/>
          <p:nvPr/>
        </p:nvSpPr>
        <p:spPr>
          <a:xfrm>
            <a:off x="4163160" y="772795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200;p5">
            <a:extLst>
              <a:ext uri="{FF2B5EF4-FFF2-40B4-BE49-F238E27FC236}">
                <a16:creationId xmlns:a16="http://schemas.microsoft.com/office/drawing/2014/main" id="{F520517F-7FAA-428B-FCFF-E7B662079338}"/>
              </a:ext>
            </a:extLst>
          </p:cNvPr>
          <p:cNvSpPr/>
          <p:nvPr/>
        </p:nvSpPr>
        <p:spPr>
          <a:xfrm>
            <a:off x="6722738" y="772786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68;p2">
            <a:extLst>
              <a:ext uri="{FF2B5EF4-FFF2-40B4-BE49-F238E27FC236}">
                <a16:creationId xmlns:a16="http://schemas.microsoft.com/office/drawing/2014/main" id="{C636CF44-CFF5-D2AA-C56B-3374FE4D7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48947"/>
              </p:ext>
            </p:extLst>
          </p:nvPr>
        </p:nvGraphicFramePr>
        <p:xfrm>
          <a:off x="-190891" y="10540083"/>
          <a:ext cx="5184646" cy="1088273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27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8FA215F-3CFF-32BA-6CAE-A80823E84DD4}"/>
              </a:ext>
            </a:extLst>
          </p:cNvPr>
          <p:cNvSpPr/>
          <p:nvPr/>
        </p:nvSpPr>
        <p:spPr>
          <a:xfrm>
            <a:off x="-219207" y="10514125"/>
            <a:ext cx="5184645" cy="11517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3A9837-3E5C-1F83-9140-5178A7A04161}"/>
              </a:ext>
            </a:extLst>
          </p:cNvPr>
          <p:cNvSpPr txBox="1"/>
          <p:nvPr/>
        </p:nvSpPr>
        <p:spPr>
          <a:xfrm>
            <a:off x="3367938" y="11360026"/>
            <a:ext cx="14419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tx1"/>
                </a:solidFill>
              </a:rPr>
              <a:t>총합계 </a:t>
            </a:r>
            <a:r>
              <a:rPr lang="en-US" altLang="ko-KR" sz="700" b="1" dirty="0">
                <a:solidFill>
                  <a:schemeClr val="tx1"/>
                </a:solidFill>
              </a:rPr>
              <a:t>: 15,401,000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92" name="Google Shape;200;p5">
            <a:extLst>
              <a:ext uri="{FF2B5EF4-FFF2-40B4-BE49-F238E27FC236}">
                <a16:creationId xmlns:a16="http://schemas.microsoft.com/office/drawing/2014/main" id="{4A0692A0-6E41-9167-7532-F370BFDA8FC6}"/>
              </a:ext>
            </a:extLst>
          </p:cNvPr>
          <p:cNvSpPr/>
          <p:nvPr/>
        </p:nvSpPr>
        <p:spPr>
          <a:xfrm>
            <a:off x="305593" y="109967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꺾인 연결선 59">
            <a:extLst>
              <a:ext uri="{FF2B5EF4-FFF2-40B4-BE49-F238E27FC236}">
                <a16:creationId xmlns:a16="http://schemas.microsoft.com/office/drawing/2014/main" id="{76678CE4-AB76-B6F5-DB1A-A772C54631BB}"/>
              </a:ext>
            </a:extLst>
          </p:cNvPr>
          <p:cNvCxnSpPr>
            <a:cxnSpLocks/>
            <a:stCxn id="176" idx="1"/>
            <a:endCxn id="178" idx="0"/>
          </p:cNvCxnSpPr>
          <p:nvPr/>
        </p:nvCxnSpPr>
        <p:spPr>
          <a:xfrm rot="10800000" flipH="1" flipV="1">
            <a:off x="2246522" y="8430979"/>
            <a:ext cx="154909" cy="2109104"/>
          </a:xfrm>
          <a:prstGeom prst="bentConnector4">
            <a:avLst>
              <a:gd name="adj1" fmla="val -147571"/>
              <a:gd name="adj2" fmla="val 5532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Google Shape;381;p6">
            <a:extLst>
              <a:ext uri="{FF2B5EF4-FFF2-40B4-BE49-F238E27FC236}">
                <a16:creationId xmlns:a16="http://schemas.microsoft.com/office/drawing/2014/main" id="{6AA9791C-A387-CD21-C40D-67B1931838B8}"/>
              </a:ext>
            </a:extLst>
          </p:cNvPr>
          <p:cNvSpPr/>
          <p:nvPr/>
        </p:nvSpPr>
        <p:spPr>
          <a:xfrm>
            <a:off x="5571895" y="10734389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BEB6E19-B481-8515-3B10-A155F860B873}"/>
              </a:ext>
            </a:extLst>
          </p:cNvPr>
          <p:cNvSpPr txBox="1"/>
          <p:nvPr/>
        </p:nvSpPr>
        <p:spPr>
          <a:xfrm>
            <a:off x="5679880" y="10885492"/>
            <a:ext cx="1674835" cy="39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작성하신 내용으로 입찰계획을 등록합니다</a:t>
            </a:r>
            <a:r>
              <a:rPr lang="en-US" altLang="ko-KR" sz="600" dirty="0">
                <a:latin typeface="+mj-ea"/>
                <a:ea typeface="+mj-ea"/>
              </a:rPr>
              <a:t>.. 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등록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219" name="Google Shape;298;p5">
            <a:extLst>
              <a:ext uri="{FF2B5EF4-FFF2-40B4-BE49-F238E27FC236}">
                <a16:creationId xmlns:a16="http://schemas.microsoft.com/office/drawing/2014/main" id="{7F039DDD-0448-0AE3-2BF7-A1ABFC777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862773"/>
              </p:ext>
            </p:extLst>
          </p:nvPr>
        </p:nvGraphicFramePr>
        <p:xfrm>
          <a:off x="5748679" y="11048674"/>
          <a:ext cx="161056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10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0" name="Google Shape;200;p5">
            <a:extLst>
              <a:ext uri="{FF2B5EF4-FFF2-40B4-BE49-F238E27FC236}">
                <a16:creationId xmlns:a16="http://schemas.microsoft.com/office/drawing/2014/main" id="{F3BF0C03-4D6C-8365-575D-D08708BE6F31}"/>
              </a:ext>
            </a:extLst>
          </p:cNvPr>
          <p:cNvSpPr/>
          <p:nvPr/>
        </p:nvSpPr>
        <p:spPr>
          <a:xfrm>
            <a:off x="6595134" y="114408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700" b="1" dirty="0">
                <a:solidFill>
                  <a:srgbClr val="FFFFFF"/>
                </a:solidFill>
              </a:rPr>
              <a:t>저장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221" name="Google Shape;200;p5">
            <a:extLst>
              <a:ext uri="{FF2B5EF4-FFF2-40B4-BE49-F238E27FC236}">
                <a16:creationId xmlns:a16="http://schemas.microsoft.com/office/drawing/2014/main" id="{78997908-9EE9-FC10-0961-B70640A5D4E5}"/>
              </a:ext>
            </a:extLst>
          </p:cNvPr>
          <p:cNvSpPr/>
          <p:nvPr/>
        </p:nvSpPr>
        <p:spPr>
          <a:xfrm>
            <a:off x="6190689" y="1143313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꺾인 연결선 59">
            <a:extLst>
              <a:ext uri="{FF2B5EF4-FFF2-40B4-BE49-F238E27FC236}">
                <a16:creationId xmlns:a16="http://schemas.microsoft.com/office/drawing/2014/main" id="{6C5FD293-5F68-7472-E756-2FB1FF103B0F}"/>
              </a:ext>
            </a:extLst>
          </p:cNvPr>
          <p:cNvCxnSpPr>
            <a:cxnSpLocks/>
            <a:stCxn id="136" idx="3"/>
            <a:endCxn id="217" idx="0"/>
          </p:cNvCxnSpPr>
          <p:nvPr/>
        </p:nvCxnSpPr>
        <p:spPr>
          <a:xfrm>
            <a:off x="5520912" y="10028032"/>
            <a:ext cx="1031955" cy="7063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Google Shape;381;p6">
            <a:extLst>
              <a:ext uri="{FF2B5EF4-FFF2-40B4-BE49-F238E27FC236}">
                <a16:creationId xmlns:a16="http://schemas.microsoft.com/office/drawing/2014/main" id="{125202D4-EC39-2EE0-1A20-62572CFA595E}"/>
              </a:ext>
            </a:extLst>
          </p:cNvPr>
          <p:cNvSpPr/>
          <p:nvPr/>
        </p:nvSpPr>
        <p:spPr>
          <a:xfrm>
            <a:off x="5566632" y="119034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98;p5">
            <a:extLst>
              <a:ext uri="{FF2B5EF4-FFF2-40B4-BE49-F238E27FC236}">
                <a16:creationId xmlns:a16="http://schemas.microsoft.com/office/drawing/2014/main" id="{259C9442-75D5-3719-DF58-90A4FAD99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815143"/>
              </p:ext>
            </p:extLst>
          </p:nvPr>
        </p:nvGraphicFramePr>
        <p:xfrm>
          <a:off x="5764992" y="12070035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200;p5">
            <a:extLst>
              <a:ext uri="{FF2B5EF4-FFF2-40B4-BE49-F238E27FC236}">
                <a16:creationId xmlns:a16="http://schemas.microsoft.com/office/drawing/2014/main" id="{5BA8A212-8283-601C-9C4C-6497BF125E26}"/>
              </a:ext>
            </a:extLst>
          </p:cNvPr>
          <p:cNvSpPr/>
          <p:nvPr/>
        </p:nvSpPr>
        <p:spPr>
          <a:xfrm>
            <a:off x="6320460" y="124526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1630C92-6D5E-86FB-3AA7-02BADF0FA902}"/>
              </a:ext>
            </a:extLst>
          </p:cNvPr>
          <p:cNvSpPr txBox="1"/>
          <p:nvPr/>
        </p:nvSpPr>
        <p:spPr>
          <a:xfrm>
            <a:off x="5787162" y="12069578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입찰계획을 등록하였습니다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229" name="꺾인 연결선 59">
            <a:extLst>
              <a:ext uri="{FF2B5EF4-FFF2-40B4-BE49-F238E27FC236}">
                <a16:creationId xmlns:a16="http://schemas.microsoft.com/office/drawing/2014/main" id="{0BAE73FE-2DD0-3C8D-1D38-B954BCC84B36}"/>
              </a:ext>
            </a:extLst>
          </p:cNvPr>
          <p:cNvCxnSpPr>
            <a:cxnSpLocks/>
            <a:stCxn id="217" idx="2"/>
            <a:endCxn id="225" idx="0"/>
          </p:cNvCxnSpPr>
          <p:nvPr/>
        </p:nvCxnSpPr>
        <p:spPr>
          <a:xfrm rot="5400000">
            <a:off x="6440937" y="11791559"/>
            <a:ext cx="218598" cy="52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A721F6A-AAAD-06A2-BF8E-4613A25889CC}"/>
              </a:ext>
            </a:extLst>
          </p:cNvPr>
          <p:cNvSpPr txBox="1"/>
          <p:nvPr/>
        </p:nvSpPr>
        <p:spPr>
          <a:xfrm>
            <a:off x="5535427" y="9719082"/>
            <a:ext cx="1626533" cy="1846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필수 입력 컬럼 </a:t>
            </a:r>
            <a:r>
              <a:rPr lang="en-US" altLang="ko-KR" sz="600" dirty="0">
                <a:latin typeface="+mj-ea"/>
                <a:ea typeface="+mj-ea"/>
              </a:rPr>
              <a:t>Validation </a:t>
            </a:r>
            <a:r>
              <a:rPr lang="ko-KR" altLang="en-US" sz="600" dirty="0">
                <a:latin typeface="+mj-ea"/>
                <a:ea typeface="+mj-ea"/>
              </a:rPr>
              <a:t>체크</a:t>
            </a:r>
          </a:p>
        </p:txBody>
      </p:sp>
      <p:sp>
        <p:nvSpPr>
          <p:cNvPr id="2" name="Google Shape;570;g23105f653c7_0_105">
            <a:extLst>
              <a:ext uri="{FF2B5EF4-FFF2-40B4-BE49-F238E27FC236}">
                <a16:creationId xmlns:a16="http://schemas.microsoft.com/office/drawing/2014/main" id="{74DFBB21-1029-660F-7303-81F21F65C33A}"/>
              </a:ext>
            </a:extLst>
          </p:cNvPr>
          <p:cNvSpPr/>
          <p:nvPr/>
        </p:nvSpPr>
        <p:spPr>
          <a:xfrm>
            <a:off x="3235642" y="2421574"/>
            <a:ext cx="1086260" cy="18049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rgbClr val="F61257"/>
                </a:solidFill>
              </a:rPr>
              <a:t>과거입찰 가져오기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D4B49AB2-96F9-29F4-A681-9C82F2BCB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9289582"/>
              </p:ext>
            </p:extLst>
          </p:nvPr>
        </p:nvGraphicFramePr>
        <p:xfrm>
          <a:off x="2236998" y="2898294"/>
          <a:ext cx="47657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품목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00;p5">
            <a:extLst>
              <a:ext uri="{FF2B5EF4-FFF2-40B4-BE49-F238E27FC236}">
                <a16:creationId xmlns:a16="http://schemas.microsoft.com/office/drawing/2014/main" id="{E28F4BBA-22A9-4E8B-3F66-0A5AF04CC8A2}"/>
              </a:ext>
            </a:extLst>
          </p:cNvPr>
          <p:cNvSpPr/>
          <p:nvPr/>
        </p:nvSpPr>
        <p:spPr>
          <a:xfrm>
            <a:off x="7099326" y="2902958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BE1F71-1D1E-5F3B-16D1-544B7F8B7063}"/>
              </a:ext>
            </a:extLst>
          </p:cNvPr>
          <p:cNvGrpSpPr/>
          <p:nvPr/>
        </p:nvGrpSpPr>
        <p:grpSpPr>
          <a:xfrm>
            <a:off x="8007065" y="1907287"/>
            <a:ext cx="4721744" cy="3239687"/>
            <a:chOff x="8090882" y="5079825"/>
            <a:chExt cx="4721744" cy="3239687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7D521D9-F84F-CEE7-15D0-406DD78E19E9}"/>
                </a:ext>
              </a:extLst>
            </p:cNvPr>
            <p:cNvGrpSpPr/>
            <p:nvPr/>
          </p:nvGrpSpPr>
          <p:grpSpPr>
            <a:xfrm>
              <a:off x="8090882" y="5079825"/>
              <a:ext cx="4721744" cy="3239687"/>
              <a:chOff x="8234313" y="4703651"/>
              <a:chExt cx="4721744" cy="3239687"/>
            </a:xfrm>
          </p:grpSpPr>
          <p:grpSp>
            <p:nvGrpSpPr>
              <p:cNvPr id="87" name="Google Shape;418;g22f983af321_0_4">
                <a:extLst>
                  <a:ext uri="{FF2B5EF4-FFF2-40B4-BE49-F238E27FC236}">
                    <a16:creationId xmlns:a16="http://schemas.microsoft.com/office/drawing/2014/main" id="{1219C3D2-B343-DC38-1B9E-3F6AABF98243}"/>
                  </a:ext>
                </a:extLst>
              </p:cNvPr>
              <p:cNvGrpSpPr/>
              <p:nvPr/>
            </p:nvGrpSpPr>
            <p:grpSpPr>
              <a:xfrm>
                <a:off x="9929586" y="5305291"/>
                <a:ext cx="1575496" cy="167235"/>
                <a:chOff x="3326817" y="6019551"/>
                <a:chExt cx="1591287" cy="180000"/>
              </a:xfrm>
            </p:grpSpPr>
            <p:sp>
              <p:nvSpPr>
                <p:cNvPr id="123" name="Google Shape;419;g22f983af321_0_4">
                  <a:extLst>
                    <a:ext uri="{FF2B5EF4-FFF2-40B4-BE49-F238E27FC236}">
                      <a16:creationId xmlns:a16="http://schemas.microsoft.com/office/drawing/2014/main" id="{BECE3A64-BD3B-FF21-35B1-F90D7538C685}"/>
                    </a:ext>
                  </a:extLst>
                </p:cNvPr>
                <p:cNvSpPr/>
                <p:nvPr/>
              </p:nvSpPr>
              <p:spPr>
                <a:xfrm>
                  <a:off x="3326817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&lt;&lt;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4" name="Google Shape;420;g22f983af321_0_4">
                  <a:extLst>
                    <a:ext uri="{FF2B5EF4-FFF2-40B4-BE49-F238E27FC236}">
                      <a16:creationId xmlns:a16="http://schemas.microsoft.com/office/drawing/2014/main" id="{EAF1C25C-65DB-6457-A2B7-1CF2B95C03FB}"/>
                    </a:ext>
                  </a:extLst>
                </p:cNvPr>
                <p:cNvSpPr/>
                <p:nvPr/>
              </p:nvSpPr>
              <p:spPr>
                <a:xfrm>
                  <a:off x="355180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&lt;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5" name="Google Shape;421;g22f983af321_0_4">
                  <a:extLst>
                    <a:ext uri="{FF2B5EF4-FFF2-40B4-BE49-F238E27FC236}">
                      <a16:creationId xmlns:a16="http://schemas.microsoft.com/office/drawing/2014/main" id="{203AD387-4E33-CDF3-49F9-F96F098E21F8}"/>
                    </a:ext>
                  </a:extLst>
                </p:cNvPr>
                <p:cNvSpPr/>
                <p:nvPr/>
              </p:nvSpPr>
              <p:spPr>
                <a:xfrm>
                  <a:off x="3884779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D004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FD004E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700" b="0" i="0" u="none" strike="noStrike" cap="none">
                    <a:solidFill>
                      <a:srgbClr val="FD004E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6" name="Google Shape;422;g22f983af321_0_4">
                  <a:extLst>
                    <a:ext uri="{FF2B5EF4-FFF2-40B4-BE49-F238E27FC236}">
                      <a16:creationId xmlns:a16="http://schemas.microsoft.com/office/drawing/2014/main" id="{57A281A1-8858-0D41-F186-C0E78C7C000D}"/>
                    </a:ext>
                  </a:extLst>
                </p:cNvPr>
                <p:cNvSpPr/>
                <p:nvPr/>
              </p:nvSpPr>
              <p:spPr>
                <a:xfrm>
                  <a:off x="414575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0" name="Google Shape;423;g22f983af321_0_4">
                  <a:extLst>
                    <a:ext uri="{FF2B5EF4-FFF2-40B4-BE49-F238E27FC236}">
                      <a16:creationId xmlns:a16="http://schemas.microsoft.com/office/drawing/2014/main" id="{2EE88C6F-0C4B-4C2D-954C-A402B39587EA}"/>
                    </a:ext>
                  </a:extLst>
                </p:cNvPr>
                <p:cNvSpPr/>
                <p:nvPr/>
              </p:nvSpPr>
              <p:spPr>
                <a:xfrm>
                  <a:off x="4514817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&gt;</a:t>
                  </a:r>
                  <a:endParaRPr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" name="Google Shape;424;g22f983af321_0_4">
                  <a:extLst>
                    <a:ext uri="{FF2B5EF4-FFF2-40B4-BE49-F238E27FC236}">
                      <a16:creationId xmlns:a16="http://schemas.microsoft.com/office/drawing/2014/main" id="{241170A5-8FE9-9FD5-E75B-87AE69CC9689}"/>
                    </a:ext>
                  </a:extLst>
                </p:cNvPr>
                <p:cNvSpPr/>
                <p:nvPr/>
              </p:nvSpPr>
              <p:spPr>
                <a:xfrm>
                  <a:off x="4738104" y="6019551"/>
                  <a:ext cx="180000" cy="1800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CCCCC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Arial"/>
                    <a:buNone/>
                  </a:pPr>
                  <a:r>
                    <a:rPr lang="ko" sz="700" b="0" i="0" u="none" strike="noStrike" cap="none" dirty="0">
                      <a:solidFill>
                        <a:srgbClr val="000000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&gt;&gt;</a:t>
                  </a:r>
                  <a:endParaRPr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88" name="Google Shape;381;p6">
                <a:extLst>
                  <a:ext uri="{FF2B5EF4-FFF2-40B4-BE49-F238E27FC236}">
                    <a16:creationId xmlns:a16="http://schemas.microsoft.com/office/drawing/2014/main" id="{430B35F3-2FC7-9C8B-B5BE-6D02CFACD238}"/>
                  </a:ext>
                </a:extLst>
              </p:cNvPr>
              <p:cNvSpPr/>
              <p:nvPr/>
            </p:nvSpPr>
            <p:spPr>
              <a:xfrm>
                <a:off x="8234313" y="4703651"/>
                <a:ext cx="4721744" cy="3239687"/>
              </a:xfrm>
              <a:prstGeom prst="roundRect">
                <a:avLst>
                  <a:gd name="adj" fmla="val 1663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78825" tIns="78825" rIns="78825" bIns="788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0" i="0" u="none" strike="noStrike" cap="non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aphicFrame>
            <p:nvGraphicFramePr>
              <p:cNvPr id="101" name="Google Shape;298;p5">
                <a:extLst>
                  <a:ext uri="{FF2B5EF4-FFF2-40B4-BE49-F238E27FC236}">
                    <a16:creationId xmlns:a16="http://schemas.microsoft.com/office/drawing/2014/main" id="{B22DFA09-EF7B-D25B-77E3-6727849AA41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9294802"/>
                  </p:ext>
                </p:extLst>
              </p:nvPr>
            </p:nvGraphicFramePr>
            <p:xfrm>
              <a:off x="8329702" y="4864639"/>
              <a:ext cx="4416469" cy="304775"/>
            </p:xfrm>
            <a:graphic>
              <a:graphicData uri="http://schemas.openxmlformats.org/drawingml/2006/table">
                <a:tbl>
                  <a:tblPr>
                    <a:noFill/>
                    <a:tableStyleId>{685F0C1E-2325-4A7A-BD05-369431DB3D1F}</a:tableStyleId>
                  </a:tblPr>
                  <a:tblGrid>
                    <a:gridCol w="441646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047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800"/>
                            <a:buFont typeface="Arial"/>
                            <a:buNone/>
                          </a:pPr>
                          <a:r>
                            <a:rPr lang="ko-KR" altLang="en-US" sz="800" b="1" u="none" strike="noStrike" cap="none" dirty="0"/>
                            <a:t>과거입찰내역</a:t>
                          </a:r>
                          <a:endParaRPr sz="800" b="1" u="none" strike="noStrike" cap="none" dirty="0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9E9E9E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999999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pic>
            <p:nvPicPr>
              <p:cNvPr id="103" name="그림 102">
                <a:extLst>
                  <a:ext uri="{FF2B5EF4-FFF2-40B4-BE49-F238E27FC236}">
                    <a16:creationId xmlns:a16="http://schemas.microsoft.com/office/drawing/2014/main" id="{0F768057-E0C9-6D59-5FA4-52646D814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8775" y="7245756"/>
                <a:ext cx="906471" cy="177740"/>
              </a:xfrm>
              <a:prstGeom prst="rect">
                <a:avLst/>
              </a:prstGeom>
            </p:spPr>
          </p:pic>
          <p:sp>
            <p:nvSpPr>
              <p:cNvPr id="104" name="Google Shape;200;p5">
                <a:extLst>
                  <a:ext uri="{FF2B5EF4-FFF2-40B4-BE49-F238E27FC236}">
                    <a16:creationId xmlns:a16="http://schemas.microsoft.com/office/drawing/2014/main" id="{77EC152C-6831-B940-7AFC-2E3144E330DF}"/>
                  </a:ext>
                </a:extLst>
              </p:cNvPr>
              <p:cNvSpPr/>
              <p:nvPr/>
            </p:nvSpPr>
            <p:spPr>
              <a:xfrm>
                <a:off x="10206328" y="7683284"/>
                <a:ext cx="551363" cy="157652"/>
              </a:xfrm>
              <a:prstGeom prst="roundRect">
                <a:avLst>
                  <a:gd name="adj" fmla="val 2195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chemeClr val="tx1"/>
                    </a:solidFill>
                    <a:latin typeface="Arial"/>
                    <a:ea typeface="Arial"/>
                    <a:cs typeface="Arial"/>
                    <a:sym typeface="Arial"/>
                  </a:rPr>
                  <a:t>닫 기</a:t>
                </a:r>
                <a:endParaRPr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410;g22f983af321_0_4">
                <a:extLst>
                  <a:ext uri="{FF2B5EF4-FFF2-40B4-BE49-F238E27FC236}">
                    <a16:creationId xmlns:a16="http://schemas.microsoft.com/office/drawing/2014/main" id="{98B17E46-8CEF-5BBA-8E4F-D3125AA33E29}"/>
                  </a:ext>
                </a:extLst>
              </p:cNvPr>
              <p:cNvSpPr/>
              <p:nvPr/>
            </p:nvSpPr>
            <p:spPr>
              <a:xfrm>
                <a:off x="8337999" y="5226559"/>
                <a:ext cx="4408171" cy="392037"/>
              </a:xfrm>
              <a:prstGeom prst="roundRect">
                <a:avLst>
                  <a:gd name="adj" fmla="val 7272"/>
                </a:avLst>
              </a:pr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410"/>
                  </a:srgb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414;g22f983af321_0_4">
                <a:extLst>
                  <a:ext uri="{FF2B5EF4-FFF2-40B4-BE49-F238E27FC236}">
                    <a16:creationId xmlns:a16="http://schemas.microsoft.com/office/drawing/2014/main" id="{FC691957-CC48-D35E-1F16-13D1B0359D61}"/>
                  </a:ext>
                </a:extLst>
              </p:cNvPr>
              <p:cNvSpPr/>
              <p:nvPr/>
            </p:nvSpPr>
            <p:spPr>
              <a:xfrm>
                <a:off x="8257176" y="5293248"/>
                <a:ext cx="734286" cy="243809"/>
              </a:xfrm>
              <a:prstGeom prst="roundRect">
                <a:avLst>
                  <a:gd name="adj" fmla="val 1378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입찰번호</a:t>
                </a: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413;g22f983af321_0_4">
                <a:extLst>
                  <a:ext uri="{FF2B5EF4-FFF2-40B4-BE49-F238E27FC236}">
                    <a16:creationId xmlns:a16="http://schemas.microsoft.com/office/drawing/2014/main" id="{32D630E6-4AFE-506C-6D62-4CB710179B22}"/>
                  </a:ext>
                </a:extLst>
              </p:cNvPr>
              <p:cNvSpPr/>
              <p:nvPr/>
            </p:nvSpPr>
            <p:spPr>
              <a:xfrm>
                <a:off x="8836488" y="5293248"/>
                <a:ext cx="1022120" cy="243809"/>
              </a:xfrm>
              <a:prstGeom prst="roundRect">
                <a:avLst>
                  <a:gd name="adj" fmla="val 13789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414;g22f983af321_0_4">
                <a:extLst>
                  <a:ext uri="{FF2B5EF4-FFF2-40B4-BE49-F238E27FC236}">
                    <a16:creationId xmlns:a16="http://schemas.microsoft.com/office/drawing/2014/main" id="{D663A971-E391-1222-9EC5-3A03EA556E55}"/>
                  </a:ext>
                </a:extLst>
              </p:cNvPr>
              <p:cNvSpPr/>
              <p:nvPr/>
            </p:nvSpPr>
            <p:spPr>
              <a:xfrm>
                <a:off x="9781176" y="5293248"/>
                <a:ext cx="734286" cy="243809"/>
              </a:xfrm>
              <a:prstGeom prst="roundRect">
                <a:avLst>
                  <a:gd name="adj" fmla="val 13789"/>
                </a:avLst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600" dirty="0">
                    <a:solidFill>
                      <a:srgbClr val="666666"/>
                    </a:solidFill>
                  </a:rPr>
                  <a:t>입찰명</a:t>
                </a: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413;g22f983af321_0_4">
                <a:extLst>
                  <a:ext uri="{FF2B5EF4-FFF2-40B4-BE49-F238E27FC236}">
                    <a16:creationId xmlns:a16="http://schemas.microsoft.com/office/drawing/2014/main" id="{45CA44D2-CD78-663C-20B6-F397BE2ECEA8}"/>
                  </a:ext>
                </a:extLst>
              </p:cNvPr>
              <p:cNvSpPr/>
              <p:nvPr/>
            </p:nvSpPr>
            <p:spPr>
              <a:xfrm>
                <a:off x="10360488" y="5293248"/>
                <a:ext cx="1022120" cy="243809"/>
              </a:xfrm>
              <a:prstGeom prst="roundRect">
                <a:avLst>
                  <a:gd name="adj" fmla="val 13789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600" b="0" i="0" u="none" strike="noStrike" cap="none" dirty="0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411;g22f983af321_0_4">
                <a:extLst>
                  <a:ext uri="{FF2B5EF4-FFF2-40B4-BE49-F238E27FC236}">
                    <a16:creationId xmlns:a16="http://schemas.microsoft.com/office/drawing/2014/main" id="{6364A8CE-3EED-C9DB-4625-A8C04833A37E}"/>
                  </a:ext>
                </a:extLst>
              </p:cNvPr>
              <p:cNvSpPr/>
              <p:nvPr/>
            </p:nvSpPr>
            <p:spPr>
              <a:xfrm>
                <a:off x="11900506" y="5295273"/>
                <a:ext cx="734286" cy="243809"/>
              </a:xfrm>
              <a:prstGeom prst="roundRect">
                <a:avLst>
                  <a:gd name="adj" fmla="val 13789"/>
                </a:avLst>
              </a:prstGeom>
              <a:solidFill>
                <a:srgbClr val="FFFFFF"/>
              </a:solidFill>
              <a:ln w="9525" cap="flat" cmpd="sng">
                <a:solidFill>
                  <a:srgbClr val="F6125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" sz="700" b="1" i="0" u="none" strike="noStrike" cap="none" dirty="0">
                    <a:solidFill>
                      <a:srgbClr val="F61257"/>
                    </a:solidFill>
                    <a:latin typeface="Arial"/>
                    <a:ea typeface="Arial"/>
                    <a:cs typeface="Arial"/>
                    <a:sym typeface="Arial"/>
                  </a:rPr>
                  <a:t>검색</a:t>
                </a:r>
                <a:endParaRPr sz="700" b="1" i="0" u="none" strike="noStrike" cap="none" dirty="0">
                  <a:solidFill>
                    <a:srgbClr val="F61257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aphicFrame>
          <p:nvGraphicFramePr>
            <p:cNvPr id="76" name="Google Shape;299;p5">
              <a:extLst>
                <a:ext uri="{FF2B5EF4-FFF2-40B4-BE49-F238E27FC236}">
                  <a16:creationId xmlns:a16="http://schemas.microsoft.com/office/drawing/2014/main" id="{E1303F47-43F4-FCDC-9E43-AC089605DBD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4545918"/>
                </p:ext>
              </p:extLst>
            </p:nvPr>
          </p:nvGraphicFramePr>
          <p:xfrm>
            <a:off x="8213610" y="6222833"/>
            <a:ext cx="4408172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81418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95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04850">
                    <a:extLst>
                      <a:ext uri="{9D8B030D-6E8A-4147-A177-3AD203B41FA5}">
                        <a16:colId xmlns:a16="http://schemas.microsoft.com/office/drawing/2014/main" val="85870044"/>
                      </a:ext>
                    </a:extLst>
                  </a:gridCol>
                  <a:gridCol w="504825">
                    <a:extLst>
                      <a:ext uri="{9D8B030D-6E8A-4147-A177-3AD203B41FA5}">
                        <a16:colId xmlns:a16="http://schemas.microsoft.com/office/drawing/2014/main" val="1179527506"/>
                      </a:ext>
                    </a:extLst>
                  </a:gridCol>
                  <a:gridCol w="533400">
                    <a:extLst>
                      <a:ext uri="{9D8B030D-6E8A-4147-A177-3AD203B41FA5}">
                        <a16:colId xmlns:a16="http://schemas.microsoft.com/office/drawing/2014/main" val="845302572"/>
                      </a:ext>
                    </a:extLst>
                  </a:gridCol>
                  <a:gridCol w="489314">
                    <a:extLst>
                      <a:ext uri="{9D8B030D-6E8A-4147-A177-3AD203B41FA5}">
                        <a16:colId xmlns:a16="http://schemas.microsoft.com/office/drawing/2014/main" val="1014663745"/>
                      </a:ext>
                    </a:extLst>
                  </a:gridCol>
                  <a:gridCol w="466251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입찰번호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입찰명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제출마감일시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입찰방식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상태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내역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en-US" altLang="ko-KR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C202401005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직물재배업 품목류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2024-01-10 13:00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지명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입찰완료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엑셀파일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en-US" altLang="ko-KR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C202401005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직물재배업 품목류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2024-01-10 13:00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지명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유찰</a:t>
                        </a:r>
                        <a:endParaRPr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rPr>
                          <a:t>직접입력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endParaRPr lang="ko-KR" altLang="en-US" sz="600" u="none" strike="noStrike" dirty="0">
                          <a:solidFill>
                            <a:srgbClr val="4B4B4B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endParaRPr>
                      </a:p>
                    </a:txBody>
                    <a:tcPr marL="47625" marR="47625" marT="47625" marB="476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7" name="Google Shape;200;p5">
              <a:extLst>
                <a:ext uri="{FF2B5EF4-FFF2-40B4-BE49-F238E27FC236}">
                  <a16:creationId xmlns:a16="http://schemas.microsoft.com/office/drawing/2014/main" id="{29C18DA4-8847-10E7-DE28-2F7B724763B9}"/>
                </a:ext>
              </a:extLst>
            </p:cNvPr>
            <p:cNvSpPr/>
            <p:nvPr/>
          </p:nvSpPr>
          <p:spPr>
            <a:xfrm>
              <a:off x="12253590" y="6443463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00;p5">
              <a:extLst>
                <a:ext uri="{FF2B5EF4-FFF2-40B4-BE49-F238E27FC236}">
                  <a16:creationId xmlns:a16="http://schemas.microsoft.com/office/drawing/2014/main" id="{8E32E2D3-D8A8-F29B-1CAC-FA79BAD092EC}"/>
                </a:ext>
              </a:extLst>
            </p:cNvPr>
            <p:cNvSpPr/>
            <p:nvPr/>
          </p:nvSpPr>
          <p:spPr>
            <a:xfrm>
              <a:off x="12255251" y="6656775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00;p5">
              <a:extLst>
                <a:ext uri="{FF2B5EF4-FFF2-40B4-BE49-F238E27FC236}">
                  <a16:creationId xmlns:a16="http://schemas.microsoft.com/office/drawing/2014/main" id="{7EB4B5DF-D79C-7435-D081-63D6D6875C26}"/>
                </a:ext>
              </a:extLst>
            </p:cNvPr>
            <p:cNvSpPr/>
            <p:nvPr/>
          </p:nvSpPr>
          <p:spPr>
            <a:xfrm>
              <a:off x="12253590" y="683956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" name="꺾인 연결선 59">
            <a:extLst>
              <a:ext uri="{FF2B5EF4-FFF2-40B4-BE49-F238E27FC236}">
                <a16:creationId xmlns:a16="http://schemas.microsoft.com/office/drawing/2014/main" id="{B75AEC44-8823-98EC-8866-10AC1A3B93B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21902" y="2511822"/>
            <a:ext cx="3651754" cy="10044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id="{F8CEB647-19C4-CFFF-E171-1D1D64F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10764"/>
              </p:ext>
            </p:extLst>
          </p:nvPr>
        </p:nvGraphicFramePr>
        <p:xfrm>
          <a:off x="832464" y="10613774"/>
          <a:ext cx="3995073" cy="59325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905698">
                  <a:extLst>
                    <a:ext uri="{9D8B030D-6E8A-4147-A177-3AD203B41FA5}">
                      <a16:colId xmlns:a16="http://schemas.microsoft.com/office/drawing/2014/main" val="1918269381"/>
                    </a:ext>
                  </a:extLst>
                </a:gridCol>
                <a:gridCol w="797332">
                  <a:extLst>
                    <a:ext uri="{9D8B030D-6E8A-4147-A177-3AD203B41FA5}">
                      <a16:colId xmlns:a16="http://schemas.microsoft.com/office/drawing/2014/main" val="3215330507"/>
                    </a:ext>
                  </a:extLst>
                </a:gridCol>
                <a:gridCol w="373306">
                  <a:extLst>
                    <a:ext uri="{9D8B030D-6E8A-4147-A177-3AD203B41FA5}">
                      <a16:colId xmlns:a16="http://schemas.microsoft.com/office/drawing/2014/main" val="3317323359"/>
                    </a:ext>
                  </a:extLst>
                </a:gridCol>
                <a:gridCol w="364226">
                  <a:extLst>
                    <a:ext uri="{9D8B030D-6E8A-4147-A177-3AD203B41FA5}">
                      <a16:colId xmlns:a16="http://schemas.microsoft.com/office/drawing/2014/main" val="388508423"/>
                    </a:ext>
                  </a:extLst>
                </a:gridCol>
                <a:gridCol w="586174">
                  <a:extLst>
                    <a:ext uri="{9D8B030D-6E8A-4147-A177-3AD203B41FA5}">
                      <a16:colId xmlns:a16="http://schemas.microsoft.com/office/drawing/2014/main" val="3150690364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434669900"/>
                    </a:ext>
                  </a:extLst>
                </a:gridCol>
                <a:gridCol w="370737">
                  <a:extLst>
                    <a:ext uri="{9D8B030D-6E8A-4147-A177-3AD203B41FA5}">
                      <a16:colId xmlns:a16="http://schemas.microsoft.com/office/drawing/2014/main" val="3531730748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규격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수량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단위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실행단가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합계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삭제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205726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페수처리슬러지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ton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18214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재박커튼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200*200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 err="1"/>
                        <a:t>ea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1,100,000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15,400.000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734332"/>
                  </a:ext>
                </a:extLst>
              </a:tr>
            </a:tbl>
          </a:graphicData>
        </a:graphic>
      </p:graphicFrame>
      <p:sp>
        <p:nvSpPr>
          <p:cNvPr id="196" name="Google Shape;413;g22f983af321_0_4">
            <a:extLst>
              <a:ext uri="{FF2B5EF4-FFF2-40B4-BE49-F238E27FC236}">
                <a16:creationId xmlns:a16="http://schemas.microsoft.com/office/drawing/2014/main" id="{9B0CF697-5570-9A33-715C-6A4CEA550EBF}"/>
              </a:ext>
            </a:extLst>
          </p:cNvPr>
          <p:cNvSpPr/>
          <p:nvPr/>
        </p:nvSpPr>
        <p:spPr>
          <a:xfrm>
            <a:off x="851786" y="10836070"/>
            <a:ext cx="853174" cy="139000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413;g22f983af321_0_4">
            <a:extLst>
              <a:ext uri="{FF2B5EF4-FFF2-40B4-BE49-F238E27FC236}">
                <a16:creationId xmlns:a16="http://schemas.microsoft.com/office/drawing/2014/main" id="{90D0E392-5B78-AB2A-DC50-E48D488CC81F}"/>
              </a:ext>
            </a:extLst>
          </p:cNvPr>
          <p:cNvSpPr/>
          <p:nvPr/>
        </p:nvSpPr>
        <p:spPr>
          <a:xfrm>
            <a:off x="858137" y="11028178"/>
            <a:ext cx="839877" cy="151386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테스트 입력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413;g22f983af321_0_4">
            <a:extLst>
              <a:ext uri="{FF2B5EF4-FFF2-40B4-BE49-F238E27FC236}">
                <a16:creationId xmlns:a16="http://schemas.microsoft.com/office/drawing/2014/main" id="{EF6D4EAC-5F2F-D00E-D56D-2ACC63A7B950}"/>
              </a:ext>
            </a:extLst>
          </p:cNvPr>
          <p:cNvSpPr/>
          <p:nvPr/>
        </p:nvSpPr>
        <p:spPr>
          <a:xfrm>
            <a:off x="1765306" y="11027433"/>
            <a:ext cx="733732" cy="151386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200*200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413;g22f983af321_0_4">
            <a:extLst>
              <a:ext uri="{FF2B5EF4-FFF2-40B4-BE49-F238E27FC236}">
                <a16:creationId xmlns:a16="http://schemas.microsoft.com/office/drawing/2014/main" id="{E73CF9C8-0510-DE13-F8C0-D9F069674158}"/>
              </a:ext>
            </a:extLst>
          </p:cNvPr>
          <p:cNvSpPr/>
          <p:nvPr/>
        </p:nvSpPr>
        <p:spPr>
          <a:xfrm>
            <a:off x="2562397" y="11034314"/>
            <a:ext cx="319264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413;g22f983af321_0_4">
            <a:extLst>
              <a:ext uri="{FF2B5EF4-FFF2-40B4-BE49-F238E27FC236}">
                <a16:creationId xmlns:a16="http://schemas.microsoft.com/office/drawing/2014/main" id="{9316A80E-D8A9-CDC2-7498-192DFC5C3A73}"/>
              </a:ext>
            </a:extLst>
          </p:cNvPr>
          <p:cNvSpPr/>
          <p:nvPr/>
        </p:nvSpPr>
        <p:spPr>
          <a:xfrm>
            <a:off x="2941782" y="11032043"/>
            <a:ext cx="302024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dirty="0">
                <a:solidFill>
                  <a:srgbClr val="666666"/>
                </a:solidFill>
              </a:rPr>
              <a:t>ton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413;g22f983af321_0_4">
            <a:extLst>
              <a:ext uri="{FF2B5EF4-FFF2-40B4-BE49-F238E27FC236}">
                <a16:creationId xmlns:a16="http://schemas.microsoft.com/office/drawing/2014/main" id="{184F30E3-E5E4-B938-5965-90E10050B0D9}"/>
              </a:ext>
            </a:extLst>
          </p:cNvPr>
          <p:cNvSpPr/>
          <p:nvPr/>
        </p:nvSpPr>
        <p:spPr>
          <a:xfrm>
            <a:off x="3276789" y="11040456"/>
            <a:ext cx="540403" cy="137624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1,100,000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413;g22f983af321_0_4">
            <a:extLst>
              <a:ext uri="{FF2B5EF4-FFF2-40B4-BE49-F238E27FC236}">
                <a16:creationId xmlns:a16="http://schemas.microsoft.com/office/drawing/2014/main" id="{AE72AC7E-8DA1-4808-FDDD-10457A10E33D}"/>
              </a:ext>
            </a:extLst>
          </p:cNvPr>
          <p:cNvSpPr/>
          <p:nvPr/>
        </p:nvSpPr>
        <p:spPr>
          <a:xfrm>
            <a:off x="1781240" y="10836758"/>
            <a:ext cx="726467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413;g22f983af321_0_4">
            <a:extLst>
              <a:ext uri="{FF2B5EF4-FFF2-40B4-BE49-F238E27FC236}">
                <a16:creationId xmlns:a16="http://schemas.microsoft.com/office/drawing/2014/main" id="{C643C1AC-D22A-C6BF-6F0A-9C4BD42D0568}"/>
              </a:ext>
            </a:extLst>
          </p:cNvPr>
          <p:cNvSpPr/>
          <p:nvPr/>
        </p:nvSpPr>
        <p:spPr>
          <a:xfrm>
            <a:off x="2569438" y="10836758"/>
            <a:ext cx="309871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413;g22f983af321_0_4">
            <a:extLst>
              <a:ext uri="{FF2B5EF4-FFF2-40B4-BE49-F238E27FC236}">
                <a16:creationId xmlns:a16="http://schemas.microsoft.com/office/drawing/2014/main" id="{7D77A2F3-39A2-0246-9A07-DA1E780D385D}"/>
              </a:ext>
            </a:extLst>
          </p:cNvPr>
          <p:cNvSpPr/>
          <p:nvPr/>
        </p:nvSpPr>
        <p:spPr>
          <a:xfrm>
            <a:off x="2956996" y="10837178"/>
            <a:ext cx="285714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413;g22f983af321_0_4">
            <a:extLst>
              <a:ext uri="{FF2B5EF4-FFF2-40B4-BE49-F238E27FC236}">
                <a16:creationId xmlns:a16="http://schemas.microsoft.com/office/drawing/2014/main" id="{CB67B729-5119-C98D-A72D-20F31B036696}"/>
              </a:ext>
            </a:extLst>
          </p:cNvPr>
          <p:cNvSpPr/>
          <p:nvPr/>
        </p:nvSpPr>
        <p:spPr>
          <a:xfrm>
            <a:off x="3324125" y="10837178"/>
            <a:ext cx="483616" cy="137624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518462" y="10833877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삭제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210" name="Google Shape;571;g23105f653c7_0_105">
            <a:extLst>
              <a:ext uri="{FF2B5EF4-FFF2-40B4-BE49-F238E27FC236}">
                <a16:creationId xmlns:a16="http://schemas.microsoft.com/office/drawing/2014/main" id="{9BD820CA-8A81-7B29-347B-A433BCCC9D5A}"/>
              </a:ext>
            </a:extLst>
          </p:cNvPr>
          <p:cNvSpPr/>
          <p:nvPr/>
        </p:nvSpPr>
        <p:spPr>
          <a:xfrm>
            <a:off x="4512120" y="11038097"/>
            <a:ext cx="257372" cy="14252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>
              <a:buSzPts val="700"/>
            </a:pPr>
            <a:r>
              <a:rPr lang="ko-KR" altLang="en-US" sz="600" b="1" dirty="0">
                <a:solidFill>
                  <a:srgbClr val="FFFFFF"/>
                </a:solidFill>
              </a:rPr>
              <a:t>삭제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5F238D4-45A8-BA26-122D-5F8B62CB0CFC}"/>
              </a:ext>
            </a:extLst>
          </p:cNvPr>
          <p:cNvSpPr/>
          <p:nvPr/>
        </p:nvSpPr>
        <p:spPr>
          <a:xfrm>
            <a:off x="2246523" y="8206295"/>
            <a:ext cx="5235887" cy="4493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7" name="Google Shape;68;p2">
            <a:extLst>
              <a:ext uri="{FF2B5EF4-FFF2-40B4-BE49-F238E27FC236}">
                <a16:creationId xmlns:a16="http://schemas.microsoft.com/office/drawing/2014/main" id="{49B796E4-DB03-D310-996A-AEE56B2FC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593291"/>
              </p:ext>
            </p:extLst>
          </p:nvPr>
        </p:nvGraphicFramePr>
        <p:xfrm>
          <a:off x="2338184" y="8718027"/>
          <a:ext cx="5059462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1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첨부파일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대내용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암호화 해제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 한개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10MB(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68;p2">
            <a:extLst>
              <a:ext uri="{FF2B5EF4-FFF2-40B4-BE49-F238E27FC236}">
                <a16:creationId xmlns:a16="http://schemas.microsoft.com/office/drawing/2014/main" id="{867480C8-B3D5-7457-5CCA-9460A3BFF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987639"/>
              </p:ext>
            </p:extLst>
          </p:nvPr>
        </p:nvGraphicFramePr>
        <p:xfrm>
          <a:off x="2336704" y="9174760"/>
          <a:ext cx="5045952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16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첨부파일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대외용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암호화 해제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 한걔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10MB(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2" name="그림 181">
            <a:extLst>
              <a:ext uri="{FF2B5EF4-FFF2-40B4-BE49-F238E27FC236}">
                <a16:creationId xmlns:a16="http://schemas.microsoft.com/office/drawing/2014/main" id="{0260BB52-E5FD-18AD-0171-1D9363994C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5203" y="8811870"/>
            <a:ext cx="146685" cy="136210"/>
          </a:xfrm>
          <a:prstGeom prst="rect">
            <a:avLst/>
          </a:prstGeom>
        </p:spPr>
      </p:pic>
      <p:pic>
        <p:nvPicPr>
          <p:cNvPr id="183" name="그림 182">
            <a:extLst>
              <a:ext uri="{FF2B5EF4-FFF2-40B4-BE49-F238E27FC236}">
                <a16:creationId xmlns:a16="http://schemas.microsoft.com/office/drawing/2014/main" id="{9F6F8786-530B-4FC2-6BB8-69B7C44C20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9451" y="9291969"/>
            <a:ext cx="146685" cy="136210"/>
          </a:xfrm>
          <a:prstGeom prst="rect">
            <a:avLst/>
          </a:prstGeom>
        </p:spPr>
      </p:pic>
      <p:graphicFrame>
        <p:nvGraphicFramePr>
          <p:cNvPr id="184" name="Google Shape;68;p2">
            <a:extLst>
              <a:ext uri="{FF2B5EF4-FFF2-40B4-BE49-F238E27FC236}">
                <a16:creationId xmlns:a16="http://schemas.microsoft.com/office/drawing/2014/main" id="{ECAFD988-A413-5AAF-596B-7EDFB0230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124537"/>
              </p:ext>
            </p:extLst>
          </p:nvPr>
        </p:nvGraphicFramePr>
        <p:xfrm>
          <a:off x="2337384" y="8250969"/>
          <a:ext cx="5052767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세부내역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암호화 해제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10MB 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5" name="그림 184">
            <a:extLst>
              <a:ext uri="{FF2B5EF4-FFF2-40B4-BE49-F238E27FC236}">
                <a16:creationId xmlns:a16="http://schemas.microsoft.com/office/drawing/2014/main" id="{1CF11DB1-636F-6D3D-AED9-D86849AC2E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3727" y="8338363"/>
            <a:ext cx="168052" cy="160527"/>
          </a:xfrm>
          <a:prstGeom prst="rect">
            <a:avLst/>
          </a:prstGeom>
        </p:spPr>
      </p:pic>
      <p:pic>
        <p:nvPicPr>
          <p:cNvPr id="186" name="그림 185">
            <a:extLst>
              <a:ext uri="{FF2B5EF4-FFF2-40B4-BE49-F238E27FC236}">
                <a16:creationId xmlns:a16="http://schemas.microsoft.com/office/drawing/2014/main" id="{632B0992-D8FF-9639-03F3-26C53FFB96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1259" y="8786090"/>
            <a:ext cx="168052" cy="160527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D17E9945-0537-332E-65F8-DE4D6F8E45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54401" y="9249003"/>
            <a:ext cx="168052" cy="160527"/>
          </a:xfrm>
          <a:prstGeom prst="rect">
            <a:avLst/>
          </a:prstGeom>
        </p:spPr>
      </p:pic>
      <p:pic>
        <p:nvPicPr>
          <p:cNvPr id="188" name="그림 187">
            <a:extLst>
              <a:ext uri="{FF2B5EF4-FFF2-40B4-BE49-F238E27FC236}">
                <a16:creationId xmlns:a16="http://schemas.microsoft.com/office/drawing/2014/main" id="{DE01A790-00AD-1B83-A57D-31D7393B38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8903" y="8352610"/>
            <a:ext cx="146685" cy="136210"/>
          </a:xfrm>
          <a:prstGeom prst="rect">
            <a:avLst/>
          </a:prstGeom>
        </p:spPr>
      </p:pic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2EF9D74-F602-C61C-F349-825BF150512E}"/>
              </a:ext>
            </a:extLst>
          </p:cNvPr>
          <p:cNvSpPr/>
          <p:nvPr/>
        </p:nvSpPr>
        <p:spPr>
          <a:xfrm>
            <a:off x="2037046" y="6545671"/>
            <a:ext cx="5630896" cy="144181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BC157465-C8A6-9B59-63BE-3D917A41972A}"/>
              </a:ext>
            </a:extLst>
          </p:cNvPr>
          <p:cNvGrpSpPr/>
          <p:nvPr/>
        </p:nvGrpSpPr>
        <p:grpSpPr>
          <a:xfrm>
            <a:off x="-3880756" y="5182742"/>
            <a:ext cx="5679450" cy="1128520"/>
            <a:chOff x="-3880756" y="3978782"/>
            <a:chExt cx="5679450" cy="1128520"/>
          </a:xfrm>
        </p:grpSpPr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410782E-CCBC-8778-4E45-0A050FD9682E}"/>
                </a:ext>
              </a:extLst>
            </p:cNvPr>
            <p:cNvSpPr txBox="1"/>
            <p:nvPr/>
          </p:nvSpPr>
          <p:spPr>
            <a:xfrm>
              <a:off x="-3880756" y="3978782"/>
              <a:ext cx="56619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tx1"/>
                  </a:solidFill>
                </a:rPr>
                <a:t>입찰분류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7DFA3253-25A8-8737-D059-ACA226B6FA4B}"/>
                </a:ext>
              </a:extLst>
            </p:cNvPr>
            <p:cNvSpPr/>
            <p:nvPr/>
          </p:nvSpPr>
          <p:spPr>
            <a:xfrm>
              <a:off x="-3880756" y="4178679"/>
              <a:ext cx="5679450" cy="9286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72000">
                <a:spcBef>
                  <a:spcPts val="400"/>
                </a:spcBef>
              </a:pPr>
              <a:endParaRPr lang="ko-KR" altLang="en-US" sz="7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graphicFrame>
          <p:nvGraphicFramePr>
            <p:cNvPr id="231" name="Google Shape;68;p2">
              <a:extLst>
                <a:ext uri="{FF2B5EF4-FFF2-40B4-BE49-F238E27FC236}">
                  <a16:creationId xmlns:a16="http://schemas.microsoft.com/office/drawing/2014/main" id="{6561FF74-B85F-9063-24F2-B7B5DE5950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5949312"/>
                </p:ext>
              </p:extLst>
            </p:nvPr>
          </p:nvGraphicFramePr>
          <p:xfrm>
            <a:off x="-3690702" y="4326512"/>
            <a:ext cx="520991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9069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0554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0862">
                    <a:extLst>
                      <a:ext uri="{9D8B030D-6E8A-4147-A177-3AD203B41FA5}">
                        <a16:colId xmlns:a16="http://schemas.microsoft.com/office/drawing/2014/main" val="3383972087"/>
                      </a:ext>
                    </a:extLst>
                  </a:gridCol>
                  <a:gridCol w="1301218">
                    <a:extLst>
                      <a:ext uri="{9D8B030D-6E8A-4147-A177-3AD203B41FA5}">
                        <a16:colId xmlns:a16="http://schemas.microsoft.com/office/drawing/2014/main" val="3540461930"/>
                      </a:ext>
                    </a:extLst>
                  </a:gridCol>
                  <a:gridCol w="105188">
                    <a:extLst>
                      <a:ext uri="{9D8B030D-6E8A-4147-A177-3AD203B41FA5}">
                        <a16:colId xmlns:a16="http://schemas.microsoft.com/office/drawing/2014/main" val="2659180619"/>
                      </a:ext>
                    </a:extLst>
                  </a:gridCol>
                  <a:gridCol w="1406406">
                    <a:extLst>
                      <a:ext uri="{9D8B030D-6E8A-4147-A177-3AD203B41FA5}">
                        <a16:colId xmlns:a16="http://schemas.microsoft.com/office/drawing/2014/main" val="1313128218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분류군</a:t>
                        </a:r>
                        <a:r>
                          <a:rPr lang="ko-KR" altLang="en-US" sz="700" b="1" u="none" strike="noStrike" cap="none" dirty="0">
                            <a:solidFill>
                              <a:srgbClr val="FF0000"/>
                            </a:solidFill>
                          </a:rPr>
                          <a:t> </a:t>
                        </a:r>
                        <a:r>
                          <a:rPr lang="en-US" altLang="ko-KR" sz="700" b="1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사업부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 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공정   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chemeClr val="tx1"/>
                            </a:solidFill>
                          </a:rPr>
                          <a:t>분류                                        </a:t>
                        </a:r>
                        <a:r>
                          <a:rPr lang="ko-KR" altLang="ko-KR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˅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4" name="Google Shape;68;p2">
              <a:extLst>
                <a:ext uri="{FF2B5EF4-FFF2-40B4-BE49-F238E27FC236}">
                  <a16:creationId xmlns:a16="http://schemas.microsoft.com/office/drawing/2014/main" id="{457E3390-6D35-37DB-537A-8190B817328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5053747"/>
                </p:ext>
              </p:extLst>
            </p:nvPr>
          </p:nvGraphicFramePr>
          <p:xfrm>
            <a:off x="-3709496" y="4590643"/>
            <a:ext cx="5243950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02066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22328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i="0" u="none" strike="noStrike" cap="none" dirty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rPr>
                          <a:t>공장동</a:t>
                        </a:r>
                        <a:endParaRPr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5" name="Google Shape;68;p2">
              <a:extLst>
                <a:ext uri="{FF2B5EF4-FFF2-40B4-BE49-F238E27FC236}">
                  <a16:creationId xmlns:a16="http://schemas.microsoft.com/office/drawing/2014/main" id="{25BB5622-3C39-8C64-6015-CEA7667080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36292522"/>
                </p:ext>
              </p:extLst>
            </p:nvPr>
          </p:nvGraphicFramePr>
          <p:xfrm>
            <a:off x="-3704396" y="4832161"/>
            <a:ext cx="518464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009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194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51948">
                    <a:extLst>
                      <a:ext uri="{9D8B030D-6E8A-4147-A177-3AD203B41FA5}">
                        <a16:colId xmlns:a16="http://schemas.microsoft.com/office/drawing/2014/main" val="993089928"/>
                      </a:ext>
                    </a:extLst>
                  </a:gridCol>
                  <a:gridCol w="937260">
                    <a:extLst>
                      <a:ext uri="{9D8B030D-6E8A-4147-A177-3AD203B41FA5}">
                        <a16:colId xmlns:a16="http://schemas.microsoft.com/office/drawing/2014/main" val="3609473758"/>
                      </a:ext>
                    </a:extLst>
                  </a:gridCol>
                  <a:gridCol w="767184">
                    <a:extLst>
                      <a:ext uri="{9D8B030D-6E8A-4147-A177-3AD203B41FA5}">
                        <a16:colId xmlns:a16="http://schemas.microsoft.com/office/drawing/2014/main" val="2462605660"/>
                      </a:ext>
                    </a:extLst>
                  </a:gridCol>
                  <a:gridCol w="767184">
                    <a:extLst>
                      <a:ext uri="{9D8B030D-6E8A-4147-A177-3AD203B41FA5}">
                        <a16:colId xmlns:a16="http://schemas.microsoft.com/office/drawing/2014/main" val="4272136604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b="1" u="none" strike="noStrike" cap="none" dirty="0"/>
                          <a:t>라인</a:t>
                        </a:r>
                        <a:endParaRPr sz="700" b="1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tx1"/>
                            </a:solidFill>
                          </a:rPr>
                          <a:t>호기</a:t>
                        </a:r>
                        <a:endParaRPr sz="700" b="1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7F5281C2-D695-1EAB-E523-B44D999D194A}"/>
              </a:ext>
            </a:extLst>
          </p:cNvPr>
          <p:cNvSpPr/>
          <p:nvPr/>
        </p:nvSpPr>
        <p:spPr>
          <a:xfrm>
            <a:off x="-3860668" y="5196362"/>
            <a:ext cx="5625974" cy="1114900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꺾인 연결선 59">
            <a:extLst>
              <a:ext uri="{FF2B5EF4-FFF2-40B4-BE49-F238E27FC236}">
                <a16:creationId xmlns:a16="http://schemas.microsoft.com/office/drawing/2014/main" id="{98AF94A7-27A9-70DA-C100-1F70ABF2C7D1}"/>
              </a:ext>
            </a:extLst>
          </p:cNvPr>
          <p:cNvCxnSpPr>
            <a:cxnSpLocks/>
            <a:stCxn id="216" idx="0"/>
            <a:endCxn id="230" idx="3"/>
          </p:cNvCxnSpPr>
          <p:nvPr/>
        </p:nvCxnSpPr>
        <p:spPr>
          <a:xfrm rot="16200000" flipV="1">
            <a:off x="2976234" y="4669411"/>
            <a:ext cx="698720" cy="3053800"/>
          </a:xfrm>
          <a:prstGeom prst="bent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순서도: 카드 239">
            <a:extLst>
              <a:ext uri="{FF2B5EF4-FFF2-40B4-BE49-F238E27FC236}">
                <a16:creationId xmlns:a16="http://schemas.microsoft.com/office/drawing/2014/main" id="{AEE35728-B3A6-2E73-408F-B695C3911A78}"/>
              </a:ext>
            </a:extLst>
          </p:cNvPr>
          <p:cNvSpPr/>
          <p:nvPr/>
        </p:nvSpPr>
        <p:spPr>
          <a:xfrm>
            <a:off x="-1637608" y="4837326"/>
            <a:ext cx="1498470" cy="343972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롯데에너지머트리얼즈는 입찰분류가 추가되어 보여진다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ko-KR" altLang="en-US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171" name="Google Shape;68;p2">
            <a:extLst>
              <a:ext uri="{FF2B5EF4-FFF2-40B4-BE49-F238E27FC236}">
                <a16:creationId xmlns:a16="http://schemas.microsoft.com/office/drawing/2014/main" id="{FBD87A08-306D-D263-4510-1307FF0A8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990295"/>
              </p:ext>
            </p:extLst>
          </p:nvPr>
        </p:nvGraphicFramePr>
        <p:xfrm>
          <a:off x="2247601" y="7488697"/>
          <a:ext cx="518464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009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948">
                  <a:extLst>
                    <a:ext uri="{9D8B030D-6E8A-4147-A177-3AD203B41FA5}">
                      <a16:colId xmlns:a16="http://schemas.microsoft.com/office/drawing/2014/main" val="993089928"/>
                    </a:ext>
                  </a:extLst>
                </a:gridCol>
                <a:gridCol w="2471628">
                  <a:extLst>
                    <a:ext uri="{9D8B030D-6E8A-4147-A177-3AD203B41FA5}">
                      <a16:colId xmlns:a16="http://schemas.microsoft.com/office/drawing/2014/main" val="36094737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낙찰자</a:t>
                      </a:r>
                      <a:r>
                        <a:rPr lang="ko-KR" altLang="en-US" sz="700" b="1" u="none" strike="noStrike" cap="none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200;p5">
            <a:extLst>
              <a:ext uri="{FF2B5EF4-FFF2-40B4-BE49-F238E27FC236}">
                <a16:creationId xmlns:a16="http://schemas.microsoft.com/office/drawing/2014/main" id="{B1120AEC-7595-334F-94F2-101968F78ED0}"/>
              </a:ext>
            </a:extLst>
          </p:cNvPr>
          <p:cNvSpPr/>
          <p:nvPr/>
        </p:nvSpPr>
        <p:spPr>
          <a:xfrm>
            <a:off x="4167132" y="749107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선택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그림 172">
            <a:extLst>
              <a:ext uri="{FF2B5EF4-FFF2-40B4-BE49-F238E27FC236}">
                <a16:creationId xmlns:a16="http://schemas.microsoft.com/office/drawing/2014/main" id="{8AA62272-BB1A-3EEF-DC60-687692129E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9268" y="7511462"/>
            <a:ext cx="146685" cy="1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151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23447</TotalTime>
  <Words>4694</Words>
  <Application>Microsoft Office PowerPoint</Application>
  <PresentationFormat>사용자 지정</PresentationFormat>
  <Paragraphs>2180</Paragraphs>
  <Slides>26</Slides>
  <Notes>26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돋움</vt:lpstr>
      <vt:lpstr>Malgun Gothic</vt:lpstr>
      <vt:lpstr>Malgun Gothic</vt:lpstr>
      <vt:lpstr>Arial</vt:lpstr>
      <vt:lpstr>Simple Light</vt:lpstr>
      <vt:lpstr>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505</cp:revision>
  <dcterms:modified xsi:type="dcterms:W3CDTF">2024-03-18T07:37:48Z</dcterms:modified>
</cp:coreProperties>
</file>