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2"/>
  </p:notesMasterIdLst>
  <p:sldIdLst>
    <p:sldId id="256" r:id="rId2"/>
    <p:sldId id="257" r:id="rId3"/>
    <p:sldId id="260" r:id="rId4"/>
    <p:sldId id="301" r:id="rId5"/>
    <p:sldId id="303" r:id="rId6"/>
    <p:sldId id="305" r:id="rId7"/>
    <p:sldId id="304" r:id="rId8"/>
    <p:sldId id="308" r:id="rId9"/>
    <p:sldId id="309" r:id="rId10"/>
    <p:sldId id="310" r:id="rId11"/>
    <p:sldId id="306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3120">
          <p15:clr>
            <a:srgbClr val="A4A3A4"/>
          </p15:clr>
        </p15:guide>
        <p15:guide id="3" pos="706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67FF"/>
    <a:srgbClr val="3498DC"/>
    <a:srgbClr val="00C1FF"/>
    <a:srgbClr val="F77509"/>
    <a:srgbClr val="1158C1"/>
    <a:srgbClr val="24A2DD"/>
    <a:srgbClr val="587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22" y="108"/>
      </p:cViewPr>
      <p:guideLst>
        <p:guide orient="horz" pos="686"/>
        <p:guide pos="3120"/>
        <p:guide pos="706"/>
        <p:guide orient="horz" pos="10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B7E6A-1966-4574-9290-B9C3AE20DB46}" type="datetimeFigureOut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6E2D3-C124-4793-A71F-DB0A840C14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25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9945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6160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2318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4A4489F-5F6C-4006-8353-A3FA1A906B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ED176E-9F2E-4599-81A0-D42AEB7152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403" y="3267971"/>
            <a:ext cx="4448940" cy="2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62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E9180FC-6904-4C48-821A-3CA56A1894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6EC22450-6FAA-44A4-BC56-24E0CF699C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7380" y="3908142"/>
            <a:ext cx="2695106" cy="20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6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A5E9F-7D5E-4DCA-BF00-4EE98936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6" y="0"/>
            <a:ext cx="6727615" cy="5492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72E7D0-C30E-4F3B-9D32-6509FBD9A563}"/>
              </a:ext>
            </a:extLst>
          </p:cNvPr>
          <p:cNvGrpSpPr/>
          <p:nvPr userDrawn="1"/>
        </p:nvGrpSpPr>
        <p:grpSpPr>
          <a:xfrm>
            <a:off x="170866" y="549652"/>
            <a:ext cx="9576000" cy="81915"/>
            <a:chOff x="292359" y="692526"/>
            <a:chExt cx="11697478" cy="8191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044DA-2B03-48A6-8AD4-160DA3A5645F}"/>
                </a:ext>
              </a:extLst>
            </p:cNvPr>
            <p:cNvSpPr/>
            <p:nvPr userDrawn="1"/>
          </p:nvSpPr>
          <p:spPr>
            <a:xfrm>
              <a:off x="292359" y="692526"/>
              <a:ext cx="4904792" cy="81915"/>
            </a:xfrm>
            <a:prstGeom prst="rect">
              <a:avLst/>
            </a:prstGeom>
            <a:solidFill>
              <a:srgbClr val="006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E33884D-8791-4410-8B1E-2B1CF787AE6C}"/>
                </a:ext>
              </a:extLst>
            </p:cNvPr>
            <p:cNvSpPr/>
            <p:nvPr userDrawn="1"/>
          </p:nvSpPr>
          <p:spPr>
            <a:xfrm>
              <a:off x="9321282" y="692526"/>
              <a:ext cx="2668555" cy="81915"/>
            </a:xfrm>
            <a:prstGeom prst="rect">
              <a:avLst/>
            </a:prstGeom>
            <a:solidFill>
              <a:srgbClr val="587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A5E797-D7D1-4622-AF12-660FB85D3A2A}"/>
                </a:ext>
              </a:extLst>
            </p:cNvPr>
            <p:cNvSpPr/>
            <p:nvPr userDrawn="1"/>
          </p:nvSpPr>
          <p:spPr>
            <a:xfrm>
              <a:off x="5164495" y="692526"/>
              <a:ext cx="4156787" cy="81915"/>
            </a:xfrm>
            <a:prstGeom prst="rect">
              <a:avLst/>
            </a:prstGeom>
            <a:solidFill>
              <a:srgbClr val="00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</p:grp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7C2EC4F6-B662-49DD-8358-4FF7071DE1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1744" y="111686"/>
            <a:ext cx="2514774" cy="430703"/>
          </a:xfrm>
        </p:spPr>
        <p:txBody>
          <a:bodyPr anchor="b">
            <a:normAutofit/>
          </a:bodyPr>
          <a:lstStyle>
            <a:lvl1pPr marL="0" indent="0" algn="r">
              <a:buNone/>
              <a:defRPr sz="1463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소제목입력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706292-1726-B6DC-D0D0-2AD44F0EAC75}"/>
              </a:ext>
            </a:extLst>
          </p:cNvPr>
          <p:cNvSpPr/>
          <p:nvPr userDrawn="1"/>
        </p:nvSpPr>
        <p:spPr>
          <a:xfrm>
            <a:off x="0" y="6492875"/>
            <a:ext cx="9906000" cy="3651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92875"/>
            <a:ext cx="866513" cy="3605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04C0C1C-62CD-47BF-9D01-638A3D52E295}"/>
              </a:ext>
            </a:extLst>
          </p:cNvPr>
          <p:cNvSpPr txBox="1"/>
          <p:nvPr userDrawn="1"/>
        </p:nvSpPr>
        <p:spPr>
          <a:xfrm>
            <a:off x="4186115" y="6542969"/>
            <a:ext cx="1767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0FD75E1-2F11-46BF-B0F1-DA14EF3BE7F9}" type="slidenum">
              <a:rPr lang="ko-KR" altLang="en-US" sz="1200" smtClean="0">
                <a:latin typeface="+mj-ea"/>
                <a:ea typeface="+mj-ea"/>
              </a:rPr>
              <a:pPr algn="ctr"/>
              <a:t>‹#›</a:t>
            </a:fld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11924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orient="horz" pos="572">
          <p15:clr>
            <a:srgbClr val="FBAE40"/>
          </p15:clr>
        </p15:guide>
        <p15:guide id="3" pos="6136">
          <p15:clr>
            <a:srgbClr val="FBAE40"/>
          </p15:clr>
        </p15:guide>
        <p15:guide id="4" pos="1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8599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231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33768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74412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01241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8459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3855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2582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420DD-147D-40D0-A79C-BBAA5A49CC56}" type="datetime1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80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1A1A815-6918-41FC-B337-9D0D47CC1E5F}"/>
              </a:ext>
            </a:extLst>
          </p:cNvPr>
          <p:cNvSpPr txBox="1"/>
          <p:nvPr/>
        </p:nvSpPr>
        <p:spPr>
          <a:xfrm>
            <a:off x="564281" y="1788227"/>
            <a:ext cx="6005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244" dirty="0" smtClean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rgbClr val="1158C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</a:t>
            </a:r>
            <a:endParaRPr lang="ko-KR" altLang="en-US" sz="2800" b="1" spc="-244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rgbClr val="1158C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171F5-00D7-442E-A48C-432F60D3659E}"/>
              </a:ext>
            </a:extLst>
          </p:cNvPr>
          <p:cNvSpPr txBox="1"/>
          <p:nvPr/>
        </p:nvSpPr>
        <p:spPr>
          <a:xfrm>
            <a:off x="564282" y="2493941"/>
            <a:ext cx="72123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 매뉴얼</a:t>
            </a:r>
            <a:r>
              <a:rPr lang="en-US" altLang="ko-KR" sz="2800" b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800" b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사용자</a:t>
            </a:r>
            <a:r>
              <a:rPr lang="en-US" altLang="ko-KR" sz="2800" b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99C61-D210-488B-9341-18957576DD1A}"/>
              </a:ext>
            </a:extLst>
          </p:cNvPr>
          <p:cNvSpPr txBox="1"/>
          <p:nvPr/>
        </p:nvSpPr>
        <p:spPr>
          <a:xfrm>
            <a:off x="564282" y="3225567"/>
            <a:ext cx="32819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mtClean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2024.04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E6A685F-EF76-45FA-8BD9-8D3E62521ED6}"/>
              </a:ext>
            </a:extLst>
          </p:cNvPr>
          <p:cNvGrpSpPr/>
          <p:nvPr/>
        </p:nvGrpSpPr>
        <p:grpSpPr>
          <a:xfrm rot="10800000">
            <a:off x="668598" y="3038268"/>
            <a:ext cx="4572000" cy="45719"/>
            <a:chOff x="3856722" y="3181864"/>
            <a:chExt cx="5735159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B703A55-76B2-4BEF-81BD-0AD282ACFCC3}"/>
                </a:ext>
              </a:extLst>
            </p:cNvPr>
            <p:cNvCxnSpPr/>
            <p:nvPr/>
          </p:nvCxnSpPr>
          <p:spPr>
            <a:xfrm>
              <a:off x="3856722" y="3181864"/>
              <a:ext cx="1362978" cy="0"/>
            </a:xfrm>
            <a:prstGeom prst="line">
              <a:avLst/>
            </a:prstGeom>
            <a:ln w="19050">
              <a:solidFill>
                <a:srgbClr val="33B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481E5D8-FDC6-4B0B-A62A-56729C39CBDF}"/>
                </a:ext>
              </a:extLst>
            </p:cNvPr>
            <p:cNvCxnSpPr/>
            <p:nvPr/>
          </p:nvCxnSpPr>
          <p:spPr>
            <a:xfrm>
              <a:off x="5190428" y="3181864"/>
              <a:ext cx="3038475" cy="0"/>
            </a:xfrm>
            <a:prstGeom prst="line">
              <a:avLst/>
            </a:prstGeom>
            <a:ln w="19050">
              <a:solidFill>
                <a:srgbClr val="00AD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2D8C128-FDD7-4351-A9BB-CBE594DDE5BC}"/>
                </a:ext>
              </a:extLst>
            </p:cNvPr>
            <p:cNvCxnSpPr/>
            <p:nvPr/>
          </p:nvCxnSpPr>
          <p:spPr>
            <a:xfrm>
              <a:off x="8029303" y="3181864"/>
              <a:ext cx="1562578" cy="0"/>
            </a:xfrm>
            <a:prstGeom prst="line">
              <a:avLst/>
            </a:prstGeom>
            <a:ln w="19050">
              <a:solidFill>
                <a:srgbClr val="526C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2" y="404842"/>
            <a:ext cx="1930668" cy="12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업체관리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및 업체관리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등록된 업체들의 정보를 제공하고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업체명을 클릭하여 상세내용을 확인하고 등록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 및 삭제처리를 할 수 있습니다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업체관리는 일반사용자 권한을 가진 사용자는 보실 수 없습니다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6936672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업체관리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982975" y="1379343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982975" y="1814491"/>
            <a:ext cx="2555308" cy="3298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업체승인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일진 전자입찰 협력업체로 등록된 업체 목록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업체명을 클릭하여 상세내용을 확인 후 삭제와 수정처리를 할 수 있음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업체등록 버튼을 클릭하면 계열사에서 협력업체를 직접 등록할 수 있음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 상세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조회된 업체명을 클릭하면 업체상세 정보를 확인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계열사 관리항목에 업체등급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평가정보 및 업체 관리자정보도 확인 가능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삭제처리 및 수정페이지 이동 기능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업체등록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업체관리목록 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업체등록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 이용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 회원가입을 계열사에서 처리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타 계열사에 등록되어 있는 협력사를 불러와 등록 가능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업체등록을 하면 협력사 관리자에게 등록 메일 발송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2" y="1816048"/>
            <a:ext cx="6561780" cy="4013252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88620" y="4579620"/>
            <a:ext cx="982980" cy="1600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9661475-5733-461C-BA6D-317A2EAADB8B}"/>
              </a:ext>
            </a:extLst>
          </p:cNvPr>
          <p:cNvSpPr txBox="1"/>
          <p:nvPr/>
        </p:nvSpPr>
        <p:spPr>
          <a:xfrm>
            <a:off x="796309" y="895155"/>
            <a:ext cx="1427314" cy="654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56" b="1" spc="-122" dirty="0">
                <a:ln>
                  <a:solidFill>
                    <a:srgbClr val="1452B7">
                      <a:alpha val="0"/>
                    </a:srgbClr>
                  </a:solidFill>
                </a:ln>
                <a:solidFill>
                  <a:srgbClr val="1158C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INDEX</a:t>
            </a:r>
            <a:endParaRPr lang="ko-KR" altLang="en-US" sz="3656" spc="-122" dirty="0">
              <a:ln>
                <a:solidFill>
                  <a:srgbClr val="1452B7">
                    <a:alpha val="0"/>
                  </a:srgbClr>
                </a:solidFill>
              </a:ln>
              <a:solidFill>
                <a:srgbClr val="1158C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876DB3-BA52-4D08-A0F2-DDBCD9D272AE}"/>
              </a:ext>
            </a:extLst>
          </p:cNvPr>
          <p:cNvSpPr txBox="1"/>
          <p:nvPr/>
        </p:nvSpPr>
        <p:spPr>
          <a:xfrm>
            <a:off x="796309" y="1536370"/>
            <a:ext cx="5899686" cy="36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88" b="1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전자입찰 매뉴얼</a:t>
            </a:r>
            <a:r>
              <a:rPr lang="en-US" altLang="ko-KR" sz="1788" b="1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788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788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사용자</a:t>
            </a:r>
            <a:r>
              <a:rPr lang="en-US" altLang="ko-KR" sz="1788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788" spc="-122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A4A0775B-5751-6948-0A4C-C900331BC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179211"/>
              </p:ext>
            </p:extLst>
          </p:nvPr>
        </p:nvGraphicFramePr>
        <p:xfrm>
          <a:off x="1046358" y="3071634"/>
          <a:ext cx="408214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2144">
                  <a:extLst>
                    <a:ext uri="{9D8B030D-6E8A-4147-A177-3AD203B41FA5}">
                      <a16:colId xmlns:a16="http://schemas.microsoft.com/office/drawing/2014/main" val="3690779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입찰계획</a:t>
                      </a:r>
                      <a:r>
                        <a:rPr lang="en-US" altLang="ko-KR" sz="1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공고</a:t>
                      </a:r>
                      <a:endParaRPr lang="en-US" altLang="ko-KR" sz="1400" b="1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입찰진행</a:t>
                      </a:r>
                      <a:endParaRPr lang="en-US" altLang="ko-KR" sz="14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입찰완료</a:t>
                      </a:r>
                      <a:endParaRPr lang="en-US" altLang="ko-KR" sz="14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입찰이력</a:t>
                      </a:r>
                      <a:endParaRPr lang="en-US" altLang="ko-KR" sz="1400" b="1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616844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955D4863-1D74-4AB0-8BC8-C859221B830C}"/>
              </a:ext>
            </a:extLst>
          </p:cNvPr>
          <p:cNvGrpSpPr/>
          <p:nvPr/>
        </p:nvGrpSpPr>
        <p:grpSpPr>
          <a:xfrm>
            <a:off x="796310" y="2429831"/>
            <a:ext cx="3340611" cy="496572"/>
            <a:chOff x="3236924" y="2365287"/>
            <a:chExt cx="3321920" cy="493794"/>
          </a:xfrm>
        </p:grpSpPr>
        <p:sp>
          <p:nvSpPr>
            <p:cNvPr id="14" name="사각형: 둥근 모서리 14">
              <a:extLst>
                <a:ext uri="{FF2B5EF4-FFF2-40B4-BE49-F238E27FC236}">
                  <a16:creationId xmlns:a16="http://schemas.microsoft.com/office/drawing/2014/main" id="{E7CB7D2C-2B7F-43ED-A56E-238E98CEA4B7}"/>
                </a:ext>
              </a:extLst>
            </p:cNvPr>
            <p:cNvSpPr/>
            <p:nvPr/>
          </p:nvSpPr>
          <p:spPr>
            <a:xfrm>
              <a:off x="3236924" y="2365287"/>
              <a:ext cx="3321920" cy="4937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5C5CC4F-4DB8-4CE4-AD1E-E6434D371DEC}"/>
                </a:ext>
              </a:extLst>
            </p:cNvPr>
            <p:cNvSpPr/>
            <p:nvPr/>
          </p:nvSpPr>
          <p:spPr>
            <a:xfrm>
              <a:off x="3311322" y="2437933"/>
              <a:ext cx="348502" cy="348502"/>
            </a:xfrm>
            <a:prstGeom prst="ellipse">
              <a:avLst/>
            </a:prstGeom>
            <a:gradFill>
              <a:gsLst>
                <a:gs pos="0">
                  <a:srgbClr val="00C3FF"/>
                </a:gs>
                <a:gs pos="100000">
                  <a:srgbClr val="0064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b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Ⅲ</a:t>
              </a:r>
              <a:endParaRPr lang="ko-KR" altLang="en-US" sz="146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55EAEF-9B9B-43DE-B949-A2E2D6970C2F}"/>
                </a:ext>
              </a:extLst>
            </p:cNvPr>
            <p:cNvSpPr txBox="1"/>
            <p:nvPr/>
          </p:nvSpPr>
          <p:spPr>
            <a:xfrm>
              <a:off x="3708754" y="2450166"/>
              <a:ext cx="950299" cy="365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88" b="1" spc="-122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전자입찰</a:t>
              </a:r>
              <a:endParaRPr lang="ko-KR" altLang="en-US" sz="1788" b="1" spc="-12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1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.1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입찰계획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공고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Ⅲ.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입찰담당자가 생성한 </a:t>
            </a:r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입찰공고 전</a:t>
            </a:r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입찰계획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상태의 입찰목록입니다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입찰번호 또는 입찰명을 클릭하시면 상세내용을 확인할 수 있습니다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입찰목록은 입찰관계자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입찰담당자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공고자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개찰자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낙찰자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입회자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에게 보여줍니다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6936672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입찰계획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982975" y="1379343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982975" y="1814491"/>
            <a:ext cx="2555308" cy="2528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입찰계획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입찰관계자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입찰담당자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공고자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입회자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에게 보여줌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입찰계획등록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 이용하여 신규입찰등록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자동삭제 기능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입찰등록 후 입찰제출마감일시 전에 공고를 하지 않으면 자동으로 삭제됨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검색결과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입찰번호 또는 입찰명을 클릭 상세 내용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제출일시가 현재시간 이후이면 빨간색으로 표기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입찰방식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지명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내역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직접입력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2" y="1806594"/>
            <a:ext cx="6600498" cy="415224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02920" y="3886200"/>
            <a:ext cx="982980" cy="1600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6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.2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입찰계획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공고 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입찰등록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Ⅲ.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입찰생성은 직접 입력 또는 과거입찰을 불러와 등록할 수 있습니다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입찰담당자는 입찰계획을 등록할 수 있습니다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200" b="1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6987006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입찰등록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7055140" y="1379343"/>
            <a:ext cx="1618935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987006" y="1738990"/>
            <a:ext cx="255127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입찰기본정보</a:t>
            </a:r>
            <a:endParaRPr lang="en-US" altLang="ko-KR" sz="1000" i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과거입찰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가져오기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과거에 등록한 입찰을 불러와 입찰정보를 세팅하는 기능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입찰방식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협력사를 지정하는  지명경쟁과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계열사가 관리하는 모든 협력사가 대상이 되는 일반경쟁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입찰참가업체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입찰방식을 지명경쟁으로 선택했을 경우 참가업체를 선택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일반경쟁일 경우 계열사 관리 모든 협력업체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입찰공고 추가등록 사항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제출시작일시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입찰을 공고하고 협력사가 투찰을 시작할 수 있는 일시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입찰마감일시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협력사 투찰을 마감하는 일시 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마감일시 전까지 입찰공고하지 않으면 시스템에서 자동삭게 처리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입찰이 마감되고 투찰한 견적금액을 확인할 수 있는 사람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재입찰 처리 가능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입찰공고자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입찰계획상태에서 입찰을 공고할 수 있는 사람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마감된 입찰을 낙찰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유찰 처리하는 사람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입회자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개찰참여 확인자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입회자 확인 후 개찰 가능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내역방식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견적내역을 파일등록 또는 직접입력 선택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3" y="1814491"/>
            <a:ext cx="3689110" cy="38229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371" y="3483174"/>
            <a:ext cx="3744213" cy="252419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56368" y="5704514"/>
            <a:ext cx="461665" cy="378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ko-KR" altLang="en-US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5564" y="3035720"/>
            <a:ext cx="461665" cy="378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…..</a:t>
            </a:r>
            <a:endParaRPr lang="ko-KR" altLang="en-US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.3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입찰계획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공고 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입찰공고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Ⅲ.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입찰담당자는 입찰계획을 수정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삭제할 수 있고 공고자는 입찰참여 업체에게 입찰공고 처리합니다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공고 시 지정된 협력업체에게 메일과 문자가 발송됩니다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200" b="1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6987006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입찰계획 상세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7055140" y="1379343"/>
            <a:ext cx="1618935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987006" y="1738990"/>
            <a:ext cx="255127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버튼정보</a:t>
            </a:r>
            <a:endParaRPr lang="en-US" altLang="ko-KR" sz="1000" i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입찰공고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입찰계획을 공고하고 지정업체 담당자에게 메일과 문자를 발송함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공고 후 입찰내용 수정 불가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입찰담당자 또는 공고자가 처리 가능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입찰계획을 수정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 함 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입찰담당자 가능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공고문 미리보고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협력업체에서 보게되는 공고문을 팝업으로 보여주는 기능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입찰공고 전 확인 가능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입찰관계자 확인 가능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엑셀변환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내용을 엑셀파일로 다운로드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입찰계획 목록 화면으로 이동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52499" y="5195078"/>
            <a:ext cx="461665" cy="378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ko-KR" altLang="en-US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5564" y="3866231"/>
            <a:ext cx="461665" cy="378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…..</a:t>
            </a:r>
            <a:endParaRPr lang="ko-KR" altLang="en-US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6" y="1798036"/>
            <a:ext cx="3804213" cy="339704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675" y="4318501"/>
            <a:ext cx="3801198" cy="17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.1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입찰진행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Ⅲ.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입찰진행은 입찰공고 되고 입찰완료 전까지의 입찰목록입니다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입찰번호 또는 입찰명을 클릭하시면 상세내용을 확인할 수 있습니다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입찰진행 결과 </a:t>
            </a:r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입찰관계자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입찰담당자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공고자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개찰자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낙찰자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입회자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에게 보여줍니다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6936672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입찰진행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982975" y="1379343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982975" y="1814491"/>
            <a:ext cx="2555308" cy="3606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입찰진행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입찰공고에서 입찰완료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 까지의 입찰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입찰관계자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입찰담당자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공고자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입회자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에게 보여줌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입찰번호 또는 입찰명을 클릭하여 상세내용을 확인할 수 있으며 등록된 입찰 관계에 따라 개찰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처리를 할 수 있음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자동유찰 기능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제출마감일시 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30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 이후가 되도록 입찰완료처리를 하지 않으면 자동으로 유찰처리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검색결과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입찰번호 또는 입찰명을 클릭 상세 내용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제출마감일시가 현재시간보다 이전 이면 빨간색으로 표기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입찰방식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지명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상태는 입찰공고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재입찰 포함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나타나고 개찰대상 입찰공고 상태는 빨간색으로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개찰은 파란색으로 표현됨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2" y="1814491"/>
            <a:ext cx="6494309" cy="440342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02252" y="3852644"/>
            <a:ext cx="982980" cy="1600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8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.2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입찰진행 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개찰처리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Ⅲ.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진행중 입찰 중 입찰공고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개찰대상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입찰을 클릭하면 개찰을 하실 수 있습니다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개찰처리는 개찰자만 가능합니다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200" b="1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6987006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개찰처리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7055140" y="1379343"/>
            <a:ext cx="1618935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987006" y="1738990"/>
            <a:ext cx="255127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화면설명</a:t>
            </a:r>
            <a:endParaRPr lang="en-US" altLang="ko-KR" sz="1000" i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입찰진행 목록에서 상태가 입찰공고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개찰대상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 입찰만 개찰이 가능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개찰전까지는 협력사들의 견적내용을 확인할 수 없음 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협력사들의 공고확인 및 투찰여부는 확인 가능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 및 주요내용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입회자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입회자가 등록된 입찰이라면 입회자의 서명확인을 받아야 함 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입회자가 직접 해당입찰 들어가서 확인 또는 개찰자가 개찰하기 전 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u="sng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서명 미확인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클릭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입회자의 로그인 비밀번호를 입력하여 서명처리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업체견적사항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b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공백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협력사는 공고확인을 하지 않음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[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공고확인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협력사가 투찰하지는 않고 입찰공고 확인만 함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상세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협력사 투찰함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개찰전 확인이 불가함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 유찰처리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 전에도 처리 가능 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담당자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낙찰자 유찰처리 가능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b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유찰 시 유찰사유를 필수로 입력하고 참여 협력사에게 유찰 메일 발송됨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 개찰처리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개찰처리 시 공동인증서의 비밀번호를 입력해야 함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개찰자만 처리 가능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5032" y="6098797"/>
            <a:ext cx="461665" cy="3187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ko-KR" altLang="en-US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5564" y="1953539"/>
            <a:ext cx="461665" cy="378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…..</a:t>
            </a:r>
            <a:endParaRPr lang="ko-KR" altLang="en-US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98" y="1785898"/>
            <a:ext cx="4179498" cy="430738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208" y="2314298"/>
            <a:ext cx="3983583" cy="175962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759" y="4238471"/>
            <a:ext cx="2004940" cy="108231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9" name="꺾인 연결선 18"/>
          <p:cNvCxnSpPr>
            <a:endCxn id="17" idx="0"/>
          </p:cNvCxnSpPr>
          <p:nvPr/>
        </p:nvCxnSpPr>
        <p:spPr>
          <a:xfrm rot="16200000" flipH="1">
            <a:off x="5134768" y="4026010"/>
            <a:ext cx="320812" cy="10411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24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.3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입찰진행 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낙찰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재입찰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Ⅲ.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진행중 입찰 중 개찰상태의 입찰을 클릭하면 낙찰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업체선정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및 재입찰 하실 수 있습니다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낙찰처리는 개찰자와 낙찰자만 가능하고 재입찰은 담당자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개찰자만 가능합니다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200" b="1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6987006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낙찰</a:t>
            </a:r>
            <a:r>
              <a:rPr lang="en-US" altLang="ko-KR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/</a:t>
            </a:r>
            <a:r>
              <a:rPr lang="ko-KR" altLang="en-US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재입찰 처리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7055140" y="1379343"/>
            <a:ext cx="1618935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987006" y="1738990"/>
            <a:ext cx="2551277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화면설명</a:t>
            </a:r>
            <a:endParaRPr lang="en-US" altLang="ko-KR" sz="1000" i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입찰진행 목록에서 상태가 개찰인 입찰에 대해 낙찰 또는 재입찰 처리를 할 수 있음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재입찰 및 주요내용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업체견적사항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b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투찰한 업체에 대해서만 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버튼과 체크박스가 활성화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상세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협력사가 투찰한 상세내역을 다운받아 확인 가능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[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투찰한 내역 및 견적금액을 확인하고 낙찰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업체선정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처리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낙찰업체에게 낙찰메일과 문자 발송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 유찰처리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 전 처리 가능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담당자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낙찰자 유찰처리 가능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b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유찰 시 유찰사유를 필수로 입력하고 참여 협력사에게 유찰 메일 발송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선택업체 재입찰하러 가기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입찰에 참여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투찰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한 업체 중 재입찰 대상 업체를 체크하고 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선택업체 재입찰하러 가기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 클릭하면 재입찰을 할 수 있음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재입찰 시 협력사에게 재입찰 메일과 문자 발송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55032" y="6098797"/>
            <a:ext cx="461665" cy="3187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ko-KR" altLang="en-US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5564" y="1953539"/>
            <a:ext cx="461665" cy="378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…..</a:t>
            </a:r>
            <a:endParaRPr lang="ko-KR" altLang="en-US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75" y="1817224"/>
            <a:ext cx="4073625" cy="41932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320" y="2314298"/>
            <a:ext cx="3993358" cy="175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.1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입찰완료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Ⅲ.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입찰완료는 업체선정이 완료된 입찰이거나 유찰된 입찰목록을 보여줍니다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입찰완료 결과 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입찰관계자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입찰담당자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공고자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개찰자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낙찰자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입회자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에게 보여줍니다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6936672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입찰완료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982975" y="1379343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982975" y="1814491"/>
            <a:ext cx="2555308" cy="138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입찰완료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마감된 입찰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목록을 보여줍니다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검색결과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입찰번호 또는 입찰명을 클릭 상세 내용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상태가 유찰된 입찰은 상태를 빨간색으로 표기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2" y="1799831"/>
            <a:ext cx="6558194" cy="440130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47185" y="4112285"/>
            <a:ext cx="982980" cy="1600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.2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입찰완료 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상세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Ⅲ.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입찰완료된 입찰 상세내용과 추가합의 사항 및 실제 계약금액을 입력할 수 있습니다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입찰관계자</a:t>
            </a:r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입찰담당자</a:t>
            </a:r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공고자</a:t>
            </a:r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개찰자</a:t>
            </a:r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낙찰자</a:t>
            </a:r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입회자</a:t>
            </a:r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에게 보여줍니다</a:t>
            </a:r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6987006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입찰완료 상세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7055140" y="1379343"/>
            <a:ext cx="1618935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987006" y="1738990"/>
            <a:ext cx="25512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화면설명</a:t>
            </a:r>
            <a:endParaRPr lang="en-US" altLang="ko-KR" sz="1000" i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 후 입찰건에 대한 상세내용과 낙찰 시 입력한 추가합의사항을 확인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주요내용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실제계약금액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낙찰금액과 실제계약금액이 다를 경우 실제계약금액을 등록합니다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이전에 작성한 금액이 있다면 이전금액을 보여줌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5032" y="6098797"/>
            <a:ext cx="461665" cy="3187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ko-KR" altLang="en-US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85564" y="1953539"/>
            <a:ext cx="461665" cy="378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…..</a:t>
            </a:r>
            <a:endParaRPr lang="ko-KR" altLang="en-US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6" y="1785898"/>
            <a:ext cx="4117084" cy="433061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097" y="2333588"/>
            <a:ext cx="3973805" cy="18720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076" y="4432528"/>
            <a:ext cx="2374582" cy="147679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0" name="꺾인 연결선 19"/>
          <p:cNvCxnSpPr>
            <a:endCxn id="9" idx="0"/>
          </p:cNvCxnSpPr>
          <p:nvPr/>
        </p:nvCxnSpPr>
        <p:spPr>
          <a:xfrm rot="5400000">
            <a:off x="5144784" y="4230080"/>
            <a:ext cx="389031" cy="1586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8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E287C51-6854-4063-83A9-C424AE4F74C7}"/>
              </a:ext>
            </a:extLst>
          </p:cNvPr>
          <p:cNvSpPr txBox="1"/>
          <p:nvPr/>
        </p:nvSpPr>
        <p:spPr>
          <a:xfrm>
            <a:off x="796309" y="895155"/>
            <a:ext cx="1427314" cy="654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56" b="1" spc="-122" dirty="0">
                <a:ln>
                  <a:solidFill>
                    <a:srgbClr val="1452B7">
                      <a:alpha val="0"/>
                    </a:srgbClr>
                  </a:solidFill>
                </a:ln>
                <a:solidFill>
                  <a:srgbClr val="1158C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INDEX</a:t>
            </a:r>
            <a:endParaRPr lang="ko-KR" altLang="en-US" sz="3656" spc="-122" dirty="0">
              <a:ln>
                <a:solidFill>
                  <a:srgbClr val="1452B7">
                    <a:alpha val="0"/>
                  </a:srgbClr>
                </a:solidFill>
              </a:ln>
              <a:solidFill>
                <a:srgbClr val="1158C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76DB3-BA52-4D08-A0F2-DDBCD9D272AE}"/>
              </a:ext>
            </a:extLst>
          </p:cNvPr>
          <p:cNvSpPr txBox="1"/>
          <p:nvPr/>
        </p:nvSpPr>
        <p:spPr>
          <a:xfrm>
            <a:off x="796309" y="1536370"/>
            <a:ext cx="5899686" cy="36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88" b="1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전자입찰 매뉴얼</a:t>
            </a:r>
            <a:r>
              <a:rPr lang="en-US" altLang="ko-KR" sz="1788" b="1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788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788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사용자</a:t>
            </a:r>
            <a:r>
              <a:rPr lang="en-US" altLang="ko-KR" sz="1788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788" spc="-122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DD4C09-D77C-4A03-84FE-CAA85F89B8E8}"/>
              </a:ext>
            </a:extLst>
          </p:cNvPr>
          <p:cNvGrpSpPr/>
          <p:nvPr/>
        </p:nvGrpSpPr>
        <p:grpSpPr>
          <a:xfrm>
            <a:off x="796310" y="2430982"/>
            <a:ext cx="3340611" cy="496572"/>
            <a:chOff x="3236924" y="2365287"/>
            <a:chExt cx="3321920" cy="49379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A49E514-ADDC-4E41-BC8A-C212019C2B75}"/>
                </a:ext>
              </a:extLst>
            </p:cNvPr>
            <p:cNvSpPr/>
            <p:nvPr/>
          </p:nvSpPr>
          <p:spPr>
            <a:xfrm>
              <a:off x="3236924" y="2365287"/>
              <a:ext cx="3321920" cy="4937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B63C40-B358-4349-AFCE-2F01E130BB62}"/>
                </a:ext>
              </a:extLst>
            </p:cNvPr>
            <p:cNvSpPr/>
            <p:nvPr/>
          </p:nvSpPr>
          <p:spPr>
            <a:xfrm>
              <a:off x="3311322" y="2437933"/>
              <a:ext cx="348502" cy="348502"/>
            </a:xfrm>
            <a:prstGeom prst="ellipse">
              <a:avLst/>
            </a:prstGeom>
            <a:gradFill>
              <a:gsLst>
                <a:gs pos="0">
                  <a:srgbClr val="00C3FF"/>
                </a:gs>
                <a:gs pos="100000">
                  <a:srgbClr val="0064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Ⅰ</a:t>
              </a:r>
              <a:endParaRPr lang="ko-KR" altLang="en-US" sz="1463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17AAE4-FFC0-43E8-BA72-3B7E2F178772}"/>
                </a:ext>
              </a:extLst>
            </p:cNvPr>
            <p:cNvSpPr txBox="1"/>
            <p:nvPr/>
          </p:nvSpPr>
          <p:spPr>
            <a:xfrm>
              <a:off x="3708754" y="2450166"/>
              <a:ext cx="1417288" cy="365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88" b="1" spc="-122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업무 처리 절차</a:t>
              </a:r>
              <a:endParaRPr lang="ko-KR" altLang="en-US" sz="1788" b="1" spc="-12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55D4863-1D74-4AB0-8BC8-C859221B830C}"/>
              </a:ext>
            </a:extLst>
          </p:cNvPr>
          <p:cNvGrpSpPr/>
          <p:nvPr/>
        </p:nvGrpSpPr>
        <p:grpSpPr>
          <a:xfrm>
            <a:off x="796310" y="3092562"/>
            <a:ext cx="3340611" cy="496572"/>
            <a:chOff x="3236924" y="2365287"/>
            <a:chExt cx="3321920" cy="493794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7CB7D2C-2B7F-43ED-A56E-238E98CEA4B7}"/>
                </a:ext>
              </a:extLst>
            </p:cNvPr>
            <p:cNvSpPr/>
            <p:nvPr/>
          </p:nvSpPr>
          <p:spPr>
            <a:xfrm>
              <a:off x="3236924" y="2365287"/>
              <a:ext cx="3321920" cy="4937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5C5CC4F-4DB8-4CE4-AD1E-E6434D371DEC}"/>
                </a:ext>
              </a:extLst>
            </p:cNvPr>
            <p:cNvSpPr/>
            <p:nvPr/>
          </p:nvSpPr>
          <p:spPr>
            <a:xfrm>
              <a:off x="3311322" y="2437933"/>
              <a:ext cx="348502" cy="348502"/>
            </a:xfrm>
            <a:prstGeom prst="ellipse">
              <a:avLst/>
            </a:prstGeom>
            <a:gradFill>
              <a:gsLst>
                <a:gs pos="0">
                  <a:srgbClr val="00C3FF"/>
                </a:gs>
                <a:gs pos="100000">
                  <a:srgbClr val="0064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Ⅱ</a:t>
              </a:r>
              <a:endParaRPr lang="ko-KR" altLang="en-US" sz="146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55EAEF-9B9B-43DE-B949-A2E2D6970C2F}"/>
                </a:ext>
              </a:extLst>
            </p:cNvPr>
            <p:cNvSpPr txBox="1"/>
            <p:nvPr/>
          </p:nvSpPr>
          <p:spPr>
            <a:xfrm>
              <a:off x="3708754" y="2450166"/>
              <a:ext cx="1608954" cy="365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88" b="1" spc="-122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메인</a:t>
              </a:r>
              <a:r>
                <a:rPr lang="en-US" altLang="ko-KR" sz="1788" b="1" spc="-122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788" b="1" spc="-122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및 업체관리</a:t>
              </a:r>
              <a:endParaRPr lang="ko-KR" altLang="en-US" sz="1788" b="1" spc="-12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55D4863-1D74-4AB0-8BC8-C859221B830C}"/>
              </a:ext>
            </a:extLst>
          </p:cNvPr>
          <p:cNvGrpSpPr/>
          <p:nvPr/>
        </p:nvGrpSpPr>
        <p:grpSpPr>
          <a:xfrm>
            <a:off x="816014" y="3754142"/>
            <a:ext cx="3340611" cy="496572"/>
            <a:chOff x="3236924" y="2365287"/>
            <a:chExt cx="3321920" cy="493794"/>
          </a:xfrm>
        </p:grpSpPr>
        <p:sp>
          <p:nvSpPr>
            <p:cNvPr id="23" name="사각형: 둥근 모서리 14">
              <a:extLst>
                <a:ext uri="{FF2B5EF4-FFF2-40B4-BE49-F238E27FC236}">
                  <a16:creationId xmlns:a16="http://schemas.microsoft.com/office/drawing/2014/main" id="{E7CB7D2C-2B7F-43ED-A56E-238E98CEA4B7}"/>
                </a:ext>
              </a:extLst>
            </p:cNvPr>
            <p:cNvSpPr/>
            <p:nvPr/>
          </p:nvSpPr>
          <p:spPr>
            <a:xfrm>
              <a:off x="3236924" y="2365287"/>
              <a:ext cx="3321920" cy="4937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5C5CC4F-4DB8-4CE4-AD1E-E6434D371DEC}"/>
                </a:ext>
              </a:extLst>
            </p:cNvPr>
            <p:cNvSpPr/>
            <p:nvPr/>
          </p:nvSpPr>
          <p:spPr>
            <a:xfrm>
              <a:off x="3311322" y="2437933"/>
              <a:ext cx="348502" cy="348502"/>
            </a:xfrm>
            <a:prstGeom prst="ellipse">
              <a:avLst/>
            </a:prstGeom>
            <a:gradFill>
              <a:gsLst>
                <a:gs pos="0">
                  <a:srgbClr val="00C3FF"/>
                </a:gs>
                <a:gs pos="100000">
                  <a:srgbClr val="0064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b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Ⅲ</a:t>
              </a:r>
              <a:endParaRPr lang="ko-KR" altLang="en-US" sz="146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55EAEF-9B9B-43DE-B949-A2E2D6970C2F}"/>
                </a:ext>
              </a:extLst>
            </p:cNvPr>
            <p:cNvSpPr txBox="1"/>
            <p:nvPr/>
          </p:nvSpPr>
          <p:spPr>
            <a:xfrm>
              <a:off x="3708754" y="2450166"/>
              <a:ext cx="950299" cy="365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88" b="1" spc="-122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전자입찰</a:t>
              </a:r>
              <a:endParaRPr lang="ko-KR" altLang="en-US" sz="1788" b="1" spc="-12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7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입찰이력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Ⅲ.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819264"/>
            <a:ext cx="8703423" cy="327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조회기간 입찰완료일 기준으로 소속사의 낙찰된 입찰정보와 투찰정보를 확인할 수 있습니다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6936672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낙찰완료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982975" y="1379343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982975" y="1814491"/>
            <a:ext cx="2555308" cy="138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입찰이력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소속사의 낙찰이력을 확인할 수 있음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검색결과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참여업체수를 클릭하면 입찰에 참여한 업체를 확인할 수 있음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엑셀다운로드를 클릭하면 입찰정보와 낙찰참여업체정보를 한꺼번에 확인할 수 있음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3" y="1814491"/>
            <a:ext cx="6600498" cy="397681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367" y="4859259"/>
            <a:ext cx="1951711" cy="173664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447185" y="4356515"/>
            <a:ext cx="982980" cy="1600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endCxn id="9" idx="1"/>
          </p:cNvCxnSpPr>
          <p:nvPr/>
        </p:nvCxnSpPr>
        <p:spPr>
          <a:xfrm>
            <a:off x="4739781" y="5209567"/>
            <a:ext cx="591586" cy="51801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0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4DD4C09-D77C-4A03-84FE-CAA85F89B8E8}"/>
              </a:ext>
            </a:extLst>
          </p:cNvPr>
          <p:cNvGrpSpPr/>
          <p:nvPr/>
        </p:nvGrpSpPr>
        <p:grpSpPr>
          <a:xfrm>
            <a:off x="796310" y="2430982"/>
            <a:ext cx="3340611" cy="496572"/>
            <a:chOff x="3236924" y="2365287"/>
            <a:chExt cx="3321920" cy="49379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A49E514-ADDC-4E41-BC8A-C212019C2B75}"/>
                </a:ext>
              </a:extLst>
            </p:cNvPr>
            <p:cNvSpPr/>
            <p:nvPr/>
          </p:nvSpPr>
          <p:spPr>
            <a:xfrm>
              <a:off x="3236924" y="2365287"/>
              <a:ext cx="3321920" cy="4937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B63C40-B358-4349-AFCE-2F01E130BB62}"/>
                </a:ext>
              </a:extLst>
            </p:cNvPr>
            <p:cNvSpPr/>
            <p:nvPr/>
          </p:nvSpPr>
          <p:spPr>
            <a:xfrm>
              <a:off x="3311322" y="2437933"/>
              <a:ext cx="348502" cy="348502"/>
            </a:xfrm>
            <a:prstGeom prst="ellipse">
              <a:avLst/>
            </a:prstGeom>
            <a:gradFill>
              <a:gsLst>
                <a:gs pos="0">
                  <a:srgbClr val="00C3FF"/>
                </a:gs>
                <a:gs pos="100000">
                  <a:srgbClr val="0064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Ⅰ</a:t>
              </a:r>
              <a:endParaRPr lang="ko-KR" altLang="en-US" sz="1463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17AAE4-FFC0-43E8-BA72-3B7E2F178772}"/>
                </a:ext>
              </a:extLst>
            </p:cNvPr>
            <p:cNvSpPr txBox="1"/>
            <p:nvPr/>
          </p:nvSpPr>
          <p:spPr>
            <a:xfrm>
              <a:off x="3708754" y="2450166"/>
              <a:ext cx="1417288" cy="365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88" b="1" spc="-122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업무 </a:t>
              </a:r>
              <a:r>
                <a:rPr lang="ko-KR" altLang="en-US" sz="1788" b="1" spc="-122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처리 절차</a:t>
              </a:r>
              <a:endParaRPr lang="ko-KR" altLang="en-US" sz="1788" b="1" spc="-12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9661475-5733-461C-BA6D-317A2EAADB8B}"/>
              </a:ext>
            </a:extLst>
          </p:cNvPr>
          <p:cNvSpPr txBox="1"/>
          <p:nvPr/>
        </p:nvSpPr>
        <p:spPr>
          <a:xfrm>
            <a:off x="796309" y="895155"/>
            <a:ext cx="1427314" cy="654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56" b="1" spc="-122" dirty="0">
                <a:ln>
                  <a:solidFill>
                    <a:srgbClr val="1452B7">
                      <a:alpha val="0"/>
                    </a:srgbClr>
                  </a:solidFill>
                </a:ln>
                <a:solidFill>
                  <a:srgbClr val="1158C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INDEX</a:t>
            </a:r>
            <a:endParaRPr lang="ko-KR" altLang="en-US" sz="3656" spc="-122" dirty="0">
              <a:ln>
                <a:solidFill>
                  <a:srgbClr val="1452B7">
                    <a:alpha val="0"/>
                  </a:srgbClr>
                </a:solidFill>
              </a:ln>
              <a:solidFill>
                <a:srgbClr val="1158C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876DB3-BA52-4D08-A0F2-DDBCD9D272AE}"/>
              </a:ext>
            </a:extLst>
          </p:cNvPr>
          <p:cNvSpPr txBox="1"/>
          <p:nvPr/>
        </p:nvSpPr>
        <p:spPr>
          <a:xfrm>
            <a:off x="796309" y="1536370"/>
            <a:ext cx="5899686" cy="36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88" b="1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전자입찰 매뉴얼</a:t>
            </a:r>
            <a:r>
              <a:rPr lang="en-US" altLang="ko-KR" sz="1788" b="1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788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788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사용자</a:t>
            </a:r>
            <a:r>
              <a:rPr lang="en-US" altLang="ko-KR" sz="1788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788" spc="-122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A4A0775B-5751-6948-0A4C-C900331BC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48403"/>
              </p:ext>
            </p:extLst>
          </p:nvPr>
        </p:nvGraphicFramePr>
        <p:xfrm>
          <a:off x="1046358" y="3071634"/>
          <a:ext cx="40821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2144">
                  <a:extLst>
                    <a:ext uri="{9D8B030D-6E8A-4147-A177-3AD203B41FA5}">
                      <a16:colId xmlns:a16="http://schemas.microsoft.com/office/drawing/2014/main" val="3690779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업체등록 절차</a:t>
                      </a:r>
                      <a:endParaRPr lang="en-US" altLang="ko-KR" sz="1400" b="1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전자입찰 업무처리 절차</a:t>
                      </a:r>
                      <a:endParaRPr lang="en-US" altLang="ko-KR" sz="1400" b="1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616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5230428" y="2931844"/>
            <a:ext cx="3990935" cy="31166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591874" y="1882190"/>
            <a:ext cx="1896131" cy="41662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업체등록 절차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Ⅰ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업무 처리절차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777319"/>
            <a:ext cx="870342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내부 사용자는 입찰 대상업체</a:t>
            </a:r>
            <a:r>
              <a:rPr lang="en-US" altLang="ko-KR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협력업체</a:t>
            </a:r>
            <a:r>
              <a:rPr lang="en-US" altLang="ko-KR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직접 또는 등록요청 업체를 승인하여 등록할 수 있습니다</a:t>
            </a:r>
            <a:r>
              <a:rPr lang="en-US" altLang="ko-KR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59900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100506" y="1355461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0807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업체등록 </a:t>
            </a:r>
            <a:r>
              <a:rPr lang="ko-KR" altLang="en-US" sz="1200" b="1" i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절차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5331367" y="1362565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1143333" y="2247253"/>
            <a:ext cx="8746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7938" algn="ctr">
              <a:tabLst/>
            </a:pPr>
            <a:r>
              <a:rPr lang="ko-KR" altLang="en-US" sz="100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당사</a:t>
            </a:r>
            <a:r>
              <a:rPr lang="en-US" altLang="ko-KR" sz="100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계열사</a:t>
            </a:r>
            <a:r>
              <a:rPr lang="en-US" altLang="ko-KR" sz="100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000" b="1" i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862774" y="2603608"/>
            <a:ext cx="1547955" cy="457581"/>
            <a:chOff x="1638285" y="5490800"/>
            <a:chExt cx="1873025" cy="457581"/>
          </a:xfrm>
        </p:grpSpPr>
        <p:pic>
          <p:nvPicPr>
            <p:cNvPr id="17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18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업체정보 등록 요청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75244" y="3064925"/>
            <a:ext cx="1547955" cy="457581"/>
            <a:chOff x="1638285" y="5490800"/>
            <a:chExt cx="1873025" cy="457581"/>
          </a:xfrm>
        </p:grpSpPr>
        <p:pic>
          <p:nvPicPr>
            <p:cNvPr id="20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21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업체심사</a:t>
              </a:r>
              <a:r>
                <a:rPr lang="en-US" altLang="ko-KR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(</a:t>
              </a: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서류</a:t>
              </a:r>
              <a:r>
                <a:rPr lang="en-US" altLang="ko-KR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, </a:t>
              </a: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실사</a:t>
              </a:r>
              <a:r>
                <a:rPr lang="en-US" altLang="ko-KR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)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75244" y="3777989"/>
            <a:ext cx="1547955" cy="457581"/>
            <a:chOff x="1638285" y="5490800"/>
            <a:chExt cx="1873025" cy="457581"/>
          </a:xfrm>
        </p:grpSpPr>
        <p:pic>
          <p:nvPicPr>
            <p:cNvPr id="23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24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업체평가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75244" y="4524609"/>
            <a:ext cx="1547955" cy="457581"/>
            <a:chOff x="1638285" y="5490800"/>
            <a:chExt cx="1873025" cy="457581"/>
          </a:xfrm>
        </p:grpSpPr>
        <p:pic>
          <p:nvPicPr>
            <p:cNvPr id="26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27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업체등록 승인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909164" y="5279619"/>
            <a:ext cx="1547955" cy="457581"/>
            <a:chOff x="1638285" y="5490800"/>
            <a:chExt cx="1873025" cy="457581"/>
          </a:xfrm>
        </p:grpSpPr>
        <p:pic>
          <p:nvPicPr>
            <p:cNvPr id="31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32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로그인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75244" y="5279618"/>
            <a:ext cx="1547955" cy="457581"/>
            <a:chOff x="1638285" y="5490800"/>
            <a:chExt cx="1873025" cy="457581"/>
          </a:xfrm>
        </p:grpSpPr>
        <p:pic>
          <p:nvPicPr>
            <p:cNvPr id="34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35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업체 직접 등록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cxnSp>
        <p:nvCxnSpPr>
          <p:cNvPr id="39" name="직선 연결선 38"/>
          <p:cNvCxnSpPr/>
          <p:nvPr/>
        </p:nvCxnSpPr>
        <p:spPr>
          <a:xfrm>
            <a:off x="2575420" y="2472846"/>
            <a:ext cx="6758" cy="365302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7" idx="1"/>
            <a:endCxn id="20" idx="0"/>
          </p:cNvCxnSpPr>
          <p:nvPr/>
        </p:nvCxnSpPr>
        <p:spPr>
          <a:xfrm rot="10800000" flipV="1">
            <a:off x="1549222" y="2832399"/>
            <a:ext cx="1313552" cy="232526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0" idx="2"/>
            <a:endCxn id="23" idx="0"/>
          </p:cNvCxnSpPr>
          <p:nvPr/>
        </p:nvCxnSpPr>
        <p:spPr>
          <a:xfrm>
            <a:off x="1549222" y="3522506"/>
            <a:ext cx="0" cy="25548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3" idx="2"/>
            <a:endCxn id="26" idx="0"/>
          </p:cNvCxnSpPr>
          <p:nvPr/>
        </p:nvCxnSpPr>
        <p:spPr>
          <a:xfrm>
            <a:off x="1549222" y="4235570"/>
            <a:ext cx="0" cy="28903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6" idx="3"/>
            <a:endCxn id="31" idx="0"/>
          </p:cNvCxnSpPr>
          <p:nvPr/>
        </p:nvCxnSpPr>
        <p:spPr>
          <a:xfrm>
            <a:off x="2323199" y="4753400"/>
            <a:ext cx="1359943" cy="526219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4" idx="3"/>
            <a:endCxn id="31" idx="1"/>
          </p:cNvCxnSpPr>
          <p:nvPr/>
        </p:nvCxnSpPr>
        <p:spPr>
          <a:xfrm>
            <a:off x="2323199" y="5508409"/>
            <a:ext cx="58596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7993" y="1964672"/>
            <a:ext cx="192024" cy="193548"/>
          </a:xfrm>
          <a:prstGeom prst="rect">
            <a:avLst/>
          </a:prstGeom>
        </p:spPr>
      </p:pic>
      <p:sp>
        <p:nvSpPr>
          <p:cNvPr id="59" name="object 67"/>
          <p:cNvSpPr txBox="1"/>
          <p:nvPr/>
        </p:nvSpPr>
        <p:spPr>
          <a:xfrm>
            <a:off x="5649938" y="1944352"/>
            <a:ext cx="1699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업체정보 등록요청</a:t>
            </a:r>
            <a:endParaRPr sz="120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5464470" y="2152702"/>
            <a:ext cx="3799534" cy="723275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일진 전자입찰 협력사로 가입을 요청합니다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사업자등록증은 필수 제출 서류이며 시스템의 사용을 위한 회사정보와 관리자정보를 입력합니다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추후 그룹사에서 업체심사를 위한 추가 서류를 요청할 수 있습니다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  <a:endParaRPr lang="en-US" altLang="ko-KR" sz="900" i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pic>
        <p:nvPicPr>
          <p:cNvPr id="61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7993" y="3090284"/>
            <a:ext cx="192024" cy="193548"/>
          </a:xfrm>
          <a:prstGeom prst="rect">
            <a:avLst/>
          </a:prstGeom>
        </p:spPr>
      </p:pic>
      <p:sp>
        <p:nvSpPr>
          <p:cNvPr id="62" name="object 67"/>
          <p:cNvSpPr txBox="1"/>
          <p:nvPr/>
        </p:nvSpPr>
        <p:spPr>
          <a:xfrm>
            <a:off x="5649938" y="3069964"/>
            <a:ext cx="1699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업체심사</a:t>
            </a:r>
            <a:r>
              <a:rPr lang="en-US" altLang="ko-KR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(</a:t>
            </a: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서류</a:t>
            </a:r>
            <a:r>
              <a:rPr lang="en-US" altLang="ko-KR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, </a:t>
            </a: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실사</a:t>
            </a:r>
            <a:r>
              <a:rPr lang="en-US" altLang="ko-KR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)</a:t>
            </a:r>
            <a:endParaRPr sz="120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5464470" y="3278314"/>
            <a:ext cx="3799534" cy="407804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업체심사를 위한 구비 서류를 확인합니다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심사에 필요한 추가 구비 서률를 요청할 수 있습니다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  <a:endParaRPr lang="en-US" altLang="ko-KR" sz="900" i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pic>
        <p:nvPicPr>
          <p:cNvPr id="64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6007" y="3757182"/>
            <a:ext cx="192024" cy="193548"/>
          </a:xfrm>
          <a:prstGeom prst="rect">
            <a:avLst/>
          </a:prstGeom>
        </p:spPr>
      </p:pic>
      <p:sp>
        <p:nvSpPr>
          <p:cNvPr id="65" name="object 67"/>
          <p:cNvSpPr txBox="1"/>
          <p:nvPr/>
        </p:nvSpPr>
        <p:spPr>
          <a:xfrm>
            <a:off x="5657952" y="3736862"/>
            <a:ext cx="1699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업체 평가</a:t>
            </a:r>
            <a:endParaRPr sz="120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5472484" y="3945212"/>
            <a:ext cx="3799534" cy="369332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내부 시스템을 이용하여 업체 신용도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, </a:t>
            </a: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재무상태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, </a:t>
            </a: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실적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, </a:t>
            </a: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매출액 등으로 평가합니다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  <a:endParaRPr lang="en-US" altLang="ko-KR" sz="900" i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pic>
        <p:nvPicPr>
          <p:cNvPr id="6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7993" y="4422236"/>
            <a:ext cx="192024" cy="193548"/>
          </a:xfrm>
          <a:prstGeom prst="rect">
            <a:avLst/>
          </a:prstGeom>
        </p:spPr>
      </p:pic>
      <p:sp>
        <p:nvSpPr>
          <p:cNvPr id="68" name="object 67"/>
          <p:cNvSpPr txBox="1"/>
          <p:nvPr/>
        </p:nvSpPr>
        <p:spPr>
          <a:xfrm>
            <a:off x="5649938" y="4401916"/>
            <a:ext cx="1699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업체등록 승인</a:t>
            </a:r>
            <a:endParaRPr sz="120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5464470" y="4610266"/>
            <a:ext cx="3799534" cy="407804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업체 심사 후 승인조건에 적합한 업체 등록을 확정합니다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등록된 업체 이메일로 심사결과를 통보합니다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  <a:endParaRPr lang="en-US" altLang="ko-KR" sz="900" i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pic>
        <p:nvPicPr>
          <p:cNvPr id="70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6007" y="5142428"/>
            <a:ext cx="192024" cy="193548"/>
          </a:xfrm>
          <a:prstGeom prst="rect">
            <a:avLst/>
          </a:prstGeom>
        </p:spPr>
      </p:pic>
      <p:sp>
        <p:nvSpPr>
          <p:cNvPr id="71" name="object 67"/>
          <p:cNvSpPr txBox="1"/>
          <p:nvPr/>
        </p:nvSpPr>
        <p:spPr>
          <a:xfrm>
            <a:off x="5657952" y="5122108"/>
            <a:ext cx="1699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업체직접 등록</a:t>
            </a:r>
            <a:endParaRPr sz="120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5472484" y="5330458"/>
            <a:ext cx="3799534" cy="546303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계열 실무담당자는 직접 협력사를 등록할 수 있습니다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이미 다른 계열사에 등록되어 있는 협력사일 경우 자신의 협력사로 선택하여 등록할 수도 있습니다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  <a:endParaRPr lang="en-US" altLang="ko-KR" sz="900" i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4"/>
          <a:srcRect t="76908" r="8603" b="7994"/>
          <a:stretch/>
        </p:blipFill>
        <p:spPr>
          <a:xfrm>
            <a:off x="3359990" y="1963386"/>
            <a:ext cx="383045" cy="340821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3160012" y="2247253"/>
            <a:ext cx="8105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7938" algn="ctr">
              <a:tabLst/>
            </a:pP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협력사</a:t>
            </a:r>
            <a:endParaRPr lang="en-US" altLang="ko-KR" sz="1000" b="1" i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464" y="2891720"/>
            <a:ext cx="254044" cy="254044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5" y="3294128"/>
            <a:ext cx="254044" cy="254044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92" y="1919544"/>
            <a:ext cx="331837" cy="3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직사각형 136"/>
          <p:cNvSpPr/>
          <p:nvPr/>
        </p:nvSpPr>
        <p:spPr>
          <a:xfrm>
            <a:off x="5221614" y="4401924"/>
            <a:ext cx="3990935" cy="16738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/>
          <p:cNvSpPr/>
          <p:nvPr/>
        </p:nvSpPr>
        <p:spPr>
          <a:xfrm>
            <a:off x="5230428" y="1899807"/>
            <a:ext cx="3990935" cy="1321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89872" y="1882190"/>
            <a:ext cx="2198133" cy="41662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 업무처리 절차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Ⅰ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업무 처리절차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그룹사</a:t>
            </a:r>
            <a:r>
              <a:rPr lang="en-US" altLang="ko-KR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계열사</a:t>
            </a:r>
            <a:r>
              <a:rPr lang="en-US" altLang="ko-KR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입찰담당자는 전자입찰을 계획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공고하고 개찰 후 낙찰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업체선정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합니다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협력사는 공고된 입찰을 확인 후 투찰할 수 있으며 입찰이 완료 된 후 그룹사로부터 결과를 수신받습니다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100506" y="1355461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전자입찰 </a:t>
            </a:r>
            <a:r>
              <a:rPr lang="ko-KR" altLang="en-US" sz="1200" b="1" i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절차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5331367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1143333" y="2247253"/>
            <a:ext cx="8746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7938" algn="ctr">
              <a:tabLst/>
            </a:pPr>
            <a:r>
              <a:rPr lang="ko-KR" altLang="en-US" sz="100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당사</a:t>
            </a:r>
            <a:r>
              <a:rPr lang="en-US" altLang="ko-KR" sz="100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계열사</a:t>
            </a:r>
            <a:r>
              <a:rPr lang="en-US" altLang="ko-KR" sz="100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000" b="1" i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t="76908" r="8603" b="7994"/>
          <a:stretch/>
        </p:blipFill>
        <p:spPr>
          <a:xfrm>
            <a:off x="3359990" y="1963386"/>
            <a:ext cx="383045" cy="3408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3160012" y="2247253"/>
            <a:ext cx="8105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7938" algn="ctr">
              <a:tabLst/>
            </a:pP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협력사</a:t>
            </a:r>
            <a:endParaRPr lang="en-US" altLang="ko-KR" sz="1000" b="1" i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575420" y="2472846"/>
            <a:ext cx="6758" cy="365302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7993" y="1939505"/>
            <a:ext cx="192024" cy="193548"/>
          </a:xfrm>
          <a:prstGeom prst="rect">
            <a:avLst/>
          </a:prstGeom>
        </p:spPr>
      </p:pic>
      <p:sp>
        <p:nvSpPr>
          <p:cNvPr id="59" name="object 67"/>
          <p:cNvSpPr txBox="1"/>
          <p:nvPr/>
        </p:nvSpPr>
        <p:spPr>
          <a:xfrm>
            <a:off x="5649938" y="1919185"/>
            <a:ext cx="1699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입찰계획 등록</a:t>
            </a:r>
            <a:r>
              <a:rPr lang="en-US" altLang="ko-KR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/</a:t>
            </a: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수정</a:t>
            </a:r>
            <a:endParaRPr sz="120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5464470" y="2127535"/>
            <a:ext cx="3799534" cy="407804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입찰담당자는 입찰정보를 등록합니다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담당자는 입찰공고 전 입찰계획울 수정할 수 있습니다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765961" y="2536418"/>
            <a:ext cx="1547955" cy="457581"/>
            <a:chOff x="1638285" y="5490800"/>
            <a:chExt cx="1873025" cy="457581"/>
          </a:xfrm>
        </p:grpSpPr>
        <p:pic>
          <p:nvPicPr>
            <p:cNvPr id="57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75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입찰계획 등록</a:t>
              </a:r>
              <a:r>
                <a:rPr lang="en-US" altLang="ko-KR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/</a:t>
              </a: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수정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65961" y="3275114"/>
            <a:ext cx="1547955" cy="457581"/>
            <a:chOff x="1638285" y="5490800"/>
            <a:chExt cx="1873025" cy="457581"/>
          </a:xfrm>
        </p:grpSpPr>
        <p:pic>
          <p:nvPicPr>
            <p:cNvPr id="77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78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입찰공고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768510" y="3263148"/>
            <a:ext cx="1547955" cy="457581"/>
            <a:chOff x="1638285" y="5490800"/>
            <a:chExt cx="1873025" cy="457581"/>
          </a:xfrm>
        </p:grpSpPr>
        <p:pic>
          <p:nvPicPr>
            <p:cNvPr id="80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81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입찰공고 조회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2768510" y="4027606"/>
            <a:ext cx="1547955" cy="457581"/>
            <a:chOff x="1638285" y="5490800"/>
            <a:chExt cx="1873025" cy="457581"/>
          </a:xfrm>
        </p:grpSpPr>
        <p:pic>
          <p:nvPicPr>
            <p:cNvPr id="83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84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투찰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765961" y="4032065"/>
            <a:ext cx="1547955" cy="457581"/>
            <a:chOff x="1638285" y="5490800"/>
            <a:chExt cx="1873025" cy="457581"/>
          </a:xfrm>
        </p:grpSpPr>
        <p:pic>
          <p:nvPicPr>
            <p:cNvPr id="86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87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개찰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65961" y="4729078"/>
            <a:ext cx="1547955" cy="457581"/>
            <a:chOff x="1638285" y="5490800"/>
            <a:chExt cx="1873025" cy="457581"/>
          </a:xfrm>
        </p:grpSpPr>
        <p:pic>
          <p:nvPicPr>
            <p:cNvPr id="89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90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낙찰</a:t>
              </a:r>
              <a:r>
                <a:rPr lang="en-US" altLang="ko-KR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(</a:t>
              </a: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업체선정</a:t>
              </a:r>
              <a:r>
                <a:rPr lang="en-US" altLang="ko-KR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)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2768510" y="5422342"/>
            <a:ext cx="1547955" cy="457581"/>
            <a:chOff x="1638285" y="5490800"/>
            <a:chExt cx="1873025" cy="457581"/>
          </a:xfrm>
        </p:grpSpPr>
        <p:pic>
          <p:nvPicPr>
            <p:cNvPr id="92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93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입찰결과 조회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765961" y="5403978"/>
            <a:ext cx="1547955" cy="457581"/>
            <a:chOff x="1638285" y="5490800"/>
            <a:chExt cx="1873025" cy="457581"/>
          </a:xfrm>
        </p:grpSpPr>
        <p:pic>
          <p:nvPicPr>
            <p:cNvPr id="9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96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입찰이력 조회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cxnSp>
        <p:nvCxnSpPr>
          <p:cNvPr id="97" name="직선 화살표 연결선 96"/>
          <p:cNvCxnSpPr>
            <a:stCxn id="57" idx="2"/>
            <a:endCxn id="77" idx="0"/>
          </p:cNvCxnSpPr>
          <p:nvPr/>
        </p:nvCxnSpPr>
        <p:spPr>
          <a:xfrm>
            <a:off x="1539939" y="2993999"/>
            <a:ext cx="0" cy="2811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80" idx="2"/>
            <a:endCxn id="83" idx="0"/>
          </p:cNvCxnSpPr>
          <p:nvPr/>
        </p:nvCxnSpPr>
        <p:spPr>
          <a:xfrm>
            <a:off x="3542488" y="3720729"/>
            <a:ext cx="0" cy="30687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86" idx="2"/>
            <a:endCxn id="89" idx="0"/>
          </p:cNvCxnSpPr>
          <p:nvPr/>
        </p:nvCxnSpPr>
        <p:spPr>
          <a:xfrm>
            <a:off x="1539939" y="4489646"/>
            <a:ext cx="0" cy="23943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89" idx="2"/>
            <a:endCxn id="95" idx="0"/>
          </p:cNvCxnSpPr>
          <p:nvPr/>
        </p:nvCxnSpPr>
        <p:spPr>
          <a:xfrm>
            <a:off x="1539939" y="5186659"/>
            <a:ext cx="0" cy="21731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89" idx="3"/>
            <a:endCxn id="92" idx="0"/>
          </p:cNvCxnSpPr>
          <p:nvPr/>
        </p:nvCxnSpPr>
        <p:spPr>
          <a:xfrm>
            <a:off x="2313916" y="4957869"/>
            <a:ext cx="1228572" cy="464473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83" idx="1"/>
            <a:endCxn id="86" idx="3"/>
          </p:cNvCxnSpPr>
          <p:nvPr/>
        </p:nvCxnSpPr>
        <p:spPr>
          <a:xfrm flipH="1">
            <a:off x="2313916" y="4256397"/>
            <a:ext cx="454594" cy="445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77" idx="3"/>
            <a:endCxn id="81" idx="1"/>
          </p:cNvCxnSpPr>
          <p:nvPr/>
        </p:nvCxnSpPr>
        <p:spPr>
          <a:xfrm flipV="1">
            <a:off x="2313916" y="3500251"/>
            <a:ext cx="517762" cy="365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2" descr="자물쇠 - 무료 보안개 아이콘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56" y="4310887"/>
            <a:ext cx="254075" cy="2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자물쇠 - 무료 보안개 아이콘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98" y="4319852"/>
            <a:ext cx="254075" cy="2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6" name="꺾인 연결선 115"/>
          <p:cNvCxnSpPr>
            <a:stCxn id="89" idx="1"/>
            <a:endCxn id="78" idx="1"/>
          </p:cNvCxnSpPr>
          <p:nvPr/>
        </p:nvCxnSpPr>
        <p:spPr>
          <a:xfrm rot="10800000" flipH="1">
            <a:off x="765961" y="3512217"/>
            <a:ext cx="63168" cy="1445652"/>
          </a:xfrm>
          <a:prstGeom prst="bentConnector3">
            <a:avLst>
              <a:gd name="adj1" fmla="val -361892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그림 1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92" y="1919544"/>
            <a:ext cx="331837" cy="351357"/>
          </a:xfrm>
          <a:prstGeom prst="rect">
            <a:avLst/>
          </a:prstGeom>
        </p:spPr>
      </p:pic>
      <p:pic>
        <p:nvPicPr>
          <p:cNvPr id="121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7993" y="2642147"/>
            <a:ext cx="192024" cy="193548"/>
          </a:xfrm>
          <a:prstGeom prst="rect">
            <a:avLst/>
          </a:prstGeom>
        </p:spPr>
      </p:pic>
      <p:sp>
        <p:nvSpPr>
          <p:cNvPr id="122" name="object 67"/>
          <p:cNvSpPr txBox="1"/>
          <p:nvPr/>
        </p:nvSpPr>
        <p:spPr>
          <a:xfrm>
            <a:off x="5649938" y="2621827"/>
            <a:ext cx="1699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입찰공고</a:t>
            </a:r>
            <a:endParaRPr sz="120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5464470" y="2830177"/>
            <a:ext cx="3799534" cy="407804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입찰담당자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또는 공고자는 입찰을 공고합니다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 공고시 입찰대상 업체에게 입찰참여 메일이 발송됩니다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</p:txBody>
      </p:sp>
      <p:pic>
        <p:nvPicPr>
          <p:cNvPr id="124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2954" y="3287054"/>
            <a:ext cx="192024" cy="193548"/>
          </a:xfrm>
          <a:prstGeom prst="rect">
            <a:avLst/>
          </a:prstGeom>
        </p:spPr>
      </p:pic>
      <p:sp>
        <p:nvSpPr>
          <p:cNvPr id="125" name="object 67"/>
          <p:cNvSpPr txBox="1"/>
          <p:nvPr/>
        </p:nvSpPr>
        <p:spPr>
          <a:xfrm>
            <a:off x="5634899" y="3266734"/>
            <a:ext cx="1699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입찰공고 조회</a:t>
            </a:r>
            <a:endParaRPr sz="120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5449431" y="3475084"/>
            <a:ext cx="3799534" cy="230832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협력사는 공고된 입찰을 조회할 수 있습니다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</p:txBody>
      </p:sp>
      <p:pic>
        <p:nvPicPr>
          <p:cNvPr id="12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6382" y="3801666"/>
            <a:ext cx="192024" cy="193548"/>
          </a:xfrm>
          <a:prstGeom prst="rect">
            <a:avLst/>
          </a:prstGeom>
        </p:spPr>
      </p:pic>
      <p:sp>
        <p:nvSpPr>
          <p:cNvPr id="128" name="object 67"/>
          <p:cNvSpPr txBox="1"/>
          <p:nvPr/>
        </p:nvSpPr>
        <p:spPr>
          <a:xfrm>
            <a:off x="5658327" y="3781346"/>
            <a:ext cx="1699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투찰</a:t>
            </a:r>
            <a:endParaRPr sz="120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5472859" y="3989696"/>
            <a:ext cx="3799534" cy="407804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 세부내역을 확인하고 견적서를 제출합니다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견적서 제출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(</a:t>
            </a: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투찰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)</a:t>
            </a: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 시 공동인증서를 통한 인증처리를 반드시 해야 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</p:txBody>
      </p:sp>
      <p:pic>
        <p:nvPicPr>
          <p:cNvPr id="130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9972" y="4438584"/>
            <a:ext cx="192024" cy="193548"/>
          </a:xfrm>
          <a:prstGeom prst="rect">
            <a:avLst/>
          </a:prstGeom>
        </p:spPr>
      </p:pic>
      <p:sp>
        <p:nvSpPr>
          <p:cNvPr id="131" name="object 67"/>
          <p:cNvSpPr txBox="1"/>
          <p:nvPr/>
        </p:nvSpPr>
        <p:spPr>
          <a:xfrm>
            <a:off x="5631917" y="4418264"/>
            <a:ext cx="1699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개찰</a:t>
            </a:r>
            <a:endParaRPr sz="120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5446449" y="4626614"/>
            <a:ext cx="3799534" cy="546303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 제출 마감일시가 지나면 개찰권한을 가진 개찰자만이 개찰처리를 할 수 있습니다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개찰 시 공동인증서를 통한 인증처리를 반드시 해야 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</p:txBody>
      </p:sp>
      <p:pic>
        <p:nvPicPr>
          <p:cNvPr id="133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8059" y="5209145"/>
            <a:ext cx="192024" cy="193548"/>
          </a:xfrm>
          <a:prstGeom prst="rect">
            <a:avLst/>
          </a:prstGeom>
        </p:spPr>
      </p:pic>
      <p:sp>
        <p:nvSpPr>
          <p:cNvPr id="134" name="object 67"/>
          <p:cNvSpPr txBox="1"/>
          <p:nvPr/>
        </p:nvSpPr>
        <p:spPr>
          <a:xfrm>
            <a:off x="5640004" y="5188825"/>
            <a:ext cx="1699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낙찰</a:t>
            </a:r>
            <a:r>
              <a:rPr lang="en-US" altLang="ko-KR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(</a:t>
            </a: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업체선정</a:t>
            </a:r>
            <a:r>
              <a:rPr lang="en-US" altLang="ko-KR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)</a:t>
            </a:r>
            <a:endParaRPr sz="120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5454536" y="5397175"/>
            <a:ext cx="3799534" cy="684803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개찰자와 낙찰자는 낙찰업체를 선정 할 수 있습니다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.(</a:t>
            </a: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선정시 낙찰 메일 발송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)</a:t>
            </a: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개찰자는 개찰된 입찰을 재입찰 할 수 있습니다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  <a:b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</a:b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(</a:t>
            </a: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재입찰 시 투찰한 업체를 대상으로 지정하여 입찰이 진행 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1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9661475-5733-461C-BA6D-317A2EAADB8B}"/>
              </a:ext>
            </a:extLst>
          </p:cNvPr>
          <p:cNvSpPr txBox="1"/>
          <p:nvPr/>
        </p:nvSpPr>
        <p:spPr>
          <a:xfrm>
            <a:off x="796309" y="895155"/>
            <a:ext cx="1427314" cy="654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56" b="1" spc="-122" dirty="0">
                <a:ln>
                  <a:solidFill>
                    <a:srgbClr val="1452B7">
                      <a:alpha val="0"/>
                    </a:srgbClr>
                  </a:solidFill>
                </a:ln>
                <a:solidFill>
                  <a:srgbClr val="1158C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INDEX</a:t>
            </a:r>
            <a:endParaRPr lang="ko-KR" altLang="en-US" sz="3656" spc="-122" dirty="0">
              <a:ln>
                <a:solidFill>
                  <a:srgbClr val="1452B7">
                    <a:alpha val="0"/>
                  </a:srgbClr>
                </a:solidFill>
              </a:ln>
              <a:solidFill>
                <a:srgbClr val="1158C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876DB3-BA52-4D08-A0F2-DDBCD9D272AE}"/>
              </a:ext>
            </a:extLst>
          </p:cNvPr>
          <p:cNvSpPr txBox="1"/>
          <p:nvPr/>
        </p:nvSpPr>
        <p:spPr>
          <a:xfrm>
            <a:off x="796309" y="1536370"/>
            <a:ext cx="5899686" cy="36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88" b="1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전자입찰 매뉴얼</a:t>
            </a:r>
            <a:r>
              <a:rPr lang="en-US" altLang="ko-KR" sz="1788" b="1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788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788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사용자</a:t>
            </a:r>
            <a:r>
              <a:rPr lang="en-US" altLang="ko-KR" sz="1788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788" spc="-122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A4A0775B-5751-6948-0A4C-C900331BC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79803"/>
              </p:ext>
            </p:extLst>
          </p:nvPr>
        </p:nvGraphicFramePr>
        <p:xfrm>
          <a:off x="1046358" y="3071634"/>
          <a:ext cx="408214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2144">
                  <a:extLst>
                    <a:ext uri="{9D8B030D-6E8A-4147-A177-3AD203B41FA5}">
                      <a16:colId xmlns:a16="http://schemas.microsoft.com/office/drawing/2014/main" val="3690779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메인화면</a:t>
                      </a:r>
                      <a:endParaRPr lang="en-US" altLang="ko-KR" sz="1400" b="1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개인정보 관리</a:t>
                      </a:r>
                      <a:endParaRPr lang="en-US" altLang="ko-KR" sz="14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업체승인</a:t>
                      </a:r>
                      <a:endParaRPr lang="en-US" altLang="ko-KR" sz="14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업체관리</a:t>
                      </a:r>
                      <a:endParaRPr lang="en-US" altLang="ko-KR" sz="1400" b="1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616844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955D4863-1D74-4AB0-8BC8-C859221B830C}"/>
              </a:ext>
            </a:extLst>
          </p:cNvPr>
          <p:cNvGrpSpPr/>
          <p:nvPr/>
        </p:nvGrpSpPr>
        <p:grpSpPr>
          <a:xfrm>
            <a:off x="796310" y="2429831"/>
            <a:ext cx="3340611" cy="496572"/>
            <a:chOff x="3236924" y="2365287"/>
            <a:chExt cx="3321920" cy="493794"/>
          </a:xfrm>
        </p:grpSpPr>
        <p:sp>
          <p:nvSpPr>
            <p:cNvPr id="14" name="사각형: 둥근 모서리 14">
              <a:extLst>
                <a:ext uri="{FF2B5EF4-FFF2-40B4-BE49-F238E27FC236}">
                  <a16:creationId xmlns:a16="http://schemas.microsoft.com/office/drawing/2014/main" id="{E7CB7D2C-2B7F-43ED-A56E-238E98CEA4B7}"/>
                </a:ext>
              </a:extLst>
            </p:cNvPr>
            <p:cNvSpPr/>
            <p:nvPr/>
          </p:nvSpPr>
          <p:spPr>
            <a:xfrm>
              <a:off x="3236924" y="2365287"/>
              <a:ext cx="3321920" cy="4937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5C5CC4F-4DB8-4CE4-AD1E-E6434D371DEC}"/>
                </a:ext>
              </a:extLst>
            </p:cNvPr>
            <p:cNvSpPr/>
            <p:nvPr/>
          </p:nvSpPr>
          <p:spPr>
            <a:xfrm>
              <a:off x="3311322" y="2437933"/>
              <a:ext cx="348502" cy="348502"/>
            </a:xfrm>
            <a:prstGeom prst="ellipse">
              <a:avLst/>
            </a:prstGeom>
            <a:gradFill>
              <a:gsLst>
                <a:gs pos="0">
                  <a:srgbClr val="00C3FF"/>
                </a:gs>
                <a:gs pos="100000">
                  <a:srgbClr val="0064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Ⅱ</a:t>
              </a:r>
              <a:endParaRPr lang="ko-KR" altLang="en-US" sz="146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55EAEF-9B9B-43DE-B949-A2E2D6970C2F}"/>
                </a:ext>
              </a:extLst>
            </p:cNvPr>
            <p:cNvSpPr txBox="1"/>
            <p:nvPr/>
          </p:nvSpPr>
          <p:spPr>
            <a:xfrm>
              <a:off x="3708754" y="2450166"/>
              <a:ext cx="1608954" cy="365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88" b="1" spc="-122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메인</a:t>
              </a:r>
              <a:r>
                <a:rPr lang="en-US" altLang="ko-KR" sz="1788" b="1" spc="-122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788" b="1" spc="-122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및 업체관리</a:t>
              </a:r>
              <a:endParaRPr lang="ko-KR" altLang="en-US" sz="1788" b="1" spc="-12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메인화면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및 업체관리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후 사용자 권한 별 메뉴가 좌측에 나오고 업무화면 접근을 할 수 있습니다</a:t>
            </a:r>
            <a:r>
              <a:rPr lang="en-US" altLang="ko-KR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사용자의 전자입찰 상태 별 건 수와 협력업체 상태 별 건 수를 확인 할 수 있습니다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.(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 시 해당 페이지로 이동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921603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메인화면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2" y="1814491"/>
            <a:ext cx="5495108" cy="4421945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058227" y="1814491"/>
            <a:ext cx="3480056" cy="4439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메뉴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사용자 권한에 따라 메뉴가 보임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시스템관리자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공지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업체정보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통계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정보관리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감사자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공지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업체정보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통계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각사관리자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공지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업체정보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일반사용자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공지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사용자와 관계된 입찰의 건수를 보임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 시 해당 페이지로 이동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입찰계획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담당자가 입찰을 생성하였지만 공고를 하지 않은 상태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입찰공고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공고된 입찰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중인 입찰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개찰대상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입찰은 마감되었지만 개찰을 하지 않은 입찰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개찰은 하였지만 업체선정을 하지 않은 입찰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입찰완료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(12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개월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): 12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개월간 업체선정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완료된 입찰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(12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개월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): 12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개월간 유찰된 입찰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협력업체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사용자 계열사의 협력업체 상태의 개수를 표기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미승인 업체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회원가입을 신청한 상태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 등록 심사 중 상태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승인업체 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 심사가 완료되고 업체가 정상적으로 등록된 상태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삭제업체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 처리된 업체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공지사항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최근에 등록한 공지사항 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개를 보임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 시 공지상세 확인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7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개인정보관리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및 업체관리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327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사용자의 비밀번호 또는 개인정보를 수정 할 수 있습니다</a:t>
            </a:r>
            <a:endParaRPr lang="en-US" altLang="ko-KR" sz="1200" b="1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921603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개인정보 수정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872" y="1814491"/>
            <a:ext cx="5495108" cy="4421945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058227" y="1814491"/>
            <a:ext cx="3480056" cy="2003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사용자명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사용자를 클릭하면 개인정보 수정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변경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로그아웃을 처리할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 있음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개인정보 수정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개인정보 수정을 위해서는 로그인 사용자의 암호를 확인 후 개인정보를 수정할 수 있음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휴대폰번호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유선전화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직급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부서명을 수정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메일과 휴대폰번호는 입찰정보 전달 수단으로 정확히 입력해야 함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정보를 변경 하더라도 매일 새벽에 그룹사 사용자관리 시스템과 동기화 하기 때문에 수정한 정보가 다시 원복될 수 있음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72" y="2373379"/>
            <a:ext cx="664686" cy="64265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838" y="2192033"/>
            <a:ext cx="2709814" cy="389266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7" name="직선 화살표 연결선 16"/>
          <p:cNvCxnSpPr/>
          <p:nvPr/>
        </p:nvCxnSpPr>
        <p:spPr>
          <a:xfrm>
            <a:off x="1040235" y="2491530"/>
            <a:ext cx="1017603" cy="2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5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업체승인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및 업체관리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가입 신청한 업체들의 정보를 제공하고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업체명을 클릭하여 상세내용을 확인하고 승인 처리할 수 있습니다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업체정보는 일반사용자 권한을 가진 사용자는 보실 수 없습니다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6936672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업체승인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982975" y="1379343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982975" y="1814491"/>
            <a:ext cx="2555308" cy="2375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업체승인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일진 전자입찰 협력업체로 가입 신청한 업체 목록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업체명을 클릭하여 상세내용을 확인 후 승인 또는 반려처리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가입승인 처리는 최대 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일을 넘지 않도록 함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가입승인 처리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승인처리 시 전자입찰 시스템에 정식회원으로 등록되고 시스템에 로그인 하여 입찰활동을 할 수 있음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협력사에게 가입승인 메일과 문자발송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가입반려 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처리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협력사에게 가입변려 메일 발송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1" y="1814491"/>
            <a:ext cx="6576697" cy="4326250"/>
          </a:xfrm>
          <a:prstGeom prst="rect">
            <a:avLst/>
          </a:prstGeom>
          <a:ln w="6350">
            <a:solidFill>
              <a:schemeClr val="bg1">
                <a:lumMod val="6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388620" y="3901440"/>
            <a:ext cx="982980" cy="1600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20159</TotalTime>
  <Words>1614</Words>
  <Application>Microsoft Office PowerPoint</Application>
  <PresentationFormat>A4 용지(210x297mm)</PresentationFormat>
  <Paragraphs>313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NanumSquare</vt:lpstr>
      <vt:lpstr>나눔스퀘어</vt:lpstr>
      <vt:lpstr>Dotum</vt:lpstr>
      <vt:lpstr>맑은 고딕</vt:lpstr>
      <vt:lpstr>맑은 고딕</vt:lpstr>
      <vt:lpstr>맑은 고딕 Semilight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1. 업체등록 절차</vt:lpstr>
      <vt:lpstr>2. 전자입찰 업무처리 절차</vt:lpstr>
      <vt:lpstr>PowerPoint 프레젠테이션</vt:lpstr>
      <vt:lpstr>1. 메인화면</vt:lpstr>
      <vt:lpstr>2. 개인정보관리</vt:lpstr>
      <vt:lpstr>3. 업체승인</vt:lpstr>
      <vt:lpstr>4. 업체관리</vt:lpstr>
      <vt:lpstr>PowerPoint 프레젠테이션</vt:lpstr>
      <vt:lpstr>1.1 입찰계획/공고</vt:lpstr>
      <vt:lpstr>1.2 입찰계획/공고 (입찰등록)</vt:lpstr>
      <vt:lpstr>1.3 입찰계획/공고 (입찰공고, 수정, 삭제)</vt:lpstr>
      <vt:lpstr>2.1 입찰진행</vt:lpstr>
      <vt:lpstr>2.2 입찰진행 (개찰처리)</vt:lpstr>
      <vt:lpstr>2.3 입찰진행 (낙찰, 재입찰)</vt:lpstr>
      <vt:lpstr>3.1 입찰완료</vt:lpstr>
      <vt:lpstr>3.2 입찰완료 (상세)</vt:lpstr>
      <vt:lpstr>4. 입찰이력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heojk</dc:creator>
  <cp:lastModifiedBy>kang james</cp:lastModifiedBy>
  <cp:revision>560</cp:revision>
  <dcterms:created xsi:type="dcterms:W3CDTF">2020-10-16T06:02:26Z</dcterms:created>
  <dcterms:modified xsi:type="dcterms:W3CDTF">2024-04-11T00:35:27Z</dcterms:modified>
</cp:coreProperties>
</file>