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76" r:id="rId2"/>
    <p:sldId id="300" r:id="rId3"/>
    <p:sldId id="338" r:id="rId4"/>
    <p:sldId id="337" r:id="rId5"/>
    <p:sldId id="336" r:id="rId6"/>
    <p:sldId id="339" r:id="rId7"/>
    <p:sldId id="340" r:id="rId8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mL6S6yJV7YZlnjFdwNyF12wOV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0065B3"/>
    <a:srgbClr val="0066B3"/>
    <a:srgbClr val="FF40FF"/>
    <a:srgbClr val="EEEEEE"/>
    <a:srgbClr val="FEE500"/>
    <a:srgbClr val="FFFF66"/>
    <a:srgbClr val="F7F7F7"/>
    <a:srgbClr val="F1F1F1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5F0C1E-2325-4A7A-BD05-369431DB3D1F}">
  <a:tblStyle styleId="{685F0C1E-2325-4A7A-BD05-369431DB3D1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8B84AF5-B714-44C4-9783-9B931EF0E58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6391" autoAdjust="0"/>
  </p:normalViewPr>
  <p:slideViewPr>
    <p:cSldViewPr snapToGrid="0">
      <p:cViewPr varScale="1">
        <p:scale>
          <a:sx n="136" d="100"/>
          <a:sy n="136" d="100"/>
        </p:scale>
        <p:origin x="492" y="-3924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81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333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39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514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87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6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5" name="Google Shape;59;p2"/>
          <p:cNvGraphicFramePr/>
          <p:nvPr userDrawn="1">
            <p:extLst>
              <p:ext uri="{D42A27DB-BD31-4B8C-83A1-F6EECF244321}">
                <p14:modId xmlns:p14="http://schemas.microsoft.com/office/powerpoint/2010/main" val="2478020666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0065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3308" r="4930"/>
          <a:stretch/>
        </p:blipFill>
        <p:spPr>
          <a:xfrm>
            <a:off x="342028" y="306103"/>
            <a:ext cx="872519" cy="384390"/>
          </a:xfrm>
          <a:prstGeom prst="rect">
            <a:avLst/>
          </a:prstGeom>
          <a:ln>
            <a:solidFill>
              <a:srgbClr val="0065B3"/>
            </a:solidFill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4024510908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정보관리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사용자관리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80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1350582062"/>
              </p:ext>
            </p:extLst>
          </p:nvPr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1"/>
            <a:ext cx="8217900" cy="930916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</a:rPr>
              <a:t>사용자관리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그룹사 사용자관리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정보관리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사용자관리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정보관리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사용자관리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555556" y="1925648"/>
            <a:ext cx="6472136" cy="305023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그룹사 사용자를 관리합니다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사용자명과 아이디 클릭 시 상세정보를 확인할 수 있습니다</a:t>
            </a:r>
            <a:r>
              <a:rPr lang="en-US" altLang="ko-KR" sz="600" dirty="0">
                <a:solidFill>
                  <a:schemeClr val="tx1"/>
                </a:solidFill>
              </a:rPr>
              <a:t>. (</a:t>
            </a:r>
            <a:r>
              <a:rPr lang="ko-KR" altLang="en-US" sz="600" dirty="0">
                <a:solidFill>
                  <a:schemeClr val="tx1"/>
                </a:solidFill>
              </a:rPr>
              <a:t>보안을 위해 본인의 암호를 입력해야 확인 가능합니다</a:t>
            </a:r>
            <a:r>
              <a:rPr lang="en-US" altLang="ko-KR" sz="600" dirty="0">
                <a:solidFill>
                  <a:schemeClr val="tx1"/>
                </a:solidFill>
              </a:rPr>
              <a:t>.)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7" name="Google Shape;410;g22f983af321_0_4"/>
          <p:cNvSpPr/>
          <p:nvPr/>
        </p:nvSpPr>
        <p:spPr>
          <a:xfrm>
            <a:off x="1527420" y="2399505"/>
            <a:ext cx="6519936" cy="704128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411;g22f983af321_0_4"/>
          <p:cNvSpPr/>
          <p:nvPr/>
        </p:nvSpPr>
        <p:spPr>
          <a:xfrm>
            <a:off x="7191805" y="247928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D621765-7363-4D19-E192-4470AE43E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86" y="907670"/>
            <a:ext cx="8068083" cy="37207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3029636-960E-95B0-B3B3-996F5511F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830BFD-C1C4-0816-E80C-80A112B33CE1}"/>
              </a:ext>
            </a:extLst>
          </p:cNvPr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1865B0A-7AF2-9E66-832E-0B2F9967E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0EC8AE-9D6B-59C2-414C-4A6A380A0792}"/>
                </a:ext>
              </a:extLst>
            </p:cNvPr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algn="r"/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입찰업무안내</a:t>
              </a:r>
              <a:endParaRPr lang="en-US" altLang="ko-KR" sz="7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F84BC-74C3-0440-2615-FC790FC103BE}"/>
              </a:ext>
            </a:extLst>
          </p:cNvPr>
          <p:cNvSpPr/>
          <p:nvPr/>
        </p:nvSpPr>
        <p:spPr>
          <a:xfrm>
            <a:off x="324645" y="5799286"/>
            <a:ext cx="681329" cy="1462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Google Shape;414;g22f983af321_0_4"/>
          <p:cNvSpPr/>
          <p:nvPr/>
        </p:nvSpPr>
        <p:spPr>
          <a:xfrm>
            <a:off x="1523469" y="2480424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그룹사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13;g22f983af321_0_4">
            <a:extLst>
              <a:ext uri="{FF2B5EF4-FFF2-40B4-BE49-F238E27FC236}">
                <a16:creationId xmlns:a16="http://schemas.microsoft.com/office/drawing/2014/main" id="{53047299-AA06-30FE-6854-052FF6ECB625}"/>
              </a:ext>
            </a:extLst>
          </p:cNvPr>
          <p:cNvSpPr/>
          <p:nvPr/>
        </p:nvSpPr>
        <p:spPr>
          <a:xfrm>
            <a:off x="2172074" y="2491506"/>
            <a:ext cx="1419148" cy="221645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r>
              <a:rPr lang="ko" altLang="ko-KR" sz="60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sz="60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                                 </a:t>
            </a:r>
            <a:r>
              <a:rPr lang="ko" altLang="ko-KR" sz="700" b="0" i="0" u="none" strike="noStrike" cap="none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414;g22f983af321_0_4"/>
          <p:cNvSpPr/>
          <p:nvPr/>
        </p:nvSpPr>
        <p:spPr>
          <a:xfrm>
            <a:off x="1557878" y="2799347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사용자명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413;g22f983af321_0_4"/>
          <p:cNvSpPr/>
          <p:nvPr/>
        </p:nvSpPr>
        <p:spPr>
          <a:xfrm>
            <a:off x="2193671" y="2770009"/>
            <a:ext cx="872516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414;g22f983af321_0_4">
            <a:extLst>
              <a:ext uri="{FF2B5EF4-FFF2-40B4-BE49-F238E27FC236}">
                <a16:creationId xmlns:a16="http://schemas.microsoft.com/office/drawing/2014/main" id="{DF12CE21-B439-6853-384C-D5FB53A63239}"/>
              </a:ext>
            </a:extLst>
          </p:cNvPr>
          <p:cNvSpPr/>
          <p:nvPr/>
        </p:nvSpPr>
        <p:spPr>
          <a:xfrm>
            <a:off x="3870934" y="2775840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413;g22f983af321_0_4">
            <a:extLst>
              <a:ext uri="{FF2B5EF4-FFF2-40B4-BE49-F238E27FC236}">
                <a16:creationId xmlns:a16="http://schemas.microsoft.com/office/drawing/2014/main" id="{5CECC095-17E8-3492-BBBF-16610FB6DE4E}"/>
              </a:ext>
            </a:extLst>
          </p:cNvPr>
          <p:cNvSpPr/>
          <p:nvPr/>
        </p:nvSpPr>
        <p:spPr>
          <a:xfrm>
            <a:off x="4443130" y="2775840"/>
            <a:ext cx="933241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" name="Google Shape;406;g22f983af321_0_4"/>
          <p:cNvGraphicFramePr/>
          <p:nvPr>
            <p:extLst>
              <p:ext uri="{D42A27DB-BD31-4B8C-83A1-F6EECF244321}">
                <p14:modId xmlns:p14="http://schemas.microsoft.com/office/powerpoint/2010/main" val="594226454"/>
              </p:ext>
            </p:extLst>
          </p:nvPr>
        </p:nvGraphicFramePr>
        <p:xfrm>
          <a:off x="1527418" y="3449534"/>
          <a:ext cx="6519935" cy="181715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807">
                  <a:extLst>
                    <a:ext uri="{9D8B030D-6E8A-4147-A177-3AD203B41FA5}">
                      <a16:colId xmlns:a16="http://schemas.microsoft.com/office/drawing/2014/main" val="1852416073"/>
                    </a:ext>
                  </a:extLst>
                </a:gridCol>
                <a:gridCol w="548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555">
                  <a:extLst>
                    <a:ext uri="{9D8B030D-6E8A-4147-A177-3AD203B41FA5}">
                      <a16:colId xmlns:a16="http://schemas.microsoft.com/office/drawing/2014/main" val="4264807614"/>
                    </a:ext>
                  </a:extLst>
                </a:gridCol>
                <a:gridCol w="624579">
                  <a:extLst>
                    <a:ext uri="{9D8B030D-6E8A-4147-A177-3AD203B41FA5}">
                      <a16:colId xmlns:a16="http://schemas.microsoft.com/office/drawing/2014/main" val="2151607979"/>
                    </a:ext>
                  </a:extLst>
                </a:gridCol>
                <a:gridCol w="631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518">
                  <a:extLst>
                    <a:ext uri="{9D8B030D-6E8A-4147-A177-3AD203B41FA5}">
                      <a16:colId xmlns:a16="http://schemas.microsoft.com/office/drawing/2014/main" val="870741349"/>
                    </a:ext>
                  </a:extLst>
                </a:gridCol>
                <a:gridCol w="1327455">
                  <a:extLst>
                    <a:ext uri="{9D8B030D-6E8A-4147-A177-3AD203B41FA5}">
                      <a16:colId xmlns:a16="http://schemas.microsoft.com/office/drawing/2014/main" val="789243417"/>
                    </a:ext>
                  </a:extLst>
                </a:gridCol>
              </a:tblGrid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사용자명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아이디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직급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부서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전화번호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휴대폰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사용권한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사용여부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소속사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Hong123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사원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IT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02-123-1234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010-1234-1234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각사관리자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사용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일진다이아몬드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강감찬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12312332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연구소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02-123-1234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010-1234-1234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시스템관리자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사용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일진제강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이순신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43432344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02-123-1234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010-1234-1234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감사관리자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미사용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일진전기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5" name="Google Shape;418;g22f983af321_0_4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56" name="Google Shape;419;g22f983af321_0_4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420;g22f983af321_0_4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421;g22f983af321_0_4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422;g22f983af321_0_4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423;g22f983af321_0_4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424;g22f983af321_0_4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8" name="Google Shape;431;g22f983af321_0_4"/>
          <p:cNvGraphicFramePr/>
          <p:nvPr>
            <p:extLst>
              <p:ext uri="{D42A27DB-BD31-4B8C-83A1-F6EECF244321}">
                <p14:modId xmlns:p14="http://schemas.microsoft.com/office/powerpoint/2010/main" val="4065696079"/>
              </p:ext>
            </p:extLst>
          </p:nvPr>
        </p:nvGraphicFramePr>
        <p:xfrm>
          <a:off x="1440199" y="3223740"/>
          <a:ext cx="1703930" cy="193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460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" sz="7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0개씩 보기       </a:t>
                      </a:r>
                      <a:r>
                        <a:rPr lang="ko" sz="8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Google Shape;427;g22f983af321_0_4">
            <a:extLst>
              <a:ext uri="{FF2B5EF4-FFF2-40B4-BE49-F238E27FC236}">
                <a16:creationId xmlns:a16="http://schemas.microsoft.com/office/drawing/2014/main" id="{9B7BE0EB-70AB-907A-1A74-C12BFE6341C9}"/>
              </a:ext>
            </a:extLst>
          </p:cNvPr>
          <p:cNvSpPr/>
          <p:nvPr/>
        </p:nvSpPr>
        <p:spPr>
          <a:xfrm>
            <a:off x="7145052" y="3147414"/>
            <a:ext cx="864244" cy="268189"/>
          </a:xfrm>
          <a:prstGeom prst="roundRect">
            <a:avLst>
              <a:gd name="adj" fmla="val 13789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사용자 등록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414;g22f983af321_0_4"/>
          <p:cNvSpPr/>
          <p:nvPr/>
        </p:nvSpPr>
        <p:spPr>
          <a:xfrm>
            <a:off x="3845310" y="2478702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사용여부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413;g22f983af321_0_4">
            <a:extLst>
              <a:ext uri="{FF2B5EF4-FFF2-40B4-BE49-F238E27FC236}">
                <a16:creationId xmlns:a16="http://schemas.microsoft.com/office/drawing/2014/main" id="{53047299-AA06-30FE-6854-052FF6ECB625}"/>
              </a:ext>
            </a:extLst>
          </p:cNvPr>
          <p:cNvSpPr/>
          <p:nvPr/>
        </p:nvSpPr>
        <p:spPr>
          <a:xfrm>
            <a:off x="4455495" y="2489784"/>
            <a:ext cx="746803" cy="221645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lang="ko" altLang="ko-KR" sz="60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sz="60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          </a:t>
            </a:r>
            <a:r>
              <a:rPr lang="ko" altLang="ko-KR" sz="700" b="0" i="0" u="none" strike="noStrike" cap="none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488C176-0C61-93E1-5E9E-4E6398C097CB}"/>
              </a:ext>
            </a:extLst>
          </p:cNvPr>
          <p:cNvGrpSpPr/>
          <p:nvPr/>
        </p:nvGrpSpPr>
        <p:grpSpPr>
          <a:xfrm>
            <a:off x="1671555" y="4612181"/>
            <a:ext cx="2420185" cy="1311124"/>
            <a:chOff x="3955071" y="1152224"/>
            <a:chExt cx="2420185" cy="1311124"/>
          </a:xfrm>
        </p:grpSpPr>
        <p:sp>
          <p:nvSpPr>
            <p:cNvPr id="83" name="Google Shape;381;p6">
              <a:extLst>
                <a:ext uri="{FF2B5EF4-FFF2-40B4-BE49-F238E27FC236}">
                  <a16:creationId xmlns:a16="http://schemas.microsoft.com/office/drawing/2014/main" id="{D61502C8-310B-7EFF-D150-7D5C6882659A}"/>
                </a:ext>
              </a:extLst>
            </p:cNvPr>
            <p:cNvSpPr/>
            <p:nvPr/>
          </p:nvSpPr>
          <p:spPr>
            <a:xfrm>
              <a:off x="3955071" y="1152224"/>
              <a:ext cx="2420185" cy="1311124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84" name="Google Shape;298;p5">
              <a:extLst>
                <a:ext uri="{FF2B5EF4-FFF2-40B4-BE49-F238E27FC236}">
                  <a16:creationId xmlns:a16="http://schemas.microsoft.com/office/drawing/2014/main" id="{B8496276-9876-1243-16C7-08EAE8D272B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25668717"/>
                </p:ext>
              </p:extLst>
            </p:nvPr>
          </p:nvGraphicFramePr>
          <p:xfrm>
            <a:off x="4077112" y="1227163"/>
            <a:ext cx="2174247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217424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754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dirty="0"/>
                          <a:t>비밀번호 확인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85" name="Google Shape;68;p2">
              <a:extLst>
                <a:ext uri="{FF2B5EF4-FFF2-40B4-BE49-F238E27FC236}">
                  <a16:creationId xmlns:a16="http://schemas.microsoft.com/office/drawing/2014/main" id="{FE4C8820-4322-2819-6CE6-60FB0E2724C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39213836"/>
                </p:ext>
              </p:extLst>
            </p:nvPr>
          </p:nvGraphicFramePr>
          <p:xfrm>
            <a:off x="4170901" y="1674550"/>
            <a:ext cx="2008996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54073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6825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비밀번호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/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BC1650E-B70E-827C-B09F-0D6FE2C736F8}"/>
                </a:ext>
              </a:extLst>
            </p:cNvPr>
            <p:cNvSpPr txBox="1"/>
            <p:nvPr/>
          </p:nvSpPr>
          <p:spPr>
            <a:xfrm>
              <a:off x="4108599" y="1885076"/>
              <a:ext cx="21427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>
                <a:spcBef>
                  <a:spcPts val="600"/>
                </a:spcBef>
              </a:pP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ⓘ 안전을 위해서 비밀번호를 입력해 주십시오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F75942BA-79D7-578F-FB9A-4A1A845CE3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7771" t="74598" r="38072" b="11324"/>
            <a:stretch/>
          </p:blipFill>
          <p:spPr>
            <a:xfrm>
              <a:off x="4827084" y="2138207"/>
              <a:ext cx="696630" cy="205740"/>
            </a:xfrm>
            <a:prstGeom prst="rect">
              <a:avLst/>
            </a:prstGeom>
          </p:spPr>
        </p:pic>
      </p:grpSp>
      <p:sp>
        <p:nvSpPr>
          <p:cNvPr id="100" name="Google Shape;381;p6">
            <a:extLst>
              <a:ext uri="{FF2B5EF4-FFF2-40B4-BE49-F238E27FC236}">
                <a16:creationId xmlns:a16="http://schemas.microsoft.com/office/drawing/2014/main" id="{0AEB1ACB-2427-AF39-F682-3AC2DB351C0A}"/>
              </a:ext>
            </a:extLst>
          </p:cNvPr>
          <p:cNvSpPr/>
          <p:nvPr/>
        </p:nvSpPr>
        <p:spPr>
          <a:xfrm>
            <a:off x="1174701" y="6262053"/>
            <a:ext cx="3453331" cy="371561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" name="Google Shape;298;p5">
            <a:extLst>
              <a:ext uri="{FF2B5EF4-FFF2-40B4-BE49-F238E27FC236}">
                <a16:creationId xmlns:a16="http://schemas.microsoft.com/office/drawing/2014/main" id="{8CAF30C6-FAC6-4BA1-839A-20A45465B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721835"/>
              </p:ext>
            </p:extLst>
          </p:nvPr>
        </p:nvGraphicFramePr>
        <p:xfrm>
          <a:off x="1296742" y="6310048"/>
          <a:ext cx="3212022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3212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수정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oogle Shape;68;p2">
            <a:extLst>
              <a:ext uri="{FF2B5EF4-FFF2-40B4-BE49-F238E27FC236}">
                <a16:creationId xmlns:a16="http://schemas.microsoft.com/office/drawing/2014/main" id="{9713D6A7-7D45-F6E1-56D6-DE44734EA3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047526"/>
              </p:ext>
            </p:extLst>
          </p:nvPr>
        </p:nvGraphicFramePr>
        <p:xfrm>
          <a:off x="1424417" y="6771991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로그인</a:t>
                      </a:r>
                      <a:r>
                        <a:rPr lang="en-US" altLang="ko-KR" sz="700" u="none" strike="noStrike" cap="none" dirty="0">
                          <a:solidFill>
                            <a:srgbClr val="000000"/>
                          </a:solidFill>
                        </a:rPr>
                        <a:t>ID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ebidding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oogle Shape;68;p2">
            <a:extLst>
              <a:ext uri="{FF2B5EF4-FFF2-40B4-BE49-F238E27FC236}">
                <a16:creationId xmlns:a16="http://schemas.microsoft.com/office/drawing/2014/main" id="{8E5DD5E8-2266-3CBD-CC7B-2B96443E0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5492340"/>
              </p:ext>
            </p:extLst>
          </p:nvPr>
        </p:nvGraphicFramePr>
        <p:xfrm>
          <a:off x="1424417" y="699966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홍길동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oogle Shape;68;p2">
            <a:extLst>
              <a:ext uri="{FF2B5EF4-FFF2-40B4-BE49-F238E27FC236}">
                <a16:creationId xmlns:a16="http://schemas.microsoft.com/office/drawing/2014/main" id="{AFC124CA-FBD4-0EF4-6DF2-3C3BD6EAA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410282"/>
              </p:ext>
            </p:extLst>
          </p:nvPr>
        </p:nvGraphicFramePr>
        <p:xfrm>
          <a:off x="1424417" y="722732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소속 계열사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일신전기                                            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Google Shape;68;p2">
            <a:extLst>
              <a:ext uri="{FF2B5EF4-FFF2-40B4-BE49-F238E27FC236}">
                <a16:creationId xmlns:a16="http://schemas.microsoft.com/office/drawing/2014/main" id="{C2B46BC5-6187-B132-6212-686EA1EDF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3238411"/>
              </p:ext>
            </p:extLst>
          </p:nvPr>
        </p:nvGraphicFramePr>
        <p:xfrm>
          <a:off x="1424417" y="745499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권한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각사관리자                                         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Google Shape;68;p2">
            <a:extLst>
              <a:ext uri="{FF2B5EF4-FFF2-40B4-BE49-F238E27FC236}">
                <a16:creationId xmlns:a16="http://schemas.microsoft.com/office/drawing/2014/main" id="{5E33A1B4-03F4-0DA3-3459-92734A05E3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943850"/>
              </p:ext>
            </p:extLst>
          </p:nvPr>
        </p:nvGraphicFramePr>
        <p:xfrm>
          <a:off x="1424417" y="768266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비밀번호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최종변경일 </a:t>
                      </a:r>
                      <a:r>
                        <a:rPr lang="en-US" altLang="ko-KR" sz="700" u="none" strike="noStrike" cap="none" dirty="0"/>
                        <a:t>: 2023-12-31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Google Shape;200;p5">
            <a:extLst>
              <a:ext uri="{FF2B5EF4-FFF2-40B4-BE49-F238E27FC236}">
                <a16:creationId xmlns:a16="http://schemas.microsoft.com/office/drawing/2014/main" id="{2A4DF854-D12C-28B1-8B69-54CA063ACA79}"/>
              </a:ext>
            </a:extLst>
          </p:cNvPr>
          <p:cNvSpPr/>
          <p:nvPr/>
        </p:nvSpPr>
        <p:spPr>
          <a:xfrm>
            <a:off x="3505705" y="7674375"/>
            <a:ext cx="807250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비밀번호 변경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" name="Google Shape;68;p2">
            <a:extLst>
              <a:ext uri="{FF2B5EF4-FFF2-40B4-BE49-F238E27FC236}">
                <a16:creationId xmlns:a16="http://schemas.microsoft.com/office/drawing/2014/main" id="{9C66604C-E9DB-5C3A-9AA8-FFA7965BD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480706"/>
              </p:ext>
            </p:extLst>
          </p:nvPr>
        </p:nvGraphicFramePr>
        <p:xfrm>
          <a:off x="1424417" y="791033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휴대폰 </a:t>
                      </a:r>
                      <a:r>
                        <a:rPr lang="en-US" altLang="ko-KR" sz="700" u="none" strike="noStrike" cap="none" dirty="0"/>
                        <a:t>☎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010-1234-1234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Google Shape;68;p2">
            <a:extLst>
              <a:ext uri="{FF2B5EF4-FFF2-40B4-BE49-F238E27FC236}">
                <a16:creationId xmlns:a16="http://schemas.microsoft.com/office/drawing/2014/main" id="{7844594A-54E0-6282-4456-E37C0A7FE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8658692"/>
              </p:ext>
            </p:extLst>
          </p:nvPr>
        </p:nvGraphicFramePr>
        <p:xfrm>
          <a:off x="1424417" y="813800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유선전화 </a:t>
                      </a:r>
                      <a:r>
                        <a:rPr lang="en-US" altLang="ko-KR" sz="700" u="none" strike="noStrike" cap="none" dirty="0"/>
                        <a:t>☎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02-123-1234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" name="Google Shape;68;p2">
            <a:extLst>
              <a:ext uri="{FF2B5EF4-FFF2-40B4-BE49-F238E27FC236}">
                <a16:creationId xmlns:a16="http://schemas.microsoft.com/office/drawing/2014/main" id="{61E81250-93DA-F530-0B74-C03ED9E881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3344136"/>
              </p:ext>
            </p:extLst>
          </p:nvPr>
        </p:nvGraphicFramePr>
        <p:xfrm>
          <a:off x="1424417" y="859075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직급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과장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Google Shape;68;p2">
            <a:extLst>
              <a:ext uri="{FF2B5EF4-FFF2-40B4-BE49-F238E27FC236}">
                <a16:creationId xmlns:a16="http://schemas.microsoft.com/office/drawing/2014/main" id="{06246252-48F7-47E2-22E0-20D7596149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687936"/>
              </p:ext>
            </p:extLst>
          </p:nvPr>
        </p:nvGraphicFramePr>
        <p:xfrm>
          <a:off x="1424417" y="881842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부서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경영지원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Google Shape;200;p5">
            <a:extLst>
              <a:ext uri="{FF2B5EF4-FFF2-40B4-BE49-F238E27FC236}">
                <a16:creationId xmlns:a16="http://schemas.microsoft.com/office/drawing/2014/main" id="{F61D6C18-345E-250C-605E-7DD8F90D957C}"/>
              </a:ext>
            </a:extLst>
          </p:cNvPr>
          <p:cNvSpPr/>
          <p:nvPr/>
        </p:nvSpPr>
        <p:spPr>
          <a:xfrm>
            <a:off x="2980832" y="9596143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200;p5">
            <a:extLst>
              <a:ext uri="{FF2B5EF4-FFF2-40B4-BE49-F238E27FC236}">
                <a16:creationId xmlns:a16="http://schemas.microsoft.com/office/drawing/2014/main" id="{B43E1E19-3010-8A3A-835F-90A64AD2479A}"/>
              </a:ext>
            </a:extLst>
          </p:cNvPr>
          <p:cNvSpPr/>
          <p:nvPr/>
        </p:nvSpPr>
        <p:spPr>
          <a:xfrm>
            <a:off x="2557558" y="9588453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Google Shape;68;p2">
            <a:extLst>
              <a:ext uri="{FF2B5EF4-FFF2-40B4-BE49-F238E27FC236}">
                <a16:creationId xmlns:a16="http://schemas.microsoft.com/office/drawing/2014/main" id="{6226C16F-715F-27E2-4407-89583CBB4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690410"/>
              </p:ext>
            </p:extLst>
          </p:nvPr>
        </p:nvGraphicFramePr>
        <p:xfrm>
          <a:off x="1424417" y="835044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이메일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600" u="sng" strike="noStrike" cap="none" dirty="0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james@iljin.co.kr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oogle Shape;68;p2">
            <a:extLst>
              <a:ext uri="{FF2B5EF4-FFF2-40B4-BE49-F238E27FC236}">
                <a16:creationId xmlns:a16="http://schemas.microsoft.com/office/drawing/2014/main" id="{C2B46BC5-6187-B132-6212-686EA1EDF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012082"/>
              </p:ext>
            </p:extLst>
          </p:nvPr>
        </p:nvGraphicFramePr>
        <p:xfrm>
          <a:off x="1424869" y="9058008"/>
          <a:ext cx="162078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사용여부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사용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9034D4F-8D48-B493-8518-BC56ECE950D9}"/>
              </a:ext>
            </a:extLst>
          </p:cNvPr>
          <p:cNvGrpSpPr/>
          <p:nvPr/>
        </p:nvGrpSpPr>
        <p:grpSpPr>
          <a:xfrm>
            <a:off x="4877748" y="6576441"/>
            <a:ext cx="2420185" cy="1516344"/>
            <a:chOff x="5804810" y="3308137"/>
            <a:chExt cx="2420185" cy="1516344"/>
          </a:xfrm>
        </p:grpSpPr>
        <p:sp>
          <p:nvSpPr>
            <p:cNvPr id="121" name="Google Shape;381;p6">
              <a:extLst>
                <a:ext uri="{FF2B5EF4-FFF2-40B4-BE49-F238E27FC236}">
                  <a16:creationId xmlns:a16="http://schemas.microsoft.com/office/drawing/2014/main" id="{D2BB3CF0-41E1-DA6A-BC53-879C3C3E63F8}"/>
                </a:ext>
              </a:extLst>
            </p:cNvPr>
            <p:cNvSpPr/>
            <p:nvPr/>
          </p:nvSpPr>
          <p:spPr>
            <a:xfrm>
              <a:off x="5804810" y="3308137"/>
              <a:ext cx="2420185" cy="1516344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122" name="Google Shape;298;p5">
              <a:extLst>
                <a:ext uri="{FF2B5EF4-FFF2-40B4-BE49-F238E27FC236}">
                  <a16:creationId xmlns:a16="http://schemas.microsoft.com/office/drawing/2014/main" id="{C083D038-66CB-19D9-3E34-A50A0B4A80E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33813624"/>
                </p:ext>
              </p:extLst>
            </p:nvPr>
          </p:nvGraphicFramePr>
          <p:xfrm>
            <a:off x="5926851" y="3383718"/>
            <a:ext cx="2174247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217424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754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dirty="0"/>
                          <a:t>비밀번호 변경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23" name="Google Shape;68;p2">
              <a:extLst>
                <a:ext uri="{FF2B5EF4-FFF2-40B4-BE49-F238E27FC236}">
                  <a16:creationId xmlns:a16="http://schemas.microsoft.com/office/drawing/2014/main" id="{EEFECE40-7AE3-A359-65FF-8DDDBF2AE6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77613148"/>
                </p:ext>
              </p:extLst>
            </p:nvPr>
          </p:nvGraphicFramePr>
          <p:xfrm>
            <a:off x="5921762" y="3838139"/>
            <a:ext cx="217424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59608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816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비밀번호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대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/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소문자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,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숫자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,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특수문자 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2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이상 조합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(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길이 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8~16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자리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)</a:t>
                        </a:r>
                        <a:endParaRPr sz="500" u="none" strike="noStrike" cap="none" dirty="0"/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24" name="Google Shape;68;p2">
              <a:extLst>
                <a:ext uri="{FF2B5EF4-FFF2-40B4-BE49-F238E27FC236}">
                  <a16:creationId xmlns:a16="http://schemas.microsoft.com/office/drawing/2014/main" id="{8C81D537-A0CB-0F50-6AED-123D120283F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40371986"/>
                </p:ext>
              </p:extLst>
            </p:nvPr>
          </p:nvGraphicFramePr>
          <p:xfrm>
            <a:off x="5922742" y="4080484"/>
            <a:ext cx="217424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6024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183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비밀번호 확인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비밀번호와 동일해야 합니다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.</a:t>
                        </a:r>
                        <a:endParaRPr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125" name="Google Shape;200;p5">
            <a:extLst>
              <a:ext uri="{FF2B5EF4-FFF2-40B4-BE49-F238E27FC236}">
                <a16:creationId xmlns:a16="http://schemas.microsoft.com/office/drawing/2014/main" id="{97FD665C-6087-B9FA-8F4C-3472A124B943}"/>
              </a:ext>
            </a:extLst>
          </p:cNvPr>
          <p:cNvSpPr/>
          <p:nvPr/>
        </p:nvSpPr>
        <p:spPr>
          <a:xfrm>
            <a:off x="6214717" y="771970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200;p5">
            <a:extLst>
              <a:ext uri="{FF2B5EF4-FFF2-40B4-BE49-F238E27FC236}">
                <a16:creationId xmlns:a16="http://schemas.microsoft.com/office/drawing/2014/main" id="{B7A3A7FE-68B6-00BE-B3C4-24E4EA9C0934}"/>
              </a:ext>
            </a:extLst>
          </p:cNvPr>
          <p:cNvSpPr/>
          <p:nvPr/>
        </p:nvSpPr>
        <p:spPr>
          <a:xfrm>
            <a:off x="5791443" y="771201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E8890C8A-0E4B-0D56-2758-A4C7BB9F7296}"/>
              </a:ext>
            </a:extLst>
          </p:cNvPr>
          <p:cNvGrpSpPr/>
          <p:nvPr/>
        </p:nvGrpSpPr>
        <p:grpSpPr>
          <a:xfrm>
            <a:off x="5560666" y="8018894"/>
            <a:ext cx="1961943" cy="783412"/>
            <a:chOff x="1760734" y="1504374"/>
            <a:chExt cx="1961943" cy="783412"/>
          </a:xfrm>
        </p:grpSpPr>
        <p:sp>
          <p:nvSpPr>
            <p:cNvPr id="128" name="Google Shape;381;p6">
              <a:extLst>
                <a:ext uri="{FF2B5EF4-FFF2-40B4-BE49-F238E27FC236}">
                  <a16:creationId xmlns:a16="http://schemas.microsoft.com/office/drawing/2014/main" id="{1EF88089-B5C8-C25C-D611-AE7EFC3A73C5}"/>
                </a:ext>
              </a:extLst>
            </p:cNvPr>
            <p:cNvSpPr/>
            <p:nvPr/>
          </p:nvSpPr>
          <p:spPr>
            <a:xfrm>
              <a:off x="1760734" y="1504374"/>
              <a:ext cx="1961943" cy="783412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129" name="Google Shape;298;p5">
              <a:extLst>
                <a:ext uri="{FF2B5EF4-FFF2-40B4-BE49-F238E27FC236}">
                  <a16:creationId xmlns:a16="http://schemas.microsoft.com/office/drawing/2014/main" id="{A9FF74EE-DCB7-737C-1410-ECC7F5E6284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04006800"/>
                </p:ext>
              </p:extLst>
            </p:nvPr>
          </p:nvGraphicFramePr>
          <p:xfrm>
            <a:off x="1959094" y="1631648"/>
            <a:ext cx="1650191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165019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0" name="Google Shape;200;p5">
              <a:extLst>
                <a:ext uri="{FF2B5EF4-FFF2-40B4-BE49-F238E27FC236}">
                  <a16:creationId xmlns:a16="http://schemas.microsoft.com/office/drawing/2014/main" id="{2642599A-C1F0-298A-BE4E-D99827F02D3A}"/>
                </a:ext>
              </a:extLst>
            </p:cNvPr>
            <p:cNvSpPr/>
            <p:nvPr/>
          </p:nvSpPr>
          <p:spPr>
            <a:xfrm>
              <a:off x="2514562" y="2042385"/>
              <a:ext cx="551363" cy="157652"/>
            </a:xfrm>
            <a:prstGeom prst="roundRect">
              <a:avLst>
                <a:gd name="adj" fmla="val 21958"/>
              </a:avLst>
            </a:pr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닫 기</a:t>
              </a:r>
              <a:endParaRPr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D84B408-20D7-623F-E5E7-98519272E237}"/>
                </a:ext>
              </a:extLst>
            </p:cNvPr>
            <p:cNvSpPr txBox="1"/>
            <p:nvPr/>
          </p:nvSpPr>
          <p:spPr>
            <a:xfrm>
              <a:off x="1868786" y="1634955"/>
              <a:ext cx="17405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>
                <a:spcBef>
                  <a:spcPts val="600"/>
                </a:spcBef>
              </a:pPr>
              <a:r>
                <a:rPr lang="ko-KR" altLang="en-US" sz="700" dirty="0">
                  <a:latin typeface="+mj-ea"/>
                  <a:ea typeface="+mj-ea"/>
                </a:rPr>
                <a:t>비밀번호를 저장하였습니다</a:t>
              </a:r>
              <a:r>
                <a:rPr lang="en-US" altLang="ko-KR" sz="700" dirty="0">
                  <a:latin typeface="+mj-ea"/>
                  <a:ea typeface="+mj-ea"/>
                </a:rPr>
                <a:t>.</a:t>
              </a:r>
            </a:p>
          </p:txBody>
        </p:sp>
      </p:grpSp>
      <p:cxnSp>
        <p:nvCxnSpPr>
          <p:cNvPr id="132" name="꺾인 연결선 53">
            <a:extLst>
              <a:ext uri="{FF2B5EF4-FFF2-40B4-BE49-F238E27FC236}">
                <a16:creationId xmlns:a16="http://schemas.microsoft.com/office/drawing/2014/main" id="{7FF5D662-E94D-50C7-1D04-1BADF1B022E7}"/>
              </a:ext>
            </a:extLst>
          </p:cNvPr>
          <p:cNvCxnSpPr>
            <a:cxnSpLocks/>
            <a:stCxn id="108" idx="3"/>
            <a:endCxn id="121" idx="1"/>
          </p:cNvCxnSpPr>
          <p:nvPr/>
        </p:nvCxnSpPr>
        <p:spPr>
          <a:xfrm flipV="1">
            <a:off x="4312955" y="7334613"/>
            <a:ext cx="564793" cy="418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53">
            <a:extLst>
              <a:ext uri="{FF2B5EF4-FFF2-40B4-BE49-F238E27FC236}">
                <a16:creationId xmlns:a16="http://schemas.microsoft.com/office/drawing/2014/main" id="{7FF5D662-E94D-50C7-1D04-1BADF1B022E7}"/>
              </a:ext>
            </a:extLst>
          </p:cNvPr>
          <p:cNvCxnSpPr>
            <a:cxnSpLocks/>
            <a:endCxn id="83" idx="0"/>
          </p:cNvCxnSpPr>
          <p:nvPr/>
        </p:nvCxnSpPr>
        <p:spPr>
          <a:xfrm rot="16200000" flipH="1">
            <a:off x="2323859" y="4054391"/>
            <a:ext cx="788755" cy="32682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53">
            <a:extLst>
              <a:ext uri="{FF2B5EF4-FFF2-40B4-BE49-F238E27FC236}">
                <a16:creationId xmlns:a16="http://schemas.microsoft.com/office/drawing/2014/main" id="{7FF5D662-E94D-50C7-1D04-1BADF1B022E7}"/>
              </a:ext>
            </a:extLst>
          </p:cNvPr>
          <p:cNvCxnSpPr>
            <a:cxnSpLocks/>
            <a:endCxn id="101" idx="0"/>
          </p:cNvCxnSpPr>
          <p:nvPr/>
        </p:nvCxnSpPr>
        <p:spPr>
          <a:xfrm rot="5400000">
            <a:off x="2749717" y="5929062"/>
            <a:ext cx="534022" cy="2279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7F5E504-9ACE-BE4E-10FA-C56035110FC4}"/>
              </a:ext>
            </a:extLst>
          </p:cNvPr>
          <p:cNvSpPr/>
          <p:nvPr/>
        </p:nvSpPr>
        <p:spPr>
          <a:xfrm>
            <a:off x="1322589" y="6666481"/>
            <a:ext cx="3120541" cy="27082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077766" y="9107562"/>
            <a:ext cx="1961943" cy="950502"/>
            <a:chOff x="7681332" y="7959436"/>
            <a:chExt cx="1961943" cy="950502"/>
          </a:xfrm>
        </p:grpSpPr>
        <p:sp>
          <p:nvSpPr>
            <p:cNvPr id="136" name="Google Shape;381;p6">
              <a:extLst>
                <a:ext uri="{FF2B5EF4-FFF2-40B4-BE49-F238E27FC236}">
                  <a16:creationId xmlns:a16="http://schemas.microsoft.com/office/drawing/2014/main" id="{84875A93-4806-DDC6-52FA-20A890B91743}"/>
                </a:ext>
              </a:extLst>
            </p:cNvPr>
            <p:cNvSpPr/>
            <p:nvPr/>
          </p:nvSpPr>
          <p:spPr>
            <a:xfrm>
              <a:off x="7681332" y="7959436"/>
              <a:ext cx="1961943" cy="950502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TextBox 19">
              <a:extLst>
                <a:ext uri="{FF2B5EF4-FFF2-40B4-BE49-F238E27FC236}">
                  <a16:creationId xmlns:a16="http://schemas.microsoft.com/office/drawing/2014/main" id="{2C54A0B0-A3F6-78DD-5E8F-E6EF462EFA6C}"/>
                </a:ext>
              </a:extLst>
            </p:cNvPr>
            <p:cNvSpPr txBox="1"/>
            <p:nvPr/>
          </p:nvSpPr>
          <p:spPr>
            <a:xfrm>
              <a:off x="7789317" y="8080059"/>
              <a:ext cx="1674835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6000">
                <a:spcBef>
                  <a:spcPts val="200"/>
                </a:spcBef>
              </a:pPr>
              <a:r>
                <a:rPr lang="ko-KR" altLang="en-US" sz="600" dirty="0">
                  <a:latin typeface="+mj-ea"/>
                  <a:ea typeface="+mj-ea"/>
                </a:rPr>
                <a:t>수정하신 정보로 저장됩니다</a:t>
              </a:r>
              <a:r>
                <a:rPr lang="en-US" altLang="ko-KR" sz="600" dirty="0">
                  <a:latin typeface="+mj-ea"/>
                  <a:ea typeface="+mj-ea"/>
                </a:rPr>
                <a:t>.</a:t>
              </a:r>
            </a:p>
            <a:p>
              <a:pPr marL="36000">
                <a:spcBef>
                  <a:spcPts val="200"/>
                </a:spcBef>
              </a:pPr>
              <a:r>
                <a:rPr lang="ko-KR" altLang="en-US" sz="600" dirty="0">
                  <a:latin typeface="+mj-ea"/>
                  <a:ea typeface="+mj-ea"/>
                </a:rPr>
                <a:t>저장 시 수정이력도 저장됩니다</a:t>
              </a:r>
              <a:r>
                <a:rPr lang="en-US" altLang="ko-KR" sz="600" dirty="0">
                  <a:latin typeface="+mj-ea"/>
                  <a:ea typeface="+mj-ea"/>
                </a:rPr>
                <a:t>.</a:t>
              </a:r>
              <a:r>
                <a:rPr lang="ko-KR" altLang="en-US" sz="600" dirty="0">
                  <a:latin typeface="+mj-ea"/>
                  <a:ea typeface="+mj-ea"/>
                </a:rPr>
                <a:t> </a:t>
              </a:r>
              <a:endParaRPr lang="en-US" altLang="ko-KR" sz="600" dirty="0">
                <a:latin typeface="+mj-ea"/>
                <a:ea typeface="+mj-ea"/>
              </a:endParaRPr>
            </a:p>
            <a:p>
              <a:pPr marL="36000">
                <a:spcBef>
                  <a:spcPts val="200"/>
                </a:spcBef>
              </a:pPr>
              <a:r>
                <a:rPr lang="ko-KR" altLang="en-US" sz="600" dirty="0">
                  <a:latin typeface="+mj-ea"/>
                  <a:ea typeface="+mj-ea"/>
                </a:rPr>
                <a:t>저장 하시겠습니까</a:t>
              </a:r>
              <a:r>
                <a:rPr lang="en-US" altLang="ko-KR" sz="600" dirty="0">
                  <a:latin typeface="+mj-ea"/>
                  <a:ea typeface="+mj-ea"/>
                </a:rPr>
                <a:t>?</a:t>
              </a:r>
              <a:endParaRPr lang="ko-KR" altLang="en-US" sz="600" dirty="0">
                <a:latin typeface="+mj-ea"/>
                <a:ea typeface="+mj-ea"/>
              </a:endParaRPr>
            </a:p>
          </p:txBody>
        </p:sp>
        <p:pic>
          <p:nvPicPr>
            <p:cNvPr id="138" name="tabl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81987" y="8259316"/>
              <a:ext cx="1650191" cy="304770"/>
            </a:xfrm>
            <a:prstGeom prst="rect">
              <a:avLst/>
            </a:prstGeom>
          </p:spPr>
        </p:pic>
        <p:sp>
          <p:nvSpPr>
            <p:cNvPr id="139" name="Google Shape;200;p5">
              <a:extLst>
                <a:ext uri="{FF2B5EF4-FFF2-40B4-BE49-F238E27FC236}">
                  <a16:creationId xmlns:a16="http://schemas.microsoft.com/office/drawing/2014/main" id="{AFAF4AF1-CA1F-8594-C8BA-68B2603A6C9B}"/>
                </a:ext>
              </a:extLst>
            </p:cNvPr>
            <p:cNvSpPr/>
            <p:nvPr/>
          </p:nvSpPr>
          <p:spPr>
            <a:xfrm>
              <a:off x="8723400" y="8665876"/>
              <a:ext cx="376588" cy="157652"/>
            </a:xfrm>
            <a:prstGeom prst="roundRect">
              <a:avLst>
                <a:gd name="adj" fmla="val 2195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1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저장</a:t>
              </a:r>
              <a:endParaRPr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200;p5">
              <a:extLst>
                <a:ext uri="{FF2B5EF4-FFF2-40B4-BE49-F238E27FC236}">
                  <a16:creationId xmlns:a16="http://schemas.microsoft.com/office/drawing/2014/main" id="{6CE3880D-FD16-A940-0570-D88193957B9E}"/>
                </a:ext>
              </a:extLst>
            </p:cNvPr>
            <p:cNvSpPr/>
            <p:nvPr/>
          </p:nvSpPr>
          <p:spPr>
            <a:xfrm>
              <a:off x="8300126" y="8658186"/>
              <a:ext cx="376588" cy="157652"/>
            </a:xfrm>
            <a:prstGeom prst="roundRect">
              <a:avLst>
                <a:gd name="adj" fmla="val 21958"/>
              </a:avLst>
            </a:pr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  <a:endParaRPr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381;p6">
            <a:extLst>
              <a:ext uri="{FF2B5EF4-FFF2-40B4-BE49-F238E27FC236}">
                <a16:creationId xmlns:a16="http://schemas.microsoft.com/office/drawing/2014/main" id="{00FDDEC9-FEC0-D1D4-0229-E2B19363F52B}"/>
              </a:ext>
            </a:extLst>
          </p:cNvPr>
          <p:cNvSpPr/>
          <p:nvPr/>
        </p:nvSpPr>
        <p:spPr>
          <a:xfrm>
            <a:off x="7475931" y="9236506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tabl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4291" y="9403052"/>
            <a:ext cx="1650191" cy="304770"/>
          </a:xfrm>
          <a:prstGeom prst="rect">
            <a:avLst/>
          </a:prstGeom>
        </p:spPr>
      </p:pic>
      <p:sp>
        <p:nvSpPr>
          <p:cNvPr id="143" name="Google Shape;200;p5">
            <a:extLst>
              <a:ext uri="{FF2B5EF4-FFF2-40B4-BE49-F238E27FC236}">
                <a16:creationId xmlns:a16="http://schemas.microsoft.com/office/drawing/2014/main" id="{10A1332B-9528-0E2F-B363-3B29CAF97395}"/>
              </a:ext>
            </a:extLst>
          </p:cNvPr>
          <p:cNvSpPr/>
          <p:nvPr/>
        </p:nvSpPr>
        <p:spPr>
          <a:xfrm>
            <a:off x="8229759" y="9785653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TextBox 48">
            <a:extLst>
              <a:ext uri="{FF2B5EF4-FFF2-40B4-BE49-F238E27FC236}">
                <a16:creationId xmlns:a16="http://schemas.microsoft.com/office/drawing/2014/main" id="{49758FA4-8432-B79F-1CA0-2DD66D50CD08}"/>
              </a:ext>
            </a:extLst>
          </p:cNvPr>
          <p:cNvSpPr txBox="1"/>
          <p:nvPr/>
        </p:nvSpPr>
        <p:spPr>
          <a:xfrm>
            <a:off x="7696461" y="9402595"/>
            <a:ext cx="16265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사용자 정보를 수정하였습니다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endParaRPr lang="ko-KR" altLang="en-US" sz="600" dirty="0">
              <a:latin typeface="+mj-ea"/>
              <a:ea typeface="+mj-ea"/>
            </a:endParaRPr>
          </a:p>
        </p:txBody>
      </p:sp>
      <p:cxnSp>
        <p:nvCxnSpPr>
          <p:cNvPr id="145" name="꺾인 연결선 144">
            <a:extLst>
              <a:ext uri="{FF2B5EF4-FFF2-40B4-BE49-F238E27FC236}">
                <a16:creationId xmlns:a16="http://schemas.microsoft.com/office/drawing/2014/main" id="{C44D5729-40B9-C905-3508-4013A08B5EC1}"/>
              </a:ext>
            </a:extLst>
          </p:cNvPr>
          <p:cNvCxnSpPr>
            <a:stCxn id="139" idx="3"/>
            <a:endCxn id="141" idx="1"/>
          </p:cNvCxnSpPr>
          <p:nvPr/>
        </p:nvCxnSpPr>
        <p:spPr>
          <a:xfrm flipV="1">
            <a:off x="6496422" y="9635627"/>
            <a:ext cx="979509" cy="2572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>
            <a:extLst>
              <a:ext uri="{FF2B5EF4-FFF2-40B4-BE49-F238E27FC236}">
                <a16:creationId xmlns:a16="http://schemas.microsoft.com/office/drawing/2014/main" id="{C44D5729-40B9-C905-3508-4013A08B5EC1}"/>
              </a:ext>
            </a:extLst>
          </p:cNvPr>
          <p:cNvCxnSpPr>
            <a:stCxn id="113" idx="3"/>
            <a:endCxn id="136" idx="1"/>
          </p:cNvCxnSpPr>
          <p:nvPr/>
        </p:nvCxnSpPr>
        <p:spPr>
          <a:xfrm flipV="1">
            <a:off x="3357420" y="9582813"/>
            <a:ext cx="1720346" cy="10871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Google Shape;381;p6">
            <a:extLst>
              <a:ext uri="{FF2B5EF4-FFF2-40B4-BE49-F238E27FC236}">
                <a16:creationId xmlns:a16="http://schemas.microsoft.com/office/drawing/2014/main" id="{0AEB1ACB-2427-AF39-F682-3AC2DB351C0A}"/>
              </a:ext>
            </a:extLst>
          </p:cNvPr>
          <p:cNvSpPr/>
          <p:nvPr/>
        </p:nvSpPr>
        <p:spPr>
          <a:xfrm>
            <a:off x="7516570" y="4037851"/>
            <a:ext cx="3453331" cy="38896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8" name="Google Shape;298;p5">
            <a:extLst>
              <a:ext uri="{FF2B5EF4-FFF2-40B4-BE49-F238E27FC236}">
                <a16:creationId xmlns:a16="http://schemas.microsoft.com/office/drawing/2014/main" id="{8CAF30C6-FAC6-4BA1-839A-20A45465B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4783746"/>
              </p:ext>
            </p:extLst>
          </p:nvPr>
        </p:nvGraphicFramePr>
        <p:xfrm>
          <a:off x="7638611" y="4085845"/>
          <a:ext cx="3212022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3212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등록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" name="Google Shape;68;p2">
            <a:extLst>
              <a:ext uri="{FF2B5EF4-FFF2-40B4-BE49-F238E27FC236}">
                <a16:creationId xmlns:a16="http://schemas.microsoft.com/office/drawing/2014/main" id="{9713D6A7-7D45-F6E1-56D6-DE44734EA3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683476"/>
              </p:ext>
            </p:extLst>
          </p:nvPr>
        </p:nvGraphicFramePr>
        <p:xfrm>
          <a:off x="7766286" y="4547788"/>
          <a:ext cx="2306182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로그인</a:t>
                      </a:r>
                      <a:r>
                        <a:rPr lang="en-US" altLang="ko-KR" sz="700" u="none" strike="noStrike" cap="none" dirty="0">
                          <a:solidFill>
                            <a:srgbClr val="000000"/>
                          </a:solidFill>
                        </a:rPr>
                        <a:t>ID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영문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 입력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(8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자 이내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후 중복확인 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0" name="Google Shape;68;p2">
            <a:extLst>
              <a:ext uri="{FF2B5EF4-FFF2-40B4-BE49-F238E27FC236}">
                <a16:creationId xmlns:a16="http://schemas.microsoft.com/office/drawing/2014/main" id="{8E5DD5E8-2266-3CBD-CC7B-2B96443E0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790007"/>
              </p:ext>
            </p:extLst>
          </p:nvPr>
        </p:nvGraphicFramePr>
        <p:xfrm>
          <a:off x="7766286" y="526782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이름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0" i="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1" name="Google Shape;68;p2">
            <a:extLst>
              <a:ext uri="{FF2B5EF4-FFF2-40B4-BE49-F238E27FC236}">
                <a16:creationId xmlns:a16="http://schemas.microsoft.com/office/drawing/2014/main" id="{AFC124CA-FBD4-0EF4-6DF2-3C3BD6EAA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3006019"/>
              </p:ext>
            </p:extLst>
          </p:nvPr>
        </p:nvGraphicFramePr>
        <p:xfrm>
          <a:off x="7766286" y="549549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소속 계열사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          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Malgun Gothic"/>
                        </a:rPr>
                        <a:t>⌵</a:t>
                      </a: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2" name="Google Shape;68;p2">
            <a:extLst>
              <a:ext uri="{FF2B5EF4-FFF2-40B4-BE49-F238E27FC236}">
                <a16:creationId xmlns:a16="http://schemas.microsoft.com/office/drawing/2014/main" id="{C2B46BC5-6187-B132-6212-686EA1EDF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979805"/>
              </p:ext>
            </p:extLst>
          </p:nvPr>
        </p:nvGraphicFramePr>
        <p:xfrm>
          <a:off x="7766286" y="572316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권한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                    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Malgun Gothic"/>
                        </a:rPr>
                        <a:t>⌵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oogle Shape;68;p2">
            <a:extLst>
              <a:ext uri="{FF2B5EF4-FFF2-40B4-BE49-F238E27FC236}">
                <a16:creationId xmlns:a16="http://schemas.microsoft.com/office/drawing/2014/main" id="{9C66604C-E9DB-5C3A-9AA8-FFA7965BD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271923"/>
              </p:ext>
            </p:extLst>
          </p:nvPr>
        </p:nvGraphicFramePr>
        <p:xfrm>
          <a:off x="7766286" y="5960453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휴대폰 </a:t>
                      </a:r>
                      <a:r>
                        <a:rPr lang="en-US" altLang="ko-KR" sz="700" u="none" strike="noStrike" cap="none" dirty="0"/>
                        <a:t>☎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숫자만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Google Shape;68;p2">
            <a:extLst>
              <a:ext uri="{FF2B5EF4-FFF2-40B4-BE49-F238E27FC236}">
                <a16:creationId xmlns:a16="http://schemas.microsoft.com/office/drawing/2014/main" id="{7844594A-54E0-6282-4456-E37C0A7FE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403898"/>
              </p:ext>
            </p:extLst>
          </p:nvPr>
        </p:nvGraphicFramePr>
        <p:xfrm>
          <a:off x="7766286" y="618812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유선전화 </a:t>
                      </a:r>
                      <a:r>
                        <a:rPr lang="en-US" altLang="ko-KR" sz="700" u="none" strike="noStrike" cap="none" dirty="0"/>
                        <a:t>☎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Google Shape;68;p2">
            <a:extLst>
              <a:ext uri="{FF2B5EF4-FFF2-40B4-BE49-F238E27FC236}">
                <a16:creationId xmlns:a16="http://schemas.microsoft.com/office/drawing/2014/main" id="{61E81250-93DA-F530-0B74-C03ED9E881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4300999"/>
              </p:ext>
            </p:extLst>
          </p:nvPr>
        </p:nvGraphicFramePr>
        <p:xfrm>
          <a:off x="7766286" y="664087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직급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Google Shape;68;p2">
            <a:extLst>
              <a:ext uri="{FF2B5EF4-FFF2-40B4-BE49-F238E27FC236}">
                <a16:creationId xmlns:a16="http://schemas.microsoft.com/office/drawing/2014/main" id="{06246252-48F7-47E2-22E0-20D7596149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737767"/>
              </p:ext>
            </p:extLst>
          </p:nvPr>
        </p:nvGraphicFramePr>
        <p:xfrm>
          <a:off x="7766286" y="6868543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부서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" name="Google Shape;200;p5">
            <a:extLst>
              <a:ext uri="{FF2B5EF4-FFF2-40B4-BE49-F238E27FC236}">
                <a16:creationId xmlns:a16="http://schemas.microsoft.com/office/drawing/2014/main" id="{F61D6C18-345E-250C-605E-7DD8F90D957C}"/>
              </a:ext>
            </a:extLst>
          </p:cNvPr>
          <p:cNvSpPr/>
          <p:nvPr/>
        </p:nvSpPr>
        <p:spPr>
          <a:xfrm>
            <a:off x="9322701" y="7561852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200;p5">
            <a:extLst>
              <a:ext uri="{FF2B5EF4-FFF2-40B4-BE49-F238E27FC236}">
                <a16:creationId xmlns:a16="http://schemas.microsoft.com/office/drawing/2014/main" id="{B43E1E19-3010-8A3A-835F-90A64AD2479A}"/>
              </a:ext>
            </a:extLst>
          </p:cNvPr>
          <p:cNvSpPr/>
          <p:nvPr/>
        </p:nvSpPr>
        <p:spPr>
          <a:xfrm>
            <a:off x="8899427" y="7554162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68;p2">
            <a:extLst>
              <a:ext uri="{FF2B5EF4-FFF2-40B4-BE49-F238E27FC236}">
                <a16:creationId xmlns:a16="http://schemas.microsoft.com/office/drawing/2014/main" id="{6226C16F-715F-27E2-4407-89583CBB4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998095"/>
              </p:ext>
            </p:extLst>
          </p:nvPr>
        </p:nvGraphicFramePr>
        <p:xfrm>
          <a:off x="7766286" y="6400561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이메일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600" u="sng" strike="noStrike" cap="none" dirty="0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ex)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sample@iljin.co.kr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" name="Google Shape;68;p2">
            <a:extLst>
              <a:ext uri="{FF2B5EF4-FFF2-40B4-BE49-F238E27FC236}">
                <a16:creationId xmlns:a16="http://schemas.microsoft.com/office/drawing/2014/main" id="{C2B46BC5-6187-B132-6212-686EA1EDF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2889857"/>
              </p:ext>
            </p:extLst>
          </p:nvPr>
        </p:nvGraphicFramePr>
        <p:xfrm>
          <a:off x="7766738" y="7108125"/>
          <a:ext cx="162078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사용여부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사용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7F5E504-9ACE-BE4E-10FA-C56035110FC4}"/>
              </a:ext>
            </a:extLst>
          </p:cNvPr>
          <p:cNvSpPr/>
          <p:nvPr/>
        </p:nvSpPr>
        <p:spPr>
          <a:xfrm>
            <a:off x="7664458" y="4442278"/>
            <a:ext cx="3120541" cy="298064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4" name="Google Shape;200;p5"/>
          <p:cNvSpPr/>
          <p:nvPr/>
        </p:nvSpPr>
        <p:spPr>
          <a:xfrm>
            <a:off x="10096766" y="4549414"/>
            <a:ext cx="551363" cy="157652"/>
          </a:xfrm>
          <a:prstGeom prst="roundRect">
            <a:avLst>
              <a:gd name="adj" fmla="val 21958"/>
            </a:avLst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중복 확인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5" name="Google Shape;68;p2"/>
          <p:cNvGraphicFramePr/>
          <p:nvPr>
            <p:extLst>
              <p:ext uri="{D42A27DB-BD31-4B8C-83A1-F6EECF244321}">
                <p14:modId xmlns:p14="http://schemas.microsoft.com/office/powerpoint/2010/main" val="3724896653"/>
              </p:ext>
            </p:extLst>
          </p:nvPr>
        </p:nvGraphicFramePr>
        <p:xfrm>
          <a:off x="7766286" y="478539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비밀번호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대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소문자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특수문자 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이상 조합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8~16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자리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6" name="Google Shape;68;p2"/>
          <p:cNvGraphicFramePr/>
          <p:nvPr>
            <p:extLst>
              <p:ext uri="{D42A27DB-BD31-4B8C-83A1-F6EECF244321}">
                <p14:modId xmlns:p14="http://schemas.microsoft.com/office/powerpoint/2010/main" val="1970037589"/>
              </p:ext>
            </p:extLst>
          </p:nvPr>
        </p:nvGraphicFramePr>
        <p:xfrm>
          <a:off x="7766286" y="502785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비밀번호 확인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비밀번호와 동일해야 합니다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7" name="꺾인 연결선 53">
            <a:extLst>
              <a:ext uri="{FF2B5EF4-FFF2-40B4-BE49-F238E27FC236}">
                <a16:creationId xmlns:a16="http://schemas.microsoft.com/office/drawing/2014/main" id="{7FF5D662-E94D-50C7-1D04-1BADF1B022E7}"/>
              </a:ext>
            </a:extLst>
          </p:cNvPr>
          <p:cNvCxnSpPr>
            <a:cxnSpLocks/>
            <a:stCxn id="70" idx="2"/>
            <a:endCxn id="148" idx="0"/>
          </p:cNvCxnSpPr>
          <p:nvPr/>
        </p:nvCxnSpPr>
        <p:spPr>
          <a:xfrm rot="16200000" flipH="1">
            <a:off x="8075777" y="2917000"/>
            <a:ext cx="670242" cy="16674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폭발: 8pt 1">
            <a:extLst>
              <a:ext uri="{FF2B5EF4-FFF2-40B4-BE49-F238E27FC236}">
                <a16:creationId xmlns:a16="http://schemas.microsoft.com/office/drawing/2014/main" id="{EB26D425-6915-1870-3F55-29A00625654D}"/>
              </a:ext>
            </a:extLst>
          </p:cNvPr>
          <p:cNvSpPr/>
          <p:nvPr/>
        </p:nvSpPr>
        <p:spPr>
          <a:xfrm>
            <a:off x="2343385" y="6628148"/>
            <a:ext cx="1623925" cy="1481859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다음페이지 참조</a:t>
            </a:r>
          </a:p>
        </p:txBody>
      </p:sp>
      <p:sp>
        <p:nvSpPr>
          <p:cNvPr id="5" name="폭발: 8pt 4">
            <a:extLst>
              <a:ext uri="{FF2B5EF4-FFF2-40B4-BE49-F238E27FC236}">
                <a16:creationId xmlns:a16="http://schemas.microsoft.com/office/drawing/2014/main" id="{CF2DCF7D-431B-FE2F-56D3-552EBBCC10FC}"/>
              </a:ext>
            </a:extLst>
          </p:cNvPr>
          <p:cNvSpPr/>
          <p:nvPr/>
        </p:nvSpPr>
        <p:spPr>
          <a:xfrm>
            <a:off x="8189244" y="4224775"/>
            <a:ext cx="1623925" cy="1481859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다음페이지 참조</a:t>
            </a:r>
          </a:p>
        </p:txBody>
      </p:sp>
    </p:spTree>
    <p:extLst>
      <p:ext uri="{BB962C8B-B14F-4D97-AF65-F5344CB8AC3E}">
        <p14:creationId xmlns:p14="http://schemas.microsoft.com/office/powerpoint/2010/main" val="59853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AB9F2A-8A6B-FDE2-C9EA-702F6315F7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graphicFrame>
        <p:nvGraphicFramePr>
          <p:cNvPr id="4" name="Google Shape;61;p2">
            <a:extLst>
              <a:ext uri="{FF2B5EF4-FFF2-40B4-BE49-F238E27FC236}">
                <a16:creationId xmlns:a16="http://schemas.microsoft.com/office/drawing/2014/main" id="{E85BE7E6-B5B8-B514-76A7-A8B0CE610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7669306"/>
              </p:ext>
            </p:extLst>
          </p:nvPr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5" name="Google Shape;62;p2">
            <a:extLst>
              <a:ext uri="{FF2B5EF4-FFF2-40B4-BE49-F238E27FC236}">
                <a16:creationId xmlns:a16="http://schemas.microsoft.com/office/drawing/2014/main" id="{4DCC52FB-DB9C-5B30-1EE8-667EA7098611}"/>
              </a:ext>
            </a:extLst>
          </p:cNvPr>
          <p:cNvSpPr/>
          <p:nvPr/>
        </p:nvSpPr>
        <p:spPr>
          <a:xfrm>
            <a:off x="111802" y="826611"/>
            <a:ext cx="8217900" cy="690618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81;p6">
            <a:extLst>
              <a:ext uri="{FF2B5EF4-FFF2-40B4-BE49-F238E27FC236}">
                <a16:creationId xmlns:a16="http://schemas.microsoft.com/office/drawing/2014/main" id="{7032A403-076F-6D87-B1CE-BFB89C1C6DDB}"/>
              </a:ext>
            </a:extLst>
          </p:cNvPr>
          <p:cNvSpPr/>
          <p:nvPr/>
        </p:nvSpPr>
        <p:spPr>
          <a:xfrm>
            <a:off x="509019" y="943900"/>
            <a:ext cx="3453331" cy="382365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298;p5">
            <a:extLst>
              <a:ext uri="{FF2B5EF4-FFF2-40B4-BE49-F238E27FC236}">
                <a16:creationId xmlns:a16="http://schemas.microsoft.com/office/drawing/2014/main" id="{E250B963-C1F5-D2FF-9B01-BECAFB292E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811406"/>
              </p:ext>
            </p:extLst>
          </p:nvPr>
        </p:nvGraphicFramePr>
        <p:xfrm>
          <a:off x="631060" y="991895"/>
          <a:ext cx="3212022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3212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수정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oogle Shape;68;p2">
            <a:extLst>
              <a:ext uri="{FF2B5EF4-FFF2-40B4-BE49-F238E27FC236}">
                <a16:creationId xmlns:a16="http://schemas.microsoft.com/office/drawing/2014/main" id="{2CBB7963-E40D-3C7F-B04E-86800797A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0156072"/>
              </p:ext>
            </p:extLst>
          </p:nvPr>
        </p:nvGraphicFramePr>
        <p:xfrm>
          <a:off x="758735" y="145383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로그인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</a:rPr>
                        <a:t>ID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ebidding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oogle Shape;68;p2">
            <a:extLst>
              <a:ext uri="{FF2B5EF4-FFF2-40B4-BE49-F238E27FC236}">
                <a16:creationId xmlns:a16="http://schemas.microsoft.com/office/drawing/2014/main" id="{2CABD404-E63F-F535-49BB-6D977A50B1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925785"/>
              </p:ext>
            </p:extLst>
          </p:nvPr>
        </p:nvGraphicFramePr>
        <p:xfrm>
          <a:off x="758735" y="168150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이름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홍길동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oogle Shape;68;p2">
            <a:extLst>
              <a:ext uri="{FF2B5EF4-FFF2-40B4-BE49-F238E27FC236}">
                <a16:creationId xmlns:a16="http://schemas.microsoft.com/office/drawing/2014/main" id="{A19C10A4-7FDC-0E61-27FB-3905ABFE57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462687"/>
              </p:ext>
            </p:extLst>
          </p:nvPr>
        </p:nvGraphicFramePr>
        <p:xfrm>
          <a:off x="758735" y="190917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소속 계열사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</a:t>
                      </a:r>
                      <a:r>
                        <a:rPr lang="ko-KR" altLang="en-US" sz="700" u="none" strike="noStrike" cap="none"/>
                        <a:t>일신전기                                                        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68;p2">
            <a:extLst>
              <a:ext uri="{FF2B5EF4-FFF2-40B4-BE49-F238E27FC236}">
                <a16:creationId xmlns:a16="http://schemas.microsoft.com/office/drawing/2014/main" id="{50D656FE-9ACF-182F-0528-4411648E0A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299088"/>
              </p:ext>
            </p:extLst>
          </p:nvPr>
        </p:nvGraphicFramePr>
        <p:xfrm>
          <a:off x="758735" y="213684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사용권한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각사관리자                                         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oogle Shape;68;p2">
            <a:extLst>
              <a:ext uri="{FF2B5EF4-FFF2-40B4-BE49-F238E27FC236}">
                <a16:creationId xmlns:a16="http://schemas.microsoft.com/office/drawing/2014/main" id="{A1993098-3A2F-D79D-0AB5-22FAE1BE9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4362256"/>
              </p:ext>
            </p:extLst>
          </p:nvPr>
        </p:nvGraphicFramePr>
        <p:xfrm>
          <a:off x="758735" y="279638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비밀번호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최종변경일 </a:t>
                      </a:r>
                      <a:r>
                        <a:rPr lang="en-US" altLang="ko-KR" sz="700" u="none" strike="noStrike" cap="none" dirty="0"/>
                        <a:t>: 2023-12-31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Google Shape;200;p5">
            <a:extLst>
              <a:ext uri="{FF2B5EF4-FFF2-40B4-BE49-F238E27FC236}">
                <a16:creationId xmlns:a16="http://schemas.microsoft.com/office/drawing/2014/main" id="{5D768F60-16CE-482E-FC88-3022FE5AF4E6}"/>
              </a:ext>
            </a:extLst>
          </p:cNvPr>
          <p:cNvSpPr/>
          <p:nvPr/>
        </p:nvSpPr>
        <p:spPr>
          <a:xfrm>
            <a:off x="2840023" y="2788095"/>
            <a:ext cx="807250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비밀번호 변경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" name="Google Shape;68;p2">
            <a:extLst>
              <a:ext uri="{FF2B5EF4-FFF2-40B4-BE49-F238E27FC236}">
                <a16:creationId xmlns:a16="http://schemas.microsoft.com/office/drawing/2014/main" id="{A1300372-D941-8E3C-EAFD-01953C0132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846939"/>
              </p:ext>
            </p:extLst>
          </p:nvPr>
        </p:nvGraphicFramePr>
        <p:xfrm>
          <a:off x="758735" y="302405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휴대폰 </a:t>
                      </a:r>
                      <a:r>
                        <a:rPr lang="en-US" altLang="ko-KR" sz="700" b="1" u="none" strike="noStrike" cap="none" dirty="0"/>
                        <a:t>☎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010-1234-1234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oogle Shape;68;p2">
            <a:extLst>
              <a:ext uri="{FF2B5EF4-FFF2-40B4-BE49-F238E27FC236}">
                <a16:creationId xmlns:a16="http://schemas.microsoft.com/office/drawing/2014/main" id="{85D4A301-8CDC-864A-FF8F-35181ABE1E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21214"/>
              </p:ext>
            </p:extLst>
          </p:nvPr>
        </p:nvGraphicFramePr>
        <p:xfrm>
          <a:off x="758735" y="325172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유선전화 </a:t>
                      </a:r>
                      <a:r>
                        <a:rPr lang="en-US" altLang="ko-KR" sz="700" b="1" u="none" strike="noStrike" cap="none" dirty="0"/>
                        <a:t>☎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02-123-1234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oogle Shape;68;p2">
            <a:extLst>
              <a:ext uri="{FF2B5EF4-FFF2-40B4-BE49-F238E27FC236}">
                <a16:creationId xmlns:a16="http://schemas.microsoft.com/office/drawing/2014/main" id="{B5C4F172-A668-9346-C57C-918A1DEDD0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9715714"/>
              </p:ext>
            </p:extLst>
          </p:nvPr>
        </p:nvGraphicFramePr>
        <p:xfrm>
          <a:off x="758735" y="370447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직급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과장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oogle Shape;68;p2">
            <a:extLst>
              <a:ext uri="{FF2B5EF4-FFF2-40B4-BE49-F238E27FC236}">
                <a16:creationId xmlns:a16="http://schemas.microsoft.com/office/drawing/2014/main" id="{0566A239-81F3-1CB6-539C-1E229B758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834074"/>
              </p:ext>
            </p:extLst>
          </p:nvPr>
        </p:nvGraphicFramePr>
        <p:xfrm>
          <a:off x="758735" y="393214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부서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경영지원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Google Shape;200;p5">
            <a:extLst>
              <a:ext uri="{FF2B5EF4-FFF2-40B4-BE49-F238E27FC236}">
                <a16:creationId xmlns:a16="http://schemas.microsoft.com/office/drawing/2014/main" id="{0F063805-52BB-0FAA-C626-7534149954F0}"/>
              </a:ext>
            </a:extLst>
          </p:cNvPr>
          <p:cNvSpPr/>
          <p:nvPr/>
        </p:nvSpPr>
        <p:spPr>
          <a:xfrm>
            <a:off x="2315150" y="4482813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00;p5">
            <a:extLst>
              <a:ext uri="{FF2B5EF4-FFF2-40B4-BE49-F238E27FC236}">
                <a16:creationId xmlns:a16="http://schemas.microsoft.com/office/drawing/2014/main" id="{C63BEF05-8551-4CBD-BA63-A14D32C6FB24}"/>
              </a:ext>
            </a:extLst>
          </p:cNvPr>
          <p:cNvSpPr/>
          <p:nvPr/>
        </p:nvSpPr>
        <p:spPr>
          <a:xfrm>
            <a:off x="1891876" y="4475123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" name="Google Shape;68;p2">
            <a:extLst>
              <a:ext uri="{FF2B5EF4-FFF2-40B4-BE49-F238E27FC236}">
                <a16:creationId xmlns:a16="http://schemas.microsoft.com/office/drawing/2014/main" id="{CF8CAB6F-1169-3186-B5D4-E6528FA1D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8207346"/>
              </p:ext>
            </p:extLst>
          </p:nvPr>
        </p:nvGraphicFramePr>
        <p:xfrm>
          <a:off x="758735" y="346416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이메일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600" b="1" u="sng" strike="noStrike" cap="none" dirty="0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james@iljin.co.kr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68;p2">
            <a:extLst>
              <a:ext uri="{FF2B5EF4-FFF2-40B4-BE49-F238E27FC236}">
                <a16:creationId xmlns:a16="http://schemas.microsoft.com/office/drawing/2014/main" id="{78C8154E-8F6D-287E-712D-7008DAE87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9615932"/>
              </p:ext>
            </p:extLst>
          </p:nvPr>
        </p:nvGraphicFramePr>
        <p:xfrm>
          <a:off x="759187" y="4171728"/>
          <a:ext cx="162078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사용여부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사용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3B64FD-65BD-F49A-34E6-304CD23D98FD}"/>
              </a:ext>
            </a:extLst>
          </p:cNvPr>
          <p:cNvSpPr/>
          <p:nvPr/>
        </p:nvSpPr>
        <p:spPr>
          <a:xfrm>
            <a:off x="656907" y="1348328"/>
            <a:ext cx="3120541" cy="306648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3" name="Google Shape;68;p2">
            <a:extLst>
              <a:ext uri="{FF2B5EF4-FFF2-40B4-BE49-F238E27FC236}">
                <a16:creationId xmlns:a16="http://schemas.microsoft.com/office/drawing/2014/main" id="{E2640B4F-6B7C-285F-608E-088F0E4701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6652543"/>
              </p:ext>
            </p:extLst>
          </p:nvPr>
        </p:nvGraphicFramePr>
        <p:xfrm>
          <a:off x="759185" y="2575712"/>
          <a:ext cx="162078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rgbClr val="000000"/>
                          </a:solidFill>
                        </a:rPr>
                        <a:t>낙찰권한</a:t>
                      </a:r>
                      <a:r>
                        <a:rPr lang="ko-KR" altLang="en-US" sz="700" b="1" u="none" strike="noStrike" cap="none" smtClean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아니오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4AAE63-20F7-8676-BD2B-E51795BC900A}"/>
              </a:ext>
            </a:extLst>
          </p:cNvPr>
          <p:cNvSpPr/>
          <p:nvPr/>
        </p:nvSpPr>
        <p:spPr>
          <a:xfrm>
            <a:off x="721927" y="2116778"/>
            <a:ext cx="2963405" cy="23220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68;p2">
            <a:extLst>
              <a:ext uri="{FF2B5EF4-FFF2-40B4-BE49-F238E27FC236}">
                <a16:creationId xmlns:a16="http://schemas.microsoft.com/office/drawing/2014/main" id="{98DD382A-F3EE-8234-8402-4EC294141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3407429"/>
              </p:ext>
            </p:extLst>
          </p:nvPr>
        </p:nvGraphicFramePr>
        <p:xfrm>
          <a:off x="4473638" y="129665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866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사용권한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감사사용자                                         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68;p2">
            <a:extLst>
              <a:ext uri="{FF2B5EF4-FFF2-40B4-BE49-F238E27FC236}">
                <a16:creationId xmlns:a16="http://schemas.microsoft.com/office/drawing/2014/main" id="{89E0E271-2E2C-418F-CF40-807444E43F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182338"/>
              </p:ext>
            </p:extLst>
          </p:nvPr>
        </p:nvGraphicFramePr>
        <p:xfrm>
          <a:off x="4444377" y="1522435"/>
          <a:ext cx="3565768" cy="1054217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895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226">
                  <a:extLst>
                    <a:ext uri="{9D8B030D-6E8A-4147-A177-3AD203B41FA5}">
                      <a16:colId xmlns:a16="http://schemas.microsoft.com/office/drawing/2014/main" val="4258976208"/>
                    </a:ext>
                  </a:extLst>
                </a:gridCol>
                <a:gridCol w="848563">
                  <a:extLst>
                    <a:ext uri="{9D8B030D-6E8A-4147-A177-3AD203B41FA5}">
                      <a16:colId xmlns:a16="http://schemas.microsoft.com/office/drawing/2014/main" val="2514729165"/>
                    </a:ext>
                  </a:extLst>
                </a:gridCol>
              </a:tblGrid>
              <a:tr h="210843">
                <a:tc row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계열사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일진전기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롯데에너지머티리얼즈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일진다이아몬드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유니스코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일진제강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롯데테크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977233"/>
                  </a:ext>
                </a:extLst>
              </a:tr>
              <a:tr h="210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전주방송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일진디스플레이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일진하이솔루스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025125"/>
                  </a:ext>
                </a:extLst>
              </a:tr>
              <a:tr h="210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일진</a:t>
                      </a:r>
                      <a:r>
                        <a:rPr lang="en-US" altLang="ko-KR" sz="700" u="none" strike="noStrike" cap="none" dirty="0"/>
                        <a:t>LED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일진씨앤에스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일진파트너스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009515"/>
                  </a:ext>
                </a:extLst>
              </a:tr>
              <a:tr h="210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일진디앤코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트랜스넷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74142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831C5D-353A-D903-287C-D71BB25C3027}"/>
              </a:ext>
            </a:extLst>
          </p:cNvPr>
          <p:cNvSpPr/>
          <p:nvPr/>
        </p:nvSpPr>
        <p:spPr>
          <a:xfrm>
            <a:off x="4339667" y="1267339"/>
            <a:ext cx="3860672" cy="1301022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59">
            <a:extLst>
              <a:ext uri="{FF2B5EF4-FFF2-40B4-BE49-F238E27FC236}">
                <a16:creationId xmlns:a16="http://schemas.microsoft.com/office/drawing/2014/main" id="{36676A92-654B-E897-9424-5AF88329CA99}"/>
              </a:ext>
            </a:extLst>
          </p:cNvPr>
          <p:cNvCxnSpPr>
            <a:cxnSpLocks/>
            <a:stCxn id="24" idx="0"/>
            <a:endCxn id="28" idx="1"/>
          </p:cNvCxnSpPr>
          <p:nvPr/>
        </p:nvCxnSpPr>
        <p:spPr>
          <a:xfrm rot="5400000" flipH="1" flipV="1">
            <a:off x="3172184" y="949296"/>
            <a:ext cx="198928" cy="2136037"/>
          </a:xfrm>
          <a:prstGeom prst="bentConnector2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카드 31">
            <a:extLst>
              <a:ext uri="{FF2B5EF4-FFF2-40B4-BE49-F238E27FC236}">
                <a16:creationId xmlns:a16="http://schemas.microsoft.com/office/drawing/2014/main" id="{5392D4F4-6129-3385-3734-70603C6A2DD4}"/>
              </a:ext>
            </a:extLst>
          </p:cNvPr>
          <p:cNvSpPr/>
          <p:nvPr/>
        </p:nvSpPr>
        <p:spPr>
          <a:xfrm>
            <a:off x="4339667" y="790876"/>
            <a:ext cx="1498470" cy="458629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사용권한을 감사사용자를 선택했을 경우 계열사 레이어가 나오고 한 개 이상의 계열사를 선택해야 함</a:t>
            </a:r>
          </a:p>
        </p:txBody>
      </p:sp>
      <p:sp>
        <p:nvSpPr>
          <p:cNvPr id="53" name="Google Shape;381;p6">
            <a:extLst>
              <a:ext uri="{FF2B5EF4-FFF2-40B4-BE49-F238E27FC236}">
                <a16:creationId xmlns:a16="http://schemas.microsoft.com/office/drawing/2014/main" id="{2FB6F199-78AA-65DA-7C30-3111FFC01FBF}"/>
              </a:ext>
            </a:extLst>
          </p:cNvPr>
          <p:cNvSpPr/>
          <p:nvPr/>
        </p:nvSpPr>
        <p:spPr>
          <a:xfrm>
            <a:off x="5068189" y="3191089"/>
            <a:ext cx="3453331" cy="437258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" name="Google Shape;298;p5">
            <a:extLst>
              <a:ext uri="{FF2B5EF4-FFF2-40B4-BE49-F238E27FC236}">
                <a16:creationId xmlns:a16="http://schemas.microsoft.com/office/drawing/2014/main" id="{B4B23910-90EB-266B-DFDF-443C2144D5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268982"/>
              </p:ext>
            </p:extLst>
          </p:nvPr>
        </p:nvGraphicFramePr>
        <p:xfrm>
          <a:off x="5190230" y="3239084"/>
          <a:ext cx="3212022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3212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등록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Google Shape;68;p2">
            <a:extLst>
              <a:ext uri="{FF2B5EF4-FFF2-40B4-BE49-F238E27FC236}">
                <a16:creationId xmlns:a16="http://schemas.microsoft.com/office/drawing/2014/main" id="{A40CBD84-B657-D687-766E-94AB2D56A4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117273"/>
              </p:ext>
            </p:extLst>
          </p:nvPr>
        </p:nvGraphicFramePr>
        <p:xfrm>
          <a:off x="5317905" y="3701027"/>
          <a:ext cx="2306182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로그인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</a:rPr>
                        <a:t>ID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영문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 입력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(8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자 이내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후 중복확인 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Google Shape;68;p2">
            <a:extLst>
              <a:ext uri="{FF2B5EF4-FFF2-40B4-BE49-F238E27FC236}">
                <a16:creationId xmlns:a16="http://schemas.microsoft.com/office/drawing/2014/main" id="{CADD4EBB-9829-C108-FBD2-4E5D8AB54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862172"/>
              </p:ext>
            </p:extLst>
          </p:nvPr>
        </p:nvGraphicFramePr>
        <p:xfrm>
          <a:off x="5317905" y="442106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이름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0" i="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Google Shape;68;p2">
            <a:extLst>
              <a:ext uri="{FF2B5EF4-FFF2-40B4-BE49-F238E27FC236}">
                <a16:creationId xmlns:a16="http://schemas.microsoft.com/office/drawing/2014/main" id="{58C0913C-9F72-6CF3-FBBD-9CF290A36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128452"/>
              </p:ext>
            </p:extLst>
          </p:nvPr>
        </p:nvGraphicFramePr>
        <p:xfrm>
          <a:off x="5317905" y="464873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소속 계열사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          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Malgun Gothic"/>
                        </a:rPr>
                        <a:t>⌵</a:t>
                      </a: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Google Shape;68;p2">
            <a:extLst>
              <a:ext uri="{FF2B5EF4-FFF2-40B4-BE49-F238E27FC236}">
                <a16:creationId xmlns:a16="http://schemas.microsoft.com/office/drawing/2014/main" id="{589FA86C-C95B-6BA6-C106-F566BC55E5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9332083"/>
              </p:ext>
            </p:extLst>
          </p:nvPr>
        </p:nvGraphicFramePr>
        <p:xfrm>
          <a:off x="5317905" y="487640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사용권한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                    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Malgun Gothic"/>
                        </a:rPr>
                        <a:t>⌵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oogle Shape;68;p2">
            <a:extLst>
              <a:ext uri="{FF2B5EF4-FFF2-40B4-BE49-F238E27FC236}">
                <a16:creationId xmlns:a16="http://schemas.microsoft.com/office/drawing/2014/main" id="{CF14025B-3BAF-4BD8-272D-0CA04D446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915785"/>
              </p:ext>
            </p:extLst>
          </p:nvPr>
        </p:nvGraphicFramePr>
        <p:xfrm>
          <a:off x="5317905" y="564476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휴대폰 </a:t>
                      </a:r>
                      <a:r>
                        <a:rPr lang="en-US" altLang="ko-KR" sz="700" b="1" u="none" strike="noStrike" cap="none" dirty="0"/>
                        <a:t>☎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숫자만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Google Shape;68;p2">
            <a:extLst>
              <a:ext uri="{FF2B5EF4-FFF2-40B4-BE49-F238E27FC236}">
                <a16:creationId xmlns:a16="http://schemas.microsoft.com/office/drawing/2014/main" id="{D35B8578-0239-72AE-40B8-20E1D645A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1278130"/>
              </p:ext>
            </p:extLst>
          </p:nvPr>
        </p:nvGraphicFramePr>
        <p:xfrm>
          <a:off x="5317905" y="587243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유선전화 </a:t>
                      </a:r>
                      <a:r>
                        <a:rPr lang="en-US" altLang="ko-KR" sz="700" b="1" u="none" strike="noStrike" cap="none" dirty="0"/>
                        <a:t>☎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Google Shape;68;p2">
            <a:extLst>
              <a:ext uri="{FF2B5EF4-FFF2-40B4-BE49-F238E27FC236}">
                <a16:creationId xmlns:a16="http://schemas.microsoft.com/office/drawing/2014/main" id="{2F9F3181-CECC-809D-E416-A5A5789377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178446"/>
              </p:ext>
            </p:extLst>
          </p:nvPr>
        </p:nvGraphicFramePr>
        <p:xfrm>
          <a:off x="5317905" y="632518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직급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Google Shape;68;p2">
            <a:extLst>
              <a:ext uri="{FF2B5EF4-FFF2-40B4-BE49-F238E27FC236}">
                <a16:creationId xmlns:a16="http://schemas.microsoft.com/office/drawing/2014/main" id="{378E5C92-FF5F-12E4-4373-B9802978A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3700296"/>
              </p:ext>
            </p:extLst>
          </p:nvPr>
        </p:nvGraphicFramePr>
        <p:xfrm>
          <a:off x="5317905" y="655285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부서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Google Shape;200;p5">
            <a:extLst>
              <a:ext uri="{FF2B5EF4-FFF2-40B4-BE49-F238E27FC236}">
                <a16:creationId xmlns:a16="http://schemas.microsoft.com/office/drawing/2014/main" id="{D5B9E93B-8BF5-7CDC-0B5B-B3A5DCC48A83}"/>
              </a:ext>
            </a:extLst>
          </p:cNvPr>
          <p:cNvSpPr/>
          <p:nvPr/>
        </p:nvSpPr>
        <p:spPr>
          <a:xfrm>
            <a:off x="6874320" y="7059861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00;p5">
            <a:extLst>
              <a:ext uri="{FF2B5EF4-FFF2-40B4-BE49-F238E27FC236}">
                <a16:creationId xmlns:a16="http://schemas.microsoft.com/office/drawing/2014/main" id="{476B24C1-91DC-FA0A-24FE-F4DAE3B950D4}"/>
              </a:ext>
            </a:extLst>
          </p:cNvPr>
          <p:cNvSpPr/>
          <p:nvPr/>
        </p:nvSpPr>
        <p:spPr>
          <a:xfrm>
            <a:off x="6451046" y="7052171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" name="Google Shape;68;p2">
            <a:extLst>
              <a:ext uri="{FF2B5EF4-FFF2-40B4-BE49-F238E27FC236}">
                <a16:creationId xmlns:a16="http://schemas.microsoft.com/office/drawing/2014/main" id="{51C58939-7910-8CAB-4F5B-B6DD74810C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20820"/>
              </p:ext>
            </p:extLst>
          </p:nvPr>
        </p:nvGraphicFramePr>
        <p:xfrm>
          <a:off x="5317905" y="6084873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이메일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600" b="1" u="sng" strike="noStrike" cap="none" dirty="0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ex)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sample@iljin.co.kr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Google Shape;68;p2">
            <a:extLst>
              <a:ext uri="{FF2B5EF4-FFF2-40B4-BE49-F238E27FC236}">
                <a16:creationId xmlns:a16="http://schemas.microsoft.com/office/drawing/2014/main" id="{254C187E-2ED4-F326-E1DD-CE85D34307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3738441"/>
              </p:ext>
            </p:extLst>
          </p:nvPr>
        </p:nvGraphicFramePr>
        <p:xfrm>
          <a:off x="5318357" y="6792437"/>
          <a:ext cx="162078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사용여부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사용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F7848BED-59AA-90FE-67DB-D79AD0CB2346}"/>
              </a:ext>
            </a:extLst>
          </p:cNvPr>
          <p:cNvSpPr/>
          <p:nvPr/>
        </p:nvSpPr>
        <p:spPr>
          <a:xfrm>
            <a:off x="5216077" y="3595516"/>
            <a:ext cx="3120541" cy="338989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8" name="Google Shape;200;p5">
            <a:extLst>
              <a:ext uri="{FF2B5EF4-FFF2-40B4-BE49-F238E27FC236}">
                <a16:creationId xmlns:a16="http://schemas.microsoft.com/office/drawing/2014/main" id="{E2EE5D13-15AC-67CA-9333-779C54885889}"/>
              </a:ext>
            </a:extLst>
          </p:cNvPr>
          <p:cNvSpPr/>
          <p:nvPr/>
        </p:nvSpPr>
        <p:spPr>
          <a:xfrm>
            <a:off x="7648385" y="3702653"/>
            <a:ext cx="551363" cy="157652"/>
          </a:xfrm>
          <a:prstGeom prst="roundRect">
            <a:avLst>
              <a:gd name="adj" fmla="val 21958"/>
            </a:avLst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중복 확인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" name="Google Shape;68;p2">
            <a:extLst>
              <a:ext uri="{FF2B5EF4-FFF2-40B4-BE49-F238E27FC236}">
                <a16:creationId xmlns:a16="http://schemas.microsoft.com/office/drawing/2014/main" id="{B60FAA1D-32FA-0C0F-6BD1-DB69D1922E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2361738"/>
              </p:ext>
            </p:extLst>
          </p:nvPr>
        </p:nvGraphicFramePr>
        <p:xfrm>
          <a:off x="5317905" y="3938633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비밀번호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대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소문자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특수문자 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이상 조합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8~16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자리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oogle Shape;68;p2">
            <a:extLst>
              <a:ext uri="{FF2B5EF4-FFF2-40B4-BE49-F238E27FC236}">
                <a16:creationId xmlns:a16="http://schemas.microsoft.com/office/drawing/2014/main" id="{6D442C30-3BCC-9012-5C2C-CF32EA628A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787024"/>
              </p:ext>
            </p:extLst>
          </p:nvPr>
        </p:nvGraphicFramePr>
        <p:xfrm>
          <a:off x="5317905" y="4181091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비밀번호 확인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비밀번호와 동일해야 합니다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oogle Shape;68;p2">
            <a:extLst>
              <a:ext uri="{FF2B5EF4-FFF2-40B4-BE49-F238E27FC236}">
                <a16:creationId xmlns:a16="http://schemas.microsoft.com/office/drawing/2014/main" id="{E092DF1B-358B-B485-D623-CC19F235BE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567544"/>
              </p:ext>
            </p:extLst>
          </p:nvPr>
        </p:nvGraphicFramePr>
        <p:xfrm>
          <a:off x="5318357" y="5377374"/>
          <a:ext cx="162078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rgbClr val="000000"/>
                          </a:solidFill>
                        </a:rPr>
                        <a:t>낙찰권한</a:t>
                      </a:r>
                      <a:r>
                        <a:rPr lang="ko-KR" altLang="en-US" sz="700" b="1" u="none" strike="noStrike" cap="none" smtClean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ko-KR" altLang="en-US" sz="600" u="none" strike="noStrike" cap="none" dirty="0"/>
                        <a:t>아니오</a:t>
                      </a:r>
                      <a:r>
                        <a:rPr lang="ko-KR" altLang="en-US" sz="700" u="none" strike="noStrike" cap="none" dirty="0"/>
                        <a:t>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C19CD82C-1625-101F-88B4-AAF68C0057C0}"/>
              </a:ext>
            </a:extLst>
          </p:cNvPr>
          <p:cNvSpPr/>
          <p:nvPr/>
        </p:nvSpPr>
        <p:spPr>
          <a:xfrm>
            <a:off x="5294644" y="4861176"/>
            <a:ext cx="2963405" cy="23220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꺾인 연결선 59">
            <a:extLst>
              <a:ext uri="{FF2B5EF4-FFF2-40B4-BE49-F238E27FC236}">
                <a16:creationId xmlns:a16="http://schemas.microsoft.com/office/drawing/2014/main" id="{A98B1F29-7484-AAD4-E508-978599127579}"/>
              </a:ext>
            </a:extLst>
          </p:cNvPr>
          <p:cNvCxnSpPr>
            <a:cxnSpLocks/>
            <a:stCxn id="72" idx="0"/>
            <a:endCxn id="27" idx="2"/>
          </p:cNvCxnSpPr>
          <p:nvPr/>
        </p:nvCxnSpPr>
        <p:spPr>
          <a:xfrm rot="16200000" flipV="1">
            <a:off x="5359542" y="3444371"/>
            <a:ext cx="2284524" cy="54908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75">
            <a:extLst>
              <a:ext uri="{FF2B5EF4-FFF2-40B4-BE49-F238E27FC236}">
                <a16:creationId xmlns:a16="http://schemas.microsoft.com/office/drawing/2014/main" id="{E9985C39-2847-D10F-78F1-33125C85A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351" y="1980568"/>
            <a:ext cx="146685" cy="136210"/>
          </a:xfrm>
          <a:prstGeom prst="rect">
            <a:avLst/>
          </a:prstGeom>
        </p:spPr>
      </p:pic>
      <p:sp>
        <p:nvSpPr>
          <p:cNvPr id="77" name="Google Shape;184;p5">
            <a:extLst>
              <a:ext uri="{FF2B5EF4-FFF2-40B4-BE49-F238E27FC236}">
                <a16:creationId xmlns:a16="http://schemas.microsoft.com/office/drawing/2014/main" id="{8BD89817-624C-7F7E-EDD6-78AAF0494547}"/>
              </a:ext>
            </a:extLst>
          </p:cNvPr>
          <p:cNvSpPr/>
          <p:nvPr/>
        </p:nvSpPr>
        <p:spPr>
          <a:xfrm>
            <a:off x="3839257" y="2698439"/>
            <a:ext cx="1741616" cy="514814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Char char="•"/>
            </a:pP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사용권한을 감사사용자를 선택하면 아래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계열사는 한 개 이상 선택해야 합니다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Char char="•"/>
            </a:pP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sym typeface="Arial"/>
              </a:rPr>
              <a:t>선택된 계열사는 입찰 및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통계 조회 시 선택된 계열사에 한해 조회 됩니다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sz="600" b="0" i="0" u="none" strike="noStrike" cap="none" dirty="0">
              <a:solidFill>
                <a:srgbClr val="FF0000"/>
              </a:solidFill>
              <a:sym typeface="Arial"/>
            </a:endParaRPr>
          </a:p>
        </p:txBody>
      </p:sp>
      <p:cxnSp>
        <p:nvCxnSpPr>
          <p:cNvPr id="78" name="Google Shape;185;p5">
            <a:extLst>
              <a:ext uri="{FF2B5EF4-FFF2-40B4-BE49-F238E27FC236}">
                <a16:creationId xmlns:a16="http://schemas.microsoft.com/office/drawing/2014/main" id="{A1B6E9CD-707E-DDA0-3D57-216248C1DFC0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 rot="5400000">
            <a:off x="4475050" y="2351794"/>
            <a:ext cx="581661" cy="11162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03D5FF3-9BC2-A6AF-0C37-4799DD40C0E9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</a:rPr>
              <a:t>사용자관리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D5786DB-3442-639D-1AAE-5DBEA5022513}"/>
              </a:ext>
            </a:extLst>
          </p:cNvPr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사용권한과 </a:t>
            </a:r>
            <a:r>
              <a:rPr lang="en-US" altLang="ko-KR" sz="700" dirty="0">
                <a:latin typeface="+mj-ea"/>
                <a:ea typeface="+mj-ea"/>
              </a:rPr>
              <a:t>SSO</a:t>
            </a:r>
            <a:r>
              <a:rPr lang="ko-KR" altLang="en-US" sz="700" dirty="0">
                <a:latin typeface="+mj-ea"/>
                <a:ea typeface="+mj-ea"/>
              </a:rPr>
              <a:t>사용자에 따른 사용자 등록</a:t>
            </a:r>
            <a:r>
              <a:rPr lang="en-US" altLang="ko-KR" sz="700" dirty="0">
                <a:latin typeface="+mj-ea"/>
                <a:ea typeface="+mj-ea"/>
              </a:rPr>
              <a:t>/</a:t>
            </a:r>
            <a:r>
              <a:rPr lang="ko-KR" altLang="en-US" sz="700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41394B-30DD-F5CA-D760-D3586B32BF7F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정보관리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사용자관리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209FF31-A870-AEC2-F644-E5223C30C2BF}"/>
              </a:ext>
            </a:extLst>
          </p:cNvPr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89121ED-B547-3E33-BF23-A8F251051C8E}"/>
              </a:ext>
            </a:extLst>
          </p:cNvPr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graphicFrame>
        <p:nvGraphicFramePr>
          <p:cNvPr id="79" name="Google Shape;68;p2">
            <a:extLst>
              <a:ext uri="{FF2B5EF4-FFF2-40B4-BE49-F238E27FC236}">
                <a16:creationId xmlns:a16="http://schemas.microsoft.com/office/drawing/2014/main" id="{E2640B4F-6B7C-285F-608E-088F0E4701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055513"/>
              </p:ext>
            </p:extLst>
          </p:nvPr>
        </p:nvGraphicFramePr>
        <p:xfrm>
          <a:off x="759185" y="2378254"/>
          <a:ext cx="162078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개찰권한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아니오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-2173492" y="2244676"/>
            <a:ext cx="2724488" cy="3310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u="sng" smtClean="0">
                <a:solidFill>
                  <a:schemeClr val="tx1"/>
                </a:solidFill>
              </a:rPr>
              <a:t>3/14 </a:t>
            </a:r>
            <a:r>
              <a:rPr lang="ko-KR" altLang="en-US" sz="1000" b="1" u="sng" smtClean="0">
                <a:solidFill>
                  <a:schemeClr val="tx1"/>
                </a:solidFill>
              </a:rPr>
              <a:t>박소영님의 요청으로 낙찰권한 추가</a:t>
            </a:r>
            <a:endParaRPr lang="ko-KR" altLang="en-US" sz="1000" b="1" u="sng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70508" y="2559719"/>
            <a:ext cx="1934951" cy="20947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꺾인 연결선 86"/>
          <p:cNvCxnSpPr>
            <a:stCxn id="86" idx="1"/>
            <a:endCxn id="80" idx="2"/>
          </p:cNvCxnSpPr>
          <p:nvPr/>
        </p:nvCxnSpPr>
        <p:spPr>
          <a:xfrm rot="10800000">
            <a:off x="-811248" y="2575713"/>
            <a:ext cx="1481756" cy="887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Google Shape;68;p2">
            <a:extLst>
              <a:ext uri="{FF2B5EF4-FFF2-40B4-BE49-F238E27FC236}">
                <a16:creationId xmlns:a16="http://schemas.microsoft.com/office/drawing/2014/main" id="{E092DF1B-358B-B485-D623-CC19F235BE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2640675"/>
              </p:ext>
            </p:extLst>
          </p:nvPr>
        </p:nvGraphicFramePr>
        <p:xfrm>
          <a:off x="5302058" y="5159708"/>
          <a:ext cx="162078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개찰권한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ko-KR" altLang="en-US" sz="600" u="none" strike="noStrike" cap="none" dirty="0"/>
                        <a:t>아니오</a:t>
                      </a:r>
                      <a:r>
                        <a:rPr lang="ko-KR" altLang="en-US" sz="700" u="none" strike="noStrike" cap="none" dirty="0"/>
                        <a:t>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직사각형 91"/>
          <p:cNvSpPr/>
          <p:nvPr/>
        </p:nvSpPr>
        <p:spPr>
          <a:xfrm>
            <a:off x="5137718" y="5360465"/>
            <a:ext cx="1934951" cy="20947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35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2747197931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정보관리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품목정보관리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92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2679858999"/>
              </p:ext>
            </p:extLst>
          </p:nvPr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</a:rPr>
              <a:t>품목정보관리 </a:t>
            </a:r>
            <a:r>
              <a:rPr lang="ko-KR" altLang="en-US" sz="700" dirty="0">
                <a:latin typeface="+mj-ea"/>
                <a:ea typeface="+mj-ea"/>
              </a:rPr>
              <a:t>목록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</a:rPr>
              <a:t>품목정보관리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정보관리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품목정보관리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정보관리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품목정보관리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555556" y="1925648"/>
            <a:ext cx="6472136" cy="382229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협력사 등록</a:t>
            </a:r>
            <a:r>
              <a:rPr lang="en-US" altLang="ko-KR" sz="600" dirty="0">
                <a:solidFill>
                  <a:schemeClr val="tx1"/>
                </a:solidFill>
              </a:rPr>
              <a:t>(</a:t>
            </a:r>
            <a:r>
              <a:rPr lang="ko-KR" altLang="en-US" sz="600" dirty="0">
                <a:solidFill>
                  <a:schemeClr val="tx1"/>
                </a:solidFill>
              </a:rPr>
              <a:t>업체유형</a:t>
            </a:r>
            <a:r>
              <a:rPr lang="en-US" altLang="ko-KR" sz="600" dirty="0">
                <a:solidFill>
                  <a:schemeClr val="tx1"/>
                </a:solidFill>
              </a:rPr>
              <a:t>)</a:t>
            </a:r>
            <a:r>
              <a:rPr lang="ko-KR" altLang="en-US" sz="600" dirty="0">
                <a:solidFill>
                  <a:schemeClr val="tx1"/>
                </a:solidFill>
              </a:rPr>
              <a:t>과 입찰 생성</a:t>
            </a:r>
            <a:r>
              <a:rPr lang="en-US" altLang="ko-KR" sz="600" dirty="0">
                <a:solidFill>
                  <a:schemeClr val="tx1"/>
                </a:solidFill>
              </a:rPr>
              <a:t>(</a:t>
            </a:r>
            <a:r>
              <a:rPr lang="ko-KR" altLang="en-US" sz="600" dirty="0">
                <a:solidFill>
                  <a:schemeClr val="tx1"/>
                </a:solidFill>
              </a:rPr>
              <a:t>입찰 품목</a:t>
            </a:r>
            <a:r>
              <a:rPr lang="en-US" altLang="ko-KR" sz="600" dirty="0">
                <a:solidFill>
                  <a:schemeClr val="tx1"/>
                </a:solidFill>
              </a:rPr>
              <a:t>)</a:t>
            </a:r>
            <a:r>
              <a:rPr lang="ko-KR" altLang="en-US" sz="600" dirty="0">
                <a:solidFill>
                  <a:schemeClr val="tx1"/>
                </a:solidFill>
              </a:rPr>
              <a:t> 시 필요한 항목입니다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품목코드 및 품목명을 클릭하면 품목을 수정할 수 있습니다</a:t>
            </a:r>
            <a:r>
              <a:rPr lang="en-US" altLang="ko-KR" sz="600" dirty="0">
                <a:solidFill>
                  <a:schemeClr val="tx1"/>
                </a:solidFill>
              </a:rPr>
              <a:t>. (</a:t>
            </a:r>
            <a:r>
              <a:rPr lang="ko-KR" altLang="en-US" sz="600" dirty="0">
                <a:solidFill>
                  <a:schemeClr val="tx1"/>
                </a:solidFill>
              </a:rPr>
              <a:t>등록된 품목 코드는 수정할 수 없습니다</a:t>
            </a:r>
            <a:r>
              <a:rPr lang="en-US" altLang="ko-KR" sz="6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품목 코드는 중복될 수 없습니다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7" name="Google Shape;410;g22f983af321_0_4"/>
          <p:cNvSpPr/>
          <p:nvPr/>
        </p:nvSpPr>
        <p:spPr>
          <a:xfrm>
            <a:off x="1527420" y="2399505"/>
            <a:ext cx="6519936" cy="657830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411;g22f983af321_0_4"/>
          <p:cNvSpPr/>
          <p:nvPr/>
        </p:nvSpPr>
        <p:spPr>
          <a:xfrm>
            <a:off x="7185257" y="2753201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D621765-7363-4D19-E192-4470AE43E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86" y="907670"/>
            <a:ext cx="8068083" cy="37207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3029636-960E-95B0-B3B3-996F5511F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830BFD-C1C4-0816-E80C-80A112B33CE1}"/>
              </a:ext>
            </a:extLst>
          </p:cNvPr>
          <p:cNvGrpSpPr/>
          <p:nvPr/>
        </p:nvGrpSpPr>
        <p:grpSpPr>
          <a:xfrm>
            <a:off x="1422239" y="6219406"/>
            <a:ext cx="6758044" cy="395247"/>
            <a:chOff x="1408365" y="6877096"/>
            <a:chExt cx="6758044" cy="39524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1865B0A-7AF2-9E66-832E-0B2F9967E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0EC8AE-9D6B-59C2-414C-4A6A380A0792}"/>
                </a:ext>
              </a:extLst>
            </p:cNvPr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algn="r"/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입찰업무안내</a:t>
              </a:r>
              <a:endParaRPr lang="en-US" altLang="ko-KR" sz="7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F84BC-74C3-0440-2615-FC790FC103BE}"/>
              </a:ext>
            </a:extLst>
          </p:cNvPr>
          <p:cNvSpPr/>
          <p:nvPr/>
        </p:nvSpPr>
        <p:spPr>
          <a:xfrm>
            <a:off x="324645" y="5942573"/>
            <a:ext cx="681329" cy="1462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Google Shape;418;g22f983af321_0_4"/>
          <p:cNvGrpSpPr/>
          <p:nvPr/>
        </p:nvGrpSpPr>
        <p:grpSpPr>
          <a:xfrm>
            <a:off x="4213274" y="5761818"/>
            <a:ext cx="1575496" cy="167235"/>
            <a:chOff x="3326817" y="6019551"/>
            <a:chExt cx="1591287" cy="180000"/>
          </a:xfrm>
        </p:grpSpPr>
        <p:sp>
          <p:nvSpPr>
            <p:cNvPr id="55" name="Google Shape;419;g22f983af321_0_4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" name="Google Shape;420;g22f983af321_0_4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421;g22f983af321_0_4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422;g22f983af321_0_4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423;g22f983af321_0_4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424;g22f983af321_0_4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5" name="Google Shape;431;g22f983af321_0_4"/>
          <p:cNvGraphicFramePr/>
          <p:nvPr>
            <p:extLst>
              <p:ext uri="{D42A27DB-BD31-4B8C-83A1-F6EECF244321}">
                <p14:modId xmlns:p14="http://schemas.microsoft.com/office/powerpoint/2010/main" val="2742575509"/>
              </p:ext>
            </p:extLst>
          </p:nvPr>
        </p:nvGraphicFramePr>
        <p:xfrm>
          <a:off x="1440199" y="3209062"/>
          <a:ext cx="1703930" cy="193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460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" sz="7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0개씩 보기       </a:t>
                      </a:r>
                      <a:r>
                        <a:rPr lang="ko" sz="8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Google Shape;414;g22f983af321_0_4"/>
          <p:cNvSpPr/>
          <p:nvPr/>
        </p:nvSpPr>
        <p:spPr>
          <a:xfrm>
            <a:off x="1557878" y="2767269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품목코드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413;g22f983af321_0_4"/>
          <p:cNvSpPr/>
          <p:nvPr/>
        </p:nvSpPr>
        <p:spPr>
          <a:xfrm>
            <a:off x="2193671" y="2737931"/>
            <a:ext cx="872516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414;g22f983af321_0_4">
            <a:extLst>
              <a:ext uri="{FF2B5EF4-FFF2-40B4-BE49-F238E27FC236}">
                <a16:creationId xmlns:a16="http://schemas.microsoft.com/office/drawing/2014/main" id="{DF12CE21-B439-6853-384C-D5FB53A63239}"/>
              </a:ext>
            </a:extLst>
          </p:cNvPr>
          <p:cNvSpPr/>
          <p:nvPr/>
        </p:nvSpPr>
        <p:spPr>
          <a:xfrm>
            <a:off x="3891190" y="2743762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품목명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413;g22f983af321_0_4">
            <a:extLst>
              <a:ext uri="{FF2B5EF4-FFF2-40B4-BE49-F238E27FC236}">
                <a16:creationId xmlns:a16="http://schemas.microsoft.com/office/drawing/2014/main" id="{5CECC095-17E8-3492-BBBF-16610FB6DE4E}"/>
              </a:ext>
            </a:extLst>
          </p:cNvPr>
          <p:cNvSpPr/>
          <p:nvPr/>
        </p:nvSpPr>
        <p:spPr>
          <a:xfrm>
            <a:off x="4557088" y="2743762"/>
            <a:ext cx="1163097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08925"/>
              </p:ext>
            </p:extLst>
          </p:nvPr>
        </p:nvGraphicFramePr>
        <p:xfrm>
          <a:off x="1643399" y="3454466"/>
          <a:ext cx="6384294" cy="181715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60650">
                  <a:extLst>
                    <a:ext uri="{9D8B030D-6E8A-4147-A177-3AD203B41FA5}">
                      <a16:colId xmlns:a16="http://schemas.microsoft.com/office/drawing/2014/main" val="2537452376"/>
                    </a:ext>
                  </a:extLst>
                </a:gridCol>
                <a:gridCol w="1709506">
                  <a:extLst>
                    <a:ext uri="{9D8B030D-6E8A-4147-A177-3AD203B41FA5}">
                      <a16:colId xmlns:a16="http://schemas.microsoft.com/office/drawing/2014/main" val="3773260141"/>
                    </a:ext>
                  </a:extLst>
                </a:gridCol>
                <a:gridCol w="1293948">
                  <a:extLst>
                    <a:ext uri="{9D8B030D-6E8A-4147-A177-3AD203B41FA5}">
                      <a16:colId xmlns:a16="http://schemas.microsoft.com/office/drawing/2014/main" val="3198633089"/>
                    </a:ext>
                  </a:extLst>
                </a:gridCol>
                <a:gridCol w="675249">
                  <a:extLst>
                    <a:ext uri="{9D8B030D-6E8A-4147-A177-3AD203B41FA5}">
                      <a16:colId xmlns:a16="http://schemas.microsoft.com/office/drawing/2014/main" val="2291143422"/>
                    </a:ext>
                  </a:extLst>
                </a:gridCol>
                <a:gridCol w="710418">
                  <a:extLst>
                    <a:ext uri="{9D8B030D-6E8A-4147-A177-3AD203B41FA5}">
                      <a16:colId xmlns:a16="http://schemas.microsoft.com/office/drawing/2014/main" val="2594506530"/>
                    </a:ext>
                  </a:extLst>
                </a:gridCol>
                <a:gridCol w="1134523">
                  <a:extLst>
                    <a:ext uri="{9D8B030D-6E8A-4147-A177-3AD203B41FA5}">
                      <a16:colId xmlns:a16="http://schemas.microsoft.com/office/drawing/2014/main" val="472552468"/>
                    </a:ext>
                  </a:extLst>
                </a:gridCol>
              </a:tblGrid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품목코드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품목명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품목그룹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사용여부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등록자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등록일시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968524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011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작물재배업 품목류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A_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농업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임업 및 어업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(01~03)</a:t>
                      </a:r>
                      <a:endParaRPr sz="700" u="sng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사용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김담당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090716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012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축산업 품목류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B_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광업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(05~08)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사용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이담당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448448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013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작물재배 및 축산 복합농업 품목류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A_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농업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임업 및 어업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(01~03)</a:t>
                      </a:r>
                      <a:endParaRPr lang="ko-KR" altLang="en-US" sz="700" u="sng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미사용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최담당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858270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817982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671350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157199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16905"/>
                  </a:ext>
                </a:extLst>
              </a:tr>
            </a:tbl>
          </a:graphicData>
        </a:graphic>
      </p:graphicFrame>
      <p:sp>
        <p:nvSpPr>
          <p:cNvPr id="73" name="Google Shape;427;g22f983af321_0_4">
            <a:extLst>
              <a:ext uri="{FF2B5EF4-FFF2-40B4-BE49-F238E27FC236}">
                <a16:creationId xmlns:a16="http://schemas.microsoft.com/office/drawing/2014/main" id="{9B7BE0EB-70AB-907A-1A74-C12BFE6341C9}"/>
              </a:ext>
            </a:extLst>
          </p:cNvPr>
          <p:cNvSpPr/>
          <p:nvPr/>
        </p:nvSpPr>
        <p:spPr>
          <a:xfrm>
            <a:off x="7171189" y="3132948"/>
            <a:ext cx="864244" cy="268189"/>
          </a:xfrm>
          <a:prstGeom prst="roundRect">
            <a:avLst>
              <a:gd name="adj" fmla="val 13789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품목 등록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381;p6">
            <a:extLst>
              <a:ext uri="{FF2B5EF4-FFF2-40B4-BE49-F238E27FC236}">
                <a16:creationId xmlns:a16="http://schemas.microsoft.com/office/drawing/2014/main" id="{0AEB1ACB-2427-AF39-F682-3AC2DB351C0A}"/>
              </a:ext>
            </a:extLst>
          </p:cNvPr>
          <p:cNvSpPr/>
          <p:nvPr/>
        </p:nvSpPr>
        <p:spPr>
          <a:xfrm>
            <a:off x="1174701" y="4362917"/>
            <a:ext cx="3453331" cy="211349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" name="Google Shape;298;p5">
            <a:extLst>
              <a:ext uri="{FF2B5EF4-FFF2-40B4-BE49-F238E27FC236}">
                <a16:creationId xmlns:a16="http://schemas.microsoft.com/office/drawing/2014/main" id="{8CAF30C6-FAC6-4BA1-839A-20A45465B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4364602"/>
              </p:ext>
            </p:extLst>
          </p:nvPr>
        </p:nvGraphicFramePr>
        <p:xfrm>
          <a:off x="1296742" y="4601105"/>
          <a:ext cx="3212022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3212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품목 수정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Google Shape;68;p2">
            <a:extLst>
              <a:ext uri="{FF2B5EF4-FFF2-40B4-BE49-F238E27FC236}">
                <a16:creationId xmlns:a16="http://schemas.microsoft.com/office/drawing/2014/main" id="{9713D6A7-7D45-F6E1-56D6-DE44734EA3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5455673"/>
              </p:ext>
            </p:extLst>
          </p:nvPr>
        </p:nvGraphicFramePr>
        <p:xfrm>
          <a:off x="1424417" y="506304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품목코드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011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Google Shape;68;p2">
            <a:extLst>
              <a:ext uri="{FF2B5EF4-FFF2-40B4-BE49-F238E27FC236}">
                <a16:creationId xmlns:a16="http://schemas.microsoft.com/office/drawing/2014/main" id="{8E5DD5E8-2266-3CBD-CC7B-2B96443E0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9479552"/>
              </p:ext>
            </p:extLst>
          </p:nvPr>
        </p:nvGraphicFramePr>
        <p:xfrm>
          <a:off x="1424417" y="5521663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품목명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작물재배업 품목류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Google Shape;200;p5">
            <a:extLst>
              <a:ext uri="{FF2B5EF4-FFF2-40B4-BE49-F238E27FC236}">
                <a16:creationId xmlns:a16="http://schemas.microsoft.com/office/drawing/2014/main" id="{F61D6C18-345E-250C-605E-7DD8F90D957C}"/>
              </a:ext>
            </a:extLst>
          </p:cNvPr>
          <p:cNvSpPr/>
          <p:nvPr/>
        </p:nvSpPr>
        <p:spPr>
          <a:xfrm>
            <a:off x="2980832" y="6257597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00;p5">
            <a:extLst>
              <a:ext uri="{FF2B5EF4-FFF2-40B4-BE49-F238E27FC236}">
                <a16:creationId xmlns:a16="http://schemas.microsoft.com/office/drawing/2014/main" id="{B43E1E19-3010-8A3A-835F-90A64AD2479A}"/>
              </a:ext>
            </a:extLst>
          </p:cNvPr>
          <p:cNvSpPr/>
          <p:nvPr/>
        </p:nvSpPr>
        <p:spPr>
          <a:xfrm>
            <a:off x="2557558" y="6249907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" name="Google Shape;68;p2">
            <a:extLst>
              <a:ext uri="{FF2B5EF4-FFF2-40B4-BE49-F238E27FC236}">
                <a16:creationId xmlns:a16="http://schemas.microsoft.com/office/drawing/2014/main" id="{C2B46BC5-6187-B132-6212-686EA1EDF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0823047"/>
              </p:ext>
            </p:extLst>
          </p:nvPr>
        </p:nvGraphicFramePr>
        <p:xfrm>
          <a:off x="1424417" y="5760823"/>
          <a:ext cx="162078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사용여부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사용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7F5E504-9ACE-BE4E-10FA-C56035110FC4}"/>
              </a:ext>
            </a:extLst>
          </p:cNvPr>
          <p:cNvSpPr/>
          <p:nvPr/>
        </p:nvSpPr>
        <p:spPr>
          <a:xfrm>
            <a:off x="1322589" y="4957537"/>
            <a:ext cx="3120541" cy="115700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3" name="Google Shape;381;p6">
            <a:extLst>
              <a:ext uri="{FF2B5EF4-FFF2-40B4-BE49-F238E27FC236}">
                <a16:creationId xmlns:a16="http://schemas.microsoft.com/office/drawing/2014/main" id="{0AEB1ACB-2427-AF39-F682-3AC2DB351C0A}"/>
              </a:ext>
            </a:extLst>
          </p:cNvPr>
          <p:cNvSpPr/>
          <p:nvPr/>
        </p:nvSpPr>
        <p:spPr>
          <a:xfrm>
            <a:off x="6596344" y="4376900"/>
            <a:ext cx="3453331" cy="205550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298;p5">
            <a:extLst>
              <a:ext uri="{FF2B5EF4-FFF2-40B4-BE49-F238E27FC236}">
                <a16:creationId xmlns:a16="http://schemas.microsoft.com/office/drawing/2014/main" id="{8CAF30C6-FAC6-4BA1-839A-20A45465B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274690"/>
              </p:ext>
            </p:extLst>
          </p:nvPr>
        </p:nvGraphicFramePr>
        <p:xfrm>
          <a:off x="6718385" y="4424895"/>
          <a:ext cx="3212022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3212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품목 등록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Google Shape;68;p2">
            <a:extLst>
              <a:ext uri="{FF2B5EF4-FFF2-40B4-BE49-F238E27FC236}">
                <a16:creationId xmlns:a16="http://schemas.microsoft.com/office/drawing/2014/main" id="{9713D6A7-7D45-F6E1-56D6-DE44734EA3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9586532"/>
              </p:ext>
            </p:extLst>
          </p:nvPr>
        </p:nvGraphicFramePr>
        <p:xfrm>
          <a:off x="6846060" y="488683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품목코드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sz="600" u="none" strike="noStrike" cap="none" dirty="0"/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Google Shape;68;p2">
            <a:extLst>
              <a:ext uri="{FF2B5EF4-FFF2-40B4-BE49-F238E27FC236}">
                <a16:creationId xmlns:a16="http://schemas.microsoft.com/office/drawing/2014/main" id="{8E5DD5E8-2266-3CBD-CC7B-2B96443E0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5661565"/>
              </p:ext>
            </p:extLst>
          </p:nvPr>
        </p:nvGraphicFramePr>
        <p:xfrm>
          <a:off x="6846060" y="542592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품목명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Google Shape;200;p5">
            <a:extLst>
              <a:ext uri="{FF2B5EF4-FFF2-40B4-BE49-F238E27FC236}">
                <a16:creationId xmlns:a16="http://schemas.microsoft.com/office/drawing/2014/main" id="{F61D6C18-345E-250C-605E-7DD8F90D957C}"/>
              </a:ext>
            </a:extLst>
          </p:cNvPr>
          <p:cNvSpPr/>
          <p:nvPr/>
        </p:nvSpPr>
        <p:spPr>
          <a:xfrm>
            <a:off x="8402475" y="607407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200;p5">
            <a:extLst>
              <a:ext uri="{FF2B5EF4-FFF2-40B4-BE49-F238E27FC236}">
                <a16:creationId xmlns:a16="http://schemas.microsoft.com/office/drawing/2014/main" id="{B43E1E19-3010-8A3A-835F-90A64AD2479A}"/>
              </a:ext>
            </a:extLst>
          </p:cNvPr>
          <p:cNvSpPr/>
          <p:nvPr/>
        </p:nvSpPr>
        <p:spPr>
          <a:xfrm>
            <a:off x="7979201" y="606638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0" name="Google Shape;68;p2">
            <a:extLst>
              <a:ext uri="{FF2B5EF4-FFF2-40B4-BE49-F238E27FC236}">
                <a16:creationId xmlns:a16="http://schemas.microsoft.com/office/drawing/2014/main" id="{C2B46BC5-6187-B132-6212-686EA1EDF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0616471"/>
              </p:ext>
            </p:extLst>
          </p:nvPr>
        </p:nvGraphicFramePr>
        <p:xfrm>
          <a:off x="6846512" y="5672399"/>
          <a:ext cx="162078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사용여부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사용</a:t>
                      </a:r>
                      <a:r>
                        <a:rPr lang="ko-KR" altLang="en-US" sz="700" u="none" strike="noStrike" cap="none" dirty="0"/>
                        <a:t>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7F5E504-9ACE-BE4E-10FA-C56035110FC4}"/>
              </a:ext>
            </a:extLst>
          </p:cNvPr>
          <p:cNvSpPr/>
          <p:nvPr/>
        </p:nvSpPr>
        <p:spPr>
          <a:xfrm>
            <a:off x="6744232" y="4781327"/>
            <a:ext cx="3120541" cy="114302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12" name="꺾인 연결선 53">
            <a:extLst>
              <a:ext uri="{FF2B5EF4-FFF2-40B4-BE49-F238E27FC236}">
                <a16:creationId xmlns:a16="http://schemas.microsoft.com/office/drawing/2014/main" id="{7FF5D662-E94D-50C7-1D04-1BADF1B022E7}"/>
              </a:ext>
            </a:extLst>
          </p:cNvPr>
          <p:cNvCxnSpPr>
            <a:cxnSpLocks/>
            <a:endCxn id="76" idx="0"/>
          </p:cNvCxnSpPr>
          <p:nvPr/>
        </p:nvCxnSpPr>
        <p:spPr>
          <a:xfrm rot="16200000" flipH="1">
            <a:off x="2488525" y="4186876"/>
            <a:ext cx="809583" cy="1887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53">
            <a:extLst>
              <a:ext uri="{FF2B5EF4-FFF2-40B4-BE49-F238E27FC236}">
                <a16:creationId xmlns:a16="http://schemas.microsoft.com/office/drawing/2014/main" id="{7FF5D662-E94D-50C7-1D04-1BADF1B022E7}"/>
              </a:ext>
            </a:extLst>
          </p:cNvPr>
          <p:cNvCxnSpPr>
            <a:cxnSpLocks/>
            <a:stCxn id="73" idx="2"/>
          </p:cNvCxnSpPr>
          <p:nvPr/>
        </p:nvCxnSpPr>
        <p:spPr>
          <a:xfrm rot="16200000" flipH="1">
            <a:off x="7356878" y="3647569"/>
            <a:ext cx="1213951" cy="721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Google Shape;68;p2">
            <a:extLst>
              <a:ext uri="{FF2B5EF4-FFF2-40B4-BE49-F238E27FC236}">
                <a16:creationId xmlns:a16="http://schemas.microsoft.com/office/drawing/2014/main" id="{EE13B3D2-58BE-334F-A9EE-594A21DA85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8392916"/>
              </p:ext>
            </p:extLst>
          </p:nvPr>
        </p:nvGraphicFramePr>
        <p:xfrm>
          <a:off x="1411081" y="5290029"/>
          <a:ext cx="290488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품목그룹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</a:t>
                      </a:r>
                      <a:r>
                        <a:rPr lang="en-US" altLang="ko-KR" sz="700" u="none" strike="noStrike" cap="none" dirty="0"/>
                        <a:t>A_</a:t>
                      </a:r>
                      <a:r>
                        <a:rPr lang="ko-KR" altLang="en-US" sz="700" u="none" strike="noStrike" cap="none" dirty="0"/>
                        <a:t>농업</a:t>
                      </a:r>
                      <a:r>
                        <a:rPr lang="en-US" altLang="ko-KR" sz="700" u="none" strike="noStrike" cap="none" dirty="0"/>
                        <a:t>, </a:t>
                      </a:r>
                      <a:r>
                        <a:rPr lang="ko-KR" altLang="en-US" sz="700" u="none" strike="noStrike" cap="none" dirty="0"/>
                        <a:t>임업 및 어업</a:t>
                      </a:r>
                      <a:r>
                        <a:rPr lang="en-US" altLang="ko-KR" sz="700" u="none" strike="noStrike" cap="none" dirty="0"/>
                        <a:t>(01~03)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oogle Shape;68;p2">
            <a:extLst>
              <a:ext uri="{FF2B5EF4-FFF2-40B4-BE49-F238E27FC236}">
                <a16:creationId xmlns:a16="http://schemas.microsoft.com/office/drawing/2014/main" id="{C54E70BA-20EF-9CA6-4AA1-46A8A9884B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0379700"/>
              </p:ext>
            </p:extLst>
          </p:nvPr>
        </p:nvGraphicFramePr>
        <p:xfrm>
          <a:off x="6834242" y="5150643"/>
          <a:ext cx="290488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품목그룹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선택</a:t>
                      </a:r>
                      <a:r>
                        <a:rPr lang="ko-KR" altLang="en-US" sz="700" u="none" strike="noStrike" cap="none" dirty="0"/>
                        <a:t>                                       </a:t>
                      </a:r>
                      <a:r>
                        <a:rPr lang="en-US" altLang="ko-KR" sz="700" u="none" strike="noStrike" cap="none" dirty="0"/>
                        <a:t>        </a:t>
                      </a:r>
                      <a:r>
                        <a:rPr lang="ko-KR" altLang="en-US" sz="700" u="none" strike="noStrike" cap="none" dirty="0"/>
                        <a:t>    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Google Shape;414;g22f983af321_0_4">
            <a:extLst>
              <a:ext uri="{FF2B5EF4-FFF2-40B4-BE49-F238E27FC236}">
                <a16:creationId xmlns:a16="http://schemas.microsoft.com/office/drawing/2014/main" id="{1104E1FF-2A3F-C1D5-7DD8-BE22E2E29079}"/>
              </a:ext>
            </a:extLst>
          </p:cNvPr>
          <p:cNvSpPr/>
          <p:nvPr/>
        </p:nvSpPr>
        <p:spPr>
          <a:xfrm>
            <a:off x="1561571" y="2460693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품목그룹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413;g22f983af321_0_4">
            <a:extLst>
              <a:ext uri="{FF2B5EF4-FFF2-40B4-BE49-F238E27FC236}">
                <a16:creationId xmlns:a16="http://schemas.microsoft.com/office/drawing/2014/main" id="{92D1A029-EA1E-543F-7AEA-C0E2450CBABC}"/>
              </a:ext>
            </a:extLst>
          </p:cNvPr>
          <p:cNvSpPr/>
          <p:nvPr/>
        </p:nvSpPr>
        <p:spPr>
          <a:xfrm>
            <a:off x="2210175" y="2471775"/>
            <a:ext cx="1589689" cy="221645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r>
              <a:rPr lang="ko" altLang="ko-KR" sz="60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sz="60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</a:t>
            </a:r>
            <a:r>
              <a:rPr lang="ko" altLang="ko-KR" sz="700" b="0" i="0" u="none" strike="noStrike" cap="none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414;g22f983af321_0_4">
            <a:extLst>
              <a:ext uri="{FF2B5EF4-FFF2-40B4-BE49-F238E27FC236}">
                <a16:creationId xmlns:a16="http://schemas.microsoft.com/office/drawing/2014/main" id="{9F309717-30E4-E418-E5E2-B078D6CC27F5}"/>
              </a:ext>
            </a:extLst>
          </p:cNvPr>
          <p:cNvSpPr/>
          <p:nvPr/>
        </p:nvSpPr>
        <p:spPr>
          <a:xfrm>
            <a:off x="3906537" y="2460397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사용여부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413;g22f983af321_0_4">
            <a:extLst>
              <a:ext uri="{FF2B5EF4-FFF2-40B4-BE49-F238E27FC236}">
                <a16:creationId xmlns:a16="http://schemas.microsoft.com/office/drawing/2014/main" id="{37C5AC7B-70CC-12AC-758C-6147A61E7364}"/>
              </a:ext>
            </a:extLst>
          </p:cNvPr>
          <p:cNvSpPr/>
          <p:nvPr/>
        </p:nvSpPr>
        <p:spPr>
          <a:xfrm>
            <a:off x="4555141" y="2471479"/>
            <a:ext cx="647157" cy="221645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lang="ko" altLang="ko-KR" sz="60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sz="60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" altLang="ko-KR" sz="700" b="0" i="0" u="none" strike="noStrike" cap="none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74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3834479080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정보관리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계열사 인증서관리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21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3021291625"/>
              </p:ext>
            </p:extLst>
          </p:nvPr>
        </p:nvGraphicFramePr>
        <p:xfrm>
          <a:off x="8385974" y="826614"/>
          <a:ext cx="2324900" cy="155749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페이지는 시스템관리자권한을 가진 사용자만 접근이 가능합니다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836662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>
                <a:latin typeface="+mj-ea"/>
              </a:rPr>
              <a:t>계열사 인증서 </a:t>
            </a:r>
            <a:r>
              <a:rPr lang="ko-KR" altLang="en-US" sz="700" dirty="0">
                <a:latin typeface="+mj-ea"/>
                <a:ea typeface="+mj-ea"/>
              </a:rPr>
              <a:t>목록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latin typeface="+mj-ea"/>
              </a:rPr>
              <a:t>계열사 인증서관리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정보관리 </a:t>
            </a:r>
            <a:r>
              <a:rPr lang="en-US" altLang="ko-KR" sz="700">
                <a:latin typeface="+mj-ea"/>
                <a:ea typeface="+mj-ea"/>
              </a:rPr>
              <a:t>&gt; </a:t>
            </a:r>
            <a:r>
              <a:rPr lang="ko-KR" altLang="en-US" sz="700" smtClean="0">
                <a:latin typeface="+mj-ea"/>
                <a:ea typeface="+mj-ea"/>
              </a:rPr>
              <a:t>계열사 인증서관리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597" y="1005543"/>
            <a:ext cx="8044072" cy="5381189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정보관리 </a:t>
            </a:r>
            <a:r>
              <a:rPr lang="en-US" altLang="ko-KR" sz="800" b="1">
                <a:solidFill>
                  <a:schemeClr val="tx1"/>
                </a:solidFill>
              </a:rPr>
              <a:t>&gt; </a:t>
            </a:r>
            <a:r>
              <a:rPr lang="ko-KR" altLang="en-US" sz="800" b="1" smtClean="0">
                <a:solidFill>
                  <a:schemeClr val="tx1"/>
                </a:solidFill>
              </a:rPr>
              <a:t>계열사 인증서관리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55556" y="1925648"/>
            <a:ext cx="6472136" cy="382229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smtClean="0">
                <a:solidFill>
                  <a:schemeClr val="tx1"/>
                </a:solidFill>
              </a:rPr>
              <a:t>각 계열사 별 인증서를 관리 목록입니다</a:t>
            </a:r>
            <a:r>
              <a:rPr lang="en-US" altLang="ko-KR" sz="600" smtClean="0">
                <a:solidFill>
                  <a:schemeClr val="tx1"/>
                </a:solidFill>
              </a:rPr>
              <a:t>. </a:t>
            </a:r>
            <a:r>
              <a:rPr lang="ko-KR" altLang="en-US" sz="600" smtClean="0">
                <a:solidFill>
                  <a:schemeClr val="tx1"/>
                </a:solidFill>
              </a:rPr>
              <a:t>전자입찰 인증서등록일은 인증서를 서버에 저장한 일시를 나타냅니다</a:t>
            </a:r>
            <a:r>
              <a:rPr lang="en-US" altLang="ko-KR" sz="600" smtClean="0">
                <a:solidFill>
                  <a:schemeClr val="tx1"/>
                </a:solidFill>
              </a:rPr>
              <a:t>.(</a:t>
            </a:r>
            <a:r>
              <a:rPr lang="ko-KR" altLang="en-US" sz="600" smtClean="0">
                <a:solidFill>
                  <a:schemeClr val="tx1"/>
                </a:solidFill>
              </a:rPr>
              <a:t>인증서 발급일이 아닙니다</a:t>
            </a:r>
            <a:r>
              <a:rPr lang="en-US" altLang="ko-KR" sz="600" smtClean="0">
                <a:solidFill>
                  <a:schemeClr val="tx1"/>
                </a:solidFill>
              </a:rPr>
              <a:t>.)</a:t>
            </a:r>
            <a:endParaRPr lang="en-US" altLang="ko-KR" sz="60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smtClean="0">
                <a:solidFill>
                  <a:schemeClr val="tx1"/>
                </a:solidFill>
              </a:rPr>
              <a:t>각 계열사 별 인증서 </a:t>
            </a:r>
            <a:r>
              <a:rPr lang="en-US" altLang="ko-KR" sz="600" smtClean="0">
                <a:solidFill>
                  <a:schemeClr val="tx1"/>
                </a:solidFill>
              </a:rPr>
              <a:t>PEM</a:t>
            </a:r>
            <a:r>
              <a:rPr lang="ko-KR" altLang="en-US" sz="600" smtClean="0">
                <a:solidFill>
                  <a:schemeClr val="tx1"/>
                </a:solidFill>
              </a:rPr>
              <a:t>을 입력받아 전자입찰의 개찰을 위한 계열사 공동인증서를 생성합니다</a:t>
            </a:r>
            <a:r>
              <a:rPr lang="en-US" altLang="ko-KR" sz="600" smtClean="0">
                <a:solidFill>
                  <a:schemeClr val="tx1"/>
                </a:solidFill>
              </a:rPr>
              <a:t>.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27" name="Google Shape;410;g22f983af321_0_4"/>
          <p:cNvSpPr/>
          <p:nvPr/>
        </p:nvSpPr>
        <p:spPr>
          <a:xfrm>
            <a:off x="1527420" y="2399505"/>
            <a:ext cx="6519936" cy="352985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411;g22f983af321_0_4"/>
          <p:cNvSpPr/>
          <p:nvPr/>
        </p:nvSpPr>
        <p:spPr>
          <a:xfrm>
            <a:off x="7185257" y="2450744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D621765-7363-4D19-E192-4470AE43E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86" y="907670"/>
            <a:ext cx="8068083" cy="37207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56755" y="1278435"/>
            <a:ext cx="1184277" cy="4996492"/>
            <a:chOff x="156755" y="1278435"/>
            <a:chExt cx="1184277" cy="4996492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3029636-960E-95B0-B3B3-996F5511F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96717" y="6097955"/>
              <a:ext cx="1103614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smtClean="0">
                  <a:solidFill>
                    <a:schemeClr val="bg1">
                      <a:lumMod val="65000"/>
                    </a:schemeClr>
                  </a:solidFill>
                </a:rPr>
                <a:t>        계열사 인증서관리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F84BC-74C3-0440-2615-FC790FC103BE}"/>
              </a:ext>
            </a:extLst>
          </p:cNvPr>
          <p:cNvSpPr/>
          <p:nvPr/>
        </p:nvSpPr>
        <p:spPr>
          <a:xfrm>
            <a:off x="324645" y="6104352"/>
            <a:ext cx="681329" cy="1462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217034"/>
              </p:ext>
            </p:extLst>
          </p:nvPr>
        </p:nvGraphicFramePr>
        <p:xfrm>
          <a:off x="1580093" y="2905825"/>
          <a:ext cx="6447598" cy="33059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78013">
                  <a:extLst>
                    <a:ext uri="{9D8B030D-6E8A-4147-A177-3AD203B41FA5}">
                      <a16:colId xmlns:a16="http://schemas.microsoft.com/office/drawing/2014/main" val="2537452376"/>
                    </a:ext>
                  </a:extLst>
                </a:gridCol>
                <a:gridCol w="1942624">
                  <a:extLst>
                    <a:ext uri="{9D8B030D-6E8A-4147-A177-3AD203B41FA5}">
                      <a16:colId xmlns:a16="http://schemas.microsoft.com/office/drawing/2014/main" val="3773260141"/>
                    </a:ext>
                  </a:extLst>
                </a:gridCol>
                <a:gridCol w="1470398">
                  <a:extLst>
                    <a:ext uri="{9D8B030D-6E8A-4147-A177-3AD203B41FA5}">
                      <a16:colId xmlns:a16="http://schemas.microsoft.com/office/drawing/2014/main" val="3198633089"/>
                    </a:ext>
                  </a:extLst>
                </a:gridCol>
                <a:gridCol w="767330">
                  <a:extLst>
                    <a:ext uri="{9D8B030D-6E8A-4147-A177-3AD203B41FA5}">
                      <a16:colId xmlns:a16="http://schemas.microsoft.com/office/drawing/2014/main" val="2291143422"/>
                    </a:ext>
                  </a:extLst>
                </a:gridCol>
                <a:gridCol w="1289233">
                  <a:extLst>
                    <a:ext uri="{9D8B030D-6E8A-4147-A177-3AD203B41FA5}">
                      <a16:colId xmlns:a16="http://schemas.microsoft.com/office/drawing/2014/main" val="472552468"/>
                    </a:ext>
                  </a:extLst>
                </a:gridCol>
              </a:tblGrid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/>
                        <a:t>계열사코드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/>
                        <a:t>계열사명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등록일시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/>
                        <a:t>등록자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/>
                        <a:t>관리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968524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일진전기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090716"/>
                  </a:ext>
                </a:extLst>
              </a:tr>
              <a:tr h="2111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02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롯데에너지머티리얼즈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강감찬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448448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03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일진다이아몬드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이순신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858270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04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롯데에코월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sng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관리자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959349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05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일진제강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sng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관리자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722801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06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롯데테크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sng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관리자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637656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07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전주방송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sng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관리자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205754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08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일진디스플레이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sng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관리자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563758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09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일진하이솔루스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sng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관리자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34081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일진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LED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sng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관리자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156215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일진씨앤에스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sng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관리자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165767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일진파트너스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sng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관리자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544553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일진디앤코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sng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관리자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973801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트랜스넷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sng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관리자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579591"/>
                  </a:ext>
                </a:extLst>
              </a:tr>
            </a:tbl>
          </a:graphicData>
        </a:graphic>
      </p:graphicFrame>
      <p:sp>
        <p:nvSpPr>
          <p:cNvPr id="80" name="Google Shape;413;g22f983af321_0_4">
            <a:extLst>
              <a:ext uri="{FF2B5EF4-FFF2-40B4-BE49-F238E27FC236}">
                <a16:creationId xmlns:a16="http://schemas.microsoft.com/office/drawing/2014/main" id="{27D7DB2A-A00A-1A8B-213B-4E4BCFCC1DF9}"/>
              </a:ext>
            </a:extLst>
          </p:cNvPr>
          <p:cNvSpPr/>
          <p:nvPr/>
        </p:nvSpPr>
        <p:spPr>
          <a:xfrm>
            <a:off x="2219287" y="2462956"/>
            <a:ext cx="1589689" cy="221645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r>
              <a:rPr lang="ko" altLang="ko-KR" sz="60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sz="60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</a:t>
            </a:r>
            <a:r>
              <a:rPr lang="ko" altLang="ko-KR" sz="700" b="0" i="0" u="none" strike="noStrike" cap="none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414;g22f983af321_0_4">
            <a:extLst>
              <a:ext uri="{FF2B5EF4-FFF2-40B4-BE49-F238E27FC236}">
                <a16:creationId xmlns:a16="http://schemas.microsoft.com/office/drawing/2014/main" id="{0D7E261F-55E2-9627-8839-7C6BA427221A}"/>
              </a:ext>
            </a:extLst>
          </p:cNvPr>
          <p:cNvSpPr/>
          <p:nvPr/>
        </p:nvSpPr>
        <p:spPr>
          <a:xfrm>
            <a:off x="1621890" y="2459190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계열사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200;p5">
            <a:extLst>
              <a:ext uri="{FF2B5EF4-FFF2-40B4-BE49-F238E27FC236}">
                <a16:creationId xmlns:a16="http://schemas.microsoft.com/office/drawing/2014/main" id="{F61D6C18-345E-250C-605E-7DD8F90D957C}"/>
              </a:ext>
            </a:extLst>
          </p:cNvPr>
          <p:cNvSpPr/>
          <p:nvPr/>
        </p:nvSpPr>
        <p:spPr>
          <a:xfrm>
            <a:off x="6970621" y="3150122"/>
            <a:ext cx="807250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공동인증서 등록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200;p5">
            <a:extLst>
              <a:ext uri="{FF2B5EF4-FFF2-40B4-BE49-F238E27FC236}">
                <a16:creationId xmlns:a16="http://schemas.microsoft.com/office/drawing/2014/main" id="{F61D6C18-345E-250C-605E-7DD8F90D957C}"/>
              </a:ext>
            </a:extLst>
          </p:cNvPr>
          <p:cNvSpPr/>
          <p:nvPr/>
        </p:nvSpPr>
        <p:spPr>
          <a:xfrm>
            <a:off x="6970621" y="3371823"/>
            <a:ext cx="807250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공동인증서 등록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200;p5">
            <a:extLst>
              <a:ext uri="{FF2B5EF4-FFF2-40B4-BE49-F238E27FC236}">
                <a16:creationId xmlns:a16="http://schemas.microsoft.com/office/drawing/2014/main" id="{F61D6C18-345E-250C-605E-7DD8F90D957C}"/>
              </a:ext>
            </a:extLst>
          </p:cNvPr>
          <p:cNvSpPr/>
          <p:nvPr/>
        </p:nvSpPr>
        <p:spPr>
          <a:xfrm>
            <a:off x="6970621" y="3590914"/>
            <a:ext cx="807250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공동인증서 등록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200;p5">
            <a:extLst>
              <a:ext uri="{FF2B5EF4-FFF2-40B4-BE49-F238E27FC236}">
                <a16:creationId xmlns:a16="http://schemas.microsoft.com/office/drawing/2014/main" id="{F61D6C18-345E-250C-605E-7DD8F90D957C}"/>
              </a:ext>
            </a:extLst>
          </p:cNvPr>
          <p:cNvSpPr/>
          <p:nvPr/>
        </p:nvSpPr>
        <p:spPr>
          <a:xfrm>
            <a:off x="6970621" y="3812615"/>
            <a:ext cx="807250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공동인증서 등록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200;p5">
            <a:extLst>
              <a:ext uri="{FF2B5EF4-FFF2-40B4-BE49-F238E27FC236}">
                <a16:creationId xmlns:a16="http://schemas.microsoft.com/office/drawing/2014/main" id="{F61D6C18-345E-250C-605E-7DD8F90D957C}"/>
              </a:ext>
            </a:extLst>
          </p:cNvPr>
          <p:cNvSpPr/>
          <p:nvPr/>
        </p:nvSpPr>
        <p:spPr>
          <a:xfrm>
            <a:off x="6970621" y="4039384"/>
            <a:ext cx="807250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공동인증서 등록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200;p5">
            <a:extLst>
              <a:ext uri="{FF2B5EF4-FFF2-40B4-BE49-F238E27FC236}">
                <a16:creationId xmlns:a16="http://schemas.microsoft.com/office/drawing/2014/main" id="{F61D6C18-345E-250C-605E-7DD8F90D957C}"/>
              </a:ext>
            </a:extLst>
          </p:cNvPr>
          <p:cNvSpPr/>
          <p:nvPr/>
        </p:nvSpPr>
        <p:spPr>
          <a:xfrm>
            <a:off x="6970621" y="4261085"/>
            <a:ext cx="807250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공동인증서 등록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200;p5">
            <a:extLst>
              <a:ext uri="{FF2B5EF4-FFF2-40B4-BE49-F238E27FC236}">
                <a16:creationId xmlns:a16="http://schemas.microsoft.com/office/drawing/2014/main" id="{F61D6C18-345E-250C-605E-7DD8F90D957C}"/>
              </a:ext>
            </a:extLst>
          </p:cNvPr>
          <p:cNvSpPr/>
          <p:nvPr/>
        </p:nvSpPr>
        <p:spPr>
          <a:xfrm>
            <a:off x="6970621" y="4480176"/>
            <a:ext cx="807250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공동인증서 등록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200;p5">
            <a:extLst>
              <a:ext uri="{FF2B5EF4-FFF2-40B4-BE49-F238E27FC236}">
                <a16:creationId xmlns:a16="http://schemas.microsoft.com/office/drawing/2014/main" id="{F61D6C18-345E-250C-605E-7DD8F90D957C}"/>
              </a:ext>
            </a:extLst>
          </p:cNvPr>
          <p:cNvSpPr/>
          <p:nvPr/>
        </p:nvSpPr>
        <p:spPr>
          <a:xfrm>
            <a:off x="6970621" y="4701877"/>
            <a:ext cx="807250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공동인증서 등록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200;p5">
            <a:extLst>
              <a:ext uri="{FF2B5EF4-FFF2-40B4-BE49-F238E27FC236}">
                <a16:creationId xmlns:a16="http://schemas.microsoft.com/office/drawing/2014/main" id="{F61D6C18-345E-250C-605E-7DD8F90D957C}"/>
              </a:ext>
            </a:extLst>
          </p:cNvPr>
          <p:cNvSpPr/>
          <p:nvPr/>
        </p:nvSpPr>
        <p:spPr>
          <a:xfrm>
            <a:off x="6970621" y="4919756"/>
            <a:ext cx="807250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공동인증서 등록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200;p5">
            <a:extLst>
              <a:ext uri="{FF2B5EF4-FFF2-40B4-BE49-F238E27FC236}">
                <a16:creationId xmlns:a16="http://schemas.microsoft.com/office/drawing/2014/main" id="{F61D6C18-345E-250C-605E-7DD8F90D957C}"/>
              </a:ext>
            </a:extLst>
          </p:cNvPr>
          <p:cNvSpPr/>
          <p:nvPr/>
        </p:nvSpPr>
        <p:spPr>
          <a:xfrm>
            <a:off x="6970621" y="5141457"/>
            <a:ext cx="807250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공동인증서 등록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200;p5">
            <a:extLst>
              <a:ext uri="{FF2B5EF4-FFF2-40B4-BE49-F238E27FC236}">
                <a16:creationId xmlns:a16="http://schemas.microsoft.com/office/drawing/2014/main" id="{F61D6C18-345E-250C-605E-7DD8F90D957C}"/>
              </a:ext>
            </a:extLst>
          </p:cNvPr>
          <p:cNvSpPr/>
          <p:nvPr/>
        </p:nvSpPr>
        <p:spPr>
          <a:xfrm>
            <a:off x="6970621" y="5368226"/>
            <a:ext cx="807250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공동인증서 등록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200;p5">
            <a:extLst>
              <a:ext uri="{FF2B5EF4-FFF2-40B4-BE49-F238E27FC236}">
                <a16:creationId xmlns:a16="http://schemas.microsoft.com/office/drawing/2014/main" id="{F61D6C18-345E-250C-605E-7DD8F90D957C}"/>
              </a:ext>
            </a:extLst>
          </p:cNvPr>
          <p:cNvSpPr/>
          <p:nvPr/>
        </p:nvSpPr>
        <p:spPr>
          <a:xfrm>
            <a:off x="6970621" y="5589927"/>
            <a:ext cx="807250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공동인증서 등록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200;p5">
            <a:extLst>
              <a:ext uri="{FF2B5EF4-FFF2-40B4-BE49-F238E27FC236}">
                <a16:creationId xmlns:a16="http://schemas.microsoft.com/office/drawing/2014/main" id="{F61D6C18-345E-250C-605E-7DD8F90D957C}"/>
              </a:ext>
            </a:extLst>
          </p:cNvPr>
          <p:cNvSpPr/>
          <p:nvPr/>
        </p:nvSpPr>
        <p:spPr>
          <a:xfrm>
            <a:off x="6970621" y="5809018"/>
            <a:ext cx="807250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공동인증서 등록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200;p5">
            <a:extLst>
              <a:ext uri="{FF2B5EF4-FFF2-40B4-BE49-F238E27FC236}">
                <a16:creationId xmlns:a16="http://schemas.microsoft.com/office/drawing/2014/main" id="{F61D6C18-345E-250C-605E-7DD8F90D957C}"/>
              </a:ext>
            </a:extLst>
          </p:cNvPr>
          <p:cNvSpPr/>
          <p:nvPr/>
        </p:nvSpPr>
        <p:spPr>
          <a:xfrm>
            <a:off x="6970621" y="6030719"/>
            <a:ext cx="807250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공동인증서 등록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381;p6">
            <a:extLst>
              <a:ext uri="{FF2B5EF4-FFF2-40B4-BE49-F238E27FC236}">
                <a16:creationId xmlns:a16="http://schemas.microsoft.com/office/drawing/2014/main" id="{0AEB1ACB-2427-AF39-F682-3AC2DB351C0A}"/>
              </a:ext>
            </a:extLst>
          </p:cNvPr>
          <p:cNvSpPr/>
          <p:nvPr/>
        </p:nvSpPr>
        <p:spPr>
          <a:xfrm>
            <a:off x="2356176" y="4120800"/>
            <a:ext cx="3453331" cy="633149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" name="Google Shape;298;p5">
            <a:extLst>
              <a:ext uri="{FF2B5EF4-FFF2-40B4-BE49-F238E27FC236}">
                <a16:creationId xmlns:a16="http://schemas.microsoft.com/office/drawing/2014/main" id="{8CAF30C6-FAC6-4BA1-839A-20A45465B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741992"/>
              </p:ext>
            </p:extLst>
          </p:nvPr>
        </p:nvGraphicFramePr>
        <p:xfrm>
          <a:off x="2478217" y="4358990"/>
          <a:ext cx="3212022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3212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계열사 공동인증서 등록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직사각형 123"/>
          <p:cNvSpPr/>
          <p:nvPr/>
        </p:nvSpPr>
        <p:spPr>
          <a:xfrm>
            <a:off x="2490320" y="4760473"/>
            <a:ext cx="3129723" cy="382229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smtClean="0">
                <a:solidFill>
                  <a:schemeClr val="tx1"/>
                </a:solidFill>
              </a:rPr>
              <a:t>계열사 공동인증서의 </a:t>
            </a:r>
            <a:r>
              <a:rPr lang="en-US" altLang="ko-KR" sz="600" smtClean="0">
                <a:solidFill>
                  <a:schemeClr val="tx1"/>
                </a:solidFill>
              </a:rPr>
              <a:t>PEM </a:t>
            </a:r>
            <a:r>
              <a:rPr lang="ko-KR" altLang="en-US" sz="600" smtClean="0">
                <a:solidFill>
                  <a:schemeClr val="tx1"/>
                </a:solidFill>
              </a:rPr>
              <a:t>정보를 받아 아래 정보입력 후 등록버튼을 누르면 일진전자입찰에서 사용할 수 있는 공동인증서가 등록됩니다</a:t>
            </a:r>
            <a:r>
              <a:rPr lang="en-US" altLang="ko-KR" sz="600" smtClean="0">
                <a:solidFill>
                  <a:schemeClr val="tx1"/>
                </a:solidFill>
              </a:rPr>
              <a:t>.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125" name="Google Shape;414;g22f983af321_0_4"/>
          <p:cNvSpPr/>
          <p:nvPr/>
        </p:nvSpPr>
        <p:spPr>
          <a:xfrm>
            <a:off x="2464149" y="5210836"/>
            <a:ext cx="3141826" cy="245268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600"/>
            </a:pPr>
            <a:r>
              <a:rPr lang="en-US" altLang="ko-KR" sz="700" b="1" smtClean="0">
                <a:solidFill>
                  <a:srgbClr val="666666"/>
                </a:solidFill>
              </a:rPr>
              <a:t>PEMSIGNCERT </a:t>
            </a:r>
            <a:r>
              <a:rPr lang="en-US" altLang="ko-KR" sz="700" smtClean="0">
                <a:solidFill>
                  <a:srgbClr val="666666"/>
                </a:solidFill>
              </a:rPr>
              <a:t>(PEM </a:t>
            </a:r>
            <a:r>
              <a:rPr lang="ko-KR" altLang="en-US" sz="700" smtClean="0">
                <a:solidFill>
                  <a:srgbClr val="666666"/>
                </a:solidFill>
              </a:rPr>
              <a:t>형식의 서명 인증서</a:t>
            </a:r>
            <a:r>
              <a:rPr lang="en-US" altLang="ko-KR" sz="700" smtClean="0">
                <a:solidFill>
                  <a:srgbClr val="666666"/>
                </a:solidFill>
              </a:rPr>
              <a:t>)</a:t>
            </a:r>
            <a:endParaRPr sz="700" b="1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413;g22f983af321_0_4"/>
          <p:cNvSpPr/>
          <p:nvPr/>
        </p:nvSpPr>
        <p:spPr>
          <a:xfrm>
            <a:off x="2474519" y="5432072"/>
            <a:ext cx="3145524" cy="950985"/>
          </a:xfrm>
          <a:prstGeom prst="roundRect">
            <a:avLst>
              <a:gd name="adj" fmla="val 212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600"/>
            </a:pPr>
            <a:r>
              <a:rPr lang="en-US" sz="600">
                <a:solidFill>
                  <a:schemeClr val="bg1">
                    <a:lumMod val="75000"/>
                  </a:schemeClr>
                </a:solidFill>
              </a:rPr>
              <a:t>-----BEGIN </a:t>
            </a:r>
            <a:r>
              <a:rPr lang="en-US" sz="600">
                <a:solidFill>
                  <a:schemeClr val="bg1">
                    <a:lumMod val="75000"/>
                  </a:schemeClr>
                </a:solidFill>
              </a:rPr>
              <a:t>CERTIFICATE-</a:t>
            </a:r>
            <a:r>
              <a:rPr lang="en-US" sz="600" smtClean="0">
                <a:solidFill>
                  <a:schemeClr val="bg1">
                    <a:lumMod val="75000"/>
                  </a:schemeClr>
                </a:solidFill>
              </a:rPr>
              <a:t>---- </a:t>
            </a:r>
            <a:r>
              <a:rPr lang="ko-KR" altLang="en-US" sz="600" smtClean="0">
                <a:solidFill>
                  <a:schemeClr val="bg1">
                    <a:lumMod val="75000"/>
                  </a:schemeClr>
                </a:solidFill>
              </a:rPr>
              <a:t>과 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</a:rPr>
              <a:t>-----END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</a:rPr>
              <a:t>CERTIFICATE-</a:t>
            </a:r>
            <a:r>
              <a:rPr lang="en-US" altLang="ko-KR" sz="600" smtClean="0">
                <a:solidFill>
                  <a:schemeClr val="bg1">
                    <a:lumMod val="75000"/>
                  </a:schemeClr>
                </a:solidFill>
              </a:rPr>
              <a:t>---- </a:t>
            </a:r>
            <a:r>
              <a:rPr lang="ko-KR" altLang="en-US" sz="600" smtClean="0">
                <a:solidFill>
                  <a:schemeClr val="bg1">
                    <a:lumMod val="75000"/>
                  </a:schemeClr>
                </a:solidFill>
              </a:rPr>
              <a:t>는 제거해 주십시오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sym typeface="Arial"/>
            </a:endParaRPr>
          </a:p>
        </p:txBody>
      </p:sp>
      <p:sp>
        <p:nvSpPr>
          <p:cNvPr id="127" name="Google Shape;414;g22f983af321_0_4"/>
          <p:cNvSpPr/>
          <p:nvPr/>
        </p:nvSpPr>
        <p:spPr>
          <a:xfrm>
            <a:off x="2450081" y="6452065"/>
            <a:ext cx="3141826" cy="245268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600"/>
            </a:pPr>
            <a:r>
              <a:rPr lang="en-US" altLang="ko-KR" sz="700" b="1">
                <a:solidFill>
                  <a:srgbClr val="666666"/>
                </a:solidFill>
              </a:rPr>
              <a:t>PEMSIGNKEY </a:t>
            </a:r>
            <a:r>
              <a:rPr lang="en-US" altLang="ko-KR" sz="700" smtClean="0">
                <a:solidFill>
                  <a:srgbClr val="666666"/>
                </a:solidFill>
              </a:rPr>
              <a:t>(PEM </a:t>
            </a:r>
            <a:r>
              <a:rPr lang="ko-KR" altLang="en-US" sz="700" smtClean="0">
                <a:solidFill>
                  <a:srgbClr val="666666"/>
                </a:solidFill>
              </a:rPr>
              <a:t>형식의 서명 개인키</a:t>
            </a:r>
            <a:r>
              <a:rPr lang="en-US" altLang="ko-KR" sz="700" smtClean="0">
                <a:solidFill>
                  <a:srgbClr val="666666"/>
                </a:solidFill>
              </a:rPr>
              <a:t>)</a:t>
            </a:r>
            <a:endParaRPr sz="700" b="1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413;g22f983af321_0_4"/>
          <p:cNvSpPr/>
          <p:nvPr/>
        </p:nvSpPr>
        <p:spPr>
          <a:xfrm>
            <a:off x="2460451" y="6673302"/>
            <a:ext cx="3145524" cy="909182"/>
          </a:xfrm>
          <a:prstGeom prst="roundRect">
            <a:avLst>
              <a:gd name="adj" fmla="val 212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600"/>
            </a:pPr>
            <a:r>
              <a:rPr lang="en-US" sz="600">
                <a:solidFill>
                  <a:schemeClr val="bg1">
                    <a:lumMod val="75000"/>
                  </a:schemeClr>
                </a:solidFill>
              </a:rPr>
              <a:t>-----BEGIN ENCRYPTED PRIVATE </a:t>
            </a:r>
            <a:r>
              <a:rPr lang="en-US" sz="600">
                <a:solidFill>
                  <a:schemeClr val="bg1">
                    <a:lumMod val="75000"/>
                  </a:schemeClr>
                </a:solidFill>
              </a:rPr>
              <a:t>KEY-</a:t>
            </a:r>
            <a:r>
              <a:rPr lang="en-US" sz="600" smtClean="0">
                <a:solidFill>
                  <a:schemeClr val="bg1">
                    <a:lumMod val="75000"/>
                  </a:schemeClr>
                </a:solidFill>
              </a:rPr>
              <a:t>---- </a:t>
            </a:r>
            <a:r>
              <a:rPr lang="ko-KR" altLang="en-US" sz="600" smtClean="0">
                <a:solidFill>
                  <a:schemeClr val="bg1">
                    <a:lumMod val="75000"/>
                  </a:schemeClr>
                </a:solidFill>
              </a:rPr>
              <a:t>과 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</a:rPr>
              <a:t>-----END ENCRYPTED PRIVATE KEY----- </a:t>
            </a:r>
            <a:r>
              <a:rPr lang="ko-KR" altLang="en-US" sz="600" smtClean="0">
                <a:solidFill>
                  <a:schemeClr val="bg1">
                    <a:lumMod val="75000"/>
                  </a:schemeClr>
                </a:solidFill>
              </a:rPr>
              <a:t>는 제거해 주십시오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sym typeface="Arial"/>
            </a:endParaRPr>
          </a:p>
        </p:txBody>
      </p:sp>
      <p:sp>
        <p:nvSpPr>
          <p:cNvPr id="129" name="Google Shape;414;g22f983af321_0_4"/>
          <p:cNvSpPr/>
          <p:nvPr/>
        </p:nvSpPr>
        <p:spPr>
          <a:xfrm>
            <a:off x="2464149" y="7666120"/>
            <a:ext cx="3141826" cy="245268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600"/>
            </a:pPr>
            <a:r>
              <a:rPr lang="en-US" altLang="ko-KR" sz="700" b="1">
                <a:solidFill>
                  <a:srgbClr val="666666"/>
                </a:solidFill>
              </a:rPr>
              <a:t>PEMKMCERT </a:t>
            </a:r>
            <a:r>
              <a:rPr lang="en-US" altLang="ko-KR" sz="700" smtClean="0">
                <a:solidFill>
                  <a:srgbClr val="666666"/>
                </a:solidFill>
              </a:rPr>
              <a:t>(PEM </a:t>
            </a:r>
            <a:r>
              <a:rPr lang="ko-KR" altLang="en-US" sz="700" smtClean="0">
                <a:solidFill>
                  <a:srgbClr val="666666"/>
                </a:solidFill>
              </a:rPr>
              <a:t>형식의 키매니저 인증서</a:t>
            </a:r>
            <a:r>
              <a:rPr lang="en-US" altLang="ko-KR" sz="700" smtClean="0">
                <a:solidFill>
                  <a:srgbClr val="666666"/>
                </a:solidFill>
              </a:rPr>
              <a:t>)</a:t>
            </a:r>
            <a:endParaRPr sz="700" b="1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413;g22f983af321_0_4"/>
          <p:cNvSpPr/>
          <p:nvPr/>
        </p:nvSpPr>
        <p:spPr>
          <a:xfrm>
            <a:off x="2474519" y="7887356"/>
            <a:ext cx="3145524" cy="911979"/>
          </a:xfrm>
          <a:prstGeom prst="roundRect">
            <a:avLst>
              <a:gd name="adj" fmla="val 212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600"/>
            </a:pPr>
            <a:r>
              <a:rPr lang="en-US" sz="600">
                <a:solidFill>
                  <a:schemeClr val="bg1">
                    <a:lumMod val="75000"/>
                  </a:schemeClr>
                </a:solidFill>
              </a:rPr>
              <a:t>-----BEGIN CERTIFICATE----- </a:t>
            </a:r>
            <a:r>
              <a:rPr lang="ko-KR" altLang="en-US" sz="600" smtClean="0">
                <a:solidFill>
                  <a:schemeClr val="bg1">
                    <a:lumMod val="75000"/>
                  </a:schemeClr>
                </a:solidFill>
              </a:rPr>
              <a:t>과 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</a:rPr>
              <a:t>-----END CERTIFICATE----- </a:t>
            </a:r>
            <a:r>
              <a:rPr lang="ko-KR" altLang="en-US" sz="600" smtClean="0">
                <a:solidFill>
                  <a:schemeClr val="bg1">
                    <a:lumMod val="75000"/>
                  </a:schemeClr>
                </a:solidFill>
              </a:rPr>
              <a:t>는 제거해 주십시오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sym typeface="Arial"/>
            </a:endParaRPr>
          </a:p>
        </p:txBody>
      </p:sp>
      <p:sp>
        <p:nvSpPr>
          <p:cNvPr id="131" name="Google Shape;414;g22f983af321_0_4"/>
          <p:cNvSpPr/>
          <p:nvPr/>
        </p:nvSpPr>
        <p:spPr>
          <a:xfrm>
            <a:off x="2474519" y="8833196"/>
            <a:ext cx="3141826" cy="245268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600"/>
            </a:pPr>
            <a:r>
              <a:rPr lang="en-US" altLang="ko-KR" sz="700" b="1">
                <a:solidFill>
                  <a:srgbClr val="666666"/>
                </a:solidFill>
              </a:rPr>
              <a:t>PEMKMKEY </a:t>
            </a:r>
            <a:r>
              <a:rPr lang="en-US" altLang="ko-KR" sz="700" smtClean="0">
                <a:solidFill>
                  <a:srgbClr val="666666"/>
                </a:solidFill>
              </a:rPr>
              <a:t>(PEM </a:t>
            </a:r>
            <a:r>
              <a:rPr lang="ko-KR" altLang="en-US" sz="700" smtClean="0">
                <a:solidFill>
                  <a:srgbClr val="666666"/>
                </a:solidFill>
              </a:rPr>
              <a:t>형식의 키매니저 개인키</a:t>
            </a:r>
            <a:r>
              <a:rPr lang="en-US" altLang="ko-KR" sz="700" smtClean="0">
                <a:solidFill>
                  <a:srgbClr val="666666"/>
                </a:solidFill>
              </a:rPr>
              <a:t>)</a:t>
            </a:r>
            <a:endParaRPr sz="700" b="1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413;g22f983af321_0_4"/>
          <p:cNvSpPr/>
          <p:nvPr/>
        </p:nvSpPr>
        <p:spPr>
          <a:xfrm>
            <a:off x="2484889" y="9054432"/>
            <a:ext cx="3145524" cy="911979"/>
          </a:xfrm>
          <a:prstGeom prst="roundRect">
            <a:avLst>
              <a:gd name="adj" fmla="val 212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600"/>
            </a:pPr>
            <a:r>
              <a:rPr lang="en-US" sz="600">
                <a:solidFill>
                  <a:schemeClr val="bg1">
                    <a:lumMod val="75000"/>
                  </a:schemeClr>
                </a:solidFill>
              </a:rPr>
              <a:t>-----BEGIN ENCRYPTED PRIVATE KEY----- </a:t>
            </a:r>
            <a:r>
              <a:rPr lang="ko-KR" altLang="en-US" sz="600" smtClean="0">
                <a:solidFill>
                  <a:schemeClr val="bg1">
                    <a:lumMod val="75000"/>
                  </a:schemeClr>
                </a:solidFill>
              </a:rPr>
              <a:t>과 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</a:rPr>
              <a:t>-----END ENCRYPTED PRIVATE KEY----- </a:t>
            </a:r>
            <a:r>
              <a:rPr lang="ko-KR" altLang="en-US" sz="600" smtClean="0">
                <a:solidFill>
                  <a:schemeClr val="bg1">
                    <a:lumMod val="75000"/>
                  </a:schemeClr>
                </a:solidFill>
              </a:rPr>
              <a:t>는 제거해 주십시오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sym typeface="Arial"/>
            </a:endParaRPr>
          </a:p>
        </p:txBody>
      </p:sp>
      <p:sp>
        <p:nvSpPr>
          <p:cNvPr id="133" name="Google Shape;200;p5">
            <a:extLst>
              <a:ext uri="{FF2B5EF4-FFF2-40B4-BE49-F238E27FC236}">
                <a16:creationId xmlns:a16="http://schemas.microsoft.com/office/drawing/2014/main" id="{F61D6C18-345E-250C-605E-7DD8F90D957C}"/>
              </a:ext>
            </a:extLst>
          </p:cNvPr>
          <p:cNvSpPr/>
          <p:nvPr/>
        </p:nvSpPr>
        <p:spPr>
          <a:xfrm>
            <a:off x="4097761" y="10091488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smtClean="0">
                <a:solidFill>
                  <a:schemeClr val="bg1"/>
                </a:solidFill>
              </a:rPr>
              <a:t>등록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200;p5">
            <a:extLst>
              <a:ext uri="{FF2B5EF4-FFF2-40B4-BE49-F238E27FC236}">
                <a16:creationId xmlns:a16="http://schemas.microsoft.com/office/drawing/2014/main" id="{B43E1E19-3010-8A3A-835F-90A64AD2479A}"/>
              </a:ext>
            </a:extLst>
          </p:cNvPr>
          <p:cNvSpPr/>
          <p:nvPr/>
        </p:nvSpPr>
        <p:spPr>
          <a:xfrm>
            <a:off x="3674487" y="10083798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381;p6">
            <a:extLst>
              <a:ext uri="{FF2B5EF4-FFF2-40B4-BE49-F238E27FC236}">
                <a16:creationId xmlns:a16="http://schemas.microsoft.com/office/drawing/2014/main" id="{D8C78610-E804-8C15-A3DE-97BA9CF7D992}"/>
              </a:ext>
            </a:extLst>
          </p:cNvPr>
          <p:cNvSpPr/>
          <p:nvPr/>
        </p:nvSpPr>
        <p:spPr>
          <a:xfrm>
            <a:off x="6281726" y="9068519"/>
            <a:ext cx="1961943" cy="109307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TextBox 166">
            <a:extLst>
              <a:ext uri="{FF2B5EF4-FFF2-40B4-BE49-F238E27FC236}">
                <a16:creationId xmlns:a16="http://schemas.microsoft.com/office/drawing/2014/main" id="{057A121E-CE50-5F99-119B-A4405CE4025E}"/>
              </a:ext>
            </a:extLst>
          </p:cNvPr>
          <p:cNvSpPr txBox="1"/>
          <p:nvPr/>
        </p:nvSpPr>
        <p:spPr>
          <a:xfrm>
            <a:off x="6418286" y="9198363"/>
            <a:ext cx="16748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000">
              <a:spcBef>
                <a:spcPts val="200"/>
              </a:spcBef>
            </a:pPr>
            <a:r>
              <a:rPr lang="ko-KR" altLang="en-US" sz="600" smtClean="0">
                <a:latin typeface="+mj-ea"/>
                <a:ea typeface="+mj-ea"/>
              </a:rPr>
              <a:t>작성한 </a:t>
            </a:r>
            <a:r>
              <a:rPr lang="en-US" altLang="ko-KR" sz="600" smtClean="0">
                <a:latin typeface="+mj-ea"/>
                <a:ea typeface="+mj-ea"/>
              </a:rPr>
              <a:t>PEM</a:t>
            </a:r>
            <a:r>
              <a:rPr lang="ko-KR" altLang="en-US" sz="600" smtClean="0">
                <a:latin typeface="+mj-ea"/>
                <a:ea typeface="+mj-ea"/>
              </a:rPr>
              <a:t>은 공동인증서 파일형태로 서버에 저장됩니다</a:t>
            </a:r>
            <a:r>
              <a:rPr lang="en-US" altLang="ko-KR" sz="600" smtClean="0">
                <a:latin typeface="+mj-ea"/>
                <a:ea typeface="+mj-ea"/>
              </a:rPr>
              <a:t>.</a:t>
            </a:r>
            <a:br>
              <a:rPr lang="en-US" altLang="ko-KR" sz="600" smtClean="0">
                <a:latin typeface="+mj-ea"/>
                <a:ea typeface="+mj-ea"/>
              </a:rPr>
            </a:br>
            <a:r>
              <a:rPr lang="en-US" altLang="ko-KR" sz="600" smtClean="0">
                <a:latin typeface="+mj-ea"/>
                <a:ea typeface="+mj-ea"/>
              </a:rPr>
              <a:t/>
            </a:r>
            <a:br>
              <a:rPr lang="en-US" altLang="ko-KR" sz="600" smtClean="0">
                <a:latin typeface="+mj-ea"/>
                <a:ea typeface="+mj-ea"/>
              </a:rPr>
            </a:br>
            <a:r>
              <a:rPr lang="ko-KR" altLang="en-US" sz="600" smtClean="0">
                <a:latin typeface="+mj-ea"/>
                <a:ea typeface="+mj-ea"/>
              </a:rPr>
              <a:t>전자입찰 공동인증서로 변환 등록 하시겠습니까</a:t>
            </a:r>
            <a:r>
              <a:rPr lang="en-US" altLang="ko-KR" sz="600" smtClean="0">
                <a:latin typeface="+mj-ea"/>
                <a:ea typeface="+mj-ea"/>
              </a:rPr>
              <a:t>?</a:t>
            </a:r>
            <a:endParaRPr lang="en-US" altLang="ko-KR" sz="600" dirty="0">
              <a:latin typeface="+mj-ea"/>
              <a:ea typeface="+mj-ea"/>
            </a:endParaRPr>
          </a:p>
        </p:txBody>
      </p:sp>
      <p:pic>
        <p:nvPicPr>
          <p:cNvPr id="137" name="tabl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2381" y="9457629"/>
            <a:ext cx="1610561" cy="304770"/>
          </a:xfrm>
          <a:prstGeom prst="rect">
            <a:avLst/>
          </a:prstGeom>
        </p:spPr>
      </p:pic>
      <p:sp>
        <p:nvSpPr>
          <p:cNvPr id="138" name="Google Shape;200;p5">
            <a:extLst>
              <a:ext uri="{FF2B5EF4-FFF2-40B4-BE49-F238E27FC236}">
                <a16:creationId xmlns:a16="http://schemas.microsoft.com/office/drawing/2014/main" id="{DEE1BE8A-709B-F1A8-4FDC-C376860CFE53}"/>
              </a:ext>
            </a:extLst>
          </p:cNvPr>
          <p:cNvSpPr/>
          <p:nvPr/>
        </p:nvSpPr>
        <p:spPr>
          <a:xfrm>
            <a:off x="7208839" y="9917530"/>
            <a:ext cx="606499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700"/>
            </a:pPr>
            <a:r>
              <a:rPr lang="ko-KR" altLang="en-US" sz="700" b="1" smtClean="0">
                <a:solidFill>
                  <a:srgbClr val="FFFFFF"/>
                </a:solidFill>
              </a:rPr>
              <a:t>변환등록</a:t>
            </a:r>
            <a:endParaRPr sz="700" b="1" dirty="0">
              <a:solidFill>
                <a:srgbClr val="FFFFFF"/>
              </a:solidFill>
            </a:endParaRPr>
          </a:p>
        </p:txBody>
      </p:sp>
      <p:sp>
        <p:nvSpPr>
          <p:cNvPr id="139" name="Google Shape;200;p5">
            <a:extLst>
              <a:ext uri="{FF2B5EF4-FFF2-40B4-BE49-F238E27FC236}">
                <a16:creationId xmlns:a16="http://schemas.microsoft.com/office/drawing/2014/main" id="{2F933BD5-F79B-86AA-39A3-EBADF872FC8C}"/>
              </a:ext>
            </a:extLst>
          </p:cNvPr>
          <p:cNvSpPr/>
          <p:nvPr/>
        </p:nvSpPr>
        <p:spPr>
          <a:xfrm>
            <a:off x="6786220" y="9909840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52879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23474</TotalTime>
  <Words>1055</Words>
  <Application>Microsoft Office PowerPoint</Application>
  <PresentationFormat>사용자 지정</PresentationFormat>
  <Paragraphs>418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491</cp:revision>
  <dcterms:modified xsi:type="dcterms:W3CDTF">2024-04-18T04:41:11Z</dcterms:modified>
</cp:coreProperties>
</file>