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24"/>
  </p:notesMasterIdLst>
  <p:sldIdLst>
    <p:sldId id="256" r:id="rId2"/>
    <p:sldId id="260" r:id="rId3"/>
    <p:sldId id="331" r:id="rId4"/>
    <p:sldId id="330" r:id="rId5"/>
    <p:sldId id="332" r:id="rId6"/>
    <p:sldId id="333" r:id="rId7"/>
    <p:sldId id="334" r:id="rId8"/>
    <p:sldId id="322" r:id="rId9"/>
    <p:sldId id="325" r:id="rId10"/>
    <p:sldId id="323" r:id="rId11"/>
    <p:sldId id="345" r:id="rId12"/>
    <p:sldId id="326" r:id="rId13"/>
    <p:sldId id="327" r:id="rId14"/>
    <p:sldId id="321" r:id="rId15"/>
    <p:sldId id="305" r:id="rId16"/>
    <p:sldId id="335" r:id="rId17"/>
    <p:sldId id="336" r:id="rId18"/>
    <p:sldId id="340" r:id="rId19"/>
    <p:sldId id="344" r:id="rId20"/>
    <p:sldId id="346" r:id="rId21"/>
    <p:sldId id="338" r:id="rId22"/>
    <p:sldId id="339" r:id="rId2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70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7FF"/>
    <a:srgbClr val="3498DC"/>
    <a:srgbClr val="00C1FF"/>
    <a:srgbClr val="F77509"/>
    <a:srgbClr val="1158C1"/>
    <a:srgbClr val="24A2DD"/>
    <a:srgbClr val="58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22" y="108"/>
      </p:cViewPr>
      <p:guideLst>
        <p:guide orient="horz" pos="686"/>
        <p:guide pos="3120"/>
        <p:guide pos="70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7E6A-1966-4574-9290-B9C3AE20DB46}" type="datetimeFigureOut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E2D3-C124-4793-A71F-DB0A840C14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94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16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1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A4489F-5F6C-4006-8353-A3FA1A90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D176E-9F2E-4599-81A0-D42AEB715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3" y="3267971"/>
            <a:ext cx="4448940" cy="2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9180FC-6904-4C48-821A-3CA56A189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6EC22450-6FAA-44A4-BC56-24E0CF699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7380" y="3908142"/>
            <a:ext cx="2695106" cy="20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5E9F-7D5E-4DCA-BF00-4EE9893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" y="0"/>
            <a:ext cx="6727615" cy="549275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2E7D0-C30E-4F3B-9D32-6509FBD9A563}"/>
              </a:ext>
            </a:extLst>
          </p:cNvPr>
          <p:cNvGrpSpPr/>
          <p:nvPr userDrawn="1"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044DA-2B03-48A6-8AD4-160DA3A5645F}"/>
                </a:ext>
              </a:extLst>
            </p:cNvPr>
            <p:cNvSpPr/>
            <p:nvPr userDrawn="1"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33884D-8791-4410-8B1E-2B1CF787AE6C}"/>
                </a:ext>
              </a:extLst>
            </p:cNvPr>
            <p:cNvSpPr/>
            <p:nvPr userDrawn="1"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A5E797-D7D1-4622-AF12-660FB85D3A2A}"/>
                </a:ext>
              </a:extLst>
            </p:cNvPr>
            <p:cNvSpPr/>
            <p:nvPr userDrawn="1"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2EC4F6-B662-49DD-8358-4FF7071DE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744" y="111686"/>
            <a:ext cx="2514774" cy="430703"/>
          </a:xfrm>
        </p:spPr>
        <p:txBody>
          <a:bodyPr anchor="b">
            <a:normAutofit/>
          </a:bodyPr>
          <a:lstStyle>
            <a:lvl1pPr marL="0" indent="0" algn="r">
              <a:buNone/>
              <a:defRPr sz="146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소제목입력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706292-1726-B6DC-D0D0-2AD44F0EAC75}"/>
              </a:ext>
            </a:extLst>
          </p:cNvPr>
          <p:cNvSpPr/>
          <p:nvPr userDrawn="1"/>
        </p:nvSpPr>
        <p:spPr>
          <a:xfrm>
            <a:off x="0" y="6492875"/>
            <a:ext cx="9906000" cy="3651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92875"/>
            <a:ext cx="866513" cy="36056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04C0C1C-62CD-47BF-9D01-638A3D52E295}"/>
              </a:ext>
            </a:extLst>
          </p:cNvPr>
          <p:cNvSpPr txBox="1"/>
          <p:nvPr userDrawn="1"/>
        </p:nvSpPr>
        <p:spPr>
          <a:xfrm>
            <a:off x="4186115" y="6542969"/>
            <a:ext cx="17678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FD75E1-2F11-46BF-B0F1-DA14EF3BE7F9}" type="slidenum">
              <a:rPr lang="ko-KR" altLang="en-US" sz="1200" smtClean="0">
                <a:latin typeface="+mj-ea"/>
                <a:ea typeface="+mj-ea"/>
              </a:rPr>
              <a:pPr algn="ctr"/>
              <a:t>‹#›</a:t>
            </a:fld>
            <a:endParaRPr lang="ko-KR" altLang="en-US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61192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9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37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44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24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459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582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20DD-147D-40D0-A79C-BBAA5A49CC56}" type="datetime1">
              <a:rPr lang="ko-KR" altLang="en-US" smtClean="0"/>
              <a:t>2024-04-19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A1A815-6918-41FC-B337-9D0D47CC1E5F}"/>
              </a:ext>
            </a:extLst>
          </p:cNvPr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244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</a:t>
            </a:r>
            <a:endParaRPr lang="ko-KR" altLang="en-US" sz="2800" b="1" spc="-244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171F5-00D7-442E-A48C-432F60D3659E}"/>
              </a:ext>
            </a:extLst>
          </p:cNvPr>
          <p:cNvSpPr txBox="1"/>
          <p:nvPr/>
        </p:nvSpPr>
        <p:spPr>
          <a:xfrm>
            <a:off x="564282" y="2493941"/>
            <a:ext cx="72123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ko-KR" altLang="en-US" sz="2800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메일</a:t>
            </a:r>
            <a:r>
              <a:rPr lang="en-US" altLang="ko-KR" sz="2800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SMS </a:t>
            </a:r>
            <a:r>
              <a:rPr lang="ko-KR" altLang="en-US" sz="2800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endParaRPr lang="ko-KR" altLang="en-US" sz="28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9C61-D210-488B-9341-18957576DD1A}"/>
              </a:ext>
            </a:extLst>
          </p:cNvPr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2024.04</a:t>
            </a:r>
            <a:endParaRPr lang="ko-KR" altLang="en-US" sz="20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6A685F-EF76-45FA-8BD9-8D3E62521ED6}"/>
              </a:ext>
            </a:extLst>
          </p:cNvPr>
          <p:cNvGrpSpPr/>
          <p:nvPr/>
        </p:nvGrpSpPr>
        <p:grpSpPr>
          <a:xfrm rot="10800000">
            <a:off x="668598" y="3038268"/>
            <a:ext cx="4572000" cy="45719"/>
            <a:chOff x="3856722" y="3181864"/>
            <a:chExt cx="5735159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703A55-76B2-4BEF-81BD-0AD282ACFCC3}"/>
                </a:ext>
              </a:extLst>
            </p:cNvPr>
            <p:cNvCxnSpPr/>
            <p:nvPr/>
          </p:nvCxnSpPr>
          <p:spPr>
            <a:xfrm>
              <a:off x="3856722" y="3181864"/>
              <a:ext cx="1362978" cy="0"/>
            </a:xfrm>
            <a:prstGeom prst="line">
              <a:avLst/>
            </a:prstGeom>
            <a:ln w="19050">
              <a:solidFill>
                <a:srgbClr val="33B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1E5D8-FDC6-4B0B-A62A-56729C39CBDF}"/>
                </a:ext>
              </a:extLst>
            </p:cNvPr>
            <p:cNvCxnSpPr/>
            <p:nvPr/>
          </p:nvCxnSpPr>
          <p:spPr>
            <a:xfrm>
              <a:off x="5190428" y="3181864"/>
              <a:ext cx="3038475" cy="0"/>
            </a:xfrm>
            <a:prstGeom prst="line">
              <a:avLst/>
            </a:prstGeom>
            <a:ln w="190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D8C128-FDD7-4351-A9BB-CBE594DDE5BC}"/>
                </a:ext>
              </a:extLst>
            </p:cNvPr>
            <p:cNvCxnSpPr/>
            <p:nvPr/>
          </p:nvCxnSpPr>
          <p:spPr>
            <a:xfrm>
              <a:off x="8029303" y="3181864"/>
              <a:ext cx="1562578" cy="0"/>
            </a:xfrm>
            <a:prstGeom prst="line">
              <a:avLst/>
            </a:prstGeom>
            <a:ln w="19050">
              <a:solidFill>
                <a:srgbClr val="526C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" y="404842"/>
            <a:ext cx="1930668" cy="1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입찰공고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15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/>
              <a:t>일진그룹 </a:t>
            </a:r>
            <a:r>
              <a:rPr lang="en-US" altLang="ko-KR" sz="1000" dirty="0" smtClean="0"/>
              <a:t>e-bidding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 smtClean="0"/>
              <a:t>입찰 공고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테스트</a:t>
            </a:r>
            <a:r>
              <a:rPr lang="en-US" altLang="ko-KR" sz="1000" dirty="0" smtClean="0"/>
              <a:t>)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/>
              <a:t>[</a:t>
            </a:r>
            <a:r>
              <a:rPr lang="ko-KR" altLang="en-US" sz="1000" dirty="0" err="1" smtClean="0"/>
              <a:t>일진씨앤에스</a:t>
            </a:r>
            <a:r>
              <a:rPr lang="en-US" altLang="ko-KR" sz="1000" dirty="0" smtClean="0"/>
              <a:t>]</a:t>
            </a:r>
            <a:r>
              <a:rPr lang="ko-KR" altLang="en-US" sz="1000" dirty="0" smtClean="0"/>
              <a:t>에서 입찰공고 하였습니다</a:t>
            </a:r>
            <a:endParaRPr lang="en-US" altLang="ko-KR" sz="1000" dirty="0" smtClean="0"/>
          </a:p>
          <a:p>
            <a:pPr marL="131400" lvl="1"/>
            <a:r>
              <a:rPr lang="ko-KR" altLang="en-US" sz="1000" dirty="0" err="1" smtClean="0"/>
              <a:t>입찰명은</a:t>
            </a:r>
            <a:r>
              <a:rPr lang="ko-KR" altLang="en-US" sz="1000" dirty="0" smtClean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테스트</a:t>
            </a:r>
            <a:r>
              <a:rPr lang="en-US" altLang="ko-KR" sz="1000" dirty="0"/>
              <a:t>] </a:t>
            </a:r>
            <a:r>
              <a:rPr lang="ko-KR" altLang="en-US" sz="1000" dirty="0"/>
              <a:t>입니다</a:t>
            </a:r>
            <a:r>
              <a:rPr lang="en-US" altLang="ko-KR" sz="1000" dirty="0" smtClean="0"/>
              <a:t>.</a:t>
            </a:r>
          </a:p>
          <a:p>
            <a:pPr indent="-2304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지명경쟁입찰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입찰 참가 업체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일반경쟁입찰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연결된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가입사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7" y="1953118"/>
            <a:ext cx="5012598" cy="4163904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7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입찰투찰 독촉 메일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투찰 독촉 메일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157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/>
              <a:t>일진그룹 </a:t>
            </a:r>
            <a:r>
              <a:rPr lang="en-US" altLang="ko-KR" sz="1000" dirty="0" smtClean="0"/>
              <a:t>e-bidding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smtClean="0"/>
              <a:t>입찰 </a:t>
            </a:r>
            <a:r>
              <a:rPr lang="ko-KR" altLang="en-US" sz="1000" smtClean="0"/>
              <a:t>마감임박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000" lvl="1"/>
            <a:r>
              <a:rPr lang="en-US" altLang="ko-KR" sz="1000"/>
              <a:t>[</a:t>
            </a:r>
            <a:r>
              <a:rPr lang="ko-KR" altLang="en-US" sz="1000"/>
              <a:t>일진씨앤에스</a:t>
            </a:r>
            <a:r>
              <a:rPr lang="en-US" altLang="ko-KR" sz="1000"/>
              <a:t>]</a:t>
            </a:r>
            <a:r>
              <a:rPr lang="ko-KR" altLang="en-US" sz="1000"/>
              <a:t>에서 공고한 </a:t>
            </a:r>
            <a:r>
              <a:rPr lang="en-US" altLang="ko-KR" sz="1000"/>
              <a:t>[XXXX</a:t>
            </a:r>
            <a:r>
              <a:rPr lang="ko-KR" altLang="en-US" sz="1000"/>
              <a:t>테스트</a:t>
            </a:r>
            <a:r>
              <a:rPr lang="en-US" altLang="ko-KR" sz="1000"/>
              <a:t>] </a:t>
            </a:r>
            <a:r>
              <a:rPr lang="ko-KR" altLang="en-US" sz="1000"/>
              <a:t>입찰 마감시간이 다가오고 있습니다</a:t>
            </a:r>
            <a:r>
              <a:rPr lang="en-US" altLang="ko-KR" sz="1000"/>
              <a:t>.</a:t>
            </a:r>
          </a:p>
          <a:p>
            <a:pPr marL="180000" lvl="1"/>
            <a:r>
              <a:rPr lang="ko-KR" altLang="en-US" sz="1000"/>
              <a:t>마감시간 전 전자입찰 </a:t>
            </a:r>
            <a:r>
              <a:rPr lang="en-US" altLang="ko-KR" sz="1000"/>
              <a:t>e-bidding </a:t>
            </a:r>
            <a:r>
              <a:rPr lang="ko-KR" altLang="en-US" sz="1000"/>
              <a:t>시스템에 접속하여 투찰을 진행해 주십시오</a:t>
            </a:r>
            <a:endParaRPr lang="en-US" altLang="ko-KR" sz="1000"/>
          </a:p>
          <a:p>
            <a:pPr marL="180000" lvl="1"/>
            <a:r>
              <a:rPr lang="ko-KR" altLang="en-US" sz="1000"/>
              <a:t>투찰기간 </a:t>
            </a:r>
            <a:r>
              <a:rPr lang="en-US" altLang="ko-KR" sz="1000"/>
              <a:t>: 2024-04-05 15:00 ~ 2024-04-10 15:00</a:t>
            </a:r>
            <a:endParaRPr lang="ko-KR" altLang="en-US" sz="1000"/>
          </a:p>
          <a:p>
            <a:pPr indent="-2304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지명된 협력사 중 투찰하지 않은 협력사의 선택 사용자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67" y="1953118"/>
            <a:ext cx="5012598" cy="4163904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9450" y="3733101"/>
            <a:ext cx="4488110" cy="813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smtClean="0">
                <a:solidFill>
                  <a:schemeClr val="tx1"/>
                </a:solidFill>
              </a:rPr>
              <a:t>일진씨앤에스</a:t>
            </a:r>
            <a:r>
              <a:rPr lang="en-US" altLang="ko-KR" sz="1000" smtClean="0">
                <a:solidFill>
                  <a:schemeClr val="tx1"/>
                </a:solidFill>
              </a:rPr>
              <a:t>]</a:t>
            </a:r>
            <a:r>
              <a:rPr lang="ko-KR" altLang="en-US" sz="1000" smtClean="0">
                <a:solidFill>
                  <a:schemeClr val="tx1"/>
                </a:solidFill>
              </a:rPr>
              <a:t>에서 공고한 </a:t>
            </a:r>
            <a:r>
              <a:rPr lang="en-US" altLang="ko-KR" sz="1000" smtClean="0">
                <a:solidFill>
                  <a:schemeClr val="tx1"/>
                </a:solidFill>
              </a:rPr>
              <a:t>[XXXX</a:t>
            </a:r>
            <a:r>
              <a:rPr lang="ko-KR" altLang="en-US" sz="1000" smtClean="0">
                <a:solidFill>
                  <a:schemeClr val="tx1"/>
                </a:solidFill>
              </a:rPr>
              <a:t>테스트</a:t>
            </a:r>
            <a:r>
              <a:rPr lang="en-US" altLang="ko-KR" sz="1000" smtClean="0">
                <a:solidFill>
                  <a:schemeClr val="tx1"/>
                </a:solidFill>
              </a:rPr>
              <a:t>] </a:t>
            </a:r>
            <a:r>
              <a:rPr lang="ko-KR" altLang="en-US" sz="1000" smtClean="0">
                <a:solidFill>
                  <a:schemeClr val="tx1"/>
                </a:solidFill>
              </a:rPr>
              <a:t>입찰 마감시간이 다가오고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마감시간 전 전자입찰 </a:t>
            </a:r>
            <a:r>
              <a:rPr lang="en-US" altLang="ko-KR" sz="1000" smtClean="0">
                <a:solidFill>
                  <a:schemeClr val="tx1"/>
                </a:solidFill>
              </a:rPr>
              <a:t>e-bidding </a:t>
            </a:r>
            <a:r>
              <a:rPr lang="ko-KR" altLang="en-US" sz="1000" smtClean="0">
                <a:solidFill>
                  <a:schemeClr val="tx1"/>
                </a:solidFill>
              </a:rPr>
              <a:t>시스템에 접속하여 투찰을 진행해 주십시오</a:t>
            </a:r>
            <a:endParaRPr lang="en-US" altLang="ko-KR" sz="1000" smtClean="0">
              <a:solidFill>
                <a:schemeClr val="tx1"/>
              </a:solidFill>
            </a:endParaRPr>
          </a:p>
          <a:p>
            <a:r>
              <a:rPr lang="ko-KR" altLang="en-US" sz="1000" smtClean="0">
                <a:solidFill>
                  <a:schemeClr val="tx1"/>
                </a:solidFill>
              </a:rPr>
              <a:t>투찰기간 </a:t>
            </a:r>
            <a:r>
              <a:rPr lang="en-US" altLang="ko-KR" sz="1000" smtClean="0">
                <a:solidFill>
                  <a:schemeClr val="tx1"/>
                </a:solidFill>
              </a:rPr>
              <a:t>: 2024-04-05 15:00 ~ 2024-04-10 </a:t>
            </a:r>
            <a:r>
              <a:rPr lang="en-US" altLang="ko-KR" sz="1000">
                <a:solidFill>
                  <a:schemeClr val="tx1"/>
                </a:solidFill>
              </a:rPr>
              <a:t>15:00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4" name="폭발 1 13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2967303" y="1844478"/>
            <a:ext cx="2954300" cy="85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smtClean="0">
                <a:solidFill>
                  <a:schemeClr val="tx1"/>
                </a:solidFill>
              </a:rPr>
              <a:t>발송 입찰 대상</a:t>
            </a:r>
            <a:r>
              <a:rPr lang="en-US" altLang="ko-KR" sz="1000" smtClean="0">
                <a:solidFill>
                  <a:schemeClr val="tx1"/>
                </a:solidFill>
              </a:rPr>
              <a:t/>
            </a:r>
            <a:br>
              <a:rPr lang="en-US" altLang="ko-KR" sz="1000" smtClean="0">
                <a:solidFill>
                  <a:schemeClr val="tx1"/>
                </a:solidFill>
              </a:rPr>
            </a:br>
            <a:endParaRPr lang="en-US" altLang="ko-KR" sz="10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</a:rPr>
              <a:t>현재일시 기준 </a:t>
            </a:r>
            <a:r>
              <a:rPr lang="ko-KR" altLang="en-US" sz="1000">
                <a:solidFill>
                  <a:schemeClr val="tx1"/>
                </a:solidFill>
              </a:rPr>
              <a:t>입찰마감일시 </a:t>
            </a:r>
            <a:r>
              <a:rPr lang="en-US" altLang="ko-KR" sz="1000" smtClean="0">
                <a:solidFill>
                  <a:schemeClr val="tx1"/>
                </a:solidFill>
              </a:rPr>
              <a:t>24</a:t>
            </a:r>
            <a:r>
              <a:rPr lang="ko-KR" altLang="en-US" sz="1000" smtClean="0">
                <a:solidFill>
                  <a:schemeClr val="tx1"/>
                </a:solidFill>
              </a:rPr>
              <a:t>시 전에서 </a:t>
            </a:r>
            <a:r>
              <a:rPr lang="en-US" altLang="ko-KR" sz="1000" smtClean="0">
                <a:solidFill>
                  <a:schemeClr val="tx1"/>
                </a:solidFill>
              </a:rPr>
              <a:t>48</a:t>
            </a:r>
            <a:r>
              <a:rPr lang="ko-KR" altLang="en-US" sz="1000" smtClean="0">
                <a:solidFill>
                  <a:schemeClr val="tx1"/>
                </a:solidFill>
              </a:rPr>
              <a:t>시 전 사이에 있는 입찰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</a:rPr>
              <a:t>매일 오전 </a:t>
            </a:r>
            <a:r>
              <a:rPr lang="en-US" altLang="ko-KR" sz="1000" smtClean="0">
                <a:solidFill>
                  <a:schemeClr val="tx1"/>
                </a:solidFill>
              </a:rPr>
              <a:t>10</a:t>
            </a:r>
            <a:r>
              <a:rPr lang="ko-KR" altLang="en-US" sz="1000" smtClean="0">
                <a:solidFill>
                  <a:schemeClr val="tx1"/>
                </a:solidFill>
              </a:rPr>
              <a:t>시 발송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9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낙찰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_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롯데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 err="1" smtClean="0"/>
              <a:t>입찰명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테스트</a:t>
            </a:r>
            <a:r>
              <a:rPr lang="en-US" altLang="ko-KR" sz="1000" dirty="0" smtClean="0"/>
              <a:t>_</a:t>
            </a:r>
            <a:r>
              <a:rPr lang="ko-KR" altLang="en-US" sz="1000" dirty="0" smtClean="0"/>
              <a:t>롯데</a:t>
            </a:r>
            <a:r>
              <a:rPr lang="en-US" altLang="ko-KR" sz="1000" dirty="0" smtClean="0"/>
              <a:t>2]</a:t>
            </a:r>
            <a:r>
              <a:rPr lang="ko-KR" altLang="en-US" sz="1000" dirty="0" smtClean="0"/>
              <a:t>에 </a:t>
            </a:r>
            <a:r>
              <a:rPr lang="ko-KR" altLang="en-US" sz="1000" dirty="0" err="1" smtClean="0"/>
              <a:t>업체선정되었습니다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ko-KR" altLang="en-US" sz="1000" dirty="0"/>
              <a:t>자세한 사항은 </a:t>
            </a:r>
            <a:r>
              <a:rPr lang="en-US" altLang="ko-KR" sz="1000" dirty="0"/>
              <a:t>e-bidding </a:t>
            </a:r>
            <a:r>
              <a:rPr lang="ko-KR" altLang="en-US" sz="1000" dirty="0"/>
              <a:t>시스템에  로그인하여 </a:t>
            </a:r>
            <a:r>
              <a:rPr lang="ko-KR" altLang="en-US" sz="1000" dirty="0" err="1"/>
              <a:t>입찰내용</a:t>
            </a:r>
            <a:r>
              <a:rPr lang="ko-KR" altLang="en-US" sz="1000" dirty="0"/>
              <a:t> 확인 및 </a:t>
            </a:r>
            <a:r>
              <a:rPr lang="ko-KR" altLang="en-US" sz="1000" dirty="0" err="1"/>
              <a:t>낙찰확인을</a:t>
            </a:r>
            <a:r>
              <a:rPr lang="ko-KR" altLang="en-US" sz="1000" dirty="0"/>
              <a:t> 하시기 바랍니다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en-US" altLang="ko-KR" sz="1000" dirty="0"/>
              <a:t>(</a:t>
            </a:r>
            <a:r>
              <a:rPr lang="ko-KR" altLang="en-US" sz="1000" dirty="0" err="1"/>
              <a:t>낙찰확인은</a:t>
            </a:r>
            <a:r>
              <a:rPr lang="ko-KR" altLang="en-US" sz="1000" dirty="0"/>
              <a:t> 계약과 </a:t>
            </a:r>
            <a:r>
              <a:rPr lang="ko-KR" altLang="en-US" sz="1000" dirty="0" err="1"/>
              <a:t>관련없는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내부절차</a:t>
            </a:r>
            <a:r>
              <a:rPr lang="ko-KR" altLang="en-US" sz="1000" dirty="0"/>
              <a:t> 입니다</a:t>
            </a:r>
            <a:r>
              <a:rPr lang="en-US" altLang="ko-KR" sz="1000" dirty="0" smtClean="0"/>
              <a:t>.)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추가합의사항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ㄹㅇㄴㅁㄹ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낙찰된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 투찰 사용자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1918687"/>
            <a:ext cx="4445868" cy="4299226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2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00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테스트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 err="1"/>
              <a:t>입찰명</a:t>
            </a:r>
            <a:r>
              <a:rPr lang="ko-KR" altLang="en-US" sz="1000" dirty="0"/>
              <a:t> </a:t>
            </a:r>
            <a:r>
              <a:rPr lang="en-US" altLang="ko-KR" sz="1000" dirty="0"/>
              <a:t>[</a:t>
            </a:r>
            <a:r>
              <a:rPr lang="ko-KR" altLang="en-US" sz="1000" dirty="0"/>
              <a:t>테스트</a:t>
            </a:r>
            <a:r>
              <a:rPr lang="en-US" altLang="ko-KR" sz="1000" dirty="0"/>
              <a:t>]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재입찰되었습니다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ko-KR" altLang="en-US" sz="1000" dirty="0"/>
              <a:t>아래 재입찰사유를 확인해 주시고 </a:t>
            </a:r>
            <a:r>
              <a:rPr lang="en-US" altLang="ko-KR" sz="1000" dirty="0"/>
              <a:t>e-bidding </a:t>
            </a:r>
            <a:r>
              <a:rPr lang="ko-KR" altLang="en-US" sz="1000" dirty="0"/>
              <a:t>시스템에 로그인하여 다시 한번 </a:t>
            </a:r>
            <a:r>
              <a:rPr lang="ko-KR" altLang="en-US" sz="1000" dirty="0" err="1"/>
              <a:t>투찰해</a:t>
            </a:r>
            <a:r>
              <a:rPr lang="ko-KR" altLang="en-US" sz="1000" dirty="0"/>
              <a:t> 주십시오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en-US" altLang="ko-KR" sz="1000" dirty="0"/>
              <a:t>-</a:t>
            </a:r>
            <a:r>
              <a:rPr lang="ko-KR" altLang="en-US" sz="1000" dirty="0" err="1" smtClean="0"/>
              <a:t>재입찰사유</a:t>
            </a:r>
            <a:endParaRPr lang="en-US" altLang="ko-KR" sz="1000" dirty="0" smtClean="0"/>
          </a:p>
          <a:p>
            <a:pPr marL="131400" lvl="1"/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Aaaab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재입찰시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선택된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2" y="2020466"/>
            <a:ext cx="4748061" cy="3973010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7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유찰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849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 처리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유찰테스트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입찰명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유찰테스트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유찰처리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하였습니다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-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유찰사유</a:t>
            </a:r>
            <a:endParaRPr lang="ko-KR" altLang="en-US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개찰 전 유찰 처리합니다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투찰한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업체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유찰처리자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2" y="2048412"/>
            <a:ext cx="5027759" cy="414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 매뉴얼</a:t>
            </a:r>
            <a:r>
              <a:rPr lang="en-US" altLang="ko-KR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91009"/>
              </p:ext>
            </p:extLst>
          </p:nvPr>
        </p:nvGraphicFramePr>
        <p:xfrm>
          <a:off x="1046358" y="3071634"/>
          <a:ext cx="4082144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아이디 찾기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비밀번호 찾기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회원가입 승인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 등록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 공고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재입찰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낙찰</a:t>
                      </a:r>
                      <a:endParaRPr lang="en-US" altLang="ko-KR" sz="1400" b="1" i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14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005262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788" b="1" spc="-122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SMS </a:t>
              </a:r>
              <a:r>
                <a:rPr lang="ko-KR" altLang="en-US" sz="1788" b="1" spc="-122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발송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07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랜딩페이지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찾기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랜딩페이지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아이디 찾기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38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찾고자 하는 아이디는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kkbum2000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 찾는 사용자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500"/>
              </a:spcBef>
              <a:tabLst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976956"/>
            <a:ext cx="5145540" cy="286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2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랜딩페이지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찾기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랜딩페이지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비밀번호 찾기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초기화 된 비밀번호는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9a5ffa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비밀번호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찾는 사용자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2048412"/>
            <a:ext cx="4289646" cy="403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52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처리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회원가입승인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sms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3343798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승인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회원가입 승인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협력사에게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문자발송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요청하신 일진그룹 전자입찰 시스템 회원가입이 승인되었습니다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승인된 </a:t>
            </a: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협력사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2048412"/>
            <a:ext cx="4813342" cy="277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602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지명경쟁입찰일때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 </a:t>
            </a:r>
            <a:r>
              <a:rPr lang="ko-KR" altLang="en-US" sz="1200" b="1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공고시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입찰계획</a:t>
            </a: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입찰공고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참여하신 입찰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(Z202404021)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공고되었습니다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1400" lvl="1"/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확인바랍니다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2304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지명경쟁입찰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입찰 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참가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업체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78649"/>
            <a:ext cx="4912174" cy="39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0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1849089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132401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메일 발송</a:t>
              </a:r>
              <a:endPara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604208"/>
            <a:ext cx="1427314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245423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메일</a:t>
            </a:r>
            <a:r>
              <a:rPr lang="en-US" altLang="ko-KR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, SMS </a:t>
            </a:r>
            <a:r>
              <a:rPr lang="ko-KR" altLang="en-US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안내</a:t>
            </a:r>
            <a:r>
              <a:rPr lang="en-US" altLang="ko-KR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내부 사용자</a:t>
            </a:r>
            <a:r>
              <a:rPr lang="en-US" altLang="ko-KR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788" spc="-122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21" name="표 2">
            <a:extLst>
              <a:ext uri="{FF2B5EF4-FFF2-40B4-BE49-F238E27FC236}">
                <a16:creationId xmlns:a16="http://schemas.microsoft.com/office/drawing/2014/main" id="{A4A0775B-5751-6948-0A4C-C900331BC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556319"/>
              </p:ext>
            </p:extLst>
          </p:nvPr>
        </p:nvGraphicFramePr>
        <p:xfrm>
          <a:off x="1046358" y="2489741"/>
          <a:ext cx="4082144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2144">
                  <a:extLst>
                    <a:ext uri="{9D8B030D-6E8A-4147-A177-3AD203B41FA5}">
                      <a16:colId xmlns:a16="http://schemas.microsoft.com/office/drawing/2014/main" val="3690779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로그인 아이디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로그인 암호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신규업체 승인 요청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회원가입 승인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회원가입 반려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입찰계획 등록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입찰계획 삭제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입찰 공고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낙찰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재입찰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  <a:p>
                      <a:pPr marL="269875" indent="-269875" latinLnBrk="1">
                        <a:lnSpc>
                          <a:spcPct val="150000"/>
                        </a:lnSpc>
                        <a:buFont typeface="+mj-lt"/>
                        <a:buAutoNum type="arabicPeriod"/>
                        <a:tabLst/>
                      </a:pPr>
                      <a:r>
                        <a:rPr lang="ko-KR" altLang="en-US" sz="1400" b="1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</a:rPr>
                        <a:t>유찰</a:t>
                      </a:r>
                      <a:endParaRPr lang="en-US" altLang="ko-KR" sz="1400" b="1" i="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>
                    <a:lnL w="12700" cmpd="sng"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0616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4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27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입찰투찰 </a:t>
            </a:r>
            <a:r>
              <a:rPr lang="ko-KR" altLang="en-US" sz="1200" b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독촉 </a:t>
            </a:r>
            <a:r>
              <a:rPr lang="ko-KR" altLang="en-US" sz="12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문자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indent="49213"/>
            <a:r>
              <a:rPr lang="ko-KR" altLang="en-US" sz="1200" b="1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투찰 </a:t>
            </a:r>
            <a:r>
              <a:rPr lang="ko-KR" altLang="en-US" sz="1200" b="1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독촉 </a:t>
            </a:r>
            <a:r>
              <a:rPr lang="ko-KR" altLang="en-US" sz="1200" b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문자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000" lvl="1"/>
            <a:r>
              <a:rPr lang="en-US" altLang="ko-KR" sz="1000"/>
              <a:t>[</a:t>
            </a:r>
            <a:r>
              <a:rPr lang="ko-KR" altLang="en-US" sz="1000"/>
              <a:t>일진그룹 전자입찰시스템</a:t>
            </a:r>
            <a:r>
              <a:rPr lang="en-US" altLang="ko-KR" sz="1000"/>
              <a:t>] </a:t>
            </a:r>
            <a:r>
              <a:rPr lang="ko-KR" altLang="en-US" sz="1000"/>
              <a:t>입찰</a:t>
            </a:r>
            <a:r>
              <a:rPr lang="en-US" altLang="ko-KR" sz="1000"/>
              <a:t>(Z202404021) </a:t>
            </a:r>
            <a:r>
              <a:rPr lang="ko-KR" altLang="en-US" sz="1000"/>
              <a:t>마감시간이 다가오고 있습니다</a:t>
            </a:r>
            <a:r>
              <a:rPr lang="en-US" altLang="ko-KR" sz="1000"/>
              <a:t>.</a:t>
            </a:r>
          </a:p>
          <a:p>
            <a:pPr marL="180000" lvl="1"/>
            <a:r>
              <a:rPr lang="ko-KR" altLang="en-US" sz="1000"/>
              <a:t>확인바랍니다</a:t>
            </a:r>
            <a:r>
              <a:rPr lang="en-US" altLang="ko-KR" sz="1000"/>
              <a:t>.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지명된 협력사 중 투찰하지 않은 협력사의 선택 사용자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78649"/>
            <a:ext cx="4912174" cy="3944081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1395" y="2298584"/>
            <a:ext cx="4681056" cy="813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smtClean="0">
                <a:solidFill>
                  <a:schemeClr val="tx1"/>
                </a:solidFill>
              </a:rPr>
              <a:t>[</a:t>
            </a:r>
            <a:r>
              <a:rPr lang="ko-KR" altLang="en-US" sz="1000" smtClean="0">
                <a:solidFill>
                  <a:schemeClr val="tx1"/>
                </a:solidFill>
              </a:rPr>
              <a:t>일진그룹 전자입찰시스템</a:t>
            </a:r>
            <a:r>
              <a:rPr lang="en-US" altLang="ko-KR" sz="1000" smtClean="0">
                <a:solidFill>
                  <a:schemeClr val="tx1"/>
                </a:solidFill>
              </a:rPr>
              <a:t>] </a:t>
            </a:r>
            <a:r>
              <a:rPr lang="ko-KR" altLang="en-US" sz="1000" smtClean="0">
                <a:solidFill>
                  <a:schemeClr val="tx1"/>
                </a:solidFill>
              </a:rPr>
              <a:t>입찰</a:t>
            </a:r>
            <a:r>
              <a:rPr lang="en-US" altLang="ko-KR" sz="1000" smtClean="0">
                <a:solidFill>
                  <a:schemeClr val="tx1"/>
                </a:solidFill>
              </a:rPr>
              <a:t>(Z202404021) </a:t>
            </a:r>
            <a:r>
              <a:rPr lang="ko-KR" altLang="en-US" sz="1000" smtClean="0">
                <a:solidFill>
                  <a:schemeClr val="tx1"/>
                </a:solidFill>
              </a:rPr>
              <a:t>마감시간이 다가오고 있습니다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000" smtClean="0">
                <a:solidFill>
                  <a:schemeClr val="tx1"/>
                </a:solidFill>
              </a:rPr>
              <a:t>확인바랍니다</a:t>
            </a:r>
            <a:r>
              <a:rPr lang="en-US" altLang="ko-KR" sz="1000" smtClean="0">
                <a:solidFill>
                  <a:schemeClr val="tx1"/>
                </a:solidFill>
              </a:rPr>
              <a:t>.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8164" y="889558"/>
            <a:ext cx="2954300" cy="8556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u="sng" smtClean="0">
                <a:solidFill>
                  <a:schemeClr val="tx1"/>
                </a:solidFill>
              </a:rPr>
              <a:t>발송 입찰 대상</a:t>
            </a:r>
            <a:r>
              <a:rPr lang="en-US" altLang="ko-KR" sz="1000" smtClean="0">
                <a:solidFill>
                  <a:schemeClr val="tx1"/>
                </a:solidFill>
              </a:rPr>
              <a:t/>
            </a:r>
            <a:br>
              <a:rPr lang="en-US" altLang="ko-KR" sz="1000" smtClean="0">
                <a:solidFill>
                  <a:schemeClr val="tx1"/>
                </a:solidFill>
              </a:rPr>
            </a:br>
            <a:endParaRPr lang="en-US" altLang="ko-KR" sz="10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</a:rPr>
              <a:t>현재일시 기준 </a:t>
            </a:r>
            <a:r>
              <a:rPr lang="ko-KR" altLang="en-US" sz="1000">
                <a:solidFill>
                  <a:schemeClr val="tx1"/>
                </a:solidFill>
              </a:rPr>
              <a:t>입찰마감일시 </a:t>
            </a:r>
            <a:r>
              <a:rPr lang="en-US" altLang="ko-KR" sz="1000" smtClean="0">
                <a:solidFill>
                  <a:schemeClr val="tx1"/>
                </a:solidFill>
              </a:rPr>
              <a:t>24</a:t>
            </a:r>
            <a:r>
              <a:rPr lang="ko-KR" altLang="en-US" sz="1000" smtClean="0">
                <a:solidFill>
                  <a:schemeClr val="tx1"/>
                </a:solidFill>
              </a:rPr>
              <a:t>시 전에서 </a:t>
            </a:r>
            <a:r>
              <a:rPr lang="en-US" altLang="ko-KR" sz="1000" smtClean="0">
                <a:solidFill>
                  <a:schemeClr val="tx1"/>
                </a:solidFill>
              </a:rPr>
              <a:t>48</a:t>
            </a:r>
            <a:r>
              <a:rPr lang="ko-KR" altLang="en-US" sz="1000" smtClean="0">
                <a:solidFill>
                  <a:schemeClr val="tx1"/>
                </a:solidFill>
              </a:rPr>
              <a:t>시 전 사이에 있는 입찰</a:t>
            </a:r>
            <a:endParaRPr lang="en-US" altLang="ko-KR" sz="1000" smtClean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/>
                </a:solidFill>
              </a:rPr>
              <a:t>매일 오전 </a:t>
            </a:r>
            <a:r>
              <a:rPr lang="en-US" altLang="ko-KR" sz="1000" smtClean="0">
                <a:solidFill>
                  <a:schemeClr val="tx1"/>
                </a:solidFill>
              </a:rPr>
              <a:t>10</a:t>
            </a:r>
            <a:r>
              <a:rPr lang="ko-KR" altLang="en-US" sz="1000" smtClean="0">
                <a:solidFill>
                  <a:schemeClr val="tx1"/>
                </a:solidFill>
              </a:rPr>
              <a:t>시 발송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126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25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</a:t>
            </a:r>
            <a:r>
              <a:rPr lang="en-US" altLang="ko-KR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sms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3165122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재입찰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협력사들에게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SMS 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일진씨앤에스에서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재입찰을 공고하였습니다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131400" lvl="1"/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확인바랍니다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325800">
              <a:buFont typeface="+mj-lt"/>
              <a:buAutoNum type="arabicPeriod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재입찰시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선택된 협력사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1" y="1919689"/>
            <a:ext cx="4671011" cy="43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3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SMS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SMS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 </a:t>
            </a:r>
            <a:r>
              <a:rPr lang="en-US" altLang="ko-KR" sz="12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sms</a:t>
            </a:r>
            <a:r>
              <a:rPr lang="en-US" altLang="ko-KR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발송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3165122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낙찰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낙찰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협력사에게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문자 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전자입찰시스템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참여하신 입찰에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(Z202404029)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낙찰되었습니다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확인바랍니다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낙찰된 업체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3258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080-707-9100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1" y="1939709"/>
            <a:ext cx="4455931" cy="389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아이디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로그인 아이디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131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/>
              <a:t>고객님께서 찾으시는 </a:t>
            </a:r>
            <a:r>
              <a:rPr lang="en-US" altLang="ko-KR" sz="1000" dirty="0"/>
              <a:t>e-bidding </a:t>
            </a:r>
            <a:r>
              <a:rPr lang="ko-KR" altLang="en-US" sz="1000" dirty="0"/>
              <a:t>시스템 로그인 아이디는</a:t>
            </a:r>
          </a:p>
          <a:p>
            <a:pPr marL="131400" lvl="1"/>
            <a:r>
              <a:rPr lang="en-US" altLang="ko-KR" sz="1000" dirty="0"/>
              <a:t>&lt;b style='</a:t>
            </a:r>
            <a:r>
              <a:rPr lang="en-US" altLang="ko-KR" sz="1000" dirty="0" err="1"/>
              <a:t>color:red</a:t>
            </a:r>
            <a:r>
              <a:rPr lang="en-US" altLang="ko-KR" sz="1000" dirty="0"/>
              <a:t>'&gt;evali1&lt;/b&gt;</a:t>
            </a:r>
          </a:p>
          <a:p>
            <a:pPr marL="131400" lvl="1"/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131400" lvl="1"/>
            <a:endParaRPr lang="en-US" altLang="ko-KR" sz="1000" dirty="0"/>
          </a:p>
          <a:p>
            <a:pPr marL="131400" lvl="1"/>
            <a:r>
              <a:rPr lang="ko-KR" altLang="en-US" sz="1000" dirty="0"/>
              <a:t>감사합니다</a:t>
            </a:r>
            <a:r>
              <a:rPr lang="en-US" altLang="ko-KR" sz="1000" dirty="0" smtClean="0"/>
              <a:t>.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협력사</a:t>
            </a:r>
            <a:r>
              <a:rPr lang="ko-KR" altLang="en-US" sz="1000" dirty="0" smtClean="0"/>
              <a:t> 로그인 하기 위해 찾는 사람</a:t>
            </a:r>
            <a:endParaRPr lang="en-US" altLang="ko-KR" sz="1000" dirty="0" smtClean="0"/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Application.properties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mail.sender.addres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2048412"/>
            <a:ext cx="4842084" cy="3793082"/>
          </a:xfrm>
          <a:prstGeom prst="rect">
            <a:avLst/>
          </a:prstGeom>
        </p:spPr>
      </p:pic>
      <p:sp>
        <p:nvSpPr>
          <p:cNvPr id="3" name="폭발 1 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1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암호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로그인 암호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439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암호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/>
              <a:t>e-bidding </a:t>
            </a:r>
            <a:r>
              <a:rPr lang="ko-KR" altLang="en-US" sz="1000" dirty="0"/>
              <a:t>시스템에 로그인 하기 위해 초기화된 비밀번호는</a:t>
            </a:r>
          </a:p>
          <a:p>
            <a:pPr marL="131400" lvl="1"/>
            <a:r>
              <a:rPr lang="en-US" altLang="ko-KR" sz="1000" dirty="0"/>
              <a:t>&lt;b style='</a:t>
            </a:r>
            <a:r>
              <a:rPr lang="en-US" altLang="ko-KR" sz="1000" dirty="0" err="1"/>
              <a:t>color:red</a:t>
            </a:r>
            <a:r>
              <a:rPr lang="en-US" altLang="ko-KR" sz="1000" dirty="0"/>
              <a:t>'&gt;7dae04&lt;/b&gt;</a:t>
            </a:r>
          </a:p>
          <a:p>
            <a:pPr marL="131400" lvl="1"/>
            <a:r>
              <a:rPr lang="ko-KR" altLang="en-US" sz="1000" dirty="0"/>
              <a:t>입니다</a:t>
            </a:r>
            <a:r>
              <a:rPr lang="en-US" altLang="ko-KR" sz="1000" dirty="0"/>
              <a:t>.</a:t>
            </a:r>
          </a:p>
          <a:p>
            <a:pPr marL="131400" lvl="1"/>
            <a:endParaRPr lang="en-US" altLang="ko-KR" sz="1000" dirty="0"/>
          </a:p>
          <a:p>
            <a:pPr marL="131400" lvl="1"/>
            <a:r>
              <a:rPr lang="ko-KR" altLang="en-US" sz="1000" dirty="0"/>
              <a:t>감사합니다</a:t>
            </a:r>
            <a:r>
              <a:rPr lang="en-US" altLang="ko-KR" sz="1000" dirty="0" smtClean="0"/>
              <a:t>.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err="1"/>
              <a:t>협력사</a:t>
            </a:r>
            <a:r>
              <a:rPr lang="ko-KR" altLang="en-US" sz="1000" dirty="0"/>
              <a:t> 로그인 하기 위해 찾는 </a:t>
            </a:r>
            <a:r>
              <a:rPr lang="ko-KR" altLang="en-US" sz="1000" dirty="0" smtClean="0"/>
              <a:t>사람</a:t>
            </a:r>
            <a:endParaRPr lang="en-US" altLang="ko-KR" sz="1000" dirty="0"/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Application.properties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mail.sender.addres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935536"/>
            <a:ext cx="4555375" cy="3715131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5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신규업체 승인 요청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신규업체 승인 요청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593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신규업체 승인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/>
              <a:t>[</a:t>
            </a:r>
            <a:r>
              <a:rPr lang="ko-KR" altLang="en-US" sz="1000" dirty="0"/>
              <a:t>롯데 에너지 </a:t>
            </a:r>
            <a:r>
              <a:rPr lang="ko-KR" altLang="en-US" sz="1000" dirty="0" err="1"/>
              <a:t>협력사</a:t>
            </a:r>
            <a:r>
              <a:rPr lang="ko-KR" altLang="en-US" sz="1000" dirty="0"/>
              <a:t> </a:t>
            </a:r>
            <a:r>
              <a:rPr lang="en-US" altLang="ko-KR" sz="1000" dirty="0"/>
              <a:t>1] </a:t>
            </a:r>
            <a:r>
              <a:rPr lang="ko-KR" altLang="en-US" sz="1000" dirty="0"/>
              <a:t>신규업체 승인 요청이 왔습니다</a:t>
            </a:r>
            <a:r>
              <a:rPr lang="en-US" altLang="ko-KR" sz="1000" dirty="0"/>
              <a:t>.</a:t>
            </a:r>
          </a:p>
          <a:p>
            <a:pPr marL="131400" lvl="1"/>
            <a:r>
              <a:rPr lang="en-US" altLang="ko-KR" sz="1000" dirty="0"/>
              <a:t>e-bidding </a:t>
            </a:r>
            <a:r>
              <a:rPr lang="ko-KR" altLang="en-US" sz="1000" dirty="0"/>
              <a:t>시스템에 로그인하고 </a:t>
            </a:r>
            <a:r>
              <a:rPr lang="ko-KR" altLang="en-US" sz="1000" dirty="0" err="1"/>
              <a:t>업체정보의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업체승인</a:t>
            </a:r>
            <a:r>
              <a:rPr lang="ko-KR" altLang="en-US" sz="1000" dirty="0"/>
              <a:t> 페이지에서 </a:t>
            </a:r>
          </a:p>
          <a:p>
            <a:pPr marL="131400" lvl="1"/>
            <a:r>
              <a:rPr lang="ko-KR" altLang="en-US" sz="1000" dirty="0"/>
              <a:t>업체 정보를 확인하십시오</a:t>
            </a:r>
          </a:p>
          <a:p>
            <a:pPr marL="131400" lvl="1"/>
            <a:r>
              <a:rPr lang="ko-KR" altLang="en-US" sz="1000" dirty="0"/>
              <a:t>처리는 </a:t>
            </a:r>
            <a:r>
              <a:rPr lang="en-US" altLang="ko-KR" sz="1000" dirty="0"/>
              <a:t>3</a:t>
            </a:r>
            <a:r>
              <a:rPr lang="ko-KR" altLang="en-US" sz="1000" dirty="0"/>
              <a:t>일 이내 처리해야 합니다</a:t>
            </a:r>
            <a:r>
              <a:rPr lang="en-US" altLang="ko-KR" sz="1000" dirty="0"/>
              <a:t>..</a:t>
            </a:r>
          </a:p>
          <a:p>
            <a:pPr marL="131400" lvl="1"/>
            <a:endParaRPr lang="en-US" altLang="ko-KR" sz="1000" dirty="0"/>
          </a:p>
          <a:p>
            <a:pPr marL="131400" lvl="1"/>
            <a:r>
              <a:rPr lang="ko-KR" altLang="en-US" sz="1000" dirty="0"/>
              <a:t>감사합니다</a:t>
            </a:r>
            <a:r>
              <a:rPr lang="en-US" altLang="ko-KR" sz="1000" dirty="0" smtClean="0"/>
              <a:t>.</a:t>
            </a: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dirty="0" err="1" smtClean="0"/>
              <a:t>승인계열사</a:t>
            </a:r>
            <a:r>
              <a:rPr lang="ko-KR" altLang="en-US" sz="1000" dirty="0" smtClean="0"/>
              <a:t> 관리자권한을 가진 사용자</a:t>
            </a:r>
            <a:endParaRPr lang="en-US" altLang="ko-KR" sz="1000" dirty="0"/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Application.properties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mail.sender.addres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1844478"/>
            <a:ext cx="4324710" cy="410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51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승인  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회원가입 승인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305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승인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/>
              <a:t>[[</a:t>
            </a:r>
            <a:r>
              <a:rPr lang="ko-KR" altLang="en-US" sz="1000" dirty="0" err="1" smtClean="0"/>
              <a:t>일진씨앤에스</a:t>
            </a:r>
            <a:r>
              <a:rPr lang="en-US" altLang="ko-KR" sz="1000" dirty="0" smtClean="0"/>
              <a:t>] </a:t>
            </a:r>
            <a:r>
              <a:rPr lang="ko-KR" altLang="en-US" sz="1000" dirty="0" smtClean="0"/>
              <a:t>계열사에서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회사명 </a:t>
            </a:r>
            <a:r>
              <a:rPr lang="en-US" altLang="ko-KR" sz="1000" dirty="0" smtClean="0"/>
              <a:t>1] </a:t>
            </a:r>
            <a:r>
              <a:rPr lang="ko-KR" altLang="en-US" sz="1000" dirty="0" smtClean="0"/>
              <a:t>업체 </a:t>
            </a:r>
            <a:r>
              <a:rPr lang="ko-KR" altLang="en-US" sz="1000" dirty="0" err="1" smtClean="0"/>
              <a:t>승인처리</a:t>
            </a:r>
            <a:r>
              <a:rPr lang="ko-KR" altLang="en-US" sz="1000" dirty="0" smtClean="0"/>
              <a:t> 되었습니다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en-US" altLang="ko-KR" sz="1000" dirty="0" smtClean="0"/>
              <a:t>&lt;b&gt;e-bidding </a:t>
            </a:r>
            <a:r>
              <a:rPr lang="ko-KR" altLang="en-US" sz="1000" dirty="0" smtClean="0"/>
              <a:t>시스템</a:t>
            </a:r>
            <a:r>
              <a:rPr lang="en-US" altLang="ko-KR" sz="1000" dirty="0" smtClean="0"/>
              <a:t>&lt;/b&gt;</a:t>
            </a:r>
            <a:r>
              <a:rPr lang="ko-KR" altLang="en-US" sz="1000" dirty="0" smtClean="0"/>
              <a:t>에 로그인하고 </a:t>
            </a:r>
            <a:r>
              <a:rPr lang="ko-KR" altLang="en-US" sz="1000" dirty="0" err="1" smtClean="0"/>
              <a:t>입찰업무를</a:t>
            </a:r>
            <a:r>
              <a:rPr lang="ko-KR" altLang="en-US" sz="1000" dirty="0" smtClean="0"/>
              <a:t> 처리해 주십시오</a:t>
            </a:r>
          </a:p>
          <a:p>
            <a:pPr marL="131400" lvl="1"/>
            <a:r>
              <a:rPr lang="ko-KR" altLang="en-US" sz="1000" dirty="0" smtClean="0"/>
              <a:t>입찰 업무는 로그인 후 하단에 </a:t>
            </a:r>
            <a:r>
              <a:rPr lang="ko-KR" altLang="en-US" sz="1000" dirty="0" err="1" smtClean="0"/>
              <a:t>입찰업무</a:t>
            </a:r>
            <a:r>
              <a:rPr lang="ko-KR" altLang="en-US" sz="1000" dirty="0" smtClean="0"/>
              <a:t> 안내를 참고하시거나 </a:t>
            </a:r>
            <a:r>
              <a:rPr lang="ko-KR" altLang="en-US" sz="1000" dirty="0" err="1" smtClean="0"/>
              <a:t>공지메뉴의</a:t>
            </a:r>
            <a:r>
              <a:rPr lang="ko-KR" altLang="en-US" sz="1000" dirty="0" smtClean="0"/>
              <a:t> 매뉴얼을 참조해 주십시오</a:t>
            </a:r>
          </a:p>
          <a:p>
            <a:pPr marL="131400" lvl="1"/>
            <a:endParaRPr lang="ko-KR" altLang="en-US" sz="1000" dirty="0" smtClean="0"/>
          </a:p>
          <a:p>
            <a:pPr marL="131400" lvl="1"/>
            <a:r>
              <a:rPr lang="ko-KR" altLang="en-US" sz="1000" dirty="0" smtClean="0"/>
              <a:t>감사합니다</a:t>
            </a:r>
            <a:r>
              <a:rPr lang="en-US" altLang="ko-KR" sz="1000" dirty="0" smtClean="0"/>
              <a:t>.</a:t>
            </a:r>
          </a:p>
          <a:p>
            <a:pPr marL="131400" lvl="1"/>
            <a:endParaRPr lang="en-US" altLang="ko-KR" sz="1000" dirty="0" smtClean="0"/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/>
              <a:t>협력사 사용자에게 메일발송</a:t>
            </a:r>
            <a:endParaRPr lang="en-US" altLang="ko-KR" sz="1000" dirty="0" smtClean="0"/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Application.properties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mail.sender.addres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lt"/>
              <a:buAutoNum type="arabicPeriod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1844478"/>
            <a:ext cx="4720570" cy="4319624"/>
          </a:xfrm>
          <a:prstGeom prst="rect">
            <a:avLst/>
          </a:prstGeom>
        </p:spPr>
      </p:pic>
      <p:sp>
        <p:nvSpPr>
          <p:cNvPr id="13" name="폭발 1 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문자도 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1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반려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회원가입 반려</a:t>
            </a:r>
            <a:r>
              <a:rPr lang="ko-KR" altLang="en-US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tabLst/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[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일진그룹 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e-bidding]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반려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500"/>
              </a:spcBef>
              <a:tabLst/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/>
              <a:t>[</a:t>
            </a:r>
            <a:r>
              <a:rPr lang="ko-KR" altLang="en-US" sz="1000" dirty="0" err="1"/>
              <a:t>일진건설</a:t>
            </a:r>
            <a:r>
              <a:rPr lang="en-US" altLang="ko-KR" sz="1000" dirty="0"/>
              <a:t>] </a:t>
            </a:r>
            <a:r>
              <a:rPr lang="ko-KR" altLang="en-US" sz="1000" dirty="0"/>
              <a:t>계열사에서 </a:t>
            </a:r>
            <a:r>
              <a:rPr lang="en-US" altLang="ko-KR" sz="1000" dirty="0"/>
              <a:t>[</a:t>
            </a:r>
            <a:r>
              <a:rPr lang="ko-KR" altLang="en-US" sz="1000" dirty="0" err="1"/>
              <a:t>비트큐브</a:t>
            </a:r>
            <a:r>
              <a:rPr lang="en-US" altLang="ko-KR" sz="1000" dirty="0"/>
              <a:t>] </a:t>
            </a:r>
            <a:r>
              <a:rPr lang="ko-KR" altLang="en-US" sz="1000" dirty="0"/>
              <a:t>업체 </a:t>
            </a:r>
            <a:r>
              <a:rPr lang="ko-KR" altLang="en-US" sz="1000" dirty="0" err="1"/>
              <a:t>반려처리</a:t>
            </a:r>
            <a:r>
              <a:rPr lang="ko-KR" altLang="en-US" sz="1000" dirty="0"/>
              <a:t> 되었습니다</a:t>
            </a:r>
            <a:r>
              <a:rPr lang="en-US" altLang="ko-KR" sz="1000" dirty="0"/>
              <a:t>.</a:t>
            </a:r>
          </a:p>
          <a:p>
            <a:pPr marL="131400" lvl="1"/>
            <a:r>
              <a:rPr lang="ko-KR" altLang="en-US" sz="1000" dirty="0"/>
              <a:t>아래 반려 사유를 확인해 주십시오</a:t>
            </a:r>
          </a:p>
          <a:p>
            <a:pPr marL="131400" lvl="1"/>
            <a:r>
              <a:rPr lang="ko-KR" altLang="en-US" sz="1000" dirty="0" smtClean="0"/>
              <a:t>감사합니다</a:t>
            </a:r>
            <a:r>
              <a:rPr lang="en-US" altLang="ko-KR" sz="1000" dirty="0"/>
              <a:t>.</a:t>
            </a:r>
          </a:p>
          <a:p>
            <a:pPr marL="131400" lvl="1"/>
            <a:endParaRPr lang="en-US" altLang="ko-KR" sz="1000" dirty="0"/>
          </a:p>
          <a:p>
            <a:pPr marL="131400" lvl="1"/>
            <a:r>
              <a:rPr lang="en-US" altLang="ko-KR" sz="1000" dirty="0" smtClean="0"/>
              <a:t>- </a:t>
            </a:r>
            <a:r>
              <a:rPr lang="ko-KR" altLang="en-US" sz="1000" dirty="0" err="1" smtClean="0"/>
              <a:t>반려사유</a:t>
            </a:r>
            <a:endParaRPr lang="en-US" altLang="ko-KR" sz="1000" dirty="0" smtClean="0"/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3.     </a:t>
            </a:r>
            <a:r>
              <a:rPr lang="ko-KR" altLang="en-US" sz="1000" dirty="0" smtClean="0"/>
              <a:t>수신자</a:t>
            </a:r>
            <a:endParaRPr lang="en-US" altLang="ko-KR" sz="1000" dirty="0" smtClean="0"/>
          </a:p>
          <a:p>
            <a:pPr marL="302850" lvl="1" indent="-171450">
              <a:buFont typeface="Arial" panose="020B0604020202020204" pitchFamily="34" charset="0"/>
              <a:buChar char="•"/>
            </a:pPr>
            <a:r>
              <a:rPr lang="ko-KR" altLang="en-US" sz="1000" smtClean="0"/>
              <a:t>협력사 </a:t>
            </a:r>
            <a:r>
              <a:rPr lang="ko-KR" altLang="en-US" sz="1000"/>
              <a:t>사용자에게 메일발송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500"/>
              </a:spcBef>
              <a:tabLst/>
            </a:pP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4.  </a:t>
            </a: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Application.properties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1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mail.sender.addres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값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endParaRPr lang="en-US" altLang="ko-KR" sz="1000" dirty="0"/>
          </a:p>
          <a:p>
            <a:pPr indent="-325800">
              <a:buFont typeface="Arial" panose="020B0604020202020204" pitchFamily="34" charset="0"/>
              <a:buChar char="•"/>
            </a:pPr>
            <a:endParaRPr lang="en-US" altLang="ko-KR" sz="10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2" y="1814491"/>
            <a:ext cx="5202788" cy="44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 등록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입찰계획 등록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46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/>
              <a:t>일진그룹 </a:t>
            </a:r>
            <a:r>
              <a:rPr lang="en-US" altLang="ko-KR" sz="1000" dirty="0"/>
              <a:t>e-bidding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/>
              <a:t>계획 등록</a:t>
            </a:r>
            <a:r>
              <a:rPr lang="en-US" altLang="ko-KR" sz="1000" dirty="0"/>
              <a:t>(0411 </a:t>
            </a:r>
            <a:r>
              <a:rPr lang="ko-KR" altLang="en-US" sz="1000" dirty="0"/>
              <a:t>테스트 </a:t>
            </a:r>
            <a:r>
              <a:rPr lang="en-US" altLang="ko-KR" sz="1000" dirty="0"/>
              <a:t>3333)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/>
              <a:t>[</a:t>
            </a:r>
            <a:r>
              <a:rPr lang="ko-KR" altLang="en-US" sz="1000" dirty="0" err="1"/>
              <a:t>롯데에너지머티리얼즈</a:t>
            </a:r>
            <a:r>
              <a:rPr lang="en-US" altLang="ko-KR" sz="1000" dirty="0"/>
              <a:t>]</a:t>
            </a:r>
            <a:r>
              <a:rPr lang="ko-KR" altLang="en-US" sz="1000" dirty="0"/>
              <a:t>에서 </a:t>
            </a:r>
            <a:r>
              <a:rPr lang="ko-KR" altLang="en-US" sz="1000" dirty="0" err="1" smtClean="0"/>
              <a:t>입찰계획을</a:t>
            </a:r>
            <a:r>
              <a:rPr lang="ko-KR" altLang="en-US" sz="1000" dirty="0" smtClean="0"/>
              <a:t> 등록하였습니다</a:t>
            </a:r>
            <a:r>
              <a:rPr lang="en-US" altLang="ko-KR" sz="1000" dirty="0" smtClean="0"/>
              <a:t>.</a:t>
            </a:r>
          </a:p>
          <a:p>
            <a:pPr lvl="1" indent="-32580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marL="131400" lvl="1"/>
            <a:r>
              <a:rPr lang="ko-KR" altLang="en-US" sz="1000" dirty="0" err="1"/>
              <a:t>입찰명은</a:t>
            </a:r>
            <a:r>
              <a:rPr lang="ko-KR" altLang="en-US" sz="1000" dirty="0"/>
              <a:t> </a:t>
            </a:r>
            <a:r>
              <a:rPr lang="en-US" altLang="ko-KR" sz="1000" dirty="0"/>
              <a:t>[0411 </a:t>
            </a:r>
            <a:r>
              <a:rPr lang="ko-KR" altLang="en-US" sz="1000" dirty="0"/>
              <a:t>테스트 </a:t>
            </a:r>
            <a:r>
              <a:rPr lang="en-US" altLang="ko-KR" sz="1000" dirty="0"/>
              <a:t>3333] </a:t>
            </a:r>
            <a:r>
              <a:rPr lang="ko-KR" altLang="en-US" sz="1000" dirty="0" smtClean="0"/>
              <a:t>입니다</a:t>
            </a:r>
            <a:r>
              <a:rPr lang="en-US" altLang="ko-KR" sz="1000" dirty="0" smtClean="0"/>
              <a:t>.		</a:t>
            </a:r>
          </a:p>
          <a:p>
            <a:pPr indent="-230400">
              <a:buFont typeface="+mj-lt"/>
              <a:buAutoNum type="arabicPeriod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indent="-32580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en-US" altLang="ko-KR" sz="1000" dirty="0" smtClean="0"/>
          </a:p>
          <a:p>
            <a:pPr indent="-325800">
              <a:buFont typeface="+mj-lt"/>
              <a:buAutoNum type="arabicPeriod"/>
            </a:pPr>
            <a:endParaRPr lang="en-US" altLang="ko-KR" sz="1000" dirty="0" smtClean="0"/>
          </a:p>
          <a:p>
            <a:pPr indent="-325800">
              <a:buFont typeface="+mj-lt"/>
              <a:buAutoNum type="arabicPeriod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1944951"/>
            <a:ext cx="4738762" cy="3856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r>
              <a:rPr lang="en-US" altLang="ko-KR" sz="20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Ⅱ.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메일 발송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143619-4CD1-C75F-745C-BC2E42241C3D}"/>
              </a:ext>
            </a:extLst>
          </p:cNvPr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0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ko-KR" altLang="en-US" sz="1200" b="1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전자입찰 </a:t>
            </a:r>
            <a:r>
              <a:rPr lang="en-US" altLang="ko-KR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&gt; </a:t>
            </a:r>
            <a:r>
              <a:rPr lang="ko-KR" altLang="en-US" sz="1200" b="1" i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입찰계획 삭제</a:t>
            </a:r>
            <a:endParaRPr lang="en-US" altLang="ko-KR" sz="1200" b="1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" name="직선 연결선[R] 8">
            <a:extLst>
              <a:ext uri="{FF2B5EF4-FFF2-40B4-BE49-F238E27FC236}">
                <a16:creationId xmlns:a16="http://schemas.microsoft.com/office/drawing/2014/main" id="{CF9D63EE-ED5B-CD03-E480-8CE7333B3313}"/>
              </a:ext>
            </a:extLst>
          </p:cNvPr>
          <p:cNvCxnSpPr>
            <a:cxnSpLocks/>
          </p:cNvCxnSpPr>
          <p:nvPr/>
        </p:nvCxnSpPr>
        <p:spPr>
          <a:xfrm>
            <a:off x="289872" y="1368289"/>
            <a:ext cx="9319267" cy="0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[R] 56">
            <a:extLst>
              <a:ext uri="{FF2B5EF4-FFF2-40B4-BE49-F238E27FC236}">
                <a16:creationId xmlns:a16="http://schemas.microsoft.com/office/drawing/2014/main" id="{3CBFF874-0DFE-49D1-2EE1-3B8CE1B0A893}"/>
              </a:ext>
            </a:extLst>
          </p:cNvPr>
          <p:cNvCxnSpPr>
            <a:cxnSpLocks/>
          </p:cNvCxnSpPr>
          <p:nvPr/>
        </p:nvCxnSpPr>
        <p:spPr>
          <a:xfrm>
            <a:off x="5921603" y="1364792"/>
            <a:ext cx="0" cy="4853121"/>
          </a:xfrm>
          <a:prstGeom prst="line">
            <a:avLst/>
          </a:prstGeom>
          <a:ln w="9525">
            <a:solidFill>
              <a:srgbClr val="1F95F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입찰계획 삭제 </a:t>
            </a:r>
            <a:r>
              <a:rPr lang="en-US" altLang="ko-KR" sz="1200" b="1" i="0" dirty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&gt; </a:t>
            </a:r>
            <a:r>
              <a:rPr lang="ko-KR" altLang="en-US" sz="1200" b="1" i="0" dirty="0" err="1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메일발송</a:t>
            </a:r>
            <a:endParaRPr lang="ko-KR" altLang="en-US" sz="1200" b="1" i="0" dirty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75EE6-8AC2-5353-8B40-B61162E2425E}"/>
              </a:ext>
            </a:extLst>
          </p:cNvPr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wrap="square" anchor="ctr" anchorCtr="0">
            <a:noAutofit/>
          </a:bodyPr>
          <a:lstStyle/>
          <a:p>
            <a:pPr marL="0" indent="49213">
              <a:tabLst/>
            </a:pPr>
            <a:r>
              <a:rPr lang="ko-KR" altLang="en-US" sz="1200" b="1" i="0" smtClean="0">
                <a:solidFill>
                  <a:schemeClr val="bg1"/>
                </a:solidFill>
                <a:latin typeface="NanumSquare" panose="020B0600000101010101" pitchFamily="50" charset="-127"/>
                <a:ea typeface="NanumSquare" panose="020B0600000101010101" pitchFamily="50" charset="-127"/>
              </a:rPr>
              <a:t>주요 내용</a:t>
            </a:r>
            <a:endParaRPr lang="ko-KR" altLang="en-US" sz="1200" b="1" i="0">
              <a:solidFill>
                <a:schemeClr val="bg1"/>
              </a:solidFill>
              <a:latin typeface="NanumSquare" panose="020B0600000101010101" pitchFamily="50" charset="-127"/>
              <a:ea typeface="NanumSquare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093EA-6C15-EB73-AC45-FF27D4D09F23}"/>
              </a:ext>
            </a:extLst>
          </p:cNvPr>
          <p:cNvSpPr txBox="1"/>
          <p:nvPr/>
        </p:nvSpPr>
        <p:spPr>
          <a:xfrm>
            <a:off x="6058227" y="1814491"/>
            <a:ext cx="3480056" cy="2003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Arial" panose="020B0604020202020204" pitchFamily="34" charset="0"/>
              <a:buAutoNum type="arabicPeriod"/>
              <a:tabLst/>
            </a:pPr>
            <a:r>
              <a:rPr lang="ko-KR" altLang="en-US" sz="1000" i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[</a:t>
            </a:r>
            <a:r>
              <a:rPr lang="ko-KR" altLang="en-US" sz="1000" dirty="0" smtClean="0"/>
              <a:t>일진그룹 </a:t>
            </a:r>
            <a:r>
              <a:rPr lang="en-US" altLang="ko-KR" sz="1000" dirty="0" smtClean="0"/>
              <a:t>e-bidding</a:t>
            </a:r>
            <a:r>
              <a:rPr lang="en-US" altLang="ko-KR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] </a:t>
            </a:r>
            <a:r>
              <a:rPr lang="ko-KR" altLang="en-US" sz="1000" dirty="0" smtClean="0"/>
              <a:t>입찰 계획 삭제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테스트</a:t>
            </a:r>
            <a:r>
              <a:rPr lang="en-US" altLang="ko-KR" sz="1000" dirty="0" smtClean="0"/>
              <a:t>)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spcBef>
                <a:spcPts val="500"/>
              </a:spcBef>
              <a:buFont typeface="Arial" panose="020B0604020202020204" pitchFamily="34" charset="0"/>
              <a:buAutoNum type="arabicPeriod"/>
              <a:tabLst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1400" lvl="1"/>
            <a:r>
              <a:rPr lang="ko-KR" altLang="en-US" sz="1000" dirty="0" err="1" smtClean="0"/>
              <a:t>입찰명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[</a:t>
            </a:r>
            <a:r>
              <a:rPr lang="ko-KR" altLang="en-US" sz="1000" dirty="0" smtClean="0"/>
              <a:t>테스트</a:t>
            </a:r>
            <a:r>
              <a:rPr lang="en-US" altLang="ko-KR" sz="1000" dirty="0" smtClean="0"/>
              <a:t>] </a:t>
            </a:r>
            <a:r>
              <a:rPr lang="ko-KR" altLang="en-US" sz="1000" dirty="0" err="1" smtClean="0"/>
              <a:t>입찰계획을</a:t>
            </a:r>
            <a:endParaRPr lang="en-US" altLang="ko-KR" sz="1000" dirty="0" smtClean="0"/>
          </a:p>
          <a:p>
            <a:pPr marL="131400" lvl="1"/>
            <a:r>
              <a:rPr lang="ko-KR" altLang="en-US" sz="1000" dirty="0" smtClean="0"/>
              <a:t>삭제하였습니다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ko-KR" altLang="en-US" sz="1000" dirty="0" smtClean="0"/>
              <a:t>아래 삭제사유를 확인해 주십시오</a:t>
            </a:r>
            <a:r>
              <a:rPr lang="en-US" altLang="ko-KR" sz="1000" dirty="0" smtClean="0"/>
              <a:t>.</a:t>
            </a:r>
          </a:p>
          <a:p>
            <a:pPr marL="131400" lvl="1"/>
            <a:r>
              <a:rPr lang="en-US" altLang="ko-KR" sz="1000" dirty="0" smtClean="0"/>
              <a:t>-</a:t>
            </a:r>
            <a:r>
              <a:rPr lang="ko-KR" altLang="en-US" sz="1000" dirty="0" err="1" smtClean="0"/>
              <a:t>삭제사유</a:t>
            </a:r>
            <a:endParaRPr lang="en-US" altLang="ko-KR" sz="1000" dirty="0" smtClean="0"/>
          </a:p>
          <a:p>
            <a:pPr indent="-2304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수신자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304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입찰공고자</a:t>
            </a: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indent="-230400">
              <a:buFont typeface="+mj-lt"/>
              <a:buAutoNum type="arabicPeriod"/>
            </a:pPr>
            <a:r>
              <a:rPr lang="ko-KR" altLang="en-US" sz="1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발신자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60000" lvl="1" indent="-228600">
              <a:buFont typeface="Arial" panose="020B0604020202020204" pitchFamily="34" charset="0"/>
              <a:buChar char="•"/>
            </a:pP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입찰담당자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입찰생성자</a:t>
            </a:r>
            <a:r>
              <a:rPr lang="en-US" altLang="ko-KR" sz="1000">
                <a:solidFill>
                  <a:schemeClr val="tx1">
                    <a:lumMod val="95000"/>
                    <a:lumOff val="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-KR" sz="1000" dirty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02850" lvl="1" indent="-171450">
              <a:buFont typeface="Arial" panose="020B0604020202020204" pitchFamily="34" charset="0"/>
              <a:buChar char="•"/>
            </a:pPr>
            <a:endParaRPr lang="en-US" altLang="ko-KR" sz="1000" dirty="0" smtClean="0">
              <a:solidFill>
                <a:schemeClr val="tx1">
                  <a:lumMod val="95000"/>
                  <a:lumOff val="5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23" y="1934149"/>
            <a:ext cx="4857205" cy="422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20733</TotalTime>
  <Words>1135</Words>
  <Application>Microsoft Office PowerPoint</Application>
  <PresentationFormat>A4 용지(210x297mm)</PresentationFormat>
  <Paragraphs>348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NanumSquare</vt:lpstr>
      <vt:lpstr>나눔스퀘어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1. 메일 발송 </vt:lpstr>
      <vt:lpstr>PowerPoint 프레젠테이션</vt:lpstr>
      <vt:lpstr>2. SMS 발송 </vt:lpstr>
      <vt:lpstr>2. SMS 발송 </vt:lpstr>
      <vt:lpstr>2. SMS 발송 </vt:lpstr>
      <vt:lpstr>2. SMS 발송 </vt:lpstr>
      <vt:lpstr>2. SMS 발송 </vt:lpstr>
      <vt:lpstr>2. SMS 발송 </vt:lpstr>
      <vt:lpstr>2. SMS 발송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heojk</dc:creator>
  <cp:lastModifiedBy>kang james</cp:lastModifiedBy>
  <cp:revision>598</cp:revision>
  <dcterms:created xsi:type="dcterms:W3CDTF">2020-10-16T06:02:26Z</dcterms:created>
  <dcterms:modified xsi:type="dcterms:W3CDTF">2024-04-19T06:19:36Z</dcterms:modified>
</cp:coreProperties>
</file>