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4" r:id="rId6"/>
    <p:sldId id="267" r:id="rId7"/>
    <p:sldId id="266" r:id="rId8"/>
    <p:sldId id="269" r:id="rId9"/>
    <p:sldId id="270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71" r:id="rId18"/>
    <p:sldId id="277" r:id="rId19"/>
    <p:sldId id="272" r:id="rId20"/>
    <p:sldId id="273" r:id="rId21"/>
    <p:sldId id="274" r:id="rId22"/>
    <p:sldId id="275" r:id="rId23"/>
    <p:sldId id="268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77">
          <p15:clr>
            <a:srgbClr val="A4A3A4"/>
          </p15:clr>
        </p15:guide>
        <p15:guide id="3" orient="horz" pos="796">
          <p15:clr>
            <a:srgbClr val="A4A3A4"/>
          </p15:clr>
        </p15:guide>
        <p15:guide id="4" pos="3120">
          <p15:clr>
            <a:srgbClr val="A4A3A4"/>
          </p15:clr>
        </p15:guide>
        <p15:guide id="5" pos="6080">
          <p15:clr>
            <a:srgbClr val="A4A3A4"/>
          </p15:clr>
        </p15:guide>
        <p15:guide id="6" pos="170">
          <p15:clr>
            <a:srgbClr val="A4A3A4"/>
          </p15:clr>
        </p15:guide>
        <p15:guide id="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2F2F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262" y="-82"/>
      </p:cViewPr>
      <p:guideLst>
        <p:guide orient="horz" pos="2160"/>
        <p:guide orient="horz" pos="977"/>
        <p:guide orient="horz" pos="796"/>
        <p:guide pos="3120"/>
        <p:guide pos="6080"/>
        <p:guide pos="17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21E9D-169F-423D-8728-BF11E2CD5C3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60F1B-7650-4D5E-BFC1-360D9BA96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B5FFA-D6B7-45B7-B6A4-0998653B89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5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8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9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5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전사문서템플릿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17856" y="1237302"/>
            <a:ext cx="6163336" cy="387350"/>
          </a:xfrm>
        </p:spPr>
        <p:txBody>
          <a:bodyPr/>
          <a:lstStyle>
            <a:lvl1pPr marL="0" indent="0">
              <a:buNone/>
              <a:defRPr sz="18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17856" y="1607261"/>
            <a:ext cx="6163336" cy="603424"/>
          </a:xfrm>
        </p:spPr>
        <p:txBody>
          <a:bodyPr/>
          <a:lstStyle>
            <a:lvl1pPr marL="0" indent="0">
              <a:buNone/>
              <a:defRPr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517856" y="2169677"/>
            <a:ext cx="6163336" cy="38735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8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546865" y="4422929"/>
            <a:ext cx="2893968" cy="387350"/>
          </a:xfrm>
        </p:spPr>
        <p:txBody>
          <a:bodyPr/>
          <a:lstStyle>
            <a:lvl1pPr marL="0" indent="0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533217" y="5452554"/>
            <a:ext cx="2893968" cy="1072790"/>
          </a:xfrm>
        </p:spPr>
        <p:txBody>
          <a:bodyPr/>
          <a:lstStyle>
            <a:lvl1pPr marL="0" indent="0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pic>
        <p:nvPicPr>
          <p:cNvPr id="11" name="Picture 2" descr="D:\1. 업무\9. 기타 자료\디자인 자료\양식\트랜시스 CI\현대트랜시스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5870431"/>
            <a:ext cx="1872307" cy="41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Group 11"/>
          <p:cNvGraphicFramePr>
            <a:graphicFrameLocks noGrp="1"/>
          </p:cNvGraphicFramePr>
          <p:nvPr/>
        </p:nvGraphicFramePr>
        <p:xfrm>
          <a:off x="8193088" y="146050"/>
          <a:ext cx="1081087" cy="823914"/>
        </p:xfrm>
        <a:graphic>
          <a:graphicData uri="http://schemas.openxmlformats.org/drawingml/2006/table">
            <a:tbl>
              <a:tblPr/>
              <a:tblGrid>
                <a:gridCol w="288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6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●</a:t>
                      </a:r>
                      <a:endParaRPr kumimoji="0" lang="en-US" altLang="ko-KR" sz="16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의사결정</a:t>
                      </a:r>
                      <a:endParaRPr kumimoji="0" lang="ko-KR" altLang="en-US" sz="11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6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○</a:t>
                      </a:r>
                      <a:endParaRPr kumimoji="0" lang="en-US" altLang="ko-KR" sz="16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정보전달</a:t>
                      </a:r>
                      <a:endParaRPr kumimoji="0" lang="ko-KR" altLang="en-US" sz="11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6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○</a:t>
                      </a:r>
                      <a:endParaRPr kumimoji="0" lang="en-US" altLang="ko-KR" sz="16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지시사항</a:t>
                      </a:r>
                      <a:endParaRPr kumimoji="0" lang="ko-KR" altLang="en-US" sz="11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Text Box 38"/>
          <p:cNvSpPr txBox="1">
            <a:spLocks noChangeArrowheads="1"/>
          </p:cNvSpPr>
          <p:nvPr userDrawn="1"/>
        </p:nvSpPr>
        <p:spPr bwMode="auto">
          <a:xfrm>
            <a:off x="625475" y="482600"/>
            <a:ext cx="1068388" cy="498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69" tIns="41985" rIns="83969" bIns="41985"/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200" b="0" dirty="0" err="1">
                <a:solidFill>
                  <a:srgbClr val="FF0000"/>
                </a:solidFill>
                <a:latin typeface="+mn-ea"/>
                <a:ea typeface="+mn-ea"/>
              </a:rPr>
              <a:t>사내한</a:t>
            </a:r>
            <a:endParaRPr lang="en-US" altLang="ko-KR" sz="1200" b="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200" b="0" dirty="0">
                <a:solidFill>
                  <a:srgbClr val="FF0000"/>
                </a:solidFill>
                <a:latin typeface="+mn-ea"/>
                <a:ea typeface="+mn-ea"/>
              </a:rPr>
              <a:t>RESTRICTED</a:t>
            </a:r>
            <a:endParaRPr lang="ko-KR" altLang="en-US" sz="12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Group 11"/>
          <p:cNvGraphicFramePr>
            <a:graphicFrameLocks noGrp="1"/>
          </p:cNvGraphicFramePr>
          <p:nvPr/>
        </p:nvGraphicFramePr>
        <p:xfrm>
          <a:off x="623888" y="3182938"/>
          <a:ext cx="1603610" cy="973137"/>
        </p:xfrm>
        <a:graphic>
          <a:graphicData uri="http://schemas.openxmlformats.org/drawingml/2006/table">
            <a:tbl>
              <a:tblPr/>
              <a:tblGrid>
                <a:gridCol w="801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2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 장</a:t>
                      </a:r>
                    </a:p>
                  </a:txBody>
                  <a:tcPr marL="84698" marR="84698" marT="41513" marB="4151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 장</a:t>
                      </a:r>
                    </a:p>
                  </a:txBody>
                  <a:tcPr marL="84698" marR="84698" marT="41513" marB="4151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12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698" marR="84698" marT="41513" marB="4151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698" marR="84698" marT="41513" marB="4151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Group 11"/>
          <p:cNvGraphicFramePr>
            <a:graphicFrameLocks noGrp="1"/>
          </p:cNvGraphicFramePr>
          <p:nvPr/>
        </p:nvGraphicFramePr>
        <p:xfrm>
          <a:off x="6883400" y="3186113"/>
          <a:ext cx="2390775" cy="971550"/>
        </p:xfrm>
        <a:graphic>
          <a:graphicData uri="http://schemas.openxmlformats.org/drawingml/2006/table">
            <a:tbl>
              <a:tblPr/>
              <a:tblGrid>
                <a:gridCol w="2390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75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 사항</a:t>
                      </a:r>
                      <a:endParaRPr kumimoji="0" lang="en-US" altLang="ko-KR" sz="12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729" marR="84729" marT="41436" marB="4143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579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729" marR="84729" marT="41436" marB="4143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02" y="566090"/>
            <a:ext cx="1797028" cy="32824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548012" y="632719"/>
            <a:ext cx="14045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연결하다</a:t>
            </a:r>
            <a:r>
              <a:rPr lang="en-US" altLang="ko-KR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·</a:t>
            </a:r>
            <a:r>
              <a:rPr lang="ko-KR" altLang="en-US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변화하다</a:t>
            </a:r>
            <a:r>
              <a:rPr lang="en-US" altLang="ko-KR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78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전사문서템플릿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17856" y="1237302"/>
            <a:ext cx="6163336" cy="387350"/>
          </a:xfrm>
        </p:spPr>
        <p:txBody>
          <a:bodyPr/>
          <a:lstStyle>
            <a:lvl1pPr marL="0" indent="0">
              <a:buNone/>
              <a:defRPr sz="18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17856" y="1607261"/>
            <a:ext cx="6163336" cy="603424"/>
          </a:xfrm>
        </p:spPr>
        <p:txBody>
          <a:bodyPr/>
          <a:lstStyle>
            <a:lvl1pPr marL="0" indent="0">
              <a:buNone/>
              <a:defRPr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517856" y="2169677"/>
            <a:ext cx="6163336" cy="38735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8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546865" y="4422929"/>
            <a:ext cx="2893968" cy="387350"/>
          </a:xfrm>
        </p:spPr>
        <p:txBody>
          <a:bodyPr/>
          <a:lstStyle>
            <a:lvl1pPr marL="0" indent="0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533217" y="5452554"/>
            <a:ext cx="2893968" cy="1072790"/>
          </a:xfrm>
        </p:spPr>
        <p:txBody>
          <a:bodyPr/>
          <a:lstStyle>
            <a:lvl1pPr marL="0" indent="0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pic>
        <p:nvPicPr>
          <p:cNvPr id="11" name="Picture 2" descr="D:\1. 업무\9. 기타 자료\디자인 자료\양식\트랜시스 CI\현대트랜시스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5870431"/>
            <a:ext cx="1872307" cy="41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Group 11"/>
          <p:cNvGraphicFramePr>
            <a:graphicFrameLocks noGrp="1"/>
          </p:cNvGraphicFramePr>
          <p:nvPr/>
        </p:nvGraphicFramePr>
        <p:xfrm>
          <a:off x="8193088" y="146050"/>
          <a:ext cx="1081087" cy="823914"/>
        </p:xfrm>
        <a:graphic>
          <a:graphicData uri="http://schemas.openxmlformats.org/drawingml/2006/table">
            <a:tbl>
              <a:tblPr/>
              <a:tblGrid>
                <a:gridCol w="288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6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○</a:t>
                      </a:r>
                      <a:endParaRPr kumimoji="0" lang="en-US" altLang="ko-KR" sz="16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의사결정</a:t>
                      </a:r>
                      <a:endParaRPr kumimoji="0" lang="ko-KR" altLang="en-US" sz="11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6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○</a:t>
                      </a:r>
                      <a:endParaRPr kumimoji="0" lang="en-US" altLang="ko-KR" sz="16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정보전달</a:t>
                      </a:r>
                      <a:endParaRPr kumimoji="0" lang="ko-KR" altLang="en-US" sz="11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6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○</a:t>
                      </a:r>
                      <a:endParaRPr kumimoji="0" lang="en-US" altLang="ko-KR" sz="16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지시사항</a:t>
                      </a:r>
                      <a:endParaRPr kumimoji="0" lang="ko-KR" altLang="en-US" sz="11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Group 11"/>
          <p:cNvGraphicFramePr>
            <a:graphicFrameLocks noGrp="1"/>
          </p:cNvGraphicFramePr>
          <p:nvPr/>
        </p:nvGraphicFramePr>
        <p:xfrm>
          <a:off x="623888" y="3182938"/>
          <a:ext cx="1603610" cy="973137"/>
        </p:xfrm>
        <a:graphic>
          <a:graphicData uri="http://schemas.openxmlformats.org/drawingml/2006/table">
            <a:tbl>
              <a:tblPr/>
              <a:tblGrid>
                <a:gridCol w="801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2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 장</a:t>
                      </a:r>
                    </a:p>
                  </a:txBody>
                  <a:tcPr marL="84698" marR="84698" marT="41513" marB="4151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 장</a:t>
                      </a:r>
                    </a:p>
                  </a:txBody>
                  <a:tcPr marL="84698" marR="84698" marT="41513" marB="4151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12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698" marR="84698" marT="41513" marB="4151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698" marR="84698" marT="41513" marB="4151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Group 11"/>
          <p:cNvGraphicFramePr>
            <a:graphicFrameLocks noGrp="1"/>
          </p:cNvGraphicFramePr>
          <p:nvPr/>
        </p:nvGraphicFramePr>
        <p:xfrm>
          <a:off x="6883400" y="3186113"/>
          <a:ext cx="2390775" cy="971550"/>
        </p:xfrm>
        <a:graphic>
          <a:graphicData uri="http://schemas.openxmlformats.org/drawingml/2006/table">
            <a:tbl>
              <a:tblPr/>
              <a:tblGrid>
                <a:gridCol w="2390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75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 사항</a:t>
                      </a:r>
                      <a:endParaRPr kumimoji="0" lang="en-US" altLang="ko-KR" sz="12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729" marR="84729" marT="41436" marB="4143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579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729" marR="84729" marT="41436" marB="4143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02" y="566090"/>
            <a:ext cx="1797028" cy="32824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548012" y="632719"/>
            <a:ext cx="14045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연결하다</a:t>
            </a:r>
            <a:r>
              <a:rPr lang="en-US" altLang="ko-KR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·</a:t>
            </a:r>
            <a:r>
              <a:rPr lang="ko-KR" altLang="en-US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변화하다</a:t>
            </a:r>
            <a:r>
              <a:rPr lang="en-US" altLang="ko-KR" sz="1100" b="0" i="0" u="none" strike="noStrike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718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전사문서템플릿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89852" y="1457634"/>
            <a:ext cx="6669980" cy="3339518"/>
          </a:xfrm>
        </p:spPr>
        <p:txBody>
          <a:bodyPr/>
          <a:lstStyle>
            <a:lvl1pPr marL="177800" indent="-177800">
              <a:lnSpc>
                <a:spcPct val="125000"/>
              </a:lnSpc>
              <a:spcBef>
                <a:spcPts val="6"/>
              </a:spcBef>
              <a:buFont typeface="+mj-lt"/>
              <a:buAutoNum type="romanUcPeriod"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defRPr>
            </a:lvl1pPr>
            <a:lvl2pPr marL="450850" indent="-260350">
              <a:lnSpc>
                <a:spcPct val="125000"/>
              </a:lnSpc>
              <a:spcBef>
                <a:spcPts val="6"/>
              </a:spcBef>
              <a:buFont typeface="+mj-lt"/>
              <a:buAutoNum type="arabicPeriod"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defRPr>
            </a:lvl2pPr>
            <a:lvl3pPr marL="452438" indent="0">
              <a:lnSpc>
                <a:spcPct val="125000"/>
              </a:lnSpc>
              <a:spcBef>
                <a:spcPts val="6"/>
              </a:spcBef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defRPr>
            </a:lvl3pPr>
            <a:lvl4pPr marL="800100" indent="-238125">
              <a:lnSpc>
                <a:spcPct val="125000"/>
              </a:lnSpc>
              <a:spcBef>
                <a:spcPts val="6"/>
              </a:spcBef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defRPr>
            </a:lvl4pPr>
            <a:lvl5pPr marL="1158875" indent="-238125">
              <a:lnSpc>
                <a:spcPct val="125000"/>
              </a:lnSpc>
              <a:spcBef>
                <a:spcPts val="6"/>
              </a:spcBef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2631126" y="5040952"/>
            <a:ext cx="3312000" cy="331788"/>
          </a:xfrm>
        </p:spPr>
        <p:txBody>
          <a:bodyPr/>
          <a:lstStyle>
            <a:lvl1pPr marL="0" indent="0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2658423" y="5400035"/>
            <a:ext cx="6471041" cy="981293"/>
          </a:xfrm>
        </p:spPr>
        <p:txBody>
          <a:bodyPr/>
          <a:lstStyle>
            <a:lvl1pPr marL="273050" indent="-273050">
              <a:buFont typeface="+mj-lt"/>
              <a:buAutoNum type="arabicPeriod"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3" name="Picture 2" descr="D:\1. 업무\9. 기타 자료\디자인 자료\양식\트랜시스 CI\현대트랜시스_logo (좌우조합형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6630729"/>
            <a:ext cx="1655614" cy="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220298" y="6567527"/>
            <a:ext cx="2358344" cy="261610"/>
            <a:chOff x="220298" y="6567527"/>
            <a:chExt cx="2358344" cy="26161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98" y="6611450"/>
              <a:ext cx="1054870" cy="19268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174090" y="6567527"/>
              <a:ext cx="14045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0" i="0" u="none" strike="noStrike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100" b="0" i="0" u="none" strike="noStrike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연결하다</a:t>
              </a:r>
              <a:r>
                <a:rPr lang="en-US" altLang="ko-KR" sz="1100" b="0" i="0" u="none" strike="noStrike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·</a:t>
              </a:r>
              <a:r>
                <a:rPr lang="ko-KR" altLang="en-US" sz="1100" b="0" i="0" u="none" strike="noStrike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변화하다</a:t>
              </a:r>
              <a:r>
                <a:rPr lang="en-US" altLang="ko-KR" sz="1100" b="0" i="0" u="none" strike="noStrike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71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1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4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2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8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1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B196-2D83-4919-825F-32DD2A01686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EE90-2533-4132-95B3-442D9D62F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TPOS </a:t>
            </a:r>
            <a:r>
              <a:rPr lang="ko-KR" altLang="en-US" dirty="0"/>
              <a:t>글로벌 확산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2020.08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엠로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07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defRPr/>
            </a:pPr>
            <a:r>
              <a:rPr kumimoji="0" lang="en-US" altLang="ko-KR" b="0" kern="0" dirty="0">
                <a:solidFill>
                  <a:srgbClr val="000000"/>
                </a:solidFill>
              </a:rPr>
              <a:t>6.3 </a:t>
            </a:r>
            <a:r>
              <a:rPr kumimoji="0" lang="ko-KR" altLang="en-US" b="0" kern="0" dirty="0">
                <a:solidFill>
                  <a:srgbClr val="000000"/>
                </a:solidFill>
              </a:rPr>
              <a:t>개발방법론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Initiation, Analysis, Design, Develop, Test &amp; Deployment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6 Step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진행함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2" name="오각형 51"/>
          <p:cNvSpPr/>
          <p:nvPr/>
        </p:nvSpPr>
        <p:spPr bwMode="auto">
          <a:xfrm>
            <a:off x="7981712" y="1331369"/>
            <a:ext cx="1579800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8002233" y="1330630"/>
            <a:ext cx="1490748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sz="120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6</a:t>
            </a:r>
          </a:p>
        </p:txBody>
      </p:sp>
      <p:sp>
        <p:nvSpPr>
          <p:cNvPr id="54" name="오각형 53"/>
          <p:cNvSpPr/>
          <p:nvPr/>
        </p:nvSpPr>
        <p:spPr bwMode="auto">
          <a:xfrm>
            <a:off x="6631646" y="1331369"/>
            <a:ext cx="1579800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652517" y="1330630"/>
            <a:ext cx="1490748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sz="120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5</a:t>
            </a:r>
          </a:p>
        </p:txBody>
      </p:sp>
      <p:sp>
        <p:nvSpPr>
          <p:cNvPr id="56" name="오각형 55"/>
          <p:cNvSpPr/>
          <p:nvPr/>
        </p:nvSpPr>
        <p:spPr bwMode="auto">
          <a:xfrm>
            <a:off x="5281580" y="1331369"/>
            <a:ext cx="1579800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5302861" y="1330630"/>
            <a:ext cx="1490748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sz="120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4</a:t>
            </a:r>
          </a:p>
        </p:txBody>
      </p:sp>
      <p:sp>
        <p:nvSpPr>
          <p:cNvPr id="58" name="오각형 57"/>
          <p:cNvSpPr/>
          <p:nvPr/>
        </p:nvSpPr>
        <p:spPr bwMode="auto">
          <a:xfrm>
            <a:off x="3931514" y="1331369"/>
            <a:ext cx="1579800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3953207" y="1330630"/>
            <a:ext cx="1490748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sz="120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3</a:t>
            </a:r>
          </a:p>
        </p:txBody>
      </p:sp>
      <p:sp>
        <p:nvSpPr>
          <p:cNvPr id="60" name="오각형 59"/>
          <p:cNvSpPr/>
          <p:nvPr/>
        </p:nvSpPr>
        <p:spPr bwMode="auto">
          <a:xfrm>
            <a:off x="2581448" y="1331369"/>
            <a:ext cx="1579800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602806" y="1330630"/>
            <a:ext cx="1490748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sz="120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2</a:t>
            </a:r>
          </a:p>
        </p:txBody>
      </p:sp>
      <p:sp>
        <p:nvSpPr>
          <p:cNvPr id="62" name="오각형 61"/>
          <p:cNvSpPr/>
          <p:nvPr/>
        </p:nvSpPr>
        <p:spPr bwMode="auto">
          <a:xfrm>
            <a:off x="1231382" y="1331369"/>
            <a:ext cx="1579800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1231381" y="1330630"/>
            <a:ext cx="1515743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sz="120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1</a:t>
            </a:r>
          </a:p>
        </p:txBody>
      </p:sp>
      <p:sp>
        <p:nvSpPr>
          <p:cNvPr id="64" name="TextBox 63"/>
          <p:cNvSpPr txBox="1"/>
          <p:nvPr/>
        </p:nvSpPr>
        <p:spPr bwMode="auto">
          <a:xfrm>
            <a:off x="8173182" y="1647337"/>
            <a:ext cx="125975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Deployment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6948850" y="1647337"/>
            <a:ext cx="100296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632301" y="1647337"/>
            <a:ext cx="100296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Develop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4279182" y="1647337"/>
            <a:ext cx="100296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2899" y="2062337"/>
            <a:ext cx="788177" cy="41676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Activity</a:t>
            </a:r>
            <a:endParaRPr lang="ko-KR" altLang="en-US" sz="1400" kern="1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42899" y="1343613"/>
            <a:ext cx="788178" cy="6645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</a:t>
            </a:r>
            <a:endParaRPr lang="ko-KR" altLang="en-US" sz="1400" kern="1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15233" y="2062338"/>
            <a:ext cx="8068906" cy="3721936"/>
            <a:chOff x="1315233" y="2062337"/>
            <a:chExt cx="8068906" cy="4027499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1315233" y="2062337"/>
              <a:ext cx="1117457" cy="762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 준비 및 일정 수립</a:t>
              </a: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315233" y="3693729"/>
              <a:ext cx="1117457" cy="764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문서화 </a:t>
              </a:r>
              <a:r>
                <a:rPr lang="en-US" altLang="ko-KR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계획 수립</a:t>
              </a: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315233" y="5326942"/>
              <a:ext cx="1117457" cy="762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Kick Off</a:t>
              </a:r>
              <a:endParaRPr lang="ko-KR" altLang="en-US" sz="1100">
                <a:ln w="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2714875" y="2062337"/>
              <a:ext cx="1114232" cy="762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As-Is </a:t>
              </a: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현황 분석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</a:t>
              </a: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업무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</a:t>
              </a: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시스템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  <a:endParaRPr lang="ko-KR" altLang="en-US" sz="1100">
                <a:ln w="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2714875" y="3149325"/>
              <a:ext cx="1114232" cy="764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요구사항 정의</a:t>
              </a: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2714875" y="4239954"/>
              <a:ext cx="1114232" cy="761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 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범위 정의</a:t>
              </a: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2714875" y="5326942"/>
              <a:ext cx="1114232" cy="7628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개발 장비 및 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솔루션 설치</a:t>
              </a: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125806" y="2062337"/>
              <a:ext cx="1115844" cy="762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To-Be </a:t>
              </a: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설계</a:t>
              </a: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125806" y="3149325"/>
              <a:ext cx="1115844" cy="764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en-US" altLang="ko-KR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MI&amp;IF </a:t>
              </a:r>
              <a:r>
                <a:rPr lang="ko-KR" altLang="en-US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대상 및 방법 정의</a:t>
              </a: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4125806" y="4239954"/>
              <a:ext cx="1115844" cy="761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개발자 교육</a:t>
              </a: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4125806" y="5326942"/>
              <a:ext cx="1115844" cy="762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상세 개발 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 수립</a:t>
              </a: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5512548" y="2062337"/>
              <a:ext cx="1115844" cy="762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프로그램 개발</a:t>
              </a: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5512548" y="3149325"/>
              <a:ext cx="1115844" cy="764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MI &amp; IF </a:t>
              </a:r>
              <a:b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프로그램 개발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5512548" y="4239954"/>
              <a:ext cx="1115844" cy="7610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Main </a:t>
              </a: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화면 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디자인</a:t>
              </a: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512548" y="5326942"/>
              <a:ext cx="1115844" cy="762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Report </a:t>
              </a: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개발</a:t>
              </a: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6876716" y="2062337"/>
              <a:ext cx="1114231" cy="762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단위 테스트</a:t>
              </a: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6876716" y="3149325"/>
              <a:ext cx="1114231" cy="7647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운영 장비 설치</a:t>
              </a: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6876716" y="4239954"/>
              <a:ext cx="1114231" cy="761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통합 테스트 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계획 수립</a:t>
              </a: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6876716" y="5326942"/>
              <a:ext cx="1114231" cy="762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통합 테스트</a:t>
              </a:r>
              <a:endParaRPr lang="en-US" altLang="ko-KR" sz="1100">
                <a:ln w="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수행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8268295" y="2062337"/>
              <a:ext cx="1115844" cy="762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사용자 교육</a:t>
              </a: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8268295" y="3693729"/>
              <a:ext cx="1115844" cy="764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시스템운영 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인수인계 </a:t>
              </a:r>
              <a: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계획 수립</a:t>
              </a:r>
            </a:p>
          </p:txBody>
        </p:sp>
        <p:cxnSp>
          <p:nvCxnSpPr>
            <p:cNvPr id="91" name="직선 화살표 연결선 90"/>
            <p:cNvCxnSpPr>
              <a:stCxn id="70" idx="2"/>
              <a:endCxn id="71" idx="0"/>
            </p:cNvCxnSpPr>
            <p:nvPr/>
          </p:nvCxnSpPr>
          <p:spPr>
            <a:xfrm>
              <a:off x="1874768" y="2825231"/>
              <a:ext cx="0" cy="868497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71" idx="2"/>
              <a:endCxn id="72" idx="0"/>
            </p:cNvCxnSpPr>
            <p:nvPr/>
          </p:nvCxnSpPr>
          <p:spPr>
            <a:xfrm>
              <a:off x="1874768" y="4458444"/>
              <a:ext cx="0" cy="868498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104"/>
            <p:cNvCxnSpPr>
              <a:stCxn id="72" idx="3"/>
              <a:endCxn id="73" idx="1"/>
            </p:cNvCxnSpPr>
            <p:nvPr/>
          </p:nvCxnSpPr>
          <p:spPr>
            <a:xfrm flipV="1">
              <a:off x="2432690" y="2442874"/>
              <a:ext cx="282185" cy="326642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73" idx="2"/>
              <a:endCxn id="74" idx="0"/>
            </p:cNvCxnSpPr>
            <p:nvPr/>
          </p:nvCxnSpPr>
          <p:spPr>
            <a:xfrm>
              <a:off x="3272797" y="2825231"/>
              <a:ext cx="0" cy="32409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74" idx="2"/>
              <a:endCxn id="75" idx="0"/>
            </p:cNvCxnSpPr>
            <p:nvPr/>
          </p:nvCxnSpPr>
          <p:spPr>
            <a:xfrm>
              <a:off x="3272797" y="3914040"/>
              <a:ext cx="0" cy="32591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75" idx="2"/>
              <a:endCxn id="76" idx="0"/>
            </p:cNvCxnSpPr>
            <p:nvPr/>
          </p:nvCxnSpPr>
          <p:spPr>
            <a:xfrm>
              <a:off x="3272797" y="5001027"/>
              <a:ext cx="0" cy="325915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111"/>
            <p:cNvCxnSpPr>
              <a:stCxn id="76" idx="3"/>
              <a:endCxn id="77" idx="1"/>
            </p:cNvCxnSpPr>
            <p:nvPr/>
          </p:nvCxnSpPr>
          <p:spPr>
            <a:xfrm flipV="1">
              <a:off x="3829107" y="2442874"/>
              <a:ext cx="296698" cy="326642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77" idx="2"/>
              <a:endCxn id="78" idx="0"/>
            </p:cNvCxnSpPr>
            <p:nvPr/>
          </p:nvCxnSpPr>
          <p:spPr>
            <a:xfrm>
              <a:off x="4683727" y="2825231"/>
              <a:ext cx="0" cy="32409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78" idx="2"/>
              <a:endCxn id="79" idx="0"/>
            </p:cNvCxnSpPr>
            <p:nvPr/>
          </p:nvCxnSpPr>
          <p:spPr>
            <a:xfrm>
              <a:off x="4683727" y="3914040"/>
              <a:ext cx="0" cy="32591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79" idx="2"/>
              <a:endCxn id="80" idx="0"/>
            </p:cNvCxnSpPr>
            <p:nvPr/>
          </p:nvCxnSpPr>
          <p:spPr>
            <a:xfrm>
              <a:off x="4683727" y="5001027"/>
              <a:ext cx="0" cy="325915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26"/>
            <p:cNvCxnSpPr>
              <a:stCxn id="80" idx="3"/>
              <a:endCxn id="81" idx="1"/>
            </p:cNvCxnSpPr>
            <p:nvPr/>
          </p:nvCxnSpPr>
          <p:spPr>
            <a:xfrm flipV="1">
              <a:off x="5241649" y="2442874"/>
              <a:ext cx="270899" cy="326642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1" idx="2"/>
              <a:endCxn id="82" idx="0"/>
            </p:cNvCxnSpPr>
            <p:nvPr/>
          </p:nvCxnSpPr>
          <p:spPr>
            <a:xfrm>
              <a:off x="6068857" y="2825231"/>
              <a:ext cx="0" cy="32409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82" idx="2"/>
              <a:endCxn id="83" idx="0"/>
            </p:cNvCxnSpPr>
            <p:nvPr/>
          </p:nvCxnSpPr>
          <p:spPr>
            <a:xfrm>
              <a:off x="6068857" y="3914040"/>
              <a:ext cx="0" cy="32591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83" idx="2"/>
              <a:endCxn id="84" idx="0"/>
            </p:cNvCxnSpPr>
            <p:nvPr/>
          </p:nvCxnSpPr>
          <p:spPr>
            <a:xfrm>
              <a:off x="6068857" y="5001027"/>
              <a:ext cx="0" cy="325915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45"/>
            <p:cNvCxnSpPr>
              <a:stCxn id="84" idx="3"/>
              <a:endCxn id="85" idx="1"/>
            </p:cNvCxnSpPr>
            <p:nvPr/>
          </p:nvCxnSpPr>
          <p:spPr>
            <a:xfrm flipV="1">
              <a:off x="6628392" y="2442874"/>
              <a:ext cx="248324" cy="326642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45"/>
            <p:cNvCxnSpPr>
              <a:stCxn id="83" idx="3"/>
              <a:endCxn id="85" idx="1"/>
            </p:cNvCxnSpPr>
            <p:nvPr/>
          </p:nvCxnSpPr>
          <p:spPr>
            <a:xfrm flipV="1">
              <a:off x="6628392" y="2442874"/>
              <a:ext cx="248324" cy="217761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45"/>
            <p:cNvCxnSpPr>
              <a:stCxn id="82" idx="3"/>
              <a:endCxn id="85" idx="1"/>
            </p:cNvCxnSpPr>
            <p:nvPr/>
          </p:nvCxnSpPr>
          <p:spPr>
            <a:xfrm flipV="1">
              <a:off x="6628392" y="2442874"/>
              <a:ext cx="248324" cy="10888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81" idx="3"/>
              <a:endCxn id="85" idx="1"/>
            </p:cNvCxnSpPr>
            <p:nvPr/>
          </p:nvCxnSpPr>
          <p:spPr>
            <a:xfrm>
              <a:off x="6628392" y="2442874"/>
              <a:ext cx="248324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85" idx="2"/>
              <a:endCxn id="86" idx="0"/>
            </p:cNvCxnSpPr>
            <p:nvPr/>
          </p:nvCxnSpPr>
          <p:spPr>
            <a:xfrm>
              <a:off x="7434638" y="2825231"/>
              <a:ext cx="0" cy="32409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86" idx="2"/>
              <a:endCxn id="87" idx="0"/>
            </p:cNvCxnSpPr>
            <p:nvPr/>
          </p:nvCxnSpPr>
          <p:spPr>
            <a:xfrm>
              <a:off x="7434638" y="3914040"/>
              <a:ext cx="0" cy="325914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87" idx="2"/>
              <a:endCxn id="88" idx="0"/>
            </p:cNvCxnSpPr>
            <p:nvPr/>
          </p:nvCxnSpPr>
          <p:spPr>
            <a:xfrm>
              <a:off x="7434638" y="5001027"/>
              <a:ext cx="0" cy="325915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56"/>
            <p:cNvCxnSpPr>
              <a:stCxn id="88" idx="3"/>
              <a:endCxn id="89" idx="1"/>
            </p:cNvCxnSpPr>
            <p:nvPr/>
          </p:nvCxnSpPr>
          <p:spPr>
            <a:xfrm flipV="1">
              <a:off x="7990947" y="2442874"/>
              <a:ext cx="277348" cy="326642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89" idx="2"/>
              <a:endCxn id="90" idx="0"/>
            </p:cNvCxnSpPr>
            <p:nvPr/>
          </p:nvCxnSpPr>
          <p:spPr>
            <a:xfrm>
              <a:off x="8827830" y="2825231"/>
              <a:ext cx="0" cy="868497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90" idx="2"/>
              <a:endCxn id="131" idx="0"/>
            </p:cNvCxnSpPr>
            <p:nvPr/>
          </p:nvCxnSpPr>
          <p:spPr>
            <a:xfrm>
              <a:off x="8827830" y="4458444"/>
              <a:ext cx="0" cy="868498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모서리가 둥근 직사각형 114"/>
            <p:cNvSpPr/>
            <p:nvPr/>
          </p:nvSpPr>
          <p:spPr bwMode="auto">
            <a:xfrm>
              <a:off x="1315233" y="2062337"/>
              <a:ext cx="274124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1.1</a:t>
              </a:r>
              <a:endParaRPr lang="ko-KR" altLang="en-US" sz="10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 bwMode="auto">
            <a:xfrm>
              <a:off x="2714875" y="2062337"/>
              <a:ext cx="274124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2.1</a:t>
              </a:r>
              <a:endParaRPr lang="ko-KR" altLang="en-US" sz="10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 bwMode="auto">
            <a:xfrm>
              <a:off x="2714875" y="3149325"/>
              <a:ext cx="274124" cy="17661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2.2</a:t>
              </a:r>
              <a:endParaRPr lang="ko-KR" altLang="en-US" sz="10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 bwMode="auto">
            <a:xfrm>
              <a:off x="2714875" y="4239954"/>
              <a:ext cx="274124" cy="17297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2.3</a:t>
              </a:r>
              <a:endParaRPr lang="ko-KR" altLang="en-US" sz="10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 bwMode="auto">
            <a:xfrm>
              <a:off x="4125806" y="2062337"/>
              <a:ext cx="274124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3.1</a:t>
              </a:r>
              <a:endParaRPr lang="ko-KR" altLang="en-US" sz="10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 bwMode="auto">
            <a:xfrm>
              <a:off x="4125806" y="3149325"/>
              <a:ext cx="274124" cy="17661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3.2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 bwMode="auto">
            <a:xfrm>
              <a:off x="4125806" y="5326942"/>
              <a:ext cx="274124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3.3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 bwMode="auto">
            <a:xfrm>
              <a:off x="5512548" y="2062337"/>
              <a:ext cx="274124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4.1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 bwMode="auto">
            <a:xfrm>
              <a:off x="5512548" y="3149325"/>
              <a:ext cx="274124" cy="17661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4.2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 bwMode="auto">
            <a:xfrm>
              <a:off x="5512548" y="4239954"/>
              <a:ext cx="274124" cy="17297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4.3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 bwMode="auto">
            <a:xfrm>
              <a:off x="5512548" y="5326942"/>
              <a:ext cx="274124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4.4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 bwMode="auto">
            <a:xfrm>
              <a:off x="6876716" y="2062337"/>
              <a:ext cx="274124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5.1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 bwMode="auto">
            <a:xfrm>
              <a:off x="6876716" y="4238134"/>
              <a:ext cx="274124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5.2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 bwMode="auto">
            <a:xfrm>
              <a:off x="8268295" y="2062337"/>
              <a:ext cx="272511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6.1</a:t>
              </a:r>
              <a:endParaRPr lang="ko-KR" altLang="en-US" sz="10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 bwMode="auto">
            <a:xfrm>
              <a:off x="8268295" y="3693729"/>
              <a:ext cx="272511" cy="176613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6.2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 bwMode="auto">
            <a:xfrm>
              <a:off x="6876716" y="5326942"/>
              <a:ext cx="274124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5.3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8268295" y="5326942"/>
              <a:ext cx="1115844" cy="762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1" tIns="43550" rIns="34291" bIns="4355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96023" algn="ctr" defTabSz="954234"/>
              <a:r>
                <a:rPr lang="ko-KR" altLang="en-US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시스템운영 </a:t>
              </a:r>
              <a:r>
                <a:rPr lang="en-US" altLang="ko-KR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100" dirty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100" dirty="0" smtClean="0">
                  <a:ln w="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인수인계 </a:t>
              </a:r>
              <a:endParaRPr lang="ko-KR" altLang="en-US" sz="1100" dirty="0">
                <a:ln w="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 bwMode="auto">
            <a:xfrm>
              <a:off x="8268295" y="5326942"/>
              <a:ext cx="272511" cy="1747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0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6.3</a:t>
              </a:r>
              <a:endParaRPr lang="ko-KR" altLang="en-US" sz="1000" kern="1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 bwMode="auto">
          <a:xfrm>
            <a:off x="2889491" y="1647337"/>
            <a:ext cx="10029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</p:txBody>
      </p:sp>
      <p:sp>
        <p:nvSpPr>
          <p:cNvPr id="134" name="TextBox 133"/>
          <p:cNvSpPr txBox="1"/>
          <p:nvPr/>
        </p:nvSpPr>
        <p:spPr bwMode="auto">
          <a:xfrm>
            <a:off x="1463230" y="1647337"/>
            <a:ext cx="10029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Initiation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5233" y="5881255"/>
            <a:ext cx="8068906" cy="3487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96023" algn="ctr" defTabSz="954234"/>
            <a:r>
              <a:rPr lang="en-US" altLang="ko-KR" sz="1100" b="1" dirty="0">
                <a:ln w="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TPOS </a:t>
            </a:r>
            <a:r>
              <a:rPr lang="ko-KR" altLang="en-US" sz="1100" b="1" dirty="0">
                <a:ln w="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글로벌 템플릿 기반 해외법인 신규 전개</a:t>
            </a:r>
          </a:p>
        </p:txBody>
      </p:sp>
    </p:spTree>
    <p:extLst>
      <p:ext uri="{BB962C8B-B14F-4D97-AF65-F5344CB8AC3E}">
        <p14:creationId xmlns:p14="http://schemas.microsoft.com/office/powerpoint/2010/main" val="206760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b="0" kern="0" dirty="0" smtClean="0">
                <a:solidFill>
                  <a:srgbClr val="000000"/>
                </a:solidFill>
              </a:rPr>
              <a:t>6.3 </a:t>
            </a:r>
            <a:r>
              <a:rPr kumimoji="0" lang="ko-KR" altLang="en-US" b="0" kern="0" dirty="0" smtClean="0">
                <a:solidFill>
                  <a:srgbClr val="000000"/>
                </a:solidFill>
              </a:rPr>
              <a:t>개발방법론</a:t>
            </a:r>
            <a:r>
              <a:rPr lang="ko-KR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</a:rPr>
              <a:t>– </a:t>
            </a:r>
            <a:r>
              <a:rPr lang="ko-KR" altLang="en-US" kern="0" dirty="0" smtClean="0">
                <a:solidFill>
                  <a:srgbClr val="000000"/>
                </a:solidFill>
              </a:rPr>
              <a:t>단계별 수행 절차 </a:t>
            </a:r>
            <a:r>
              <a:rPr lang="en-US" altLang="ko-KR" kern="0" dirty="0" smtClean="0">
                <a:solidFill>
                  <a:srgbClr val="000000"/>
                </a:solidFill>
              </a:rPr>
              <a:t>(1/6)</a:t>
            </a:r>
            <a:br>
              <a:rPr lang="en-US" altLang="ko-KR" kern="0" dirty="0" smtClean="0">
                <a:solidFill>
                  <a:srgbClr val="000000"/>
                </a:solidFill>
              </a:rPr>
            </a:b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1. Initiation 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수행을 위한 준비단계로 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WBS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확정 및 프로젝트 수행계획을 수립함</a:t>
            </a:r>
          </a:p>
        </p:txBody>
      </p:sp>
      <p:sp>
        <p:nvSpPr>
          <p:cNvPr id="135" name="자유형 134"/>
          <p:cNvSpPr/>
          <p:nvPr/>
        </p:nvSpPr>
        <p:spPr bwMode="auto">
          <a:xfrm>
            <a:off x="448408" y="2707116"/>
            <a:ext cx="9029700" cy="352608"/>
          </a:xfrm>
          <a:custGeom>
            <a:avLst/>
            <a:gdLst>
              <a:gd name="connsiteX0" fmla="*/ 852854 w 7508630"/>
              <a:gd name="connsiteY0" fmla="*/ 0 h 369277"/>
              <a:gd name="connsiteX1" fmla="*/ 0 w 7508630"/>
              <a:gd name="connsiteY1" fmla="*/ 360485 h 369277"/>
              <a:gd name="connsiteX2" fmla="*/ 7508630 w 7508630"/>
              <a:gd name="connsiteY2" fmla="*/ 369277 h 369277"/>
              <a:gd name="connsiteX3" fmla="*/ 2154115 w 7508630"/>
              <a:gd name="connsiteY3" fmla="*/ 8792 h 369277"/>
              <a:gd name="connsiteX4" fmla="*/ 852854 w 7508630"/>
              <a:gd name="connsiteY4" fmla="*/ 0 h 369277"/>
              <a:gd name="connsiteX0" fmla="*/ 852854 w 9029700"/>
              <a:gd name="connsiteY0" fmla="*/ 0 h 369277"/>
              <a:gd name="connsiteX1" fmla="*/ 0 w 9029700"/>
              <a:gd name="connsiteY1" fmla="*/ 360485 h 369277"/>
              <a:gd name="connsiteX2" fmla="*/ 9029700 w 9029700"/>
              <a:gd name="connsiteY2" fmla="*/ 369277 h 369277"/>
              <a:gd name="connsiteX3" fmla="*/ 2154115 w 9029700"/>
              <a:gd name="connsiteY3" fmla="*/ 8792 h 369277"/>
              <a:gd name="connsiteX4" fmla="*/ 852854 w 9029700"/>
              <a:gd name="connsiteY4" fmla="*/ 0 h 369277"/>
              <a:gd name="connsiteX0" fmla="*/ 857616 w 9029700"/>
              <a:gd name="connsiteY0" fmla="*/ 7877 h 360485"/>
              <a:gd name="connsiteX1" fmla="*/ 0 w 9029700"/>
              <a:gd name="connsiteY1" fmla="*/ 351693 h 360485"/>
              <a:gd name="connsiteX2" fmla="*/ 9029700 w 9029700"/>
              <a:gd name="connsiteY2" fmla="*/ 360485 h 360485"/>
              <a:gd name="connsiteX3" fmla="*/ 2154115 w 9029700"/>
              <a:gd name="connsiteY3" fmla="*/ 0 h 360485"/>
              <a:gd name="connsiteX4" fmla="*/ 857616 w 9029700"/>
              <a:gd name="connsiteY4" fmla="*/ 7877 h 360485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700" h="352608">
                <a:moveTo>
                  <a:pt x="857616" y="0"/>
                </a:moveTo>
                <a:lnTo>
                  <a:pt x="0" y="343816"/>
                </a:lnTo>
                <a:lnTo>
                  <a:pt x="9029700" y="352608"/>
                </a:lnTo>
                <a:cubicBezTo>
                  <a:pt x="6737838" y="238002"/>
                  <a:pt x="3771607" y="254207"/>
                  <a:pt x="2154115" y="8791"/>
                </a:cubicBezTo>
                <a:lnTo>
                  <a:pt x="85761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17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16200000" scaled="0"/>
          </a:gradFill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kern="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6" name="오각형 135"/>
          <p:cNvSpPr/>
          <p:nvPr/>
        </p:nvSpPr>
        <p:spPr bwMode="auto">
          <a:xfrm>
            <a:off x="793475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7954962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6</a:t>
            </a:r>
          </a:p>
        </p:txBody>
      </p:sp>
      <p:sp>
        <p:nvSpPr>
          <p:cNvPr id="138" name="오각형 137"/>
          <p:cNvSpPr/>
          <p:nvPr/>
        </p:nvSpPr>
        <p:spPr bwMode="auto">
          <a:xfrm>
            <a:off x="6605617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9" name="TextBox 138"/>
          <p:cNvSpPr txBox="1"/>
          <p:nvPr/>
        </p:nvSpPr>
        <p:spPr bwMode="auto">
          <a:xfrm>
            <a:off x="6626164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5</a:t>
            </a:r>
          </a:p>
        </p:txBody>
      </p:sp>
      <p:sp>
        <p:nvSpPr>
          <p:cNvPr id="140" name="오각형 139"/>
          <p:cNvSpPr/>
          <p:nvPr/>
        </p:nvSpPr>
        <p:spPr bwMode="auto">
          <a:xfrm>
            <a:off x="5276475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1" name="TextBox 140"/>
          <p:cNvSpPr txBox="1"/>
          <p:nvPr/>
        </p:nvSpPr>
        <p:spPr bwMode="auto">
          <a:xfrm>
            <a:off x="5297426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4</a:t>
            </a:r>
          </a:p>
        </p:txBody>
      </p:sp>
      <p:sp>
        <p:nvSpPr>
          <p:cNvPr id="142" name="오각형 141"/>
          <p:cNvSpPr/>
          <p:nvPr/>
        </p:nvSpPr>
        <p:spPr bwMode="auto">
          <a:xfrm>
            <a:off x="3947333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3" name="TextBox 142"/>
          <p:cNvSpPr txBox="1"/>
          <p:nvPr/>
        </p:nvSpPr>
        <p:spPr bwMode="auto">
          <a:xfrm>
            <a:off x="3968690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3</a:t>
            </a:r>
          </a:p>
        </p:txBody>
      </p:sp>
      <p:sp>
        <p:nvSpPr>
          <p:cNvPr id="144" name="오각형 143"/>
          <p:cNvSpPr/>
          <p:nvPr/>
        </p:nvSpPr>
        <p:spPr bwMode="auto">
          <a:xfrm>
            <a:off x="2618191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5" name="TextBox 144"/>
          <p:cNvSpPr txBox="1"/>
          <p:nvPr/>
        </p:nvSpPr>
        <p:spPr bwMode="auto">
          <a:xfrm>
            <a:off x="2639218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sz="120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</a:t>
            </a:r>
            <a:r>
              <a:rPr lang="en-US" altLang="ko-KR" sz="1200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endParaRPr lang="en-US" altLang="ko-KR" sz="120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>
                  <a:lumMod val="9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6" name="오각형 145"/>
          <p:cNvSpPr/>
          <p:nvPr/>
        </p:nvSpPr>
        <p:spPr bwMode="auto">
          <a:xfrm>
            <a:off x="128904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1289048" y="2031820"/>
            <a:ext cx="1492251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1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8138186" y="2356129"/>
            <a:ext cx="12957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Deployment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9" name="TextBox 148"/>
          <p:cNvSpPr txBox="1"/>
          <p:nvPr/>
        </p:nvSpPr>
        <p:spPr bwMode="auto">
          <a:xfrm>
            <a:off x="69179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 bwMode="auto">
          <a:xfrm>
            <a:off x="56217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Develop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1" name="TextBox 150"/>
          <p:cNvSpPr txBox="1"/>
          <p:nvPr/>
        </p:nvSpPr>
        <p:spPr bwMode="auto">
          <a:xfrm>
            <a:off x="4289612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14336" y="2030413"/>
            <a:ext cx="775962" cy="6789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</a:t>
            </a:r>
            <a:endParaRPr lang="ko-KR" altLang="en-US" sz="1400" kern="1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29214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5173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Initiation</a:t>
            </a: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01413"/>
              </p:ext>
            </p:extLst>
          </p:nvPr>
        </p:nvGraphicFramePr>
        <p:xfrm>
          <a:off x="427526" y="3052099"/>
          <a:ext cx="9062548" cy="3487759"/>
        </p:xfrm>
        <a:graphic>
          <a:graphicData uri="http://schemas.openxmlformats.org/drawingml/2006/table">
            <a:tbl>
              <a:tblPr firstRow="1" bandRow="1"/>
              <a:tblGrid>
                <a:gridCol w="517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4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2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No.</a:t>
                      </a: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Activity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 산출물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34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/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1.1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/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kumimoji="1" lang="ko-KR" altLang="en-US" sz="14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준비</a:t>
                      </a:r>
                      <a:r>
                        <a:rPr kumimoji="1" lang="en-US" altLang="ko-KR" sz="14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4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4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일정 수립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WBS 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</a:t>
                      </a:r>
                      <a:endParaRPr kumimoji="1" lang="en-US" altLang="ko-KR" sz="1200" b="0" kern="1200" spc="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66700" indent="-88900" algn="l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>
                          <a:tab pos="361950" algn="l"/>
                        </a:tabLst>
                      </a:pP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산출물 기준 상세 </a:t>
                      </a:r>
                      <a: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Activity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별 일정 계획 작성</a:t>
                      </a:r>
                      <a: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endParaRPr kumimoji="1" lang="en-US" altLang="ko-KR" sz="1200" b="0" kern="1200" spc="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수행 계획서 작성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58775" indent="-176213" algn="l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>
                          <a:tab pos="0" algn="l"/>
                        </a:tabLst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개요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추진범위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추진 조직 및 역할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추진 계획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관리방안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협조 및 준수사항 등에 대해 작성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계약서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WBS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6" name="직사각형 155"/>
          <p:cNvSpPr/>
          <p:nvPr/>
        </p:nvSpPr>
        <p:spPr>
          <a:xfrm>
            <a:off x="414862" y="1638460"/>
            <a:ext cx="9075213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434" tIns="47717" rIns="95434" bIns="47717" anchor="ctr"/>
          <a:lstStyle/>
          <a:p>
            <a:pPr algn="ctr" defTabSz="871001">
              <a:buClr>
                <a:srgbClr val="32A3D7"/>
              </a:buClr>
              <a:buSzPct val="90000"/>
            </a:pP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방법론 단계별 상세 내용</a:t>
            </a:r>
          </a:p>
        </p:txBody>
      </p:sp>
    </p:spTree>
    <p:extLst>
      <p:ext uri="{BB962C8B-B14F-4D97-AF65-F5344CB8AC3E}">
        <p14:creationId xmlns:p14="http://schemas.microsoft.com/office/powerpoint/2010/main" val="327153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b="0" kern="0" dirty="0" smtClean="0">
                <a:solidFill>
                  <a:srgbClr val="000000"/>
                </a:solidFill>
              </a:rPr>
              <a:t>6.3 </a:t>
            </a:r>
            <a:r>
              <a:rPr kumimoji="0" lang="ko-KR" altLang="en-US" b="0" kern="0" dirty="0" smtClean="0">
                <a:solidFill>
                  <a:srgbClr val="000000"/>
                </a:solidFill>
              </a:rPr>
              <a:t>개발방법론</a:t>
            </a:r>
            <a:r>
              <a:rPr lang="ko-KR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</a:rPr>
              <a:t>– </a:t>
            </a:r>
            <a:r>
              <a:rPr lang="ko-KR" altLang="en-US" kern="0" dirty="0" smtClean="0">
                <a:solidFill>
                  <a:srgbClr val="000000"/>
                </a:solidFill>
              </a:rPr>
              <a:t>단계별 수행 절차 </a:t>
            </a:r>
            <a:r>
              <a:rPr lang="en-US" altLang="ko-KR" kern="0" dirty="0" smtClean="0">
                <a:solidFill>
                  <a:srgbClr val="000000"/>
                </a:solidFill>
              </a:rPr>
              <a:t>(2/6)</a:t>
            </a:r>
            <a:br>
              <a:rPr lang="en-US" altLang="ko-KR" kern="0" dirty="0" smtClean="0">
                <a:solidFill>
                  <a:srgbClr val="000000"/>
                </a:solidFill>
              </a:rPr>
            </a:b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2. Analysis : As-Is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현황 분석 및 요구사항 정의를 통해 프로젝트 범위를 도출함</a:t>
            </a:r>
          </a:p>
        </p:txBody>
      </p:sp>
      <p:sp>
        <p:nvSpPr>
          <p:cNvPr id="27" name="자유형 26"/>
          <p:cNvSpPr/>
          <p:nvPr/>
        </p:nvSpPr>
        <p:spPr bwMode="auto">
          <a:xfrm>
            <a:off x="448408" y="2707116"/>
            <a:ext cx="9029700" cy="352608"/>
          </a:xfrm>
          <a:custGeom>
            <a:avLst/>
            <a:gdLst>
              <a:gd name="connsiteX0" fmla="*/ 852854 w 7508630"/>
              <a:gd name="connsiteY0" fmla="*/ 0 h 369277"/>
              <a:gd name="connsiteX1" fmla="*/ 0 w 7508630"/>
              <a:gd name="connsiteY1" fmla="*/ 360485 h 369277"/>
              <a:gd name="connsiteX2" fmla="*/ 7508630 w 7508630"/>
              <a:gd name="connsiteY2" fmla="*/ 369277 h 369277"/>
              <a:gd name="connsiteX3" fmla="*/ 2154115 w 7508630"/>
              <a:gd name="connsiteY3" fmla="*/ 8792 h 369277"/>
              <a:gd name="connsiteX4" fmla="*/ 852854 w 7508630"/>
              <a:gd name="connsiteY4" fmla="*/ 0 h 369277"/>
              <a:gd name="connsiteX0" fmla="*/ 852854 w 9029700"/>
              <a:gd name="connsiteY0" fmla="*/ 0 h 369277"/>
              <a:gd name="connsiteX1" fmla="*/ 0 w 9029700"/>
              <a:gd name="connsiteY1" fmla="*/ 360485 h 369277"/>
              <a:gd name="connsiteX2" fmla="*/ 9029700 w 9029700"/>
              <a:gd name="connsiteY2" fmla="*/ 369277 h 369277"/>
              <a:gd name="connsiteX3" fmla="*/ 2154115 w 9029700"/>
              <a:gd name="connsiteY3" fmla="*/ 8792 h 369277"/>
              <a:gd name="connsiteX4" fmla="*/ 852854 w 9029700"/>
              <a:gd name="connsiteY4" fmla="*/ 0 h 369277"/>
              <a:gd name="connsiteX0" fmla="*/ 857616 w 9029700"/>
              <a:gd name="connsiteY0" fmla="*/ 7877 h 360485"/>
              <a:gd name="connsiteX1" fmla="*/ 0 w 9029700"/>
              <a:gd name="connsiteY1" fmla="*/ 351693 h 360485"/>
              <a:gd name="connsiteX2" fmla="*/ 9029700 w 9029700"/>
              <a:gd name="connsiteY2" fmla="*/ 360485 h 360485"/>
              <a:gd name="connsiteX3" fmla="*/ 2154115 w 9029700"/>
              <a:gd name="connsiteY3" fmla="*/ 0 h 360485"/>
              <a:gd name="connsiteX4" fmla="*/ 857616 w 9029700"/>
              <a:gd name="connsiteY4" fmla="*/ 7877 h 360485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3478090 w 9029700"/>
              <a:gd name="connsiteY3" fmla="*/ 4028 h 352608"/>
              <a:gd name="connsiteX4" fmla="*/ 857616 w 9029700"/>
              <a:gd name="connsiteY4" fmla="*/ 0 h 352608"/>
              <a:gd name="connsiteX0" fmla="*/ 2253029 w 9029700"/>
              <a:gd name="connsiteY0" fmla="*/ 0 h 362133"/>
              <a:gd name="connsiteX1" fmla="*/ 0 w 9029700"/>
              <a:gd name="connsiteY1" fmla="*/ 353341 h 362133"/>
              <a:gd name="connsiteX2" fmla="*/ 9029700 w 9029700"/>
              <a:gd name="connsiteY2" fmla="*/ 362133 h 362133"/>
              <a:gd name="connsiteX3" fmla="*/ 3478090 w 9029700"/>
              <a:gd name="connsiteY3" fmla="*/ 13553 h 362133"/>
              <a:gd name="connsiteX4" fmla="*/ 2253029 w 9029700"/>
              <a:gd name="connsiteY4" fmla="*/ 0 h 362133"/>
              <a:gd name="connsiteX0" fmla="*/ 2233979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3478090 w 9029700"/>
              <a:gd name="connsiteY3" fmla="*/ 4028 h 352608"/>
              <a:gd name="connsiteX4" fmla="*/ 2233979 w 9029700"/>
              <a:gd name="connsiteY4" fmla="*/ 0 h 3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700" h="352608">
                <a:moveTo>
                  <a:pt x="2233979" y="0"/>
                </a:moveTo>
                <a:lnTo>
                  <a:pt x="0" y="343816"/>
                </a:lnTo>
                <a:lnTo>
                  <a:pt x="9029700" y="352608"/>
                </a:lnTo>
                <a:cubicBezTo>
                  <a:pt x="6737838" y="238002"/>
                  <a:pt x="5095582" y="249444"/>
                  <a:pt x="3478090" y="4028"/>
                </a:cubicBezTo>
                <a:lnTo>
                  <a:pt x="2233979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17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16200000" scaled="0"/>
          </a:gradFill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kern="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오각형 27"/>
          <p:cNvSpPr/>
          <p:nvPr/>
        </p:nvSpPr>
        <p:spPr bwMode="auto">
          <a:xfrm>
            <a:off x="793475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954962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6</a:t>
            </a:r>
          </a:p>
        </p:txBody>
      </p:sp>
      <p:sp>
        <p:nvSpPr>
          <p:cNvPr id="30" name="오각형 29"/>
          <p:cNvSpPr/>
          <p:nvPr/>
        </p:nvSpPr>
        <p:spPr bwMode="auto">
          <a:xfrm>
            <a:off x="6605617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626164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5</a:t>
            </a:r>
          </a:p>
        </p:txBody>
      </p:sp>
      <p:sp>
        <p:nvSpPr>
          <p:cNvPr id="32" name="오각형 31"/>
          <p:cNvSpPr/>
          <p:nvPr/>
        </p:nvSpPr>
        <p:spPr bwMode="auto">
          <a:xfrm>
            <a:off x="5276475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297426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4</a:t>
            </a:r>
          </a:p>
        </p:txBody>
      </p:sp>
      <p:sp>
        <p:nvSpPr>
          <p:cNvPr id="34" name="오각형 33"/>
          <p:cNvSpPr/>
          <p:nvPr/>
        </p:nvSpPr>
        <p:spPr bwMode="auto">
          <a:xfrm>
            <a:off x="3947333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968690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3</a:t>
            </a:r>
          </a:p>
        </p:txBody>
      </p:sp>
      <p:sp>
        <p:nvSpPr>
          <p:cNvPr id="36" name="오각형 35"/>
          <p:cNvSpPr/>
          <p:nvPr/>
        </p:nvSpPr>
        <p:spPr bwMode="auto">
          <a:xfrm>
            <a:off x="2618191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639218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2</a:t>
            </a:r>
          </a:p>
        </p:txBody>
      </p:sp>
      <p:sp>
        <p:nvSpPr>
          <p:cNvPr id="38" name="오각형 37"/>
          <p:cNvSpPr/>
          <p:nvPr/>
        </p:nvSpPr>
        <p:spPr bwMode="auto">
          <a:xfrm>
            <a:off x="128904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289048" y="2031820"/>
            <a:ext cx="1492251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1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56217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Develop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89612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14336" y="2030413"/>
            <a:ext cx="775962" cy="6789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</a:t>
            </a:r>
            <a:endParaRPr lang="ko-KR" altLang="en-US" sz="1400" kern="1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9214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5173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Initiation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3214"/>
              </p:ext>
            </p:extLst>
          </p:nvPr>
        </p:nvGraphicFramePr>
        <p:xfrm>
          <a:off x="427526" y="3052100"/>
          <a:ext cx="9062548" cy="3476716"/>
        </p:xfrm>
        <a:graphic>
          <a:graphicData uri="http://schemas.openxmlformats.org/drawingml/2006/table">
            <a:tbl>
              <a:tblPr firstRow="1" bandRow="1"/>
              <a:tblGrid>
                <a:gridCol w="517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4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3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No.</a:t>
                      </a: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Activity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 산출물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64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2.1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As-Is </a:t>
                      </a: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현황 분석</a:t>
                      </a: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업무</a:t>
                      </a: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</a:t>
                      </a: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400" b="1" kern="120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As-Is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업무 프로세스 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</a:t>
                      </a:r>
                      <a:endParaRPr kumimoji="1" lang="en-US" altLang="ko-KR" sz="1200" b="0" kern="1200" spc="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현행 업무 매뉴얼 분석</a:t>
                      </a:r>
                      <a:endParaRPr kumimoji="1" lang="en-US" altLang="ko-KR" sz="1100" b="0" kern="1200" spc="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업무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상세 파악을 위해 담당자 별 인터뷰 수행 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Mega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프로세스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/Process Chain/Process/Task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단계로 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As-Is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업무 프로세스 작성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As-Is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현황 파악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Application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현황 분석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Interface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현황 분석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None/>
                      </a:pPr>
                      <a: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5202051"/>
                  </a:ext>
                </a:extLst>
              </a:tr>
              <a:tr h="75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2.2</a:t>
                      </a: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ko-KR" altLang="en-US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요구사항 정의</a:t>
                      </a:r>
                      <a:endParaRPr kumimoji="1" lang="en-US" altLang="ko-KR" sz="1400" b="1" kern="120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유관부서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인터뷰를 통한 요구사항 파악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부서별 담당자 인터뷰 일정을 수립하여 업무 및 시스템 </a:t>
                      </a:r>
                      <a:r>
                        <a:rPr kumimoji="1" lang="en-US" altLang="ko-KR" sz="11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1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1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요구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사항 파악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요구사항 정의서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7462372"/>
                  </a:ext>
                </a:extLst>
              </a:tr>
              <a:tr h="90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2.3</a:t>
                      </a:r>
                      <a:endParaRPr kumimoji="1" lang="ko-KR" altLang="en-US" sz="1400" b="1" kern="120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범위 정의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SOW(</a:t>
                      </a:r>
                      <a:r>
                        <a:rPr kumimoji="1" lang="ko-KR" altLang="en-US" sz="12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작업지시서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및 요구사항 수집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분석을 통한 프로젝트 개발 범위 확정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None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14862" y="1638460"/>
            <a:ext cx="9075213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434" tIns="47717" rIns="95434" bIns="47717" anchor="ctr"/>
          <a:lstStyle/>
          <a:p>
            <a:pPr algn="ctr" defTabSz="871001">
              <a:buClr>
                <a:srgbClr val="32A3D7"/>
              </a:buClr>
              <a:buSzPct val="90000"/>
            </a:pP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방법론 단계별 상세 내용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69179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8138186" y="2356129"/>
            <a:ext cx="12957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Deployment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01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b="0" kern="0" dirty="0" smtClean="0">
                <a:solidFill>
                  <a:srgbClr val="000000"/>
                </a:solidFill>
              </a:rPr>
              <a:t>6.3 </a:t>
            </a:r>
            <a:r>
              <a:rPr kumimoji="0" lang="ko-KR" altLang="en-US" b="0" kern="0" dirty="0" smtClean="0">
                <a:solidFill>
                  <a:srgbClr val="000000"/>
                </a:solidFill>
              </a:rPr>
              <a:t>개발방법론</a:t>
            </a:r>
            <a:r>
              <a:rPr lang="ko-KR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</a:rPr>
              <a:t>– </a:t>
            </a:r>
            <a:r>
              <a:rPr lang="ko-KR" altLang="en-US" kern="0" dirty="0" smtClean="0">
                <a:solidFill>
                  <a:srgbClr val="000000"/>
                </a:solidFill>
              </a:rPr>
              <a:t>단계별 수행 절차 </a:t>
            </a:r>
            <a:r>
              <a:rPr lang="en-US" altLang="ko-KR" kern="0" dirty="0" smtClean="0">
                <a:solidFill>
                  <a:srgbClr val="000000"/>
                </a:solidFill>
              </a:rPr>
              <a:t>(3/6)</a:t>
            </a:r>
            <a:br>
              <a:rPr lang="en-US" altLang="ko-KR" kern="0" dirty="0" smtClean="0">
                <a:solidFill>
                  <a:srgbClr val="000000"/>
                </a:solidFill>
              </a:rPr>
            </a:b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3. Design 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 구현을 위한 상세 설계를 수행하고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이에 따른 상세 개발 계획을 수립함</a:t>
            </a:r>
          </a:p>
        </p:txBody>
      </p:sp>
      <p:sp>
        <p:nvSpPr>
          <p:cNvPr id="30" name="자유형 29"/>
          <p:cNvSpPr/>
          <p:nvPr/>
        </p:nvSpPr>
        <p:spPr bwMode="auto">
          <a:xfrm>
            <a:off x="448408" y="2706382"/>
            <a:ext cx="9029700" cy="353342"/>
          </a:xfrm>
          <a:custGeom>
            <a:avLst/>
            <a:gdLst>
              <a:gd name="connsiteX0" fmla="*/ 852854 w 7508630"/>
              <a:gd name="connsiteY0" fmla="*/ 0 h 369277"/>
              <a:gd name="connsiteX1" fmla="*/ 0 w 7508630"/>
              <a:gd name="connsiteY1" fmla="*/ 360485 h 369277"/>
              <a:gd name="connsiteX2" fmla="*/ 7508630 w 7508630"/>
              <a:gd name="connsiteY2" fmla="*/ 369277 h 369277"/>
              <a:gd name="connsiteX3" fmla="*/ 2154115 w 7508630"/>
              <a:gd name="connsiteY3" fmla="*/ 8792 h 369277"/>
              <a:gd name="connsiteX4" fmla="*/ 852854 w 7508630"/>
              <a:gd name="connsiteY4" fmla="*/ 0 h 369277"/>
              <a:gd name="connsiteX0" fmla="*/ 852854 w 9029700"/>
              <a:gd name="connsiteY0" fmla="*/ 0 h 369277"/>
              <a:gd name="connsiteX1" fmla="*/ 0 w 9029700"/>
              <a:gd name="connsiteY1" fmla="*/ 360485 h 369277"/>
              <a:gd name="connsiteX2" fmla="*/ 9029700 w 9029700"/>
              <a:gd name="connsiteY2" fmla="*/ 369277 h 369277"/>
              <a:gd name="connsiteX3" fmla="*/ 2154115 w 9029700"/>
              <a:gd name="connsiteY3" fmla="*/ 8792 h 369277"/>
              <a:gd name="connsiteX4" fmla="*/ 852854 w 9029700"/>
              <a:gd name="connsiteY4" fmla="*/ 0 h 369277"/>
              <a:gd name="connsiteX0" fmla="*/ 857616 w 9029700"/>
              <a:gd name="connsiteY0" fmla="*/ 7877 h 360485"/>
              <a:gd name="connsiteX1" fmla="*/ 0 w 9029700"/>
              <a:gd name="connsiteY1" fmla="*/ 351693 h 360485"/>
              <a:gd name="connsiteX2" fmla="*/ 9029700 w 9029700"/>
              <a:gd name="connsiteY2" fmla="*/ 360485 h 360485"/>
              <a:gd name="connsiteX3" fmla="*/ 2154115 w 9029700"/>
              <a:gd name="connsiteY3" fmla="*/ 0 h 360485"/>
              <a:gd name="connsiteX4" fmla="*/ 857616 w 9029700"/>
              <a:gd name="connsiteY4" fmla="*/ 7877 h 360485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734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857616 w 9029700"/>
              <a:gd name="connsiteY4" fmla="*/ 734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3591291 w 9029700"/>
              <a:gd name="connsiteY4" fmla="*/ 5497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3591291 w 9029700"/>
              <a:gd name="connsiteY4" fmla="*/ 5497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3591291 w 9029700"/>
              <a:gd name="connsiteY4" fmla="*/ 5497 h 35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700" h="353342">
                <a:moveTo>
                  <a:pt x="3591291" y="5497"/>
                </a:moveTo>
                <a:cubicBezTo>
                  <a:pt x="1322632" y="294728"/>
                  <a:pt x="1282822" y="250582"/>
                  <a:pt x="0" y="344550"/>
                </a:cubicBezTo>
                <a:lnTo>
                  <a:pt x="9029700" y="353342"/>
                </a:lnTo>
                <a:cubicBezTo>
                  <a:pt x="6737838" y="238736"/>
                  <a:pt x="6433845" y="245416"/>
                  <a:pt x="4816353" y="0"/>
                </a:cubicBezTo>
                <a:lnTo>
                  <a:pt x="3591291" y="5497"/>
                </a:ln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17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16200000" scaled="0"/>
          </a:gradFill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kern="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오각형 30"/>
          <p:cNvSpPr/>
          <p:nvPr/>
        </p:nvSpPr>
        <p:spPr bwMode="auto">
          <a:xfrm>
            <a:off x="793475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954962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6</a:t>
            </a:r>
          </a:p>
        </p:txBody>
      </p:sp>
      <p:sp>
        <p:nvSpPr>
          <p:cNvPr id="33" name="오각형 32"/>
          <p:cNvSpPr/>
          <p:nvPr/>
        </p:nvSpPr>
        <p:spPr bwMode="auto">
          <a:xfrm>
            <a:off x="6605617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626164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5</a:t>
            </a:r>
          </a:p>
        </p:txBody>
      </p:sp>
      <p:sp>
        <p:nvSpPr>
          <p:cNvPr id="35" name="오각형 34"/>
          <p:cNvSpPr/>
          <p:nvPr/>
        </p:nvSpPr>
        <p:spPr bwMode="auto">
          <a:xfrm>
            <a:off x="5276475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297426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4</a:t>
            </a:r>
          </a:p>
        </p:txBody>
      </p:sp>
      <p:sp>
        <p:nvSpPr>
          <p:cNvPr id="37" name="오각형 36"/>
          <p:cNvSpPr/>
          <p:nvPr/>
        </p:nvSpPr>
        <p:spPr bwMode="auto">
          <a:xfrm>
            <a:off x="3947333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968690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3</a:t>
            </a:r>
          </a:p>
        </p:txBody>
      </p:sp>
      <p:sp>
        <p:nvSpPr>
          <p:cNvPr id="39" name="오각형 38"/>
          <p:cNvSpPr/>
          <p:nvPr/>
        </p:nvSpPr>
        <p:spPr bwMode="auto">
          <a:xfrm>
            <a:off x="2618191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2639218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2</a:t>
            </a:r>
          </a:p>
        </p:txBody>
      </p:sp>
      <p:sp>
        <p:nvSpPr>
          <p:cNvPr id="41" name="오각형 40"/>
          <p:cNvSpPr/>
          <p:nvPr/>
        </p:nvSpPr>
        <p:spPr bwMode="auto">
          <a:xfrm>
            <a:off x="128904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289048" y="2031820"/>
            <a:ext cx="1492251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1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217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Develop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289612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14336" y="2030413"/>
            <a:ext cx="775962" cy="6789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</a:t>
            </a:r>
            <a:endParaRPr lang="ko-KR" altLang="en-US" sz="1400" kern="1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29214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15173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Initiation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12731"/>
              </p:ext>
            </p:extLst>
          </p:nvPr>
        </p:nvGraphicFramePr>
        <p:xfrm>
          <a:off x="427526" y="3052100"/>
          <a:ext cx="9062548" cy="3481292"/>
        </p:xfrm>
        <a:graphic>
          <a:graphicData uri="http://schemas.openxmlformats.org/drawingml/2006/table">
            <a:tbl>
              <a:tblPr firstRow="1" bandRow="1"/>
              <a:tblGrid>
                <a:gridCol w="517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4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57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No.</a:t>
                      </a: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Activity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 산출물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48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3.1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660" marB="45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To-Be </a:t>
                      </a: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</a:t>
                      </a:r>
                      <a:endParaRPr kumimoji="1" lang="ko-KR" altLang="en-US" sz="1400" b="1" kern="120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660" marB="456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To-Be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프로세스 목록 및 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Map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프로세스 목록 및 담당조직 등을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정의하고 업무 흐름도를 작성</a:t>
                      </a: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개발규칙 정의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Framework,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명명규칙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페이지표준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등을 정의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User Interface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ID, </a:t>
                      </a:r>
                      <a:r>
                        <a:rPr kumimoji="1" lang="ko-KR" altLang="en-US" sz="11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화면명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경로 및 주요 처리사항에 대하여 작성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개발범위 내의 데이터베이스 목록 작성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각 테이블에 해당하는 물리 설계서 작성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</a:t>
                      </a:r>
                      <a:r>
                        <a:rPr kumimoji="1" lang="ko-KR" altLang="en-US" sz="12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메</a:t>
                      </a:r>
                      <a:r>
                        <a:rPr kumimoji="1" lang="ko-KR" altLang="en-US" sz="1200" b="0" kern="1200" spc="0" dirty="0" err="1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뉴별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프로그램 목록 작성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660" marB="456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To-Be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프로세스 정의서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To-Be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메뉴 구조도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프로그램 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목록</a:t>
                      </a:r>
                      <a:endParaRPr kumimoji="1" lang="en-US" altLang="ko-KR" sz="1200" b="0" kern="1200" spc="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화면 설계서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설계서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(E-R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다이어그램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테이블 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정의서</a:t>
                      </a:r>
                      <a:endParaRPr kumimoji="1" lang="en-US" altLang="ko-KR" sz="1200" b="0" kern="1200" spc="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R="0" marT="45660" marB="456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5202051"/>
                  </a:ext>
                </a:extLst>
              </a:tr>
              <a:tr h="3974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3.2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660" marB="456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MI &amp; IF</a:t>
                      </a: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대상 및 </a:t>
                      </a: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방법 정의</a:t>
                      </a:r>
                    </a:p>
                  </a:txBody>
                  <a:tcPr marT="45660" marB="456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Interface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Interface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대상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방법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필드 매핑</a:t>
                      </a:r>
                      <a:endParaRPr kumimoji="1" lang="en-US" altLang="ko-KR" sz="11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Data Migration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계획 수립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범위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 출처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프로세스</a:t>
                      </a:r>
                      <a:r>
                        <a:rPr kumimoji="1" lang="en-US" altLang="ko-KR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툴 및 </a:t>
                      </a:r>
                      <a:r>
                        <a:rPr kumimoji="1" lang="ko-KR" altLang="en-US" sz="11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오류처리</a:t>
                      </a:r>
                      <a:r>
                        <a:rPr kumimoji="1" lang="ko-KR" altLang="en-US" sz="11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방안 작성</a:t>
                      </a:r>
                    </a:p>
                  </a:txBody>
                  <a:tcPr marT="45660" marB="456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Interface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정의서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Data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이행 계획서</a:t>
                      </a:r>
                    </a:p>
                  </a:txBody>
                  <a:tcPr marR="0" marT="45660" marB="456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7462372"/>
                  </a:ext>
                </a:extLst>
              </a:tr>
              <a:tr h="2501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3.3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kern="1200" spc="-100" baseline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상세 개발 일정 수립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프로그램 목록 별 개발 담당자 지정 및 일정 계획 수립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None/>
                      </a:pPr>
                      <a: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R="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중간보고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진척 현황 및 작업 내용 작성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None/>
                      </a:pPr>
                      <a: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R="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1376044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414862" y="1638460"/>
            <a:ext cx="9075213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434" tIns="47717" rIns="95434" bIns="47717" anchor="ctr"/>
          <a:lstStyle/>
          <a:p>
            <a:pPr algn="ctr" defTabSz="871001">
              <a:buClr>
                <a:srgbClr val="32A3D7"/>
              </a:buClr>
              <a:buSzPct val="90000"/>
            </a:pP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방법론 단계별 상세 내용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69179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8138186" y="2356129"/>
            <a:ext cx="12957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Deployment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53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b="0" kern="0" dirty="0" smtClean="0">
                <a:solidFill>
                  <a:srgbClr val="000000"/>
                </a:solidFill>
              </a:rPr>
              <a:t>6.3 </a:t>
            </a:r>
            <a:r>
              <a:rPr kumimoji="0" lang="ko-KR" altLang="en-US" b="0" kern="0" dirty="0" smtClean="0">
                <a:solidFill>
                  <a:srgbClr val="000000"/>
                </a:solidFill>
              </a:rPr>
              <a:t>개발방법론</a:t>
            </a:r>
            <a:r>
              <a:rPr lang="ko-KR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</a:rPr>
              <a:t>– </a:t>
            </a:r>
            <a:r>
              <a:rPr lang="ko-KR" altLang="en-US" kern="0" dirty="0" smtClean="0">
                <a:solidFill>
                  <a:srgbClr val="000000"/>
                </a:solidFill>
              </a:rPr>
              <a:t>단계별 수행 절차 </a:t>
            </a:r>
            <a:r>
              <a:rPr lang="en-US" altLang="ko-KR" kern="0" dirty="0" smtClean="0">
                <a:solidFill>
                  <a:srgbClr val="000000"/>
                </a:solidFill>
              </a:rPr>
              <a:t>(4/6)</a:t>
            </a:r>
            <a:br>
              <a:rPr lang="en-US" altLang="ko-KR" kern="0" dirty="0" smtClean="0">
                <a:solidFill>
                  <a:srgbClr val="000000"/>
                </a:solidFill>
              </a:rPr>
            </a:b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4. Develop 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 개발을 위한 환경을 설정하고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프로그램 개발을 수행함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448408" y="2706382"/>
            <a:ext cx="9029700" cy="353342"/>
          </a:xfrm>
          <a:custGeom>
            <a:avLst/>
            <a:gdLst>
              <a:gd name="connsiteX0" fmla="*/ 852854 w 7508630"/>
              <a:gd name="connsiteY0" fmla="*/ 0 h 369277"/>
              <a:gd name="connsiteX1" fmla="*/ 0 w 7508630"/>
              <a:gd name="connsiteY1" fmla="*/ 360485 h 369277"/>
              <a:gd name="connsiteX2" fmla="*/ 7508630 w 7508630"/>
              <a:gd name="connsiteY2" fmla="*/ 369277 h 369277"/>
              <a:gd name="connsiteX3" fmla="*/ 2154115 w 7508630"/>
              <a:gd name="connsiteY3" fmla="*/ 8792 h 369277"/>
              <a:gd name="connsiteX4" fmla="*/ 852854 w 7508630"/>
              <a:gd name="connsiteY4" fmla="*/ 0 h 369277"/>
              <a:gd name="connsiteX0" fmla="*/ 852854 w 9029700"/>
              <a:gd name="connsiteY0" fmla="*/ 0 h 369277"/>
              <a:gd name="connsiteX1" fmla="*/ 0 w 9029700"/>
              <a:gd name="connsiteY1" fmla="*/ 360485 h 369277"/>
              <a:gd name="connsiteX2" fmla="*/ 9029700 w 9029700"/>
              <a:gd name="connsiteY2" fmla="*/ 369277 h 369277"/>
              <a:gd name="connsiteX3" fmla="*/ 2154115 w 9029700"/>
              <a:gd name="connsiteY3" fmla="*/ 8792 h 369277"/>
              <a:gd name="connsiteX4" fmla="*/ 852854 w 9029700"/>
              <a:gd name="connsiteY4" fmla="*/ 0 h 369277"/>
              <a:gd name="connsiteX0" fmla="*/ 857616 w 9029700"/>
              <a:gd name="connsiteY0" fmla="*/ 7877 h 360485"/>
              <a:gd name="connsiteX1" fmla="*/ 0 w 9029700"/>
              <a:gd name="connsiteY1" fmla="*/ 351693 h 360485"/>
              <a:gd name="connsiteX2" fmla="*/ 9029700 w 9029700"/>
              <a:gd name="connsiteY2" fmla="*/ 360485 h 360485"/>
              <a:gd name="connsiteX3" fmla="*/ 2154115 w 9029700"/>
              <a:gd name="connsiteY3" fmla="*/ 0 h 360485"/>
              <a:gd name="connsiteX4" fmla="*/ 857616 w 9029700"/>
              <a:gd name="connsiteY4" fmla="*/ 7877 h 360485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734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857616 w 9029700"/>
              <a:gd name="connsiteY4" fmla="*/ 734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3591291 w 9029700"/>
              <a:gd name="connsiteY4" fmla="*/ 5497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3591291 w 9029700"/>
              <a:gd name="connsiteY4" fmla="*/ 5497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3591291 w 9029700"/>
              <a:gd name="connsiteY4" fmla="*/ 5497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3591291 w 9029700"/>
              <a:gd name="connsiteY4" fmla="*/ 5497 h 353342"/>
              <a:gd name="connsiteX0" fmla="*/ 4924791 w 9029700"/>
              <a:gd name="connsiteY0" fmla="*/ 181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4924791 w 9029700"/>
              <a:gd name="connsiteY4" fmla="*/ 18197 h 353342"/>
              <a:gd name="connsiteX0" fmla="*/ 4924791 w 9029700"/>
              <a:gd name="connsiteY0" fmla="*/ 181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4924791 w 9029700"/>
              <a:gd name="connsiteY4" fmla="*/ 18197 h 353342"/>
              <a:gd name="connsiteX0" fmla="*/ 4924791 w 9029700"/>
              <a:gd name="connsiteY0" fmla="*/ 181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4924791 w 9029700"/>
              <a:gd name="connsiteY4" fmla="*/ 18197 h 353342"/>
              <a:gd name="connsiteX0" fmla="*/ 4924791 w 9029700"/>
              <a:gd name="connsiteY0" fmla="*/ 181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4924791 w 9029700"/>
              <a:gd name="connsiteY4" fmla="*/ 18197 h 35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700" h="353342">
                <a:moveTo>
                  <a:pt x="4924791" y="18197"/>
                </a:moveTo>
                <a:cubicBezTo>
                  <a:pt x="2656132" y="307428"/>
                  <a:pt x="1282822" y="250582"/>
                  <a:pt x="0" y="344550"/>
                </a:cubicBezTo>
                <a:lnTo>
                  <a:pt x="9029700" y="353342"/>
                </a:lnTo>
                <a:cubicBezTo>
                  <a:pt x="7492218" y="253976"/>
                  <a:pt x="6765315" y="145086"/>
                  <a:pt x="6124453" y="0"/>
                </a:cubicBezTo>
                <a:lnTo>
                  <a:pt x="4924791" y="18197"/>
                </a:ln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17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16200000" scaled="0"/>
          </a:gradFill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kern="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오각형 6"/>
          <p:cNvSpPr/>
          <p:nvPr/>
        </p:nvSpPr>
        <p:spPr bwMode="auto">
          <a:xfrm>
            <a:off x="793475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954962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6</a:t>
            </a:r>
          </a:p>
        </p:txBody>
      </p:sp>
      <p:sp>
        <p:nvSpPr>
          <p:cNvPr id="10" name="오각형 9"/>
          <p:cNvSpPr/>
          <p:nvPr/>
        </p:nvSpPr>
        <p:spPr bwMode="auto">
          <a:xfrm>
            <a:off x="6605617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626164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5</a:t>
            </a:r>
          </a:p>
        </p:txBody>
      </p:sp>
      <p:sp>
        <p:nvSpPr>
          <p:cNvPr id="12" name="오각형 11"/>
          <p:cNvSpPr/>
          <p:nvPr/>
        </p:nvSpPr>
        <p:spPr bwMode="auto">
          <a:xfrm>
            <a:off x="5276475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97426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4</a:t>
            </a:r>
          </a:p>
        </p:txBody>
      </p:sp>
      <p:sp>
        <p:nvSpPr>
          <p:cNvPr id="14" name="오각형 13"/>
          <p:cNvSpPr/>
          <p:nvPr/>
        </p:nvSpPr>
        <p:spPr bwMode="auto">
          <a:xfrm>
            <a:off x="3947333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68690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3</a:t>
            </a:r>
          </a:p>
        </p:txBody>
      </p:sp>
      <p:sp>
        <p:nvSpPr>
          <p:cNvPr id="16" name="오각형 15"/>
          <p:cNvSpPr/>
          <p:nvPr/>
        </p:nvSpPr>
        <p:spPr bwMode="auto">
          <a:xfrm>
            <a:off x="2618191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639218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2</a:t>
            </a:r>
          </a:p>
        </p:txBody>
      </p:sp>
      <p:sp>
        <p:nvSpPr>
          <p:cNvPr id="18" name="오각형 17"/>
          <p:cNvSpPr/>
          <p:nvPr/>
        </p:nvSpPr>
        <p:spPr bwMode="auto">
          <a:xfrm>
            <a:off x="128904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289048" y="2031820"/>
            <a:ext cx="1492251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1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217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Develop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289612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14336" y="2030413"/>
            <a:ext cx="775962" cy="6789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</a:t>
            </a:r>
            <a:endParaRPr lang="ko-KR" altLang="en-US" sz="1400" kern="1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9214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5173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Initiation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41995"/>
              </p:ext>
            </p:extLst>
          </p:nvPr>
        </p:nvGraphicFramePr>
        <p:xfrm>
          <a:off x="427526" y="3052100"/>
          <a:ext cx="9062548" cy="3482049"/>
        </p:xfrm>
        <a:graphic>
          <a:graphicData uri="http://schemas.openxmlformats.org/drawingml/2006/table">
            <a:tbl>
              <a:tblPr firstRow="1" bandRow="1"/>
              <a:tblGrid>
                <a:gridCol w="517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4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No.</a:t>
                      </a: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Activity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 산출물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90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4.1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kern="120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프로그램 개발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 환경 설정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User Interface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Application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 변환 프로그램 개발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None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5202051"/>
                  </a:ext>
                </a:extLst>
              </a:tr>
              <a:tr h="12974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4.2</a:t>
                      </a:r>
                      <a:endParaRPr kumimoji="1" lang="ko-KR" altLang="en-US" sz="1400" b="1" kern="120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MI &amp; IF </a:t>
                      </a:r>
                      <a:r>
                        <a:rPr kumimoji="1" lang="ko-KR" altLang="en-US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프로그램 </a:t>
                      </a:r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유관 시스템과의 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Interface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Interface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 결과 테스트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컨버전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프로그램 명세서 작성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컨버전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프로그래밍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 </a:t>
                      </a:r>
                      <a:r>
                        <a:rPr kumimoji="1" lang="ko-KR" altLang="en-US" sz="12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컨버전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 검토 및 오류 수정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None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7462372"/>
                  </a:ext>
                </a:extLst>
              </a:tr>
              <a:tr h="5405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4.3</a:t>
                      </a:r>
                      <a:endParaRPr kumimoji="1" lang="ko-KR" altLang="en-US" sz="1400" b="1" kern="120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Main </a:t>
                      </a:r>
                      <a:r>
                        <a:rPr kumimoji="1" lang="ko-KR" altLang="en-US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화면 디자인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메인 화면 시안 협의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메인 화면 디자인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None/>
                      </a:pPr>
                      <a:r>
                        <a:rPr kumimoji="1" lang="en-US" altLang="ko-KR" sz="1200" b="0" kern="1200" spc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200" b="0" kern="1200" spc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4.4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Report </a:t>
                      </a: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Report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프로그램 개발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None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137604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69179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8138186" y="2356129"/>
            <a:ext cx="12957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Deployment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4862" y="1638460"/>
            <a:ext cx="9075213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434" tIns="47717" rIns="95434" bIns="47717" anchor="ctr"/>
          <a:lstStyle/>
          <a:p>
            <a:pPr algn="ctr" defTabSz="871001">
              <a:buClr>
                <a:srgbClr val="32A3D7"/>
              </a:buClr>
              <a:buSzPct val="90000"/>
            </a:pP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방법론 단계별 상세 내용</a:t>
            </a:r>
          </a:p>
        </p:txBody>
      </p:sp>
    </p:spTree>
    <p:extLst>
      <p:ext uri="{BB962C8B-B14F-4D97-AF65-F5344CB8AC3E}">
        <p14:creationId xmlns:p14="http://schemas.microsoft.com/office/powerpoint/2010/main" val="225053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b="0" kern="0" dirty="0" smtClean="0">
                <a:solidFill>
                  <a:srgbClr val="000000"/>
                </a:solidFill>
              </a:rPr>
              <a:t>6.3 </a:t>
            </a:r>
            <a:r>
              <a:rPr kumimoji="0" lang="ko-KR" altLang="en-US" b="0" kern="0" dirty="0" smtClean="0">
                <a:solidFill>
                  <a:srgbClr val="000000"/>
                </a:solidFill>
              </a:rPr>
              <a:t>개발방법론</a:t>
            </a:r>
            <a:r>
              <a:rPr lang="ko-KR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</a:rPr>
              <a:t>– </a:t>
            </a:r>
            <a:r>
              <a:rPr lang="ko-KR" altLang="en-US" kern="0" dirty="0" smtClean="0">
                <a:solidFill>
                  <a:srgbClr val="000000"/>
                </a:solidFill>
              </a:rPr>
              <a:t>단계별 수행 절차 </a:t>
            </a:r>
            <a:r>
              <a:rPr lang="en-US" altLang="ko-KR" kern="0" dirty="0" smtClean="0">
                <a:solidFill>
                  <a:srgbClr val="000000"/>
                </a:solidFill>
              </a:rPr>
              <a:t>(5/6)</a:t>
            </a:r>
            <a:br>
              <a:rPr lang="en-US" altLang="ko-KR" kern="0" dirty="0" smtClean="0">
                <a:solidFill>
                  <a:srgbClr val="000000"/>
                </a:solidFill>
              </a:rPr>
            </a:b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5. Test 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통합 테스트 계획을 기반으로 테스트를 수행하고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검증을 통해 시스템의 완성도를 높임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448408" y="2707116"/>
            <a:ext cx="9029700" cy="352608"/>
          </a:xfrm>
          <a:custGeom>
            <a:avLst/>
            <a:gdLst>
              <a:gd name="connsiteX0" fmla="*/ 852854 w 7508630"/>
              <a:gd name="connsiteY0" fmla="*/ 0 h 369277"/>
              <a:gd name="connsiteX1" fmla="*/ 0 w 7508630"/>
              <a:gd name="connsiteY1" fmla="*/ 360485 h 369277"/>
              <a:gd name="connsiteX2" fmla="*/ 7508630 w 7508630"/>
              <a:gd name="connsiteY2" fmla="*/ 369277 h 369277"/>
              <a:gd name="connsiteX3" fmla="*/ 2154115 w 7508630"/>
              <a:gd name="connsiteY3" fmla="*/ 8792 h 369277"/>
              <a:gd name="connsiteX4" fmla="*/ 852854 w 7508630"/>
              <a:gd name="connsiteY4" fmla="*/ 0 h 369277"/>
              <a:gd name="connsiteX0" fmla="*/ 852854 w 9029700"/>
              <a:gd name="connsiteY0" fmla="*/ 0 h 369277"/>
              <a:gd name="connsiteX1" fmla="*/ 0 w 9029700"/>
              <a:gd name="connsiteY1" fmla="*/ 360485 h 369277"/>
              <a:gd name="connsiteX2" fmla="*/ 9029700 w 9029700"/>
              <a:gd name="connsiteY2" fmla="*/ 369277 h 369277"/>
              <a:gd name="connsiteX3" fmla="*/ 2154115 w 9029700"/>
              <a:gd name="connsiteY3" fmla="*/ 8792 h 369277"/>
              <a:gd name="connsiteX4" fmla="*/ 852854 w 9029700"/>
              <a:gd name="connsiteY4" fmla="*/ 0 h 369277"/>
              <a:gd name="connsiteX0" fmla="*/ 857616 w 9029700"/>
              <a:gd name="connsiteY0" fmla="*/ 7877 h 360485"/>
              <a:gd name="connsiteX1" fmla="*/ 0 w 9029700"/>
              <a:gd name="connsiteY1" fmla="*/ 351693 h 360485"/>
              <a:gd name="connsiteX2" fmla="*/ 9029700 w 9029700"/>
              <a:gd name="connsiteY2" fmla="*/ 360485 h 360485"/>
              <a:gd name="connsiteX3" fmla="*/ 2154115 w 9029700"/>
              <a:gd name="connsiteY3" fmla="*/ 0 h 360485"/>
              <a:gd name="connsiteX4" fmla="*/ 857616 w 9029700"/>
              <a:gd name="connsiteY4" fmla="*/ 7877 h 360485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3478090 w 9029700"/>
              <a:gd name="connsiteY3" fmla="*/ 4028 h 352608"/>
              <a:gd name="connsiteX4" fmla="*/ 857616 w 9029700"/>
              <a:gd name="connsiteY4" fmla="*/ 0 h 352608"/>
              <a:gd name="connsiteX0" fmla="*/ 2253029 w 9029700"/>
              <a:gd name="connsiteY0" fmla="*/ 0 h 362133"/>
              <a:gd name="connsiteX1" fmla="*/ 0 w 9029700"/>
              <a:gd name="connsiteY1" fmla="*/ 353341 h 362133"/>
              <a:gd name="connsiteX2" fmla="*/ 9029700 w 9029700"/>
              <a:gd name="connsiteY2" fmla="*/ 362133 h 362133"/>
              <a:gd name="connsiteX3" fmla="*/ 3478090 w 9029700"/>
              <a:gd name="connsiteY3" fmla="*/ 13553 h 362133"/>
              <a:gd name="connsiteX4" fmla="*/ 2253029 w 9029700"/>
              <a:gd name="connsiteY4" fmla="*/ 0 h 362133"/>
              <a:gd name="connsiteX0" fmla="*/ 2233979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3478090 w 9029700"/>
              <a:gd name="connsiteY3" fmla="*/ 4028 h 352608"/>
              <a:gd name="connsiteX4" fmla="*/ 2233979 w 9029700"/>
              <a:gd name="connsiteY4" fmla="*/ 0 h 352608"/>
              <a:gd name="connsiteX0" fmla="*/ 2233979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7440490 w 9029700"/>
              <a:gd name="connsiteY3" fmla="*/ 4028 h 352608"/>
              <a:gd name="connsiteX4" fmla="*/ 2233979 w 9029700"/>
              <a:gd name="connsiteY4" fmla="*/ 0 h 352608"/>
              <a:gd name="connsiteX0" fmla="*/ 2233979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7440490 w 9029700"/>
              <a:gd name="connsiteY3" fmla="*/ 4028 h 352608"/>
              <a:gd name="connsiteX4" fmla="*/ 2233979 w 9029700"/>
              <a:gd name="connsiteY4" fmla="*/ 0 h 352608"/>
              <a:gd name="connsiteX0" fmla="*/ 2233979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7440490 w 9029700"/>
              <a:gd name="connsiteY3" fmla="*/ 4028 h 352608"/>
              <a:gd name="connsiteX4" fmla="*/ 2233979 w 9029700"/>
              <a:gd name="connsiteY4" fmla="*/ 0 h 352608"/>
              <a:gd name="connsiteX0" fmla="*/ 6291629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7440490 w 9029700"/>
              <a:gd name="connsiteY3" fmla="*/ 4028 h 352608"/>
              <a:gd name="connsiteX4" fmla="*/ 6291629 w 9029700"/>
              <a:gd name="connsiteY4" fmla="*/ 0 h 352608"/>
              <a:gd name="connsiteX0" fmla="*/ 6291629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7440490 w 9029700"/>
              <a:gd name="connsiteY3" fmla="*/ 4028 h 352608"/>
              <a:gd name="connsiteX4" fmla="*/ 6291629 w 9029700"/>
              <a:gd name="connsiteY4" fmla="*/ 0 h 3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700" h="352608">
                <a:moveTo>
                  <a:pt x="6291629" y="0"/>
                </a:moveTo>
                <a:lnTo>
                  <a:pt x="0" y="343816"/>
                </a:lnTo>
                <a:lnTo>
                  <a:pt x="9029700" y="352608"/>
                </a:lnTo>
                <a:cubicBezTo>
                  <a:pt x="8195163" y="209427"/>
                  <a:pt x="8238832" y="239919"/>
                  <a:pt x="7440490" y="4028"/>
                </a:cubicBezTo>
                <a:lnTo>
                  <a:pt x="6291629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17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16200000" scaled="0"/>
          </a:gradFill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kern="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오각형 6"/>
          <p:cNvSpPr/>
          <p:nvPr/>
        </p:nvSpPr>
        <p:spPr bwMode="auto">
          <a:xfrm>
            <a:off x="793475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954962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6</a:t>
            </a:r>
          </a:p>
        </p:txBody>
      </p:sp>
      <p:sp>
        <p:nvSpPr>
          <p:cNvPr id="10" name="오각형 9"/>
          <p:cNvSpPr/>
          <p:nvPr/>
        </p:nvSpPr>
        <p:spPr bwMode="auto">
          <a:xfrm>
            <a:off x="6605617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626164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5</a:t>
            </a:r>
          </a:p>
        </p:txBody>
      </p:sp>
      <p:sp>
        <p:nvSpPr>
          <p:cNvPr id="12" name="오각형 11"/>
          <p:cNvSpPr/>
          <p:nvPr/>
        </p:nvSpPr>
        <p:spPr bwMode="auto">
          <a:xfrm>
            <a:off x="5276475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97426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4</a:t>
            </a:r>
          </a:p>
        </p:txBody>
      </p:sp>
      <p:sp>
        <p:nvSpPr>
          <p:cNvPr id="14" name="오각형 13"/>
          <p:cNvSpPr/>
          <p:nvPr/>
        </p:nvSpPr>
        <p:spPr bwMode="auto">
          <a:xfrm>
            <a:off x="3947333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68690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3</a:t>
            </a:r>
          </a:p>
        </p:txBody>
      </p:sp>
      <p:sp>
        <p:nvSpPr>
          <p:cNvPr id="16" name="오각형 15"/>
          <p:cNvSpPr/>
          <p:nvPr/>
        </p:nvSpPr>
        <p:spPr bwMode="auto">
          <a:xfrm>
            <a:off x="2618191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639218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2</a:t>
            </a:r>
          </a:p>
        </p:txBody>
      </p:sp>
      <p:sp>
        <p:nvSpPr>
          <p:cNvPr id="18" name="오각형 17"/>
          <p:cNvSpPr/>
          <p:nvPr/>
        </p:nvSpPr>
        <p:spPr bwMode="auto">
          <a:xfrm>
            <a:off x="128904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289048" y="2031820"/>
            <a:ext cx="1492251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1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217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Develop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289612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14336" y="2030413"/>
            <a:ext cx="775962" cy="6789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</a:t>
            </a:r>
            <a:endParaRPr lang="ko-KR" altLang="en-US" sz="1400" kern="1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9214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5173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Initiation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97466"/>
              </p:ext>
            </p:extLst>
          </p:nvPr>
        </p:nvGraphicFramePr>
        <p:xfrm>
          <a:off x="427526" y="3052100"/>
          <a:ext cx="9062548" cy="3482245"/>
        </p:xfrm>
        <a:graphic>
          <a:graphicData uri="http://schemas.openxmlformats.org/drawingml/2006/table">
            <a:tbl>
              <a:tblPr firstRow="1" bandRow="1"/>
              <a:tblGrid>
                <a:gridCol w="517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4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3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No.</a:t>
                      </a: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Activity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 산출물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5.1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kern="120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단위 테스트</a:t>
                      </a:r>
                      <a:endParaRPr kumimoji="1" lang="en-US" altLang="ko-KR" sz="1400" b="1" kern="120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단위 테스트</a:t>
                      </a:r>
                      <a:r>
                        <a:rPr kumimoji="1" lang="en-US" altLang="ko-KR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일정 계획 수립 및 데이터 준비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단위 테스트 실시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lvl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요구 규격 및 사양 지원 여부 확인</a:t>
                      </a:r>
                    </a:p>
                    <a:p>
                      <a:pPr marL="360363" marR="0" lvl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각각의 지원기능 및 동작상태 테스트</a:t>
                      </a:r>
                      <a:endParaRPr kumimoji="1" lang="en-US" altLang="ko-KR" sz="11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lvl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구성도에 따른 올바른 설치 여부</a:t>
                      </a:r>
                    </a:p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단위 테스트 결과서 작성 및 결과 반영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단위 테스트 결과서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5202051"/>
                  </a:ext>
                </a:extLst>
              </a:tr>
              <a:tr h="6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5.2</a:t>
                      </a:r>
                      <a:endParaRPr kumimoji="1" lang="ko-KR" altLang="en-US" sz="1400" b="1" kern="120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 테스트 계획 </a:t>
                      </a: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수립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 테스트</a:t>
                      </a:r>
                      <a:r>
                        <a:rPr kumimoji="1" lang="en-US" altLang="ko-KR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계획 수립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lvl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 테스트 계획서 작성</a:t>
                      </a:r>
                    </a:p>
                    <a:p>
                      <a:pPr marL="360363" marR="0" lvl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 테스트 시나리오 도출 </a:t>
                      </a: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및 항목 설정 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통합테스트 계획서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시나리오 포함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7462372"/>
                  </a:ext>
                </a:extLst>
              </a:tr>
              <a:tr h="11559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5.3</a:t>
                      </a:r>
                      <a:endParaRPr kumimoji="1" lang="ko-KR" altLang="en-US" sz="1400" b="1" kern="120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 테스트 수행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 테스트 실시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lvl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체계 요구 규격에 대한 시스템 구성의 완성도 테스트</a:t>
                      </a:r>
                      <a:endParaRPr kumimoji="1" lang="en-US" altLang="ko-KR" sz="11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lvl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실 환경에서 관련 시스템간 </a:t>
                      </a: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기능의 결합도 및 완성도 테스트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 테스트 </a:t>
                      </a:r>
                      <a:r>
                        <a:rPr kumimoji="1" lang="ko-KR" altLang="en-US" sz="1200" b="0" kern="1200" spc="0" noProof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결과서</a:t>
                      </a: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및 문제점 조치 내역서 작성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문제점 분석 및 보완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indent="-179376" algn="l" defTabSz="914400" rtl="0" eaLnBrk="0" fontAlgn="base" latinLnBrk="0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통합테스트 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결과서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14862" y="1638460"/>
            <a:ext cx="9075213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434" tIns="47717" rIns="95434" bIns="47717" anchor="ctr"/>
          <a:lstStyle/>
          <a:p>
            <a:pPr algn="ctr" defTabSz="871001">
              <a:buClr>
                <a:srgbClr val="32A3D7"/>
              </a:buClr>
              <a:buSzPct val="90000"/>
            </a:pP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방법론 단계별 상세 내용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9179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138186" y="2356129"/>
            <a:ext cx="12957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Deployment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53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b="0" kern="0" dirty="0" smtClean="0">
                <a:solidFill>
                  <a:srgbClr val="000000"/>
                </a:solidFill>
              </a:rPr>
              <a:t>6.3 </a:t>
            </a:r>
            <a:r>
              <a:rPr kumimoji="0" lang="ko-KR" altLang="en-US" b="0" kern="0" dirty="0" smtClean="0">
                <a:solidFill>
                  <a:srgbClr val="000000"/>
                </a:solidFill>
              </a:rPr>
              <a:t>개발방법론</a:t>
            </a:r>
            <a:r>
              <a:rPr lang="ko-KR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</a:rPr>
              <a:t>– </a:t>
            </a:r>
            <a:r>
              <a:rPr lang="ko-KR" altLang="en-US" kern="0" dirty="0" smtClean="0">
                <a:solidFill>
                  <a:srgbClr val="000000"/>
                </a:solidFill>
              </a:rPr>
              <a:t>단계별 수행 절차 </a:t>
            </a:r>
            <a:r>
              <a:rPr lang="en-US" altLang="ko-KR" kern="0" dirty="0" smtClean="0">
                <a:solidFill>
                  <a:srgbClr val="000000"/>
                </a:solidFill>
              </a:rPr>
              <a:t>(6/6)</a:t>
            </a:r>
            <a:br>
              <a:rPr lang="en-US" altLang="ko-KR" kern="0" dirty="0" smtClean="0">
                <a:solidFill>
                  <a:srgbClr val="000000"/>
                </a:solidFill>
              </a:rPr>
            </a:b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6. Deployment 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 운영에 대한 인수인계 계획수립 및 담당자 인수 테스트 후 종료함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448408" y="2667428"/>
            <a:ext cx="9029700" cy="392295"/>
          </a:xfrm>
          <a:custGeom>
            <a:avLst/>
            <a:gdLst>
              <a:gd name="connsiteX0" fmla="*/ 852854 w 7508630"/>
              <a:gd name="connsiteY0" fmla="*/ 0 h 369277"/>
              <a:gd name="connsiteX1" fmla="*/ 0 w 7508630"/>
              <a:gd name="connsiteY1" fmla="*/ 360485 h 369277"/>
              <a:gd name="connsiteX2" fmla="*/ 7508630 w 7508630"/>
              <a:gd name="connsiteY2" fmla="*/ 369277 h 369277"/>
              <a:gd name="connsiteX3" fmla="*/ 2154115 w 7508630"/>
              <a:gd name="connsiteY3" fmla="*/ 8792 h 369277"/>
              <a:gd name="connsiteX4" fmla="*/ 852854 w 7508630"/>
              <a:gd name="connsiteY4" fmla="*/ 0 h 369277"/>
              <a:gd name="connsiteX0" fmla="*/ 852854 w 9029700"/>
              <a:gd name="connsiteY0" fmla="*/ 0 h 369277"/>
              <a:gd name="connsiteX1" fmla="*/ 0 w 9029700"/>
              <a:gd name="connsiteY1" fmla="*/ 360485 h 369277"/>
              <a:gd name="connsiteX2" fmla="*/ 9029700 w 9029700"/>
              <a:gd name="connsiteY2" fmla="*/ 369277 h 369277"/>
              <a:gd name="connsiteX3" fmla="*/ 2154115 w 9029700"/>
              <a:gd name="connsiteY3" fmla="*/ 8792 h 369277"/>
              <a:gd name="connsiteX4" fmla="*/ 852854 w 9029700"/>
              <a:gd name="connsiteY4" fmla="*/ 0 h 369277"/>
              <a:gd name="connsiteX0" fmla="*/ 857616 w 9029700"/>
              <a:gd name="connsiteY0" fmla="*/ 7877 h 360485"/>
              <a:gd name="connsiteX1" fmla="*/ 0 w 9029700"/>
              <a:gd name="connsiteY1" fmla="*/ 351693 h 360485"/>
              <a:gd name="connsiteX2" fmla="*/ 9029700 w 9029700"/>
              <a:gd name="connsiteY2" fmla="*/ 360485 h 360485"/>
              <a:gd name="connsiteX3" fmla="*/ 2154115 w 9029700"/>
              <a:gd name="connsiteY3" fmla="*/ 0 h 360485"/>
              <a:gd name="connsiteX4" fmla="*/ 857616 w 9029700"/>
              <a:gd name="connsiteY4" fmla="*/ 7877 h 360485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0 h 352608"/>
              <a:gd name="connsiteX1" fmla="*/ 0 w 9029700"/>
              <a:gd name="connsiteY1" fmla="*/ 343816 h 352608"/>
              <a:gd name="connsiteX2" fmla="*/ 9029700 w 9029700"/>
              <a:gd name="connsiteY2" fmla="*/ 352608 h 352608"/>
              <a:gd name="connsiteX3" fmla="*/ 2154115 w 9029700"/>
              <a:gd name="connsiteY3" fmla="*/ 8791 h 352608"/>
              <a:gd name="connsiteX4" fmla="*/ 857616 w 9029700"/>
              <a:gd name="connsiteY4" fmla="*/ 0 h 352608"/>
              <a:gd name="connsiteX0" fmla="*/ 857616 w 9029700"/>
              <a:gd name="connsiteY0" fmla="*/ 734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857616 w 9029700"/>
              <a:gd name="connsiteY4" fmla="*/ 734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3591291 w 9029700"/>
              <a:gd name="connsiteY4" fmla="*/ 5497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3591291 w 9029700"/>
              <a:gd name="connsiteY4" fmla="*/ 5497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4816353 w 9029700"/>
              <a:gd name="connsiteY3" fmla="*/ 0 h 353342"/>
              <a:gd name="connsiteX4" fmla="*/ 3591291 w 9029700"/>
              <a:gd name="connsiteY4" fmla="*/ 5497 h 353342"/>
              <a:gd name="connsiteX0" fmla="*/ 3591291 w 9029700"/>
              <a:gd name="connsiteY0" fmla="*/ 54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3591291 w 9029700"/>
              <a:gd name="connsiteY4" fmla="*/ 5497 h 353342"/>
              <a:gd name="connsiteX0" fmla="*/ 4924791 w 9029700"/>
              <a:gd name="connsiteY0" fmla="*/ 181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4924791 w 9029700"/>
              <a:gd name="connsiteY4" fmla="*/ 18197 h 353342"/>
              <a:gd name="connsiteX0" fmla="*/ 4924791 w 9029700"/>
              <a:gd name="connsiteY0" fmla="*/ 181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4924791 w 9029700"/>
              <a:gd name="connsiteY4" fmla="*/ 18197 h 353342"/>
              <a:gd name="connsiteX0" fmla="*/ 4924791 w 9029700"/>
              <a:gd name="connsiteY0" fmla="*/ 181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4924791 w 9029700"/>
              <a:gd name="connsiteY4" fmla="*/ 18197 h 353342"/>
              <a:gd name="connsiteX0" fmla="*/ 4924791 w 9029700"/>
              <a:gd name="connsiteY0" fmla="*/ 18197 h 353342"/>
              <a:gd name="connsiteX1" fmla="*/ 0 w 9029700"/>
              <a:gd name="connsiteY1" fmla="*/ 344550 h 353342"/>
              <a:gd name="connsiteX2" fmla="*/ 9029700 w 9029700"/>
              <a:gd name="connsiteY2" fmla="*/ 353342 h 353342"/>
              <a:gd name="connsiteX3" fmla="*/ 6124453 w 9029700"/>
              <a:gd name="connsiteY3" fmla="*/ 0 h 353342"/>
              <a:gd name="connsiteX4" fmla="*/ 4924791 w 9029700"/>
              <a:gd name="connsiteY4" fmla="*/ 18197 h 353342"/>
              <a:gd name="connsiteX0" fmla="*/ 4924791 w 9029700"/>
              <a:gd name="connsiteY0" fmla="*/ 27722 h 362867"/>
              <a:gd name="connsiteX1" fmla="*/ 0 w 9029700"/>
              <a:gd name="connsiteY1" fmla="*/ 354075 h 362867"/>
              <a:gd name="connsiteX2" fmla="*/ 9029700 w 9029700"/>
              <a:gd name="connsiteY2" fmla="*/ 362867 h 362867"/>
              <a:gd name="connsiteX3" fmla="*/ 8791453 w 9029700"/>
              <a:gd name="connsiteY3" fmla="*/ 0 h 362867"/>
              <a:gd name="connsiteX4" fmla="*/ 4924791 w 9029700"/>
              <a:gd name="connsiteY4" fmla="*/ 27722 h 362867"/>
              <a:gd name="connsiteX0" fmla="*/ 4924791 w 9118110"/>
              <a:gd name="connsiteY0" fmla="*/ 27722 h 362867"/>
              <a:gd name="connsiteX1" fmla="*/ 0 w 9118110"/>
              <a:gd name="connsiteY1" fmla="*/ 354075 h 362867"/>
              <a:gd name="connsiteX2" fmla="*/ 9029700 w 9118110"/>
              <a:gd name="connsiteY2" fmla="*/ 362867 h 362867"/>
              <a:gd name="connsiteX3" fmla="*/ 8791453 w 9118110"/>
              <a:gd name="connsiteY3" fmla="*/ 0 h 362867"/>
              <a:gd name="connsiteX4" fmla="*/ 4924791 w 9118110"/>
              <a:gd name="connsiteY4" fmla="*/ 27722 h 362867"/>
              <a:gd name="connsiteX0" fmla="*/ 4924791 w 9029700"/>
              <a:gd name="connsiteY0" fmla="*/ 27722 h 362867"/>
              <a:gd name="connsiteX1" fmla="*/ 0 w 9029700"/>
              <a:gd name="connsiteY1" fmla="*/ 354075 h 362867"/>
              <a:gd name="connsiteX2" fmla="*/ 9029700 w 9029700"/>
              <a:gd name="connsiteY2" fmla="*/ 362867 h 362867"/>
              <a:gd name="connsiteX3" fmla="*/ 8791453 w 9029700"/>
              <a:gd name="connsiteY3" fmla="*/ 0 h 362867"/>
              <a:gd name="connsiteX4" fmla="*/ 4924791 w 9029700"/>
              <a:gd name="connsiteY4" fmla="*/ 27722 h 362867"/>
              <a:gd name="connsiteX0" fmla="*/ 4924791 w 9029700"/>
              <a:gd name="connsiteY0" fmla="*/ 27722 h 362867"/>
              <a:gd name="connsiteX1" fmla="*/ 0 w 9029700"/>
              <a:gd name="connsiteY1" fmla="*/ 354075 h 362867"/>
              <a:gd name="connsiteX2" fmla="*/ 9029700 w 9029700"/>
              <a:gd name="connsiteY2" fmla="*/ 362867 h 362867"/>
              <a:gd name="connsiteX3" fmla="*/ 8791453 w 9029700"/>
              <a:gd name="connsiteY3" fmla="*/ 0 h 362867"/>
              <a:gd name="connsiteX4" fmla="*/ 4924791 w 9029700"/>
              <a:gd name="connsiteY4" fmla="*/ 27722 h 362867"/>
              <a:gd name="connsiteX0" fmla="*/ 7658466 w 9029700"/>
              <a:gd name="connsiteY0" fmla="*/ 0 h 392295"/>
              <a:gd name="connsiteX1" fmla="*/ 0 w 9029700"/>
              <a:gd name="connsiteY1" fmla="*/ 383503 h 392295"/>
              <a:gd name="connsiteX2" fmla="*/ 9029700 w 9029700"/>
              <a:gd name="connsiteY2" fmla="*/ 392295 h 392295"/>
              <a:gd name="connsiteX3" fmla="*/ 8791453 w 9029700"/>
              <a:gd name="connsiteY3" fmla="*/ 29428 h 392295"/>
              <a:gd name="connsiteX4" fmla="*/ 7658466 w 9029700"/>
              <a:gd name="connsiteY4" fmla="*/ 0 h 39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700" h="392295">
                <a:moveTo>
                  <a:pt x="7658466" y="0"/>
                </a:moveTo>
                <a:cubicBezTo>
                  <a:pt x="5389807" y="289231"/>
                  <a:pt x="1282822" y="289535"/>
                  <a:pt x="0" y="383503"/>
                </a:cubicBezTo>
                <a:lnTo>
                  <a:pt x="9029700" y="392295"/>
                </a:lnTo>
                <a:cubicBezTo>
                  <a:pt x="8806668" y="159579"/>
                  <a:pt x="8670315" y="50689"/>
                  <a:pt x="8791453" y="29428"/>
                </a:cubicBezTo>
                <a:lnTo>
                  <a:pt x="765846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17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16200000" scaled="0"/>
          </a:gradFill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kern="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오각형 6"/>
          <p:cNvSpPr/>
          <p:nvPr/>
        </p:nvSpPr>
        <p:spPr bwMode="auto">
          <a:xfrm>
            <a:off x="793475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rgbClr val="2F579D"/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954962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rgbClr val="3B87C5"/>
          </a:solidFill>
          <a:ln w="12700">
            <a:noFill/>
            <a:prstDash val="solid"/>
            <a:round/>
            <a:headEnd/>
            <a:tailEnd/>
          </a:ln>
          <a:effectLst>
            <a:outerShdw dist="12700" dir="5400000" algn="t" rotWithShape="0">
              <a:schemeClr val="tx2">
                <a:lumMod val="75000"/>
              </a:schemeClr>
            </a:outerShdw>
          </a:effectLst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6</a:t>
            </a:r>
          </a:p>
        </p:txBody>
      </p:sp>
      <p:sp>
        <p:nvSpPr>
          <p:cNvPr id="10" name="오각형 9"/>
          <p:cNvSpPr/>
          <p:nvPr/>
        </p:nvSpPr>
        <p:spPr bwMode="auto">
          <a:xfrm>
            <a:off x="6605617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626164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5</a:t>
            </a:r>
          </a:p>
        </p:txBody>
      </p:sp>
      <p:sp>
        <p:nvSpPr>
          <p:cNvPr id="12" name="오각형 11"/>
          <p:cNvSpPr/>
          <p:nvPr/>
        </p:nvSpPr>
        <p:spPr bwMode="auto">
          <a:xfrm>
            <a:off x="5276475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97426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4</a:t>
            </a:r>
          </a:p>
        </p:txBody>
      </p:sp>
      <p:sp>
        <p:nvSpPr>
          <p:cNvPr id="14" name="오각형 13"/>
          <p:cNvSpPr/>
          <p:nvPr/>
        </p:nvSpPr>
        <p:spPr bwMode="auto">
          <a:xfrm>
            <a:off x="3947333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68690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3</a:t>
            </a:r>
          </a:p>
        </p:txBody>
      </p:sp>
      <p:sp>
        <p:nvSpPr>
          <p:cNvPr id="16" name="오각형 15"/>
          <p:cNvSpPr/>
          <p:nvPr/>
        </p:nvSpPr>
        <p:spPr bwMode="auto">
          <a:xfrm>
            <a:off x="2618191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639218" y="2031820"/>
            <a:ext cx="1467644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2</a:t>
            </a:r>
          </a:p>
        </p:txBody>
      </p:sp>
      <p:sp>
        <p:nvSpPr>
          <p:cNvPr id="18" name="오각형 17"/>
          <p:cNvSpPr/>
          <p:nvPr/>
        </p:nvSpPr>
        <p:spPr bwMode="auto">
          <a:xfrm>
            <a:off x="1289049" y="2032559"/>
            <a:ext cx="1555315" cy="684101"/>
          </a:xfrm>
          <a:prstGeom prst="homePlate">
            <a:avLst>
              <a:gd name="adj" fmla="val 3438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solid"/>
            <a:round/>
            <a:headEnd/>
            <a:tailEnd/>
          </a:ln>
          <a:effectLst>
            <a:outerShdw dist="50800" algn="l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/>
            <a:endParaRPr lang="ko-KR" altLang="en-US" sz="1400" kern="1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289048" y="2031820"/>
            <a:ext cx="1492251" cy="243864"/>
          </a:xfrm>
          <a:custGeom>
            <a:avLst/>
            <a:gdLst>
              <a:gd name="connsiteX0" fmla="*/ 0 w 1467644"/>
              <a:gd name="connsiteY0" fmla="*/ 0 h 243864"/>
              <a:gd name="connsiteX1" fmla="*/ 604682 w 1467644"/>
              <a:gd name="connsiteY1" fmla="*/ 0 h 243864"/>
              <a:gd name="connsiteX2" fmla="*/ 675618 w 1467644"/>
              <a:gd name="connsiteY2" fmla="*/ 0 h 243864"/>
              <a:gd name="connsiteX3" fmla="*/ 1297144 w 1467644"/>
              <a:gd name="connsiteY3" fmla="*/ 0 h 243864"/>
              <a:gd name="connsiteX4" fmla="*/ 1467644 w 1467644"/>
              <a:gd name="connsiteY4" fmla="*/ 243864 h 243864"/>
              <a:gd name="connsiteX5" fmla="*/ 675618 w 1467644"/>
              <a:gd name="connsiteY5" fmla="*/ 243864 h 243864"/>
              <a:gd name="connsiteX6" fmla="*/ 434182 w 1467644"/>
              <a:gd name="connsiteY6" fmla="*/ 243864 h 243864"/>
              <a:gd name="connsiteX7" fmla="*/ 0 w 1467644"/>
              <a:gd name="connsiteY7" fmla="*/ 243864 h 2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7644" h="243864">
                <a:moveTo>
                  <a:pt x="0" y="0"/>
                </a:moveTo>
                <a:lnTo>
                  <a:pt x="604682" y="0"/>
                </a:lnTo>
                <a:lnTo>
                  <a:pt x="675618" y="0"/>
                </a:lnTo>
                <a:lnTo>
                  <a:pt x="1297144" y="0"/>
                </a:lnTo>
                <a:lnTo>
                  <a:pt x="1467644" y="243864"/>
                </a:lnTo>
                <a:lnTo>
                  <a:pt x="675618" y="243864"/>
                </a:lnTo>
                <a:lnTo>
                  <a:pt x="434182" y="243864"/>
                </a:lnTo>
                <a:lnTo>
                  <a:pt x="0" y="2438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12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1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217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Develop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289612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14336" y="2030413"/>
            <a:ext cx="775962" cy="6789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</a:t>
            </a:r>
            <a:endParaRPr lang="ko-KR" altLang="en-US" sz="1400" kern="1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921460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5173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Initiation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46943"/>
              </p:ext>
            </p:extLst>
          </p:nvPr>
        </p:nvGraphicFramePr>
        <p:xfrm>
          <a:off x="427526" y="3052100"/>
          <a:ext cx="9062548" cy="3482245"/>
        </p:xfrm>
        <a:graphic>
          <a:graphicData uri="http://schemas.openxmlformats.org/drawingml/2006/table">
            <a:tbl>
              <a:tblPr firstRow="1" bandRow="1"/>
              <a:tblGrid>
                <a:gridCol w="517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4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3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No.</a:t>
                      </a: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Activity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</a:t>
                      </a:r>
                      <a:r>
                        <a:rPr kumimoji="1" lang="en-US" altLang="ko-KR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 산출물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6.1</a:t>
                      </a:r>
                      <a:endParaRPr kumimoji="1" lang="ko-KR" altLang="en-US" sz="14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kern="120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사용자 교육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사용자 교육 계획서 작성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교육 대상 별 교육 과정 수립 및 시기</a:t>
                      </a:r>
                      <a:r>
                        <a:rPr kumimoji="1" lang="en-US" altLang="ko-KR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장소 결정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lvl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사용자</a:t>
                      </a:r>
                      <a:r>
                        <a:rPr kumimoji="1" lang="en-US" altLang="ko-KR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시스템의 업무 처리 프로세스를 중심으로 교육</a:t>
                      </a:r>
                      <a:endParaRPr kumimoji="1" lang="en-US" altLang="ko-KR" sz="11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363" marR="0" lvl="0" indent="-1841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관리자</a:t>
                      </a:r>
                      <a:r>
                        <a:rPr kumimoji="1" lang="en-US" altLang="ko-KR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1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운영 및 관리에 필요한 교육과정 </a:t>
                      </a: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실시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lvl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사용자</a:t>
                      </a:r>
                      <a:r>
                        <a:rPr kumimoji="1" lang="en-US" altLang="ko-KR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kern="1200" spc="0" noProof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관리자 매뉴얼 작성</a:t>
                      </a:r>
                      <a:endParaRPr kumimoji="1" lang="en-US" altLang="ko-KR" sz="1200" b="0" kern="1200" spc="0" noProof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사용자 교육 계획서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관리자 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매뉴얼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5202051"/>
                  </a:ext>
                </a:extLst>
              </a:tr>
              <a:tr h="12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6.2</a:t>
                      </a:r>
                      <a:endParaRPr kumimoji="1" lang="ko-KR" altLang="en-US" sz="1400" b="1" kern="120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운영 인수인계</a:t>
                      </a:r>
                      <a: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계획 수립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인수인계를 위한 </a:t>
                      </a:r>
                      <a:r>
                        <a:rPr kumimoji="1" lang="ko-KR" altLang="en-US" sz="1200" b="0" kern="1200" spc="0" dirty="0" err="1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사전업무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및 일정 수립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비상상황에 대한 대응책 수립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 및 운영 서버 분리</a:t>
                      </a:r>
                      <a:endParaRPr kumimoji="1" lang="en-US" altLang="ko-KR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운영 </a:t>
                      </a: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Data </a:t>
                      </a: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이관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7462372"/>
                  </a:ext>
                </a:extLst>
              </a:tr>
              <a:tr h="54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6.3</a:t>
                      </a:r>
                      <a:endParaRPr kumimoji="1" lang="ko-KR" altLang="en-US" sz="1400" b="1" kern="120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운영 인수인계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인수 테스트 수행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인수 테스트 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결과서</a:t>
                      </a:r>
                      <a:endParaRPr kumimoji="1" lang="en-US" altLang="ko-KR" sz="1200" b="0" kern="1200" spc="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TPOS </a:t>
                      </a:r>
                      <a:r>
                        <a:rPr kumimoji="1" lang="ko-KR" altLang="en-US" sz="1200" b="0" kern="1200" spc="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글로벌 템플릿</a:t>
                      </a:r>
                      <a:endParaRPr kumimoji="1" lang="ko-KR" altLang="en-US" sz="120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9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1" kern="120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400" b="1" kern="120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45706" marB="457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종료 보고서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수행 결과 작성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9376" marR="0" indent="-179376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11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완료 보고서</a:t>
                      </a:r>
                    </a:p>
                  </a:txBody>
                  <a:tcPr marT="45706" marB="4570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1376044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14862" y="1638460"/>
            <a:ext cx="9075213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434" tIns="47717" rIns="95434" bIns="47717" anchor="ctr"/>
          <a:lstStyle/>
          <a:p>
            <a:pPr algn="ctr" defTabSz="871001">
              <a:buClr>
                <a:srgbClr val="32A3D7"/>
              </a:buClr>
              <a:buSzPct val="90000"/>
            </a:pP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방법론 단계별 상세 내용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917904" y="2348527"/>
            <a:ext cx="98742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138186" y="2356129"/>
            <a:ext cx="12957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kern="1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smtClean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Deployment</a:t>
            </a:r>
            <a:endParaRPr lang="ko-KR" altLang="en-US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53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defRPr/>
            </a:pPr>
            <a:r>
              <a:rPr kumimoji="0" lang="en-US" altLang="ko-KR" b="0" kern="0" dirty="0">
                <a:solidFill>
                  <a:srgbClr val="000000"/>
                </a:solidFill>
              </a:rPr>
              <a:t>6.4 </a:t>
            </a:r>
            <a:r>
              <a:rPr kumimoji="0" lang="ko-KR" altLang="en-US" b="0" kern="0" dirty="0">
                <a:solidFill>
                  <a:srgbClr val="000000"/>
                </a:solidFill>
              </a:rPr>
              <a:t>산출물 관리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산출물에 대한 보고 및 검토는 </a:t>
            </a:r>
            <a:r>
              <a:rPr lang="ko-KR" altLang="en-US" kern="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현대트랜시스의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산출물 검토 및 인수 절차에 따라 진행함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31834"/>
              </p:ext>
            </p:extLst>
          </p:nvPr>
        </p:nvGraphicFramePr>
        <p:xfrm>
          <a:off x="5097463" y="2093913"/>
          <a:ext cx="4391025" cy="4321175"/>
        </p:xfrm>
        <a:graphic>
          <a:graphicData uri="http://schemas.openxmlformats.org/drawingml/2006/table">
            <a:tbl>
              <a:tblPr firstRow="1" bandRow="1"/>
              <a:tblGrid>
                <a:gridCol w="1074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6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59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역할</a:t>
                      </a:r>
                    </a:p>
                  </a:txBody>
                  <a:tcPr marL="91432" marR="91432" marT="45715" marB="4571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책임</a:t>
                      </a: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130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품질관리</a:t>
                      </a:r>
                      <a:endParaRPr kumimoji="0" lang="en-US" altLang="ko-KR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검토자</a:t>
                      </a:r>
                    </a:p>
                  </a:txBody>
                  <a:tcPr marL="91432" marR="91432" marT="45715" marB="4571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산출물에 대한 고객 기대 수준 품질</a:t>
                      </a:r>
                      <a:r>
                        <a:rPr kumimoji="0" lang="en-US" altLang="ko-KR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0" lang="en-US" altLang="ko-KR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유지를 위한 관리 및 조언</a:t>
                      </a:r>
                    </a:p>
                  </a:txBody>
                  <a:tcPr marL="144000" marR="91432" marT="45715" marB="4571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130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현대트랜시스</a:t>
                      </a:r>
                      <a:endParaRPr kumimoji="0" lang="en-US" altLang="ko-KR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</a:t>
                      </a:r>
                      <a:r>
                        <a:rPr kumimoji="0" lang="en-US" altLang="en-US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PM</a:t>
                      </a:r>
                    </a:p>
                  </a:txBody>
                  <a:tcPr marL="91432" marR="91432" marT="45715" marB="4571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산출물 검토</a:t>
                      </a:r>
                    </a:p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최종 인수 여부 결정</a:t>
                      </a:r>
                    </a:p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단계 종료 시점 품질관리 검토 준비</a:t>
                      </a:r>
                    </a:p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산출물 인수 검토 결과 </a:t>
                      </a:r>
                      <a:r>
                        <a:rPr kumimoji="0" lang="en-US" altLang="ko-KR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Steering Committee </a:t>
                      </a: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보고</a:t>
                      </a:r>
                    </a:p>
                  </a:txBody>
                  <a:tcPr marL="144000" marR="91432" marT="45715" marB="4571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8130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㈜</a:t>
                      </a:r>
                      <a:r>
                        <a:rPr kumimoji="0" lang="ko-KR" altLang="en-US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엠로</a:t>
                      </a:r>
                      <a:r>
                        <a:rPr kumimoji="0" lang="en-US" altLang="ko-KR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</a:t>
                      </a:r>
                      <a:r>
                        <a:rPr kumimoji="0" lang="en-US" altLang="ko-KR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</a:t>
                      </a:r>
                    </a:p>
                  </a:txBody>
                  <a:tcPr marL="91432" marR="91432" marT="45715" marB="4571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산출물 검토</a:t>
                      </a:r>
                    </a:p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 err="1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현대트랜시스</a:t>
                      </a: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0" lang="en-US" altLang="ko-KR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</a:t>
                      </a: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에게 제출</a:t>
                      </a:r>
                    </a:p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승인 거부 사항 관리 및 팀원 </a:t>
                      </a:r>
                      <a:r>
                        <a:rPr kumimoji="0" lang="en-US" altLang="ko-KR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Feedback</a:t>
                      </a:r>
                    </a:p>
                  </a:txBody>
                  <a:tcPr marL="144000" marR="91432" marT="45715" marB="4571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8130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현대트랜시스</a:t>
                      </a:r>
                      <a:r>
                        <a:rPr kumimoji="0" lang="en-US" altLang="ko-KR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&amp;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㈜</a:t>
                      </a:r>
                      <a:r>
                        <a:rPr kumimoji="0" lang="ko-KR" altLang="en-US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엠로</a:t>
                      </a:r>
                      <a:r>
                        <a:rPr kumimoji="0" lang="ko-KR" altLang="en-US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담당자</a:t>
                      </a:r>
                    </a:p>
                  </a:txBody>
                  <a:tcPr marL="91432" marR="91432" marT="45715" marB="4571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산출물 검토</a:t>
                      </a:r>
                    </a:p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㈜</a:t>
                      </a:r>
                      <a:r>
                        <a:rPr kumimoji="0" lang="ko-KR" altLang="en-US" sz="1050" b="0" kern="1100" spc="-30" baseline="0" dirty="0" err="1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엠로</a:t>
                      </a:r>
                      <a:r>
                        <a:rPr kumimoji="0" lang="en-US" altLang="ko-KR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</a:t>
                      </a:r>
                      <a:r>
                        <a:rPr kumimoji="0" lang="en-US" altLang="ko-KR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</a:t>
                      </a: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에게 제출</a:t>
                      </a:r>
                    </a:p>
                    <a:p>
                      <a:pPr marL="171450" indent="-171450" algn="l" eaLnBrk="1" fontAlgn="auto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SzPct val="80000"/>
                        <a:buFont typeface="Wingdings" pitchFamily="2" charset="2"/>
                        <a:buChar char="§"/>
                        <a:defRPr/>
                      </a:pPr>
                      <a:r>
                        <a:rPr kumimoji="0" lang="ko-KR" altLang="en-US" sz="1050" b="0" kern="1100" spc="-30" baseline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승인 거부 사항 관리 및 보완 </a:t>
                      </a:r>
                    </a:p>
                  </a:txBody>
                  <a:tcPr marL="144000" marR="91432" marT="45715" marB="4571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80830"/>
              </p:ext>
            </p:extLst>
          </p:nvPr>
        </p:nvGraphicFramePr>
        <p:xfrm>
          <a:off x="417514" y="2093913"/>
          <a:ext cx="4392612" cy="4350066"/>
        </p:xfrm>
        <a:graphic>
          <a:graphicData uri="http://schemas.openxmlformats.org/drawingml/2006/table">
            <a:tbl>
              <a:tblPr firstRow="1" bandRow="1"/>
              <a:tblGrid>
                <a:gridCol w="1464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2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과제 담당자</a:t>
                      </a: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1100" b="1" kern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㈜</a:t>
                      </a:r>
                      <a:r>
                        <a:rPr kumimoji="0" lang="ko-KR" altLang="en-US" sz="1100" b="1" kern="0" dirty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엠로</a:t>
                      </a:r>
                      <a:r>
                        <a:rPr kumimoji="0" lang="en-US" altLang="ko-KR" sz="1100" b="1" kern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</a:p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1100" b="1" kern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</a:t>
                      </a:r>
                      <a:r>
                        <a:rPr kumimoji="0" lang="en-US" altLang="ko-KR" sz="1100" b="1" kern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</a:t>
                      </a: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dirty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현대트랜시스</a:t>
                      </a:r>
                      <a:endParaRPr kumimoji="0" lang="ko-KR" altLang="en-US" sz="1100" b="1" kern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</a:t>
                      </a:r>
                      <a:r>
                        <a:rPr kumimoji="0" lang="en-US" altLang="ko-KR" sz="1100" b="1" kern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</a:t>
                      </a: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08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맑은 고딕" pitchFamily="50" charset="-127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23825" marR="0" indent="-1238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Pct val="80000"/>
                        <a:buFontTx/>
                        <a:buChar char="•"/>
                        <a:tabLst/>
                        <a:defRPr/>
                      </a:pPr>
                      <a:endParaRPr kumimoji="0" lang="ko-KR" altLang="en-US" sz="1000" b="0" ker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23825" marR="0" indent="-1238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Pct val="80000"/>
                        <a:buFontTx/>
                        <a:buChar char="•"/>
                        <a:tabLst/>
                        <a:defRPr/>
                      </a:pPr>
                      <a:endParaRPr kumimoji="0" lang="ko-KR" altLang="en-US" sz="1000" b="0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08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맑은 고딕" pitchFamily="50" charset="-127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23825" indent="-123825" algn="l" eaLnBrk="1" fontAlgn="auto" latinLnBrk="0" hangingPunct="1">
                        <a:spcBef>
                          <a:spcPts val="200"/>
                        </a:spcBef>
                        <a:spcAft>
                          <a:spcPts val="0"/>
                        </a:spcAft>
                        <a:buSzPct val="80000"/>
                        <a:buFontTx/>
                        <a:buChar char="•"/>
                        <a:defRPr/>
                      </a:pPr>
                      <a:endParaRPr kumimoji="0" lang="ko-KR" altLang="en-US" sz="1000" b="0" ker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23825" indent="-123825" algn="l" eaLnBrk="1" fontAlgn="auto" latinLnBrk="0" hangingPunct="1">
                        <a:spcBef>
                          <a:spcPts val="200"/>
                        </a:spcBef>
                        <a:spcAft>
                          <a:spcPts val="0"/>
                        </a:spcAft>
                        <a:buSzPct val="80000"/>
                        <a:buFontTx/>
                        <a:buChar char="•"/>
                        <a:defRPr/>
                      </a:pPr>
                      <a:endParaRPr kumimoji="0" lang="ko-KR" altLang="en-US" sz="1000" b="0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808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23825" indent="-123825" algn="l" eaLnBrk="1" fontAlgn="auto" latinLnBrk="0" hangingPunct="1">
                        <a:spcBef>
                          <a:spcPct val="25000"/>
                        </a:spcBef>
                        <a:spcAft>
                          <a:spcPts val="0"/>
                        </a:spcAft>
                        <a:buSzPct val="80000"/>
                        <a:buFontTx/>
                        <a:buChar char="•"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23825" indent="-123825" algn="l" eaLnBrk="1" fontAlgn="auto" latinLnBrk="0" hangingPunct="1">
                        <a:spcBef>
                          <a:spcPct val="25000"/>
                        </a:spcBef>
                        <a:spcAft>
                          <a:spcPts val="0"/>
                        </a:spcAft>
                        <a:buSzPct val="80000"/>
                        <a:buFontTx/>
                        <a:buChar char="•"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808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23825" indent="-123825" algn="l" eaLnBrk="1" fontAlgn="auto" latinLnBrk="0" hangingPunct="1">
                        <a:spcBef>
                          <a:spcPct val="25000"/>
                        </a:spcBef>
                        <a:spcAft>
                          <a:spcPts val="0"/>
                        </a:spcAft>
                        <a:buSzPct val="80000"/>
                        <a:buFontTx/>
                        <a:buChar char="•"/>
                        <a:defRPr/>
                      </a:pPr>
                      <a:endParaRPr kumimoji="0" lang="ko-KR" altLang="en-US" sz="1000" b="0" ker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23825" indent="-123825" algn="l" eaLnBrk="1" fontAlgn="auto" latinLnBrk="0" hangingPunct="1">
                        <a:spcBef>
                          <a:spcPct val="25000"/>
                        </a:spcBef>
                        <a:spcAft>
                          <a:spcPts val="0"/>
                        </a:spcAft>
                        <a:buSzPct val="80000"/>
                        <a:buFontTx/>
                        <a:buChar char="•"/>
                        <a:defRPr/>
                      </a:pPr>
                      <a:endParaRPr kumimoji="0" lang="ko-KR" altLang="en-US" sz="1000" b="0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719" marB="45719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4" name="그룹 8"/>
          <p:cNvGrpSpPr>
            <a:grpSpLocks/>
          </p:cNvGrpSpPr>
          <p:nvPr/>
        </p:nvGrpSpPr>
        <p:grpSpPr bwMode="auto">
          <a:xfrm>
            <a:off x="579438" y="2635250"/>
            <a:ext cx="4094162" cy="3611563"/>
            <a:chOff x="579150" y="2635440"/>
            <a:chExt cx="4094602" cy="3611188"/>
          </a:xfrm>
        </p:grpSpPr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579150" y="2635440"/>
              <a:ext cx="1200279" cy="380960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담당자가 </a:t>
              </a:r>
              <a:b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산출물 완성</a:t>
              </a:r>
            </a:p>
          </p:txBody>
        </p:sp>
        <p:sp>
          <p:nvSpPr>
            <p:cNvPr id="16" name="Rectangle 123"/>
            <p:cNvSpPr>
              <a:spLocks noChangeArrowheads="1"/>
            </p:cNvSpPr>
            <p:nvPr/>
          </p:nvSpPr>
          <p:spPr bwMode="auto">
            <a:xfrm>
              <a:off x="2011229" y="2635440"/>
              <a:ext cx="1200279" cy="380960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err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엠로</a:t>
              </a:r>
              <a:r>
                <a:rPr kumimoji="0" lang="en-US" altLang="ko-KR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PM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</a:t>
              </a: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산출물 검토</a:t>
              </a:r>
              <a:endParaRPr kumimoji="0" lang="ko-KR" altLang="ko-KR" sz="9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" name="Rectangle 124"/>
            <p:cNvSpPr>
              <a:spLocks noChangeArrowheads="1"/>
            </p:cNvSpPr>
            <p:nvPr/>
          </p:nvSpPr>
          <p:spPr bwMode="auto">
            <a:xfrm>
              <a:off x="3471886" y="3743400"/>
              <a:ext cx="1200279" cy="457153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현대트랜시스</a:t>
              </a:r>
              <a:endParaRPr kumimoji="0" lang="ko-KR" altLang="en-US" sz="9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 </a:t>
              </a:r>
              <a:r>
                <a:rPr kumimoji="0" lang="en-US" altLang="ko-KR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PM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</a:t>
              </a:r>
              <a:b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산출물 수령</a:t>
              </a:r>
            </a:p>
          </p:txBody>
        </p:sp>
        <p:sp>
          <p:nvSpPr>
            <p:cNvPr id="18" name="Rectangle 125"/>
            <p:cNvSpPr>
              <a:spLocks noChangeArrowheads="1"/>
            </p:cNvSpPr>
            <p:nvPr/>
          </p:nvSpPr>
          <p:spPr bwMode="auto">
            <a:xfrm>
              <a:off x="2011229" y="3779909"/>
              <a:ext cx="1200279" cy="382547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err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엠로</a:t>
              </a:r>
              <a:r>
                <a:rPr kumimoji="0" lang="en-US" altLang="ko-KR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PM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</a:t>
              </a: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완료 확인서 서명</a:t>
              </a:r>
              <a:endParaRPr kumimoji="0" lang="ko-KR" altLang="ko-KR" sz="9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" name="Text Box 126"/>
            <p:cNvSpPr txBox="1">
              <a:spLocks noChangeArrowheads="1"/>
            </p:cNvSpPr>
            <p:nvPr/>
          </p:nvSpPr>
          <p:spPr bwMode="auto">
            <a:xfrm>
              <a:off x="2646594" y="3589528"/>
              <a:ext cx="101001" cy="13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66675" indent="-66675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0" latinLnBrk="0" hangingPunct="0">
                <a:lnSpc>
                  <a:spcPct val="96000"/>
                </a:lnSpc>
              </a:pPr>
              <a:r>
                <a:rPr kumimoji="0" lang="ko-KR" altLang="en-US" sz="900" b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예</a:t>
              </a:r>
            </a:p>
          </p:txBody>
        </p:sp>
        <p:sp>
          <p:nvSpPr>
            <p:cNvPr id="20" name="Text Box 127"/>
            <p:cNvSpPr txBox="1">
              <a:spLocks noChangeArrowheads="1"/>
            </p:cNvSpPr>
            <p:nvPr/>
          </p:nvSpPr>
          <p:spPr bwMode="auto">
            <a:xfrm>
              <a:off x="1283601" y="3175190"/>
              <a:ext cx="303001" cy="13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66675" indent="-66675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0" latinLnBrk="0" hangingPunct="0">
                <a:lnSpc>
                  <a:spcPct val="96000"/>
                </a:lnSpc>
              </a:pPr>
              <a:r>
                <a:rPr kumimoji="0" lang="ko-KR" altLang="en-US" sz="900" b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아니오</a:t>
              </a:r>
            </a:p>
          </p:txBody>
        </p:sp>
        <p:sp>
          <p:nvSpPr>
            <p:cNvPr id="21" name="AutoShape 128"/>
            <p:cNvSpPr>
              <a:spLocks noChangeArrowheads="1"/>
            </p:cNvSpPr>
            <p:nvPr/>
          </p:nvSpPr>
          <p:spPr bwMode="auto">
            <a:xfrm>
              <a:off x="2011229" y="3175134"/>
              <a:ext cx="1200279" cy="382548"/>
            </a:xfrm>
            <a:prstGeom prst="diamond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err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엠로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kumimoji="0" lang="en-US" altLang="ko-KR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PM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 </a:t>
              </a: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산출물 승인</a:t>
              </a:r>
              <a:endParaRPr kumimoji="0" lang="ko-KR" altLang="ko-KR" sz="9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22" name="AutoShape 129"/>
            <p:cNvCxnSpPr>
              <a:cxnSpLocks noChangeShapeType="1"/>
              <a:stCxn id="21" idx="1"/>
              <a:endCxn id="15" idx="2"/>
            </p:cNvCxnSpPr>
            <p:nvPr/>
          </p:nvCxnSpPr>
          <p:spPr bwMode="auto">
            <a:xfrm rot="10800000">
              <a:off x="1179514" y="3016440"/>
              <a:ext cx="830952" cy="350044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30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1779877" y="2825940"/>
              <a:ext cx="230589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31"/>
            <p:cNvCxnSpPr>
              <a:cxnSpLocks noChangeShapeType="1"/>
            </p:cNvCxnSpPr>
            <p:nvPr/>
          </p:nvCxnSpPr>
          <p:spPr bwMode="auto">
            <a:xfrm>
              <a:off x="2610829" y="3016440"/>
              <a:ext cx="0" cy="15875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32"/>
            <p:cNvCxnSpPr>
              <a:cxnSpLocks noChangeShapeType="1"/>
            </p:cNvCxnSpPr>
            <p:nvPr/>
          </p:nvCxnSpPr>
          <p:spPr bwMode="auto">
            <a:xfrm>
              <a:off x="2610829" y="3557778"/>
              <a:ext cx="0" cy="22225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33"/>
            <p:cNvCxnSpPr>
              <a:cxnSpLocks noChangeShapeType="1"/>
              <a:stCxn id="18" idx="3"/>
              <a:endCxn id="17" idx="1"/>
            </p:cNvCxnSpPr>
            <p:nvPr/>
          </p:nvCxnSpPr>
          <p:spPr bwMode="auto">
            <a:xfrm>
              <a:off x="3211193" y="3971322"/>
              <a:ext cx="260389" cy="793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39"/>
            <p:cNvCxnSpPr>
              <a:cxnSpLocks noChangeShapeType="1"/>
              <a:stCxn id="17" idx="2"/>
            </p:cNvCxnSpPr>
            <p:nvPr/>
          </p:nvCxnSpPr>
          <p:spPr bwMode="auto">
            <a:xfrm>
              <a:off x="4071946" y="4200715"/>
              <a:ext cx="2399" cy="415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142"/>
            <p:cNvSpPr>
              <a:spLocks noChangeArrowheads="1"/>
            </p:cNvSpPr>
            <p:nvPr/>
          </p:nvSpPr>
          <p:spPr bwMode="auto">
            <a:xfrm>
              <a:off x="3470298" y="4616434"/>
              <a:ext cx="1203454" cy="430168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현대트랜시스</a:t>
              </a:r>
              <a:endParaRPr kumimoji="0" lang="ko-KR" altLang="en-US" sz="9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 </a:t>
              </a:r>
              <a:r>
                <a:rPr kumimoji="0" lang="en-US" altLang="ko-KR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PM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</a:t>
              </a: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산출물 검토 </a:t>
              </a:r>
            </a:p>
          </p:txBody>
        </p:sp>
        <p:sp>
          <p:nvSpPr>
            <p:cNvPr id="29" name="Rectangle 143"/>
            <p:cNvSpPr>
              <a:spLocks noChangeArrowheads="1"/>
            </p:cNvSpPr>
            <p:nvPr/>
          </p:nvSpPr>
          <p:spPr bwMode="auto">
            <a:xfrm>
              <a:off x="579150" y="4638657"/>
              <a:ext cx="1201866" cy="387310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담당자가 </a:t>
              </a: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문제점 시정</a:t>
              </a:r>
              <a:endParaRPr kumimoji="0" lang="ko-KR" altLang="ko-KR" sz="900" ker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0" name="Rectangle 144"/>
            <p:cNvSpPr>
              <a:spLocks noChangeArrowheads="1"/>
            </p:cNvSpPr>
            <p:nvPr/>
          </p:nvSpPr>
          <p:spPr bwMode="auto">
            <a:xfrm>
              <a:off x="2011229" y="4638657"/>
              <a:ext cx="1200279" cy="387310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err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엠로</a:t>
              </a:r>
              <a:r>
                <a:rPr kumimoji="0" lang="en-US" altLang="ko-KR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PM</a:t>
              </a: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 제기된</a:t>
              </a: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문제사항 해결</a:t>
              </a:r>
            </a:p>
          </p:txBody>
        </p:sp>
        <p:sp>
          <p:nvSpPr>
            <p:cNvPr id="31" name="Rectangle 145"/>
            <p:cNvSpPr>
              <a:spLocks noChangeArrowheads="1"/>
            </p:cNvSpPr>
            <p:nvPr/>
          </p:nvSpPr>
          <p:spPr bwMode="auto">
            <a:xfrm>
              <a:off x="2047745" y="5298988"/>
              <a:ext cx="1125659" cy="387310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err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엠로</a:t>
              </a:r>
              <a:r>
                <a:rPr kumimoji="0" lang="en-US" altLang="ko-KR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PM</a:t>
              </a: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 </a:t>
              </a: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산출물 승인</a:t>
              </a:r>
            </a:p>
          </p:txBody>
        </p:sp>
        <p:sp>
          <p:nvSpPr>
            <p:cNvPr id="32" name="Rectangle 146"/>
            <p:cNvSpPr>
              <a:spLocks noChangeArrowheads="1"/>
            </p:cNvSpPr>
            <p:nvPr/>
          </p:nvSpPr>
          <p:spPr bwMode="auto">
            <a:xfrm>
              <a:off x="3470298" y="5852969"/>
              <a:ext cx="1203454" cy="387310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현대트랜시스</a:t>
              </a:r>
              <a:endParaRPr kumimoji="0" lang="ko-KR" altLang="en-US" sz="9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 </a:t>
              </a:r>
              <a:r>
                <a:rPr kumimoji="0" lang="en-US" altLang="ko-KR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PM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</a:t>
              </a: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산출물 수령</a:t>
              </a:r>
            </a:p>
          </p:txBody>
        </p:sp>
        <p:sp>
          <p:nvSpPr>
            <p:cNvPr id="33" name="AutoShape 147"/>
            <p:cNvSpPr>
              <a:spLocks noChangeArrowheads="1"/>
            </p:cNvSpPr>
            <p:nvPr/>
          </p:nvSpPr>
          <p:spPr bwMode="auto">
            <a:xfrm>
              <a:off x="3470298" y="5273591"/>
              <a:ext cx="1203454" cy="387310"/>
            </a:xfrm>
            <a:prstGeom prst="diamond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현대트랜시스</a:t>
              </a:r>
              <a:endParaRPr kumimoji="0" lang="ko-KR" altLang="en-US" sz="9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PM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 승인</a:t>
              </a:r>
              <a:endParaRPr kumimoji="0" lang="ko-KR" altLang="ko-KR" sz="9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4" name="Text Box 148"/>
            <p:cNvSpPr txBox="1">
              <a:spLocks noChangeArrowheads="1"/>
            </p:cNvSpPr>
            <p:nvPr/>
          </p:nvSpPr>
          <p:spPr bwMode="auto">
            <a:xfrm>
              <a:off x="4197360" y="5679890"/>
              <a:ext cx="101001" cy="13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66675" indent="-66675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0" latinLnBrk="0" hangingPunct="0">
                <a:lnSpc>
                  <a:spcPct val="96000"/>
                </a:lnSpc>
              </a:pPr>
              <a:r>
                <a:rPr kumimoji="0" lang="ko-KR" altLang="en-US" sz="900" b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예</a:t>
              </a:r>
            </a:p>
          </p:txBody>
        </p:sp>
        <p:sp>
          <p:nvSpPr>
            <p:cNvPr id="35" name="Text Box 149"/>
            <p:cNvSpPr txBox="1">
              <a:spLocks noChangeArrowheads="1"/>
            </p:cNvSpPr>
            <p:nvPr/>
          </p:nvSpPr>
          <p:spPr bwMode="auto">
            <a:xfrm>
              <a:off x="3412305" y="5545980"/>
              <a:ext cx="303001" cy="13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66675" indent="-66675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0" latinLnBrk="0" hangingPunct="0">
                <a:lnSpc>
                  <a:spcPct val="96000"/>
                </a:lnSpc>
              </a:pPr>
              <a:r>
                <a:rPr kumimoji="0" lang="ko-KR" altLang="en-US" sz="900" b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아니오</a:t>
              </a:r>
            </a:p>
          </p:txBody>
        </p:sp>
        <p:sp>
          <p:nvSpPr>
            <p:cNvPr id="36" name="Text Box 150"/>
            <p:cNvSpPr txBox="1">
              <a:spLocks noChangeArrowheads="1"/>
            </p:cNvSpPr>
            <p:nvPr/>
          </p:nvSpPr>
          <p:spPr bwMode="auto">
            <a:xfrm>
              <a:off x="1676898" y="4474978"/>
              <a:ext cx="404000" cy="13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66675" indent="-66675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0" latinLnBrk="0" hangingPunct="0">
                <a:lnSpc>
                  <a:spcPct val="96000"/>
                </a:lnSpc>
              </a:pPr>
              <a:r>
                <a:rPr kumimoji="0" lang="ko-KR" altLang="en-US" sz="900" b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선택사항</a:t>
              </a:r>
              <a:endParaRPr kumimoji="0" lang="ko-KR" altLang="ko-KR" sz="900" b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7" name="Rectangle 151"/>
            <p:cNvSpPr>
              <a:spLocks noChangeArrowheads="1"/>
            </p:cNvSpPr>
            <p:nvPr/>
          </p:nvSpPr>
          <p:spPr bwMode="auto">
            <a:xfrm>
              <a:off x="2009641" y="5852969"/>
              <a:ext cx="1201867" cy="387310"/>
            </a:xfrm>
            <a:prstGeom prst="rect">
              <a:avLst/>
            </a:prstGeom>
            <a:solidFill>
              <a:srgbClr val="EAEAEA"/>
            </a:solidFill>
            <a:ln w="6350" algn="ctr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lIns="90000" tIns="54000" rIns="54000" bIns="54000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err="1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엠로</a:t>
              </a:r>
              <a:r>
                <a:rPr kumimoji="0" lang="en-US" altLang="ko-KR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PM</a:t>
              </a: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 인수</a:t>
              </a: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확인서 수령</a:t>
              </a:r>
              <a:endParaRPr kumimoji="0" lang="ko-KR" altLang="ko-KR" sz="900" ker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38" name="AutoShape 152"/>
            <p:cNvCxnSpPr>
              <a:cxnSpLocks noChangeShapeType="1"/>
            </p:cNvCxnSpPr>
            <p:nvPr/>
          </p:nvCxnSpPr>
          <p:spPr bwMode="auto">
            <a:xfrm flipH="1">
              <a:off x="4071945" y="5046478"/>
              <a:ext cx="1" cy="227012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53"/>
            <p:cNvCxnSpPr>
              <a:cxnSpLocks noChangeShapeType="1"/>
            </p:cNvCxnSpPr>
            <p:nvPr/>
          </p:nvCxnSpPr>
          <p:spPr bwMode="auto">
            <a:xfrm>
              <a:off x="4071945" y="5660840"/>
              <a:ext cx="1" cy="192088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54"/>
            <p:cNvCxnSpPr>
              <a:cxnSpLocks noChangeShapeType="1"/>
              <a:stCxn id="32" idx="2"/>
              <a:endCxn id="37" idx="2"/>
            </p:cNvCxnSpPr>
            <p:nvPr/>
          </p:nvCxnSpPr>
          <p:spPr bwMode="auto">
            <a:xfrm rot="5400000">
              <a:off x="3341388" y="5509720"/>
              <a:ext cx="12700" cy="1461116"/>
            </a:xfrm>
            <a:prstGeom prst="bentConnector3">
              <a:avLst>
                <a:gd name="adj1" fmla="val 95293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55"/>
            <p:cNvCxnSpPr>
              <a:cxnSpLocks noChangeShapeType="1"/>
              <a:stCxn id="31" idx="3"/>
              <a:endCxn id="28" idx="1"/>
            </p:cNvCxnSpPr>
            <p:nvPr/>
          </p:nvCxnSpPr>
          <p:spPr bwMode="auto">
            <a:xfrm flipV="1">
              <a:off x="3173670" y="4831372"/>
              <a:ext cx="297190" cy="661193"/>
            </a:xfrm>
            <a:prstGeom prst="bentConnector3">
              <a:avLst>
                <a:gd name="adj1" fmla="val 63513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56"/>
            <p:cNvCxnSpPr>
              <a:cxnSpLocks noChangeShapeType="1"/>
              <a:stCxn id="30" idx="1"/>
              <a:endCxn id="29" idx="3"/>
            </p:cNvCxnSpPr>
            <p:nvPr/>
          </p:nvCxnSpPr>
          <p:spPr bwMode="auto">
            <a:xfrm flipH="1">
              <a:off x="1781391" y="4832165"/>
              <a:ext cx="229075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57"/>
            <p:cNvCxnSpPr>
              <a:cxnSpLocks noChangeShapeType="1"/>
              <a:stCxn id="29" idx="2"/>
              <a:endCxn id="31" idx="1"/>
            </p:cNvCxnSpPr>
            <p:nvPr/>
          </p:nvCxnSpPr>
          <p:spPr bwMode="auto">
            <a:xfrm rot="16200000" flipH="1">
              <a:off x="1380785" y="4825361"/>
              <a:ext cx="466725" cy="867682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165"/>
            <p:cNvCxnSpPr>
              <a:cxnSpLocks noChangeShapeType="1"/>
              <a:stCxn id="33" idx="1"/>
              <a:endCxn id="30" idx="3"/>
            </p:cNvCxnSpPr>
            <p:nvPr/>
          </p:nvCxnSpPr>
          <p:spPr bwMode="auto">
            <a:xfrm rot="10800000">
              <a:off x="3211194" y="4832165"/>
              <a:ext cx="258945" cy="635000"/>
            </a:xfrm>
            <a:prstGeom prst="bentConnector3">
              <a:avLst>
                <a:gd name="adj1" fmla="val 60679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텍스트 개체 틀 2"/>
          <p:cNvSpPr txBox="1">
            <a:spLocks/>
          </p:cNvSpPr>
          <p:nvPr/>
        </p:nvSpPr>
        <p:spPr>
          <a:xfrm>
            <a:off x="353034" y="1546995"/>
            <a:ext cx="4500000" cy="324000"/>
          </a:xfrm>
          <a:prstGeom prst="round2SameRect">
            <a:avLst/>
          </a:prstGeom>
          <a:solidFill>
            <a:srgbClr val="003464"/>
          </a:solidFill>
          <a:ln w="12700">
            <a:solidFill>
              <a:srgbClr val="003464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>
            <a:lvl1pPr marL="0" indent="0" algn="ctr" rtl="0" eaLnBrk="0" fontAlgn="base" latinLnBrk="1" hangingPunct="0">
              <a:spcBef>
                <a:spcPct val="0"/>
              </a:spcBef>
              <a:spcAft>
                <a:spcPct val="0"/>
              </a:spcAft>
              <a:buSzPct val="120000"/>
              <a:buFont typeface="Wingdings" pitchFamily="2" charset="2"/>
              <a:buNone/>
              <a:tabLst>
                <a:tab pos="1028700" algn="l"/>
              </a:tabLst>
              <a:defRPr kumimoji="1" lang="ko-KR" altLang="en-US" sz="1400" b="1" kern="10" dirty="0" smtClean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>
                <a:tab pos="1028700" algn="l"/>
              </a:tabLst>
              <a:defRPr/>
            </a:pPr>
            <a:r>
              <a:rPr kumimoji="1" lang="ko-KR" altLang="en-US" sz="1400" b="1" i="0" u="none" strike="noStrike" kern="10" cap="none" spc="0" normalizeH="0" baseline="0" noProof="0" dirty="0">
                <a:ln w="12700">
                  <a:solidFill>
                    <a:sysClr val="window" lastClr="FFFFFF">
                      <a:alpha val="0"/>
                    </a:sysClr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산출물 검토 및 인수 절차</a:t>
            </a:r>
          </a:p>
        </p:txBody>
      </p:sp>
      <p:sp>
        <p:nvSpPr>
          <p:cNvPr id="46" name="텍스트 개체 틀 5"/>
          <p:cNvSpPr txBox="1">
            <a:spLocks/>
          </p:cNvSpPr>
          <p:nvPr/>
        </p:nvSpPr>
        <p:spPr>
          <a:xfrm>
            <a:off x="5061012" y="1546995"/>
            <a:ext cx="4500000" cy="324000"/>
          </a:xfrm>
          <a:prstGeom prst="round2SameRect">
            <a:avLst/>
          </a:prstGeom>
          <a:solidFill>
            <a:srgbClr val="003464"/>
          </a:solidFill>
          <a:ln w="12700">
            <a:solidFill>
              <a:srgbClr val="003464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>
            <a:lvl1pPr marL="0" indent="0" algn="ctr" rtl="0" eaLnBrk="0" fontAlgn="base" latinLnBrk="1" hangingPunct="0">
              <a:spcBef>
                <a:spcPct val="0"/>
              </a:spcBef>
              <a:spcAft>
                <a:spcPct val="0"/>
              </a:spcAft>
              <a:buSzPct val="120000"/>
              <a:buFont typeface="Wingdings" pitchFamily="2" charset="2"/>
              <a:buNone/>
              <a:tabLst>
                <a:tab pos="1028700" algn="l"/>
              </a:tabLst>
              <a:defRPr kumimoji="1" lang="ko-KR" altLang="en-US" sz="1400" b="1" kern="10" dirty="0" smtClean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>
                <a:tab pos="1028700" algn="l"/>
              </a:tabLst>
              <a:defRPr/>
            </a:pPr>
            <a:r>
              <a:rPr kumimoji="1" lang="ko-KR" altLang="en-US" sz="1400" b="1" i="0" u="none" strike="noStrike" kern="10" cap="none" spc="0" normalizeH="0" baseline="0" noProof="0" dirty="0">
                <a:ln w="12700">
                  <a:solidFill>
                    <a:sysClr val="window" lastClr="FFFFFF">
                      <a:alpha val="0"/>
                    </a:sysClr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검토 회의 운영 방안</a:t>
            </a:r>
          </a:p>
        </p:txBody>
      </p:sp>
    </p:spTree>
    <p:extLst>
      <p:ext uri="{BB962C8B-B14F-4D97-AF65-F5344CB8AC3E}">
        <p14:creationId xmlns:p14="http://schemas.microsoft.com/office/powerpoint/2010/main" val="10822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6.4 </a:t>
            </a:r>
            <a:r>
              <a:rPr lang="ko-KR" altLang="en-US" kern="0" dirty="0">
                <a:solidFill>
                  <a:srgbClr val="000000"/>
                </a:solidFill>
              </a:rPr>
              <a:t>산출물 관리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ko-KR" altLang="en-US" kern="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제안사가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제공하는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 구축 표준 산출물 예시는 다음과 </a:t>
            </a:r>
            <a:r>
              <a:rPr lang="ko-KR" altLang="en-US" kern="0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같음</a:t>
            </a:r>
            <a:endParaRPr lang="ko-KR" altLang="en-US" kern="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2899" y="1546476"/>
            <a:ext cx="2931656" cy="2369468"/>
            <a:chOff x="342899" y="1546476"/>
            <a:chExt cx="2931656" cy="2343816"/>
          </a:xfrm>
        </p:grpSpPr>
        <p:grpSp>
          <p:nvGrpSpPr>
            <p:cNvPr id="135" name="그룹 134"/>
            <p:cNvGrpSpPr>
              <a:grpSpLocks/>
            </p:cNvGrpSpPr>
            <p:nvPr/>
          </p:nvGrpSpPr>
          <p:grpSpPr bwMode="auto">
            <a:xfrm>
              <a:off x="342899" y="1546476"/>
              <a:ext cx="2931656" cy="2343816"/>
              <a:chOff x="-2921927" y="5075522"/>
              <a:chExt cx="2911967" cy="2199797"/>
            </a:xfrm>
          </p:grpSpPr>
          <p:sp>
            <p:nvSpPr>
              <p:cNvPr id="136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54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buSzPct val="120000"/>
                  <a:tabLst>
                    <a:tab pos="1028700" algn="l"/>
                  </a:tabLst>
                </a:pP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착수 </a:t>
                </a:r>
                <a:r>
                  <a:rPr kumimoji="0" lang="en-US" altLang="ko-KR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– </a:t>
                </a: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착수 보고서</a:t>
                </a:r>
                <a:endParaRPr kumimoji="0" lang="en-US" altLang="ko-KR" sz="1400" b="1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-2921927" y="5450361"/>
                <a:ext cx="2911967" cy="18249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85725" indent="-85725" algn="l" eaLnBrk="1" latinLnBrk="1" hangingPunct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ko-KR" altLang="en-US" sz="12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p:grpSp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45" y="2044007"/>
              <a:ext cx="2495165" cy="174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3471627" y="1546476"/>
            <a:ext cx="2931656" cy="2369468"/>
            <a:chOff x="3471627" y="1546476"/>
            <a:chExt cx="2931656" cy="2343816"/>
          </a:xfrm>
        </p:grpSpPr>
        <p:grpSp>
          <p:nvGrpSpPr>
            <p:cNvPr id="138" name="그룹 10"/>
            <p:cNvGrpSpPr>
              <a:grpSpLocks/>
            </p:cNvGrpSpPr>
            <p:nvPr/>
          </p:nvGrpSpPr>
          <p:grpSpPr bwMode="auto">
            <a:xfrm>
              <a:off x="3471627" y="1546476"/>
              <a:ext cx="2931656" cy="2343816"/>
              <a:chOff x="-2921927" y="5075522"/>
              <a:chExt cx="2911967" cy="2199797"/>
            </a:xfrm>
          </p:grpSpPr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54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buSzPct val="120000"/>
                  <a:tabLst>
                    <a:tab pos="1028700" algn="l"/>
                  </a:tabLst>
                </a:pP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요구분석 </a:t>
                </a:r>
                <a:r>
                  <a:rPr kumimoji="0" lang="en-US" altLang="ko-KR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– </a:t>
                </a: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요구사항 정의서</a:t>
                </a:r>
                <a:endParaRPr kumimoji="0" lang="en-US" altLang="ko-KR" sz="1400" b="1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-2921927" y="5450361"/>
                <a:ext cx="2911967" cy="18249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85725" indent="-85725" algn="l" eaLnBrk="1" latinLnBrk="1" hangingPunct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ko-KR" altLang="en-US" sz="12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p:grpSp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9" t="18750" r="7799" b="4135"/>
            <a:stretch>
              <a:fillRect/>
            </a:stretch>
          </p:blipFill>
          <p:spPr bwMode="auto">
            <a:xfrm>
              <a:off x="3627982" y="2044007"/>
              <a:ext cx="2618946" cy="174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6600357" y="1546476"/>
            <a:ext cx="2931656" cy="2369468"/>
            <a:chOff x="6600357" y="1546476"/>
            <a:chExt cx="2931656" cy="2343816"/>
          </a:xfrm>
        </p:grpSpPr>
        <p:grpSp>
          <p:nvGrpSpPr>
            <p:cNvPr id="141" name="그룹 13"/>
            <p:cNvGrpSpPr>
              <a:grpSpLocks/>
            </p:cNvGrpSpPr>
            <p:nvPr/>
          </p:nvGrpSpPr>
          <p:grpSpPr bwMode="auto">
            <a:xfrm>
              <a:off x="6600357" y="1546476"/>
              <a:ext cx="2931656" cy="2343816"/>
              <a:chOff x="-2921927" y="5075522"/>
              <a:chExt cx="2911967" cy="2199797"/>
            </a:xfrm>
          </p:grpSpPr>
          <p:sp>
            <p:nvSpPr>
              <p:cNvPr id="142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54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buSzPct val="120000"/>
                  <a:tabLst>
                    <a:tab pos="1028700" algn="l"/>
                  </a:tabLst>
                </a:pP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설계 </a:t>
                </a:r>
                <a:r>
                  <a:rPr kumimoji="0" lang="en-US" altLang="ko-KR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– To-Be </a:t>
                </a: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프로세스</a:t>
                </a: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-2921927" y="5450361"/>
                <a:ext cx="2911967" cy="18249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85725" indent="-85725" algn="l" eaLnBrk="1" latinLnBrk="1" hangingPunct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ko-KR" altLang="en-US" sz="12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p:grpSp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771" y="2044007"/>
              <a:ext cx="2568456" cy="174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342899" y="4117057"/>
            <a:ext cx="2931656" cy="2369467"/>
            <a:chOff x="342899" y="4117057"/>
            <a:chExt cx="2931656" cy="2343815"/>
          </a:xfrm>
        </p:grpSpPr>
        <p:grpSp>
          <p:nvGrpSpPr>
            <p:cNvPr id="144" name="그룹 16"/>
            <p:cNvGrpSpPr>
              <a:grpSpLocks/>
            </p:cNvGrpSpPr>
            <p:nvPr/>
          </p:nvGrpSpPr>
          <p:grpSpPr bwMode="auto">
            <a:xfrm>
              <a:off x="342899" y="4117057"/>
              <a:ext cx="2931656" cy="2343815"/>
              <a:chOff x="-2921927" y="5075522"/>
              <a:chExt cx="2911967" cy="2199797"/>
            </a:xfrm>
          </p:grpSpPr>
          <p:sp>
            <p:nvSpPr>
              <p:cNvPr id="145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54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buSzPct val="120000"/>
                  <a:tabLst>
                    <a:tab pos="1028700" algn="l"/>
                  </a:tabLst>
                </a:pP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구현 </a:t>
                </a:r>
                <a:r>
                  <a:rPr kumimoji="0" lang="en-US" altLang="ko-KR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– </a:t>
                </a: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화면 설계서 </a:t>
                </a:r>
                <a:endParaRPr kumimoji="0" lang="en-US" altLang="ko-KR" sz="1400" b="1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-2921927" y="5450361"/>
                <a:ext cx="2911967" cy="18249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85725" indent="-85725" algn="l" eaLnBrk="1" latinLnBrk="1" hangingPunct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ko-KR" altLang="en-US" sz="12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p:grpSp>
        <p:pic>
          <p:nvPicPr>
            <p:cNvPr id="15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8" t="20319" r="12013" b="7336"/>
            <a:stretch>
              <a:fillRect/>
            </a:stretch>
          </p:blipFill>
          <p:spPr bwMode="auto">
            <a:xfrm>
              <a:off x="561145" y="4606127"/>
              <a:ext cx="2495165" cy="176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3471627" y="4117057"/>
            <a:ext cx="2931656" cy="2369467"/>
            <a:chOff x="3471627" y="4117057"/>
            <a:chExt cx="2931656" cy="2343815"/>
          </a:xfrm>
        </p:grpSpPr>
        <p:grpSp>
          <p:nvGrpSpPr>
            <p:cNvPr id="147" name="그룹 19"/>
            <p:cNvGrpSpPr>
              <a:grpSpLocks/>
            </p:cNvGrpSpPr>
            <p:nvPr/>
          </p:nvGrpSpPr>
          <p:grpSpPr bwMode="auto">
            <a:xfrm>
              <a:off x="3471627" y="4117057"/>
              <a:ext cx="2931656" cy="2343815"/>
              <a:chOff x="-2921927" y="5075522"/>
              <a:chExt cx="2911967" cy="2199797"/>
            </a:xfrm>
          </p:grpSpPr>
          <p:sp>
            <p:nvSpPr>
              <p:cNvPr id="148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54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buSzPct val="120000"/>
                  <a:tabLst>
                    <a:tab pos="1028700" algn="l"/>
                  </a:tabLst>
                </a:pP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시험 </a:t>
                </a:r>
                <a:r>
                  <a:rPr kumimoji="0" lang="en-US" altLang="ko-KR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– </a:t>
                </a: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통합 테스트 시나리오</a:t>
                </a: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-2921927" y="5450361"/>
                <a:ext cx="2911967" cy="18249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85725" indent="-85725" algn="l" eaLnBrk="1" latinLnBrk="1" hangingPunct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ko-KR" altLang="en-US" sz="12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p:grpSp>
        <p:pic>
          <p:nvPicPr>
            <p:cNvPr id="15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" t="17361" r="12030" b="2116"/>
            <a:stretch>
              <a:fillRect/>
            </a:stretch>
          </p:blipFill>
          <p:spPr bwMode="auto">
            <a:xfrm>
              <a:off x="3627982" y="4626435"/>
              <a:ext cx="2618946" cy="1746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6600357" y="4117057"/>
            <a:ext cx="2931656" cy="2369467"/>
            <a:chOff x="6600357" y="4117057"/>
            <a:chExt cx="2931656" cy="2343815"/>
          </a:xfrm>
        </p:grpSpPr>
        <p:grpSp>
          <p:nvGrpSpPr>
            <p:cNvPr id="150" name="그룹 22"/>
            <p:cNvGrpSpPr>
              <a:grpSpLocks/>
            </p:cNvGrpSpPr>
            <p:nvPr/>
          </p:nvGrpSpPr>
          <p:grpSpPr bwMode="auto">
            <a:xfrm>
              <a:off x="6600357" y="4117057"/>
              <a:ext cx="2931656" cy="2343815"/>
              <a:chOff x="-2921927" y="5075522"/>
              <a:chExt cx="2911967" cy="2199797"/>
            </a:xfrm>
          </p:grpSpPr>
          <p:sp>
            <p:nvSpPr>
              <p:cNvPr id="151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54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buSzPct val="120000"/>
                  <a:tabLst>
                    <a:tab pos="1028700" algn="l"/>
                  </a:tabLst>
                </a:pP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안정화 </a:t>
                </a:r>
                <a:r>
                  <a:rPr kumimoji="0" lang="en-US" altLang="ko-KR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– </a:t>
                </a:r>
                <a:r>
                  <a:rPr kumimoji="0" lang="ko-KR" altLang="en-US" sz="1400" b="1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교육계획서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-2921927" y="5450361"/>
                <a:ext cx="2911967" cy="18249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85725" indent="-85725" algn="l" eaLnBrk="1" latinLnBrk="1" hangingPunct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endParaRPr kumimoji="0" lang="ko-KR" altLang="en-US" sz="12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p:grpSp>
        <p:grpSp>
          <p:nvGrpSpPr>
            <p:cNvPr id="158" name="그룹 157"/>
            <p:cNvGrpSpPr>
              <a:grpSpLocks/>
            </p:cNvGrpSpPr>
            <p:nvPr/>
          </p:nvGrpSpPr>
          <p:grpSpPr bwMode="auto">
            <a:xfrm>
              <a:off x="6717623" y="4606127"/>
              <a:ext cx="2702010" cy="1766746"/>
              <a:chOff x="6688518" y="4693373"/>
              <a:chExt cx="3677857" cy="3550676"/>
            </a:xfrm>
          </p:grpSpPr>
          <p:pic>
            <p:nvPicPr>
              <p:cNvPr id="159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25160" r="24928" b="21922"/>
              <a:stretch>
                <a:fillRect/>
              </a:stretch>
            </p:blipFill>
            <p:spPr bwMode="auto">
              <a:xfrm>
                <a:off x="6688518" y="4693373"/>
                <a:ext cx="3293681" cy="231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0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91" t="23898" r="24583" b="23462"/>
              <a:stretch>
                <a:fillRect/>
              </a:stretch>
            </p:blipFill>
            <p:spPr bwMode="auto">
              <a:xfrm>
                <a:off x="7162800" y="6241985"/>
                <a:ext cx="3203575" cy="200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61" name="Rectangle 64">
            <a:extLst>
              <a:ext uri="{FF2B5EF4-FFF2-40B4-BE49-F238E27FC236}">
                <a16:creationId xmlns:a16="http://schemas.microsoft.com/office/drawing/2014/main" xmlns="" id="{4022D618-7859-4073-8904-9A8B1B7B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0874" y="1315523"/>
            <a:ext cx="576140" cy="576140"/>
          </a:xfrm>
          <a:prstGeom prst="ellipse">
            <a:avLst/>
          </a:prstGeom>
          <a:pattFill prst="wdUpDiag">
            <a:fgClr>
              <a:srgbClr val="F9DFE0"/>
            </a:fgClr>
            <a:bgClr>
              <a:schemeClr val="bg1"/>
            </a:bgClr>
          </a:pattFill>
          <a:ln w="53975" cmpd="thickThin">
            <a:solidFill>
              <a:srgbClr val="BD2227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57432" eaLnBrk="1" latinLnBrk="1" hangingPunct="1"/>
            <a:r>
              <a:rPr lang="ko-KR" altLang="en-US" sz="1100" kern="10" dirty="0" err="1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rgbClr val="BD222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예시적</a:t>
            </a:r>
            <a:endParaRPr lang="ko-KR" altLang="en-US" sz="1100" kern="10" dirty="0">
              <a:ln w="12700">
                <a:solidFill>
                  <a:schemeClr val="bg1">
                    <a:alpha val="0"/>
                  </a:schemeClr>
                </a:solidFill>
                <a:round/>
                <a:headEnd/>
                <a:tailEnd/>
              </a:ln>
              <a:solidFill>
                <a:srgbClr val="BD2227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2" name="Rectangle 64">
            <a:extLst>
              <a:ext uri="{FF2B5EF4-FFF2-40B4-BE49-F238E27FC236}">
                <a16:creationId xmlns:a16="http://schemas.microsoft.com/office/drawing/2014/main" xmlns="" id="{4022D618-7859-4073-8904-9A8B1B7B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180" y="1315523"/>
            <a:ext cx="576140" cy="576140"/>
          </a:xfrm>
          <a:prstGeom prst="ellipse">
            <a:avLst/>
          </a:prstGeom>
          <a:pattFill prst="wdUpDiag">
            <a:fgClr>
              <a:srgbClr val="F9DFE0"/>
            </a:fgClr>
            <a:bgClr>
              <a:schemeClr val="bg1"/>
            </a:bgClr>
          </a:pattFill>
          <a:ln w="53975" cmpd="thickThin">
            <a:solidFill>
              <a:srgbClr val="BD2227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57432" eaLnBrk="1" latinLnBrk="1" hangingPunct="1"/>
            <a:r>
              <a:rPr lang="ko-KR" altLang="en-US" sz="1100" kern="10" dirty="0" err="1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rgbClr val="BD222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예시적</a:t>
            </a:r>
            <a:endParaRPr lang="ko-KR" altLang="en-US" sz="1100" kern="10" dirty="0">
              <a:ln w="12700">
                <a:solidFill>
                  <a:schemeClr val="bg1">
                    <a:alpha val="0"/>
                  </a:schemeClr>
                </a:solidFill>
                <a:round/>
                <a:headEnd/>
                <a:tailEnd/>
              </a:ln>
              <a:solidFill>
                <a:srgbClr val="BD2227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3" name="Rectangle 64">
            <a:extLst>
              <a:ext uri="{FF2B5EF4-FFF2-40B4-BE49-F238E27FC236}">
                <a16:creationId xmlns:a16="http://schemas.microsoft.com/office/drawing/2014/main" xmlns="" id="{4022D618-7859-4073-8904-9A8B1B7B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87" y="1315523"/>
            <a:ext cx="576140" cy="576140"/>
          </a:xfrm>
          <a:prstGeom prst="ellipse">
            <a:avLst/>
          </a:prstGeom>
          <a:pattFill prst="wdUpDiag">
            <a:fgClr>
              <a:srgbClr val="F9DFE0"/>
            </a:fgClr>
            <a:bgClr>
              <a:schemeClr val="bg1"/>
            </a:bgClr>
          </a:pattFill>
          <a:ln w="53975" cmpd="thickThin">
            <a:solidFill>
              <a:srgbClr val="BD2227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57432" eaLnBrk="1" latinLnBrk="1" hangingPunct="1"/>
            <a:r>
              <a:rPr lang="ko-KR" altLang="en-US" sz="1100" kern="10" dirty="0" err="1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rgbClr val="BD222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예시적</a:t>
            </a:r>
            <a:endParaRPr lang="ko-KR" altLang="en-US" sz="1100" kern="10" dirty="0">
              <a:ln w="12700">
                <a:solidFill>
                  <a:schemeClr val="bg1">
                    <a:alpha val="0"/>
                  </a:schemeClr>
                </a:solidFill>
                <a:round/>
                <a:headEnd/>
                <a:tailEnd/>
              </a:ln>
              <a:solidFill>
                <a:srgbClr val="BD2227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4" name="Rectangle 64">
            <a:extLst>
              <a:ext uri="{FF2B5EF4-FFF2-40B4-BE49-F238E27FC236}">
                <a16:creationId xmlns:a16="http://schemas.microsoft.com/office/drawing/2014/main" xmlns="" id="{4022D618-7859-4073-8904-9A8B1B7B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0874" y="3890292"/>
            <a:ext cx="576140" cy="576140"/>
          </a:xfrm>
          <a:prstGeom prst="ellipse">
            <a:avLst/>
          </a:prstGeom>
          <a:pattFill prst="wdUpDiag">
            <a:fgClr>
              <a:srgbClr val="F9DFE0"/>
            </a:fgClr>
            <a:bgClr>
              <a:schemeClr val="bg1"/>
            </a:bgClr>
          </a:pattFill>
          <a:ln w="53975" cmpd="thickThin">
            <a:solidFill>
              <a:srgbClr val="BD2227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57432" eaLnBrk="1" latinLnBrk="1" hangingPunct="1"/>
            <a:r>
              <a:rPr lang="ko-KR" altLang="en-US" sz="1100" kern="10" dirty="0" err="1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rgbClr val="BD222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예시적</a:t>
            </a:r>
            <a:endParaRPr lang="ko-KR" altLang="en-US" sz="1100" kern="10" dirty="0">
              <a:ln w="12700">
                <a:solidFill>
                  <a:schemeClr val="bg1">
                    <a:alpha val="0"/>
                  </a:schemeClr>
                </a:solidFill>
                <a:round/>
                <a:headEnd/>
                <a:tailEnd/>
              </a:ln>
              <a:solidFill>
                <a:srgbClr val="BD2227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5" name="Rectangle 64">
            <a:extLst>
              <a:ext uri="{FF2B5EF4-FFF2-40B4-BE49-F238E27FC236}">
                <a16:creationId xmlns:a16="http://schemas.microsoft.com/office/drawing/2014/main" xmlns="" id="{4022D618-7859-4073-8904-9A8B1B7B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180" y="3890292"/>
            <a:ext cx="576140" cy="576140"/>
          </a:xfrm>
          <a:prstGeom prst="ellipse">
            <a:avLst/>
          </a:prstGeom>
          <a:pattFill prst="wdUpDiag">
            <a:fgClr>
              <a:srgbClr val="F9DFE0"/>
            </a:fgClr>
            <a:bgClr>
              <a:schemeClr val="bg1"/>
            </a:bgClr>
          </a:pattFill>
          <a:ln w="53975" cmpd="thickThin">
            <a:solidFill>
              <a:srgbClr val="BD2227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57432" eaLnBrk="1" latinLnBrk="1" hangingPunct="1"/>
            <a:r>
              <a:rPr lang="ko-KR" altLang="en-US" sz="1100" kern="10" dirty="0" err="1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rgbClr val="BD222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예시적</a:t>
            </a:r>
            <a:endParaRPr lang="ko-KR" altLang="en-US" sz="1100" kern="10" dirty="0">
              <a:ln w="12700">
                <a:solidFill>
                  <a:schemeClr val="bg1">
                    <a:alpha val="0"/>
                  </a:schemeClr>
                </a:solidFill>
                <a:round/>
                <a:headEnd/>
                <a:tailEnd/>
              </a:ln>
              <a:solidFill>
                <a:srgbClr val="BD2227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6" name="Rectangle 64">
            <a:extLst>
              <a:ext uri="{FF2B5EF4-FFF2-40B4-BE49-F238E27FC236}">
                <a16:creationId xmlns:a16="http://schemas.microsoft.com/office/drawing/2014/main" xmlns="" id="{4022D618-7859-4073-8904-9A8B1B7B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87" y="3890292"/>
            <a:ext cx="576140" cy="576140"/>
          </a:xfrm>
          <a:prstGeom prst="ellipse">
            <a:avLst/>
          </a:prstGeom>
          <a:pattFill prst="wdUpDiag">
            <a:fgClr>
              <a:srgbClr val="F9DFE0"/>
            </a:fgClr>
            <a:bgClr>
              <a:schemeClr val="bg1"/>
            </a:bgClr>
          </a:pattFill>
          <a:ln w="53975" cmpd="thickThin">
            <a:solidFill>
              <a:srgbClr val="BD2227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57432" eaLnBrk="1" latinLnBrk="1" hangingPunct="1"/>
            <a:r>
              <a:rPr lang="ko-KR" altLang="en-US" sz="1100" kern="10" dirty="0" err="1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rgbClr val="BD222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예시적</a:t>
            </a:r>
            <a:endParaRPr lang="ko-KR" altLang="en-US" sz="1100" kern="10" dirty="0">
              <a:ln w="12700">
                <a:solidFill>
                  <a:schemeClr val="bg1">
                    <a:alpha val="0"/>
                  </a:schemeClr>
                </a:solidFill>
                <a:round/>
                <a:headEnd/>
                <a:tailEnd/>
              </a:ln>
              <a:solidFill>
                <a:srgbClr val="BD2227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57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defRPr/>
            </a:pPr>
            <a:r>
              <a:rPr kumimoji="0" lang="en-US" altLang="ko-KR" b="0" kern="0" dirty="0">
                <a:solidFill>
                  <a:srgbClr val="000000"/>
                </a:solidFill>
              </a:rPr>
              <a:t>6.5 </a:t>
            </a:r>
            <a:r>
              <a:rPr kumimoji="0" lang="ko-KR" altLang="en-US" b="0" kern="0" dirty="0">
                <a:solidFill>
                  <a:srgbClr val="000000"/>
                </a:solidFill>
              </a:rPr>
              <a:t>위험 및 이슈 관리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Risk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최소화를 위하여 </a:t>
            </a:r>
            <a:r>
              <a:rPr lang="ko-KR" altLang="en-US" kern="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수행사는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Risk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상세히 모니터링하고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예상 위험 요소 정의 및 대응 방안을 마련함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0" name="텍스트 개체 틀 2"/>
          <p:cNvSpPr txBox="1">
            <a:spLocks/>
          </p:cNvSpPr>
          <p:nvPr/>
        </p:nvSpPr>
        <p:spPr>
          <a:xfrm>
            <a:off x="353034" y="1546995"/>
            <a:ext cx="4500000" cy="324000"/>
          </a:xfrm>
          <a:prstGeom prst="round2SameRect">
            <a:avLst/>
          </a:prstGeom>
          <a:solidFill>
            <a:srgbClr val="003464"/>
          </a:solidFill>
          <a:ln w="12700">
            <a:solidFill>
              <a:srgbClr val="003464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>
            <a:lvl1pPr marL="0" indent="0" algn="ctr" rtl="0" eaLnBrk="0" fontAlgn="base" latinLnBrk="1" hangingPunct="0">
              <a:spcBef>
                <a:spcPct val="0"/>
              </a:spcBef>
              <a:spcAft>
                <a:spcPct val="0"/>
              </a:spcAft>
              <a:buSzPct val="120000"/>
              <a:buFont typeface="Wingdings" pitchFamily="2" charset="2"/>
              <a:buNone/>
              <a:tabLst>
                <a:tab pos="1028700" algn="l"/>
              </a:tabLst>
              <a:defRPr kumimoji="1" lang="ko-KR" altLang="en-US" sz="1400" b="1" kern="10" dirty="0" smtClean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>
                <a:tab pos="1028700" algn="l"/>
              </a:tabLst>
              <a:defRPr/>
            </a:pPr>
            <a:r>
              <a:rPr kumimoji="1" lang="ko-KR" altLang="en-US" sz="1400" b="1" i="0" u="none" strike="noStrike" kern="10" cap="none" spc="0" normalizeH="0" baseline="0" noProof="0" dirty="0">
                <a:ln w="12700">
                  <a:solidFill>
                    <a:sysClr val="window" lastClr="FFFFFF">
                      <a:alpha val="0"/>
                    </a:sysClr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위험 관리 대처방안 프로세스</a:t>
            </a:r>
          </a:p>
        </p:txBody>
      </p:sp>
      <p:sp>
        <p:nvSpPr>
          <p:cNvPr id="81" name="텍스트 개체 틀 5"/>
          <p:cNvSpPr txBox="1">
            <a:spLocks/>
          </p:cNvSpPr>
          <p:nvPr/>
        </p:nvSpPr>
        <p:spPr>
          <a:xfrm>
            <a:off x="5061012" y="1546995"/>
            <a:ext cx="4500000" cy="324000"/>
          </a:xfrm>
          <a:prstGeom prst="round2SameRect">
            <a:avLst/>
          </a:prstGeom>
          <a:solidFill>
            <a:srgbClr val="003464"/>
          </a:solidFill>
          <a:ln w="12700">
            <a:solidFill>
              <a:srgbClr val="003464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>
            <a:lvl1pPr marL="0" indent="0" algn="ctr" rtl="0" eaLnBrk="0" fontAlgn="base" latinLnBrk="1" hangingPunct="0">
              <a:spcBef>
                <a:spcPct val="0"/>
              </a:spcBef>
              <a:spcAft>
                <a:spcPct val="0"/>
              </a:spcAft>
              <a:buSzPct val="120000"/>
              <a:buFont typeface="Wingdings" pitchFamily="2" charset="2"/>
              <a:buNone/>
              <a:tabLst>
                <a:tab pos="1028700" algn="l"/>
              </a:tabLst>
              <a:defRPr kumimoji="1" lang="ko-KR" altLang="en-US" sz="1400" b="1" kern="10" dirty="0" smtClean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>
                <a:tab pos="1028700" algn="l"/>
              </a:tabLst>
              <a:defRPr/>
            </a:pPr>
            <a:r>
              <a:rPr kumimoji="1" lang="ko-KR" altLang="en-US" sz="1400" b="1" i="0" u="none" strike="noStrike" kern="10" cap="none" spc="0" normalizeH="0" baseline="0" noProof="0">
                <a:ln w="12700">
                  <a:solidFill>
                    <a:sysClr val="window" lastClr="FFFFFF">
                      <a:alpha val="0"/>
                    </a:sysClr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예상 위험 요소 및 대처 방안</a:t>
            </a:r>
            <a:endParaRPr kumimoji="1" lang="ko-KR" altLang="en-US" sz="1400" b="1" i="0" u="none" strike="noStrike" kern="10" cap="none" spc="0" normalizeH="0" baseline="0" noProof="0" dirty="0">
              <a:ln w="12700">
                <a:solidFill>
                  <a:sysClr val="window" lastClr="FFFFFF">
                    <a:alpha val="0"/>
                  </a:sysClr>
                </a:solidFill>
                <a:round/>
                <a:headEnd/>
                <a:tailEnd/>
              </a:ln>
              <a:solidFill>
                <a:sysClr val="window" lastClr="FFFFFF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82" name="그룹 43"/>
          <p:cNvGrpSpPr>
            <a:grpSpLocks/>
          </p:cNvGrpSpPr>
          <p:nvPr/>
        </p:nvGrpSpPr>
        <p:grpSpPr bwMode="auto">
          <a:xfrm>
            <a:off x="387448" y="2056594"/>
            <a:ext cx="4432613" cy="4368559"/>
            <a:chOff x="696913" y="2411413"/>
            <a:chExt cx="4035425" cy="3962400"/>
          </a:xfrm>
        </p:grpSpPr>
        <p:grpSp>
          <p:nvGrpSpPr>
            <p:cNvPr id="83" name="그룹 104"/>
            <p:cNvGrpSpPr>
              <a:grpSpLocks/>
            </p:cNvGrpSpPr>
            <p:nvPr/>
          </p:nvGrpSpPr>
          <p:grpSpPr bwMode="auto">
            <a:xfrm>
              <a:off x="696913" y="2908300"/>
              <a:ext cx="1276350" cy="1377950"/>
              <a:chOff x="1134071" y="2162176"/>
              <a:chExt cx="3351212" cy="1166435"/>
            </a:xfrm>
          </p:grpSpPr>
          <p:sp>
            <p:nvSpPr>
              <p:cNvPr id="111" name="화이트투명사각판"/>
              <p:cNvSpPr/>
              <p:nvPr/>
            </p:nvSpPr>
            <p:spPr bwMode="auto">
              <a:xfrm>
                <a:off x="1134071" y="2314028"/>
                <a:ext cx="3351212" cy="1014583"/>
              </a:xfrm>
              <a:prstGeom prst="roundRect">
                <a:avLst>
                  <a:gd name="adj" fmla="val 3768"/>
                </a:avLst>
              </a:prstGeom>
              <a:noFill/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indent="-188413" defTabSz="1043086" latinLnBrk="0">
                  <a:defRPr/>
                </a:pPr>
                <a:endParaRPr lang="ko-KR" altLang="en-US" ker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112" name="양쪽 모서리가 둥근 사각형 111"/>
              <p:cNvSpPr/>
              <p:nvPr/>
            </p:nvSpPr>
            <p:spPr bwMode="auto">
              <a:xfrm>
                <a:off x="1134071" y="2162176"/>
                <a:ext cx="3351212" cy="282202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solidFill>
                <a:srgbClr val="1F497D">
                  <a:lumMod val="20000"/>
                  <a:lumOff val="80000"/>
                </a:srgbClr>
              </a:solidFill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75" algn="ctr" defTabSz="1279525">
                  <a:defRPr/>
                </a:pPr>
                <a:r>
                  <a:rPr lang="en-US" altLang="ko-KR" sz="1100" b="1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Risk </a:t>
                </a:r>
                <a:r>
                  <a:rPr lang="ko-KR" altLang="en-US" sz="1100" b="1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정의</a:t>
                </a:r>
              </a:p>
            </p:txBody>
          </p:sp>
          <p:sp>
            <p:nvSpPr>
              <p:cNvPr id="113" name="TextBox 89"/>
              <p:cNvSpPr txBox="1">
                <a:spLocks noChangeArrowheads="1"/>
              </p:cNvSpPr>
              <p:nvPr/>
            </p:nvSpPr>
            <p:spPr bwMode="auto">
              <a:xfrm>
                <a:off x="1175754" y="2490068"/>
                <a:ext cx="3280352" cy="484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71450" indent="-1714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1pPr>
                <a:lvl2pPr marL="742950" indent="-2857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2pPr>
                <a:lvl3pPr marL="11430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3pPr>
                <a:lvl4pPr marL="16002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4pPr>
                <a:lvl5pPr marL="20574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5pPr>
                <a:lvl6pPr marL="25146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6pPr>
                <a:lvl7pPr marL="29718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7pPr>
                <a:lvl8pPr marL="34290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8pPr>
                <a:lvl9pPr marL="38862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9pPr>
              </a:lstStyle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kern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Risk </a:t>
                </a:r>
                <a:r>
                  <a:rPr kumimoji="0" lang="ko-KR" altLang="en-US" sz="1000" b="0" kern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체크리스트 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kern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Interview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kern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SWOT </a:t>
                </a:r>
                <a:r>
                  <a:rPr kumimoji="0" lang="ko-KR" altLang="en-US" sz="1000" b="0" kern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분석</a:t>
                </a:r>
              </a:p>
            </p:txBody>
          </p:sp>
        </p:grpSp>
        <p:grpSp>
          <p:nvGrpSpPr>
            <p:cNvPr id="84" name="그룹 104"/>
            <p:cNvGrpSpPr>
              <a:grpSpLocks/>
            </p:cNvGrpSpPr>
            <p:nvPr/>
          </p:nvGrpSpPr>
          <p:grpSpPr bwMode="auto">
            <a:xfrm>
              <a:off x="2076450" y="2411413"/>
              <a:ext cx="1276350" cy="1377950"/>
              <a:chOff x="1134071" y="2162176"/>
              <a:chExt cx="3351212" cy="1166435"/>
            </a:xfrm>
          </p:grpSpPr>
          <p:sp>
            <p:nvSpPr>
              <p:cNvPr id="108" name="화이트투명사각판"/>
              <p:cNvSpPr/>
              <p:nvPr/>
            </p:nvSpPr>
            <p:spPr bwMode="auto">
              <a:xfrm>
                <a:off x="1134071" y="2314027"/>
                <a:ext cx="3351212" cy="1014584"/>
              </a:xfrm>
              <a:prstGeom prst="roundRect">
                <a:avLst>
                  <a:gd name="adj" fmla="val 3768"/>
                </a:avLst>
              </a:prstGeom>
              <a:noFill/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indent="-188413" defTabSz="1043086" latinLnBrk="0">
                  <a:defRPr/>
                </a:pPr>
                <a:endParaRPr lang="ko-KR" altLang="en-US" ker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109" name="양쪽 모서리가 둥근 사각형 108"/>
              <p:cNvSpPr/>
              <p:nvPr/>
            </p:nvSpPr>
            <p:spPr bwMode="auto">
              <a:xfrm>
                <a:off x="1134071" y="2162176"/>
                <a:ext cx="3351212" cy="282202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solidFill>
                <a:srgbClr val="1F497D">
                  <a:lumMod val="20000"/>
                  <a:lumOff val="80000"/>
                </a:srgbClr>
              </a:solidFill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75" algn="ctr" defTabSz="1279525">
                  <a:defRPr/>
                </a:pPr>
                <a:r>
                  <a:rPr lang="en-US" altLang="ko-KR" sz="1100" b="1" dirty="0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Risk </a:t>
                </a:r>
                <a:r>
                  <a:rPr lang="ko-KR" altLang="en-US" sz="1100" b="1" dirty="0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우선 순위화 </a:t>
                </a:r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1175754" y="2629825"/>
                <a:ext cx="3280355" cy="454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71450" indent="-1714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1pPr>
                <a:lvl2pPr marL="742950" indent="-2857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2pPr>
                <a:lvl3pPr marL="11430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3pPr>
                <a:lvl4pPr marL="16002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4pPr>
                <a:lvl5pPr marL="20574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5pPr>
                <a:lvl6pPr marL="25146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6pPr>
                <a:lvl7pPr marL="29718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7pPr>
                <a:lvl8pPr marL="34290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8pPr>
                <a:lvl9pPr marL="38862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9pPr>
              </a:lstStyle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영향도 분석 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Loss Exposure </a:t>
                </a: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분석</a:t>
                </a:r>
              </a:p>
            </p:txBody>
          </p:sp>
        </p:grpSp>
        <p:grpSp>
          <p:nvGrpSpPr>
            <p:cNvPr id="85" name="그룹 104"/>
            <p:cNvGrpSpPr>
              <a:grpSpLocks/>
            </p:cNvGrpSpPr>
            <p:nvPr/>
          </p:nvGrpSpPr>
          <p:grpSpPr bwMode="auto">
            <a:xfrm>
              <a:off x="3457575" y="2908300"/>
              <a:ext cx="1274763" cy="1377950"/>
              <a:chOff x="1134071" y="2162176"/>
              <a:chExt cx="3351212" cy="1166435"/>
            </a:xfrm>
          </p:grpSpPr>
          <p:sp>
            <p:nvSpPr>
              <p:cNvPr id="105" name="화이트투명사각판"/>
              <p:cNvSpPr/>
              <p:nvPr/>
            </p:nvSpPr>
            <p:spPr bwMode="auto">
              <a:xfrm>
                <a:off x="1134071" y="2314028"/>
                <a:ext cx="3351212" cy="1014583"/>
              </a:xfrm>
              <a:prstGeom prst="roundRect">
                <a:avLst>
                  <a:gd name="adj" fmla="val 3768"/>
                </a:avLst>
              </a:prstGeom>
              <a:noFill/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indent="-188413" defTabSz="1043086" latinLnBrk="0">
                  <a:defRPr/>
                </a:pPr>
                <a:endParaRPr lang="ko-KR" altLang="en-US" ker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106" name="양쪽 모서리가 둥근 사각형 105"/>
              <p:cNvSpPr/>
              <p:nvPr/>
            </p:nvSpPr>
            <p:spPr bwMode="auto">
              <a:xfrm>
                <a:off x="1134071" y="2162176"/>
                <a:ext cx="3351212" cy="282202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solidFill>
                <a:srgbClr val="1F497D">
                  <a:lumMod val="20000"/>
                  <a:lumOff val="80000"/>
                </a:srgbClr>
              </a:solidFill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75" algn="ctr" defTabSz="1279525">
                  <a:defRPr/>
                </a:pPr>
                <a:r>
                  <a:rPr lang="ko-KR" altLang="en-US" sz="1100" b="1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카테고리 별 </a:t>
                </a:r>
                <a:br>
                  <a:rPr lang="ko-KR" altLang="en-US" sz="1100" b="1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</a:br>
                <a:r>
                  <a:rPr lang="en-US" altLang="ko-KR" sz="1100" b="1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Risk Grouping</a:t>
                </a:r>
              </a:p>
            </p:txBody>
          </p:sp>
          <p:sp>
            <p:nvSpPr>
              <p:cNvPr id="107" name="TextBox 97"/>
              <p:cNvSpPr txBox="1">
                <a:spLocks noChangeArrowheads="1"/>
              </p:cNvSpPr>
              <p:nvPr/>
            </p:nvSpPr>
            <p:spPr bwMode="auto">
              <a:xfrm>
                <a:off x="1175806" y="2629825"/>
                <a:ext cx="3280264" cy="484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71450" indent="-1714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1pPr>
                <a:lvl2pPr marL="742950" indent="-2857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2pPr>
                <a:lvl3pPr marL="11430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3pPr>
                <a:lvl4pPr marL="16002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4pPr>
                <a:lvl5pPr marL="20574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5pPr>
                <a:lvl6pPr marL="25146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6pPr>
                <a:lvl7pPr marL="29718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7pPr>
                <a:lvl8pPr marL="34290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8pPr>
                <a:lvl9pPr marL="38862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9pPr>
              </a:lstStyle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Schedule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품질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범위</a:t>
                </a:r>
              </a:p>
            </p:txBody>
          </p:sp>
        </p:grpSp>
        <p:grpSp>
          <p:nvGrpSpPr>
            <p:cNvPr id="86" name="그룹 104"/>
            <p:cNvGrpSpPr>
              <a:grpSpLocks/>
            </p:cNvGrpSpPr>
            <p:nvPr/>
          </p:nvGrpSpPr>
          <p:grpSpPr bwMode="auto">
            <a:xfrm>
              <a:off x="711200" y="4535488"/>
              <a:ext cx="1276350" cy="1377950"/>
              <a:chOff x="1134071" y="2162176"/>
              <a:chExt cx="3351212" cy="1166435"/>
            </a:xfrm>
          </p:grpSpPr>
          <p:sp>
            <p:nvSpPr>
              <p:cNvPr id="102" name="화이트투명사각판"/>
              <p:cNvSpPr/>
              <p:nvPr/>
            </p:nvSpPr>
            <p:spPr bwMode="auto">
              <a:xfrm>
                <a:off x="1134071" y="2314027"/>
                <a:ext cx="3351212" cy="1014584"/>
              </a:xfrm>
              <a:prstGeom prst="roundRect">
                <a:avLst>
                  <a:gd name="adj" fmla="val 3768"/>
                </a:avLst>
              </a:prstGeom>
              <a:noFill/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indent="-188413" defTabSz="1043086" latinLnBrk="0">
                  <a:defRPr/>
                </a:pPr>
                <a:endParaRPr lang="ko-KR" altLang="en-US" ker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103" name="양쪽 모서리가 둥근 사각형 102"/>
              <p:cNvSpPr/>
              <p:nvPr/>
            </p:nvSpPr>
            <p:spPr bwMode="auto">
              <a:xfrm>
                <a:off x="1134071" y="2162176"/>
                <a:ext cx="3351212" cy="282202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solidFill>
                <a:srgbClr val="1F497D">
                  <a:lumMod val="20000"/>
                  <a:lumOff val="80000"/>
                </a:srgbClr>
              </a:solidFill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75" algn="ctr" defTabSz="1279525">
                  <a:defRPr/>
                </a:pPr>
                <a:r>
                  <a:rPr lang="en-US" altLang="ko-KR" sz="1100" b="1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Risk Monitoring</a:t>
                </a:r>
              </a:p>
            </p:txBody>
          </p:sp>
          <p:sp>
            <p:nvSpPr>
              <p:cNvPr id="104" name="TextBox 110"/>
              <p:cNvSpPr txBox="1">
                <a:spLocks noChangeArrowheads="1"/>
              </p:cNvSpPr>
              <p:nvPr/>
            </p:nvSpPr>
            <p:spPr bwMode="auto">
              <a:xfrm>
                <a:off x="1175754" y="2490068"/>
                <a:ext cx="3280355" cy="72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71450" indent="-1714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1pPr>
                <a:lvl2pPr marL="742950" indent="-2857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2pPr>
                <a:lvl3pPr marL="11430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3pPr>
                <a:lvl4pPr marL="16002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4pPr>
                <a:lvl5pPr marL="20574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5pPr>
                <a:lvl6pPr marL="25146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6pPr>
                <a:lvl7pPr marL="29718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7pPr>
                <a:lvl8pPr marL="34290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8pPr>
                <a:lvl9pPr marL="38862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9pPr>
              </a:lstStyle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Onsite </a:t>
                </a: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현황 모니터링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Risk </a:t>
                </a: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요인</a:t>
                </a:r>
                <a:r>
                  <a:rPr kumimoji="0" lang="en-US" altLang="ko-KR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/</a:t>
                </a: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원인 분석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시정 조치</a:t>
                </a:r>
              </a:p>
            </p:txBody>
          </p:sp>
        </p:grpSp>
        <p:grpSp>
          <p:nvGrpSpPr>
            <p:cNvPr id="87" name="그룹 104"/>
            <p:cNvGrpSpPr>
              <a:grpSpLocks/>
            </p:cNvGrpSpPr>
            <p:nvPr/>
          </p:nvGrpSpPr>
          <p:grpSpPr bwMode="auto">
            <a:xfrm>
              <a:off x="2084388" y="4994275"/>
              <a:ext cx="1276350" cy="1379538"/>
              <a:chOff x="1134071" y="2162176"/>
              <a:chExt cx="3351212" cy="1166435"/>
            </a:xfrm>
          </p:grpSpPr>
          <p:sp>
            <p:nvSpPr>
              <p:cNvPr id="99" name="화이트투명사각판"/>
              <p:cNvSpPr/>
              <p:nvPr/>
            </p:nvSpPr>
            <p:spPr bwMode="auto">
              <a:xfrm>
                <a:off x="1134071" y="2313853"/>
                <a:ext cx="3351212" cy="1014758"/>
              </a:xfrm>
              <a:prstGeom prst="roundRect">
                <a:avLst>
                  <a:gd name="adj" fmla="val 3768"/>
                </a:avLst>
              </a:prstGeom>
              <a:noFill/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indent="-188413" defTabSz="1043086" latinLnBrk="0">
                  <a:defRPr/>
                </a:pPr>
                <a:endParaRPr lang="ko-KR" altLang="en-US" ker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100" name="양쪽 모서리가 둥근 사각형 99"/>
              <p:cNvSpPr/>
              <p:nvPr/>
            </p:nvSpPr>
            <p:spPr bwMode="auto">
              <a:xfrm>
                <a:off x="1134071" y="2162176"/>
                <a:ext cx="3351212" cy="283220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solidFill>
                <a:srgbClr val="1F497D">
                  <a:lumMod val="20000"/>
                  <a:lumOff val="80000"/>
                </a:srgbClr>
              </a:solidFill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75" algn="ctr" defTabSz="1279525">
                  <a:defRPr/>
                </a:pPr>
                <a:r>
                  <a:rPr lang="en-US" altLang="ko-KR" sz="1100" b="1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Risk Response</a:t>
                </a:r>
              </a:p>
            </p:txBody>
          </p:sp>
          <p:sp>
            <p:nvSpPr>
              <p:cNvPr id="101" name="TextBox 107"/>
              <p:cNvSpPr txBox="1">
                <a:spLocks noChangeArrowheads="1"/>
              </p:cNvSpPr>
              <p:nvPr/>
            </p:nvSpPr>
            <p:spPr bwMode="auto">
              <a:xfrm>
                <a:off x="1175754" y="2489690"/>
                <a:ext cx="3280352" cy="454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71450" indent="-1714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1pPr>
                <a:lvl2pPr marL="742950" indent="-2857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2pPr>
                <a:lvl3pPr marL="11430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3pPr>
                <a:lvl4pPr marL="16002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4pPr>
                <a:lvl5pPr marL="20574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5pPr>
                <a:lvl6pPr marL="25146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6pPr>
                <a:lvl7pPr marL="29718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7pPr>
                <a:lvl8pPr marL="34290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8pPr>
                <a:lvl9pPr marL="38862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9pPr>
              </a:lstStyle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kern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실행 계획 및 대안 수립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kern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위험 요인 감소 활동</a:t>
                </a:r>
              </a:p>
            </p:txBody>
          </p:sp>
        </p:grpSp>
        <p:grpSp>
          <p:nvGrpSpPr>
            <p:cNvPr id="88" name="그룹 104"/>
            <p:cNvGrpSpPr>
              <a:grpSpLocks/>
            </p:cNvGrpSpPr>
            <p:nvPr/>
          </p:nvGrpSpPr>
          <p:grpSpPr bwMode="auto">
            <a:xfrm>
              <a:off x="3457575" y="4535488"/>
              <a:ext cx="1274763" cy="1377950"/>
              <a:chOff x="1134071" y="2162176"/>
              <a:chExt cx="3351212" cy="1166435"/>
            </a:xfrm>
          </p:grpSpPr>
          <p:sp>
            <p:nvSpPr>
              <p:cNvPr id="96" name="화이트투명사각판"/>
              <p:cNvSpPr/>
              <p:nvPr/>
            </p:nvSpPr>
            <p:spPr bwMode="auto">
              <a:xfrm>
                <a:off x="1134071" y="2314027"/>
                <a:ext cx="3351212" cy="1014584"/>
              </a:xfrm>
              <a:prstGeom prst="roundRect">
                <a:avLst>
                  <a:gd name="adj" fmla="val 3768"/>
                </a:avLst>
              </a:prstGeom>
              <a:noFill/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indent="-188413" defTabSz="1043086" latinLnBrk="0">
                  <a:defRPr/>
                </a:pPr>
                <a:endParaRPr lang="ko-KR" altLang="en-US" ker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97" name="양쪽 모서리가 둥근 사각형 96"/>
              <p:cNvSpPr/>
              <p:nvPr/>
            </p:nvSpPr>
            <p:spPr bwMode="auto">
              <a:xfrm>
                <a:off x="1134071" y="2162176"/>
                <a:ext cx="3351212" cy="282202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solidFill>
                <a:srgbClr val="1F497D">
                  <a:lumMod val="20000"/>
                  <a:lumOff val="80000"/>
                </a:srgbClr>
              </a:solidFill>
              <a:ln w="6350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75" algn="ctr" defTabSz="1279525">
                  <a:defRPr/>
                </a:pPr>
                <a:r>
                  <a:rPr lang="en-US" altLang="ko-KR" sz="1100" b="1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Risk Analysis &amp; </a:t>
                </a:r>
              </a:p>
              <a:p>
                <a:pPr indent="-180975" algn="ctr" defTabSz="1279525">
                  <a:defRPr/>
                </a:pPr>
                <a:r>
                  <a:rPr lang="en-US" altLang="ko-KR" sz="1100" b="1">
                    <a:ln>
                      <a:solidFill>
                        <a:prstClr val="white">
                          <a:alpha val="0"/>
                        </a:prstClr>
                      </a:solidFill>
                      <a:prstDash val="solid"/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Response</a:t>
                </a:r>
              </a:p>
            </p:txBody>
          </p:sp>
          <p:sp>
            <p:nvSpPr>
              <p:cNvPr id="98" name="TextBox 104"/>
              <p:cNvSpPr txBox="1">
                <a:spLocks noChangeArrowheads="1"/>
              </p:cNvSpPr>
              <p:nvPr/>
            </p:nvSpPr>
            <p:spPr bwMode="auto">
              <a:xfrm>
                <a:off x="1175806" y="2554571"/>
                <a:ext cx="3280264" cy="602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71450" indent="-1714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1pPr>
                <a:lvl2pPr marL="742950" indent="-28575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2pPr>
                <a:lvl3pPr marL="11430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3pPr>
                <a:lvl4pPr marL="16002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4pPr>
                <a:lvl5pPr marL="2057400" indent="-228600" defTabSz="1001713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5pPr>
                <a:lvl6pPr marL="25146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6pPr>
                <a:lvl7pPr marL="29718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7pPr>
                <a:lvl8pPr marL="34290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8pPr>
                <a:lvl9pPr marL="3886200" indent="-228600" algn="ctr" defTabSz="1001713" eaLnBrk="0" fontAlgn="t" hangingPunct="0">
                  <a:spcBef>
                    <a:spcPct val="5000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돋움체" pitchFamily="49" charset="-127"/>
                  </a:defRPr>
                </a:lvl9pPr>
              </a:lstStyle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정성</a:t>
                </a:r>
                <a:r>
                  <a:rPr kumimoji="0" lang="en-US" altLang="ko-KR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/</a:t>
                </a:r>
                <a:r>
                  <a:rPr kumimoji="0" lang="ko-KR" altLang="en-US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정량 분석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Decision tree</a:t>
                </a:r>
              </a:p>
              <a:p>
                <a:pPr latinLnBrk="0">
                  <a:spcAft>
                    <a:spcPts val="300"/>
                  </a:spcAft>
                  <a:buSzPct val="100000"/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ker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 pitchFamily="34" charset="0"/>
                  </a:rPr>
                  <a:t>Contingency time &amp; Costs</a:t>
                </a:r>
              </a:p>
            </p:txBody>
          </p:sp>
        </p:grpSp>
        <p:sp>
          <p:nvSpPr>
            <p:cNvPr id="89" name="Shape 193"/>
            <p:cNvSpPr>
              <a:spLocks noChangeArrowheads="1"/>
            </p:cNvSpPr>
            <p:nvPr/>
          </p:nvSpPr>
          <p:spPr bwMode="auto">
            <a:xfrm>
              <a:off x="1339850" y="4176713"/>
              <a:ext cx="272097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45719" rIns="45719" anchor="ctr"/>
            <a:lstStyle/>
            <a:p>
              <a:pPr algn="ctr" latinLnBrk="0">
                <a:defRPr/>
              </a:pPr>
              <a:r>
                <a:rPr lang="ko-KR" altLang="ko-KR" sz="1400" b="1" i="1" ker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sym typeface="맑은 고딕" pitchFamily="50" charset="-127"/>
                </a:rPr>
                <a:t>Risk </a:t>
              </a:r>
              <a:r>
                <a:rPr lang="ko-KR" altLang="en-US" sz="1400" b="1" i="1" ker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sym typeface="맑은 고딕" pitchFamily="50" charset="-127"/>
                </a:rPr>
                <a:t>관리</a:t>
              </a:r>
              <a:r>
                <a:rPr lang="ko-KR" altLang="ko-KR" sz="1400" b="1" i="1" ker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sym typeface="맑은 고딕" pitchFamily="50" charset="-127"/>
                </a:rPr>
                <a:t> Cycle</a:t>
              </a:r>
            </a:p>
          </p:txBody>
        </p:sp>
        <p:sp>
          <p:nvSpPr>
            <p:cNvPr id="90" name="Freeform 10"/>
            <p:cNvSpPr>
              <a:spLocks noChangeAspect="1"/>
            </p:cNvSpPr>
            <p:nvPr/>
          </p:nvSpPr>
          <p:spPr bwMode="auto">
            <a:xfrm rot="5916428">
              <a:off x="1645444" y="2597944"/>
              <a:ext cx="341312" cy="323850"/>
            </a:xfrm>
            <a:custGeom>
              <a:avLst/>
              <a:gdLst>
                <a:gd name="T0" fmla="*/ 2038 w 2038"/>
                <a:gd name="T1" fmla="*/ 2106 h 2106"/>
                <a:gd name="T2" fmla="*/ 1982 w 2038"/>
                <a:gd name="T3" fmla="*/ 2100 h 2106"/>
                <a:gd name="T4" fmla="*/ 1878 w 2038"/>
                <a:gd name="T5" fmla="*/ 2084 h 2106"/>
                <a:gd name="T6" fmla="*/ 1786 w 2038"/>
                <a:gd name="T7" fmla="*/ 2062 h 2106"/>
                <a:gd name="T8" fmla="*/ 1680 w 2038"/>
                <a:gd name="T9" fmla="*/ 2032 h 2106"/>
                <a:gd name="T10" fmla="*/ 1566 w 2038"/>
                <a:gd name="T11" fmla="*/ 1988 h 2106"/>
                <a:gd name="T12" fmla="*/ 1444 w 2038"/>
                <a:gd name="T13" fmla="*/ 1930 h 2106"/>
                <a:gd name="T14" fmla="*/ 1322 w 2038"/>
                <a:gd name="T15" fmla="*/ 1858 h 2106"/>
                <a:gd name="T16" fmla="*/ 1200 w 2038"/>
                <a:gd name="T17" fmla="*/ 1764 h 2106"/>
                <a:gd name="T18" fmla="*/ 1142 w 2038"/>
                <a:gd name="T19" fmla="*/ 1712 h 2106"/>
                <a:gd name="T20" fmla="*/ 1084 w 2038"/>
                <a:gd name="T21" fmla="*/ 1652 h 2106"/>
                <a:gd name="T22" fmla="*/ 1030 w 2038"/>
                <a:gd name="T23" fmla="*/ 1588 h 2106"/>
                <a:gd name="T24" fmla="*/ 978 w 2038"/>
                <a:gd name="T25" fmla="*/ 1518 h 2106"/>
                <a:gd name="T26" fmla="*/ 930 w 2038"/>
                <a:gd name="T27" fmla="*/ 1442 h 2106"/>
                <a:gd name="T28" fmla="*/ 884 w 2038"/>
                <a:gd name="T29" fmla="*/ 1358 h 2106"/>
                <a:gd name="T30" fmla="*/ 844 w 2038"/>
                <a:gd name="T31" fmla="*/ 1270 h 2106"/>
                <a:gd name="T32" fmla="*/ 808 w 2038"/>
                <a:gd name="T33" fmla="*/ 1174 h 2106"/>
                <a:gd name="T34" fmla="*/ 778 w 2038"/>
                <a:gd name="T35" fmla="*/ 1070 h 2106"/>
                <a:gd name="T36" fmla="*/ 754 w 2038"/>
                <a:gd name="T37" fmla="*/ 960 h 2106"/>
                <a:gd name="T38" fmla="*/ 734 w 2038"/>
                <a:gd name="T39" fmla="*/ 842 h 2106"/>
                <a:gd name="T40" fmla="*/ 722 w 2038"/>
                <a:gd name="T41" fmla="*/ 716 h 2106"/>
                <a:gd name="T42" fmla="*/ 718 w 2038"/>
                <a:gd name="T43" fmla="*/ 582 h 2106"/>
                <a:gd name="T44" fmla="*/ 738 w 2038"/>
                <a:gd name="T45" fmla="*/ 290 h 2106"/>
                <a:gd name="T46" fmla="*/ 250 w 2038"/>
                <a:gd name="T47" fmla="*/ 290 h 2106"/>
                <a:gd name="T48" fmla="*/ 272 w 2038"/>
                <a:gd name="T49" fmla="*/ 582 h 2106"/>
                <a:gd name="T50" fmla="*/ 274 w 2038"/>
                <a:gd name="T51" fmla="*/ 630 h 2106"/>
                <a:gd name="T52" fmla="*/ 288 w 2038"/>
                <a:gd name="T53" fmla="*/ 746 h 2106"/>
                <a:gd name="T54" fmla="*/ 306 w 2038"/>
                <a:gd name="T55" fmla="*/ 844 h 2106"/>
                <a:gd name="T56" fmla="*/ 334 w 2038"/>
                <a:gd name="T57" fmla="*/ 958 h 2106"/>
                <a:gd name="T58" fmla="*/ 374 w 2038"/>
                <a:gd name="T59" fmla="*/ 1082 h 2106"/>
                <a:gd name="T60" fmla="*/ 428 w 2038"/>
                <a:gd name="T61" fmla="*/ 1214 h 2106"/>
                <a:gd name="T62" fmla="*/ 498 w 2038"/>
                <a:gd name="T63" fmla="*/ 1348 h 2106"/>
                <a:gd name="T64" fmla="*/ 586 w 2038"/>
                <a:gd name="T65" fmla="*/ 1482 h 2106"/>
                <a:gd name="T66" fmla="*/ 638 w 2038"/>
                <a:gd name="T67" fmla="*/ 1548 h 2106"/>
                <a:gd name="T68" fmla="*/ 694 w 2038"/>
                <a:gd name="T69" fmla="*/ 1612 h 2106"/>
                <a:gd name="T70" fmla="*/ 756 w 2038"/>
                <a:gd name="T71" fmla="*/ 1674 h 2106"/>
                <a:gd name="T72" fmla="*/ 826 w 2038"/>
                <a:gd name="T73" fmla="*/ 1734 h 2106"/>
                <a:gd name="T74" fmla="*/ 900 w 2038"/>
                <a:gd name="T75" fmla="*/ 1790 h 2106"/>
                <a:gd name="T76" fmla="*/ 980 w 2038"/>
                <a:gd name="T77" fmla="*/ 1844 h 2106"/>
                <a:gd name="T78" fmla="*/ 1068 w 2038"/>
                <a:gd name="T79" fmla="*/ 1894 h 2106"/>
                <a:gd name="T80" fmla="*/ 1162 w 2038"/>
                <a:gd name="T81" fmla="*/ 1940 h 2106"/>
                <a:gd name="T82" fmla="*/ 1264 w 2038"/>
                <a:gd name="T83" fmla="*/ 1982 h 2106"/>
                <a:gd name="T84" fmla="*/ 1372 w 2038"/>
                <a:gd name="T85" fmla="*/ 2018 h 2106"/>
                <a:gd name="T86" fmla="*/ 1490 w 2038"/>
                <a:gd name="T87" fmla="*/ 2048 h 2106"/>
                <a:gd name="T88" fmla="*/ 1614 w 2038"/>
                <a:gd name="T89" fmla="*/ 2072 h 2106"/>
                <a:gd name="T90" fmla="*/ 1746 w 2038"/>
                <a:gd name="T91" fmla="*/ 2090 h 2106"/>
                <a:gd name="T92" fmla="*/ 1888 w 2038"/>
                <a:gd name="T93" fmla="*/ 2102 h 2106"/>
                <a:gd name="T94" fmla="*/ 2038 w 2038"/>
                <a:gd name="T95" fmla="*/ 2106 h 21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8"/>
                <a:gd name="T145" fmla="*/ 0 h 2106"/>
                <a:gd name="T146" fmla="*/ 2038 w 2038"/>
                <a:gd name="T147" fmla="*/ 2106 h 21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8" h="2106">
                  <a:moveTo>
                    <a:pt x="2038" y="2106"/>
                  </a:moveTo>
                  <a:lnTo>
                    <a:pt x="2038" y="2106"/>
                  </a:lnTo>
                  <a:lnTo>
                    <a:pt x="2024" y="2104"/>
                  </a:lnTo>
                  <a:lnTo>
                    <a:pt x="1982" y="2100"/>
                  </a:lnTo>
                  <a:lnTo>
                    <a:pt x="1918" y="2092"/>
                  </a:lnTo>
                  <a:lnTo>
                    <a:pt x="1878" y="2084"/>
                  </a:lnTo>
                  <a:lnTo>
                    <a:pt x="1834" y="2074"/>
                  </a:lnTo>
                  <a:lnTo>
                    <a:pt x="1786" y="2062"/>
                  </a:lnTo>
                  <a:lnTo>
                    <a:pt x="1734" y="2048"/>
                  </a:lnTo>
                  <a:lnTo>
                    <a:pt x="1680" y="2032"/>
                  </a:lnTo>
                  <a:lnTo>
                    <a:pt x="1624" y="2012"/>
                  </a:lnTo>
                  <a:lnTo>
                    <a:pt x="1566" y="1988"/>
                  </a:lnTo>
                  <a:lnTo>
                    <a:pt x="1506" y="1962"/>
                  </a:lnTo>
                  <a:lnTo>
                    <a:pt x="1444" y="1930"/>
                  </a:lnTo>
                  <a:lnTo>
                    <a:pt x="1382" y="1896"/>
                  </a:lnTo>
                  <a:lnTo>
                    <a:pt x="1322" y="1858"/>
                  </a:lnTo>
                  <a:lnTo>
                    <a:pt x="1260" y="1814"/>
                  </a:lnTo>
                  <a:lnTo>
                    <a:pt x="1200" y="1764"/>
                  </a:lnTo>
                  <a:lnTo>
                    <a:pt x="1170" y="1738"/>
                  </a:lnTo>
                  <a:lnTo>
                    <a:pt x="1142" y="1712"/>
                  </a:lnTo>
                  <a:lnTo>
                    <a:pt x="1112" y="1682"/>
                  </a:lnTo>
                  <a:lnTo>
                    <a:pt x="1084" y="1652"/>
                  </a:lnTo>
                  <a:lnTo>
                    <a:pt x="1056" y="1622"/>
                  </a:lnTo>
                  <a:lnTo>
                    <a:pt x="1030" y="1588"/>
                  </a:lnTo>
                  <a:lnTo>
                    <a:pt x="1004" y="1554"/>
                  </a:lnTo>
                  <a:lnTo>
                    <a:pt x="978" y="1518"/>
                  </a:lnTo>
                  <a:lnTo>
                    <a:pt x="954" y="1480"/>
                  </a:lnTo>
                  <a:lnTo>
                    <a:pt x="930" y="1442"/>
                  </a:lnTo>
                  <a:lnTo>
                    <a:pt x="906" y="1400"/>
                  </a:lnTo>
                  <a:lnTo>
                    <a:pt x="884" y="1358"/>
                  </a:lnTo>
                  <a:lnTo>
                    <a:pt x="864" y="1316"/>
                  </a:lnTo>
                  <a:lnTo>
                    <a:pt x="844" y="1270"/>
                  </a:lnTo>
                  <a:lnTo>
                    <a:pt x="826" y="1222"/>
                  </a:lnTo>
                  <a:lnTo>
                    <a:pt x="808" y="1174"/>
                  </a:lnTo>
                  <a:lnTo>
                    <a:pt x="792" y="1122"/>
                  </a:lnTo>
                  <a:lnTo>
                    <a:pt x="778" y="1070"/>
                  </a:lnTo>
                  <a:lnTo>
                    <a:pt x="766" y="1016"/>
                  </a:lnTo>
                  <a:lnTo>
                    <a:pt x="754" y="960"/>
                  </a:lnTo>
                  <a:lnTo>
                    <a:pt x="744" y="902"/>
                  </a:lnTo>
                  <a:lnTo>
                    <a:pt x="734" y="842"/>
                  </a:lnTo>
                  <a:lnTo>
                    <a:pt x="728" y="780"/>
                  </a:lnTo>
                  <a:lnTo>
                    <a:pt x="722" y="716"/>
                  </a:lnTo>
                  <a:lnTo>
                    <a:pt x="720" y="650"/>
                  </a:lnTo>
                  <a:lnTo>
                    <a:pt x="718" y="582"/>
                  </a:lnTo>
                  <a:lnTo>
                    <a:pt x="988" y="582"/>
                  </a:lnTo>
                  <a:lnTo>
                    <a:pt x="738" y="290"/>
                  </a:lnTo>
                  <a:lnTo>
                    <a:pt x="494" y="0"/>
                  </a:lnTo>
                  <a:lnTo>
                    <a:pt x="250" y="290"/>
                  </a:lnTo>
                  <a:lnTo>
                    <a:pt x="0" y="582"/>
                  </a:lnTo>
                  <a:lnTo>
                    <a:pt x="272" y="582"/>
                  </a:lnTo>
                  <a:lnTo>
                    <a:pt x="274" y="630"/>
                  </a:lnTo>
                  <a:lnTo>
                    <a:pt x="282" y="702"/>
                  </a:lnTo>
                  <a:lnTo>
                    <a:pt x="288" y="746"/>
                  </a:lnTo>
                  <a:lnTo>
                    <a:pt x="296" y="794"/>
                  </a:lnTo>
                  <a:lnTo>
                    <a:pt x="306" y="844"/>
                  </a:lnTo>
                  <a:lnTo>
                    <a:pt x="318" y="900"/>
                  </a:lnTo>
                  <a:lnTo>
                    <a:pt x="334" y="958"/>
                  </a:lnTo>
                  <a:lnTo>
                    <a:pt x="352" y="1020"/>
                  </a:lnTo>
                  <a:lnTo>
                    <a:pt x="374" y="1082"/>
                  </a:lnTo>
                  <a:lnTo>
                    <a:pt x="398" y="1148"/>
                  </a:lnTo>
                  <a:lnTo>
                    <a:pt x="428" y="1214"/>
                  </a:lnTo>
                  <a:lnTo>
                    <a:pt x="460" y="1280"/>
                  </a:lnTo>
                  <a:lnTo>
                    <a:pt x="498" y="1348"/>
                  </a:lnTo>
                  <a:lnTo>
                    <a:pt x="540" y="1414"/>
                  </a:lnTo>
                  <a:lnTo>
                    <a:pt x="586" y="1482"/>
                  </a:lnTo>
                  <a:lnTo>
                    <a:pt x="612" y="1514"/>
                  </a:lnTo>
                  <a:lnTo>
                    <a:pt x="638" y="1548"/>
                  </a:lnTo>
                  <a:lnTo>
                    <a:pt x="666" y="1580"/>
                  </a:lnTo>
                  <a:lnTo>
                    <a:pt x="694" y="1612"/>
                  </a:lnTo>
                  <a:lnTo>
                    <a:pt x="724" y="1642"/>
                  </a:lnTo>
                  <a:lnTo>
                    <a:pt x="756" y="1674"/>
                  </a:lnTo>
                  <a:lnTo>
                    <a:pt x="790" y="1704"/>
                  </a:lnTo>
                  <a:lnTo>
                    <a:pt x="826" y="1734"/>
                  </a:lnTo>
                  <a:lnTo>
                    <a:pt x="862" y="1762"/>
                  </a:lnTo>
                  <a:lnTo>
                    <a:pt x="900" y="1790"/>
                  </a:lnTo>
                  <a:lnTo>
                    <a:pt x="940" y="1818"/>
                  </a:lnTo>
                  <a:lnTo>
                    <a:pt x="980" y="1844"/>
                  </a:lnTo>
                  <a:lnTo>
                    <a:pt x="1024" y="1870"/>
                  </a:lnTo>
                  <a:lnTo>
                    <a:pt x="1068" y="1894"/>
                  </a:lnTo>
                  <a:lnTo>
                    <a:pt x="1114" y="1918"/>
                  </a:lnTo>
                  <a:lnTo>
                    <a:pt x="1162" y="1940"/>
                  </a:lnTo>
                  <a:lnTo>
                    <a:pt x="1212" y="1962"/>
                  </a:lnTo>
                  <a:lnTo>
                    <a:pt x="1264" y="1982"/>
                  </a:lnTo>
                  <a:lnTo>
                    <a:pt x="1318" y="2000"/>
                  </a:lnTo>
                  <a:lnTo>
                    <a:pt x="1372" y="2018"/>
                  </a:lnTo>
                  <a:lnTo>
                    <a:pt x="1430" y="2034"/>
                  </a:lnTo>
                  <a:lnTo>
                    <a:pt x="1490" y="2048"/>
                  </a:lnTo>
                  <a:lnTo>
                    <a:pt x="1550" y="2060"/>
                  </a:lnTo>
                  <a:lnTo>
                    <a:pt x="1614" y="2072"/>
                  </a:lnTo>
                  <a:lnTo>
                    <a:pt x="1680" y="2082"/>
                  </a:lnTo>
                  <a:lnTo>
                    <a:pt x="1746" y="2090"/>
                  </a:lnTo>
                  <a:lnTo>
                    <a:pt x="1816" y="2096"/>
                  </a:lnTo>
                  <a:lnTo>
                    <a:pt x="1888" y="2102"/>
                  </a:lnTo>
                  <a:lnTo>
                    <a:pt x="1962" y="2104"/>
                  </a:lnTo>
                  <a:lnTo>
                    <a:pt x="2038" y="2106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defRPr/>
              </a:pPr>
              <a:endParaRPr lang="ko-KR" altLang="en-US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1" name="Freeform 10"/>
            <p:cNvSpPr>
              <a:spLocks noChangeAspect="1"/>
            </p:cNvSpPr>
            <p:nvPr/>
          </p:nvSpPr>
          <p:spPr bwMode="auto">
            <a:xfrm rot="9970788">
              <a:off x="3467100" y="2592388"/>
              <a:ext cx="341313" cy="323850"/>
            </a:xfrm>
            <a:custGeom>
              <a:avLst/>
              <a:gdLst>
                <a:gd name="T0" fmla="*/ 2038 w 2038"/>
                <a:gd name="T1" fmla="*/ 2106 h 2106"/>
                <a:gd name="T2" fmla="*/ 1982 w 2038"/>
                <a:gd name="T3" fmla="*/ 2100 h 2106"/>
                <a:gd name="T4" fmla="*/ 1878 w 2038"/>
                <a:gd name="T5" fmla="*/ 2084 h 2106"/>
                <a:gd name="T6" fmla="*/ 1786 w 2038"/>
                <a:gd name="T7" fmla="*/ 2062 h 2106"/>
                <a:gd name="T8" fmla="*/ 1680 w 2038"/>
                <a:gd name="T9" fmla="*/ 2032 h 2106"/>
                <a:gd name="T10" fmla="*/ 1566 w 2038"/>
                <a:gd name="T11" fmla="*/ 1988 h 2106"/>
                <a:gd name="T12" fmla="*/ 1444 w 2038"/>
                <a:gd name="T13" fmla="*/ 1930 h 2106"/>
                <a:gd name="T14" fmla="*/ 1322 w 2038"/>
                <a:gd name="T15" fmla="*/ 1858 h 2106"/>
                <a:gd name="T16" fmla="*/ 1200 w 2038"/>
                <a:gd name="T17" fmla="*/ 1764 h 2106"/>
                <a:gd name="T18" fmla="*/ 1142 w 2038"/>
                <a:gd name="T19" fmla="*/ 1712 h 2106"/>
                <a:gd name="T20" fmla="*/ 1084 w 2038"/>
                <a:gd name="T21" fmla="*/ 1652 h 2106"/>
                <a:gd name="T22" fmla="*/ 1030 w 2038"/>
                <a:gd name="T23" fmla="*/ 1588 h 2106"/>
                <a:gd name="T24" fmla="*/ 978 w 2038"/>
                <a:gd name="T25" fmla="*/ 1518 h 2106"/>
                <a:gd name="T26" fmla="*/ 930 w 2038"/>
                <a:gd name="T27" fmla="*/ 1442 h 2106"/>
                <a:gd name="T28" fmla="*/ 884 w 2038"/>
                <a:gd name="T29" fmla="*/ 1358 h 2106"/>
                <a:gd name="T30" fmla="*/ 844 w 2038"/>
                <a:gd name="T31" fmla="*/ 1270 h 2106"/>
                <a:gd name="T32" fmla="*/ 808 w 2038"/>
                <a:gd name="T33" fmla="*/ 1174 h 2106"/>
                <a:gd name="T34" fmla="*/ 778 w 2038"/>
                <a:gd name="T35" fmla="*/ 1070 h 2106"/>
                <a:gd name="T36" fmla="*/ 754 w 2038"/>
                <a:gd name="T37" fmla="*/ 960 h 2106"/>
                <a:gd name="T38" fmla="*/ 734 w 2038"/>
                <a:gd name="T39" fmla="*/ 842 h 2106"/>
                <a:gd name="T40" fmla="*/ 722 w 2038"/>
                <a:gd name="T41" fmla="*/ 716 h 2106"/>
                <a:gd name="T42" fmla="*/ 718 w 2038"/>
                <a:gd name="T43" fmla="*/ 582 h 2106"/>
                <a:gd name="T44" fmla="*/ 738 w 2038"/>
                <a:gd name="T45" fmla="*/ 290 h 2106"/>
                <a:gd name="T46" fmla="*/ 250 w 2038"/>
                <a:gd name="T47" fmla="*/ 290 h 2106"/>
                <a:gd name="T48" fmla="*/ 272 w 2038"/>
                <a:gd name="T49" fmla="*/ 582 h 2106"/>
                <a:gd name="T50" fmla="*/ 274 w 2038"/>
                <a:gd name="T51" fmla="*/ 630 h 2106"/>
                <a:gd name="T52" fmla="*/ 288 w 2038"/>
                <a:gd name="T53" fmla="*/ 746 h 2106"/>
                <a:gd name="T54" fmla="*/ 306 w 2038"/>
                <a:gd name="T55" fmla="*/ 844 h 2106"/>
                <a:gd name="T56" fmla="*/ 334 w 2038"/>
                <a:gd name="T57" fmla="*/ 958 h 2106"/>
                <a:gd name="T58" fmla="*/ 374 w 2038"/>
                <a:gd name="T59" fmla="*/ 1082 h 2106"/>
                <a:gd name="T60" fmla="*/ 428 w 2038"/>
                <a:gd name="T61" fmla="*/ 1214 h 2106"/>
                <a:gd name="T62" fmla="*/ 498 w 2038"/>
                <a:gd name="T63" fmla="*/ 1348 h 2106"/>
                <a:gd name="T64" fmla="*/ 586 w 2038"/>
                <a:gd name="T65" fmla="*/ 1482 h 2106"/>
                <a:gd name="T66" fmla="*/ 638 w 2038"/>
                <a:gd name="T67" fmla="*/ 1548 h 2106"/>
                <a:gd name="T68" fmla="*/ 694 w 2038"/>
                <a:gd name="T69" fmla="*/ 1612 h 2106"/>
                <a:gd name="T70" fmla="*/ 756 w 2038"/>
                <a:gd name="T71" fmla="*/ 1674 h 2106"/>
                <a:gd name="T72" fmla="*/ 826 w 2038"/>
                <a:gd name="T73" fmla="*/ 1734 h 2106"/>
                <a:gd name="T74" fmla="*/ 900 w 2038"/>
                <a:gd name="T75" fmla="*/ 1790 h 2106"/>
                <a:gd name="T76" fmla="*/ 980 w 2038"/>
                <a:gd name="T77" fmla="*/ 1844 h 2106"/>
                <a:gd name="T78" fmla="*/ 1068 w 2038"/>
                <a:gd name="T79" fmla="*/ 1894 h 2106"/>
                <a:gd name="T80" fmla="*/ 1162 w 2038"/>
                <a:gd name="T81" fmla="*/ 1940 h 2106"/>
                <a:gd name="T82" fmla="*/ 1264 w 2038"/>
                <a:gd name="T83" fmla="*/ 1982 h 2106"/>
                <a:gd name="T84" fmla="*/ 1372 w 2038"/>
                <a:gd name="T85" fmla="*/ 2018 h 2106"/>
                <a:gd name="T86" fmla="*/ 1490 w 2038"/>
                <a:gd name="T87" fmla="*/ 2048 h 2106"/>
                <a:gd name="T88" fmla="*/ 1614 w 2038"/>
                <a:gd name="T89" fmla="*/ 2072 h 2106"/>
                <a:gd name="T90" fmla="*/ 1746 w 2038"/>
                <a:gd name="T91" fmla="*/ 2090 h 2106"/>
                <a:gd name="T92" fmla="*/ 1888 w 2038"/>
                <a:gd name="T93" fmla="*/ 2102 h 2106"/>
                <a:gd name="T94" fmla="*/ 2038 w 2038"/>
                <a:gd name="T95" fmla="*/ 2106 h 21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8"/>
                <a:gd name="T145" fmla="*/ 0 h 2106"/>
                <a:gd name="T146" fmla="*/ 2038 w 2038"/>
                <a:gd name="T147" fmla="*/ 2106 h 21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8" h="2106">
                  <a:moveTo>
                    <a:pt x="2038" y="2106"/>
                  </a:moveTo>
                  <a:lnTo>
                    <a:pt x="2038" y="2106"/>
                  </a:lnTo>
                  <a:lnTo>
                    <a:pt x="2024" y="2104"/>
                  </a:lnTo>
                  <a:lnTo>
                    <a:pt x="1982" y="2100"/>
                  </a:lnTo>
                  <a:lnTo>
                    <a:pt x="1918" y="2092"/>
                  </a:lnTo>
                  <a:lnTo>
                    <a:pt x="1878" y="2084"/>
                  </a:lnTo>
                  <a:lnTo>
                    <a:pt x="1834" y="2074"/>
                  </a:lnTo>
                  <a:lnTo>
                    <a:pt x="1786" y="2062"/>
                  </a:lnTo>
                  <a:lnTo>
                    <a:pt x="1734" y="2048"/>
                  </a:lnTo>
                  <a:lnTo>
                    <a:pt x="1680" y="2032"/>
                  </a:lnTo>
                  <a:lnTo>
                    <a:pt x="1624" y="2012"/>
                  </a:lnTo>
                  <a:lnTo>
                    <a:pt x="1566" y="1988"/>
                  </a:lnTo>
                  <a:lnTo>
                    <a:pt x="1506" y="1962"/>
                  </a:lnTo>
                  <a:lnTo>
                    <a:pt x="1444" y="1930"/>
                  </a:lnTo>
                  <a:lnTo>
                    <a:pt x="1382" y="1896"/>
                  </a:lnTo>
                  <a:lnTo>
                    <a:pt x="1322" y="1858"/>
                  </a:lnTo>
                  <a:lnTo>
                    <a:pt x="1260" y="1814"/>
                  </a:lnTo>
                  <a:lnTo>
                    <a:pt x="1200" y="1764"/>
                  </a:lnTo>
                  <a:lnTo>
                    <a:pt x="1170" y="1738"/>
                  </a:lnTo>
                  <a:lnTo>
                    <a:pt x="1142" y="1712"/>
                  </a:lnTo>
                  <a:lnTo>
                    <a:pt x="1112" y="1682"/>
                  </a:lnTo>
                  <a:lnTo>
                    <a:pt x="1084" y="1652"/>
                  </a:lnTo>
                  <a:lnTo>
                    <a:pt x="1056" y="1622"/>
                  </a:lnTo>
                  <a:lnTo>
                    <a:pt x="1030" y="1588"/>
                  </a:lnTo>
                  <a:lnTo>
                    <a:pt x="1004" y="1554"/>
                  </a:lnTo>
                  <a:lnTo>
                    <a:pt x="978" y="1518"/>
                  </a:lnTo>
                  <a:lnTo>
                    <a:pt x="954" y="1480"/>
                  </a:lnTo>
                  <a:lnTo>
                    <a:pt x="930" y="1442"/>
                  </a:lnTo>
                  <a:lnTo>
                    <a:pt x="906" y="1400"/>
                  </a:lnTo>
                  <a:lnTo>
                    <a:pt x="884" y="1358"/>
                  </a:lnTo>
                  <a:lnTo>
                    <a:pt x="864" y="1316"/>
                  </a:lnTo>
                  <a:lnTo>
                    <a:pt x="844" y="1270"/>
                  </a:lnTo>
                  <a:lnTo>
                    <a:pt x="826" y="1222"/>
                  </a:lnTo>
                  <a:lnTo>
                    <a:pt x="808" y="1174"/>
                  </a:lnTo>
                  <a:lnTo>
                    <a:pt x="792" y="1122"/>
                  </a:lnTo>
                  <a:lnTo>
                    <a:pt x="778" y="1070"/>
                  </a:lnTo>
                  <a:lnTo>
                    <a:pt x="766" y="1016"/>
                  </a:lnTo>
                  <a:lnTo>
                    <a:pt x="754" y="960"/>
                  </a:lnTo>
                  <a:lnTo>
                    <a:pt x="744" y="902"/>
                  </a:lnTo>
                  <a:lnTo>
                    <a:pt x="734" y="842"/>
                  </a:lnTo>
                  <a:lnTo>
                    <a:pt x="728" y="780"/>
                  </a:lnTo>
                  <a:lnTo>
                    <a:pt x="722" y="716"/>
                  </a:lnTo>
                  <a:lnTo>
                    <a:pt x="720" y="650"/>
                  </a:lnTo>
                  <a:lnTo>
                    <a:pt x="718" y="582"/>
                  </a:lnTo>
                  <a:lnTo>
                    <a:pt x="988" y="582"/>
                  </a:lnTo>
                  <a:lnTo>
                    <a:pt x="738" y="290"/>
                  </a:lnTo>
                  <a:lnTo>
                    <a:pt x="494" y="0"/>
                  </a:lnTo>
                  <a:lnTo>
                    <a:pt x="250" y="290"/>
                  </a:lnTo>
                  <a:lnTo>
                    <a:pt x="0" y="582"/>
                  </a:lnTo>
                  <a:lnTo>
                    <a:pt x="272" y="582"/>
                  </a:lnTo>
                  <a:lnTo>
                    <a:pt x="274" y="630"/>
                  </a:lnTo>
                  <a:lnTo>
                    <a:pt x="282" y="702"/>
                  </a:lnTo>
                  <a:lnTo>
                    <a:pt x="288" y="746"/>
                  </a:lnTo>
                  <a:lnTo>
                    <a:pt x="296" y="794"/>
                  </a:lnTo>
                  <a:lnTo>
                    <a:pt x="306" y="844"/>
                  </a:lnTo>
                  <a:lnTo>
                    <a:pt x="318" y="900"/>
                  </a:lnTo>
                  <a:lnTo>
                    <a:pt x="334" y="958"/>
                  </a:lnTo>
                  <a:lnTo>
                    <a:pt x="352" y="1020"/>
                  </a:lnTo>
                  <a:lnTo>
                    <a:pt x="374" y="1082"/>
                  </a:lnTo>
                  <a:lnTo>
                    <a:pt x="398" y="1148"/>
                  </a:lnTo>
                  <a:lnTo>
                    <a:pt x="428" y="1214"/>
                  </a:lnTo>
                  <a:lnTo>
                    <a:pt x="460" y="1280"/>
                  </a:lnTo>
                  <a:lnTo>
                    <a:pt x="498" y="1348"/>
                  </a:lnTo>
                  <a:lnTo>
                    <a:pt x="540" y="1414"/>
                  </a:lnTo>
                  <a:lnTo>
                    <a:pt x="586" y="1482"/>
                  </a:lnTo>
                  <a:lnTo>
                    <a:pt x="612" y="1514"/>
                  </a:lnTo>
                  <a:lnTo>
                    <a:pt x="638" y="1548"/>
                  </a:lnTo>
                  <a:lnTo>
                    <a:pt x="666" y="1580"/>
                  </a:lnTo>
                  <a:lnTo>
                    <a:pt x="694" y="1612"/>
                  </a:lnTo>
                  <a:lnTo>
                    <a:pt x="724" y="1642"/>
                  </a:lnTo>
                  <a:lnTo>
                    <a:pt x="756" y="1674"/>
                  </a:lnTo>
                  <a:lnTo>
                    <a:pt x="790" y="1704"/>
                  </a:lnTo>
                  <a:lnTo>
                    <a:pt x="826" y="1734"/>
                  </a:lnTo>
                  <a:lnTo>
                    <a:pt x="862" y="1762"/>
                  </a:lnTo>
                  <a:lnTo>
                    <a:pt x="900" y="1790"/>
                  </a:lnTo>
                  <a:lnTo>
                    <a:pt x="940" y="1818"/>
                  </a:lnTo>
                  <a:lnTo>
                    <a:pt x="980" y="1844"/>
                  </a:lnTo>
                  <a:lnTo>
                    <a:pt x="1024" y="1870"/>
                  </a:lnTo>
                  <a:lnTo>
                    <a:pt x="1068" y="1894"/>
                  </a:lnTo>
                  <a:lnTo>
                    <a:pt x="1114" y="1918"/>
                  </a:lnTo>
                  <a:lnTo>
                    <a:pt x="1162" y="1940"/>
                  </a:lnTo>
                  <a:lnTo>
                    <a:pt x="1212" y="1962"/>
                  </a:lnTo>
                  <a:lnTo>
                    <a:pt x="1264" y="1982"/>
                  </a:lnTo>
                  <a:lnTo>
                    <a:pt x="1318" y="2000"/>
                  </a:lnTo>
                  <a:lnTo>
                    <a:pt x="1372" y="2018"/>
                  </a:lnTo>
                  <a:lnTo>
                    <a:pt x="1430" y="2034"/>
                  </a:lnTo>
                  <a:lnTo>
                    <a:pt x="1490" y="2048"/>
                  </a:lnTo>
                  <a:lnTo>
                    <a:pt x="1550" y="2060"/>
                  </a:lnTo>
                  <a:lnTo>
                    <a:pt x="1614" y="2072"/>
                  </a:lnTo>
                  <a:lnTo>
                    <a:pt x="1680" y="2082"/>
                  </a:lnTo>
                  <a:lnTo>
                    <a:pt x="1746" y="2090"/>
                  </a:lnTo>
                  <a:lnTo>
                    <a:pt x="1816" y="2096"/>
                  </a:lnTo>
                  <a:lnTo>
                    <a:pt x="1888" y="2102"/>
                  </a:lnTo>
                  <a:lnTo>
                    <a:pt x="1962" y="2104"/>
                  </a:lnTo>
                  <a:lnTo>
                    <a:pt x="2038" y="2106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defRPr/>
              </a:pPr>
              <a:endParaRPr lang="ko-KR" altLang="en-US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2" name="Freeform 10"/>
            <p:cNvSpPr>
              <a:spLocks noChangeAspect="1"/>
            </p:cNvSpPr>
            <p:nvPr/>
          </p:nvSpPr>
          <p:spPr bwMode="auto">
            <a:xfrm rot="14904091">
              <a:off x="4369594" y="4147344"/>
              <a:ext cx="341312" cy="323850"/>
            </a:xfrm>
            <a:custGeom>
              <a:avLst/>
              <a:gdLst>
                <a:gd name="T0" fmla="*/ 2038 w 2038"/>
                <a:gd name="T1" fmla="*/ 2106 h 2106"/>
                <a:gd name="T2" fmla="*/ 1982 w 2038"/>
                <a:gd name="T3" fmla="*/ 2100 h 2106"/>
                <a:gd name="T4" fmla="*/ 1878 w 2038"/>
                <a:gd name="T5" fmla="*/ 2084 h 2106"/>
                <a:gd name="T6" fmla="*/ 1786 w 2038"/>
                <a:gd name="T7" fmla="*/ 2062 h 2106"/>
                <a:gd name="T8" fmla="*/ 1680 w 2038"/>
                <a:gd name="T9" fmla="*/ 2032 h 2106"/>
                <a:gd name="T10" fmla="*/ 1566 w 2038"/>
                <a:gd name="T11" fmla="*/ 1988 h 2106"/>
                <a:gd name="T12" fmla="*/ 1444 w 2038"/>
                <a:gd name="T13" fmla="*/ 1930 h 2106"/>
                <a:gd name="T14" fmla="*/ 1322 w 2038"/>
                <a:gd name="T15" fmla="*/ 1858 h 2106"/>
                <a:gd name="T16" fmla="*/ 1200 w 2038"/>
                <a:gd name="T17" fmla="*/ 1764 h 2106"/>
                <a:gd name="T18" fmla="*/ 1142 w 2038"/>
                <a:gd name="T19" fmla="*/ 1712 h 2106"/>
                <a:gd name="T20" fmla="*/ 1084 w 2038"/>
                <a:gd name="T21" fmla="*/ 1652 h 2106"/>
                <a:gd name="T22" fmla="*/ 1030 w 2038"/>
                <a:gd name="T23" fmla="*/ 1588 h 2106"/>
                <a:gd name="T24" fmla="*/ 978 w 2038"/>
                <a:gd name="T25" fmla="*/ 1518 h 2106"/>
                <a:gd name="T26" fmla="*/ 930 w 2038"/>
                <a:gd name="T27" fmla="*/ 1442 h 2106"/>
                <a:gd name="T28" fmla="*/ 884 w 2038"/>
                <a:gd name="T29" fmla="*/ 1358 h 2106"/>
                <a:gd name="T30" fmla="*/ 844 w 2038"/>
                <a:gd name="T31" fmla="*/ 1270 h 2106"/>
                <a:gd name="T32" fmla="*/ 808 w 2038"/>
                <a:gd name="T33" fmla="*/ 1174 h 2106"/>
                <a:gd name="T34" fmla="*/ 778 w 2038"/>
                <a:gd name="T35" fmla="*/ 1070 h 2106"/>
                <a:gd name="T36" fmla="*/ 754 w 2038"/>
                <a:gd name="T37" fmla="*/ 960 h 2106"/>
                <a:gd name="T38" fmla="*/ 734 w 2038"/>
                <a:gd name="T39" fmla="*/ 842 h 2106"/>
                <a:gd name="T40" fmla="*/ 722 w 2038"/>
                <a:gd name="T41" fmla="*/ 716 h 2106"/>
                <a:gd name="T42" fmla="*/ 718 w 2038"/>
                <a:gd name="T43" fmla="*/ 582 h 2106"/>
                <a:gd name="T44" fmla="*/ 738 w 2038"/>
                <a:gd name="T45" fmla="*/ 290 h 2106"/>
                <a:gd name="T46" fmla="*/ 250 w 2038"/>
                <a:gd name="T47" fmla="*/ 290 h 2106"/>
                <a:gd name="T48" fmla="*/ 272 w 2038"/>
                <a:gd name="T49" fmla="*/ 582 h 2106"/>
                <a:gd name="T50" fmla="*/ 274 w 2038"/>
                <a:gd name="T51" fmla="*/ 630 h 2106"/>
                <a:gd name="T52" fmla="*/ 288 w 2038"/>
                <a:gd name="T53" fmla="*/ 746 h 2106"/>
                <a:gd name="T54" fmla="*/ 306 w 2038"/>
                <a:gd name="T55" fmla="*/ 844 h 2106"/>
                <a:gd name="T56" fmla="*/ 334 w 2038"/>
                <a:gd name="T57" fmla="*/ 958 h 2106"/>
                <a:gd name="T58" fmla="*/ 374 w 2038"/>
                <a:gd name="T59" fmla="*/ 1082 h 2106"/>
                <a:gd name="T60" fmla="*/ 428 w 2038"/>
                <a:gd name="T61" fmla="*/ 1214 h 2106"/>
                <a:gd name="T62" fmla="*/ 498 w 2038"/>
                <a:gd name="T63" fmla="*/ 1348 h 2106"/>
                <a:gd name="T64" fmla="*/ 586 w 2038"/>
                <a:gd name="T65" fmla="*/ 1482 h 2106"/>
                <a:gd name="T66" fmla="*/ 638 w 2038"/>
                <a:gd name="T67" fmla="*/ 1548 h 2106"/>
                <a:gd name="T68" fmla="*/ 694 w 2038"/>
                <a:gd name="T69" fmla="*/ 1612 h 2106"/>
                <a:gd name="T70" fmla="*/ 756 w 2038"/>
                <a:gd name="T71" fmla="*/ 1674 h 2106"/>
                <a:gd name="T72" fmla="*/ 826 w 2038"/>
                <a:gd name="T73" fmla="*/ 1734 h 2106"/>
                <a:gd name="T74" fmla="*/ 900 w 2038"/>
                <a:gd name="T75" fmla="*/ 1790 h 2106"/>
                <a:gd name="T76" fmla="*/ 980 w 2038"/>
                <a:gd name="T77" fmla="*/ 1844 h 2106"/>
                <a:gd name="T78" fmla="*/ 1068 w 2038"/>
                <a:gd name="T79" fmla="*/ 1894 h 2106"/>
                <a:gd name="T80" fmla="*/ 1162 w 2038"/>
                <a:gd name="T81" fmla="*/ 1940 h 2106"/>
                <a:gd name="T82" fmla="*/ 1264 w 2038"/>
                <a:gd name="T83" fmla="*/ 1982 h 2106"/>
                <a:gd name="T84" fmla="*/ 1372 w 2038"/>
                <a:gd name="T85" fmla="*/ 2018 h 2106"/>
                <a:gd name="T86" fmla="*/ 1490 w 2038"/>
                <a:gd name="T87" fmla="*/ 2048 h 2106"/>
                <a:gd name="T88" fmla="*/ 1614 w 2038"/>
                <a:gd name="T89" fmla="*/ 2072 h 2106"/>
                <a:gd name="T90" fmla="*/ 1746 w 2038"/>
                <a:gd name="T91" fmla="*/ 2090 h 2106"/>
                <a:gd name="T92" fmla="*/ 1888 w 2038"/>
                <a:gd name="T93" fmla="*/ 2102 h 2106"/>
                <a:gd name="T94" fmla="*/ 2038 w 2038"/>
                <a:gd name="T95" fmla="*/ 2106 h 21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8"/>
                <a:gd name="T145" fmla="*/ 0 h 2106"/>
                <a:gd name="T146" fmla="*/ 2038 w 2038"/>
                <a:gd name="T147" fmla="*/ 2106 h 21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8" h="2106">
                  <a:moveTo>
                    <a:pt x="2038" y="2106"/>
                  </a:moveTo>
                  <a:lnTo>
                    <a:pt x="2038" y="2106"/>
                  </a:lnTo>
                  <a:lnTo>
                    <a:pt x="2024" y="2104"/>
                  </a:lnTo>
                  <a:lnTo>
                    <a:pt x="1982" y="2100"/>
                  </a:lnTo>
                  <a:lnTo>
                    <a:pt x="1918" y="2092"/>
                  </a:lnTo>
                  <a:lnTo>
                    <a:pt x="1878" y="2084"/>
                  </a:lnTo>
                  <a:lnTo>
                    <a:pt x="1834" y="2074"/>
                  </a:lnTo>
                  <a:lnTo>
                    <a:pt x="1786" y="2062"/>
                  </a:lnTo>
                  <a:lnTo>
                    <a:pt x="1734" y="2048"/>
                  </a:lnTo>
                  <a:lnTo>
                    <a:pt x="1680" y="2032"/>
                  </a:lnTo>
                  <a:lnTo>
                    <a:pt x="1624" y="2012"/>
                  </a:lnTo>
                  <a:lnTo>
                    <a:pt x="1566" y="1988"/>
                  </a:lnTo>
                  <a:lnTo>
                    <a:pt x="1506" y="1962"/>
                  </a:lnTo>
                  <a:lnTo>
                    <a:pt x="1444" y="1930"/>
                  </a:lnTo>
                  <a:lnTo>
                    <a:pt x="1382" y="1896"/>
                  </a:lnTo>
                  <a:lnTo>
                    <a:pt x="1322" y="1858"/>
                  </a:lnTo>
                  <a:lnTo>
                    <a:pt x="1260" y="1814"/>
                  </a:lnTo>
                  <a:lnTo>
                    <a:pt x="1200" y="1764"/>
                  </a:lnTo>
                  <a:lnTo>
                    <a:pt x="1170" y="1738"/>
                  </a:lnTo>
                  <a:lnTo>
                    <a:pt x="1142" y="1712"/>
                  </a:lnTo>
                  <a:lnTo>
                    <a:pt x="1112" y="1682"/>
                  </a:lnTo>
                  <a:lnTo>
                    <a:pt x="1084" y="1652"/>
                  </a:lnTo>
                  <a:lnTo>
                    <a:pt x="1056" y="1622"/>
                  </a:lnTo>
                  <a:lnTo>
                    <a:pt x="1030" y="1588"/>
                  </a:lnTo>
                  <a:lnTo>
                    <a:pt x="1004" y="1554"/>
                  </a:lnTo>
                  <a:lnTo>
                    <a:pt x="978" y="1518"/>
                  </a:lnTo>
                  <a:lnTo>
                    <a:pt x="954" y="1480"/>
                  </a:lnTo>
                  <a:lnTo>
                    <a:pt x="930" y="1442"/>
                  </a:lnTo>
                  <a:lnTo>
                    <a:pt x="906" y="1400"/>
                  </a:lnTo>
                  <a:lnTo>
                    <a:pt x="884" y="1358"/>
                  </a:lnTo>
                  <a:lnTo>
                    <a:pt x="864" y="1316"/>
                  </a:lnTo>
                  <a:lnTo>
                    <a:pt x="844" y="1270"/>
                  </a:lnTo>
                  <a:lnTo>
                    <a:pt x="826" y="1222"/>
                  </a:lnTo>
                  <a:lnTo>
                    <a:pt x="808" y="1174"/>
                  </a:lnTo>
                  <a:lnTo>
                    <a:pt x="792" y="1122"/>
                  </a:lnTo>
                  <a:lnTo>
                    <a:pt x="778" y="1070"/>
                  </a:lnTo>
                  <a:lnTo>
                    <a:pt x="766" y="1016"/>
                  </a:lnTo>
                  <a:lnTo>
                    <a:pt x="754" y="960"/>
                  </a:lnTo>
                  <a:lnTo>
                    <a:pt x="744" y="902"/>
                  </a:lnTo>
                  <a:lnTo>
                    <a:pt x="734" y="842"/>
                  </a:lnTo>
                  <a:lnTo>
                    <a:pt x="728" y="780"/>
                  </a:lnTo>
                  <a:lnTo>
                    <a:pt x="722" y="716"/>
                  </a:lnTo>
                  <a:lnTo>
                    <a:pt x="720" y="650"/>
                  </a:lnTo>
                  <a:lnTo>
                    <a:pt x="718" y="582"/>
                  </a:lnTo>
                  <a:lnTo>
                    <a:pt x="988" y="582"/>
                  </a:lnTo>
                  <a:lnTo>
                    <a:pt x="738" y="290"/>
                  </a:lnTo>
                  <a:lnTo>
                    <a:pt x="494" y="0"/>
                  </a:lnTo>
                  <a:lnTo>
                    <a:pt x="250" y="290"/>
                  </a:lnTo>
                  <a:lnTo>
                    <a:pt x="0" y="582"/>
                  </a:lnTo>
                  <a:lnTo>
                    <a:pt x="272" y="582"/>
                  </a:lnTo>
                  <a:lnTo>
                    <a:pt x="274" y="630"/>
                  </a:lnTo>
                  <a:lnTo>
                    <a:pt x="282" y="702"/>
                  </a:lnTo>
                  <a:lnTo>
                    <a:pt x="288" y="746"/>
                  </a:lnTo>
                  <a:lnTo>
                    <a:pt x="296" y="794"/>
                  </a:lnTo>
                  <a:lnTo>
                    <a:pt x="306" y="844"/>
                  </a:lnTo>
                  <a:lnTo>
                    <a:pt x="318" y="900"/>
                  </a:lnTo>
                  <a:lnTo>
                    <a:pt x="334" y="958"/>
                  </a:lnTo>
                  <a:lnTo>
                    <a:pt x="352" y="1020"/>
                  </a:lnTo>
                  <a:lnTo>
                    <a:pt x="374" y="1082"/>
                  </a:lnTo>
                  <a:lnTo>
                    <a:pt x="398" y="1148"/>
                  </a:lnTo>
                  <a:lnTo>
                    <a:pt x="428" y="1214"/>
                  </a:lnTo>
                  <a:lnTo>
                    <a:pt x="460" y="1280"/>
                  </a:lnTo>
                  <a:lnTo>
                    <a:pt x="498" y="1348"/>
                  </a:lnTo>
                  <a:lnTo>
                    <a:pt x="540" y="1414"/>
                  </a:lnTo>
                  <a:lnTo>
                    <a:pt x="586" y="1482"/>
                  </a:lnTo>
                  <a:lnTo>
                    <a:pt x="612" y="1514"/>
                  </a:lnTo>
                  <a:lnTo>
                    <a:pt x="638" y="1548"/>
                  </a:lnTo>
                  <a:lnTo>
                    <a:pt x="666" y="1580"/>
                  </a:lnTo>
                  <a:lnTo>
                    <a:pt x="694" y="1612"/>
                  </a:lnTo>
                  <a:lnTo>
                    <a:pt x="724" y="1642"/>
                  </a:lnTo>
                  <a:lnTo>
                    <a:pt x="756" y="1674"/>
                  </a:lnTo>
                  <a:lnTo>
                    <a:pt x="790" y="1704"/>
                  </a:lnTo>
                  <a:lnTo>
                    <a:pt x="826" y="1734"/>
                  </a:lnTo>
                  <a:lnTo>
                    <a:pt x="862" y="1762"/>
                  </a:lnTo>
                  <a:lnTo>
                    <a:pt x="900" y="1790"/>
                  </a:lnTo>
                  <a:lnTo>
                    <a:pt x="940" y="1818"/>
                  </a:lnTo>
                  <a:lnTo>
                    <a:pt x="980" y="1844"/>
                  </a:lnTo>
                  <a:lnTo>
                    <a:pt x="1024" y="1870"/>
                  </a:lnTo>
                  <a:lnTo>
                    <a:pt x="1068" y="1894"/>
                  </a:lnTo>
                  <a:lnTo>
                    <a:pt x="1114" y="1918"/>
                  </a:lnTo>
                  <a:lnTo>
                    <a:pt x="1162" y="1940"/>
                  </a:lnTo>
                  <a:lnTo>
                    <a:pt x="1212" y="1962"/>
                  </a:lnTo>
                  <a:lnTo>
                    <a:pt x="1264" y="1982"/>
                  </a:lnTo>
                  <a:lnTo>
                    <a:pt x="1318" y="2000"/>
                  </a:lnTo>
                  <a:lnTo>
                    <a:pt x="1372" y="2018"/>
                  </a:lnTo>
                  <a:lnTo>
                    <a:pt x="1430" y="2034"/>
                  </a:lnTo>
                  <a:lnTo>
                    <a:pt x="1490" y="2048"/>
                  </a:lnTo>
                  <a:lnTo>
                    <a:pt x="1550" y="2060"/>
                  </a:lnTo>
                  <a:lnTo>
                    <a:pt x="1614" y="2072"/>
                  </a:lnTo>
                  <a:lnTo>
                    <a:pt x="1680" y="2082"/>
                  </a:lnTo>
                  <a:lnTo>
                    <a:pt x="1746" y="2090"/>
                  </a:lnTo>
                  <a:lnTo>
                    <a:pt x="1816" y="2096"/>
                  </a:lnTo>
                  <a:lnTo>
                    <a:pt x="1888" y="2102"/>
                  </a:lnTo>
                  <a:lnTo>
                    <a:pt x="1962" y="2104"/>
                  </a:lnTo>
                  <a:lnTo>
                    <a:pt x="2038" y="2106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defRPr/>
              </a:pPr>
              <a:endParaRPr lang="ko-KR" altLang="en-US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3" name="Freeform 10"/>
            <p:cNvSpPr>
              <a:spLocks noChangeAspect="1"/>
            </p:cNvSpPr>
            <p:nvPr/>
          </p:nvSpPr>
          <p:spPr bwMode="auto">
            <a:xfrm rot="15790586">
              <a:off x="3224213" y="4895850"/>
              <a:ext cx="341312" cy="325438"/>
            </a:xfrm>
            <a:custGeom>
              <a:avLst/>
              <a:gdLst>
                <a:gd name="T0" fmla="*/ 2038 w 2038"/>
                <a:gd name="T1" fmla="*/ 2106 h 2106"/>
                <a:gd name="T2" fmla="*/ 1982 w 2038"/>
                <a:gd name="T3" fmla="*/ 2100 h 2106"/>
                <a:gd name="T4" fmla="*/ 1878 w 2038"/>
                <a:gd name="T5" fmla="*/ 2084 h 2106"/>
                <a:gd name="T6" fmla="*/ 1786 w 2038"/>
                <a:gd name="T7" fmla="*/ 2062 h 2106"/>
                <a:gd name="T8" fmla="*/ 1680 w 2038"/>
                <a:gd name="T9" fmla="*/ 2032 h 2106"/>
                <a:gd name="T10" fmla="*/ 1566 w 2038"/>
                <a:gd name="T11" fmla="*/ 1988 h 2106"/>
                <a:gd name="T12" fmla="*/ 1444 w 2038"/>
                <a:gd name="T13" fmla="*/ 1930 h 2106"/>
                <a:gd name="T14" fmla="*/ 1322 w 2038"/>
                <a:gd name="T15" fmla="*/ 1858 h 2106"/>
                <a:gd name="T16" fmla="*/ 1200 w 2038"/>
                <a:gd name="T17" fmla="*/ 1764 h 2106"/>
                <a:gd name="T18" fmla="*/ 1142 w 2038"/>
                <a:gd name="T19" fmla="*/ 1712 h 2106"/>
                <a:gd name="T20" fmla="*/ 1084 w 2038"/>
                <a:gd name="T21" fmla="*/ 1652 h 2106"/>
                <a:gd name="T22" fmla="*/ 1030 w 2038"/>
                <a:gd name="T23" fmla="*/ 1588 h 2106"/>
                <a:gd name="T24" fmla="*/ 978 w 2038"/>
                <a:gd name="T25" fmla="*/ 1518 h 2106"/>
                <a:gd name="T26" fmla="*/ 930 w 2038"/>
                <a:gd name="T27" fmla="*/ 1442 h 2106"/>
                <a:gd name="T28" fmla="*/ 884 w 2038"/>
                <a:gd name="T29" fmla="*/ 1358 h 2106"/>
                <a:gd name="T30" fmla="*/ 844 w 2038"/>
                <a:gd name="T31" fmla="*/ 1270 h 2106"/>
                <a:gd name="T32" fmla="*/ 808 w 2038"/>
                <a:gd name="T33" fmla="*/ 1174 h 2106"/>
                <a:gd name="T34" fmla="*/ 778 w 2038"/>
                <a:gd name="T35" fmla="*/ 1070 h 2106"/>
                <a:gd name="T36" fmla="*/ 754 w 2038"/>
                <a:gd name="T37" fmla="*/ 960 h 2106"/>
                <a:gd name="T38" fmla="*/ 734 w 2038"/>
                <a:gd name="T39" fmla="*/ 842 h 2106"/>
                <a:gd name="T40" fmla="*/ 722 w 2038"/>
                <a:gd name="T41" fmla="*/ 716 h 2106"/>
                <a:gd name="T42" fmla="*/ 718 w 2038"/>
                <a:gd name="T43" fmla="*/ 582 h 2106"/>
                <a:gd name="T44" fmla="*/ 738 w 2038"/>
                <a:gd name="T45" fmla="*/ 290 h 2106"/>
                <a:gd name="T46" fmla="*/ 250 w 2038"/>
                <a:gd name="T47" fmla="*/ 290 h 2106"/>
                <a:gd name="T48" fmla="*/ 272 w 2038"/>
                <a:gd name="T49" fmla="*/ 582 h 2106"/>
                <a:gd name="T50" fmla="*/ 274 w 2038"/>
                <a:gd name="T51" fmla="*/ 630 h 2106"/>
                <a:gd name="T52" fmla="*/ 288 w 2038"/>
                <a:gd name="T53" fmla="*/ 746 h 2106"/>
                <a:gd name="T54" fmla="*/ 306 w 2038"/>
                <a:gd name="T55" fmla="*/ 844 h 2106"/>
                <a:gd name="T56" fmla="*/ 334 w 2038"/>
                <a:gd name="T57" fmla="*/ 958 h 2106"/>
                <a:gd name="T58" fmla="*/ 374 w 2038"/>
                <a:gd name="T59" fmla="*/ 1082 h 2106"/>
                <a:gd name="T60" fmla="*/ 428 w 2038"/>
                <a:gd name="T61" fmla="*/ 1214 h 2106"/>
                <a:gd name="T62" fmla="*/ 498 w 2038"/>
                <a:gd name="T63" fmla="*/ 1348 h 2106"/>
                <a:gd name="T64" fmla="*/ 586 w 2038"/>
                <a:gd name="T65" fmla="*/ 1482 h 2106"/>
                <a:gd name="T66" fmla="*/ 638 w 2038"/>
                <a:gd name="T67" fmla="*/ 1548 h 2106"/>
                <a:gd name="T68" fmla="*/ 694 w 2038"/>
                <a:gd name="T69" fmla="*/ 1612 h 2106"/>
                <a:gd name="T70" fmla="*/ 756 w 2038"/>
                <a:gd name="T71" fmla="*/ 1674 h 2106"/>
                <a:gd name="T72" fmla="*/ 826 w 2038"/>
                <a:gd name="T73" fmla="*/ 1734 h 2106"/>
                <a:gd name="T74" fmla="*/ 900 w 2038"/>
                <a:gd name="T75" fmla="*/ 1790 h 2106"/>
                <a:gd name="T76" fmla="*/ 980 w 2038"/>
                <a:gd name="T77" fmla="*/ 1844 h 2106"/>
                <a:gd name="T78" fmla="*/ 1068 w 2038"/>
                <a:gd name="T79" fmla="*/ 1894 h 2106"/>
                <a:gd name="T80" fmla="*/ 1162 w 2038"/>
                <a:gd name="T81" fmla="*/ 1940 h 2106"/>
                <a:gd name="T82" fmla="*/ 1264 w 2038"/>
                <a:gd name="T83" fmla="*/ 1982 h 2106"/>
                <a:gd name="T84" fmla="*/ 1372 w 2038"/>
                <a:gd name="T85" fmla="*/ 2018 h 2106"/>
                <a:gd name="T86" fmla="*/ 1490 w 2038"/>
                <a:gd name="T87" fmla="*/ 2048 h 2106"/>
                <a:gd name="T88" fmla="*/ 1614 w 2038"/>
                <a:gd name="T89" fmla="*/ 2072 h 2106"/>
                <a:gd name="T90" fmla="*/ 1746 w 2038"/>
                <a:gd name="T91" fmla="*/ 2090 h 2106"/>
                <a:gd name="T92" fmla="*/ 1888 w 2038"/>
                <a:gd name="T93" fmla="*/ 2102 h 2106"/>
                <a:gd name="T94" fmla="*/ 2038 w 2038"/>
                <a:gd name="T95" fmla="*/ 2106 h 21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8"/>
                <a:gd name="T145" fmla="*/ 0 h 2106"/>
                <a:gd name="T146" fmla="*/ 2038 w 2038"/>
                <a:gd name="T147" fmla="*/ 2106 h 21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8" h="2106">
                  <a:moveTo>
                    <a:pt x="2038" y="2106"/>
                  </a:moveTo>
                  <a:lnTo>
                    <a:pt x="2038" y="2106"/>
                  </a:lnTo>
                  <a:lnTo>
                    <a:pt x="2024" y="2104"/>
                  </a:lnTo>
                  <a:lnTo>
                    <a:pt x="1982" y="2100"/>
                  </a:lnTo>
                  <a:lnTo>
                    <a:pt x="1918" y="2092"/>
                  </a:lnTo>
                  <a:lnTo>
                    <a:pt x="1878" y="2084"/>
                  </a:lnTo>
                  <a:lnTo>
                    <a:pt x="1834" y="2074"/>
                  </a:lnTo>
                  <a:lnTo>
                    <a:pt x="1786" y="2062"/>
                  </a:lnTo>
                  <a:lnTo>
                    <a:pt x="1734" y="2048"/>
                  </a:lnTo>
                  <a:lnTo>
                    <a:pt x="1680" y="2032"/>
                  </a:lnTo>
                  <a:lnTo>
                    <a:pt x="1624" y="2012"/>
                  </a:lnTo>
                  <a:lnTo>
                    <a:pt x="1566" y="1988"/>
                  </a:lnTo>
                  <a:lnTo>
                    <a:pt x="1506" y="1962"/>
                  </a:lnTo>
                  <a:lnTo>
                    <a:pt x="1444" y="1930"/>
                  </a:lnTo>
                  <a:lnTo>
                    <a:pt x="1382" y="1896"/>
                  </a:lnTo>
                  <a:lnTo>
                    <a:pt x="1322" y="1858"/>
                  </a:lnTo>
                  <a:lnTo>
                    <a:pt x="1260" y="1814"/>
                  </a:lnTo>
                  <a:lnTo>
                    <a:pt x="1200" y="1764"/>
                  </a:lnTo>
                  <a:lnTo>
                    <a:pt x="1170" y="1738"/>
                  </a:lnTo>
                  <a:lnTo>
                    <a:pt x="1142" y="1712"/>
                  </a:lnTo>
                  <a:lnTo>
                    <a:pt x="1112" y="1682"/>
                  </a:lnTo>
                  <a:lnTo>
                    <a:pt x="1084" y="1652"/>
                  </a:lnTo>
                  <a:lnTo>
                    <a:pt x="1056" y="1622"/>
                  </a:lnTo>
                  <a:lnTo>
                    <a:pt x="1030" y="1588"/>
                  </a:lnTo>
                  <a:lnTo>
                    <a:pt x="1004" y="1554"/>
                  </a:lnTo>
                  <a:lnTo>
                    <a:pt x="978" y="1518"/>
                  </a:lnTo>
                  <a:lnTo>
                    <a:pt x="954" y="1480"/>
                  </a:lnTo>
                  <a:lnTo>
                    <a:pt x="930" y="1442"/>
                  </a:lnTo>
                  <a:lnTo>
                    <a:pt x="906" y="1400"/>
                  </a:lnTo>
                  <a:lnTo>
                    <a:pt x="884" y="1358"/>
                  </a:lnTo>
                  <a:lnTo>
                    <a:pt x="864" y="1316"/>
                  </a:lnTo>
                  <a:lnTo>
                    <a:pt x="844" y="1270"/>
                  </a:lnTo>
                  <a:lnTo>
                    <a:pt x="826" y="1222"/>
                  </a:lnTo>
                  <a:lnTo>
                    <a:pt x="808" y="1174"/>
                  </a:lnTo>
                  <a:lnTo>
                    <a:pt x="792" y="1122"/>
                  </a:lnTo>
                  <a:lnTo>
                    <a:pt x="778" y="1070"/>
                  </a:lnTo>
                  <a:lnTo>
                    <a:pt x="766" y="1016"/>
                  </a:lnTo>
                  <a:lnTo>
                    <a:pt x="754" y="960"/>
                  </a:lnTo>
                  <a:lnTo>
                    <a:pt x="744" y="902"/>
                  </a:lnTo>
                  <a:lnTo>
                    <a:pt x="734" y="842"/>
                  </a:lnTo>
                  <a:lnTo>
                    <a:pt x="728" y="780"/>
                  </a:lnTo>
                  <a:lnTo>
                    <a:pt x="722" y="716"/>
                  </a:lnTo>
                  <a:lnTo>
                    <a:pt x="720" y="650"/>
                  </a:lnTo>
                  <a:lnTo>
                    <a:pt x="718" y="582"/>
                  </a:lnTo>
                  <a:lnTo>
                    <a:pt x="988" y="582"/>
                  </a:lnTo>
                  <a:lnTo>
                    <a:pt x="738" y="290"/>
                  </a:lnTo>
                  <a:lnTo>
                    <a:pt x="494" y="0"/>
                  </a:lnTo>
                  <a:lnTo>
                    <a:pt x="250" y="290"/>
                  </a:lnTo>
                  <a:lnTo>
                    <a:pt x="0" y="582"/>
                  </a:lnTo>
                  <a:lnTo>
                    <a:pt x="272" y="582"/>
                  </a:lnTo>
                  <a:lnTo>
                    <a:pt x="274" y="630"/>
                  </a:lnTo>
                  <a:lnTo>
                    <a:pt x="282" y="702"/>
                  </a:lnTo>
                  <a:lnTo>
                    <a:pt x="288" y="746"/>
                  </a:lnTo>
                  <a:lnTo>
                    <a:pt x="296" y="794"/>
                  </a:lnTo>
                  <a:lnTo>
                    <a:pt x="306" y="844"/>
                  </a:lnTo>
                  <a:lnTo>
                    <a:pt x="318" y="900"/>
                  </a:lnTo>
                  <a:lnTo>
                    <a:pt x="334" y="958"/>
                  </a:lnTo>
                  <a:lnTo>
                    <a:pt x="352" y="1020"/>
                  </a:lnTo>
                  <a:lnTo>
                    <a:pt x="374" y="1082"/>
                  </a:lnTo>
                  <a:lnTo>
                    <a:pt x="398" y="1148"/>
                  </a:lnTo>
                  <a:lnTo>
                    <a:pt x="428" y="1214"/>
                  </a:lnTo>
                  <a:lnTo>
                    <a:pt x="460" y="1280"/>
                  </a:lnTo>
                  <a:lnTo>
                    <a:pt x="498" y="1348"/>
                  </a:lnTo>
                  <a:lnTo>
                    <a:pt x="540" y="1414"/>
                  </a:lnTo>
                  <a:lnTo>
                    <a:pt x="586" y="1482"/>
                  </a:lnTo>
                  <a:lnTo>
                    <a:pt x="612" y="1514"/>
                  </a:lnTo>
                  <a:lnTo>
                    <a:pt x="638" y="1548"/>
                  </a:lnTo>
                  <a:lnTo>
                    <a:pt x="666" y="1580"/>
                  </a:lnTo>
                  <a:lnTo>
                    <a:pt x="694" y="1612"/>
                  </a:lnTo>
                  <a:lnTo>
                    <a:pt x="724" y="1642"/>
                  </a:lnTo>
                  <a:lnTo>
                    <a:pt x="756" y="1674"/>
                  </a:lnTo>
                  <a:lnTo>
                    <a:pt x="790" y="1704"/>
                  </a:lnTo>
                  <a:lnTo>
                    <a:pt x="826" y="1734"/>
                  </a:lnTo>
                  <a:lnTo>
                    <a:pt x="862" y="1762"/>
                  </a:lnTo>
                  <a:lnTo>
                    <a:pt x="900" y="1790"/>
                  </a:lnTo>
                  <a:lnTo>
                    <a:pt x="940" y="1818"/>
                  </a:lnTo>
                  <a:lnTo>
                    <a:pt x="980" y="1844"/>
                  </a:lnTo>
                  <a:lnTo>
                    <a:pt x="1024" y="1870"/>
                  </a:lnTo>
                  <a:lnTo>
                    <a:pt x="1068" y="1894"/>
                  </a:lnTo>
                  <a:lnTo>
                    <a:pt x="1114" y="1918"/>
                  </a:lnTo>
                  <a:lnTo>
                    <a:pt x="1162" y="1940"/>
                  </a:lnTo>
                  <a:lnTo>
                    <a:pt x="1212" y="1962"/>
                  </a:lnTo>
                  <a:lnTo>
                    <a:pt x="1264" y="1982"/>
                  </a:lnTo>
                  <a:lnTo>
                    <a:pt x="1318" y="2000"/>
                  </a:lnTo>
                  <a:lnTo>
                    <a:pt x="1372" y="2018"/>
                  </a:lnTo>
                  <a:lnTo>
                    <a:pt x="1430" y="2034"/>
                  </a:lnTo>
                  <a:lnTo>
                    <a:pt x="1490" y="2048"/>
                  </a:lnTo>
                  <a:lnTo>
                    <a:pt x="1550" y="2060"/>
                  </a:lnTo>
                  <a:lnTo>
                    <a:pt x="1614" y="2072"/>
                  </a:lnTo>
                  <a:lnTo>
                    <a:pt x="1680" y="2082"/>
                  </a:lnTo>
                  <a:lnTo>
                    <a:pt x="1746" y="2090"/>
                  </a:lnTo>
                  <a:lnTo>
                    <a:pt x="1816" y="2096"/>
                  </a:lnTo>
                  <a:lnTo>
                    <a:pt x="1888" y="2102"/>
                  </a:lnTo>
                  <a:lnTo>
                    <a:pt x="1962" y="2104"/>
                  </a:lnTo>
                  <a:lnTo>
                    <a:pt x="2038" y="2106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defRPr/>
              </a:pPr>
              <a:endParaRPr lang="ko-KR" altLang="en-US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4" name="Freeform 10"/>
            <p:cNvSpPr>
              <a:spLocks noChangeAspect="1"/>
            </p:cNvSpPr>
            <p:nvPr/>
          </p:nvSpPr>
          <p:spPr bwMode="auto">
            <a:xfrm rot="19904399">
              <a:off x="1835150" y="4860925"/>
              <a:ext cx="341313" cy="323850"/>
            </a:xfrm>
            <a:custGeom>
              <a:avLst/>
              <a:gdLst>
                <a:gd name="T0" fmla="*/ 2038 w 2038"/>
                <a:gd name="T1" fmla="*/ 2106 h 2106"/>
                <a:gd name="T2" fmla="*/ 1982 w 2038"/>
                <a:gd name="T3" fmla="*/ 2100 h 2106"/>
                <a:gd name="T4" fmla="*/ 1878 w 2038"/>
                <a:gd name="T5" fmla="*/ 2084 h 2106"/>
                <a:gd name="T6" fmla="*/ 1786 w 2038"/>
                <a:gd name="T7" fmla="*/ 2062 h 2106"/>
                <a:gd name="T8" fmla="*/ 1680 w 2038"/>
                <a:gd name="T9" fmla="*/ 2032 h 2106"/>
                <a:gd name="T10" fmla="*/ 1566 w 2038"/>
                <a:gd name="T11" fmla="*/ 1988 h 2106"/>
                <a:gd name="T12" fmla="*/ 1444 w 2038"/>
                <a:gd name="T13" fmla="*/ 1930 h 2106"/>
                <a:gd name="T14" fmla="*/ 1322 w 2038"/>
                <a:gd name="T15" fmla="*/ 1858 h 2106"/>
                <a:gd name="T16" fmla="*/ 1200 w 2038"/>
                <a:gd name="T17" fmla="*/ 1764 h 2106"/>
                <a:gd name="T18" fmla="*/ 1142 w 2038"/>
                <a:gd name="T19" fmla="*/ 1712 h 2106"/>
                <a:gd name="T20" fmla="*/ 1084 w 2038"/>
                <a:gd name="T21" fmla="*/ 1652 h 2106"/>
                <a:gd name="T22" fmla="*/ 1030 w 2038"/>
                <a:gd name="T23" fmla="*/ 1588 h 2106"/>
                <a:gd name="T24" fmla="*/ 978 w 2038"/>
                <a:gd name="T25" fmla="*/ 1518 h 2106"/>
                <a:gd name="T26" fmla="*/ 930 w 2038"/>
                <a:gd name="T27" fmla="*/ 1442 h 2106"/>
                <a:gd name="T28" fmla="*/ 884 w 2038"/>
                <a:gd name="T29" fmla="*/ 1358 h 2106"/>
                <a:gd name="T30" fmla="*/ 844 w 2038"/>
                <a:gd name="T31" fmla="*/ 1270 h 2106"/>
                <a:gd name="T32" fmla="*/ 808 w 2038"/>
                <a:gd name="T33" fmla="*/ 1174 h 2106"/>
                <a:gd name="T34" fmla="*/ 778 w 2038"/>
                <a:gd name="T35" fmla="*/ 1070 h 2106"/>
                <a:gd name="T36" fmla="*/ 754 w 2038"/>
                <a:gd name="T37" fmla="*/ 960 h 2106"/>
                <a:gd name="T38" fmla="*/ 734 w 2038"/>
                <a:gd name="T39" fmla="*/ 842 h 2106"/>
                <a:gd name="T40" fmla="*/ 722 w 2038"/>
                <a:gd name="T41" fmla="*/ 716 h 2106"/>
                <a:gd name="T42" fmla="*/ 718 w 2038"/>
                <a:gd name="T43" fmla="*/ 582 h 2106"/>
                <a:gd name="T44" fmla="*/ 738 w 2038"/>
                <a:gd name="T45" fmla="*/ 290 h 2106"/>
                <a:gd name="T46" fmla="*/ 250 w 2038"/>
                <a:gd name="T47" fmla="*/ 290 h 2106"/>
                <a:gd name="T48" fmla="*/ 272 w 2038"/>
                <a:gd name="T49" fmla="*/ 582 h 2106"/>
                <a:gd name="T50" fmla="*/ 274 w 2038"/>
                <a:gd name="T51" fmla="*/ 630 h 2106"/>
                <a:gd name="T52" fmla="*/ 288 w 2038"/>
                <a:gd name="T53" fmla="*/ 746 h 2106"/>
                <a:gd name="T54" fmla="*/ 306 w 2038"/>
                <a:gd name="T55" fmla="*/ 844 h 2106"/>
                <a:gd name="T56" fmla="*/ 334 w 2038"/>
                <a:gd name="T57" fmla="*/ 958 h 2106"/>
                <a:gd name="T58" fmla="*/ 374 w 2038"/>
                <a:gd name="T59" fmla="*/ 1082 h 2106"/>
                <a:gd name="T60" fmla="*/ 428 w 2038"/>
                <a:gd name="T61" fmla="*/ 1214 h 2106"/>
                <a:gd name="T62" fmla="*/ 498 w 2038"/>
                <a:gd name="T63" fmla="*/ 1348 h 2106"/>
                <a:gd name="T64" fmla="*/ 586 w 2038"/>
                <a:gd name="T65" fmla="*/ 1482 h 2106"/>
                <a:gd name="T66" fmla="*/ 638 w 2038"/>
                <a:gd name="T67" fmla="*/ 1548 h 2106"/>
                <a:gd name="T68" fmla="*/ 694 w 2038"/>
                <a:gd name="T69" fmla="*/ 1612 h 2106"/>
                <a:gd name="T70" fmla="*/ 756 w 2038"/>
                <a:gd name="T71" fmla="*/ 1674 h 2106"/>
                <a:gd name="T72" fmla="*/ 826 w 2038"/>
                <a:gd name="T73" fmla="*/ 1734 h 2106"/>
                <a:gd name="T74" fmla="*/ 900 w 2038"/>
                <a:gd name="T75" fmla="*/ 1790 h 2106"/>
                <a:gd name="T76" fmla="*/ 980 w 2038"/>
                <a:gd name="T77" fmla="*/ 1844 h 2106"/>
                <a:gd name="T78" fmla="*/ 1068 w 2038"/>
                <a:gd name="T79" fmla="*/ 1894 h 2106"/>
                <a:gd name="T80" fmla="*/ 1162 w 2038"/>
                <a:gd name="T81" fmla="*/ 1940 h 2106"/>
                <a:gd name="T82" fmla="*/ 1264 w 2038"/>
                <a:gd name="T83" fmla="*/ 1982 h 2106"/>
                <a:gd name="T84" fmla="*/ 1372 w 2038"/>
                <a:gd name="T85" fmla="*/ 2018 h 2106"/>
                <a:gd name="T86" fmla="*/ 1490 w 2038"/>
                <a:gd name="T87" fmla="*/ 2048 h 2106"/>
                <a:gd name="T88" fmla="*/ 1614 w 2038"/>
                <a:gd name="T89" fmla="*/ 2072 h 2106"/>
                <a:gd name="T90" fmla="*/ 1746 w 2038"/>
                <a:gd name="T91" fmla="*/ 2090 h 2106"/>
                <a:gd name="T92" fmla="*/ 1888 w 2038"/>
                <a:gd name="T93" fmla="*/ 2102 h 2106"/>
                <a:gd name="T94" fmla="*/ 2038 w 2038"/>
                <a:gd name="T95" fmla="*/ 2106 h 21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8"/>
                <a:gd name="T145" fmla="*/ 0 h 2106"/>
                <a:gd name="T146" fmla="*/ 2038 w 2038"/>
                <a:gd name="T147" fmla="*/ 2106 h 21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8" h="2106">
                  <a:moveTo>
                    <a:pt x="2038" y="2106"/>
                  </a:moveTo>
                  <a:lnTo>
                    <a:pt x="2038" y="2106"/>
                  </a:lnTo>
                  <a:lnTo>
                    <a:pt x="2024" y="2104"/>
                  </a:lnTo>
                  <a:lnTo>
                    <a:pt x="1982" y="2100"/>
                  </a:lnTo>
                  <a:lnTo>
                    <a:pt x="1918" y="2092"/>
                  </a:lnTo>
                  <a:lnTo>
                    <a:pt x="1878" y="2084"/>
                  </a:lnTo>
                  <a:lnTo>
                    <a:pt x="1834" y="2074"/>
                  </a:lnTo>
                  <a:lnTo>
                    <a:pt x="1786" y="2062"/>
                  </a:lnTo>
                  <a:lnTo>
                    <a:pt x="1734" y="2048"/>
                  </a:lnTo>
                  <a:lnTo>
                    <a:pt x="1680" y="2032"/>
                  </a:lnTo>
                  <a:lnTo>
                    <a:pt x="1624" y="2012"/>
                  </a:lnTo>
                  <a:lnTo>
                    <a:pt x="1566" y="1988"/>
                  </a:lnTo>
                  <a:lnTo>
                    <a:pt x="1506" y="1962"/>
                  </a:lnTo>
                  <a:lnTo>
                    <a:pt x="1444" y="1930"/>
                  </a:lnTo>
                  <a:lnTo>
                    <a:pt x="1382" y="1896"/>
                  </a:lnTo>
                  <a:lnTo>
                    <a:pt x="1322" y="1858"/>
                  </a:lnTo>
                  <a:lnTo>
                    <a:pt x="1260" y="1814"/>
                  </a:lnTo>
                  <a:lnTo>
                    <a:pt x="1200" y="1764"/>
                  </a:lnTo>
                  <a:lnTo>
                    <a:pt x="1170" y="1738"/>
                  </a:lnTo>
                  <a:lnTo>
                    <a:pt x="1142" y="1712"/>
                  </a:lnTo>
                  <a:lnTo>
                    <a:pt x="1112" y="1682"/>
                  </a:lnTo>
                  <a:lnTo>
                    <a:pt x="1084" y="1652"/>
                  </a:lnTo>
                  <a:lnTo>
                    <a:pt x="1056" y="1622"/>
                  </a:lnTo>
                  <a:lnTo>
                    <a:pt x="1030" y="1588"/>
                  </a:lnTo>
                  <a:lnTo>
                    <a:pt x="1004" y="1554"/>
                  </a:lnTo>
                  <a:lnTo>
                    <a:pt x="978" y="1518"/>
                  </a:lnTo>
                  <a:lnTo>
                    <a:pt x="954" y="1480"/>
                  </a:lnTo>
                  <a:lnTo>
                    <a:pt x="930" y="1442"/>
                  </a:lnTo>
                  <a:lnTo>
                    <a:pt x="906" y="1400"/>
                  </a:lnTo>
                  <a:lnTo>
                    <a:pt x="884" y="1358"/>
                  </a:lnTo>
                  <a:lnTo>
                    <a:pt x="864" y="1316"/>
                  </a:lnTo>
                  <a:lnTo>
                    <a:pt x="844" y="1270"/>
                  </a:lnTo>
                  <a:lnTo>
                    <a:pt x="826" y="1222"/>
                  </a:lnTo>
                  <a:lnTo>
                    <a:pt x="808" y="1174"/>
                  </a:lnTo>
                  <a:lnTo>
                    <a:pt x="792" y="1122"/>
                  </a:lnTo>
                  <a:lnTo>
                    <a:pt x="778" y="1070"/>
                  </a:lnTo>
                  <a:lnTo>
                    <a:pt x="766" y="1016"/>
                  </a:lnTo>
                  <a:lnTo>
                    <a:pt x="754" y="960"/>
                  </a:lnTo>
                  <a:lnTo>
                    <a:pt x="744" y="902"/>
                  </a:lnTo>
                  <a:lnTo>
                    <a:pt x="734" y="842"/>
                  </a:lnTo>
                  <a:lnTo>
                    <a:pt x="728" y="780"/>
                  </a:lnTo>
                  <a:lnTo>
                    <a:pt x="722" y="716"/>
                  </a:lnTo>
                  <a:lnTo>
                    <a:pt x="720" y="650"/>
                  </a:lnTo>
                  <a:lnTo>
                    <a:pt x="718" y="582"/>
                  </a:lnTo>
                  <a:lnTo>
                    <a:pt x="988" y="582"/>
                  </a:lnTo>
                  <a:lnTo>
                    <a:pt x="738" y="290"/>
                  </a:lnTo>
                  <a:lnTo>
                    <a:pt x="494" y="0"/>
                  </a:lnTo>
                  <a:lnTo>
                    <a:pt x="250" y="290"/>
                  </a:lnTo>
                  <a:lnTo>
                    <a:pt x="0" y="582"/>
                  </a:lnTo>
                  <a:lnTo>
                    <a:pt x="272" y="582"/>
                  </a:lnTo>
                  <a:lnTo>
                    <a:pt x="274" y="630"/>
                  </a:lnTo>
                  <a:lnTo>
                    <a:pt x="282" y="702"/>
                  </a:lnTo>
                  <a:lnTo>
                    <a:pt x="288" y="746"/>
                  </a:lnTo>
                  <a:lnTo>
                    <a:pt x="296" y="794"/>
                  </a:lnTo>
                  <a:lnTo>
                    <a:pt x="306" y="844"/>
                  </a:lnTo>
                  <a:lnTo>
                    <a:pt x="318" y="900"/>
                  </a:lnTo>
                  <a:lnTo>
                    <a:pt x="334" y="958"/>
                  </a:lnTo>
                  <a:lnTo>
                    <a:pt x="352" y="1020"/>
                  </a:lnTo>
                  <a:lnTo>
                    <a:pt x="374" y="1082"/>
                  </a:lnTo>
                  <a:lnTo>
                    <a:pt x="398" y="1148"/>
                  </a:lnTo>
                  <a:lnTo>
                    <a:pt x="428" y="1214"/>
                  </a:lnTo>
                  <a:lnTo>
                    <a:pt x="460" y="1280"/>
                  </a:lnTo>
                  <a:lnTo>
                    <a:pt x="498" y="1348"/>
                  </a:lnTo>
                  <a:lnTo>
                    <a:pt x="540" y="1414"/>
                  </a:lnTo>
                  <a:lnTo>
                    <a:pt x="586" y="1482"/>
                  </a:lnTo>
                  <a:lnTo>
                    <a:pt x="612" y="1514"/>
                  </a:lnTo>
                  <a:lnTo>
                    <a:pt x="638" y="1548"/>
                  </a:lnTo>
                  <a:lnTo>
                    <a:pt x="666" y="1580"/>
                  </a:lnTo>
                  <a:lnTo>
                    <a:pt x="694" y="1612"/>
                  </a:lnTo>
                  <a:lnTo>
                    <a:pt x="724" y="1642"/>
                  </a:lnTo>
                  <a:lnTo>
                    <a:pt x="756" y="1674"/>
                  </a:lnTo>
                  <a:lnTo>
                    <a:pt x="790" y="1704"/>
                  </a:lnTo>
                  <a:lnTo>
                    <a:pt x="826" y="1734"/>
                  </a:lnTo>
                  <a:lnTo>
                    <a:pt x="862" y="1762"/>
                  </a:lnTo>
                  <a:lnTo>
                    <a:pt x="900" y="1790"/>
                  </a:lnTo>
                  <a:lnTo>
                    <a:pt x="940" y="1818"/>
                  </a:lnTo>
                  <a:lnTo>
                    <a:pt x="980" y="1844"/>
                  </a:lnTo>
                  <a:lnTo>
                    <a:pt x="1024" y="1870"/>
                  </a:lnTo>
                  <a:lnTo>
                    <a:pt x="1068" y="1894"/>
                  </a:lnTo>
                  <a:lnTo>
                    <a:pt x="1114" y="1918"/>
                  </a:lnTo>
                  <a:lnTo>
                    <a:pt x="1162" y="1940"/>
                  </a:lnTo>
                  <a:lnTo>
                    <a:pt x="1212" y="1962"/>
                  </a:lnTo>
                  <a:lnTo>
                    <a:pt x="1264" y="1982"/>
                  </a:lnTo>
                  <a:lnTo>
                    <a:pt x="1318" y="2000"/>
                  </a:lnTo>
                  <a:lnTo>
                    <a:pt x="1372" y="2018"/>
                  </a:lnTo>
                  <a:lnTo>
                    <a:pt x="1430" y="2034"/>
                  </a:lnTo>
                  <a:lnTo>
                    <a:pt x="1490" y="2048"/>
                  </a:lnTo>
                  <a:lnTo>
                    <a:pt x="1550" y="2060"/>
                  </a:lnTo>
                  <a:lnTo>
                    <a:pt x="1614" y="2072"/>
                  </a:lnTo>
                  <a:lnTo>
                    <a:pt x="1680" y="2082"/>
                  </a:lnTo>
                  <a:lnTo>
                    <a:pt x="1746" y="2090"/>
                  </a:lnTo>
                  <a:lnTo>
                    <a:pt x="1816" y="2096"/>
                  </a:lnTo>
                  <a:lnTo>
                    <a:pt x="1888" y="2102"/>
                  </a:lnTo>
                  <a:lnTo>
                    <a:pt x="1962" y="2104"/>
                  </a:lnTo>
                  <a:lnTo>
                    <a:pt x="2038" y="2106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defRPr/>
              </a:pPr>
              <a:endParaRPr lang="ko-KR" altLang="en-US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5" name="Freeform 10"/>
            <p:cNvSpPr>
              <a:spLocks noChangeAspect="1"/>
            </p:cNvSpPr>
            <p:nvPr/>
          </p:nvSpPr>
          <p:spPr bwMode="auto">
            <a:xfrm rot="629799">
              <a:off x="827088" y="4119563"/>
              <a:ext cx="341312" cy="323850"/>
            </a:xfrm>
            <a:custGeom>
              <a:avLst/>
              <a:gdLst>
                <a:gd name="T0" fmla="*/ 2038 w 2038"/>
                <a:gd name="T1" fmla="*/ 2106 h 2106"/>
                <a:gd name="T2" fmla="*/ 1982 w 2038"/>
                <a:gd name="T3" fmla="*/ 2100 h 2106"/>
                <a:gd name="T4" fmla="*/ 1878 w 2038"/>
                <a:gd name="T5" fmla="*/ 2084 h 2106"/>
                <a:gd name="T6" fmla="*/ 1786 w 2038"/>
                <a:gd name="T7" fmla="*/ 2062 h 2106"/>
                <a:gd name="T8" fmla="*/ 1680 w 2038"/>
                <a:gd name="T9" fmla="*/ 2032 h 2106"/>
                <a:gd name="T10" fmla="*/ 1566 w 2038"/>
                <a:gd name="T11" fmla="*/ 1988 h 2106"/>
                <a:gd name="T12" fmla="*/ 1444 w 2038"/>
                <a:gd name="T13" fmla="*/ 1930 h 2106"/>
                <a:gd name="T14" fmla="*/ 1322 w 2038"/>
                <a:gd name="T15" fmla="*/ 1858 h 2106"/>
                <a:gd name="T16" fmla="*/ 1200 w 2038"/>
                <a:gd name="T17" fmla="*/ 1764 h 2106"/>
                <a:gd name="T18" fmla="*/ 1142 w 2038"/>
                <a:gd name="T19" fmla="*/ 1712 h 2106"/>
                <a:gd name="T20" fmla="*/ 1084 w 2038"/>
                <a:gd name="T21" fmla="*/ 1652 h 2106"/>
                <a:gd name="T22" fmla="*/ 1030 w 2038"/>
                <a:gd name="T23" fmla="*/ 1588 h 2106"/>
                <a:gd name="T24" fmla="*/ 978 w 2038"/>
                <a:gd name="T25" fmla="*/ 1518 h 2106"/>
                <a:gd name="T26" fmla="*/ 930 w 2038"/>
                <a:gd name="T27" fmla="*/ 1442 h 2106"/>
                <a:gd name="T28" fmla="*/ 884 w 2038"/>
                <a:gd name="T29" fmla="*/ 1358 h 2106"/>
                <a:gd name="T30" fmla="*/ 844 w 2038"/>
                <a:gd name="T31" fmla="*/ 1270 h 2106"/>
                <a:gd name="T32" fmla="*/ 808 w 2038"/>
                <a:gd name="T33" fmla="*/ 1174 h 2106"/>
                <a:gd name="T34" fmla="*/ 778 w 2038"/>
                <a:gd name="T35" fmla="*/ 1070 h 2106"/>
                <a:gd name="T36" fmla="*/ 754 w 2038"/>
                <a:gd name="T37" fmla="*/ 960 h 2106"/>
                <a:gd name="T38" fmla="*/ 734 w 2038"/>
                <a:gd name="T39" fmla="*/ 842 h 2106"/>
                <a:gd name="T40" fmla="*/ 722 w 2038"/>
                <a:gd name="T41" fmla="*/ 716 h 2106"/>
                <a:gd name="T42" fmla="*/ 718 w 2038"/>
                <a:gd name="T43" fmla="*/ 582 h 2106"/>
                <a:gd name="T44" fmla="*/ 738 w 2038"/>
                <a:gd name="T45" fmla="*/ 290 h 2106"/>
                <a:gd name="T46" fmla="*/ 250 w 2038"/>
                <a:gd name="T47" fmla="*/ 290 h 2106"/>
                <a:gd name="T48" fmla="*/ 272 w 2038"/>
                <a:gd name="T49" fmla="*/ 582 h 2106"/>
                <a:gd name="T50" fmla="*/ 274 w 2038"/>
                <a:gd name="T51" fmla="*/ 630 h 2106"/>
                <a:gd name="T52" fmla="*/ 288 w 2038"/>
                <a:gd name="T53" fmla="*/ 746 h 2106"/>
                <a:gd name="T54" fmla="*/ 306 w 2038"/>
                <a:gd name="T55" fmla="*/ 844 h 2106"/>
                <a:gd name="T56" fmla="*/ 334 w 2038"/>
                <a:gd name="T57" fmla="*/ 958 h 2106"/>
                <a:gd name="T58" fmla="*/ 374 w 2038"/>
                <a:gd name="T59" fmla="*/ 1082 h 2106"/>
                <a:gd name="T60" fmla="*/ 428 w 2038"/>
                <a:gd name="T61" fmla="*/ 1214 h 2106"/>
                <a:gd name="T62" fmla="*/ 498 w 2038"/>
                <a:gd name="T63" fmla="*/ 1348 h 2106"/>
                <a:gd name="T64" fmla="*/ 586 w 2038"/>
                <a:gd name="T65" fmla="*/ 1482 h 2106"/>
                <a:gd name="T66" fmla="*/ 638 w 2038"/>
                <a:gd name="T67" fmla="*/ 1548 h 2106"/>
                <a:gd name="T68" fmla="*/ 694 w 2038"/>
                <a:gd name="T69" fmla="*/ 1612 h 2106"/>
                <a:gd name="T70" fmla="*/ 756 w 2038"/>
                <a:gd name="T71" fmla="*/ 1674 h 2106"/>
                <a:gd name="T72" fmla="*/ 826 w 2038"/>
                <a:gd name="T73" fmla="*/ 1734 h 2106"/>
                <a:gd name="T74" fmla="*/ 900 w 2038"/>
                <a:gd name="T75" fmla="*/ 1790 h 2106"/>
                <a:gd name="T76" fmla="*/ 980 w 2038"/>
                <a:gd name="T77" fmla="*/ 1844 h 2106"/>
                <a:gd name="T78" fmla="*/ 1068 w 2038"/>
                <a:gd name="T79" fmla="*/ 1894 h 2106"/>
                <a:gd name="T80" fmla="*/ 1162 w 2038"/>
                <a:gd name="T81" fmla="*/ 1940 h 2106"/>
                <a:gd name="T82" fmla="*/ 1264 w 2038"/>
                <a:gd name="T83" fmla="*/ 1982 h 2106"/>
                <a:gd name="T84" fmla="*/ 1372 w 2038"/>
                <a:gd name="T85" fmla="*/ 2018 h 2106"/>
                <a:gd name="T86" fmla="*/ 1490 w 2038"/>
                <a:gd name="T87" fmla="*/ 2048 h 2106"/>
                <a:gd name="T88" fmla="*/ 1614 w 2038"/>
                <a:gd name="T89" fmla="*/ 2072 h 2106"/>
                <a:gd name="T90" fmla="*/ 1746 w 2038"/>
                <a:gd name="T91" fmla="*/ 2090 h 2106"/>
                <a:gd name="T92" fmla="*/ 1888 w 2038"/>
                <a:gd name="T93" fmla="*/ 2102 h 2106"/>
                <a:gd name="T94" fmla="*/ 2038 w 2038"/>
                <a:gd name="T95" fmla="*/ 2106 h 21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8"/>
                <a:gd name="T145" fmla="*/ 0 h 2106"/>
                <a:gd name="T146" fmla="*/ 2038 w 2038"/>
                <a:gd name="T147" fmla="*/ 2106 h 21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8" h="2106">
                  <a:moveTo>
                    <a:pt x="2038" y="2106"/>
                  </a:moveTo>
                  <a:lnTo>
                    <a:pt x="2038" y="2106"/>
                  </a:lnTo>
                  <a:lnTo>
                    <a:pt x="2024" y="2104"/>
                  </a:lnTo>
                  <a:lnTo>
                    <a:pt x="1982" y="2100"/>
                  </a:lnTo>
                  <a:lnTo>
                    <a:pt x="1918" y="2092"/>
                  </a:lnTo>
                  <a:lnTo>
                    <a:pt x="1878" y="2084"/>
                  </a:lnTo>
                  <a:lnTo>
                    <a:pt x="1834" y="2074"/>
                  </a:lnTo>
                  <a:lnTo>
                    <a:pt x="1786" y="2062"/>
                  </a:lnTo>
                  <a:lnTo>
                    <a:pt x="1734" y="2048"/>
                  </a:lnTo>
                  <a:lnTo>
                    <a:pt x="1680" y="2032"/>
                  </a:lnTo>
                  <a:lnTo>
                    <a:pt x="1624" y="2012"/>
                  </a:lnTo>
                  <a:lnTo>
                    <a:pt x="1566" y="1988"/>
                  </a:lnTo>
                  <a:lnTo>
                    <a:pt x="1506" y="1962"/>
                  </a:lnTo>
                  <a:lnTo>
                    <a:pt x="1444" y="1930"/>
                  </a:lnTo>
                  <a:lnTo>
                    <a:pt x="1382" y="1896"/>
                  </a:lnTo>
                  <a:lnTo>
                    <a:pt x="1322" y="1858"/>
                  </a:lnTo>
                  <a:lnTo>
                    <a:pt x="1260" y="1814"/>
                  </a:lnTo>
                  <a:lnTo>
                    <a:pt x="1200" y="1764"/>
                  </a:lnTo>
                  <a:lnTo>
                    <a:pt x="1170" y="1738"/>
                  </a:lnTo>
                  <a:lnTo>
                    <a:pt x="1142" y="1712"/>
                  </a:lnTo>
                  <a:lnTo>
                    <a:pt x="1112" y="1682"/>
                  </a:lnTo>
                  <a:lnTo>
                    <a:pt x="1084" y="1652"/>
                  </a:lnTo>
                  <a:lnTo>
                    <a:pt x="1056" y="1622"/>
                  </a:lnTo>
                  <a:lnTo>
                    <a:pt x="1030" y="1588"/>
                  </a:lnTo>
                  <a:lnTo>
                    <a:pt x="1004" y="1554"/>
                  </a:lnTo>
                  <a:lnTo>
                    <a:pt x="978" y="1518"/>
                  </a:lnTo>
                  <a:lnTo>
                    <a:pt x="954" y="1480"/>
                  </a:lnTo>
                  <a:lnTo>
                    <a:pt x="930" y="1442"/>
                  </a:lnTo>
                  <a:lnTo>
                    <a:pt x="906" y="1400"/>
                  </a:lnTo>
                  <a:lnTo>
                    <a:pt x="884" y="1358"/>
                  </a:lnTo>
                  <a:lnTo>
                    <a:pt x="864" y="1316"/>
                  </a:lnTo>
                  <a:lnTo>
                    <a:pt x="844" y="1270"/>
                  </a:lnTo>
                  <a:lnTo>
                    <a:pt x="826" y="1222"/>
                  </a:lnTo>
                  <a:lnTo>
                    <a:pt x="808" y="1174"/>
                  </a:lnTo>
                  <a:lnTo>
                    <a:pt x="792" y="1122"/>
                  </a:lnTo>
                  <a:lnTo>
                    <a:pt x="778" y="1070"/>
                  </a:lnTo>
                  <a:lnTo>
                    <a:pt x="766" y="1016"/>
                  </a:lnTo>
                  <a:lnTo>
                    <a:pt x="754" y="960"/>
                  </a:lnTo>
                  <a:lnTo>
                    <a:pt x="744" y="902"/>
                  </a:lnTo>
                  <a:lnTo>
                    <a:pt x="734" y="842"/>
                  </a:lnTo>
                  <a:lnTo>
                    <a:pt x="728" y="780"/>
                  </a:lnTo>
                  <a:lnTo>
                    <a:pt x="722" y="716"/>
                  </a:lnTo>
                  <a:lnTo>
                    <a:pt x="720" y="650"/>
                  </a:lnTo>
                  <a:lnTo>
                    <a:pt x="718" y="582"/>
                  </a:lnTo>
                  <a:lnTo>
                    <a:pt x="988" y="582"/>
                  </a:lnTo>
                  <a:lnTo>
                    <a:pt x="738" y="290"/>
                  </a:lnTo>
                  <a:lnTo>
                    <a:pt x="494" y="0"/>
                  </a:lnTo>
                  <a:lnTo>
                    <a:pt x="250" y="290"/>
                  </a:lnTo>
                  <a:lnTo>
                    <a:pt x="0" y="582"/>
                  </a:lnTo>
                  <a:lnTo>
                    <a:pt x="272" y="582"/>
                  </a:lnTo>
                  <a:lnTo>
                    <a:pt x="274" y="630"/>
                  </a:lnTo>
                  <a:lnTo>
                    <a:pt x="282" y="702"/>
                  </a:lnTo>
                  <a:lnTo>
                    <a:pt x="288" y="746"/>
                  </a:lnTo>
                  <a:lnTo>
                    <a:pt x="296" y="794"/>
                  </a:lnTo>
                  <a:lnTo>
                    <a:pt x="306" y="844"/>
                  </a:lnTo>
                  <a:lnTo>
                    <a:pt x="318" y="900"/>
                  </a:lnTo>
                  <a:lnTo>
                    <a:pt x="334" y="958"/>
                  </a:lnTo>
                  <a:lnTo>
                    <a:pt x="352" y="1020"/>
                  </a:lnTo>
                  <a:lnTo>
                    <a:pt x="374" y="1082"/>
                  </a:lnTo>
                  <a:lnTo>
                    <a:pt x="398" y="1148"/>
                  </a:lnTo>
                  <a:lnTo>
                    <a:pt x="428" y="1214"/>
                  </a:lnTo>
                  <a:lnTo>
                    <a:pt x="460" y="1280"/>
                  </a:lnTo>
                  <a:lnTo>
                    <a:pt x="498" y="1348"/>
                  </a:lnTo>
                  <a:lnTo>
                    <a:pt x="540" y="1414"/>
                  </a:lnTo>
                  <a:lnTo>
                    <a:pt x="586" y="1482"/>
                  </a:lnTo>
                  <a:lnTo>
                    <a:pt x="612" y="1514"/>
                  </a:lnTo>
                  <a:lnTo>
                    <a:pt x="638" y="1548"/>
                  </a:lnTo>
                  <a:lnTo>
                    <a:pt x="666" y="1580"/>
                  </a:lnTo>
                  <a:lnTo>
                    <a:pt x="694" y="1612"/>
                  </a:lnTo>
                  <a:lnTo>
                    <a:pt x="724" y="1642"/>
                  </a:lnTo>
                  <a:lnTo>
                    <a:pt x="756" y="1674"/>
                  </a:lnTo>
                  <a:lnTo>
                    <a:pt x="790" y="1704"/>
                  </a:lnTo>
                  <a:lnTo>
                    <a:pt x="826" y="1734"/>
                  </a:lnTo>
                  <a:lnTo>
                    <a:pt x="862" y="1762"/>
                  </a:lnTo>
                  <a:lnTo>
                    <a:pt x="900" y="1790"/>
                  </a:lnTo>
                  <a:lnTo>
                    <a:pt x="940" y="1818"/>
                  </a:lnTo>
                  <a:lnTo>
                    <a:pt x="980" y="1844"/>
                  </a:lnTo>
                  <a:lnTo>
                    <a:pt x="1024" y="1870"/>
                  </a:lnTo>
                  <a:lnTo>
                    <a:pt x="1068" y="1894"/>
                  </a:lnTo>
                  <a:lnTo>
                    <a:pt x="1114" y="1918"/>
                  </a:lnTo>
                  <a:lnTo>
                    <a:pt x="1162" y="1940"/>
                  </a:lnTo>
                  <a:lnTo>
                    <a:pt x="1212" y="1962"/>
                  </a:lnTo>
                  <a:lnTo>
                    <a:pt x="1264" y="1982"/>
                  </a:lnTo>
                  <a:lnTo>
                    <a:pt x="1318" y="2000"/>
                  </a:lnTo>
                  <a:lnTo>
                    <a:pt x="1372" y="2018"/>
                  </a:lnTo>
                  <a:lnTo>
                    <a:pt x="1430" y="2034"/>
                  </a:lnTo>
                  <a:lnTo>
                    <a:pt x="1490" y="2048"/>
                  </a:lnTo>
                  <a:lnTo>
                    <a:pt x="1550" y="2060"/>
                  </a:lnTo>
                  <a:lnTo>
                    <a:pt x="1614" y="2072"/>
                  </a:lnTo>
                  <a:lnTo>
                    <a:pt x="1680" y="2082"/>
                  </a:lnTo>
                  <a:lnTo>
                    <a:pt x="1746" y="2090"/>
                  </a:lnTo>
                  <a:lnTo>
                    <a:pt x="1816" y="2096"/>
                  </a:lnTo>
                  <a:lnTo>
                    <a:pt x="1888" y="2102"/>
                  </a:lnTo>
                  <a:lnTo>
                    <a:pt x="1962" y="2104"/>
                  </a:lnTo>
                  <a:lnTo>
                    <a:pt x="2038" y="2106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defRPr/>
              </a:pPr>
              <a:endParaRPr lang="ko-KR" altLang="en-US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aphicFrame>
        <p:nvGraphicFramePr>
          <p:cNvPr id="114" name="Group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103340"/>
              </p:ext>
            </p:extLst>
          </p:nvPr>
        </p:nvGraphicFramePr>
        <p:xfrm>
          <a:off x="5074920" y="2030979"/>
          <a:ext cx="4486593" cy="4438079"/>
        </p:xfrm>
        <a:graphic>
          <a:graphicData uri="http://schemas.openxmlformats.org/drawingml/2006/table">
            <a:tbl>
              <a:tblPr/>
              <a:tblGrid>
                <a:gridCol w="427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37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5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5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57154" marR="57154" marT="30495" marB="3049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예상위험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100" b="1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100" b="1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요소</a:t>
                      </a:r>
                    </a:p>
                  </a:txBody>
                  <a:tcPr marL="57154" marR="57154" marT="30495" marB="30495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대처방안</a:t>
                      </a:r>
                    </a:p>
                  </a:txBody>
                  <a:tcPr marL="57154" marR="57154" marT="30495" marB="30495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수행사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100" b="1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100" b="1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대응주체</a:t>
                      </a:r>
                    </a:p>
                  </a:txBody>
                  <a:tcPr marL="57154" marR="57154" marT="30495" marB="30495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68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리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측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면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-142875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일정지연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요구사항 변경 시한 설정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시스템적인 진도관리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인력 수급 비상채널 유지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주요경로 집중관리</a:t>
                      </a:r>
                    </a:p>
                  </a:txBody>
                  <a:tcPr marL="108000" marR="7200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88900" marR="0" lvl="0" indent="-8890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</a:t>
                      </a: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Risk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[IT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기술연구소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영업담당</a:t>
                      </a:r>
                      <a:endParaRPr kumimoji="1" lang="en-US" altLang="ko-KR" sz="900" b="0" i="0" u="none" strike="noStrike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9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-142875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품질저하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품질보증에 대한 충분한 교육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실시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품질보증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전담자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지정 운영 및 품질저하 요소 식별 관리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각종 내부 품질검토회의를 통해 지속적 품질 수준 체크</a:t>
                      </a:r>
                    </a:p>
                  </a:txBody>
                  <a:tcPr marL="108000" marR="7200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38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술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적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측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면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-49213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연동시스템 </a:t>
                      </a:r>
                      <a:b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연계 곤란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연동 시스템 부문과 협조 체제 구축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개발협의회 활용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I/F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설계 시 충분한 기술 검토 실시</a:t>
                      </a:r>
                    </a:p>
                  </a:txBody>
                  <a:tcPr marL="108000" marR="7200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6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기존 시스템 성능 지장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최소부하로 처리될 수 있도록 설계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필요 시 상호 인터페이스 버퍼 활용</a:t>
                      </a:r>
                    </a:p>
                  </a:txBody>
                  <a:tcPr marL="108000" marR="7200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338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용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측</a:t>
                      </a:r>
                    </a:p>
                    <a:p>
                      <a:pPr marL="0" marR="0" lvl="0" indent="-142875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면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요구사항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누락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기록에 의한 요구사항 정의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정통한 업무파트너 선정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충분한 검토회의 실시</a:t>
                      </a:r>
                    </a:p>
                  </a:txBody>
                  <a:tcPr marL="108000" marR="7200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60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요구사항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수용불가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발주부서와 의견조정 및 채널 유지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차선책 강구</a:t>
                      </a:r>
                    </a:p>
                  </a:txBody>
                  <a:tcPr marL="108000" marR="72000" marT="0" marB="0" anchor="ctr" horzOverflow="overflow">
                    <a:lnL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Char char="§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4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564452" y="1047983"/>
            <a:ext cx="6669980" cy="5247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</a:t>
            </a:r>
            <a:r>
              <a:rPr lang="ko-KR" altLang="en-US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개요</a:t>
            </a:r>
            <a:endParaRPr lang="en-US" altLang="ko-KR" sz="2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추진 범위</a:t>
            </a:r>
            <a:endParaRPr lang="en-US" altLang="ko-KR" sz="2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추진 일정</a:t>
            </a:r>
            <a:endParaRPr lang="en-US" altLang="ko-KR" sz="2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</a:t>
            </a:r>
            <a:r>
              <a:rPr lang="ko-KR" altLang="en-US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인력투입계획</a:t>
            </a:r>
            <a:endParaRPr lang="en-US" altLang="ko-KR" sz="2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추진 조직</a:t>
            </a:r>
            <a:endParaRPr lang="en-US" altLang="ko-KR" sz="2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6. </a:t>
            </a:r>
            <a:r>
              <a:rPr lang="ko-KR" altLang="en-US" sz="2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추진 방안</a:t>
            </a:r>
            <a:endParaRPr lang="en-US" altLang="ko-KR" sz="2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-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의사소통 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-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관리방안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-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개발방법론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-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산출물관리방안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-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이슈및위험관리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-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일정및진척관리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-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품질관리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-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변경관리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- </a:t>
            </a:r>
            <a:r>
              <a:rPr lang="en-US" altLang="ko-KR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CutOver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전략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8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defRPr/>
            </a:pPr>
            <a:r>
              <a:rPr kumimoji="0" lang="en-US" altLang="ko-KR" b="0" kern="0" dirty="0">
                <a:solidFill>
                  <a:srgbClr val="000000"/>
                </a:solidFill>
              </a:rPr>
              <a:t>6.6 </a:t>
            </a:r>
            <a:r>
              <a:rPr kumimoji="0" lang="ko-KR" altLang="en-US" b="0" kern="0" dirty="0">
                <a:solidFill>
                  <a:srgbClr val="000000"/>
                </a:solidFill>
              </a:rPr>
              <a:t>일정 및 진척 관리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Risk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최소화를 위하여 </a:t>
            </a:r>
            <a:r>
              <a:rPr lang="ko-KR" altLang="en-US" kern="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수행사는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Risk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상세히 모니터링하고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예상 위험 요소 정의 및 대응 방안을 마련함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0" name="텍스트 개체 틀 2"/>
          <p:cNvSpPr txBox="1">
            <a:spLocks/>
          </p:cNvSpPr>
          <p:nvPr/>
        </p:nvSpPr>
        <p:spPr>
          <a:xfrm>
            <a:off x="353033" y="1546995"/>
            <a:ext cx="5074099" cy="324000"/>
          </a:xfrm>
          <a:prstGeom prst="round2SameRect">
            <a:avLst/>
          </a:prstGeom>
          <a:solidFill>
            <a:srgbClr val="003464"/>
          </a:solidFill>
          <a:ln w="12700">
            <a:solidFill>
              <a:srgbClr val="003464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>
            <a:lvl1pPr marL="0" indent="0" algn="ctr" rtl="0" eaLnBrk="0" fontAlgn="base" latinLnBrk="1" hangingPunct="0">
              <a:spcBef>
                <a:spcPct val="0"/>
              </a:spcBef>
              <a:spcAft>
                <a:spcPct val="0"/>
              </a:spcAft>
              <a:buSzPct val="120000"/>
              <a:buFont typeface="Wingdings" pitchFamily="2" charset="2"/>
              <a:buNone/>
              <a:tabLst>
                <a:tab pos="1028700" algn="l"/>
              </a:tabLst>
              <a:defRPr kumimoji="1" lang="ko-KR" altLang="en-US" sz="1400" b="1" kern="10" dirty="0" smtClean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>
                <a:tab pos="1028700" algn="l"/>
              </a:tabLst>
              <a:defRPr/>
            </a:pPr>
            <a:r>
              <a:rPr kumimoji="1" lang="ko-KR" altLang="en-US" sz="1400" b="1" i="0" u="none" strike="noStrike" kern="10" cap="none" spc="0" normalizeH="0" baseline="0" noProof="0" dirty="0">
                <a:ln w="12700">
                  <a:solidFill>
                    <a:sysClr val="window" lastClr="FFFFFF">
                      <a:alpha val="0"/>
                    </a:sysClr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진척도 관리 단계 및 절차</a:t>
            </a:r>
          </a:p>
        </p:txBody>
      </p:sp>
      <p:sp>
        <p:nvSpPr>
          <p:cNvPr id="81" name="텍스트 개체 틀 5"/>
          <p:cNvSpPr txBox="1">
            <a:spLocks/>
          </p:cNvSpPr>
          <p:nvPr/>
        </p:nvSpPr>
        <p:spPr>
          <a:xfrm>
            <a:off x="6219824" y="1546995"/>
            <a:ext cx="3341187" cy="324000"/>
          </a:xfrm>
          <a:prstGeom prst="round2SameRect">
            <a:avLst/>
          </a:prstGeom>
          <a:solidFill>
            <a:srgbClr val="003464"/>
          </a:solidFill>
          <a:ln w="12700">
            <a:solidFill>
              <a:srgbClr val="003464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>
            <a:lvl1pPr marL="0" indent="0" algn="ctr" rtl="0" eaLnBrk="0" fontAlgn="base" latinLnBrk="1" hangingPunct="0">
              <a:spcBef>
                <a:spcPct val="0"/>
              </a:spcBef>
              <a:spcAft>
                <a:spcPct val="0"/>
              </a:spcAft>
              <a:buSzPct val="120000"/>
              <a:buFont typeface="Wingdings" pitchFamily="2" charset="2"/>
              <a:buNone/>
              <a:tabLst>
                <a:tab pos="1028700" algn="l"/>
              </a:tabLst>
              <a:defRPr kumimoji="1" lang="ko-KR" altLang="en-US" sz="1400" b="1" kern="10" dirty="0" smtClean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>
                <a:tab pos="1028700" algn="l"/>
              </a:tabLst>
              <a:defRPr/>
            </a:pPr>
            <a:r>
              <a:rPr lang="ko-KR" altLang="en-US" dirty="0">
                <a:ln w="12700">
                  <a:solidFill>
                    <a:sysClr val="window" lastClr="FFFFFF">
                      <a:alpha val="0"/>
                    </a:sysClr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산출물</a:t>
            </a:r>
            <a:endParaRPr kumimoji="1" lang="ko-KR" altLang="en-US" sz="1400" b="1" i="0" u="none" strike="noStrike" kern="10" cap="none" spc="0" normalizeH="0" baseline="0" noProof="0" dirty="0">
              <a:ln w="12700">
                <a:solidFill>
                  <a:sysClr val="window" lastClr="FFFFFF">
                    <a:alpha val="0"/>
                  </a:sysClr>
                </a:solidFill>
                <a:round/>
                <a:headEnd/>
                <a:tailEnd/>
              </a:ln>
              <a:solidFill>
                <a:sysClr val="window" lastClr="FFFFFF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0" name="그룹 127"/>
          <p:cNvGrpSpPr>
            <a:grpSpLocks/>
          </p:cNvGrpSpPr>
          <p:nvPr/>
        </p:nvGrpSpPr>
        <p:grpSpPr bwMode="auto">
          <a:xfrm>
            <a:off x="5359397" y="2931171"/>
            <a:ext cx="860425" cy="2289464"/>
            <a:chOff x="4740296" y="3511874"/>
            <a:chExt cx="860120" cy="1521770"/>
          </a:xfrm>
        </p:grpSpPr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 rot="5400000" flipH="1">
              <a:off x="4409471" y="3842699"/>
              <a:ext cx="1521770" cy="860120"/>
            </a:xfrm>
            <a:prstGeom prst="upArrow">
              <a:avLst>
                <a:gd name="adj1" fmla="val 70843"/>
                <a:gd name="adj2" fmla="val 38503"/>
              </a:avLst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50800" algn="ctr" rotWithShape="0">
                <a:srgbClr val="FFFFFF"/>
              </a:outerShdw>
            </a:effectLst>
          </p:spPr>
          <p:txBody>
            <a:bodyPr wrap="none" anchor="ctr"/>
            <a:lstStyle/>
            <a:p>
              <a:pPr>
                <a:spcAft>
                  <a:spcPts val="0"/>
                </a:spcAft>
                <a:defRPr/>
              </a:pPr>
              <a:endParaRPr kumimoji="0" lang="ko-KR" altLang="en-US" sz="1000" ker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2" name="Rectangle 145"/>
            <p:cNvSpPr>
              <a:spLocks noChangeArrowheads="1"/>
            </p:cNvSpPr>
            <p:nvPr/>
          </p:nvSpPr>
          <p:spPr bwMode="auto">
            <a:xfrm>
              <a:off x="4742965" y="4040500"/>
              <a:ext cx="727825" cy="4296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0" lang="en-US" altLang="ko-KR" sz="1200" b="1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kumimoji="0" lang="ko-KR" altLang="en-US" sz="1200" b="1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납기 내 </a:t>
              </a:r>
            </a:p>
            <a:p>
              <a:pPr algn="ctr">
                <a:defRPr/>
              </a:pPr>
              <a:r>
                <a:rPr kumimoji="0" lang="ko-KR" altLang="en-US" sz="1200" b="1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</a:t>
              </a:r>
            </a:p>
            <a:p>
              <a:pPr algn="ctr">
                <a:defRPr/>
              </a:pPr>
              <a:r>
                <a:rPr kumimoji="0" lang="ko-KR" altLang="en-US" sz="1200" b="1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완수</a:t>
              </a:r>
            </a:p>
          </p:txBody>
        </p:sp>
      </p:grpSp>
      <p:grpSp>
        <p:nvGrpSpPr>
          <p:cNvPr id="43" name="그룹 112"/>
          <p:cNvGrpSpPr>
            <a:grpSpLocks/>
          </p:cNvGrpSpPr>
          <p:nvPr/>
        </p:nvGrpSpPr>
        <p:grpSpPr bwMode="auto">
          <a:xfrm>
            <a:off x="361950" y="2083724"/>
            <a:ext cx="904762" cy="4323421"/>
            <a:chOff x="360216" y="2656848"/>
            <a:chExt cx="752762" cy="3632200"/>
          </a:xfrm>
        </p:grpSpPr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360216" y="2843789"/>
              <a:ext cx="657758" cy="3438365"/>
            </a:xfrm>
            <a:prstGeom prst="downArrow">
              <a:avLst>
                <a:gd name="adj1" fmla="val 55333"/>
                <a:gd name="adj2" fmla="val 74591"/>
              </a:avLst>
            </a:prstGeom>
            <a:gradFill rotWithShape="1">
              <a:gsLst>
                <a:gs pos="0">
                  <a:srgbClr val="4F81BD">
                    <a:lumMod val="20000"/>
                    <a:lumOff val="80000"/>
                  </a:srgbClr>
                </a:gs>
                <a:gs pos="100000">
                  <a:srgbClr val="1F497D">
                    <a:lumMod val="60000"/>
                    <a:lumOff val="4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5" name="Freeform 140"/>
            <p:cNvSpPr>
              <a:spLocks/>
            </p:cNvSpPr>
            <p:nvPr/>
          </p:nvSpPr>
          <p:spPr bwMode="auto">
            <a:xfrm>
              <a:off x="694379" y="2656292"/>
              <a:ext cx="418693" cy="3632756"/>
            </a:xfrm>
            <a:custGeom>
              <a:avLst/>
              <a:gdLst>
                <a:gd name="T0" fmla="*/ 2147483647 w 264"/>
                <a:gd name="T1" fmla="*/ 0 h 2100"/>
                <a:gd name="T2" fmla="*/ 2147483647 w 264"/>
                <a:gd name="T3" fmla="*/ 2147483647 h 2100"/>
                <a:gd name="T4" fmla="*/ 2147483647 w 264"/>
                <a:gd name="T5" fmla="*/ 2147483647 h 2100"/>
                <a:gd name="T6" fmla="*/ 0 w 264"/>
                <a:gd name="T7" fmla="*/ 2147483647 h 2100"/>
                <a:gd name="T8" fmla="*/ 2147483647 w 264"/>
                <a:gd name="T9" fmla="*/ 0 h 2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100"/>
                <a:gd name="T17" fmla="*/ 264 w 264"/>
                <a:gd name="T18" fmla="*/ 2100 h 2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100">
                  <a:moveTo>
                    <a:pt x="2" y="0"/>
                  </a:moveTo>
                  <a:lnTo>
                    <a:pt x="264" y="197"/>
                  </a:lnTo>
                  <a:lnTo>
                    <a:pt x="264" y="1917"/>
                  </a:lnTo>
                  <a:lnTo>
                    <a:pt x="0" y="210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46" name="타원 45"/>
          <p:cNvSpPr/>
          <p:nvPr/>
        </p:nvSpPr>
        <p:spPr bwMode="auto">
          <a:xfrm>
            <a:off x="582613" y="2708612"/>
            <a:ext cx="684000" cy="684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4F81BD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-15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착수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582613" y="3788400"/>
            <a:ext cx="684000" cy="684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4F81BD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-15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계획</a:t>
            </a:r>
            <a:r>
              <a:rPr kumimoji="0" lang="en-US" altLang="ko-KR" sz="1300" b="1" i="0" u="none" strike="noStrike" kern="0" cap="none" spc="-15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300" b="1" i="0" u="none" strike="noStrike" kern="0" cap="none" spc="-15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ko-KR" altLang="en-US" sz="1300" b="1" i="0" u="none" strike="noStrike" kern="0" cap="none" spc="-15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수립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582613" y="5618135"/>
            <a:ext cx="684000" cy="684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4F81BD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-15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종료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582613" y="4759885"/>
            <a:ext cx="684000" cy="684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4F81BD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-15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</a:t>
            </a:r>
            <a:r>
              <a:rPr kumimoji="0" lang="en-US" altLang="ko-KR" sz="1300" b="1" i="0" u="none" strike="noStrike" kern="0" cap="none" spc="-15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br>
              <a:rPr kumimoji="0" lang="en-US" altLang="ko-KR" sz="1300" b="1" i="0" u="none" strike="noStrike" kern="0" cap="none" spc="-15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ko-KR" altLang="en-US" sz="1300" b="1" i="0" u="none" strike="noStrike" kern="0" cap="none" spc="-15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통제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517650" y="2521268"/>
            <a:ext cx="3754438" cy="3820402"/>
            <a:chOff x="1517650" y="2622819"/>
            <a:chExt cx="3754438" cy="3751069"/>
          </a:xfrm>
        </p:grpSpPr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2811463" y="2622819"/>
              <a:ext cx="2460625" cy="95436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anchor="ctr"/>
            <a:lstStyle/>
            <a:p>
              <a:pPr marL="88900" marR="0" lvl="0" indent="-88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1517650" y="2622819"/>
              <a:ext cx="1216025" cy="95436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wrap="none" anchor="ctr"/>
            <a:lstStyle>
              <a:lvl1pPr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1pPr>
              <a:lvl2pPr marL="742950" indent="-28575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2pPr>
              <a:lvl3pPr marL="11430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3pPr>
              <a:lvl4pPr marL="16002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4pPr>
              <a:lvl5pPr marL="20574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5pPr>
              <a:lvl6pPr marL="25146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6pPr>
              <a:lvl7pPr marL="29718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7pPr>
              <a:lvl8pPr marL="34290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8pPr>
              <a:lvl9pPr marL="38862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53A6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 수립</a:t>
              </a:r>
            </a:p>
          </p:txBody>
        </p:sp>
        <p:sp>
          <p:nvSpPr>
            <p:cNvPr id="53" name="Text Box 220"/>
            <p:cNvSpPr txBox="1">
              <a:spLocks noChangeArrowheads="1"/>
            </p:cNvSpPr>
            <p:nvPr/>
          </p:nvSpPr>
          <p:spPr bwMode="auto">
            <a:xfrm>
              <a:off x="2825072" y="2679819"/>
              <a:ext cx="2272391" cy="846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85725" indent="-85725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초기 프로젝트 견적 작성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WBS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상세화</a:t>
              </a:r>
            </a:p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초기 일정 수립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작업 순서 정의</a:t>
              </a:r>
            </a:p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자원 계획 갱신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작업기간 산정</a:t>
              </a: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1463" y="3635992"/>
              <a:ext cx="2460625" cy="130782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anchor="ctr"/>
            <a:lstStyle/>
            <a:p>
              <a:pPr marL="88900" marR="0" lvl="0" indent="-88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517650" y="3635991"/>
              <a:ext cx="1216025" cy="1307827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wrap="none" anchor="ctr"/>
            <a:lstStyle>
              <a:lvl1pPr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1pPr>
              <a:lvl2pPr marL="742950" indent="-28575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2pPr>
              <a:lvl3pPr marL="11430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3pPr>
              <a:lvl4pPr marL="16002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4pPr>
              <a:lvl5pPr marL="20574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5pPr>
              <a:lvl6pPr marL="25146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6pPr>
              <a:lvl7pPr marL="29718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7pPr>
              <a:lvl8pPr marL="34290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8pPr>
              <a:lvl9pPr marL="38862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53A6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53A6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일정갱신</a:t>
              </a:r>
            </a:p>
          </p:txBody>
        </p:sp>
        <p:sp>
          <p:nvSpPr>
            <p:cNvPr id="56" name="Text Box 170"/>
            <p:cNvSpPr txBox="1">
              <a:spLocks noChangeArrowheads="1"/>
            </p:cNvSpPr>
            <p:nvPr/>
          </p:nvSpPr>
          <p:spPr bwMode="auto">
            <a:xfrm>
              <a:off x="2815526" y="3728624"/>
              <a:ext cx="2356549" cy="114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85725" indent="-85725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견적 갱신</a:t>
              </a:r>
            </a:p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일정별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Task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갱신 및 상관관계 정의</a:t>
              </a:r>
            </a:p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견적 및 기대기간 적용</a:t>
              </a:r>
            </a:p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중요경로 분석 수행</a:t>
              </a:r>
            </a:p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 조정 및 최적화</a:t>
              </a:r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2811463" y="5808336"/>
              <a:ext cx="2460625" cy="56554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anchor="ctr"/>
            <a:lstStyle/>
            <a:p>
              <a:pPr marL="88900" marR="0" lvl="0" indent="-88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1517650" y="5808341"/>
              <a:ext cx="1216025" cy="565547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wrap="none" anchor="ctr"/>
            <a:lstStyle>
              <a:lvl1pPr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1pPr>
              <a:lvl2pPr marL="742950" indent="-28575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2pPr>
              <a:lvl3pPr marL="11430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3pPr>
              <a:lvl4pPr marL="16002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4pPr>
              <a:lvl5pPr marL="20574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5pPr>
              <a:lvl6pPr marL="25146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6pPr>
              <a:lvl7pPr marL="29718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7pPr>
              <a:lvl8pPr marL="34290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8pPr>
              <a:lvl9pPr marL="38862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53A6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일정관리 종료</a:t>
              </a:r>
            </a:p>
          </p:txBody>
        </p:sp>
        <p:sp>
          <p:nvSpPr>
            <p:cNvPr id="59" name="Text Box 174"/>
            <p:cNvSpPr txBox="1">
              <a:spLocks noChangeArrowheads="1"/>
            </p:cNvSpPr>
            <p:nvPr/>
          </p:nvSpPr>
          <p:spPr bwMode="auto">
            <a:xfrm>
              <a:off x="2804072" y="5906702"/>
              <a:ext cx="22933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85725" indent="-85725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 진척율</a:t>
              </a:r>
              <a:r>
                <a:rPr kumimoji="0" lang="en-US" altLang="ko-KR" sz="10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kumimoji="0" lang="ko-KR" altLang="en-US" sz="10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일정지연</a:t>
              </a:r>
              <a:r>
                <a:rPr kumimoji="0" lang="en-US" altLang="ko-KR" sz="10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kumimoji="0" lang="ko-KR" altLang="en-US" sz="10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조치사항 </a:t>
              </a:r>
              <a:r>
                <a:rPr kumimoji="0" lang="en-US" altLang="ko-KR" sz="10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kumimoji="0" lang="en-US" altLang="ko-KR" sz="10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kumimoji="0" lang="ko-KR" altLang="en-US" sz="1000" b="1" i="0" u="none" strike="noStrike" kern="0" cap="none" spc="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등의 정보를 분석하여 문서화</a:t>
              </a: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2811463" y="4984983"/>
              <a:ext cx="2460625" cy="7794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anchor="ctr"/>
            <a:lstStyle/>
            <a:p>
              <a:pPr marL="88900" marR="0" lvl="0" indent="-88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1517650" y="4984983"/>
              <a:ext cx="1216025" cy="782765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wrap="none" anchor="ctr"/>
            <a:lstStyle>
              <a:lvl1pPr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1pPr>
              <a:lvl2pPr marL="742950" indent="-28575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2pPr>
              <a:lvl3pPr marL="11430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3pPr>
              <a:lvl4pPr marL="16002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4pPr>
              <a:lvl5pPr marL="2057400" indent="-22860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5pPr>
              <a:lvl6pPr marL="25146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6pPr>
              <a:lvl7pPr marL="29718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7pPr>
              <a:lvl8pPr marL="34290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8pPr>
              <a:lvl9pPr marL="3886200" indent="-228600" algn="ctr" eaLnBrk="0" fontAlgn="t" hangingPunct="0">
                <a:spcBef>
                  <a:spcPct val="5000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53A6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 통제</a:t>
              </a:r>
            </a:p>
          </p:txBody>
        </p:sp>
        <p:sp>
          <p:nvSpPr>
            <p:cNvPr id="62" name="Text Box 217"/>
            <p:cNvSpPr txBox="1">
              <a:spLocks noChangeArrowheads="1"/>
            </p:cNvSpPr>
            <p:nvPr/>
          </p:nvSpPr>
          <p:spPr bwMode="auto">
            <a:xfrm>
              <a:off x="2804072" y="5064895"/>
              <a:ext cx="2293391" cy="619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85725" indent="-85725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베이스라인 일정 대비 실적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kumimoji="0" lang="en-US" altLang="ko-KR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평가 및 시정조치</a:t>
              </a:r>
            </a:p>
            <a:p>
              <a:pPr marL="171450" marR="0" lvl="0" indent="-17145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전체 프로젝트 일정 갱신 및 승인</a:t>
              </a:r>
            </a:p>
          </p:txBody>
        </p:sp>
      </p:grpSp>
      <p:sp>
        <p:nvSpPr>
          <p:cNvPr id="63" name="직사각형 62"/>
          <p:cNvSpPr/>
          <p:nvPr/>
        </p:nvSpPr>
        <p:spPr bwMode="auto">
          <a:xfrm>
            <a:off x="417513" y="2074858"/>
            <a:ext cx="1031875" cy="35938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관리단계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1517650" y="2074858"/>
            <a:ext cx="1216025" cy="35938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주요수행작업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803525" y="2074858"/>
            <a:ext cx="2468563" cy="35938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세부 </a:t>
            </a:r>
            <a:r>
              <a:rPr kumimoji="0" lang="ko-KR" altLang="en-US" sz="1200" b="1" i="0" u="none" strike="noStrike" kern="0" cap="none" spc="0" normalizeH="0" baseline="0" noProof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테스크</a:t>
            </a:r>
            <a:endParaRPr kumimoji="0" lang="ko-KR" altLang="en-US" sz="1200" b="1" i="0" u="none" strike="noStrike" kern="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FF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66" name="그룹 124"/>
          <p:cNvGrpSpPr>
            <a:grpSpLocks/>
          </p:cNvGrpSpPr>
          <p:nvPr/>
        </p:nvGrpSpPr>
        <p:grpSpPr bwMode="auto">
          <a:xfrm>
            <a:off x="6310312" y="2068506"/>
            <a:ext cx="3178175" cy="1352073"/>
            <a:chOff x="5713413" y="2395536"/>
            <a:chExt cx="3640137" cy="1065458"/>
          </a:xfrm>
        </p:grpSpPr>
        <p:sp>
          <p:nvSpPr>
            <p:cNvPr id="67" name="Rectangle 228"/>
            <p:cNvSpPr>
              <a:spLocks noChangeArrowheads="1"/>
            </p:cNvSpPr>
            <p:nvPr/>
          </p:nvSpPr>
          <p:spPr bwMode="auto">
            <a:xfrm>
              <a:off x="5713413" y="2656466"/>
              <a:ext cx="3640137" cy="804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lIns="144000" tIns="36000" rIns="108000" bIns="36000" anchor="ctr"/>
            <a:lstStyle/>
            <a:p>
              <a:pPr marL="180975" marR="0" lvl="0" indent="-180975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최종 승인된 일정계획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(Baseline Schedules)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에 따라 작업 완료여부를 측정하고 보고하기 위한 절차</a:t>
              </a:r>
            </a:p>
          </p:txBody>
        </p:sp>
        <p:sp>
          <p:nvSpPr>
            <p:cNvPr id="68" name="Rectangle 228"/>
            <p:cNvSpPr>
              <a:spLocks noChangeArrowheads="1"/>
            </p:cNvSpPr>
            <p:nvPr/>
          </p:nvSpPr>
          <p:spPr bwMode="auto">
            <a:xfrm>
              <a:off x="5713413" y="2395536"/>
              <a:ext cx="3640137" cy="29219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300" cap="none" spc="-4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진척관리 절차</a:t>
              </a:r>
            </a:p>
          </p:txBody>
        </p:sp>
      </p:grpSp>
      <p:grpSp>
        <p:nvGrpSpPr>
          <p:cNvPr id="69" name="그룹 125"/>
          <p:cNvGrpSpPr>
            <a:grpSpLocks/>
          </p:cNvGrpSpPr>
          <p:nvPr/>
        </p:nvGrpSpPr>
        <p:grpSpPr bwMode="auto">
          <a:xfrm>
            <a:off x="6310312" y="3561788"/>
            <a:ext cx="3178175" cy="1352074"/>
            <a:chOff x="5713413" y="3697164"/>
            <a:chExt cx="3640137" cy="1065459"/>
          </a:xfrm>
        </p:grpSpPr>
        <p:sp>
          <p:nvSpPr>
            <p:cNvPr id="70" name="Rectangle 228"/>
            <p:cNvSpPr>
              <a:spLocks noChangeArrowheads="1"/>
            </p:cNvSpPr>
            <p:nvPr/>
          </p:nvSpPr>
          <p:spPr bwMode="auto">
            <a:xfrm>
              <a:off x="5713413" y="3960653"/>
              <a:ext cx="3640137" cy="8019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lIns="144000" tIns="36000" rIns="108000" bIns="36000" anchor="ctr"/>
            <a:lstStyle/>
            <a:p>
              <a:pPr marL="180975" marR="0" lvl="0" indent="-180975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 범위상의 중요 기능에 대한 일정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주요시점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(milestone),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검수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승인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보고 시점을 표시한 일정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경영층 보고용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</a:p>
          </p:txBody>
        </p:sp>
        <p:sp>
          <p:nvSpPr>
            <p:cNvPr id="71" name="Rectangle 228"/>
            <p:cNvSpPr>
              <a:spLocks noChangeArrowheads="1"/>
            </p:cNvSpPr>
            <p:nvPr/>
          </p:nvSpPr>
          <p:spPr bwMode="auto">
            <a:xfrm>
              <a:off x="5713413" y="3697164"/>
              <a:ext cx="3640137" cy="29219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300" cap="none" spc="-4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마스터 일정</a:t>
              </a:r>
            </a:p>
          </p:txBody>
        </p:sp>
      </p:grpSp>
      <p:grpSp>
        <p:nvGrpSpPr>
          <p:cNvPr id="72" name="그룹 126"/>
          <p:cNvGrpSpPr>
            <a:grpSpLocks/>
          </p:cNvGrpSpPr>
          <p:nvPr/>
        </p:nvGrpSpPr>
        <p:grpSpPr bwMode="auto">
          <a:xfrm>
            <a:off x="6310312" y="5055071"/>
            <a:ext cx="3178175" cy="1352073"/>
            <a:chOff x="5713413" y="5021017"/>
            <a:chExt cx="3640137" cy="1065458"/>
          </a:xfrm>
        </p:grpSpPr>
        <p:sp>
          <p:nvSpPr>
            <p:cNvPr id="73" name="Rectangle 228"/>
            <p:cNvSpPr>
              <a:spLocks noChangeArrowheads="1"/>
            </p:cNvSpPr>
            <p:nvPr/>
          </p:nvSpPr>
          <p:spPr bwMode="auto">
            <a:xfrm>
              <a:off x="5713413" y="5281947"/>
              <a:ext cx="3640137" cy="804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lIns="144000" tIns="36000" rIns="108000" bIns="36000" anchor="ctr"/>
            <a:lstStyle/>
            <a:p>
              <a:pPr marL="180975" marR="0" lvl="0" indent="-180975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 수행에 필요한 모든 작업 활동이 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WBS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형태로 나열되고 각각의 일정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산출물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자원할당이 식별되는 일정표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활용</a:t>
              </a:r>
              <a:endParaRPr kumimoji="0" lang="en-US" altLang="ko-KR" sz="1200" b="1" i="0" u="none" strike="noStrike" kern="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4" name="Rectangle 228"/>
            <p:cNvSpPr>
              <a:spLocks noChangeArrowheads="1"/>
            </p:cNvSpPr>
            <p:nvPr/>
          </p:nvSpPr>
          <p:spPr bwMode="auto">
            <a:xfrm>
              <a:off x="5713413" y="5021017"/>
              <a:ext cx="3640137" cy="29219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300" cap="none" spc="-4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상세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34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spcAft>
                <a:spcPts val="600"/>
              </a:spcAft>
              <a:defRPr/>
            </a:pPr>
            <a:r>
              <a:rPr kumimoji="0" lang="en-US" altLang="ko-KR" b="0" kern="0" dirty="0">
                <a:solidFill>
                  <a:srgbClr val="000000"/>
                </a:solidFill>
              </a:rPr>
              <a:t>6.7 </a:t>
            </a:r>
            <a:r>
              <a:rPr kumimoji="0" lang="ko-KR" altLang="en-US" b="0" kern="0" dirty="0">
                <a:solidFill>
                  <a:srgbClr val="000000"/>
                </a:solidFill>
              </a:rPr>
              <a:t>품질 관리</a:t>
            </a:r>
            <a:r>
              <a:rPr lang="en-US" altLang="ko-KR" kern="0" dirty="0">
                <a:solidFill>
                  <a:srgbClr val="000000"/>
                </a:solidFill>
              </a:rPr>
              <a:t/>
            </a:r>
            <a:br>
              <a:rPr lang="en-US" altLang="ko-KR" kern="0" dirty="0">
                <a:solidFill>
                  <a:srgbClr val="000000"/>
                </a:solidFill>
              </a:rPr>
            </a:br>
            <a:r>
              <a:rPr lang="en-US" altLang="ko-KR" sz="1400" b="1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400" b="1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 검증</a:t>
            </a:r>
            <a:r>
              <a:rPr lang="en-US" altLang="ko-KR" sz="1400" b="1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현업담당자 중심 단위테스트 수행 및 요구사항 반영여부 검증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	End User </a:t>
            </a:r>
            <a:r>
              <a:rPr lang="ko-KR" altLang="en-US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통합테스트 수행으로 오픈 전 오류 “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0” </a:t>
            </a:r>
            <a:r>
              <a:rPr lang="ko-KR" altLang="en-US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목표로 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</a:t>
            </a:r>
            <a:r>
              <a:rPr lang="ko-KR" altLang="en-US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차에 걸쳐 기능 검증 수행</a:t>
            </a:r>
            <a:endParaRPr lang="en-US" altLang="ko-KR" sz="1400" kern="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 eaLnBrk="0" latinLnBrk="0" hangingPunct="0">
              <a:spcAft>
                <a:spcPts val="600"/>
              </a:spcAft>
              <a:defRPr/>
            </a:pPr>
            <a:r>
              <a:rPr lang="en-US" altLang="ko-KR" sz="1400" b="1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400" b="1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 검증</a:t>
            </a:r>
            <a:r>
              <a:rPr lang="en-US" altLang="ko-KR" sz="1400" b="1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표준 준수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결함예방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유지보수성 향상을 목표로 기술 검증을 실시함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텍스트 개체 틀 2"/>
          <p:cNvSpPr txBox="1">
            <a:spLocks/>
          </p:cNvSpPr>
          <p:nvPr/>
        </p:nvSpPr>
        <p:spPr bwMode="auto">
          <a:xfrm>
            <a:off x="353034" y="2055015"/>
            <a:ext cx="4500000" cy="324000"/>
          </a:xfrm>
          <a:prstGeom prst="round2SameRect">
            <a:avLst/>
          </a:prstGeom>
          <a:solidFill>
            <a:srgbClr val="003464"/>
          </a:solidFill>
          <a:ln w="12700">
            <a:solidFill>
              <a:srgbClr val="003464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>
            <a:lvl1pPr marL="0" indent="0" algn="ctr" rtl="0" eaLnBrk="0" fontAlgn="base" latinLnBrk="1" hangingPunct="0">
              <a:spcBef>
                <a:spcPct val="0"/>
              </a:spcBef>
              <a:spcAft>
                <a:spcPct val="0"/>
              </a:spcAft>
              <a:buSzPct val="120000"/>
              <a:buFont typeface="Wingdings" pitchFamily="2" charset="2"/>
              <a:buNone/>
              <a:tabLst>
                <a:tab pos="1028700" algn="l"/>
              </a:tabLst>
              <a:defRPr kumimoji="1" lang="ko-KR" altLang="en-US" sz="1400" b="1" kern="10" dirty="0" smtClean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>
                <a:tab pos="1028700" algn="l"/>
              </a:tabLst>
              <a:defRPr/>
            </a:pPr>
            <a:r>
              <a:rPr kumimoji="1" lang="ko-KR" altLang="en-US" sz="1400" b="1" i="0" u="none" strike="noStrike" kern="10" cap="none" spc="0" normalizeH="0" baseline="0" noProof="0" dirty="0">
                <a:ln w="12700">
                  <a:solidFill>
                    <a:sysClr val="window" lastClr="FFFFFF">
                      <a:alpha val="0"/>
                    </a:sysClr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 검증</a:t>
            </a:r>
            <a:endParaRPr kumimoji="1" lang="en-US" altLang="en-US" sz="1400" b="1" i="0" u="none" strike="noStrike" kern="10" cap="none" spc="0" normalizeH="0" baseline="0" noProof="0" dirty="0">
              <a:ln w="12700">
                <a:solidFill>
                  <a:sysClr val="window" lastClr="FFFFFF">
                    <a:alpha val="0"/>
                  </a:sysClr>
                </a:solidFill>
                <a:round/>
                <a:headEnd/>
                <a:tailEnd/>
              </a:ln>
              <a:solidFill>
                <a:sysClr val="window" lastClr="FFFFFF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3" name="텍스트 개체 틀 2"/>
          <p:cNvSpPr txBox="1">
            <a:spLocks/>
          </p:cNvSpPr>
          <p:nvPr/>
        </p:nvSpPr>
        <p:spPr>
          <a:xfrm>
            <a:off x="5061012" y="2055015"/>
            <a:ext cx="4500000" cy="324000"/>
          </a:xfrm>
          <a:prstGeom prst="round2SameRect">
            <a:avLst/>
          </a:prstGeom>
          <a:solidFill>
            <a:srgbClr val="003464"/>
          </a:solidFill>
          <a:ln w="12700">
            <a:solidFill>
              <a:srgbClr val="003464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>
            <a:lvl1pPr marL="0" indent="0" algn="ctr" rtl="0" eaLnBrk="0" fontAlgn="base" latinLnBrk="1" hangingPunct="0">
              <a:spcBef>
                <a:spcPct val="0"/>
              </a:spcBef>
              <a:spcAft>
                <a:spcPct val="0"/>
              </a:spcAft>
              <a:buSzPct val="120000"/>
              <a:buFont typeface="Wingdings" pitchFamily="2" charset="2"/>
              <a:buNone/>
              <a:tabLst>
                <a:tab pos="1028700" algn="l"/>
              </a:tabLst>
              <a:defRPr kumimoji="1" lang="ko-KR" altLang="en-US" sz="1400" b="1" kern="10" dirty="0" smtClean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>
                <a:tab pos="1028700" algn="l"/>
              </a:tabLst>
              <a:defRPr/>
            </a:pPr>
            <a:r>
              <a:rPr kumimoji="1" lang="ko-KR" altLang="en-US" sz="1400" b="1" i="0" u="none" strike="noStrike" kern="10" cap="none" spc="0" normalizeH="0" baseline="0" noProof="0" dirty="0">
                <a:ln w="12700">
                  <a:solidFill>
                    <a:sysClr val="window" lastClr="FFFFFF">
                      <a:alpha val="0"/>
                    </a:sysClr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 검증</a:t>
            </a:r>
            <a:endParaRPr kumimoji="1" lang="en-US" altLang="ko-KR" sz="1400" b="1" i="0" u="none" strike="noStrike" kern="10" cap="none" spc="0" normalizeH="0" baseline="0" noProof="0" dirty="0">
              <a:ln w="12700">
                <a:solidFill>
                  <a:sysClr val="window" lastClr="FFFFFF">
                    <a:alpha val="0"/>
                  </a:sysClr>
                </a:solidFill>
                <a:round/>
                <a:headEnd/>
                <a:tailEnd/>
              </a:ln>
              <a:solidFill>
                <a:sysClr val="window" lastClr="FFFFFF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1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03145"/>
              </p:ext>
            </p:extLst>
          </p:nvPr>
        </p:nvGraphicFramePr>
        <p:xfrm>
          <a:off x="344488" y="2546235"/>
          <a:ext cx="4508546" cy="2836292"/>
        </p:xfrm>
        <a:graphic>
          <a:graphicData uri="http://schemas.openxmlformats.org/drawingml/2006/table">
            <a:tbl>
              <a:tblPr/>
              <a:tblGrid>
                <a:gridCol w="671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0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432">
                <a:tc>
                  <a:txBody>
                    <a:bodyPr/>
                    <a:lstStyle>
                      <a:lvl1pPr marL="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단계</a:t>
                      </a:r>
                    </a:p>
                  </a:txBody>
                  <a:tcPr marL="91444" marR="91444" marT="45691" marB="4569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시기</a:t>
                      </a:r>
                    </a:p>
                  </a:txBody>
                  <a:tcPr marL="91444" marR="91444" marT="45691" marB="45691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kern="10" dirty="0">
                          <a:ln w="12700">
                            <a:solidFill>
                              <a:schemeClr val="bg1">
                                <a:alpha val="0"/>
                              </a:schemeClr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품질관리활동</a:t>
                      </a:r>
                    </a:p>
                  </a:txBody>
                  <a:tcPr marL="91444" marR="91444" marT="45691" marB="45691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715">
                <a:tc>
                  <a:txBody>
                    <a:bodyPr/>
                    <a:lstStyle>
                      <a:lvl1pPr marL="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</a:t>
                      </a:r>
                      <a:endParaRPr kumimoji="1" lang="en-US" altLang="ko-KR" sz="12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 시작</a:t>
                      </a:r>
                    </a:p>
                  </a:txBody>
                  <a:tcPr marL="0" marR="0" marT="72000" marB="72000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177800" indent="-17780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WBS</a:t>
                      </a: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테스트 </a:t>
                      </a:r>
                      <a:r>
                        <a:rPr kumimoji="1" lang="en-US" altLang="ko-KR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QA </a:t>
                      </a: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일정 확인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품질 가이드 교육 실시 </a:t>
                      </a:r>
                    </a:p>
                  </a:txBody>
                  <a:tcPr marL="91444" marR="91444" marT="72000" marB="72000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2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</a:t>
                      </a:r>
                      <a:endParaRPr kumimoji="1" lang="en-US" altLang="ko-KR" sz="12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 </a:t>
                      </a:r>
                      <a:r>
                        <a:rPr kumimoji="1" lang="en-US" altLang="ko-KR" sz="11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20% </a:t>
                      </a:r>
                      <a:r>
                        <a:rPr kumimoji="1" lang="ko-KR" altLang="en-US" sz="11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이내</a:t>
                      </a:r>
                    </a:p>
                  </a:txBody>
                  <a:tcPr marL="0" marR="0" marT="72000" marB="72000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177800" indent="-17780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단위테스트 위주 테스트 실시 </a:t>
                      </a:r>
                      <a:endParaRPr kumimoji="1" lang="en-US" altLang="ko-KR" sz="105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91444" marR="91444" marT="72000" marB="72000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286">
                <a:tc>
                  <a:txBody>
                    <a:bodyPr/>
                    <a:lstStyle>
                      <a:lvl1pPr marL="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12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</a:t>
                      </a:r>
                      <a:r>
                        <a:rPr kumimoji="1" lang="en-US" altLang="ko-KR" sz="12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~n</a:t>
                      </a:r>
                      <a:r>
                        <a:rPr kumimoji="1" lang="ko-KR" altLang="en-US" sz="12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 </a:t>
                      </a:r>
                    </a:p>
                  </a:txBody>
                  <a:tcPr marL="0" marR="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오픈 전</a:t>
                      </a:r>
                    </a:p>
                  </a:txBody>
                  <a:tcPr marL="0" marR="0" marT="72000" marB="72000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177800" indent="-177800" algn="l" defTabSz="914400" rtl="0" eaLnBrk="1" fontAlgn="base" latinLnBrk="1" hangingPunct="1">
                        <a:spcBef>
                          <a:spcPts val="1700"/>
                        </a:spcBef>
                        <a:buSzPct val="120000"/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1pPr>
                      <a:lvl2pPr marL="742950" indent="-28575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2pPr>
                      <a:lvl3pPr marL="1143000" indent="-228600" algn="l" defTabSz="914400" rtl="0" eaLnBrk="1" fontAlgn="base" latinLnBrk="1" hangingPunct="1">
                        <a:spcBef>
                          <a:spcPts val="200"/>
                        </a:spcBef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3pPr>
                      <a:lvl4pPr marL="1600200" indent="-228600" algn="l" defTabSz="914400" rtl="0" eaLnBrk="1" fontAlgn="base" latinLnBrk="1" hangingPunct="1">
                        <a:spcBef>
                          <a:spcPts val="200"/>
                        </a:spcBef>
                        <a:buClr>
                          <a:schemeClr val="tx1"/>
                        </a:buClr>
                        <a:buSzPct val="120000"/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4pPr>
                      <a:lvl5pPr marL="2057400" indent="-228600" algn="l" defTabSz="914400" rtl="0" eaLnBrk="1" fontAlgn="base" latinLnBrk="1" hangingPunct="1">
                        <a:spcBef>
                          <a:spcPct val="20000"/>
                        </a:spcBef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5pPr>
                      <a:lvl6pPr marL="25146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6pPr>
                      <a:lvl7pPr marL="29718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7pPr>
                      <a:lvl8pPr marL="34290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8pPr>
                      <a:lvl9pPr marL="3886200" indent="-228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돋움체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지적 분에 대한 적용여부 확인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연결테스트 위주 테스트 실시 </a:t>
                      </a:r>
                      <a:endParaRPr kumimoji="1" lang="en-US" altLang="ko-KR" sz="1050" b="0" kern="1200" spc="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향후 추가 테스트 실시여부 판단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요구사항 반영 확인</a:t>
                      </a:r>
                    </a:p>
                  </a:txBody>
                  <a:tcPr marL="91444" marR="91444" marT="72000" marB="72000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최종</a:t>
                      </a:r>
                    </a:p>
                  </a:txBody>
                  <a:tcPr marL="0" marR="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kern="120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철수 전</a:t>
                      </a:r>
                    </a:p>
                  </a:txBody>
                  <a:tcPr marL="0" marR="0" marT="72000" marB="72000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 프로그램에 대한 최종 점검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지적 분에 대한 적용여부 확인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kern="1200" spc="0" dirty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정상적인 프로세스 수행여부 확인</a:t>
                      </a:r>
                    </a:p>
                  </a:txBody>
                  <a:tcPr marL="91444" marR="91444" marT="72000" marB="72000" anchor="ctr" horzOverflow="overflow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5" name="모서리가 둥근 직사각형 51"/>
          <p:cNvSpPr/>
          <p:nvPr/>
        </p:nvSpPr>
        <p:spPr bwMode="auto">
          <a:xfrm>
            <a:off x="5058967" y="2546235"/>
            <a:ext cx="1685925" cy="283009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97CB0"/>
            </a:solidFill>
            <a:prstDash val="solid"/>
          </a:ln>
          <a:effectLst/>
        </p:spPr>
        <p:txBody>
          <a:bodyPr lIns="108000" tIns="0" rIns="108000" bIns="0" anchor="ctr"/>
          <a:lstStyle/>
          <a:p>
            <a:pPr marL="179388" marR="0" lvl="0" indent="-179388" defTabSz="957432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058967" y="2546235"/>
            <a:ext cx="1685925" cy="324000"/>
          </a:xfrm>
          <a:prstGeom prst="rect">
            <a:avLst/>
          </a:prstGeom>
          <a:solidFill>
            <a:srgbClr val="529ACA"/>
          </a:solidFill>
          <a:ln w="9525">
            <a:solidFill>
              <a:srgbClr val="3B8ABF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57432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0" dirty="0">
                <a:ln w="12700">
                  <a:solidFill>
                    <a:prstClr val="white"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 단계</a:t>
            </a:r>
          </a:p>
        </p:txBody>
      </p:sp>
      <p:sp>
        <p:nvSpPr>
          <p:cNvPr id="117" name="모서리가 둥근 직사각형 58"/>
          <p:cNvSpPr/>
          <p:nvPr/>
        </p:nvSpPr>
        <p:spPr bwMode="auto">
          <a:xfrm>
            <a:off x="7871459" y="2546235"/>
            <a:ext cx="1685925" cy="283009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97CB0"/>
            </a:solidFill>
            <a:prstDash val="solid"/>
          </a:ln>
          <a:effectLst/>
        </p:spPr>
        <p:txBody>
          <a:bodyPr lIns="108000" tIns="0" rIns="108000" bIns="0" anchor="ctr"/>
          <a:lstStyle/>
          <a:p>
            <a:pPr marL="179388" marR="0" lvl="0" indent="-179388" defTabSz="957432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7871459" y="2546235"/>
            <a:ext cx="1685925" cy="324000"/>
          </a:xfrm>
          <a:prstGeom prst="rect">
            <a:avLst/>
          </a:prstGeom>
          <a:solidFill>
            <a:srgbClr val="529ACA"/>
          </a:solidFill>
          <a:ln w="9525">
            <a:solidFill>
              <a:srgbClr val="3B8ABF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57432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0" dirty="0">
                <a:ln w="12700">
                  <a:solidFill>
                    <a:prstClr val="white"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 </a:t>
            </a:r>
            <a:r>
              <a:rPr kumimoji="1" lang="en-US" altLang="ko-KR" sz="1200" b="1" kern="10" dirty="0">
                <a:ln w="12700">
                  <a:solidFill>
                    <a:prstClr val="white"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QA </a:t>
            </a:r>
            <a:r>
              <a:rPr kumimoji="1" lang="ko-KR" altLang="en-US" sz="1200" b="1" kern="10" dirty="0">
                <a:ln w="12700">
                  <a:solidFill>
                    <a:prstClr val="white"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단계</a:t>
            </a:r>
          </a:p>
        </p:txBody>
      </p:sp>
      <p:sp>
        <p:nvSpPr>
          <p:cNvPr id="119" name="TextBox 118"/>
          <p:cNvSpPr txBox="1"/>
          <p:nvPr/>
        </p:nvSpPr>
        <p:spPr bwMode="auto">
          <a:xfrm>
            <a:off x="5132330" y="3000258"/>
            <a:ext cx="1539198" cy="4768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4291" tIns="43550" rIns="34291" bIns="4355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marL="0" indent="-96023" algn="ctr" defTabSz="954234" eaLnBrk="1" latinLnBrk="0" hangingPunct="1">
              <a:defRPr sz="1100" b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78717" defTabSz="957432" eaLnBrk="1" latinLnBrk="1" hangingPunct="1">
              <a:defRPr sz="1900"/>
            </a:lvl2pPr>
            <a:lvl3pPr marL="957432" defTabSz="957432" eaLnBrk="1" latinLnBrk="1" hangingPunct="1">
              <a:defRPr sz="1900"/>
            </a:lvl3pPr>
            <a:lvl4pPr marL="1436148" defTabSz="957432" eaLnBrk="1" latinLnBrk="1" hangingPunct="1">
              <a:defRPr sz="1900"/>
            </a:lvl4pPr>
            <a:lvl5pPr marL="1914864" defTabSz="957432" eaLnBrk="1" latinLnBrk="1" hangingPunct="1">
              <a:defRPr sz="1900"/>
            </a:lvl5pPr>
            <a:lvl6pPr marL="2393580" defTabSz="957432">
              <a:defRPr sz="1900"/>
            </a:lvl6pPr>
            <a:lvl7pPr marL="2872295" defTabSz="957432">
              <a:defRPr sz="1900"/>
            </a:lvl7pPr>
            <a:lvl8pPr marL="3351011" defTabSz="957432">
              <a:defRPr sz="1900"/>
            </a:lvl8pPr>
            <a:lvl9pPr marL="3829727" defTabSz="957432">
              <a:defRPr sz="1900"/>
            </a:lvl9pPr>
          </a:lstStyle>
          <a:p>
            <a:pPr marL="0" marR="0" lvl="0" indent="-96023" algn="ctr" defTabSz="95423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착수단계</a:t>
            </a: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5132330" y="3607827"/>
            <a:ext cx="1539198" cy="4768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4291" tIns="43550" rIns="34291" bIns="4355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marL="0" indent="-96023" algn="ctr" defTabSz="954234" eaLnBrk="1" latinLnBrk="0" hangingPunct="1">
              <a:defRPr sz="1100" b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78717" defTabSz="957432" eaLnBrk="1" latinLnBrk="1" hangingPunct="1">
              <a:defRPr sz="1900"/>
            </a:lvl2pPr>
            <a:lvl3pPr marL="957432" defTabSz="957432" eaLnBrk="1" latinLnBrk="1" hangingPunct="1">
              <a:defRPr sz="1900"/>
            </a:lvl3pPr>
            <a:lvl4pPr marL="1436148" defTabSz="957432" eaLnBrk="1" latinLnBrk="1" hangingPunct="1">
              <a:defRPr sz="1900"/>
            </a:lvl4pPr>
            <a:lvl5pPr marL="1914864" defTabSz="957432" eaLnBrk="1" latinLnBrk="1" hangingPunct="1">
              <a:defRPr sz="1900"/>
            </a:lvl5pPr>
            <a:lvl6pPr marL="2393580" defTabSz="957432">
              <a:defRPr sz="1900"/>
            </a:lvl6pPr>
            <a:lvl7pPr marL="2872295" defTabSz="957432">
              <a:defRPr sz="1900"/>
            </a:lvl7pPr>
            <a:lvl8pPr marL="3351011" defTabSz="957432">
              <a:defRPr sz="1900"/>
            </a:lvl8pPr>
            <a:lvl9pPr marL="3829727" defTabSz="957432">
              <a:defRPr sz="1900"/>
            </a:lvl9pPr>
          </a:lstStyle>
          <a:p>
            <a:pPr marL="0" marR="0" lvl="0" indent="-96023" algn="ctr" defTabSz="95423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분석</a:t>
            </a:r>
            <a:r>
              <a:rPr kumimoji="1" lang="en-US" altLang="ko-KR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kumimoji="1" lang="ko-KR" altLang="en-US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설계</a:t>
            </a: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5132330" y="4215396"/>
            <a:ext cx="1539198" cy="4768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4291" tIns="43550" rIns="34291" bIns="4355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marL="0" indent="-96023" algn="ctr" defTabSz="954234" eaLnBrk="1" latinLnBrk="0" hangingPunct="1">
              <a:defRPr sz="1100" b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78717" defTabSz="957432" eaLnBrk="1" latinLnBrk="1" hangingPunct="1">
              <a:defRPr sz="1900"/>
            </a:lvl2pPr>
            <a:lvl3pPr marL="957432" defTabSz="957432" eaLnBrk="1" latinLnBrk="1" hangingPunct="1">
              <a:defRPr sz="1900"/>
            </a:lvl3pPr>
            <a:lvl4pPr marL="1436148" defTabSz="957432" eaLnBrk="1" latinLnBrk="1" hangingPunct="1">
              <a:defRPr sz="1900"/>
            </a:lvl4pPr>
            <a:lvl5pPr marL="1914864" defTabSz="957432" eaLnBrk="1" latinLnBrk="1" hangingPunct="1">
              <a:defRPr sz="1900"/>
            </a:lvl5pPr>
            <a:lvl6pPr marL="2393580" defTabSz="957432">
              <a:defRPr sz="1900"/>
            </a:lvl6pPr>
            <a:lvl7pPr marL="2872295" defTabSz="957432">
              <a:defRPr sz="1900"/>
            </a:lvl7pPr>
            <a:lvl8pPr marL="3351011" defTabSz="957432">
              <a:defRPr sz="1900"/>
            </a:lvl8pPr>
            <a:lvl9pPr marL="3829727" defTabSz="957432">
              <a:defRPr sz="1900"/>
            </a:lvl9pPr>
          </a:lstStyle>
          <a:p>
            <a:pPr marL="0" marR="0" lvl="0" indent="-96023" algn="ctr" defTabSz="95423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구현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5132330" y="4822966"/>
            <a:ext cx="1539198" cy="4768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4291" tIns="43550" rIns="34291" bIns="4355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marL="0" indent="-96023" algn="ctr" defTabSz="954234" eaLnBrk="1" latinLnBrk="0" hangingPunct="1">
              <a:defRPr sz="1100" b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78717" defTabSz="957432" eaLnBrk="1" latinLnBrk="1" hangingPunct="1">
              <a:defRPr sz="1900"/>
            </a:lvl2pPr>
            <a:lvl3pPr marL="957432" defTabSz="957432" eaLnBrk="1" latinLnBrk="1" hangingPunct="1">
              <a:defRPr sz="1900"/>
            </a:lvl3pPr>
            <a:lvl4pPr marL="1436148" defTabSz="957432" eaLnBrk="1" latinLnBrk="1" hangingPunct="1">
              <a:defRPr sz="1900"/>
            </a:lvl4pPr>
            <a:lvl5pPr marL="1914864" defTabSz="957432" eaLnBrk="1" latinLnBrk="1" hangingPunct="1">
              <a:defRPr sz="1900"/>
            </a:lvl5pPr>
            <a:lvl6pPr marL="2393580" defTabSz="957432">
              <a:defRPr sz="1900"/>
            </a:lvl6pPr>
            <a:lvl7pPr marL="2872295" defTabSz="957432">
              <a:defRPr sz="1900"/>
            </a:lvl7pPr>
            <a:lvl8pPr marL="3351011" defTabSz="957432">
              <a:defRPr sz="1900"/>
            </a:lvl8pPr>
            <a:lvl9pPr marL="3829727" defTabSz="957432">
              <a:defRPr sz="1900"/>
            </a:lvl9pPr>
          </a:lstStyle>
          <a:p>
            <a:pPr marL="0" marR="0" lvl="0" indent="-96023" algn="ctr" defTabSz="95423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테스트</a:t>
            </a:r>
          </a:p>
        </p:txBody>
      </p:sp>
      <p:sp>
        <p:nvSpPr>
          <p:cNvPr id="123" name="TextBox 122"/>
          <p:cNvSpPr txBox="1"/>
          <p:nvPr/>
        </p:nvSpPr>
        <p:spPr bwMode="auto">
          <a:xfrm>
            <a:off x="7944673" y="3000258"/>
            <a:ext cx="1539198" cy="4768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4291" tIns="43550" rIns="34291" bIns="4355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marL="0" indent="-96023" algn="ctr" defTabSz="954234" eaLnBrk="1" latinLnBrk="0" hangingPunct="1">
              <a:defRPr sz="1100" b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78717" defTabSz="957432" eaLnBrk="1" latinLnBrk="1" hangingPunct="1">
              <a:defRPr sz="1900"/>
            </a:lvl2pPr>
            <a:lvl3pPr marL="957432" defTabSz="957432" eaLnBrk="1" latinLnBrk="1" hangingPunct="1">
              <a:defRPr sz="1900"/>
            </a:lvl3pPr>
            <a:lvl4pPr marL="1436148" defTabSz="957432" eaLnBrk="1" latinLnBrk="1" hangingPunct="1">
              <a:defRPr sz="1900"/>
            </a:lvl4pPr>
            <a:lvl5pPr marL="1914864" defTabSz="957432" eaLnBrk="1" latinLnBrk="1" hangingPunct="1">
              <a:defRPr sz="1900"/>
            </a:lvl5pPr>
            <a:lvl6pPr marL="2393580" defTabSz="957432">
              <a:defRPr sz="1900"/>
            </a:lvl6pPr>
            <a:lvl7pPr marL="2872295" defTabSz="957432">
              <a:defRPr sz="1900"/>
            </a:lvl7pPr>
            <a:lvl8pPr marL="3351011" defTabSz="957432">
              <a:defRPr sz="1900"/>
            </a:lvl8pPr>
            <a:lvl9pPr marL="3829727" defTabSz="957432">
              <a:defRPr sz="1900"/>
            </a:lvl9pPr>
          </a:lstStyle>
          <a:p>
            <a:pPr marL="0" marR="0" lvl="0" indent="-96023" algn="ctr" defTabSz="95423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Preparation</a:t>
            </a:r>
            <a:br>
              <a:rPr kumimoji="1" lang="en-US" altLang="ko-KR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1" lang="en-US" altLang="ko-KR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Set-up</a:t>
            </a: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7944673" y="4215396"/>
            <a:ext cx="1539198" cy="108446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4291" tIns="43550" rIns="34291" bIns="4355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marL="0" indent="-96023" algn="ctr" defTabSz="954234" eaLnBrk="1" latinLnBrk="0" hangingPunct="1">
              <a:defRPr sz="1100" b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78717" defTabSz="957432" eaLnBrk="1" latinLnBrk="1" hangingPunct="1">
              <a:defRPr sz="1900"/>
            </a:lvl2pPr>
            <a:lvl3pPr marL="957432" defTabSz="957432" eaLnBrk="1" latinLnBrk="1" hangingPunct="1">
              <a:defRPr sz="1900"/>
            </a:lvl3pPr>
            <a:lvl4pPr marL="1436148" defTabSz="957432" eaLnBrk="1" latinLnBrk="1" hangingPunct="1">
              <a:defRPr sz="1900"/>
            </a:lvl4pPr>
            <a:lvl5pPr marL="1914864" defTabSz="957432" eaLnBrk="1" latinLnBrk="1" hangingPunct="1">
              <a:defRPr sz="1900"/>
            </a:lvl5pPr>
            <a:lvl6pPr marL="2393580" defTabSz="957432">
              <a:defRPr sz="1900"/>
            </a:lvl6pPr>
            <a:lvl7pPr marL="2872295" defTabSz="957432">
              <a:defRPr sz="1900"/>
            </a:lvl7pPr>
            <a:lvl8pPr marL="3351011" defTabSz="957432">
              <a:defRPr sz="1900"/>
            </a:lvl8pPr>
            <a:lvl9pPr marL="3829727" defTabSz="957432">
              <a:defRPr sz="1900"/>
            </a:lvl9pPr>
          </a:lstStyle>
          <a:p>
            <a:pPr marL="0" marR="0" lvl="0" indent="-96023" algn="ctr" defTabSz="95423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모니터링</a:t>
            </a:r>
          </a:p>
        </p:txBody>
      </p:sp>
      <p:cxnSp>
        <p:nvCxnSpPr>
          <p:cNvPr id="128" name="직선 연결선 127"/>
          <p:cNvCxnSpPr>
            <a:stCxn id="119" idx="3"/>
            <a:endCxn id="123" idx="1"/>
          </p:cNvCxnSpPr>
          <p:nvPr/>
        </p:nvCxnSpPr>
        <p:spPr>
          <a:xfrm>
            <a:off x="6671528" y="3238707"/>
            <a:ext cx="1273145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130" name="직선 연결선 129"/>
          <p:cNvCxnSpPr>
            <a:stCxn id="122" idx="3"/>
            <a:endCxn id="126" idx="1"/>
          </p:cNvCxnSpPr>
          <p:nvPr/>
        </p:nvCxnSpPr>
        <p:spPr>
          <a:xfrm flipV="1">
            <a:off x="6671528" y="4757630"/>
            <a:ext cx="1273145" cy="30378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oval"/>
            <a:tailEnd type="oval"/>
          </a:ln>
          <a:effectLst/>
        </p:spPr>
      </p:cxnSp>
      <p:sp>
        <p:nvSpPr>
          <p:cNvPr id="134" name="AutoShape 90"/>
          <p:cNvSpPr>
            <a:spLocks noChangeArrowheads="1"/>
          </p:cNvSpPr>
          <p:nvPr/>
        </p:nvSpPr>
        <p:spPr bwMode="auto">
          <a:xfrm>
            <a:off x="7896712" y="2927303"/>
            <a:ext cx="216000" cy="216000"/>
          </a:xfrm>
          <a:prstGeom prst="ellipse">
            <a:avLst/>
          </a:prstGeom>
          <a:solidFill>
            <a:srgbClr val="303030"/>
          </a:solidFill>
          <a:ln w="15875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5743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0" cap="none" spc="0" normalizeH="0" baseline="0" noProof="0" dirty="0">
                <a:ln w="12700"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endParaRPr kumimoji="1" lang="ko-KR" altLang="en-US" sz="1100" b="1" i="0" u="none" strike="noStrike" kern="10" cap="none" spc="0" normalizeH="0" baseline="0" noProof="0" dirty="0">
              <a:ln w="12700">
                <a:solidFill>
                  <a:prstClr val="black">
                    <a:lumMod val="95000"/>
                    <a:lumOff val="5000"/>
                    <a:alpha val="0"/>
                  </a:prstClr>
                </a:solidFill>
                <a:round/>
                <a:headEnd/>
                <a:tailEnd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1" name="Rectangle 4"/>
          <p:cNvSpPr>
            <a:spLocks noChangeArrowheads="1"/>
          </p:cNvSpPr>
          <p:nvPr/>
        </p:nvSpPr>
        <p:spPr bwMode="gray">
          <a:xfrm>
            <a:off x="5365366" y="5444385"/>
            <a:ext cx="4189982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57432" fontAlgn="base" latinLnBrk="0">
              <a:spcBef>
                <a:spcPct val="0"/>
              </a:spcBef>
              <a:spcAft>
                <a:spcPts val="1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관리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b="1" dirty="0" err="1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빌드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배포 관리 기준에 대한 기술 가이드 점검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표준화 최신 </a:t>
            </a:r>
            <a:r>
              <a:rPr kumimoji="1" lang="ko-KR" altLang="en-US" sz="1100" b="1" dirty="0" err="1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릴리즈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적용 여부 체크</a:t>
            </a:r>
            <a:endParaRPr kumimoji="1" lang="en-US" altLang="ko-KR" sz="1100" b="1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defTabSz="957432" fontAlgn="base" latinLnBrk="0">
              <a:spcBef>
                <a:spcPct val="0"/>
              </a:spcBef>
              <a:spcAft>
                <a:spcPts val="1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구현 및 테스트 단계 지속적인 모니터링 진행</a:t>
            </a:r>
            <a:endParaRPr kumimoji="1" lang="en-US" altLang="ko-KR" sz="1100" b="1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2" name="AutoShape 90"/>
          <p:cNvSpPr>
            <a:spLocks noChangeArrowheads="1"/>
          </p:cNvSpPr>
          <p:nvPr/>
        </p:nvSpPr>
        <p:spPr bwMode="auto">
          <a:xfrm>
            <a:off x="5195157" y="5466804"/>
            <a:ext cx="216000" cy="216000"/>
          </a:xfrm>
          <a:prstGeom prst="ellipse">
            <a:avLst/>
          </a:prstGeom>
          <a:solidFill>
            <a:srgbClr val="303030"/>
          </a:solidFill>
          <a:ln w="15875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5743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0" cap="none" spc="0" normalizeH="0" baseline="0" noProof="0" dirty="0">
                <a:ln w="12700"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endParaRPr kumimoji="1" lang="ko-KR" altLang="en-US" sz="1200" b="1" i="0" u="none" strike="noStrike" kern="10" cap="none" spc="0" normalizeH="0" baseline="0" noProof="0" dirty="0">
              <a:ln w="12700">
                <a:solidFill>
                  <a:prstClr val="black">
                    <a:lumMod val="95000"/>
                    <a:lumOff val="5000"/>
                    <a:alpha val="0"/>
                  </a:prstClr>
                </a:solidFill>
                <a:round/>
                <a:headEnd/>
                <a:tailEnd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5" name="Rectangle 4"/>
          <p:cNvSpPr>
            <a:spLocks noChangeArrowheads="1"/>
          </p:cNvSpPr>
          <p:nvPr/>
        </p:nvSpPr>
        <p:spPr bwMode="gray">
          <a:xfrm>
            <a:off x="344488" y="5444385"/>
            <a:ext cx="4583113" cy="96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82563" indent="-182563" defTabSz="957432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솔루션 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UI 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표준 및 개발 가이드 제공 및 교육 수행</a:t>
            </a:r>
            <a:endParaRPr kumimoji="1" lang="en-US" altLang="ko-KR" sz="1100" b="1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82563" indent="-182563" defTabSz="957432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 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kumimoji="1" lang="ko-KR" altLang="en-US" sz="1100" b="1" dirty="0" err="1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필수값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숫자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텍스트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b="1" dirty="0" err="1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콤보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팝업 등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), 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초기 로딩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b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1" lang="ko-KR" altLang="en-US" sz="1100" b="1" dirty="0" err="1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메시지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첨부파일 등에 대한 개발 가이드 제공</a:t>
            </a:r>
            <a:endParaRPr kumimoji="1" lang="en-US" altLang="ko-KR" sz="1100" b="1" dirty="0">
              <a:ln>
                <a:solidFill>
                  <a:prstClr val="black">
                    <a:lumMod val="95000"/>
                    <a:lumOff val="5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82563" indent="-182563" defTabSz="957432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단계별 </a:t>
            </a:r>
            <a:r>
              <a:rPr kumimoji="1" lang="en-US" altLang="ko-KR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</a:t>
            </a:r>
            <a:r>
              <a:rPr kumimoji="1" lang="ko-KR" altLang="en-US" sz="1100" b="1" dirty="0">
                <a:ln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차수에 걸쳐 준수 여부 검증</a:t>
            </a:r>
          </a:p>
        </p:txBody>
      </p:sp>
      <p:sp>
        <p:nvSpPr>
          <p:cNvPr id="146" name="텍스트 개체 틀 6"/>
          <p:cNvSpPr txBox="1">
            <a:spLocks/>
          </p:cNvSpPr>
          <p:nvPr/>
        </p:nvSpPr>
        <p:spPr>
          <a:xfrm>
            <a:off x="344489" y="6268785"/>
            <a:ext cx="4212468" cy="188913"/>
          </a:xfrm>
          <a:prstGeom prst="rect">
            <a:avLst/>
          </a:prstGeom>
          <a:noFill/>
        </p:spPr>
        <p:txBody>
          <a:bodyPr lIns="0" tIns="36000" rIns="0" bIns="0" anchor="t"/>
          <a:lstStyle>
            <a:lvl1pPr marL="171450" indent="-1714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A61B38"/>
              </a:buClr>
              <a:buSzPct val="110000"/>
              <a:buFont typeface="Arial" panose="020B0604020202020204" pitchFamily="34" charset="0"/>
              <a:buNone/>
              <a:defRPr kumimoji="1" lang="ko-KR" altLang="en-US" sz="800" b="0" kern="1200" spc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A61B38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 w="0">
                <a:solidFill>
                  <a:srgbClr val="0B4355">
                    <a:alpha val="500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83" name="직선 연결선 182"/>
          <p:cNvCxnSpPr>
            <a:stCxn id="121" idx="3"/>
            <a:endCxn id="126" idx="1"/>
          </p:cNvCxnSpPr>
          <p:nvPr/>
        </p:nvCxnSpPr>
        <p:spPr>
          <a:xfrm>
            <a:off x="6671528" y="4453845"/>
            <a:ext cx="1273145" cy="30378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oval"/>
            <a:tailEnd type="oval"/>
          </a:ln>
          <a:effectLst/>
        </p:spPr>
      </p:cxnSp>
      <p:sp>
        <p:nvSpPr>
          <p:cNvPr id="184" name="AutoShape 90"/>
          <p:cNvSpPr>
            <a:spLocks noChangeArrowheads="1"/>
          </p:cNvSpPr>
          <p:nvPr/>
        </p:nvSpPr>
        <p:spPr bwMode="auto">
          <a:xfrm>
            <a:off x="7896712" y="4142574"/>
            <a:ext cx="216000" cy="216000"/>
          </a:xfrm>
          <a:prstGeom prst="ellipse">
            <a:avLst/>
          </a:prstGeom>
          <a:solidFill>
            <a:srgbClr val="303030"/>
          </a:solidFill>
          <a:ln w="15875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5743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0" cap="none" spc="0" normalizeH="0" baseline="0" noProof="0" dirty="0">
                <a:ln w="12700">
                  <a:solidFill>
                    <a:prstClr val="black">
                      <a:lumMod val="95000"/>
                      <a:lumOff val="5000"/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endParaRPr kumimoji="1" lang="ko-KR" altLang="en-US" sz="1100" b="1" i="0" u="none" strike="noStrike" kern="10" cap="none" spc="0" normalizeH="0" baseline="0" noProof="0" dirty="0">
              <a:ln w="12700">
                <a:solidFill>
                  <a:prstClr val="black">
                    <a:lumMod val="95000"/>
                    <a:lumOff val="5000"/>
                    <a:alpha val="0"/>
                  </a:prstClr>
                </a:solidFill>
                <a:round/>
                <a:headEnd/>
                <a:tailEnd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5" name="AutoShape 90"/>
          <p:cNvSpPr>
            <a:spLocks noChangeArrowheads="1"/>
          </p:cNvSpPr>
          <p:nvPr/>
        </p:nvSpPr>
        <p:spPr bwMode="auto">
          <a:xfrm>
            <a:off x="5195157" y="5960658"/>
            <a:ext cx="216000" cy="216000"/>
          </a:xfrm>
          <a:prstGeom prst="ellipse">
            <a:avLst/>
          </a:prstGeom>
          <a:solidFill>
            <a:srgbClr val="303030"/>
          </a:solidFill>
          <a:ln w="15875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57432" eaLnBrk="1" latinLnBrk="1" hangingPunct="1"/>
            <a:r>
              <a:rPr lang="en-US" altLang="ko-KR" sz="12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endParaRPr lang="ko-KR" altLang="en-US" sz="1200" kern="10" dirty="0">
              <a:ln w="12700">
                <a:solidFill>
                  <a:schemeClr val="tx1">
                    <a:lumMod val="95000"/>
                    <a:lumOff val="5000"/>
                    <a:alpha val="0"/>
                  </a:schemeClr>
                </a:solidFill>
                <a:round/>
                <a:headEnd/>
                <a:tailEnd/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69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defRPr/>
            </a:pPr>
            <a:r>
              <a:rPr kumimoji="0" lang="en-US" altLang="ko-KR" b="0" kern="0" dirty="0">
                <a:solidFill>
                  <a:srgbClr val="000000"/>
                </a:solidFill>
              </a:rPr>
              <a:t>6.8 </a:t>
            </a:r>
            <a:r>
              <a:rPr kumimoji="0" lang="ko-KR" altLang="en-US" b="0" kern="0" dirty="0">
                <a:solidFill>
                  <a:srgbClr val="000000"/>
                </a:solidFill>
              </a:rPr>
              <a:t>변경 관리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변경관리는 명시적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묵시적 요구사항을 명확하게 파악함으로써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재작업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및 변경요인 발생으로 인한 프로젝트 영향을 최소화하여 본 사업 목표를 성공적으로 달성함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42900" y="1619782"/>
            <a:ext cx="9218613" cy="4857743"/>
            <a:chOff x="417513" y="1738320"/>
            <a:chExt cx="9072562" cy="4683117"/>
          </a:xfrm>
        </p:grpSpPr>
        <p:pic>
          <p:nvPicPr>
            <p:cNvPr id="41" name="Picture 34" descr="위쪽-2">
              <a:extLst>
                <a:ext uri="{FF2B5EF4-FFF2-40B4-BE49-F238E27FC236}">
                  <a16:creationId xmlns:a16="http://schemas.microsoft.com/office/drawing/2014/main" xmlns="" id="{12DDAD20-1AF8-460B-8154-2052461F6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5" y="1738320"/>
              <a:ext cx="7867650" cy="83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Group 107"/>
            <p:cNvGrpSpPr>
              <a:grpSpLocks/>
            </p:cNvGrpSpPr>
            <p:nvPr/>
          </p:nvGrpSpPr>
          <p:grpSpPr bwMode="auto">
            <a:xfrm>
              <a:off x="797531" y="2013681"/>
              <a:ext cx="8303692" cy="857755"/>
              <a:chOff x="-692" y="2039"/>
              <a:chExt cx="3626" cy="411"/>
            </a:xfrm>
          </p:grpSpPr>
          <p:sp>
            <p:nvSpPr>
              <p:cNvPr id="69" name="AutoShape 114"/>
              <p:cNvSpPr>
                <a:spLocks noChangeArrowheads="1"/>
              </p:cNvSpPr>
              <p:nvPr/>
            </p:nvSpPr>
            <p:spPr bwMode="auto">
              <a:xfrm>
                <a:off x="-692" y="2120"/>
                <a:ext cx="1064" cy="326"/>
              </a:xfrm>
              <a:prstGeom prst="roundRect">
                <a:avLst>
                  <a:gd name="adj" fmla="val 13801"/>
                </a:avLst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사업범위의 명확화</a:t>
                </a:r>
              </a:p>
            </p:txBody>
          </p:sp>
          <p:sp>
            <p:nvSpPr>
              <p:cNvPr id="70" name="AutoShape 116"/>
              <p:cNvSpPr>
                <a:spLocks noChangeArrowheads="1"/>
              </p:cNvSpPr>
              <p:nvPr/>
            </p:nvSpPr>
            <p:spPr bwMode="auto">
              <a:xfrm>
                <a:off x="589" y="2039"/>
                <a:ext cx="1064" cy="327"/>
              </a:xfrm>
              <a:prstGeom prst="roundRect">
                <a:avLst>
                  <a:gd name="adj" fmla="val 13801"/>
                </a:avLst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1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재작업</a:t>
                </a:r>
                <a:r>
                  <a:rPr kumimoji="0"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최소화</a:t>
                </a:r>
              </a:p>
            </p:txBody>
          </p:sp>
          <p:sp>
            <p:nvSpPr>
              <p:cNvPr id="71" name="AutoShape 119"/>
              <p:cNvSpPr>
                <a:spLocks noChangeArrowheads="1"/>
              </p:cNvSpPr>
              <p:nvPr/>
            </p:nvSpPr>
            <p:spPr bwMode="auto">
              <a:xfrm>
                <a:off x="1870" y="2123"/>
                <a:ext cx="1064" cy="327"/>
              </a:xfrm>
              <a:prstGeom prst="roundRect">
                <a:avLst>
                  <a:gd name="adj" fmla="val 13801"/>
                </a:avLst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anchor="ctr"/>
              <a:lstStyle/>
              <a:p>
                <a:pPr algn="ctr" eaLnBrk="1" hangingPunct="1"/>
                <a:r>
                  <a:rPr kumimoji="0"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변경요인 발생시</a:t>
                </a:r>
                <a:endParaRPr kumimoji="0"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 algn="ctr" eaLnBrk="1" hangingPunct="1"/>
                <a:r>
                  <a:rPr kumimoji="0"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영향 최소화</a:t>
                </a: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17513" y="3404194"/>
              <a:ext cx="9072562" cy="3017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4" name="위쪽 화살표 43"/>
            <p:cNvSpPr/>
            <p:nvPr/>
          </p:nvSpPr>
          <p:spPr>
            <a:xfrm>
              <a:off x="3825886" y="2779029"/>
              <a:ext cx="2254230" cy="541661"/>
            </a:xfrm>
            <a:prstGeom prst="upArrow">
              <a:avLst>
                <a:gd name="adj1" fmla="val 71581"/>
                <a:gd name="adj2" fmla="val 444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37453" y="3202654"/>
              <a:ext cx="8843546" cy="2788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6" name="타원 60"/>
            <p:cNvSpPr/>
            <p:nvPr/>
          </p:nvSpPr>
          <p:spPr>
            <a:xfrm>
              <a:off x="961104" y="3207240"/>
              <a:ext cx="8164273" cy="2389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2290301" y="3172934"/>
              <a:ext cx="5203499" cy="348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300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itchFamily="34" charset="0"/>
                </a:rPr>
                <a:t>요구사항 관리 및 형상관리와 연계된 범위관리 활동 수행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27928" y="5250760"/>
              <a:ext cx="8850144" cy="1047750"/>
              <a:chOff x="537453" y="5250760"/>
              <a:chExt cx="8850144" cy="1047750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537453" y="5250760"/>
                <a:ext cx="4272672" cy="1047750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9D9D9E"/>
                </a:solidFill>
                <a:miter lim="800000"/>
                <a:headEnd/>
                <a:tailEnd/>
              </a:ln>
              <a:effectLst/>
            </p:spPr>
            <p:txBody>
              <a:bodyPr lIns="0" tIns="108000" rIns="0" bIns="0" rtlCol="0" anchor="t"/>
              <a:lstStyle/>
              <a:p>
                <a:pPr marL="95250" indent="-6350" eaLnBrk="1" fontAlgn="auto" hangingPunct="1">
                  <a:spcBef>
                    <a:spcPct val="300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발주사의 제안요청서를 철저히 분석하여 업무범위를 제안</a:t>
                </a:r>
              </a:p>
              <a:p>
                <a:pPr marL="95250" indent="-6350" eaLnBrk="1" fontAlgn="auto" hangingPunct="1">
                  <a:spcBef>
                    <a:spcPct val="300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제안 업무범위에 대한 발주사의 검증을 거쳐 계약범위로 설정</a:t>
                </a:r>
              </a:p>
              <a:p>
                <a:pPr marL="95250" indent="-6350" eaLnBrk="1" fontAlgn="auto" hangingPunct="1">
                  <a:spcBef>
                    <a:spcPct val="300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확정된 업무범위를 기준으로 프로젝트 수행 단계별 요구사항</a:t>
                </a:r>
                <a:r>
                  <a:rPr kumimoji="0" lang="en-US" altLang="ko-KR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/>
                </a:r>
                <a:br>
                  <a:rPr kumimoji="0" lang="en-US" altLang="ko-KR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</a:br>
                <a:r>
                  <a:rPr kumimoji="0" lang="en-US" altLang="ko-KR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kumimoji="0" lang="ko-KR" altLang="en-US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추적</a:t>
                </a:r>
                <a:r>
                  <a:rPr kumimoji="0" lang="en-US" altLang="ko-KR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:r>
                  <a:rPr kumimoji="0" lang="ko-KR" altLang="en-US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관리</a:t>
                </a: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5114925" y="5250760"/>
                <a:ext cx="4272672" cy="1047750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9D9D9E"/>
                </a:solidFill>
                <a:miter lim="800000"/>
                <a:headEnd/>
                <a:tailEnd/>
              </a:ln>
              <a:effectLst/>
            </p:spPr>
            <p:txBody>
              <a:bodyPr lIns="0" tIns="108000" rIns="0" bIns="0" rtlCol="0" anchor="t"/>
              <a:lstStyle/>
              <a:p>
                <a:pPr marL="95250" indent="-6350" eaLnBrk="1" fontAlgn="auto" hangingPunct="1">
                  <a:spcBef>
                    <a:spcPct val="300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가능한 대안들의 비용대비 효과를 분석하여 최적의 시스템 제공</a:t>
                </a:r>
              </a:p>
              <a:p>
                <a:pPr marL="95250" indent="-6350" eaLnBrk="1" fontAlgn="auto" hangingPunct="1">
                  <a:spcBef>
                    <a:spcPct val="30000"/>
                  </a:spcBef>
                  <a:spcAft>
                    <a:spcPts val="0"/>
                  </a:spcAft>
                  <a:buFont typeface="Wingdings" pitchFamily="2" charset="2"/>
                  <a:buChar char="§"/>
                  <a:defRPr/>
                </a:pPr>
                <a:r>
                  <a:rPr kumimoji="0" lang="ko-KR" altLang="en-US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산출물 검토 시 발주사의 업무 및 시스템 담당자가 참여하여</a:t>
                </a:r>
                <a:r>
                  <a:rPr kumimoji="0" lang="en-US" altLang="ko-KR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/>
                </a:r>
                <a:br>
                  <a:rPr kumimoji="0" lang="en-US" altLang="ko-KR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</a:br>
                <a:r>
                  <a:rPr kumimoji="0" lang="en-US" altLang="ko-KR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kumimoji="0" lang="ko-KR" altLang="en-US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정확한 업무범위에 대한 검증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27928" y="3584395"/>
              <a:ext cx="8850144" cy="1520694"/>
              <a:chOff x="-9524773" y="2824053"/>
              <a:chExt cx="9067800" cy="152069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-9524773" y="2824053"/>
                <a:ext cx="9067800" cy="1520694"/>
                <a:chOff x="-9524773" y="2824053"/>
                <a:chExt cx="9067800" cy="1520694"/>
              </a:xfrm>
            </p:grpSpPr>
            <p:sp>
              <p:nvSpPr>
                <p:cNvPr id="57" name="AutoShape 264"/>
                <p:cNvSpPr>
                  <a:spLocks noChangeArrowheads="1"/>
                </p:cNvSpPr>
                <p:nvPr/>
              </p:nvSpPr>
              <p:spPr bwMode="auto">
                <a:xfrm>
                  <a:off x="-9524773" y="2824053"/>
                  <a:ext cx="1744509" cy="1520694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wrap="none" lIns="0" tIns="0" rIns="0" bIns="0" anchor="ctr"/>
                <a:lstStyle/>
                <a:p>
                  <a:pPr defTabSz="9956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endParaRPr>
                </a:p>
              </p:txBody>
            </p:sp>
            <p:sp>
              <p:nvSpPr>
                <p:cNvPr id="58" name="AutoShape 265"/>
                <p:cNvSpPr>
                  <a:spLocks noChangeArrowheads="1"/>
                </p:cNvSpPr>
                <p:nvPr/>
              </p:nvSpPr>
              <p:spPr bwMode="auto">
                <a:xfrm>
                  <a:off x="-9438671" y="2887720"/>
                  <a:ext cx="1571982" cy="395111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accent1">
                    <a:lumMod val="7500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초기 사업</a:t>
                  </a:r>
                  <a:endParaRPr kumimoji="0" lang="en-US" altLang="ko-KR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범위 결정</a:t>
                  </a:r>
                </a:p>
              </p:txBody>
            </p:sp>
            <p:sp>
              <p:nvSpPr>
                <p:cNvPr id="59" name="AutoShape 264"/>
                <p:cNvSpPr>
                  <a:spLocks noChangeArrowheads="1"/>
                </p:cNvSpPr>
                <p:nvPr/>
              </p:nvSpPr>
              <p:spPr bwMode="auto">
                <a:xfrm>
                  <a:off x="-7692582" y="2824053"/>
                  <a:ext cx="1744511" cy="1520694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wrap="none" lIns="0" tIns="0" rIns="0" bIns="0" anchor="ctr"/>
                <a:lstStyle/>
                <a:p>
                  <a:pPr defTabSz="9956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endParaRPr>
                </a:p>
              </p:txBody>
            </p:sp>
            <p:sp>
              <p:nvSpPr>
                <p:cNvPr id="60" name="AutoShape 265"/>
                <p:cNvSpPr>
                  <a:spLocks noChangeArrowheads="1"/>
                </p:cNvSpPr>
                <p:nvPr/>
              </p:nvSpPr>
              <p:spPr bwMode="auto">
                <a:xfrm>
                  <a:off x="-7605922" y="2887720"/>
                  <a:ext cx="1571981" cy="395111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accent1">
                    <a:lumMod val="7500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범위 관리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계획 수립</a:t>
                  </a:r>
                </a:p>
              </p:txBody>
            </p:sp>
            <p:sp>
              <p:nvSpPr>
                <p:cNvPr id="61" name="AutoShape 264"/>
                <p:cNvSpPr>
                  <a:spLocks noChangeArrowheads="1"/>
                </p:cNvSpPr>
                <p:nvPr/>
              </p:nvSpPr>
              <p:spPr bwMode="auto">
                <a:xfrm>
                  <a:off x="-5862216" y="2824053"/>
                  <a:ext cx="1744511" cy="1520694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wrap="none" lIns="0" tIns="0" rIns="0" bIns="0" anchor="ctr"/>
                <a:lstStyle/>
                <a:p>
                  <a:pPr defTabSz="9956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endParaRPr>
                </a:p>
              </p:txBody>
            </p:sp>
            <p:sp>
              <p:nvSpPr>
                <p:cNvPr id="62" name="AutoShape 265"/>
                <p:cNvSpPr>
                  <a:spLocks noChangeArrowheads="1"/>
                </p:cNvSpPr>
                <p:nvPr/>
              </p:nvSpPr>
              <p:spPr bwMode="auto">
                <a:xfrm>
                  <a:off x="-5775634" y="2887720"/>
                  <a:ext cx="1571981" cy="395111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accent1">
                    <a:lumMod val="7500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요구사항</a:t>
                  </a:r>
                  <a:r>
                    <a:rPr kumimoji="0" lang="en-US" altLang="ko-KR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/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업무범위 정의</a:t>
                  </a:r>
                </a:p>
              </p:txBody>
            </p:sp>
            <p:sp>
              <p:nvSpPr>
                <p:cNvPr id="63" name="AutoShape 264"/>
                <p:cNvSpPr>
                  <a:spLocks noChangeArrowheads="1"/>
                </p:cNvSpPr>
                <p:nvPr/>
              </p:nvSpPr>
              <p:spPr bwMode="auto">
                <a:xfrm>
                  <a:off x="-4031850" y="2824053"/>
                  <a:ext cx="1744511" cy="1520694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wrap="none" lIns="0" tIns="0" rIns="0" bIns="0" anchor="ctr"/>
                <a:lstStyle/>
                <a:p>
                  <a:pPr defTabSz="9956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endParaRPr>
                </a:p>
              </p:txBody>
            </p:sp>
            <p:sp>
              <p:nvSpPr>
                <p:cNvPr id="64" name="AutoShape 265"/>
                <p:cNvSpPr>
                  <a:spLocks noChangeArrowheads="1"/>
                </p:cNvSpPr>
                <p:nvPr/>
              </p:nvSpPr>
              <p:spPr bwMode="auto">
                <a:xfrm>
                  <a:off x="-3945345" y="2887720"/>
                  <a:ext cx="1571981" cy="395111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accent1">
                    <a:lumMod val="7500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요구사항</a:t>
                  </a:r>
                  <a:endParaRPr kumimoji="0" lang="en-US" altLang="ko-KR" sz="1100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변경</a:t>
                  </a:r>
                  <a:r>
                    <a:rPr kumimoji="0" lang="en-US" altLang="ko-KR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/</a:t>
                  </a: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추적</a:t>
                  </a:r>
                </a:p>
              </p:txBody>
            </p:sp>
            <p:sp>
              <p:nvSpPr>
                <p:cNvPr id="65" name="AutoShape 264"/>
                <p:cNvSpPr>
                  <a:spLocks noChangeArrowheads="1"/>
                </p:cNvSpPr>
                <p:nvPr/>
              </p:nvSpPr>
              <p:spPr bwMode="auto">
                <a:xfrm>
                  <a:off x="-2201484" y="2824053"/>
                  <a:ext cx="1744511" cy="1520694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wrap="none" lIns="0" tIns="0" rIns="0" bIns="0" anchor="ctr"/>
                <a:lstStyle/>
                <a:p>
                  <a:pPr defTabSz="9956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endParaRPr>
                </a:p>
              </p:txBody>
            </p:sp>
            <p:sp>
              <p:nvSpPr>
                <p:cNvPr id="66" name="AutoShape 265"/>
                <p:cNvSpPr>
                  <a:spLocks noChangeArrowheads="1"/>
                </p:cNvSpPr>
                <p:nvPr/>
              </p:nvSpPr>
              <p:spPr bwMode="auto">
                <a:xfrm>
                  <a:off x="-2115057" y="2887720"/>
                  <a:ext cx="1571981" cy="395111"/>
                </a:xfrm>
                <a:prstGeom prst="roundRect">
                  <a:avLst>
                    <a:gd name="adj" fmla="val 6301"/>
                  </a:avLst>
                </a:prstGeom>
                <a:solidFill>
                  <a:schemeClr val="accent1">
                    <a:lumMod val="7500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요구사항 </a:t>
                  </a:r>
                  <a:r>
                    <a:rPr kumimoji="0" lang="en-US" altLang="ko-KR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/>
                  </a:r>
                  <a:br>
                    <a:rPr kumimoji="0" lang="en-US" altLang="ko-KR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</a:b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검증</a:t>
                  </a:r>
                  <a:r>
                    <a:rPr kumimoji="0" lang="en-US" altLang="ko-KR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/</a:t>
                  </a:r>
                  <a:r>
                    <a:rPr kumimoji="0" lang="ko-KR" altLang="en-US" sz="1100" kern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white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승인</a:t>
                  </a:r>
                </a:p>
              </p:txBody>
            </p:sp>
          </p:grpSp>
          <p:grpSp>
            <p:nvGrpSpPr>
              <p:cNvPr id="51" name="그룹 2"/>
              <p:cNvGrpSpPr>
                <a:grpSpLocks/>
              </p:cNvGrpSpPr>
              <p:nvPr/>
            </p:nvGrpSpPr>
            <p:grpSpPr bwMode="auto">
              <a:xfrm>
                <a:off x="-9469972" y="3353053"/>
                <a:ext cx="8970983" cy="991694"/>
                <a:chOff x="535495" y="9131237"/>
                <a:chExt cx="5789700" cy="1031893"/>
              </a:xfrm>
            </p:grpSpPr>
            <p:sp>
              <p:nvSpPr>
                <p:cNvPr id="52" name="AutoShape 279"/>
                <p:cNvSpPr>
                  <a:spLocks noChangeArrowheads="1"/>
                </p:cNvSpPr>
                <p:nvPr/>
              </p:nvSpPr>
              <p:spPr bwMode="auto">
                <a:xfrm>
                  <a:off x="535495" y="9131241"/>
                  <a:ext cx="1071642" cy="1031889"/>
                </a:xfrm>
                <a:prstGeom prst="roundRect">
                  <a:avLst>
                    <a:gd name="adj" fmla="val 3417"/>
                  </a:avLst>
                </a:prstGeom>
                <a:noFill/>
                <a:ln>
                  <a:noFill/>
                </a:ln>
              </p:spPr>
              <p:txBody>
                <a:bodyPr lIns="0" tIns="72000" rIns="0" bIns="36000"/>
                <a:lstStyle>
                  <a:defPPr>
                    <a:defRPr lang="ko-KR"/>
                  </a:defPPr>
                  <a:lvl1pPr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1pPr>
                  <a:lvl2pPr marL="4572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2pPr>
                  <a:lvl3pPr marL="9144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3pPr>
                  <a:lvl4pPr marL="13716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4pPr>
                  <a:lvl5pPr marL="18288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9pPr>
                </a:lstStyle>
                <a:p>
                  <a:pPr marL="98425" indent="-98425" algn="l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808080"/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lang="ko-KR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제안시 초기 업무 범위 파악</a:t>
                  </a:r>
                  <a: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/>
                  </a:r>
                  <a:b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</a:br>
                  <a:r>
                    <a:rPr lang="en-US" altLang="ko-KR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- </a:t>
                  </a:r>
                  <a:r>
                    <a:rPr lang="ko-KR" altLang="en-US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제안서</a:t>
                  </a:r>
                  <a:endParaRPr lang="ko-KR" altLang="ko-KR" sz="1000" b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endParaRPr>
                </a:p>
                <a:p>
                  <a:pPr marL="98425" indent="-98425" algn="l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808080"/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lang="ko-KR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초기 사업 범위 결정</a:t>
                  </a:r>
                  <a: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/>
                  </a:r>
                  <a:b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</a:br>
                  <a:r>
                    <a:rPr lang="en-US" altLang="ko-KR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- </a:t>
                  </a:r>
                  <a:r>
                    <a:rPr lang="ko-KR" altLang="en-US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계약서</a:t>
                  </a:r>
                  <a:endParaRPr lang="en-US" altLang="ko-KR" sz="1000" b="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endParaRPr>
                </a:p>
              </p:txBody>
            </p:sp>
            <p:sp>
              <p:nvSpPr>
                <p:cNvPr id="53" name="AutoShape 279"/>
                <p:cNvSpPr>
                  <a:spLocks noChangeArrowheads="1"/>
                </p:cNvSpPr>
                <p:nvPr/>
              </p:nvSpPr>
              <p:spPr bwMode="auto">
                <a:xfrm>
                  <a:off x="1708525" y="9131238"/>
                  <a:ext cx="1072822" cy="1031888"/>
                </a:xfrm>
                <a:prstGeom prst="roundRect">
                  <a:avLst>
                    <a:gd name="adj" fmla="val 3417"/>
                  </a:avLst>
                </a:prstGeom>
                <a:noFill/>
                <a:ln>
                  <a:noFill/>
                </a:ln>
              </p:spPr>
              <p:txBody>
                <a:bodyPr lIns="0" tIns="72000" rIns="0" bIns="36000"/>
                <a:lstStyle>
                  <a:defPPr>
                    <a:defRPr lang="ko-KR"/>
                  </a:defPPr>
                  <a:lvl1pPr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1pPr>
                  <a:lvl2pPr marL="4572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2pPr>
                  <a:lvl3pPr marL="9144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3pPr>
                  <a:lvl4pPr marL="13716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4pPr>
                  <a:lvl5pPr marL="18288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9pPr>
                </a:lstStyle>
                <a:p>
                  <a:pPr marL="98425" indent="-98425" algn="l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808080"/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lang="ko-KR" altLang="en-US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프로젝트 수행  범위를 관리하기 위한 계획 및 절차 수립</a:t>
                  </a:r>
                  <a: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/>
                  </a:r>
                  <a:b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</a:br>
                  <a:r>
                    <a:rPr lang="en-US" altLang="ko-KR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- </a:t>
                  </a:r>
                  <a:r>
                    <a:rPr lang="ko-KR" altLang="en-US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사업수행 계획서 </a:t>
                  </a:r>
                </a:p>
              </p:txBody>
            </p:sp>
            <p:sp>
              <p:nvSpPr>
                <p:cNvPr id="54" name="AutoShape 279"/>
                <p:cNvSpPr>
                  <a:spLocks noChangeArrowheads="1"/>
                </p:cNvSpPr>
                <p:nvPr/>
              </p:nvSpPr>
              <p:spPr bwMode="auto">
                <a:xfrm>
                  <a:off x="2890987" y="9131237"/>
                  <a:ext cx="1071642" cy="1031888"/>
                </a:xfrm>
                <a:prstGeom prst="roundRect">
                  <a:avLst>
                    <a:gd name="adj" fmla="val 3417"/>
                  </a:avLst>
                </a:prstGeom>
                <a:noFill/>
                <a:ln>
                  <a:noFill/>
                </a:ln>
              </p:spPr>
              <p:txBody>
                <a:bodyPr lIns="0" tIns="72000" rIns="0" bIns="36000"/>
                <a:lstStyle>
                  <a:defPPr>
                    <a:defRPr lang="ko-KR"/>
                  </a:defPPr>
                  <a:lvl1pPr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1pPr>
                  <a:lvl2pPr marL="4572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2pPr>
                  <a:lvl3pPr marL="9144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3pPr>
                  <a:lvl4pPr marL="13716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4pPr>
                  <a:lvl5pPr marL="18288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9pPr>
                </a:lstStyle>
                <a:p>
                  <a:pPr marL="98425" indent="-98425" algn="l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808080"/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lang="ko-KR" altLang="en-US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인터뷰를 통한 요구 사항 수집</a:t>
                  </a:r>
                </a:p>
                <a:p>
                  <a:pPr marL="98425" indent="-98425" algn="l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808080"/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lang="ko-KR" altLang="en-US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요구사항</a:t>
                  </a:r>
                  <a: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/</a:t>
                  </a:r>
                  <a:r>
                    <a:rPr lang="ko-KR" altLang="en-US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업무범위  정의</a:t>
                  </a:r>
                  <a: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, </a:t>
                  </a:r>
                  <a:r>
                    <a:rPr lang="ko-KR" altLang="en-US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기준 설정</a:t>
                  </a:r>
                  <a: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/>
                  </a:r>
                  <a:b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</a:br>
                  <a:r>
                    <a:rPr lang="en-US" altLang="ko-KR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- </a:t>
                  </a:r>
                  <a:r>
                    <a:rPr lang="ko-KR" altLang="en-US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요구사항 정의서</a:t>
                  </a:r>
                </a:p>
              </p:txBody>
            </p:sp>
            <p:sp>
              <p:nvSpPr>
                <p:cNvPr id="55" name="AutoShape 279"/>
                <p:cNvSpPr>
                  <a:spLocks noChangeArrowheads="1"/>
                </p:cNvSpPr>
                <p:nvPr/>
              </p:nvSpPr>
              <p:spPr bwMode="auto">
                <a:xfrm>
                  <a:off x="4072270" y="9131237"/>
                  <a:ext cx="1071642" cy="1031888"/>
                </a:xfrm>
                <a:prstGeom prst="roundRect">
                  <a:avLst>
                    <a:gd name="adj" fmla="val 3417"/>
                  </a:avLst>
                </a:prstGeom>
                <a:noFill/>
                <a:ln>
                  <a:noFill/>
                </a:ln>
              </p:spPr>
              <p:txBody>
                <a:bodyPr lIns="0" tIns="72000" rIns="0" bIns="36000"/>
                <a:lstStyle>
                  <a:defPPr>
                    <a:defRPr lang="ko-KR"/>
                  </a:defPPr>
                  <a:lvl1pPr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1pPr>
                  <a:lvl2pPr marL="4572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2pPr>
                  <a:lvl3pPr marL="9144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3pPr>
                  <a:lvl4pPr marL="13716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4pPr>
                  <a:lvl5pPr marL="18288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9pPr>
                </a:lstStyle>
                <a:p>
                  <a:pPr marL="98425" indent="-98425" algn="l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808080"/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lang="ko-KR" altLang="en-US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절차에 따른 요구사항 변경 </a:t>
                  </a:r>
                  <a: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/</a:t>
                  </a:r>
                  <a:r>
                    <a:rPr lang="ko-KR" altLang="en-US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추적관리</a:t>
                  </a:r>
                  <a: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/>
                  </a:r>
                  <a:b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</a:br>
                  <a:r>
                    <a:rPr lang="en-US" altLang="ko-KR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- </a:t>
                  </a:r>
                  <a:r>
                    <a:rPr lang="ko-KR" altLang="en-US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변경요청서</a:t>
                  </a:r>
                  <a:r>
                    <a:rPr lang="en-US" altLang="ko-KR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/>
                  </a:r>
                  <a:br>
                    <a:rPr lang="en-US" altLang="ko-KR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</a:br>
                  <a:r>
                    <a:rPr lang="en-US" altLang="ko-KR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- </a:t>
                  </a:r>
                  <a:r>
                    <a:rPr lang="ko-KR" altLang="en-US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요구사항 추적표</a:t>
                  </a:r>
                </a:p>
              </p:txBody>
            </p:sp>
            <p:sp>
              <p:nvSpPr>
                <p:cNvPr id="56" name="AutoShape 279"/>
                <p:cNvSpPr>
                  <a:spLocks noChangeArrowheads="1"/>
                </p:cNvSpPr>
                <p:nvPr/>
              </p:nvSpPr>
              <p:spPr bwMode="auto">
                <a:xfrm>
                  <a:off x="5253553" y="9131237"/>
                  <a:ext cx="1071642" cy="1031888"/>
                </a:xfrm>
                <a:prstGeom prst="roundRect">
                  <a:avLst>
                    <a:gd name="adj" fmla="val 3417"/>
                  </a:avLst>
                </a:prstGeom>
                <a:noFill/>
                <a:ln>
                  <a:noFill/>
                </a:ln>
              </p:spPr>
              <p:txBody>
                <a:bodyPr lIns="0" tIns="72000" rIns="0" bIns="36000"/>
                <a:lstStyle>
                  <a:defPPr>
                    <a:defRPr lang="ko-KR"/>
                  </a:defPPr>
                  <a:lvl1pPr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1pPr>
                  <a:lvl2pPr marL="4572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2pPr>
                  <a:lvl3pPr marL="9144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3pPr>
                  <a:lvl4pPr marL="13716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4pPr>
                  <a:lvl5pPr marL="1828800" algn="just" rtl="0" fontAlgn="base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가는각진제목체" panose="02030600000101010101" pitchFamily="18" charset="-127"/>
                      <a:ea typeface="가는각진제목체" panose="02030600000101010101" pitchFamily="18" charset="-127"/>
                      <a:cs typeface="+mn-cs"/>
                    </a:defRPr>
                  </a:lvl9pPr>
                </a:lstStyle>
                <a:p>
                  <a:pPr marL="98425" indent="-98425" algn="l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808080"/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lang="ko-KR" altLang="en-US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요구사항 부합여부 검증</a:t>
                  </a:r>
                  <a:r>
                    <a:rPr lang="en-US" altLang="ko-KR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/</a:t>
                  </a:r>
                  <a:r>
                    <a:rPr lang="ko-KR" altLang="en-US" sz="1000" b="1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승인</a:t>
                  </a:r>
                </a:p>
                <a:p>
                  <a:pPr algn="l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808080"/>
                    </a:buClr>
                    <a:buSzPct val="100000"/>
                    <a:defRPr/>
                  </a:pPr>
                  <a:r>
                    <a:rPr lang="ko-KR" altLang="en-US" sz="10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   </a:t>
                  </a:r>
                  <a:r>
                    <a:rPr lang="en-US" altLang="ko-KR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- </a:t>
                  </a:r>
                  <a:r>
                    <a:rPr lang="ko-KR" altLang="en-US" sz="1000" b="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prstClr val="black"/>
                      </a:solidFill>
                      <a:latin typeface="현대하모니 L" panose="02020603020101020101" pitchFamily="18" charset="-127"/>
                      <a:ea typeface="현대하모니 L" panose="02020603020101020101" pitchFamily="18" charset="-127"/>
                    </a:rPr>
                    <a:t>시험 결과서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920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defRPr/>
            </a:pPr>
            <a:r>
              <a:rPr kumimoji="0" lang="en-US" altLang="ko-KR" b="0" kern="0" dirty="0">
                <a:solidFill>
                  <a:srgbClr val="000000"/>
                </a:solidFill>
              </a:rPr>
              <a:t>6.9 Cut-</a:t>
            </a:r>
            <a:r>
              <a:rPr lang="en-US" altLang="ko-KR" kern="0" dirty="0">
                <a:solidFill>
                  <a:srgbClr val="000000"/>
                </a:solidFill>
              </a:rPr>
              <a:t>Over </a:t>
            </a:r>
            <a:r>
              <a:rPr lang="ko-KR" altLang="en-US" kern="0" dirty="0">
                <a:solidFill>
                  <a:srgbClr val="000000"/>
                </a:solidFill>
              </a:rPr>
              <a:t>전략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계획 수립 및 준비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오픈 리허설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 점검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운영 반영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모니터링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안정화 단계로 진행되며 업무 영향을 최소화하면서 안정적 이행을 진행함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63473"/>
              </p:ext>
            </p:extLst>
          </p:nvPr>
        </p:nvGraphicFramePr>
        <p:xfrm>
          <a:off x="266697" y="1539340"/>
          <a:ext cx="9385304" cy="4895849"/>
        </p:xfrm>
        <a:graphic>
          <a:graphicData uri="http://schemas.openxmlformats.org/drawingml/2006/table">
            <a:tbl>
              <a:tblPr/>
              <a:tblGrid>
                <a:gridCol w="1653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7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7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7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분류</a:t>
                      </a:r>
                    </a:p>
                  </a:txBody>
                  <a:tcPr marL="7616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Tasks</a:t>
                      </a:r>
                    </a:p>
                  </a:txBody>
                  <a:tcPr marL="7616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616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829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계획 수립 및 준비</a:t>
                      </a:r>
                    </a:p>
                  </a:txBody>
                  <a:tcPr marL="7616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63513" indent="-163513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계획 수립</a:t>
                      </a:r>
                    </a:p>
                    <a:p>
                      <a:pPr marL="163513" indent="-163513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신규시스템 환경 준비</a:t>
                      </a:r>
                    </a:p>
                    <a:p>
                      <a:pPr marL="163513" indent="-163513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마스터정보 사전 이관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I/F </a:t>
                      </a: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연계 점검</a:t>
                      </a:r>
                    </a:p>
                    <a:p>
                      <a:pPr marL="174625" indent="-174625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 </a:t>
                      </a: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Job </a:t>
                      </a: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대상 확인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공지</a:t>
                      </a:r>
                    </a:p>
                    <a:p>
                      <a:pPr marL="174625" indent="-174625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메뉴</a:t>
                      </a: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권한 점검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829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오픈</a:t>
                      </a:r>
                      <a:r>
                        <a:rPr lang="ko-KR" altLang="en-US" sz="1100" b="1" i="0" u="none" strike="noStrike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리허설</a:t>
                      </a:r>
                      <a:endParaRPr lang="ko-KR" altLang="en-US" sz="1100" b="1" i="0" u="none" strike="noStrik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16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 소스 </a:t>
                      </a: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Freezing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데이터 이관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기능 점검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I/F </a:t>
                      </a: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연계결과 점검</a:t>
                      </a:r>
                      <a:endParaRPr lang="en-US" altLang="ko-KR" sz="1050" b="0" i="0" u="none" strike="noStrike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 </a:t>
                      </a:r>
                      <a:r>
                        <a:rPr lang="en-US" altLang="ko-KR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Job </a:t>
                      </a: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실행 및 점검</a:t>
                      </a: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채번</a:t>
                      </a: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Rule </a:t>
                      </a: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공급업체 접속 확인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보안점검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오픈 리허설 결과 확인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기능점검</a:t>
                      </a:r>
                    </a:p>
                  </a:txBody>
                  <a:tcPr marL="7616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사용자 교육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오픈 리허설 결과에 따른 수정</a:t>
                      </a:r>
                      <a:r>
                        <a:rPr lang="en-US" altLang="ko-KR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보완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ko-KR" altLang="en-US" sz="1050" b="0" i="0" u="none" strike="noStrik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86487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운영 반영</a:t>
                      </a:r>
                    </a:p>
                  </a:txBody>
                  <a:tcPr marL="7616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방화벽 오픈 요청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외부 </a:t>
                      </a: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URL </a:t>
                      </a: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변경 요청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품목정보 </a:t>
                      </a: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SAP </a:t>
                      </a: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전달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결재완료 독려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AS-IS Legacy </a:t>
                      </a: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 다운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방화벽 및 </a:t>
                      </a: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URL </a:t>
                      </a: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변경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개발소스 </a:t>
                      </a: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Freezing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AS-IS </a:t>
                      </a: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첨부파일 데이터 이관</a:t>
                      </a: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이관 전 데이터 점검</a:t>
                      </a: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I/F </a:t>
                      </a: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연계 점검</a:t>
                      </a: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 이관</a:t>
                      </a: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 </a:t>
                      </a:r>
                      <a:r>
                        <a:rPr lang="ko-KR" altLang="en-US" sz="1050" b="0" i="0" u="none" strike="noStrike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세팅</a:t>
                      </a:r>
                      <a:endParaRPr lang="ko-KR" altLang="en-US" sz="1050" b="0" i="0" u="none" strike="noStrike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기능점검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 접속 허용 점검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연결테스트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Legacy I/F </a:t>
                      </a: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테스트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 점검결과 확인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 오픈 보고</a:t>
                      </a:r>
                    </a:p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오픈 공지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모니터링 수행</a:t>
                      </a:r>
                    </a:p>
                  </a:txBody>
                  <a:tcPr marL="7616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 오픈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운영 모니터링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ko-KR" altLang="en-US" sz="1050" b="0" i="0" u="none" strike="noStrik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안정화</a:t>
                      </a:r>
                    </a:p>
                  </a:txBody>
                  <a:tcPr marL="7616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0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안정화 수행</a:t>
                      </a: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ko-KR" altLang="en-US" sz="1050" b="0" i="0" u="none" strike="noStrik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ko-KR" altLang="en-US" sz="1050" b="0" i="0" u="none" strike="noStrik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616" marT="761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4118"/>
              </p:ext>
            </p:extLst>
          </p:nvPr>
        </p:nvGraphicFramePr>
        <p:xfrm>
          <a:off x="1127670" y="1550777"/>
          <a:ext cx="8480535" cy="3704129"/>
        </p:xfrm>
        <a:graphic>
          <a:graphicData uri="http://schemas.openxmlformats.org/drawingml/2006/table">
            <a:tbl>
              <a:tblPr/>
              <a:tblGrid>
                <a:gridCol w="8480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4129">
                <a:tc>
                  <a:txBody>
                    <a:bodyPr/>
                    <a:lstStyle/>
                    <a:p>
                      <a:pPr marL="0" lvl="1" indent="0" algn="ctr" defTabSz="957838" rtl="0" eaLnBrk="1" latinLnBrk="1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97" marR="35997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36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7" name="슬라이드 번호 개체 틀 5"/>
          <p:cNvSpPr txBox="1">
            <a:spLocks/>
          </p:cNvSpPr>
          <p:nvPr/>
        </p:nvSpPr>
        <p:spPr>
          <a:xfrm>
            <a:off x="7312025" y="385614"/>
            <a:ext cx="2312988" cy="306536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r" defTabSz="957838" rtl="0" fontAlgn="auto" latinLnBrk="1">
              <a:spcBef>
                <a:spcPts val="0"/>
              </a:spcBef>
              <a:spcAft>
                <a:spcPts val="0"/>
              </a:spcAft>
              <a:defRPr kumimoji="0" sz="1400" b="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272560" y="1531546"/>
            <a:ext cx="720000" cy="3723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추진</a:t>
            </a:r>
            <a:endParaRPr lang="en-US" altLang="ko-KR" sz="1400" b="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14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범위</a:t>
            </a:r>
            <a:endParaRPr lang="en-US" altLang="ko-KR" sz="1400" b="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2560" y="836712"/>
            <a:ext cx="713628" cy="607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목적</a:t>
            </a:r>
            <a:endParaRPr lang="en-US" altLang="ko-KR" sz="1400" b="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72560" y="5522977"/>
            <a:ext cx="720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일정</a:t>
            </a:r>
            <a:endParaRPr lang="en-US" altLang="ko-KR" sz="1400" b="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0480"/>
              </p:ext>
            </p:extLst>
          </p:nvPr>
        </p:nvGraphicFramePr>
        <p:xfrm>
          <a:off x="1111321" y="5537930"/>
          <a:ext cx="8521632" cy="804210"/>
        </p:xfrm>
        <a:graphic>
          <a:graphicData uri="http://schemas.openxmlformats.org/drawingml/2006/table">
            <a:tbl>
              <a:tblPr/>
              <a:tblGrid>
                <a:gridCol w="1420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0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0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02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02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202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0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5997" marR="35997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5997" marR="35997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5997" marR="35997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5997" marR="35997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5997" marR="35997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5997" marR="35997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60"/>
          <p:cNvSpPr>
            <a:spLocks noChangeArrowheads="1"/>
          </p:cNvSpPr>
          <p:nvPr/>
        </p:nvSpPr>
        <p:spPr bwMode="auto">
          <a:xfrm flipV="1">
            <a:off x="1247770" y="5834148"/>
            <a:ext cx="8280000" cy="50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Modern H Medium" pitchFamily="50" charset="-127"/>
                <a:ea typeface="Modern H Medium" pitchFamily="50" charset="-127"/>
                <a:cs typeface="modern h midium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900">
                <a:solidFill>
                  <a:schemeClr val="tx1"/>
                </a:solidFill>
                <a:latin typeface="Modern H Medium" pitchFamily="50" charset="-127"/>
                <a:ea typeface="Modern H Medium" pitchFamily="50" charset="-127"/>
                <a:cs typeface="modern h midium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500">
                <a:solidFill>
                  <a:schemeClr val="tx1"/>
                </a:solidFill>
                <a:latin typeface="Modern H Medium" pitchFamily="50" charset="-127"/>
                <a:ea typeface="Modern H Medium" pitchFamily="50" charset="-127"/>
                <a:cs typeface="modern h midium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100">
                <a:solidFill>
                  <a:schemeClr val="tx1"/>
                </a:solidFill>
                <a:latin typeface="Modern H Medium" pitchFamily="50" charset="-127"/>
                <a:ea typeface="Modern H Medium" pitchFamily="50" charset="-127"/>
                <a:cs typeface="modern h midium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100">
                <a:solidFill>
                  <a:schemeClr val="tx1"/>
                </a:solidFill>
                <a:latin typeface="Modern H Medium" pitchFamily="50" charset="-127"/>
                <a:ea typeface="Modern H Medium" pitchFamily="50" charset="-127"/>
                <a:cs typeface="modern h midium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>
                <a:solidFill>
                  <a:schemeClr val="tx1"/>
                </a:solidFill>
                <a:latin typeface="Modern H Medium" pitchFamily="50" charset="-127"/>
                <a:ea typeface="Modern H Medium" pitchFamily="50" charset="-127"/>
                <a:cs typeface="modern h midium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>
                <a:solidFill>
                  <a:schemeClr val="tx1"/>
                </a:solidFill>
                <a:latin typeface="Modern H Medium" pitchFamily="50" charset="-127"/>
                <a:ea typeface="Modern H Medium" pitchFamily="50" charset="-127"/>
                <a:cs typeface="modern h midium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>
                <a:solidFill>
                  <a:schemeClr val="tx1"/>
                </a:solidFill>
                <a:latin typeface="Modern H Medium" pitchFamily="50" charset="-127"/>
                <a:ea typeface="Modern H Medium" pitchFamily="50" charset="-127"/>
                <a:cs typeface="modern h midium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>
                <a:solidFill>
                  <a:schemeClr val="tx1"/>
                </a:solidFill>
                <a:latin typeface="Modern H Medium" pitchFamily="50" charset="-127"/>
                <a:ea typeface="Modern H Medium" pitchFamily="50" charset="-127"/>
                <a:cs typeface="modern h midium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200" b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046839" y="5609938"/>
            <a:ext cx="775378" cy="627423"/>
            <a:chOff x="6235795" y="5609938"/>
            <a:chExt cx="775378" cy="627423"/>
          </a:xfrm>
        </p:grpSpPr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6390488" y="5609938"/>
              <a:ext cx="46599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1/29</a:t>
              </a:r>
            </a:p>
          </p:txBody>
        </p:sp>
        <p:sp>
          <p:nvSpPr>
            <p:cNvPr id="53" name="Rectangle 81"/>
            <p:cNvSpPr>
              <a:spLocks noChangeArrowheads="1"/>
            </p:cNvSpPr>
            <p:nvPr/>
          </p:nvSpPr>
          <p:spPr bwMode="auto">
            <a:xfrm>
              <a:off x="6235795" y="5991140"/>
              <a:ext cx="7753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algn="ctr" eaLnBrk="1" latinLnBrk="0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 b="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 </a:t>
              </a:r>
              <a:endParaRPr lang="en-US" altLang="ko-KR" sz="1000" b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 eaLnBrk="1" latinLnBrk="0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 b="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종료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6540690" y="5770071"/>
              <a:ext cx="165588" cy="179388"/>
            </a:xfrm>
            <a:prstGeom prst="ellipse">
              <a:avLst/>
            </a:prstGeom>
            <a:solidFill>
              <a:srgbClr val="00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18293" y="5609988"/>
            <a:ext cx="656950" cy="565818"/>
            <a:chOff x="3831309" y="5609988"/>
            <a:chExt cx="656950" cy="565818"/>
          </a:xfrm>
        </p:grpSpPr>
        <p:sp>
          <p:nvSpPr>
            <p:cNvPr id="61" name="Oval 42"/>
            <p:cNvSpPr>
              <a:spLocks noChangeArrowheads="1"/>
            </p:cNvSpPr>
            <p:nvPr/>
          </p:nvSpPr>
          <p:spPr bwMode="auto">
            <a:xfrm>
              <a:off x="4076990" y="5770071"/>
              <a:ext cx="165588" cy="179387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62" name="Rectangle 81"/>
            <p:cNvSpPr>
              <a:spLocks noChangeArrowheads="1"/>
            </p:cNvSpPr>
            <p:nvPr/>
          </p:nvSpPr>
          <p:spPr bwMode="auto">
            <a:xfrm>
              <a:off x="3835748" y="5609988"/>
              <a:ext cx="64807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11/2</a:t>
              </a:r>
            </a:p>
          </p:txBody>
        </p:sp>
        <p:sp>
          <p:nvSpPr>
            <p:cNvPr id="63" name="Rectangle 81"/>
            <p:cNvSpPr>
              <a:spLocks noChangeArrowheads="1"/>
            </p:cNvSpPr>
            <p:nvPr/>
          </p:nvSpPr>
          <p:spPr bwMode="auto">
            <a:xfrm>
              <a:off x="3831309" y="6052695"/>
              <a:ext cx="65695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algn="ctr" eaLnBrk="1" latinLnBrk="0" hangingPunct="1">
                <a:lnSpc>
                  <a:spcPct val="8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ko-KR" altLang="en-US" sz="1000" b="0" dirty="0" err="1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선가동</a:t>
              </a:r>
              <a:endParaRPr lang="ko-KR" altLang="en-US" sz="1000" b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946954" y="5609938"/>
            <a:ext cx="664973" cy="565818"/>
            <a:chOff x="1591340" y="5609938"/>
            <a:chExt cx="664973" cy="565818"/>
          </a:xfrm>
        </p:grpSpPr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1679107" y="6052645"/>
              <a:ext cx="48943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algn="ctr" eaLnBrk="1" latinLnBrk="0" hangingPunct="1">
                <a:lnSpc>
                  <a:spcPct val="8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ko-KR" altLang="en-US" sz="1000" b="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착수</a:t>
              </a:r>
            </a:p>
          </p:txBody>
        </p:sp>
        <p:sp>
          <p:nvSpPr>
            <p:cNvPr id="34" name="Rectangle 81"/>
            <p:cNvSpPr>
              <a:spLocks noChangeArrowheads="1"/>
            </p:cNvSpPr>
            <p:nvPr/>
          </p:nvSpPr>
          <p:spPr bwMode="auto">
            <a:xfrm>
              <a:off x="1591340" y="5609938"/>
              <a:ext cx="66497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8/24</a:t>
              </a:r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1841032" y="5770021"/>
              <a:ext cx="165588" cy="179388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392959" y="5602844"/>
            <a:ext cx="664973" cy="576451"/>
            <a:chOff x="5132270" y="5602844"/>
            <a:chExt cx="664973" cy="576451"/>
          </a:xfrm>
        </p:grpSpPr>
        <p:sp>
          <p:nvSpPr>
            <p:cNvPr id="75" name="Oval 42"/>
            <p:cNvSpPr>
              <a:spLocks noChangeArrowheads="1"/>
            </p:cNvSpPr>
            <p:nvPr/>
          </p:nvSpPr>
          <p:spPr bwMode="auto">
            <a:xfrm>
              <a:off x="5381962" y="5748755"/>
              <a:ext cx="165588" cy="179388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5220037" y="6056184"/>
              <a:ext cx="48943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algn="ctr" eaLnBrk="1" latinLnBrk="0" hangingPunct="1">
                <a:lnSpc>
                  <a:spcPct val="8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ko-KR" altLang="en-US" sz="1000" b="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가동</a:t>
              </a: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5132270" y="5602844"/>
              <a:ext cx="66497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9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5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100">
                  <a:solidFill>
                    <a:schemeClr val="tx1"/>
                  </a:solidFill>
                  <a:latin typeface="Modern H Medium" pitchFamily="50" charset="-127"/>
                  <a:ea typeface="Modern H Medium" pitchFamily="50" charset="-127"/>
                  <a:cs typeface="modern h midium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12/18</a:t>
              </a: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22701"/>
              </p:ext>
            </p:extLst>
          </p:nvPr>
        </p:nvGraphicFramePr>
        <p:xfrm>
          <a:off x="1111321" y="836712"/>
          <a:ext cx="8480535" cy="607873"/>
        </p:xfrm>
        <a:graphic>
          <a:graphicData uri="http://schemas.openxmlformats.org/drawingml/2006/table">
            <a:tbl>
              <a:tblPr/>
              <a:tblGrid>
                <a:gridCol w="8480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7873"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TPOS </a:t>
                      </a:r>
                      <a:r>
                        <a:rPr lang="ko-KR" altLang="en-US" sz="16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글로벌 확대 전개를 통한 해외법인 구매업무 표준화 및 시스템 운영을 통한 업무 효율화</a:t>
                      </a:r>
                      <a:endParaRPr lang="en-US" altLang="ko-KR" sz="16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5997" marR="35997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81" y="1644573"/>
            <a:ext cx="5148000" cy="34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4633"/>
              </p:ext>
            </p:extLst>
          </p:nvPr>
        </p:nvGraphicFramePr>
        <p:xfrm>
          <a:off x="6468526" y="1586401"/>
          <a:ext cx="3098809" cy="3633247"/>
        </p:xfrm>
        <a:graphic>
          <a:graphicData uri="http://schemas.openxmlformats.org/drawingml/2006/table">
            <a:tbl>
              <a:tblPr/>
              <a:tblGrid>
                <a:gridCol w="609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9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 fontAlgn="b" latinLnBrk="0">
                        <a:lnSpc>
                          <a:spcPct val="100000"/>
                        </a:lnSpc>
                      </a:pPr>
                      <a:r>
                        <a:rPr lang="ko-KR" altLang="en-US" sz="11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과제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>
                        <a:lnSpc>
                          <a:spcPct val="100000"/>
                        </a:lnSpc>
                      </a:pPr>
                      <a:r>
                        <a:rPr lang="ko-KR" altLang="en-US" sz="1100" b="1" i="0" u="none" strike="noStrike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추진 내용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kumimoji="0" lang="ko-KR" altLang="en-US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</a:t>
                      </a:r>
                      <a:endParaRPr kumimoji="0" lang="en-US" altLang="ko-KR" sz="1050" b="1" kern="1200" spc="2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kumimoji="0" lang="ko-KR" altLang="en-US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확대</a:t>
                      </a:r>
                      <a:r>
                        <a:rPr kumimoji="0" lang="en-US" altLang="ko-KR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ko-KR" altLang="en-US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전개</a:t>
                      </a:r>
                      <a:endParaRPr kumimoji="0" lang="en-US" altLang="ko-KR" sz="900" kern="1200" spc="2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법인전개 항목</a:t>
                      </a:r>
                      <a: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(6</a:t>
                      </a:r>
                      <a:r>
                        <a:rPr kumimoji="0" lang="ko-KR" altLang="en-US" sz="10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개법인</a:t>
                      </a:r>
                      <a:r>
                        <a:rPr kumimoji="0" lang="ko-KR" altLang="en-US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26</a:t>
                      </a:r>
                      <a:r>
                        <a:rPr kumimoji="0" lang="ko-KR" altLang="en-US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본</a:t>
                      </a:r>
                      <a: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) </a:t>
                      </a:r>
                      <a:b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※ </a:t>
                      </a: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법인 </a:t>
                      </a:r>
                      <a:r>
                        <a:rPr kumimoji="0"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ERP</a:t>
                      </a:r>
                      <a:r>
                        <a:rPr kumimoji="0" lang="en-US" altLang="ko-KR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가격</a:t>
                      </a:r>
                      <a:r>
                        <a:rPr kumimoji="0" lang="en-US" altLang="ko-KR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입고정보 이관 필요 </a:t>
                      </a:r>
                      <a:endParaRPr kumimoji="0" lang="en-US" altLang="ko-KR" sz="90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구매단가 관리 체계 표준화 </a:t>
                      </a:r>
                      <a:endParaRPr kumimoji="0" lang="en-US" altLang="ko-KR" sz="10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 관리 과제</a:t>
                      </a:r>
                      <a: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 </a:t>
                      </a:r>
                      <a:r>
                        <a:rPr kumimoji="0" lang="ko-KR" altLang="en-US" sz="90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협력사</a:t>
                      </a: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관리</a:t>
                      </a:r>
                      <a:r>
                        <a:rPr kumimoji="0"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품의서 단가검증 기능 外</a:t>
                      </a:r>
                      <a:r>
                        <a:rPr kumimoji="0" lang="ko-KR" altLang="en-US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endParaRPr kumimoji="0" lang="en-US" altLang="ko-KR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2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ERP</a:t>
                      </a:r>
                      <a:br>
                        <a:rPr kumimoji="0" lang="en-US" altLang="ko-KR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ko-KR" altLang="en-US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정합성</a:t>
                      </a:r>
                      <a:r>
                        <a:rPr kumimoji="0" lang="en-US" altLang="ko-KR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ko-KR" altLang="en-US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관리</a:t>
                      </a:r>
                      <a:endParaRPr kumimoji="0" lang="en-US" altLang="ko-KR" sz="1050" b="1" kern="1200" spc="2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[TPOS-</a:t>
                      </a:r>
                      <a:r>
                        <a:rPr kumimoji="0" lang="ko-KR" altLang="en-US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 </a:t>
                      </a:r>
                      <a: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ERP]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구매가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입고실적 비교 검증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관리 기능</a:t>
                      </a:r>
                      <a:endParaRPr kumimoji="0" lang="en-US" altLang="ko-KR" sz="1000" b="1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종합현황 및 관리자 화면 外</a:t>
                      </a:r>
                      <a:endParaRPr kumimoji="0" lang="en-US" altLang="ko-KR" sz="10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397"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0" lang="ko-KR" altLang="en-US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구매정책 반영</a:t>
                      </a:r>
                      <a:endParaRPr kumimoji="0" lang="en-US" altLang="ko-KR" sz="1050" b="1" kern="1200" spc="2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ctr" latinLnBrk="0" hangingPunct="1">
                        <a:spcAft>
                          <a:spcPts val="3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사유 관리 기능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개발역량평가 절차 반영</a:t>
                      </a:r>
                      <a:endParaRPr kumimoji="0" lang="en-US" altLang="ko-KR" sz="1000" b="1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indent="-93663" algn="l" defTabSz="914400" rtl="0" eaLnBrk="1" fontAlgn="ctr" latinLnBrk="0" hangingPunct="1">
                        <a:spcAft>
                          <a:spcPts val="3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전자계약 연계 </a:t>
                      </a:r>
                      <a:r>
                        <a:rPr kumimoji="0" lang="ko-KR" altLang="en-US" sz="1000" b="1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금형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대여자산 관리 外</a:t>
                      </a:r>
                      <a:endParaRPr kumimoji="0" lang="en-US" altLang="ko-KR" sz="1000" b="1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52291"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0" lang="ko-KR" altLang="en-US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운영지표 </a:t>
                      </a:r>
                      <a:endParaRPr kumimoji="0" lang="en-US" altLang="ko-KR" sz="1050" b="1" kern="1200" spc="2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spcAft>
                          <a:spcPts val="3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4</a:t>
                      </a:r>
                      <a:r>
                        <a:rPr kumimoji="0" lang="ko-KR" altLang="en-US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개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지표 상세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요약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차트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), HOME 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화면 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지표 리스트</a:t>
                      </a:r>
                      <a:endParaRPr kumimoji="0" lang="en-US" altLang="ko-KR" sz="1000" b="1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indent="-93663" algn="l" fontAlgn="ctr" latinLnBrk="0">
                        <a:spcAft>
                          <a:spcPts val="3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전사 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EIS 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정보 제공 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I/F 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설계 및 구현 外</a:t>
                      </a:r>
                      <a:endParaRPr kumimoji="0" lang="en-US" altLang="ko-KR" sz="10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537230"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0" lang="ko-KR" altLang="en-US" sz="1050" b="1" kern="1200" spc="2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舊시스템</a:t>
                      </a:r>
                      <a:r>
                        <a:rPr kumimoji="0" lang="ko-KR" altLang="en-US" sz="1050" b="1" kern="1200" spc="2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이관</a:t>
                      </a:r>
                      <a:endParaRPr kumimoji="0" lang="en-US" altLang="ko-KR" sz="1050" b="1" kern="1200" spc="2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spcAft>
                          <a:spcPts val="3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ko-KR" altLang="en-US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舊</a:t>
                      </a:r>
                      <a:r>
                        <a:rPr kumimoji="0" lang="en-US" altLang="ko-KR" sz="10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PDIM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데이터 조회 화면 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TPOS </a:t>
                      </a:r>
                      <a:r>
                        <a:rPr kumimoji="0" lang="ko-KR" altLang="en-US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구성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※ </a:t>
                      </a:r>
                      <a:r>
                        <a:rPr kumimoji="0" lang="en-US" altLang="ko-KR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PDIM 22</a:t>
                      </a:r>
                      <a:r>
                        <a:rPr kumimoji="0" lang="ko-KR" altLang="en-US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본</a:t>
                      </a:r>
                      <a:r>
                        <a:rPr kumimoji="0" lang="en-US" altLang="ko-KR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연계 </a:t>
                      </a:r>
                      <a:r>
                        <a:rPr kumimoji="0" lang="ko-KR" altLang="en-US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첨부파일</a:t>
                      </a:r>
                      <a:r>
                        <a:rPr kumimoji="0" lang="en-US" altLang="ko-KR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9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결재내용 이관 </a:t>
                      </a:r>
                      <a:endParaRPr kumimoji="0" lang="en-US" altLang="ko-KR" sz="90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5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舊</a:t>
                      </a:r>
                      <a:r>
                        <a:rPr kumimoji="0" lang="en-US" altLang="ko-KR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DPOS </a:t>
                      </a:r>
                      <a:r>
                        <a:rPr kumimoji="0" lang="ko-KR" altLang="en-US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시스템 화면 </a:t>
                      </a:r>
                      <a:r>
                        <a:rPr kumimoji="0" lang="en-US" altLang="ko-KR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TPOS </a:t>
                      </a:r>
                      <a:r>
                        <a:rPr kumimoji="0" lang="ko-KR" altLang="en-US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구성</a:t>
                      </a:r>
                      <a:r>
                        <a:rPr kumimoji="0" lang="en-US" altLang="ko-KR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※ </a:t>
                      </a:r>
                      <a:r>
                        <a:rPr kumimoji="0" lang="en-US" altLang="ko-KR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DPOS </a:t>
                      </a:r>
                      <a:r>
                        <a:rPr kumimoji="0" lang="ko-KR" altLang="en-US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시스템 화면 </a:t>
                      </a:r>
                      <a:r>
                        <a:rPr kumimoji="0" lang="en-US" altLang="ko-KR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4</a:t>
                      </a:r>
                      <a:r>
                        <a:rPr kumimoji="0" lang="ko-KR" altLang="en-US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본</a:t>
                      </a:r>
                      <a:r>
                        <a:rPr kumimoji="0" lang="en-US" altLang="ko-KR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</a:t>
                      </a:r>
                      <a:br>
                        <a:rPr kumimoji="0" lang="en-US" altLang="ko-KR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연계 첨부파일</a:t>
                      </a:r>
                      <a:r>
                        <a:rPr kumimoji="0" lang="en-US" altLang="ko-KR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9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결재내용 이관  </a:t>
                      </a:r>
                      <a:endParaRPr kumimoji="0" lang="en-US" altLang="ko-KR" sz="90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6333331" y="1915403"/>
            <a:ext cx="180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330325" eaLnBrk="0" hangingPunct="0">
              <a:lnSpc>
                <a:spcPct val="11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endParaRPr lang="ko-KR" altLang="en-US" sz="1000" kern="0" dirty="0">
              <a:solidFill>
                <a:prstClr val="white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33331" y="3383114"/>
            <a:ext cx="180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330325" eaLnBrk="0" hangingPunct="0">
              <a:lnSpc>
                <a:spcPct val="11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3</a:t>
            </a:r>
            <a:endParaRPr lang="ko-KR" altLang="en-US" sz="1000" kern="0" dirty="0">
              <a:solidFill>
                <a:prstClr val="white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33331" y="2811365"/>
            <a:ext cx="180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330325" eaLnBrk="0" hangingPunct="0">
              <a:lnSpc>
                <a:spcPct val="11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endParaRPr lang="ko-KR" altLang="en-US" sz="1000" kern="0" dirty="0">
              <a:solidFill>
                <a:prstClr val="white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33331" y="3834939"/>
            <a:ext cx="180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330325" eaLnBrk="0" hangingPunct="0">
              <a:lnSpc>
                <a:spcPct val="11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4</a:t>
            </a:r>
            <a:endParaRPr lang="ko-KR" altLang="en-US" sz="1000" kern="0" dirty="0">
              <a:solidFill>
                <a:prstClr val="white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33331" y="4408382"/>
            <a:ext cx="180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330325" eaLnBrk="0" hangingPunct="0">
              <a:lnSpc>
                <a:spcPct val="11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5</a:t>
            </a:r>
            <a:endParaRPr lang="ko-KR" altLang="en-US" sz="1000" kern="0" dirty="0">
              <a:solidFill>
                <a:prstClr val="white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2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추진 범위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33290"/>
              </p:ext>
            </p:extLst>
          </p:nvPr>
        </p:nvGraphicFramePr>
        <p:xfrm>
          <a:off x="273050" y="851656"/>
          <a:ext cx="9359900" cy="57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xmlns="" val="20797981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3431895502"/>
                    </a:ext>
                  </a:extLst>
                </a:gridCol>
                <a:gridCol w="4910667">
                  <a:extLst>
                    <a:ext uri="{9D8B030D-6E8A-4147-A177-3AD203B41FA5}">
                      <a16:colId xmlns:a16="http://schemas.microsoft.com/office/drawing/2014/main" xmlns="" val="1691312239"/>
                    </a:ext>
                  </a:extLst>
                </a:gridCol>
                <a:gridCol w="27664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항목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내역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비고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3301578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</a:t>
                      </a: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</a:t>
                      </a:r>
                      <a:endParaRPr lang="en-US" altLang="ko-KR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글로벌 확대전개</a:t>
                      </a: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8969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법인전개</a:t>
                      </a:r>
                      <a:r>
                        <a:rPr kumimoji="0"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]	</a:t>
                      </a:r>
                      <a:r>
                        <a:rPr kumimoji="0" lang="en-US" altLang="ko-KR" sz="1000" b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1.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신규 전개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3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개 법인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몬테레이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일조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조지아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P/T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법인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※ </a:t>
                      </a:r>
                      <a:r>
                        <a:rPr kumimoji="0" lang="ko-KR" altLang="en-US" sz="1000" b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법인 </a:t>
                      </a:r>
                      <a:r>
                        <a:rPr kumimoji="0" lang="en-US" altLang="ko-KR" sz="1000" b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ERP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가격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입고정보 이관 필요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2.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기능추가 전개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3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개 법인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인도첸나이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인도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AP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및 브라질 법인</a:t>
                      </a:r>
                      <a:endParaRPr kumimoji="0" lang="en-US" altLang="ko-KR" sz="1100" b="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marR="0" indent="-93663" algn="l" defTabSz="8969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구매단가 관리 체계 표준화 </a:t>
                      </a:r>
                      <a:endParaRPr kumimoji="0"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marR="0" indent="-93663" algn="l" defTabSz="8969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글로벌관리</a:t>
                      </a:r>
                      <a:r>
                        <a:rPr kumimoji="0"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]	</a:t>
                      </a:r>
                      <a:r>
                        <a:rPr kumimoji="0" lang="en-US" altLang="ko-KR" sz="1000" b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1. (</a:t>
                      </a:r>
                      <a:r>
                        <a:rPr kumimoji="0" lang="ko-KR" altLang="en-US" sz="1000" b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신규</a:t>
                      </a:r>
                      <a:r>
                        <a:rPr kumimoji="0" lang="en-US" altLang="ko-KR" sz="1000" b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)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글로벌협력사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관리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환율연동 품의대상품목 제안 및 관세단가 점검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2. (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글로벌표준화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)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구매단위 시스템 자동 제안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3. (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관리강화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) 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유상사급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구성정보 대상품목 미사용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원자재변동 예외재질설정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                  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및 후속업무 화면 적용</a:t>
                      </a:r>
                      <a:endParaRPr lang="ko-KR" altLang="en-US" sz="105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ko-KR" altLang="en-US" sz="105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4883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ERP </a:t>
                      </a:r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정합성관리</a:t>
                      </a: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[TPOS-</a:t>
                      </a:r>
                      <a:r>
                        <a:rPr kumimoji="0"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 </a:t>
                      </a:r>
                      <a:r>
                        <a:rPr kumimoji="0"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ERP]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구매가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입고실적 비교 검증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관리 기능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5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</a:t>
                      </a:r>
                      <a:r>
                        <a:rPr kumimoji="0" lang="en-US" altLang="ko-KR" sz="10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1.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구매단가 및 입고이력 검증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2.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구매처 및 자재마스터 조회</a:t>
                      </a:r>
                      <a:endParaRPr kumimoji="0" lang="en-US" altLang="ko-KR" sz="105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현대트랜시스에서</a:t>
                      </a: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화면설계 제공 및 사용제자 테스트 수행함</a:t>
                      </a:r>
                      <a:endParaRPr kumimoji="0" lang="en-US" altLang="ko-KR" sz="100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 </a:t>
                      </a:r>
                      <a:r>
                        <a:rPr kumimoji="0" lang="en-US" altLang="ko-KR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ERP I/F </a:t>
                      </a: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연동하며</a:t>
                      </a:r>
                      <a:r>
                        <a:rPr kumimoji="0" lang="en-US" altLang="ko-KR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데이터 정합성 점검 및 확정은 </a:t>
                      </a:r>
                      <a:r>
                        <a:rPr kumimoji="0" lang="ko-KR" altLang="en-US" sz="1000" b="0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트랜시스에서</a:t>
                      </a: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진행함</a:t>
                      </a:r>
                      <a:endParaRPr kumimoji="0" lang="en-US" altLang="ko-KR" sz="100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224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구매정책 반영</a:t>
                      </a: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defTabSz="8969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자산관리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]	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협력사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전자계약 연계 대여자산 관리대장 및 관리 화면 구성</a:t>
                      </a:r>
                      <a:endParaRPr kumimoji="0" lang="en-US" altLang="ko-KR" sz="1050" b="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indent="-93663" algn="l" defTabSz="8969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업체선정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]	</a:t>
                      </a:r>
                      <a:r>
                        <a:rPr kumimoji="0" lang="en-US" altLang="ko-KR" sz="105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입찰내역 관리 항목 中 평가완료 관련 추가 유형 관리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2.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사유 관리 기능 구현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동점 상황 특정 업체 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지정시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심의 차수 증가 시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)</a:t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3. RFQ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신규차수에 대한 업무절차서 기반 업무기한 정보 설정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	4. (SR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발송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~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선정업체 통보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관련 화면계산 출력정보의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DB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관리 전환</a:t>
                      </a:r>
                      <a:endParaRPr kumimoji="0" lang="en-US" altLang="ko-KR" sz="1050" b="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indent="-93663" algn="l" defTabSz="8969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협력사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]	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업체 개발역량평가 時 구분 정보 관리 및 가중점수 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로직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적용여부 설정</a:t>
                      </a:r>
                      <a:endParaRPr kumimoji="0" lang="en-US" altLang="ko-KR" sz="1100" b="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indent="-93663" algn="l" defTabSz="8969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결재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]	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차종방안품의 전결기준 기반 담당자 결재선 지정 기능</a:t>
                      </a:r>
                      <a:endParaRPr kumimoji="0" lang="en-US" altLang="ko-KR" sz="1050" b="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ctr" latinLnBrk="0" hangingPunct="1">
                        <a:spcAft>
                          <a:spcPts val="600"/>
                        </a:spcAft>
                        <a:buFont typeface="Wingdings" pitchFamily="2" charset="2"/>
                        <a:buChar char="ü"/>
                      </a:pPr>
                      <a:endParaRPr kumimoji="0" lang="en-US" altLang="ko-KR" sz="1100" b="1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9764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운영 지표 </a:t>
                      </a: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4</a:t>
                      </a:r>
                      <a:r>
                        <a:rPr kumimoji="0"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개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지표 상세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요약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차트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), HOME 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화면 지표 리스트 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협력사평가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준수율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b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</a:b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SR~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업체선정 리드타임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단가미결현황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(2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개월↑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)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및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EO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개발요청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b="0" kern="120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협력사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접수현황</a:t>
                      </a:r>
                      <a:endParaRPr kumimoji="0" lang="en-US" altLang="ko-KR" sz="105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spcAft>
                          <a:spcPts val="600"/>
                        </a:spcAft>
                        <a:buFont typeface="Wingdings" pitchFamily="2" charset="2"/>
                        <a:buChar char="ü"/>
                      </a:pPr>
                      <a:endParaRPr kumimoji="0" lang="en-US" altLang="ko-KR" sz="105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舊시스템</a:t>
                      </a:r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이관</a:t>
                      </a: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舊</a:t>
                      </a:r>
                      <a:r>
                        <a:rPr kumimoji="0"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PDIM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데이터 조회 화면 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TPOS 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구성 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: </a:t>
                      </a:r>
                      <a:r>
                        <a:rPr kumimoji="0" lang="en-US" altLang="ko-KR" sz="10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PDIM 22</a:t>
                      </a:r>
                      <a:r>
                        <a:rPr kumimoji="0" lang="ko-KR" altLang="en-US" sz="10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본</a:t>
                      </a:r>
                      <a:r>
                        <a:rPr kumimoji="0" lang="en-US" altLang="ko-KR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연계 </a:t>
                      </a:r>
                      <a:r>
                        <a:rPr kumimoji="0" lang="ko-KR" altLang="en-US" sz="10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첨부파일</a:t>
                      </a:r>
                      <a:r>
                        <a:rPr kumimoji="0" lang="en-US" altLang="ko-KR" sz="10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결재내용 </a:t>
                      </a:r>
                      <a:r>
                        <a:rPr kumimoji="0" lang="ko-KR" altLang="en-US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이관</a:t>
                      </a:r>
                      <a:endParaRPr kumimoji="0" lang="en-US" altLang="ko-KR" sz="100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indent="-93663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舊</a:t>
                      </a:r>
                      <a:r>
                        <a:rPr kumimoji="0" lang="en-US" altLang="ko-KR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DPOS </a:t>
                      </a:r>
                      <a:r>
                        <a:rPr kumimoji="0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시스템 화면 </a:t>
                      </a:r>
                      <a:r>
                        <a:rPr kumimoji="0" lang="en-US" altLang="ko-KR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TPOS </a:t>
                      </a:r>
                      <a:r>
                        <a:rPr kumimoji="0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구성</a:t>
                      </a:r>
                      <a:r>
                        <a:rPr kumimoji="0" lang="ko-KR" altLang="en-US" sz="10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: </a:t>
                      </a:r>
                      <a:r>
                        <a:rPr kumimoji="0" lang="en-US" altLang="ko-KR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DPOS </a:t>
                      </a:r>
                      <a:r>
                        <a:rPr kumimoji="0" lang="ko-KR" altLang="en-US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시스템 화면 </a:t>
                      </a:r>
                      <a:r>
                        <a:rPr kumimoji="0" lang="en-US" altLang="ko-KR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4</a:t>
                      </a:r>
                      <a:r>
                        <a:rPr kumimoji="0" lang="ko-KR" altLang="en-US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본</a:t>
                      </a:r>
                      <a:r>
                        <a:rPr kumimoji="0" lang="en-US" altLang="ko-KR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연계 첨부파일</a:t>
                      </a:r>
                      <a:r>
                        <a:rPr kumimoji="0" lang="en-US" altLang="ko-KR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00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결재내용 이관</a:t>
                      </a:r>
                      <a:endParaRPr kumimoji="0" lang="en-US" altLang="ko-KR" sz="100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舊</a:t>
                      </a:r>
                      <a:r>
                        <a:rPr kumimoji="0" lang="en-US" altLang="ko-KR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DPOS </a:t>
                      </a: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업체선정 화면 이관 과제 </a:t>
                      </a: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제외</a:t>
                      </a:r>
                      <a:r>
                        <a:rPr kumimoji="0" lang="en-US" altLang="ko-KR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별도 화면 출력 </a:t>
                      </a:r>
                      <a:r>
                        <a:rPr kumimoji="0" lang="ko-KR" altLang="en-US" sz="1000" b="0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로직</a:t>
                      </a: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DB</a:t>
                      </a:r>
                      <a:r>
                        <a:rPr kumimoji="0" lang="ko-KR" altLang="en-US" sz="10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화</a:t>
                      </a:r>
                      <a:r>
                        <a:rPr kumimoji="0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과제로 대체</a:t>
                      </a:r>
                      <a:endParaRPr kumimoji="0" lang="en-US" altLang="ko-KR" sz="100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638843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데이터</a:t>
                      </a: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연계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글로벌 확대전개</a:t>
                      </a: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신규전개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] 	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기준정보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(3),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단가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(2), Off-set(3),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이력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(3),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기타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(1)</a:t>
                      </a:r>
                      <a:endParaRPr kumimoji="0" lang="en-US" altLang="ko-KR" sz="1050" b="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  <a:p>
                      <a:pPr marL="93663" marR="0" indent="-936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추가전개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] 	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Off-set(3),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이력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(1)</a:t>
                      </a:r>
                      <a:endParaRPr kumimoji="0" lang="en-US" altLang="ko-KR" sz="1050" b="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spcAft>
                          <a:spcPts val="600"/>
                        </a:spcAft>
                        <a:buFont typeface="Wingdings" pitchFamily="2" charset="2"/>
                        <a:buChar char="ü"/>
                      </a:pP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1676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ERP </a:t>
                      </a:r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정합성관리</a:t>
                      </a: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글로벌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ERP]	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구매단가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입고이력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업체 및 자재 마스터</a:t>
                      </a:r>
                      <a:endParaRPr lang="ko-KR" altLang="en-US" sz="105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spcAft>
                          <a:spcPts val="600"/>
                        </a:spcAft>
                        <a:buFont typeface="Wingdings" pitchFamily="2" charset="2"/>
                        <a:buChar char="ü"/>
                      </a:pP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운영 지표 </a:t>
                      </a: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itchFamily="2" charset="2"/>
                        <a:buChar char="ü"/>
                      </a:pP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전사 </a:t>
                      </a:r>
                      <a:r>
                        <a:rPr kumimoji="0" lang="en-US" altLang="ko-KR" sz="11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EIS]	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정보 제공 </a:t>
                      </a:r>
                      <a:r>
                        <a:rPr kumimoji="0" lang="en-US" altLang="ko-KR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I/F </a:t>
                      </a:r>
                      <a:r>
                        <a:rPr kumimoji="0" lang="ko-KR" altLang="en-US" sz="1000" b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설계 및 구현</a:t>
                      </a:r>
                      <a:endParaRPr lang="ko-KR" altLang="en-US" sz="105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l" fontAlgn="ctr" latinLnBrk="0">
                        <a:spcAft>
                          <a:spcPts val="600"/>
                        </a:spcAft>
                        <a:buFont typeface="Wingdings" pitchFamily="2" charset="2"/>
                        <a:buChar char="ü"/>
                      </a:pP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946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84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추진 일정</a:t>
            </a:r>
          </a:p>
        </p:txBody>
      </p:sp>
      <p:sp>
        <p:nvSpPr>
          <p:cNvPr id="182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3781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일정</a:t>
            </a:r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31971"/>
              </p:ext>
            </p:extLst>
          </p:nvPr>
        </p:nvGraphicFramePr>
        <p:xfrm>
          <a:off x="282961" y="1280583"/>
          <a:ext cx="9373787" cy="411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40">
                  <a:extLst>
                    <a:ext uri="{9D8B030D-6E8A-4147-A177-3AD203B41FA5}">
                      <a16:colId xmlns:a16="http://schemas.microsoft.com/office/drawing/2014/main" xmlns="" val="1768338393"/>
                    </a:ext>
                  </a:extLst>
                </a:gridCol>
                <a:gridCol w="7750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853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3090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3001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62080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98840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78334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82586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0920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125761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46617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‘20.8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‘21.1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66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17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25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7222">
                <a:tc rowSpan="3"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TPOS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글로벌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확대 전개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0108492"/>
                  </a:ext>
                </a:extLst>
              </a:tr>
              <a:tr h="1067222">
                <a:tc vMerge="1"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선가동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개발역량평가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2945493"/>
                  </a:ext>
                </a:extLst>
              </a:tr>
              <a:tr h="1067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Event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7648096"/>
                  </a:ext>
                </a:extLst>
              </a:tr>
            </a:tbl>
          </a:graphicData>
        </a:graphic>
      </p:graphicFrame>
      <p:sp>
        <p:nvSpPr>
          <p:cNvPr id="210" name="오른쪽 화살표 209"/>
          <p:cNvSpPr/>
          <p:nvPr/>
        </p:nvSpPr>
        <p:spPr>
          <a:xfrm>
            <a:off x="2387799" y="2654835"/>
            <a:ext cx="5652000" cy="14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0" dirty="0" err="1">
              <a:ln>
                <a:solidFill>
                  <a:schemeClr val="tx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67" name="꺾인 연결선 366"/>
          <p:cNvCxnSpPr>
            <a:stCxn id="62" idx="2"/>
            <a:endCxn id="76" idx="6"/>
          </p:cNvCxnSpPr>
          <p:nvPr/>
        </p:nvCxnSpPr>
        <p:spPr>
          <a:xfrm rot="5400000">
            <a:off x="6640933" y="2368073"/>
            <a:ext cx="864281" cy="2048385"/>
          </a:xfrm>
          <a:prstGeom prst="bentConnector2">
            <a:avLst/>
          </a:prstGeom>
          <a:ln w="63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2251595" y="2470743"/>
            <a:ext cx="270908" cy="489388"/>
            <a:chOff x="3266799" y="4203584"/>
            <a:chExt cx="270908" cy="489388"/>
          </a:xfrm>
        </p:grpSpPr>
        <p:sp>
          <p:nvSpPr>
            <p:cNvPr id="53" name="타원 52"/>
            <p:cNvSpPr/>
            <p:nvPr/>
          </p:nvSpPr>
          <p:spPr>
            <a:xfrm>
              <a:off x="3337224" y="4402549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66799" y="4539084"/>
              <a:ext cx="2709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8/24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88311" y="4203584"/>
              <a:ext cx="22442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착수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613364" y="2470743"/>
            <a:ext cx="343043" cy="489388"/>
            <a:chOff x="3230732" y="4203584"/>
            <a:chExt cx="343043" cy="489388"/>
          </a:xfrm>
        </p:grpSpPr>
        <p:sp>
          <p:nvSpPr>
            <p:cNvPr id="57" name="타원 56"/>
            <p:cNvSpPr/>
            <p:nvPr/>
          </p:nvSpPr>
          <p:spPr>
            <a:xfrm>
              <a:off x="3337224" y="4402549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30732" y="4539084"/>
              <a:ext cx="34304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12/18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88311" y="4203584"/>
              <a:ext cx="22442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오픈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961811" y="2470737"/>
            <a:ext cx="270907" cy="489388"/>
            <a:chOff x="3266800" y="4203584"/>
            <a:chExt cx="270907" cy="489388"/>
          </a:xfrm>
        </p:grpSpPr>
        <p:sp>
          <p:nvSpPr>
            <p:cNvPr id="61" name="타원 60"/>
            <p:cNvSpPr/>
            <p:nvPr/>
          </p:nvSpPr>
          <p:spPr>
            <a:xfrm>
              <a:off x="3337224" y="4402549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66800" y="4539084"/>
              <a:ext cx="27090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1/22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88311" y="4203584"/>
              <a:ext cx="22442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종료</a:t>
              </a:r>
            </a:p>
          </p:txBody>
        </p:sp>
      </p:grpSp>
      <p:sp>
        <p:nvSpPr>
          <p:cNvPr id="68" name="오른쪽 화살표 67"/>
          <p:cNvSpPr/>
          <p:nvPr/>
        </p:nvSpPr>
        <p:spPr>
          <a:xfrm>
            <a:off x="2387799" y="3755539"/>
            <a:ext cx="3564000" cy="14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0" dirty="0" err="1">
              <a:ln>
                <a:solidFill>
                  <a:schemeClr val="tx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251595" y="3571447"/>
            <a:ext cx="270908" cy="489388"/>
            <a:chOff x="3266799" y="4203584"/>
            <a:chExt cx="270908" cy="489388"/>
          </a:xfrm>
        </p:grpSpPr>
        <p:sp>
          <p:nvSpPr>
            <p:cNvPr id="65" name="타원 64"/>
            <p:cNvSpPr/>
            <p:nvPr/>
          </p:nvSpPr>
          <p:spPr>
            <a:xfrm>
              <a:off x="3337224" y="4402549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66799" y="4539084"/>
              <a:ext cx="2709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8/24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88311" y="4203584"/>
              <a:ext cx="22442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착수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871356" y="3571447"/>
            <a:ext cx="270907" cy="489388"/>
            <a:chOff x="3266800" y="4203584"/>
            <a:chExt cx="270907" cy="489388"/>
          </a:xfrm>
        </p:grpSpPr>
        <p:sp>
          <p:nvSpPr>
            <p:cNvPr id="70" name="타원 69"/>
            <p:cNvSpPr/>
            <p:nvPr/>
          </p:nvSpPr>
          <p:spPr>
            <a:xfrm>
              <a:off x="3337224" y="4402549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66800" y="4539084"/>
              <a:ext cx="27090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11/2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88311" y="4203584"/>
              <a:ext cx="22442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오픈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834388" y="3571441"/>
            <a:ext cx="343043" cy="489388"/>
            <a:chOff x="3230732" y="4203584"/>
            <a:chExt cx="343043" cy="489388"/>
          </a:xfrm>
        </p:grpSpPr>
        <p:sp>
          <p:nvSpPr>
            <p:cNvPr id="76" name="타원 75"/>
            <p:cNvSpPr/>
            <p:nvPr/>
          </p:nvSpPr>
          <p:spPr>
            <a:xfrm>
              <a:off x="3337224" y="4402549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30732" y="4539084"/>
              <a:ext cx="34304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11/27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88309" y="4203584"/>
              <a:ext cx="22442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종료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681248" y="4650968"/>
            <a:ext cx="224420" cy="444312"/>
            <a:chOff x="3290042" y="4402549"/>
            <a:chExt cx="224420" cy="444312"/>
          </a:xfrm>
        </p:grpSpPr>
        <p:sp>
          <p:nvSpPr>
            <p:cNvPr id="81" name="이등변 삼각형 80"/>
            <p:cNvSpPr/>
            <p:nvPr/>
          </p:nvSpPr>
          <p:spPr>
            <a:xfrm>
              <a:off x="3337224" y="4402549"/>
              <a:ext cx="108000" cy="108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90042" y="4539084"/>
              <a:ext cx="22442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착수</a:t>
              </a:r>
              <a:endParaRPr lang="en-US" altLang="ko-KR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보고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585042" y="4650968"/>
            <a:ext cx="599523" cy="444312"/>
            <a:chOff x="3102493" y="4402549"/>
            <a:chExt cx="599523" cy="444312"/>
          </a:xfrm>
        </p:grpSpPr>
        <p:sp>
          <p:nvSpPr>
            <p:cNvPr id="85" name="이등변 삼각형 84"/>
            <p:cNvSpPr/>
            <p:nvPr/>
          </p:nvSpPr>
          <p:spPr>
            <a:xfrm>
              <a:off x="3337224" y="4402549"/>
              <a:ext cx="108000" cy="108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02493" y="4539084"/>
              <a:ext cx="599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중간 및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선가동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보고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47449" y="4650968"/>
            <a:ext cx="224420" cy="444312"/>
            <a:chOff x="3290044" y="4402549"/>
            <a:chExt cx="224420" cy="444312"/>
          </a:xfrm>
        </p:grpSpPr>
        <p:sp>
          <p:nvSpPr>
            <p:cNvPr id="88" name="이등변 삼각형 87"/>
            <p:cNvSpPr/>
            <p:nvPr/>
          </p:nvSpPr>
          <p:spPr>
            <a:xfrm>
              <a:off x="3337224" y="4402549"/>
              <a:ext cx="108000" cy="108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90044" y="4539084"/>
              <a:ext cx="22442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가동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보고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651361" y="4650968"/>
            <a:ext cx="224420" cy="444312"/>
            <a:chOff x="3290044" y="4402549"/>
            <a:chExt cx="224420" cy="444312"/>
          </a:xfrm>
        </p:grpSpPr>
        <p:sp>
          <p:nvSpPr>
            <p:cNvPr id="91" name="이등변 삼각형 90"/>
            <p:cNvSpPr/>
            <p:nvPr/>
          </p:nvSpPr>
          <p:spPr>
            <a:xfrm>
              <a:off x="3337224" y="4402549"/>
              <a:ext cx="108000" cy="108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90044" y="4539084"/>
              <a:ext cx="22442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완료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보고</a:t>
              </a:r>
              <a:endParaRPr lang="ko-KR" altLang="en-US" sz="10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23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인력투입계획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78696"/>
              </p:ext>
            </p:extLst>
          </p:nvPr>
        </p:nvGraphicFramePr>
        <p:xfrm>
          <a:off x="273050" y="1259839"/>
          <a:ext cx="9359903" cy="4864441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62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6210">
                  <a:extLst>
                    <a:ext uri="{9D8B030D-6E8A-4147-A177-3AD203B41FA5}">
                      <a16:colId xmlns:a16="http://schemas.microsoft.com/office/drawing/2014/main" xmlns="" val="1300000316"/>
                    </a:ext>
                  </a:extLst>
                </a:gridCol>
                <a:gridCol w="6562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621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56210">
                  <a:extLst>
                    <a:ext uri="{9D8B030D-6E8A-4147-A177-3AD203B41FA5}">
                      <a16:colId xmlns:a16="http://schemas.microsoft.com/office/drawing/2014/main" xmlns="" val="3827613006"/>
                    </a:ext>
                  </a:extLst>
                </a:gridCol>
                <a:gridCol w="65621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0322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95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구분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담당업무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구분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등급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인원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2020</a:t>
                      </a:r>
                      <a:endParaRPr lang="ko-KR" altLang="en-US" sz="1400" b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2021</a:t>
                      </a:r>
                      <a:endParaRPr lang="ko-KR" altLang="en-US" sz="1400" b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소계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8</a:t>
                      </a:r>
                    </a:p>
                  </a:txBody>
                  <a:tcPr marL="9525" marR="108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9</a:t>
                      </a:r>
                    </a:p>
                  </a:txBody>
                  <a:tcPr marL="9525" marR="108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10</a:t>
                      </a:r>
                    </a:p>
                  </a:txBody>
                  <a:tcPr marL="9525" marR="108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11</a:t>
                      </a:r>
                    </a:p>
                  </a:txBody>
                  <a:tcPr marL="9525" marR="108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12</a:t>
                      </a:r>
                    </a:p>
                  </a:txBody>
                  <a:tcPr marL="9525" marR="108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1</a:t>
                      </a:r>
                    </a:p>
                  </a:txBody>
                  <a:tcPr marL="9525" marR="108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TPOS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시스템 설계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테스트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PM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특급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김양호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0.25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0.75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4.00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시스템 설계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고급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이건하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0.25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0.75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4.00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시스템 개발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고급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TBD1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0.75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4.75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67667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시스템 개발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고급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TBD2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4.00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077082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시스템 개발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중급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TBD3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0.25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4.25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0119757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기술 지원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지원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고급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윤영국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0.25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0.25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0.25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0.25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868754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4258715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계</a:t>
                      </a:r>
                    </a:p>
                  </a:txBody>
                  <a:tcPr marL="7113" marR="7113" marT="7113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4.00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5.25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5.25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5.00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2.25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22.00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3781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kern="0" dirty="0">
                <a:solidFill>
                  <a:srgbClr val="000000"/>
                </a:solidFill>
              </a:rPr>
              <a:t>투입계획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1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4" name="슬라이드 번호 개체 틀 5"/>
          <p:cNvSpPr txBox="1">
            <a:spLocks/>
          </p:cNvSpPr>
          <p:nvPr/>
        </p:nvSpPr>
        <p:spPr>
          <a:xfrm>
            <a:off x="7312025" y="385614"/>
            <a:ext cx="2312988" cy="306536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r" defTabSz="957838" rtl="0" fontAlgn="auto" latinLnBrk="1">
              <a:spcBef>
                <a:spcPts val="0"/>
              </a:spcBef>
              <a:spcAft>
                <a:spcPts val="0"/>
              </a:spcAft>
              <a:defRPr kumimoji="0" sz="1400" b="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8D8E424A-936D-4DAA-8856-C1BB6259C05F}" type="slidenum">
              <a:rPr lang="ko-KR" altLang="en-US" smtClean="0">
                <a:ln>
                  <a:solidFill>
                    <a:srgbClr val="0A2972">
                      <a:alpha val="0"/>
                    </a:srgbClr>
                  </a:solidFill>
                </a:ln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ko-KR" altLang="en-US" dirty="0">
              <a:ln>
                <a:solidFill>
                  <a:srgbClr val="0A2972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추진 조직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50156"/>
              </p:ext>
            </p:extLst>
          </p:nvPr>
        </p:nvGraphicFramePr>
        <p:xfrm>
          <a:off x="3679996" y="1412776"/>
          <a:ext cx="252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프로젝트 오너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39692"/>
              </p:ext>
            </p:extLst>
          </p:nvPr>
        </p:nvGraphicFramePr>
        <p:xfrm>
          <a:off x="619458" y="4448064"/>
          <a:ext cx="464487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207">
                  <a:extLst>
                    <a:ext uri="{9D8B030D-6E8A-4147-A177-3AD203B41FA5}">
                      <a16:colId xmlns:a16="http://schemas.microsoft.com/office/drawing/2014/main" xmlns="" val="3691224978"/>
                    </a:ext>
                  </a:extLst>
                </a:gridCol>
                <a:gridCol w="10882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8194">
                  <a:extLst>
                    <a:ext uri="{9D8B030D-6E8A-4147-A177-3AD203B41FA5}">
                      <a16:colId xmlns:a16="http://schemas.microsoft.com/office/drawing/2014/main" xmlns="" val="2151902796"/>
                    </a:ext>
                  </a:extLst>
                </a:gridCol>
              </a:tblGrid>
              <a:tr h="2590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현업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담당 업무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9170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2476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2484241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>
            <a:stCxn id="22" idx="2"/>
            <a:endCxn id="34" idx="0"/>
          </p:cNvCxnSpPr>
          <p:nvPr/>
        </p:nvCxnSpPr>
        <p:spPr bwMode="auto">
          <a:xfrm>
            <a:off x="4939996" y="1961416"/>
            <a:ext cx="11430" cy="1220688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96284"/>
              </p:ext>
            </p:extLst>
          </p:nvPr>
        </p:nvGraphicFramePr>
        <p:xfrm>
          <a:off x="6753480" y="1916832"/>
          <a:ext cx="2520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Steering Committee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 bwMode="auto">
          <a:xfrm>
            <a:off x="4937946" y="2204864"/>
            <a:ext cx="1800000" cy="0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>
          <a:xfrm>
            <a:off x="272480" y="1254125"/>
            <a:ext cx="9360470" cy="527049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 err="1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cxnSp>
        <p:nvCxnSpPr>
          <p:cNvPr id="32" name="꺾인 연결선 31"/>
          <p:cNvCxnSpPr>
            <a:stCxn id="34" idx="2"/>
            <a:endCxn id="23" idx="0"/>
          </p:cNvCxnSpPr>
          <p:nvPr/>
        </p:nvCxnSpPr>
        <p:spPr bwMode="auto">
          <a:xfrm rot="5400000">
            <a:off x="3613401" y="3059239"/>
            <a:ext cx="666520" cy="2009531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86741"/>
              </p:ext>
            </p:extLst>
          </p:nvPr>
        </p:nvGraphicFramePr>
        <p:xfrm>
          <a:off x="3691426" y="3182104"/>
          <a:ext cx="252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프로젝트관리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(PM)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73232"/>
              </p:ext>
            </p:extLst>
          </p:nvPr>
        </p:nvGraphicFramePr>
        <p:xfrm>
          <a:off x="6798408" y="4448071"/>
          <a:ext cx="2520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90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프로젝트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엠로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김양호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개발자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이건하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개발자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TBD1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TBD2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TBD3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기술지원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윤영국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7" name="꺾인 연결선 36"/>
          <p:cNvCxnSpPr>
            <a:stCxn id="34" idx="2"/>
            <a:endCxn id="35" idx="0"/>
          </p:cNvCxnSpPr>
          <p:nvPr/>
        </p:nvCxnSpPr>
        <p:spPr bwMode="auto">
          <a:xfrm rot="16200000" flipH="1">
            <a:off x="6146254" y="2535916"/>
            <a:ext cx="717327" cy="3106982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3152800" y="2987427"/>
            <a:ext cx="1800000" cy="0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09925"/>
              </p:ext>
            </p:extLst>
          </p:nvPr>
        </p:nvGraphicFramePr>
        <p:xfrm>
          <a:off x="632520" y="2708920"/>
          <a:ext cx="252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사업관리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(PMO)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2" name="직선 연결선 41"/>
          <p:cNvCxnSpPr/>
          <p:nvPr/>
        </p:nvCxnSpPr>
        <p:spPr bwMode="auto">
          <a:xfrm flipV="1">
            <a:off x="4937946" y="3868029"/>
            <a:ext cx="1836000" cy="21119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84988"/>
              </p:ext>
            </p:extLst>
          </p:nvPr>
        </p:nvGraphicFramePr>
        <p:xfrm>
          <a:off x="6776441" y="3182104"/>
          <a:ext cx="2520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90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운영팀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409267" y="89233"/>
            <a:ext cx="3242733" cy="571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트랜시스</a:t>
            </a:r>
            <a:r>
              <a:rPr lang="ko-KR" altLang="en-US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PM </a:t>
            </a:r>
            <a:r>
              <a:rPr lang="ko-KR" altLang="en-US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하위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개발사 조직만 기술</a:t>
            </a:r>
          </a:p>
        </p:txBody>
      </p:sp>
    </p:spTree>
    <p:extLst>
      <p:ext uri="{BB962C8B-B14F-4D97-AF65-F5344CB8AC3E}">
        <p14:creationId xmlns:p14="http://schemas.microsoft.com/office/powerpoint/2010/main" val="393593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defRPr/>
            </a:pPr>
            <a:r>
              <a:rPr kumimoji="0" lang="en-US" altLang="ko-KR" b="0" kern="0" dirty="0">
                <a:solidFill>
                  <a:srgbClr val="000000"/>
                </a:solidFill>
              </a:rPr>
              <a:t>6.1 </a:t>
            </a:r>
            <a:r>
              <a:rPr kumimoji="0" lang="ko-KR" altLang="en-US" b="0" kern="0" dirty="0">
                <a:solidFill>
                  <a:srgbClr val="000000"/>
                </a:solidFill>
              </a:rPr>
              <a:t>의사소통 관리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보고 및 검토 계획은 착수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중간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최종 보고 외에 정기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수시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검토회의를 통하여 프로젝트 현황을 보고하는 형태로 진행함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5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16372"/>
              </p:ext>
            </p:extLst>
          </p:nvPr>
        </p:nvGraphicFramePr>
        <p:xfrm>
          <a:off x="269876" y="1539338"/>
          <a:ext cx="9382123" cy="4895852"/>
        </p:xfrm>
        <a:graphic>
          <a:graphicData uri="http://schemas.openxmlformats.org/drawingml/2006/table">
            <a:tbl>
              <a:tblPr/>
              <a:tblGrid>
                <a:gridCol w="824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7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11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4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4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400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보고종류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보고내용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대상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시기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64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Kick-off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사업 목적 및 범위</a:t>
                      </a:r>
                      <a:endParaRPr kumimoji="1" lang="en-US" altLang="ko-KR" sz="1100" b="0" i="0" u="none" strike="noStrike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산출물 목록 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PM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착수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64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중간 보고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현황 분석결과에 대한 내용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향후 추진 방향 및 전략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PM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중간시점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864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최종 보고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핵심 실행 과제별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To-Be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모델링 방안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향후 실행 계획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안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PM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완료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02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정기보고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주간업무 보고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금주 실적 및 차주 계획 보고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진척도 및 주요 이슈 보고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계획 대 실적 차이 및 주요 문제점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Task Force Team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고객과 협의하여 결정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50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월간업무 보고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금월 실적 및 차월 계획 보고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단계별 산출물 검토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인력 투입 현황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 의사결정 및 협조 사항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기타사항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Task Force Team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고객과 협의하여 결정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월간보고 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주간보고 생략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864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수시보고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이슈 발생 및 </a:t>
                      </a: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리스크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관리를 위해 필요한 경우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고객 요청이 있는 경우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Task Force Team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수시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67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산출물 검토회의</a:t>
                      </a:r>
                    </a:p>
                  </a:txBody>
                  <a:tcPr marL="72001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산출물과 체크리스트의 적절성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Task Force Team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수시</a:t>
                      </a:r>
                    </a:p>
                  </a:txBody>
                  <a:tcPr marL="144000" marR="72001" marT="53995" marB="53995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2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추진방안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7312025" y="385614"/>
            <a:ext cx="2312988" cy="306536"/>
          </a:xfrm>
        </p:spPr>
        <p:txBody>
          <a:bodyPr/>
          <a:lstStyle/>
          <a:p>
            <a:pPr>
              <a:defRPr/>
            </a:pPr>
            <a:fld id="{8D8E424A-936D-4DAA-8856-C1BB6259C05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2480" y="915988"/>
            <a:ext cx="9379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  <a:lvl2pPr marL="742950" indent="-285750">
              <a:defRPr sz="1200"/>
            </a:lvl2pPr>
            <a:lvl3pPr marL="1143000" indent="-228600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/>
            </a:lvl9pPr>
          </a:lstStyle>
          <a:p>
            <a:pPr lvl="0" eaLnBrk="0" latinLnBrk="0" hangingPunct="0">
              <a:defRPr/>
            </a:pPr>
            <a:r>
              <a:rPr kumimoji="0" lang="en-US" altLang="ko-KR" b="0" kern="0" dirty="0">
                <a:solidFill>
                  <a:srgbClr val="000000"/>
                </a:solidFill>
              </a:rPr>
              <a:t>6.2 </a:t>
            </a:r>
            <a:r>
              <a:rPr kumimoji="0" lang="ko-KR" altLang="en-US" b="0" kern="0" dirty="0">
                <a:solidFill>
                  <a:srgbClr val="000000"/>
                </a:solidFill>
              </a:rPr>
              <a:t>관리방안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ko-KR" altLang="en-US" kern="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수행사가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보유한 사업관리 방법론은 다양한 사업 모델 및 프로젝트 수행 경험을 기반으로 하는 </a:t>
            </a:r>
            <a:r>
              <a:rPr lang="ko-KR" altLang="en-US" kern="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수행사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고유의 방법론으로</a:t>
            </a:r>
            <a:r>
              <a:rPr lang="en-US" altLang="ko-KR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현대트랜시스의</a:t>
            </a:r>
            <a:r>
              <a:rPr lang="ko-KR" altLang="en-US" kern="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시스템 구축사업에 적합하게 적용함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5313" y="1586437"/>
            <a:ext cx="9421130" cy="4854139"/>
            <a:chOff x="119110" y="1704975"/>
            <a:chExt cx="9421130" cy="4854139"/>
          </a:xfrm>
        </p:grpSpPr>
        <p:pic>
          <p:nvPicPr>
            <p:cNvPr id="6" name="Picture 34" descr="위쪽-2">
              <a:extLst>
                <a:ext uri="{FF2B5EF4-FFF2-40B4-BE49-F238E27FC236}">
                  <a16:creationId xmlns:a16="http://schemas.microsoft.com/office/drawing/2014/main" xmlns="" id="{12DDAD20-1AF8-460B-8154-2052461F6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10" y="1924172"/>
              <a:ext cx="6420936" cy="83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6342178" y="1704975"/>
              <a:ext cx="3198062" cy="4829175"/>
            </a:xfrm>
            <a:prstGeom prst="rect">
              <a:avLst/>
            </a:prstGeom>
            <a:solidFill>
              <a:schemeClr val="bg1"/>
            </a:solidFill>
            <a:ln w="69850">
              <a:solidFill>
                <a:srgbClr val="1483CE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423" tIns="0" rIns="95423" bIns="0" anchor="ctr"/>
            <a:lstStyle>
              <a:defPPr>
                <a:defRPr lang="ko-KR"/>
              </a:defPPr>
              <a:lvl1pPr algn="ctr">
                <a:defRPr sz="1000" b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endParaRPr lang="ko-KR" altLang="en-US" dirty="0">
                <a:ln w="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501172" y="2049973"/>
              <a:ext cx="2882448" cy="992077"/>
              <a:chOff x="6501172" y="2049973"/>
              <a:chExt cx="2882448" cy="992077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6503620" y="2357253"/>
                <a:ext cx="2880000" cy="684797"/>
              </a:xfrm>
              <a:prstGeom prst="rect">
                <a:avLst/>
              </a:prstGeom>
            </p:spPr>
            <p:txBody>
              <a:bodyPr wrap="square" lIns="0" tIns="45717" rIns="91434" bIns="45717">
                <a:spAutoFit/>
              </a:bodyPr>
              <a:lstStyle/>
              <a:p>
                <a:pPr marL="271463" indent="-177800" eaLnBrk="1" fontAlgn="t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SzPct val="90000"/>
                  <a:buFont typeface="Wingdings" pitchFamily="2" charset="2"/>
                  <a:buChar char="§"/>
                  <a:tabLst>
                    <a:tab pos="1028700" algn="l"/>
                  </a:tabLst>
                </a:pPr>
                <a:r>
                  <a:rPr kumimoji="0" lang="ko-KR" altLang="en-US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규모</a:t>
                </a:r>
                <a:r>
                  <a:rPr kumimoji="0" lang="en-US" altLang="ko-KR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:r>
                  <a:rPr kumimoji="0" lang="ko-KR" altLang="en-US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기간</a:t>
                </a:r>
                <a:r>
                  <a:rPr kumimoji="0" lang="en-US" altLang="ko-KR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:r>
                  <a:rPr kumimoji="0" lang="ko-KR" altLang="en-US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기술 별 다양한 개발 및 </a:t>
                </a:r>
                <a:r>
                  <a:rPr kumimoji="0" lang="en-US" altLang="ko-KR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/>
                </a:r>
                <a:br>
                  <a:rPr kumimoji="0" lang="en-US" altLang="ko-KR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</a:br>
                <a:r>
                  <a:rPr kumimoji="0" lang="ko-KR" altLang="en-US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구축절차 보유</a:t>
                </a:r>
              </a:p>
              <a:p>
                <a:pPr marL="271463" indent="-177800" eaLnBrk="1" fontAlgn="t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SzPct val="90000"/>
                  <a:buFont typeface="Wingdings" pitchFamily="2" charset="2"/>
                  <a:buChar char="§"/>
                  <a:tabLst>
                    <a:tab pos="1028700" algn="l"/>
                  </a:tabLst>
                </a:pPr>
                <a:r>
                  <a:rPr kumimoji="0" lang="ko-KR" altLang="en-US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다양한 기법 및 작업 산출물 예제 제공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6501172" y="2049973"/>
                <a:ext cx="2367737" cy="251795"/>
              </a:xfrm>
              <a:prstGeom prst="rect">
                <a:avLst/>
              </a:prstGeom>
              <a:gradFill>
                <a:gsLst>
                  <a:gs pos="49000">
                    <a:schemeClr val="bg1">
                      <a:lumMod val="50000"/>
                      <a:alpha val="0"/>
                    </a:schemeClr>
                  </a:gs>
                  <a:gs pos="53000">
                    <a:srgbClr val="1483CE">
                      <a:alpha val="15000"/>
                    </a:srgbClr>
                  </a:gs>
                </a:gsLst>
                <a:lin ang="5400000" scaled="0"/>
              </a:gradFill>
            </p:spPr>
            <p:txBody>
              <a:bodyPr wrap="none" lIns="108000" tIns="36000" rIns="108000" bIns="0">
                <a:spAutoFit/>
              </a:bodyPr>
              <a:lstStyle/>
              <a:p>
                <a:pPr defTabSz="871001">
                  <a:buClr>
                    <a:srgbClr val="32A3D7"/>
                  </a:buClr>
                  <a:buSzPct val="90000"/>
                </a:pPr>
                <a:r>
                  <a:rPr lang="ko-KR" altLang="en-US" sz="1400" dirty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13458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다양한 구축 절차 및 기법 보유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503837" y="5402715"/>
              <a:ext cx="2880001" cy="776880"/>
              <a:chOff x="6503837" y="5402715"/>
              <a:chExt cx="2880001" cy="776880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6503838" y="5717936"/>
                <a:ext cx="2880000" cy="461659"/>
              </a:xfrm>
              <a:prstGeom prst="rect">
                <a:avLst/>
              </a:prstGeom>
            </p:spPr>
            <p:txBody>
              <a:bodyPr wrap="square" lIns="0" tIns="45717" rIns="91434" bIns="45717">
                <a:spAutoFit/>
              </a:bodyPr>
              <a:lstStyle/>
              <a:p>
                <a:pPr marL="271463" indent="-177800" eaLnBrk="1" fontAlgn="t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SzPct val="90000"/>
                  <a:buFont typeface="Wingdings" pitchFamily="2" charset="2"/>
                  <a:buChar char="§"/>
                  <a:tabLst>
                    <a:tab pos="1028700" algn="l"/>
                  </a:tabLst>
                </a:pPr>
                <a:r>
                  <a:rPr kumimoji="0" lang="ko-KR" altLang="en-US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작업 활동 별로 품질 기준과의 연계 기능 제공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6503837" y="5402715"/>
                <a:ext cx="2681925" cy="251795"/>
              </a:xfrm>
              <a:prstGeom prst="rect">
                <a:avLst/>
              </a:prstGeom>
              <a:gradFill>
                <a:gsLst>
                  <a:gs pos="49000">
                    <a:schemeClr val="bg1">
                      <a:lumMod val="50000"/>
                      <a:alpha val="0"/>
                    </a:schemeClr>
                  </a:gs>
                  <a:gs pos="53000">
                    <a:srgbClr val="1483CE">
                      <a:alpha val="15000"/>
                    </a:srgbClr>
                  </a:gs>
                </a:gsLst>
                <a:lin ang="5400000" scaled="0"/>
              </a:gradFill>
            </p:spPr>
            <p:txBody>
              <a:bodyPr wrap="none" lIns="108000" tIns="36000" rIns="108000" bIns="0">
                <a:spAutoFit/>
              </a:bodyPr>
              <a:lstStyle/>
              <a:p>
                <a:pPr defTabSz="871001">
                  <a:buClr>
                    <a:srgbClr val="32A3D7"/>
                  </a:buClr>
                  <a:buSzPct val="90000"/>
                </a:pPr>
                <a:r>
                  <a:rPr lang="ko-KR" altLang="en-US" sz="1400" dirty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13458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표준 프로세스를 준수한 품질 보증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498096" y="3730186"/>
              <a:ext cx="2885525" cy="995674"/>
              <a:chOff x="6498096" y="3774766"/>
              <a:chExt cx="2885525" cy="995674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6503621" y="4124115"/>
                <a:ext cx="2880000" cy="646325"/>
              </a:xfrm>
              <a:prstGeom prst="rect">
                <a:avLst/>
              </a:prstGeom>
            </p:spPr>
            <p:txBody>
              <a:bodyPr wrap="square" lIns="0" tIns="45717" rIns="91434" bIns="45717">
                <a:spAutoFit/>
              </a:bodyPr>
              <a:lstStyle/>
              <a:p>
                <a:pPr marL="271463" indent="-177800" eaLnBrk="1" fontAlgn="t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SzPct val="90000"/>
                  <a:buFont typeface="Wingdings" pitchFamily="2" charset="2"/>
                  <a:buChar char="§"/>
                  <a:tabLst>
                    <a:tab pos="1028700" algn="l"/>
                  </a:tabLst>
                </a:pPr>
                <a:r>
                  <a:rPr kumimoji="0" lang="ko-KR" altLang="en-US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구축 절차 선정 및 적용 기법 등을 통해</a:t>
                </a:r>
                <a:r>
                  <a:rPr kumimoji="0" lang="en-US" altLang="ko-KR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/>
                </a:r>
                <a:br>
                  <a:rPr kumimoji="0" lang="en-US" altLang="ko-KR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</a:br>
                <a:r>
                  <a:rPr kumimoji="0" lang="ko-KR" altLang="en-US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사업 특성 및 환경에 적합한 작업 절차 </a:t>
                </a:r>
                <a:r>
                  <a:rPr kumimoji="0" lang="en-US" altLang="ko-KR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/>
                </a:r>
                <a:br>
                  <a:rPr kumimoji="0" lang="en-US" altLang="ko-KR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</a:br>
                <a:r>
                  <a:rPr kumimoji="0" lang="ko-KR" altLang="en-US" sz="1200" kern="0" dirty="0">
                    <a:ln w="0"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작성</a:t>
                </a: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6498096" y="3774766"/>
                <a:ext cx="2786120" cy="251795"/>
              </a:xfrm>
              <a:prstGeom prst="rect">
                <a:avLst/>
              </a:prstGeom>
              <a:gradFill>
                <a:gsLst>
                  <a:gs pos="49000">
                    <a:schemeClr val="bg1">
                      <a:lumMod val="50000"/>
                      <a:alpha val="0"/>
                    </a:schemeClr>
                  </a:gs>
                  <a:gs pos="53000">
                    <a:srgbClr val="1483CE">
                      <a:alpha val="15000"/>
                    </a:srgbClr>
                  </a:gs>
                </a:gsLst>
                <a:lin ang="5400000" scaled="0"/>
              </a:gradFill>
            </p:spPr>
            <p:txBody>
              <a:bodyPr wrap="none" lIns="108000" tIns="36000" rIns="108000" bIns="0">
                <a:spAutoFit/>
              </a:bodyPr>
              <a:lstStyle/>
              <a:p>
                <a:pPr defTabSz="871001">
                  <a:buClr>
                    <a:srgbClr val="32A3D7"/>
                  </a:buClr>
                  <a:buSzPct val="90000"/>
                </a:pPr>
                <a:r>
                  <a:rPr lang="ko-KR" altLang="en-US" sz="1400" dirty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13458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프로젝트 환경에 따른 </a:t>
                </a:r>
                <a:r>
                  <a:rPr lang="ko-KR" altLang="en-US" sz="1400" dirty="0" err="1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13458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테일러링</a:t>
                </a:r>
                <a:r>
                  <a:rPr lang="ko-KR" altLang="en-US" sz="1400" dirty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rgbClr val="13458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용이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 bwMode="auto">
            <a:xfrm>
              <a:off x="354196" y="4855537"/>
              <a:ext cx="5833065" cy="152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kern="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" name="Arc 135"/>
            <p:cNvSpPr>
              <a:spLocks/>
            </p:cNvSpPr>
            <p:nvPr/>
          </p:nvSpPr>
          <p:spPr bwMode="auto">
            <a:xfrm rot="16200000" flipH="1">
              <a:off x="2944943" y="2689494"/>
              <a:ext cx="660862" cy="5560255"/>
            </a:xfrm>
            <a:custGeom>
              <a:avLst/>
              <a:gdLst>
                <a:gd name="T0" fmla="*/ 12704108 w 31332"/>
                <a:gd name="T1" fmla="*/ 1394774742 h 43200"/>
                <a:gd name="T2" fmla="*/ 0 w 31332"/>
                <a:gd name="T3" fmla="*/ 2147483647 h 43200"/>
                <a:gd name="T4" fmla="*/ 49752540 w 31332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31332"/>
                <a:gd name="T10" fmla="*/ 0 h 43200"/>
                <a:gd name="T11" fmla="*/ 31332 w 313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32" h="43200" fill="none" extrusionOk="0">
                  <a:moveTo>
                    <a:pt x="2485" y="1252"/>
                  </a:moveTo>
                  <a:cubicBezTo>
                    <a:pt x="4811" y="423"/>
                    <a:pt x="7262" y="-1"/>
                    <a:pt x="9732" y="0"/>
                  </a:cubicBezTo>
                  <a:cubicBezTo>
                    <a:pt x="21661" y="0"/>
                    <a:pt x="31332" y="9670"/>
                    <a:pt x="31332" y="21600"/>
                  </a:cubicBezTo>
                  <a:cubicBezTo>
                    <a:pt x="31332" y="33529"/>
                    <a:pt x="21661" y="43200"/>
                    <a:pt x="9732" y="43200"/>
                  </a:cubicBezTo>
                  <a:cubicBezTo>
                    <a:pt x="6351" y="43200"/>
                    <a:pt x="3018" y="42406"/>
                    <a:pt x="0" y="40883"/>
                  </a:cubicBezTo>
                </a:path>
                <a:path w="31332" h="43200" stroke="0" extrusionOk="0">
                  <a:moveTo>
                    <a:pt x="2485" y="1252"/>
                  </a:moveTo>
                  <a:cubicBezTo>
                    <a:pt x="4811" y="423"/>
                    <a:pt x="7262" y="-1"/>
                    <a:pt x="9732" y="0"/>
                  </a:cubicBezTo>
                  <a:cubicBezTo>
                    <a:pt x="21661" y="0"/>
                    <a:pt x="31332" y="9670"/>
                    <a:pt x="31332" y="21600"/>
                  </a:cubicBezTo>
                  <a:cubicBezTo>
                    <a:pt x="31332" y="33529"/>
                    <a:pt x="21661" y="43200"/>
                    <a:pt x="9732" y="43200"/>
                  </a:cubicBezTo>
                  <a:cubicBezTo>
                    <a:pt x="6351" y="43200"/>
                    <a:pt x="3018" y="42406"/>
                    <a:pt x="0" y="40883"/>
                  </a:cubicBezTo>
                  <a:lnTo>
                    <a:pt x="9732" y="21600"/>
                  </a:lnTo>
                  <a:lnTo>
                    <a:pt x="2485" y="1252"/>
                  </a:lnTo>
                  <a:close/>
                </a:path>
              </a:pathLst>
            </a:custGeom>
            <a:noFill/>
            <a:ln w="127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b="1" ker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pic>
          <p:nvPicPr>
            <p:cNvPr id="23" name="Picture 34" descr="위쪽-2">
              <a:extLst>
                <a:ext uri="{FF2B5EF4-FFF2-40B4-BE49-F238E27FC236}">
                  <a16:creationId xmlns:a16="http://schemas.microsoft.com/office/drawing/2014/main" xmlns="" id="{12DDAD20-1AF8-460B-8154-2052461F6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" y="2246823"/>
              <a:ext cx="5685244" cy="1573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모서리가 둥근 직사각형 23"/>
            <p:cNvSpPr/>
            <p:nvPr/>
          </p:nvSpPr>
          <p:spPr bwMode="auto">
            <a:xfrm>
              <a:off x="672633" y="3494029"/>
              <a:ext cx="5187258" cy="1694610"/>
            </a:xfrm>
            <a:prstGeom prst="roundRect">
              <a:avLst>
                <a:gd name="adj" fmla="val 0"/>
              </a:avLst>
            </a:prstGeom>
            <a:pattFill prst="wdUpDiag">
              <a:fgClr>
                <a:srgbClr val="D3E2F9"/>
              </a:fgClr>
              <a:bgClr>
                <a:schemeClr val="bg1"/>
              </a:bgClr>
            </a:pattFill>
            <a:ln w="15875">
              <a:solidFill>
                <a:srgbClr val="1345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indent="-100506" algn="ctr" defTabSz="871001" eaLnBrk="1" latinLnBrk="1" hangingPunct="1">
                <a:buClr>
                  <a:srgbClr val="32A3D7"/>
                </a:buClr>
                <a:buSzPct val="90000"/>
              </a:pPr>
              <a:endPara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003464"/>
                </a:solidFill>
                <a:effectLst>
                  <a:glow rad="127000">
                    <a:schemeClr val="bg1"/>
                  </a:glo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801476" y="3314700"/>
              <a:ext cx="2929572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 algn="ctr">
              <a:solidFill>
                <a:srgbClr val="13458F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 defTabSz="871001" eaLnBrk="1" hangingPunct="1">
                <a:buClr>
                  <a:srgbClr val="32A3D7"/>
                </a:buClr>
                <a:buSzPct val="90000"/>
              </a:pPr>
              <a:r>
                <a:rPr lang="ko-KR" altLang="en-US" sz="14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3458F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시스템 구축 관리방법론 적용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1133008" y="2170300"/>
              <a:ext cx="1043088" cy="1043088"/>
            </a:xfrm>
            <a:prstGeom prst="ellipse">
              <a:avLst/>
            </a:prstGeom>
            <a:solidFill>
              <a:srgbClr val="003464"/>
            </a:solidFill>
            <a:ln w="12700">
              <a:solidFill>
                <a:srgbClr val="003464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57432" eaLnBrk="1" latinLnBrk="1" hangingPunct="1"/>
              <a:r>
                <a:rPr lang="ko-KR" altLang="en-US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 및 납기준수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2744718" y="2033845"/>
              <a:ext cx="1043088" cy="1043088"/>
            </a:xfrm>
            <a:prstGeom prst="ellipse">
              <a:avLst/>
            </a:prstGeom>
            <a:solidFill>
              <a:srgbClr val="003464"/>
            </a:solidFill>
            <a:ln w="12700">
              <a:solidFill>
                <a:srgbClr val="003464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57432" eaLnBrk="1" latinLnBrk="1" hangingPunct="1"/>
              <a:r>
                <a:rPr lang="ko-KR" altLang="en-US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품질</a:t>
              </a:r>
              <a:r>
                <a:rPr lang="en-US" altLang="ko-KR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lang="en-US" altLang="ko-KR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ko-KR" altLang="en-US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보증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4356428" y="2167369"/>
              <a:ext cx="1043088" cy="1043088"/>
            </a:xfrm>
            <a:prstGeom prst="ellipse">
              <a:avLst/>
            </a:prstGeom>
            <a:solidFill>
              <a:srgbClr val="003464"/>
            </a:solidFill>
            <a:ln w="12700">
              <a:solidFill>
                <a:srgbClr val="003464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57432" eaLnBrk="1" latinLnBrk="1" hangingPunct="1"/>
              <a:r>
                <a:rPr lang="ko-KR" altLang="en-US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효율적 자원활용</a:t>
              </a:r>
            </a:p>
          </p:txBody>
        </p:sp>
        <p:sp>
          <p:nvSpPr>
            <p:cNvPr id="29" name="AutoShape 136"/>
            <p:cNvSpPr>
              <a:spLocks noChangeArrowheads="1"/>
            </p:cNvSpPr>
            <p:nvPr/>
          </p:nvSpPr>
          <p:spPr bwMode="auto">
            <a:xfrm rot="5989482">
              <a:off x="1458865" y="5628189"/>
              <a:ext cx="133383" cy="151560"/>
            </a:xfrm>
            <a:prstGeom prst="triangle">
              <a:avLst>
                <a:gd name="adj" fmla="val 50000"/>
              </a:avLst>
            </a:prstGeom>
            <a:solidFill>
              <a:srgbClr val="4B78C9"/>
            </a:solidFill>
            <a:ln>
              <a:noFill/>
            </a:ln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b="1" ker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0" name="AutoShape 137"/>
            <p:cNvSpPr>
              <a:spLocks noChangeArrowheads="1"/>
            </p:cNvSpPr>
            <p:nvPr/>
          </p:nvSpPr>
          <p:spPr bwMode="auto">
            <a:xfrm rot="5400000">
              <a:off x="2660744" y="5716159"/>
              <a:ext cx="126970" cy="140604"/>
            </a:xfrm>
            <a:prstGeom prst="triangle">
              <a:avLst>
                <a:gd name="adj" fmla="val 50000"/>
              </a:avLst>
            </a:prstGeom>
            <a:solidFill>
              <a:srgbClr val="4B78C9"/>
            </a:solidFill>
            <a:ln>
              <a:noFill/>
            </a:ln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b="1" ker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1" name="AutoShape 138"/>
            <p:cNvSpPr>
              <a:spLocks noChangeArrowheads="1"/>
            </p:cNvSpPr>
            <p:nvPr/>
          </p:nvSpPr>
          <p:spPr bwMode="auto">
            <a:xfrm rot="5037790">
              <a:off x="3851667" y="5733158"/>
              <a:ext cx="120558" cy="129650"/>
            </a:xfrm>
            <a:prstGeom prst="triangle">
              <a:avLst>
                <a:gd name="adj" fmla="val 50000"/>
              </a:avLst>
            </a:prstGeom>
            <a:solidFill>
              <a:srgbClr val="4B78C9"/>
            </a:solidFill>
            <a:ln>
              <a:noFill/>
            </a:ln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b="1" ker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2" name="AutoShape 139"/>
            <p:cNvSpPr>
              <a:spLocks noChangeArrowheads="1"/>
            </p:cNvSpPr>
            <p:nvPr/>
          </p:nvSpPr>
          <p:spPr bwMode="auto">
            <a:xfrm rot="4768895">
              <a:off x="5036547" y="5624133"/>
              <a:ext cx="124405" cy="138778"/>
            </a:xfrm>
            <a:prstGeom prst="triangle">
              <a:avLst>
                <a:gd name="adj" fmla="val 50000"/>
              </a:avLst>
            </a:prstGeom>
            <a:solidFill>
              <a:srgbClr val="4B78C9"/>
            </a:solidFill>
            <a:ln>
              <a:noFill/>
            </a:ln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b="1" ker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3" name="Rectangle 93"/>
            <p:cNvSpPr>
              <a:spLocks noChangeArrowheads="1"/>
            </p:cNvSpPr>
            <p:nvPr/>
          </p:nvSpPr>
          <p:spPr bwMode="auto">
            <a:xfrm>
              <a:off x="653812" y="5307028"/>
              <a:ext cx="539340" cy="5393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7F7F7F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57432" eaLnBrk="1" latinLnBrk="1" hangingPunct="1"/>
              <a:r>
                <a:rPr lang="ko-KR" altLang="en-US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착수</a:t>
              </a:r>
            </a:p>
          </p:txBody>
        </p:sp>
        <p:sp>
          <p:nvSpPr>
            <p:cNvPr id="34" name="Rectangle 93"/>
            <p:cNvSpPr>
              <a:spLocks noChangeArrowheads="1"/>
            </p:cNvSpPr>
            <p:nvPr/>
          </p:nvSpPr>
          <p:spPr bwMode="auto">
            <a:xfrm>
              <a:off x="1857962" y="5453306"/>
              <a:ext cx="539340" cy="5393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rgbClr val="7F7F7F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57432" eaLnBrk="1" latinLnBrk="1" hangingPunct="1"/>
              <a:r>
                <a:rPr lang="ko-KR" altLang="en-US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계획</a:t>
              </a:r>
            </a:p>
          </p:txBody>
        </p:sp>
        <p:sp>
          <p:nvSpPr>
            <p:cNvPr id="35" name="Rectangle 93"/>
            <p:cNvSpPr>
              <a:spLocks noChangeArrowheads="1"/>
            </p:cNvSpPr>
            <p:nvPr/>
          </p:nvSpPr>
          <p:spPr bwMode="auto">
            <a:xfrm>
              <a:off x="3051156" y="5454945"/>
              <a:ext cx="539340" cy="539340"/>
            </a:xfrm>
            <a:prstGeom prst="ellipse">
              <a:avLst/>
            </a:prstGeom>
            <a:solidFill>
              <a:srgbClr val="1274B6"/>
            </a:solidFill>
            <a:ln w="12700">
              <a:solidFill>
                <a:srgbClr val="1274B6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57432" eaLnBrk="1" latinLnBrk="1" hangingPunct="1"/>
              <a:r>
                <a:rPr lang="ko-KR" altLang="en-US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실행</a:t>
              </a:r>
            </a:p>
          </p:txBody>
        </p:sp>
        <p:sp>
          <p:nvSpPr>
            <p:cNvPr id="36" name="Rectangle 93"/>
            <p:cNvSpPr>
              <a:spLocks noChangeArrowheads="1"/>
            </p:cNvSpPr>
            <p:nvPr/>
          </p:nvSpPr>
          <p:spPr bwMode="auto">
            <a:xfrm>
              <a:off x="4233396" y="5453306"/>
              <a:ext cx="539340" cy="539340"/>
            </a:xfrm>
            <a:prstGeom prst="ellipse">
              <a:avLst/>
            </a:prstGeom>
            <a:solidFill>
              <a:srgbClr val="13458F"/>
            </a:solidFill>
            <a:ln w="12700">
              <a:solidFill>
                <a:srgbClr val="13458F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57432" eaLnBrk="1" latinLnBrk="1" hangingPunct="1"/>
              <a:r>
                <a:rPr lang="ko-KR" altLang="en-US" sz="1400" kern="1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통제</a:t>
              </a:r>
            </a:p>
          </p:txBody>
        </p:sp>
        <p:sp>
          <p:nvSpPr>
            <p:cNvPr id="37" name="Rectangle 93"/>
            <p:cNvSpPr>
              <a:spLocks noChangeArrowheads="1"/>
            </p:cNvSpPr>
            <p:nvPr/>
          </p:nvSpPr>
          <p:spPr bwMode="auto">
            <a:xfrm>
              <a:off x="5424764" y="5285388"/>
              <a:ext cx="539340" cy="539340"/>
            </a:xfrm>
            <a:prstGeom prst="ellipse">
              <a:avLst/>
            </a:prstGeom>
            <a:solidFill>
              <a:srgbClr val="003464"/>
            </a:solidFill>
            <a:ln w="12700">
              <a:solidFill>
                <a:srgbClr val="003464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57432" eaLnBrk="1" latinLnBrk="1" hangingPunct="1"/>
              <a:r>
                <a:rPr lang="ko-KR" altLang="en-US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종료</a:t>
              </a: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45262" y="6214085"/>
              <a:ext cx="5842000" cy="345029"/>
            </a:xfrm>
            <a:prstGeom prst="rect">
              <a:avLst/>
            </a:prstGeom>
            <a:solidFill>
              <a:srgbClr val="1274B6"/>
            </a:solidFill>
            <a:ln w="12700">
              <a:solidFill>
                <a:srgbClr val="1274B6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57432" eaLnBrk="1" latinLnBrk="1" hangingPunct="1"/>
              <a:r>
                <a:rPr lang="ko-KR" altLang="en-US" sz="14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사업관리단계</a:t>
              </a: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830815" y="3766538"/>
              <a:ext cx="2296441" cy="37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597CB0"/>
              </a:solidFill>
              <a:prstDash val="solid"/>
              <a:round/>
              <a:headEnd/>
              <a:tailEnd/>
            </a:ln>
            <a:effectLst/>
          </p:spPr>
          <p:txBody>
            <a:bodyPr lIns="612000" tIns="0" rIns="0" bIns="0" anchor="ctr"/>
            <a:lstStyle/>
            <a:p>
              <a:pPr defTabSz="957432" eaLnBrk="1" latinLnBrk="1" hangingPunct="1"/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의사소통 관리 방안</a:t>
              </a:r>
            </a:p>
          </p:txBody>
        </p:sp>
        <p:sp>
          <p:nvSpPr>
            <p:cNvPr id="40" name="오각형 78">
              <a:extLst>
                <a:ext uri="{FF2B5EF4-FFF2-40B4-BE49-F238E27FC236}">
                  <a16:creationId xmlns:a16="http://schemas.microsoft.com/office/drawing/2014/main" xmlns="" id="{713FCDD7-0A13-4A79-BC07-B00D1064026D}"/>
                </a:ext>
              </a:extLst>
            </p:cNvPr>
            <p:cNvSpPr/>
            <p:nvPr/>
          </p:nvSpPr>
          <p:spPr>
            <a:xfrm>
              <a:off x="920413" y="3837986"/>
              <a:ext cx="412152" cy="233153"/>
            </a:xfrm>
            <a:prstGeom prst="homePlate">
              <a:avLst>
                <a:gd name="adj" fmla="val 32867"/>
              </a:avLst>
            </a:prstGeom>
            <a:solidFill>
              <a:srgbClr val="1051A0"/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300" kern="10" dirty="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6.1</a:t>
              </a:r>
              <a:endParaRPr lang="ko-KR" altLang="en-US" sz="1300" kern="10" dirty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330618" y="3766537"/>
              <a:ext cx="2296441" cy="37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597CB0"/>
              </a:solidFill>
              <a:prstDash val="solid"/>
              <a:round/>
              <a:headEnd/>
              <a:tailEnd/>
            </a:ln>
            <a:effectLst/>
          </p:spPr>
          <p:txBody>
            <a:bodyPr lIns="612000" tIns="0" rIns="0" bIns="0" anchor="ctr"/>
            <a:lstStyle/>
            <a:p>
              <a:pPr defTabSz="957432" eaLnBrk="1" latinLnBrk="1" hangingPunct="1"/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산출물</a:t>
              </a:r>
              <a:r>
                <a:rPr lang="en-US" altLang="ko-KR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관리 방안</a:t>
              </a:r>
              <a:endParaRPr lang="en-US" altLang="ko-KR" sz="11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2" name="오각형 78">
              <a:extLst>
                <a:ext uri="{FF2B5EF4-FFF2-40B4-BE49-F238E27FC236}">
                  <a16:creationId xmlns:a16="http://schemas.microsoft.com/office/drawing/2014/main" xmlns="" id="{713FCDD7-0A13-4A79-BC07-B00D1064026D}"/>
                </a:ext>
              </a:extLst>
            </p:cNvPr>
            <p:cNvSpPr/>
            <p:nvPr/>
          </p:nvSpPr>
          <p:spPr>
            <a:xfrm>
              <a:off x="3412669" y="3837986"/>
              <a:ext cx="412152" cy="233153"/>
            </a:xfrm>
            <a:prstGeom prst="homePlate">
              <a:avLst>
                <a:gd name="adj" fmla="val 32867"/>
              </a:avLst>
            </a:prstGeom>
            <a:solidFill>
              <a:srgbClr val="1051A0"/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300" kern="10" dirty="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6.4</a:t>
              </a:r>
              <a:endParaRPr lang="ko-KR" altLang="en-US" sz="1300" kern="10" dirty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830815" y="4233231"/>
              <a:ext cx="2296441" cy="376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597CB0"/>
              </a:solidFill>
              <a:prstDash val="solid"/>
              <a:round/>
              <a:headEnd/>
              <a:tailEnd/>
            </a:ln>
            <a:effectLst/>
          </p:spPr>
          <p:txBody>
            <a:bodyPr lIns="612000" tIns="0" rIns="0" bIns="0" anchor="ctr"/>
            <a:lstStyle/>
            <a:p>
              <a:pPr defTabSz="957432" eaLnBrk="1" latinLnBrk="1" hangingPunct="1"/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이슈</a:t>
              </a:r>
              <a:r>
                <a:rPr lang="en-US" altLang="ko-KR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및 위험</a:t>
              </a:r>
              <a:r>
                <a:rPr lang="en-US" altLang="ko-KR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관리 방안</a:t>
              </a:r>
              <a:endParaRPr lang="en-US" altLang="ko-KR" sz="11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4" name="오각형 78">
              <a:extLst>
                <a:ext uri="{FF2B5EF4-FFF2-40B4-BE49-F238E27FC236}">
                  <a16:creationId xmlns:a16="http://schemas.microsoft.com/office/drawing/2014/main" xmlns="" id="{713FCDD7-0A13-4A79-BC07-B00D1064026D}"/>
                </a:ext>
              </a:extLst>
            </p:cNvPr>
            <p:cNvSpPr/>
            <p:nvPr/>
          </p:nvSpPr>
          <p:spPr>
            <a:xfrm>
              <a:off x="920413" y="4304680"/>
              <a:ext cx="412152" cy="233153"/>
            </a:xfrm>
            <a:prstGeom prst="homePlate">
              <a:avLst>
                <a:gd name="adj" fmla="val 32867"/>
              </a:avLst>
            </a:prstGeom>
            <a:solidFill>
              <a:srgbClr val="1051A0"/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300" kern="10" dirty="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6.5</a:t>
              </a:r>
              <a:endParaRPr lang="ko-KR" altLang="en-US" sz="1300" kern="10" dirty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330618" y="4233231"/>
              <a:ext cx="2296441" cy="376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597CB0"/>
              </a:solidFill>
              <a:prstDash val="solid"/>
              <a:round/>
              <a:headEnd/>
              <a:tailEnd/>
            </a:ln>
            <a:effectLst/>
          </p:spPr>
          <p:txBody>
            <a:bodyPr lIns="612000" tIns="0" rIns="0" bIns="0" anchor="ctr"/>
            <a:lstStyle/>
            <a:p>
              <a:pPr defTabSz="957432" eaLnBrk="1" latinLnBrk="1" hangingPunct="1"/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일정 및 진척</a:t>
              </a:r>
              <a:r>
                <a:rPr lang="en-US" altLang="ko-KR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관리 방안</a:t>
              </a:r>
              <a:endParaRPr lang="en-US" altLang="ko-KR" sz="11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6" name="오각형 78">
              <a:extLst>
                <a:ext uri="{FF2B5EF4-FFF2-40B4-BE49-F238E27FC236}">
                  <a16:creationId xmlns:a16="http://schemas.microsoft.com/office/drawing/2014/main" xmlns="" id="{713FCDD7-0A13-4A79-BC07-B00D1064026D}"/>
                </a:ext>
              </a:extLst>
            </p:cNvPr>
            <p:cNvSpPr/>
            <p:nvPr/>
          </p:nvSpPr>
          <p:spPr>
            <a:xfrm>
              <a:off x="3412669" y="4304680"/>
              <a:ext cx="412152" cy="233153"/>
            </a:xfrm>
            <a:prstGeom prst="homePlate">
              <a:avLst>
                <a:gd name="adj" fmla="val 32867"/>
              </a:avLst>
            </a:prstGeom>
            <a:solidFill>
              <a:srgbClr val="1051A0"/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300" kern="10" dirty="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6.6</a:t>
              </a:r>
              <a:endParaRPr lang="ko-KR" altLang="en-US" sz="1300" kern="10" dirty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830815" y="4699924"/>
              <a:ext cx="2296441" cy="376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597CB0"/>
              </a:solidFill>
              <a:prstDash val="solid"/>
              <a:round/>
              <a:headEnd/>
              <a:tailEnd/>
            </a:ln>
            <a:effectLst/>
          </p:spPr>
          <p:txBody>
            <a:bodyPr lIns="612000" tIns="0" rIns="0" bIns="0" anchor="ctr"/>
            <a:lstStyle/>
            <a:p>
              <a:pPr defTabSz="957432" eaLnBrk="1" latinLnBrk="1" hangingPunct="1"/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품질 관리 방안</a:t>
              </a:r>
              <a:endParaRPr lang="en-US" altLang="ko-KR" sz="11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8" name="오각형 78">
              <a:extLst>
                <a:ext uri="{FF2B5EF4-FFF2-40B4-BE49-F238E27FC236}">
                  <a16:creationId xmlns:a16="http://schemas.microsoft.com/office/drawing/2014/main" xmlns="" id="{713FCDD7-0A13-4A79-BC07-B00D1064026D}"/>
                </a:ext>
              </a:extLst>
            </p:cNvPr>
            <p:cNvSpPr/>
            <p:nvPr/>
          </p:nvSpPr>
          <p:spPr>
            <a:xfrm>
              <a:off x="920413" y="4771373"/>
              <a:ext cx="412152" cy="233153"/>
            </a:xfrm>
            <a:prstGeom prst="homePlate">
              <a:avLst>
                <a:gd name="adj" fmla="val 32867"/>
              </a:avLst>
            </a:prstGeom>
            <a:solidFill>
              <a:srgbClr val="1051A0"/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300" kern="10" dirty="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6.7</a:t>
              </a:r>
              <a:endParaRPr lang="ko-KR" altLang="en-US" sz="1300" kern="10" dirty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330619" y="4699924"/>
              <a:ext cx="2296441" cy="376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597CB0"/>
              </a:solidFill>
              <a:prstDash val="solid"/>
              <a:round/>
              <a:headEnd/>
              <a:tailEnd/>
            </a:ln>
            <a:effectLst/>
          </p:spPr>
          <p:txBody>
            <a:bodyPr lIns="612000" tIns="0" rIns="0" bIns="0" anchor="ctr"/>
            <a:lstStyle/>
            <a:p>
              <a:pPr defTabSz="957432" eaLnBrk="1" latinLnBrk="1" hangingPunct="1"/>
              <a:r>
                <a:rPr lang="ko-KR" altLang="en-US" sz="1100" kern="10" dirty="0">
                  <a:ln w="12700"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  <a:round/>
                    <a:headEnd/>
                    <a:tailEnd/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itchFamily="2" charset="2"/>
                </a:rPr>
                <a:t>변경 관리 방안</a:t>
              </a:r>
              <a:endParaRPr lang="en-US" altLang="ko-KR" sz="1100" kern="10" dirty="0">
                <a:ln w="12700"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  <a:round/>
                  <a:headEnd/>
                  <a:tailEnd/>
                </a:ln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itchFamily="2" charset="2"/>
              </a:endParaRPr>
            </a:p>
          </p:txBody>
        </p:sp>
        <p:sp>
          <p:nvSpPr>
            <p:cNvPr id="50" name="오각형 78">
              <a:extLst>
                <a:ext uri="{FF2B5EF4-FFF2-40B4-BE49-F238E27FC236}">
                  <a16:creationId xmlns:a16="http://schemas.microsoft.com/office/drawing/2014/main" xmlns="" id="{713FCDD7-0A13-4A79-BC07-B00D1064026D}"/>
                </a:ext>
              </a:extLst>
            </p:cNvPr>
            <p:cNvSpPr/>
            <p:nvPr/>
          </p:nvSpPr>
          <p:spPr>
            <a:xfrm>
              <a:off x="3412669" y="4771373"/>
              <a:ext cx="412152" cy="233153"/>
            </a:xfrm>
            <a:prstGeom prst="homePlate">
              <a:avLst>
                <a:gd name="adj" fmla="val 32867"/>
              </a:avLst>
            </a:prstGeom>
            <a:solidFill>
              <a:srgbClr val="1051A0"/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1300" kern="10" dirty="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6.8</a:t>
              </a:r>
              <a:endParaRPr lang="ko-KR" altLang="en-US" sz="1300" kern="10" dirty="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07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2724</Words>
  <Application>Microsoft Office PowerPoint</Application>
  <PresentationFormat>A4 용지(210x297mm)</PresentationFormat>
  <Paragraphs>972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목 차</vt:lpstr>
      <vt:lpstr>1. 개요</vt:lpstr>
      <vt:lpstr>2. 추진 범위</vt:lpstr>
      <vt:lpstr>3. 추진 일정</vt:lpstr>
      <vt:lpstr>4. 인력투입계획</vt:lpstr>
      <vt:lpstr>5. 추진 조직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  <vt:lpstr>6. 추진방안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장정훈</dc:creator>
  <cp:lastModifiedBy>admin</cp:lastModifiedBy>
  <cp:revision>38</cp:revision>
  <dcterms:created xsi:type="dcterms:W3CDTF">2020-08-11T01:50:34Z</dcterms:created>
  <dcterms:modified xsi:type="dcterms:W3CDTF">2020-08-13T08:30:02Z</dcterms:modified>
</cp:coreProperties>
</file>