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 Peng" initials="p" lastIdx="1" clrIdx="0">
    <p:extLst>
      <p:ext uri="{19B8F6BF-5375-455C-9EA6-DF929625EA0E}">
        <p15:presenceInfo xmlns:p15="http://schemas.microsoft.com/office/powerpoint/2012/main" userId="Bo P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471"/>
    <a:srgbClr val="FFC305"/>
    <a:srgbClr val="FF9966"/>
    <a:srgbClr val="B6F0F6"/>
    <a:srgbClr val="EF8D4B"/>
    <a:srgbClr val="FA584C"/>
    <a:srgbClr val="D76213"/>
    <a:srgbClr val="F19055"/>
    <a:srgbClr val="1568A8"/>
    <a:srgbClr val="C84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5379" autoAdjust="0"/>
  </p:normalViewPr>
  <p:slideViewPr>
    <p:cSldViewPr snapToGrid="0">
      <p:cViewPr varScale="1">
        <p:scale>
          <a:sx n="44" d="100"/>
          <a:sy n="44" d="100"/>
        </p:scale>
        <p:origin x="22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70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D8E21B1-C975-4AB7-B165-AA44E9CA19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DA1121-753A-4791-AC3B-3323B87A13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F3CB4-BB90-4C74-B20C-F740B87EB5A6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65BFB7-E726-4EBB-AAED-F4E45DBF82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BEBCD7-ADED-46A9-86B5-68242CDC74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E0738-7735-4ED4-98C2-726E19FF8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50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71B5-D0F9-4865-B46D-52F452CC7533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04BDE-CFFB-4B3F-A743-75D4916A6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2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04BDE-CFFB-4B3F-A743-75D4916A65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30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90BC2-0954-4D3E-97AF-710414BF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79600"/>
            <a:ext cx="914400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3EB280-358C-4C4C-8FA7-2E26FEFD3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600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C3F64D-459F-40F2-BE66-278B3345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75FA00A3-8634-4916-BEF6-F445AD93DD15}" type="datetime1">
              <a:rPr lang="ja-JP" altLang="en-US" smtClean="0"/>
              <a:pPr/>
              <a:t>2020/11/26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55FF92-9FB5-4C82-9064-40432CC7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sv-SE" altLang="ja-JP" dirty="0"/>
              <a:t>© 2020 SRA OSS, Inc. Japan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644E32-10C7-4EEF-B609-5A16EEAF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AB83E0C0-4752-44F4-8EE7-3B4DD42D26F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2553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16C11-1DF1-445E-9FCF-F106B049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D65EC6-DD07-4D88-890C-D9B1C941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3DA02C-F5E1-48D3-9789-812F12B2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D50-B4CC-47E8-A074-1CF17765A665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7BC37-E01F-4562-A7E9-76182B0A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DA5879-AFDB-44D6-A149-BFDDB916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7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1B2880-1FA3-4125-B423-8BABDD43B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655400" y="1087200"/>
            <a:ext cx="698400" cy="5090400"/>
          </a:xfrm>
        </p:spPr>
        <p:txBody>
          <a:bodyPr vert="eaVert"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72F9D8-B1DB-4BC2-9075-C4EC830E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87200"/>
            <a:ext cx="9666000" cy="509040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CC1C1-284E-4196-8920-64BE6C59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5820-CC0E-437C-982E-135C217D8C65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37E1E-50ED-4650-9791-769F1D28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3D9ED-4E43-4DFA-AB92-EE66AFF4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2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A1083-A98B-4D06-BC31-2F3B8046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732"/>
            <a:ext cx="10515600" cy="6048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A20046-1893-49CB-808E-9A19796E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5"/>
            <a:ext cx="10515600" cy="460585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4319A-577F-4C06-BA27-6AF4B443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AC32-A860-4F43-83DF-4462D1478A06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291203-D9B6-4EBC-BE4C-35087751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altLang="ja-JP" dirty="0"/>
              <a:t>© 2020 SRA OSS, Inc. Japan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E7650B-421E-46FA-881A-F9CC16CE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11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1F6D2-A340-4034-9EB0-8CB5D9F1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600"/>
            <a:ext cx="9144000" cy="2386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692AE-2E01-493B-8B90-D0D7B387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56BE52B-08BE-440F-9C7A-4E0B5E57E95B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D3407-DF09-4E54-953C-C73B099D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88BA28-EA90-49B1-B1A8-C715CB56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6AAF16DC-F8F2-46DE-ABB7-ED4E70981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960000"/>
            <a:ext cx="9144000" cy="16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60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8E5C1-289E-4378-B26E-BE2036BE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888"/>
            <a:ext cx="10515600" cy="6048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DEB17B-C733-4B6A-96C7-0E10C35C9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E3AB88-6340-4C43-A47B-2279C98E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E36C94-C82D-4FFC-AC34-AE22BD30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4A87-E76B-4693-839B-49F4CF49D508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E6C5F1-A82E-497E-B869-C56A141C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36BAC8-30E9-4692-A455-56C2E8BA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11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09176-BEDB-4CB5-9041-CA181122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7200"/>
            <a:ext cx="10515600" cy="6048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538828-4B51-4B70-A70C-F35AD205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89600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4EBA2C-1ECD-492C-802F-88DB561E8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14800"/>
            <a:ext cx="5157787" cy="38736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E10ACB-9DA5-4412-A30E-913081AD5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200"/>
            <a:ext cx="5183188" cy="489600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E16C03-5EC8-409E-93F6-9F0E1C0D3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14800"/>
            <a:ext cx="5183188" cy="38736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65752A-1C71-4D09-952F-74CCDCCF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1007-68A4-440B-AFB0-3EC9AE350C26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1E0019-FF9A-4ED5-936E-BA4E26D4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5AF203-9F4A-45F8-A3F4-26B0CE21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7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253C7-709E-48A1-99F6-737E09F0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8379D0-1010-4B75-84C2-80BC636A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AAC-AF53-40C2-8AF0-A7E7E44D2C08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D9351E-F368-49B2-BC45-701E7751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1B0462-EE24-4DB0-B103-0A0792EF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4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73300-5FBF-4F97-BC3E-963565E5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B002-5A45-45BC-817A-2B2B781858E3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688434-7A97-409F-A455-B6FD8DF8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9DE949-0341-4101-A8F5-77EFFDB7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A80F-2703-4AA0-BADF-447D950C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7200"/>
            <a:ext cx="3932237" cy="1105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06DEC0-67B8-4E3C-85A9-994356E9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7199"/>
            <a:ext cx="6172200" cy="5090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07DE32-1E83-4697-AAE8-C0956E94E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2399"/>
            <a:ext cx="3932237" cy="3985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E3AE01-7E3C-4C23-BB32-D6871646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9978-10C6-4D3E-B00B-BC4F1A8DEEEE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9651F4-B7F7-46C5-BCFA-057AC565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A00B89-7B8E-4301-ADC8-9DD0F6C6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1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8A6FC-435D-4D4A-B345-724F765E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7200"/>
            <a:ext cx="3932237" cy="1105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B9E710-5578-4786-ABF7-EB4C95FB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87199"/>
            <a:ext cx="6172200" cy="50904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384A69-67DA-4922-B089-D8C9AD4C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2400"/>
            <a:ext cx="3932237" cy="3985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6B4C58-3C91-4C45-88EE-47141EDC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80EB-3352-4AB0-B09E-0F90D37CE7B7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BF681B-D4AB-46AF-B6FD-185C58EF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6AF4DA-E944-4CE9-99F7-2A854B43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5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1305AA-3A4A-4874-87D9-9E35F4BC28AB}"/>
              </a:ext>
            </a:extLst>
          </p:cNvPr>
          <p:cNvGrpSpPr/>
          <p:nvPr userDrawn="1"/>
        </p:nvGrpSpPr>
        <p:grpSpPr>
          <a:xfrm>
            <a:off x="-1" y="0"/>
            <a:ext cx="12193200" cy="712788"/>
            <a:chOff x="-1" y="0"/>
            <a:chExt cx="12193200" cy="71278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A7549C21-8DA1-493A-AD38-731D4439C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0"/>
              <a:ext cx="12193200" cy="647700"/>
            </a:xfrm>
            <a:prstGeom prst="rect">
              <a:avLst/>
            </a:prstGeom>
            <a:solidFill>
              <a:srgbClr val="0069B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08695609-F8AF-4529-938F-60D62C97A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647700"/>
              <a:ext cx="12193200" cy="65088"/>
            </a:xfrm>
            <a:prstGeom prst="rect">
              <a:avLst/>
            </a:prstGeom>
            <a:solidFill>
              <a:srgbClr val="0089C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pic>
          <p:nvPicPr>
            <p:cNvPr id="10" name="Picture 22" descr="図1">
              <a:extLst>
                <a:ext uri="{FF2B5EF4-FFF2-40B4-BE49-F238E27FC236}">
                  <a16:creationId xmlns:a16="http://schemas.microsoft.com/office/drawing/2014/main" id="{27B79625-5C44-4DDB-81D3-F434D80E3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01900" cy="64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4" descr="図4">
              <a:extLst>
                <a:ext uri="{FF2B5EF4-FFF2-40B4-BE49-F238E27FC236}">
                  <a16:creationId xmlns:a16="http://schemas.microsoft.com/office/drawing/2014/main" id="{53BDB475-4D87-401F-B265-AC7E3083A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4063" y="0"/>
              <a:ext cx="381793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3" descr="図2">
            <a:extLst>
              <a:ext uri="{FF2B5EF4-FFF2-40B4-BE49-F238E27FC236}">
                <a16:creationId xmlns:a16="http://schemas.microsoft.com/office/drawing/2014/main" id="{F8DCD3B3-042F-4DFB-805D-198818859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0588"/>
            <a:ext cx="2771775" cy="34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68426A-C3FB-4E36-86F3-FF1095FB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888"/>
            <a:ext cx="10515600" cy="6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623978-FCC7-451E-AC7C-0601D6CB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D7EADF-FFAD-4EFF-B78D-D2E5E6D72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9496E-5672-4AC0-AD25-47F6D4B30E88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7D7A6-5162-49AB-B3B5-92EA471C3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altLang="ja-JP" dirty="0"/>
              <a:t>© 2020 SRA OSS, Inc. Japan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E8EC84-00F7-4BFD-9A84-7D6CEBD7E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0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kern="1200">
          <a:solidFill>
            <a:srgbClr val="4040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1A64F57-2FBB-4585-B9A2-CE454C7E9E2F}"/>
              </a:ext>
            </a:extLst>
          </p:cNvPr>
          <p:cNvGrpSpPr/>
          <p:nvPr/>
        </p:nvGrpSpPr>
        <p:grpSpPr>
          <a:xfrm>
            <a:off x="1971675" y="1433532"/>
            <a:ext cx="8543925" cy="4825619"/>
            <a:chOff x="1971675" y="1433532"/>
            <a:chExt cx="8543925" cy="4825619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9C73614-2F7A-40E5-91C8-A2665CFFA9F7}"/>
                </a:ext>
              </a:extLst>
            </p:cNvPr>
            <p:cNvSpPr/>
            <p:nvPr/>
          </p:nvSpPr>
          <p:spPr>
            <a:xfrm>
              <a:off x="2534773" y="3090026"/>
              <a:ext cx="1578911" cy="576000"/>
            </a:xfrm>
            <a:prstGeom prst="roundRect">
              <a:avLst>
                <a:gd name="adj" fmla="val 854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</a:rPr>
                <a:t>Post</a:t>
              </a:r>
              <a:r>
                <a:rPr kumimoji="1" lang="en-US" altLang="ja-JP" sz="1400" b="1" dirty="0">
                  <a:solidFill>
                    <a:schemeClr val="bg1"/>
                  </a:solidFill>
                </a:rPr>
                <a:t>greSQL </a:t>
              </a:r>
            </a:p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</a:rPr>
                <a:t>Operator</a:t>
              </a: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523FCE1C-DCA0-44A0-B62A-2DE90DDB49A7}"/>
                </a:ext>
              </a:extLst>
            </p:cNvPr>
            <p:cNvCxnSpPr>
              <a:cxnSpLocks/>
            </p:cNvCxnSpPr>
            <p:nvPr/>
          </p:nvCxnSpPr>
          <p:spPr>
            <a:xfrm>
              <a:off x="9269772" y="3507218"/>
              <a:ext cx="0" cy="657883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6A0404C-E287-4051-B41D-5E4DFA42D0DD}"/>
                </a:ext>
              </a:extLst>
            </p:cNvPr>
            <p:cNvSpPr txBox="1"/>
            <p:nvPr/>
          </p:nvSpPr>
          <p:spPr>
            <a:xfrm>
              <a:off x="7330014" y="5175248"/>
              <a:ext cx="50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. . .</a:t>
              </a:r>
              <a:endParaRPr kumimoji="1" lang="ja-JP" altLang="en-US" b="1" dirty="0"/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FA0EA483-F048-4835-AAAF-509F64889DB2}"/>
                </a:ext>
              </a:extLst>
            </p:cNvPr>
            <p:cNvSpPr/>
            <p:nvPr/>
          </p:nvSpPr>
          <p:spPr>
            <a:xfrm>
              <a:off x="3687364" y="4397640"/>
              <a:ext cx="2014941" cy="324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Primary Service</a:t>
              </a:r>
              <a:endParaRPr kumimoji="1" lang="ja-JP" altLang="en-US" sz="1400" b="1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622F888F-5A0A-4146-BB8A-C4AE99CF7775}"/>
                </a:ext>
              </a:extLst>
            </p:cNvPr>
            <p:cNvSpPr/>
            <p:nvPr/>
          </p:nvSpPr>
          <p:spPr>
            <a:xfrm>
              <a:off x="6400117" y="4397521"/>
              <a:ext cx="2014941" cy="324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Replica Service</a:t>
              </a:r>
              <a:endParaRPr kumimoji="1" lang="ja-JP" altLang="en-US" sz="1400" b="1" dirty="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B92E74C2-C2A2-415B-821B-48DCAA3CAC5F}"/>
                </a:ext>
              </a:extLst>
            </p:cNvPr>
            <p:cNvGrpSpPr/>
            <p:nvPr/>
          </p:nvGrpSpPr>
          <p:grpSpPr>
            <a:xfrm>
              <a:off x="5096953" y="1493048"/>
              <a:ext cx="408245" cy="383806"/>
              <a:chOff x="3082812" y="898435"/>
              <a:chExt cx="682665" cy="574011"/>
            </a:xfrm>
          </p:grpSpPr>
          <p:pic>
            <p:nvPicPr>
              <p:cNvPr id="119" name="図 118">
                <a:extLst>
                  <a:ext uri="{FF2B5EF4-FFF2-40B4-BE49-F238E27FC236}">
                    <a16:creationId xmlns:a16="http://schemas.microsoft.com/office/drawing/2014/main" id="{6707A5B6-3E9F-4364-B7C4-2AF8D6F42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2812" y="898435"/>
                <a:ext cx="492592" cy="51906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8" name="図 117">
                <a:extLst>
                  <a:ext uri="{FF2B5EF4-FFF2-40B4-BE49-F238E27FC236}">
                    <a16:creationId xmlns:a16="http://schemas.microsoft.com/office/drawing/2014/main" id="{8BCB385C-5C57-45CA-8EF9-8EDA9E009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8976" y="1065945"/>
                <a:ext cx="406501" cy="406501"/>
              </a:xfrm>
              <a:prstGeom prst="rect">
                <a:avLst/>
              </a:prstGeom>
            </p:spPr>
          </p:pic>
        </p:grpSp>
        <p:cxnSp>
          <p:nvCxnSpPr>
            <p:cNvPr id="30" name="コネクタ: カギ線 29">
              <a:extLst>
                <a:ext uri="{FF2B5EF4-FFF2-40B4-BE49-F238E27FC236}">
                  <a16:creationId xmlns:a16="http://schemas.microsoft.com/office/drawing/2014/main" id="{BDEE16B8-16CE-45BE-AA8A-13E6C9B17A15}"/>
                </a:ext>
              </a:extLst>
            </p:cNvPr>
            <p:cNvCxnSpPr>
              <a:cxnSpLocks/>
              <a:stCxn id="17" idx="3"/>
              <a:endCxn id="140" idx="0"/>
            </p:cNvCxnSpPr>
            <p:nvPr/>
          </p:nvCxnSpPr>
          <p:spPr>
            <a:xfrm>
              <a:off x="8415058" y="4559521"/>
              <a:ext cx="233281" cy="33938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BC96580-7219-4810-9FC4-511123956E53}"/>
                </a:ext>
              </a:extLst>
            </p:cNvPr>
            <p:cNvCxnSpPr>
              <a:cxnSpLocks/>
            </p:cNvCxnSpPr>
            <p:nvPr/>
          </p:nvCxnSpPr>
          <p:spPr>
            <a:xfrm>
              <a:off x="6732097" y="4731046"/>
              <a:ext cx="0" cy="183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BDA83079-6F5E-44B7-AB00-6723F182B8D5}"/>
                </a:ext>
              </a:extLst>
            </p:cNvPr>
            <p:cNvCxnSpPr>
              <a:cxnSpLocks/>
            </p:cNvCxnSpPr>
            <p:nvPr/>
          </p:nvCxnSpPr>
          <p:spPr>
            <a:xfrm>
              <a:off x="4033113" y="4729215"/>
              <a:ext cx="0" cy="1947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10590E62-A847-419B-B7E6-02AA89833A0C}"/>
                </a:ext>
              </a:extLst>
            </p:cNvPr>
            <p:cNvSpPr txBox="1"/>
            <p:nvPr/>
          </p:nvSpPr>
          <p:spPr>
            <a:xfrm rot="1850325">
              <a:off x="5424047" y="1752668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Write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898971F7-85A6-4878-B7C4-41C0FA8B475A}"/>
                </a:ext>
              </a:extLst>
            </p:cNvPr>
            <p:cNvSpPr txBox="1"/>
            <p:nvPr/>
          </p:nvSpPr>
          <p:spPr>
            <a:xfrm rot="1935087">
              <a:off x="5612254" y="1558107"/>
              <a:ext cx="5398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00B050"/>
                  </a:solidFill>
                </a:rPr>
                <a:t>Read</a:t>
              </a:r>
              <a:endParaRPr kumimoji="1" lang="ja-JP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CB51E93-3D36-4D10-9D12-D9EE2BB049E1}"/>
                </a:ext>
              </a:extLst>
            </p:cNvPr>
            <p:cNvSpPr/>
            <p:nvPr/>
          </p:nvSpPr>
          <p:spPr>
            <a:xfrm>
              <a:off x="1971675" y="1433532"/>
              <a:ext cx="8543925" cy="4825619"/>
            </a:xfrm>
            <a:prstGeom prst="roundRect">
              <a:avLst>
                <a:gd name="adj" fmla="val 6362"/>
              </a:avLst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8" name="Picture 2" descr="Kubernetes - Wikipedia">
              <a:extLst>
                <a:ext uri="{FF2B5EF4-FFF2-40B4-BE49-F238E27FC236}">
                  <a16:creationId xmlns:a16="http://schemas.microsoft.com/office/drawing/2014/main" id="{81140D7E-C155-49FD-8ADE-CF8C59160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153027" y="1576185"/>
              <a:ext cx="386801" cy="37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79454622-B212-4B23-BDD5-EF9E4A37D37C}"/>
                </a:ext>
              </a:extLst>
            </p:cNvPr>
            <p:cNvSpPr/>
            <p:nvPr/>
          </p:nvSpPr>
          <p:spPr>
            <a:xfrm>
              <a:off x="2544265" y="4124267"/>
              <a:ext cx="7052388" cy="1973853"/>
            </a:xfrm>
            <a:prstGeom prst="roundRect">
              <a:avLst>
                <a:gd name="adj" fmla="val 6362"/>
              </a:avLst>
            </a:prstGeom>
            <a:noFill/>
            <a:ln w="158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F651A428-C24F-4922-BBF3-C96CB50BA1DA}"/>
                </a:ext>
              </a:extLst>
            </p:cNvPr>
            <p:cNvSpPr txBox="1"/>
            <p:nvPr/>
          </p:nvSpPr>
          <p:spPr>
            <a:xfrm>
              <a:off x="2559047" y="4103357"/>
              <a:ext cx="944879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50" b="1" dirty="0">
                  <a:solidFill>
                    <a:srgbClr val="0070C0"/>
                  </a:solidFill>
                </a:rPr>
                <a:t>PostgreSQL Cluster</a:t>
              </a:r>
              <a:r>
                <a:rPr lang="ja-JP" altLang="en-US" sz="1050" b="1" dirty="0">
                  <a:solidFill>
                    <a:srgbClr val="0070C0"/>
                  </a:solidFill>
                </a:rPr>
                <a:t> </a:t>
              </a:r>
              <a:endParaRPr kumimoji="1" lang="ja-JP" alt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61252A64-50AC-4EF4-B7E7-A3D9F8446F1E}"/>
                </a:ext>
              </a:extLst>
            </p:cNvPr>
            <p:cNvCxnSpPr>
              <a:cxnSpLocks/>
            </p:cNvCxnSpPr>
            <p:nvPr/>
          </p:nvCxnSpPr>
          <p:spPr>
            <a:xfrm>
              <a:off x="3085414" y="3725335"/>
              <a:ext cx="0" cy="33613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0C7E873-4337-4522-AE95-700B58FC4276}"/>
                </a:ext>
              </a:extLst>
            </p:cNvPr>
            <p:cNvGrpSpPr/>
            <p:nvPr/>
          </p:nvGrpSpPr>
          <p:grpSpPr>
            <a:xfrm>
              <a:off x="3324229" y="4877496"/>
              <a:ext cx="1314365" cy="1081722"/>
              <a:chOff x="2933704" y="4877496"/>
              <a:chExt cx="1314365" cy="1081722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E2E8EE7C-7775-4443-A0E5-8B2056815C90}"/>
                  </a:ext>
                </a:extLst>
              </p:cNvPr>
              <p:cNvGrpSpPr/>
              <p:nvPr/>
            </p:nvGrpSpPr>
            <p:grpSpPr>
              <a:xfrm>
                <a:off x="2933704" y="4877496"/>
                <a:ext cx="1314365" cy="1081722"/>
                <a:chOff x="2993753" y="3903213"/>
                <a:chExt cx="1285284" cy="1228080"/>
              </a:xfrm>
            </p:grpSpPr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65B46ADD-9171-40E7-A23A-54503DF39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6396" y="4121962"/>
                  <a:ext cx="0" cy="657883"/>
                </a:xfrm>
                <a:prstGeom prst="straightConnector1">
                  <a:avLst/>
                </a:prstGeom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四角形: 角を丸くする 18">
                  <a:extLst>
                    <a:ext uri="{FF2B5EF4-FFF2-40B4-BE49-F238E27FC236}">
                      <a16:creationId xmlns:a16="http://schemas.microsoft.com/office/drawing/2014/main" id="{3BFDA2A2-AB10-425A-8EB0-4C096B3530F9}"/>
                    </a:ext>
                  </a:extLst>
                </p:cNvPr>
                <p:cNvSpPr/>
                <p:nvPr/>
              </p:nvSpPr>
              <p:spPr>
                <a:xfrm>
                  <a:off x="3045041" y="3953862"/>
                  <a:ext cx="1233996" cy="1177431"/>
                </a:xfrm>
                <a:prstGeom prst="roundRect">
                  <a:avLst>
                    <a:gd name="adj" fmla="val 5014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57F72A-E92B-4AB1-BF6A-B764DEA23984}"/>
                    </a:ext>
                  </a:extLst>
                </p:cNvPr>
                <p:cNvSpPr txBox="1"/>
                <p:nvPr/>
              </p:nvSpPr>
              <p:spPr>
                <a:xfrm>
                  <a:off x="3335305" y="4816098"/>
                  <a:ext cx="703295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50" b="1" dirty="0"/>
                    <a:t>Primary</a:t>
                  </a:r>
                  <a:r>
                    <a:rPr lang="ja-JP" altLang="en-US" sz="1050" b="1" dirty="0"/>
                    <a:t> </a:t>
                  </a:r>
                  <a:endParaRPr kumimoji="1" lang="ja-JP" altLang="en-US" sz="1050" b="1" dirty="0"/>
                </a:p>
              </p:txBody>
            </p: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3AE13789-ED27-4C3A-825C-0183E8982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2534" y="3953863"/>
                  <a:ext cx="0" cy="128933"/>
                </a:xfrm>
                <a:prstGeom prst="straightConnector1">
                  <a:avLst/>
                </a:prstGeom>
                <a:solidFill>
                  <a:schemeClr val="bg1"/>
                </a:solidFill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26EE111F-AB38-4313-9AA5-694234C94886}"/>
                    </a:ext>
                  </a:extLst>
                </p:cNvPr>
                <p:cNvSpPr txBox="1"/>
                <p:nvPr/>
              </p:nvSpPr>
              <p:spPr>
                <a:xfrm>
                  <a:off x="2993753" y="3903213"/>
                  <a:ext cx="474324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50" b="1" dirty="0"/>
                    <a:t>Pod</a:t>
                  </a:r>
                  <a:endParaRPr kumimoji="1" lang="ja-JP" altLang="en-US" sz="1050" b="1" dirty="0"/>
                </a:p>
              </p:txBody>
            </p:sp>
          </p:grp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42526483-DAEA-4721-9BB8-73968AB24591}"/>
                  </a:ext>
                </a:extLst>
              </p:cNvPr>
              <p:cNvGrpSpPr/>
              <p:nvPr/>
            </p:nvGrpSpPr>
            <p:grpSpPr>
              <a:xfrm>
                <a:off x="3359600" y="5043375"/>
                <a:ext cx="540951" cy="647744"/>
                <a:chOff x="7852448" y="3390446"/>
                <a:chExt cx="540951" cy="647744"/>
              </a:xfrm>
            </p:grpSpPr>
            <p:sp>
              <p:nvSpPr>
                <p:cNvPr id="2" name="円柱 1">
                  <a:extLst>
                    <a:ext uri="{FF2B5EF4-FFF2-40B4-BE49-F238E27FC236}">
                      <a16:creationId xmlns:a16="http://schemas.microsoft.com/office/drawing/2014/main" id="{71BD3494-8CD5-4A64-9C69-6634A056ECBC}"/>
                    </a:ext>
                  </a:extLst>
                </p:cNvPr>
                <p:cNvSpPr/>
                <p:nvPr/>
              </p:nvSpPr>
              <p:spPr>
                <a:xfrm>
                  <a:off x="7852448" y="3390446"/>
                  <a:ext cx="540951" cy="647744"/>
                </a:xfrm>
                <a:prstGeom prst="can">
                  <a:avLst/>
                </a:prstGeom>
                <a:gradFill>
                  <a:gsLst>
                    <a:gs pos="7152">
                      <a:srgbClr val="2F5190"/>
                    </a:gs>
                    <a:gs pos="0">
                      <a:srgbClr val="0E7CBE"/>
                    </a:gs>
                    <a:gs pos="48000">
                      <a:srgbClr val="0E7CBE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3" name="グラフィックス 2">
                  <a:extLst>
                    <a:ext uri="{FF2B5EF4-FFF2-40B4-BE49-F238E27FC236}">
                      <a16:creationId xmlns:a16="http://schemas.microsoft.com/office/drawing/2014/main" id="{7C84F9DD-141F-43DD-8C60-160CAD9F3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0946" y="3612477"/>
                  <a:ext cx="378008" cy="38982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466E9BC-02FB-4138-B58C-1B88731CA796}"/>
                </a:ext>
              </a:extLst>
            </p:cNvPr>
            <p:cNvGrpSpPr/>
            <p:nvPr/>
          </p:nvGrpSpPr>
          <p:grpSpPr>
            <a:xfrm rot="18108202">
              <a:off x="5772497" y="1560659"/>
              <a:ext cx="78501" cy="451806"/>
              <a:chOff x="5388581" y="998325"/>
              <a:chExt cx="34853" cy="438521"/>
            </a:xfrm>
          </p:grpSpPr>
          <p:cxnSp>
            <p:nvCxnSpPr>
              <p:cNvPr id="75" name="直線矢印コネクタ 74">
                <a:extLst>
                  <a:ext uri="{FF2B5EF4-FFF2-40B4-BE49-F238E27FC236}">
                    <a16:creationId xmlns:a16="http://schemas.microsoft.com/office/drawing/2014/main" id="{288DD461-4581-4014-BA77-2C8BA9B681D3}"/>
                  </a:ext>
                </a:extLst>
              </p:cNvPr>
              <p:cNvCxnSpPr/>
              <p:nvPr/>
            </p:nvCxnSpPr>
            <p:spPr>
              <a:xfrm>
                <a:off x="5388581" y="998325"/>
                <a:ext cx="0" cy="432003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>
                <a:extLst>
                  <a:ext uri="{FF2B5EF4-FFF2-40B4-BE49-F238E27FC236}">
                    <a16:creationId xmlns:a16="http://schemas.microsoft.com/office/drawing/2014/main" id="{6BF84555-3F58-491A-92A2-6D7CBAA00768}"/>
                  </a:ext>
                </a:extLst>
              </p:cNvPr>
              <p:cNvCxnSpPr/>
              <p:nvPr/>
            </p:nvCxnSpPr>
            <p:spPr>
              <a:xfrm>
                <a:off x="5423434" y="1004847"/>
                <a:ext cx="0" cy="431999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7FDFCC78-D1ED-41FD-B2DB-C4EBAEC9C856}"/>
                </a:ext>
              </a:extLst>
            </p:cNvPr>
            <p:cNvSpPr/>
            <p:nvPr/>
          </p:nvSpPr>
          <p:spPr>
            <a:xfrm>
              <a:off x="5054771" y="2006541"/>
              <a:ext cx="2014941" cy="324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Pgpool Service</a:t>
              </a:r>
              <a:endParaRPr kumimoji="1" lang="ja-JP" altLang="en-US" sz="1400" b="1" dirty="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57FA3864-336C-4968-BA31-75076DD811B7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rot="5400000">
              <a:off x="5014235" y="3366151"/>
              <a:ext cx="712089" cy="1350888"/>
            </a:xfrm>
            <a:prstGeom prst="bentConnector3">
              <a:avLst>
                <a:gd name="adj1" fmla="val 37961"/>
              </a:avLst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B74546F7-118D-4BC0-BCEC-73CEA56AFC49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rot="16200000" flipH="1">
              <a:off x="6370670" y="3360603"/>
              <a:ext cx="711970" cy="1361865"/>
            </a:xfrm>
            <a:prstGeom prst="bentConnector3">
              <a:avLst>
                <a:gd name="adj1" fmla="val 37960"/>
              </a:avLst>
            </a:prstGeom>
            <a:ln w="158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72EC8C3-5A82-4939-9097-862433F16A44}"/>
                </a:ext>
              </a:extLst>
            </p:cNvPr>
            <p:cNvGrpSpPr/>
            <p:nvPr/>
          </p:nvGrpSpPr>
          <p:grpSpPr>
            <a:xfrm>
              <a:off x="5857348" y="2348995"/>
              <a:ext cx="295543" cy="230315"/>
              <a:chOff x="5303212" y="1133009"/>
              <a:chExt cx="185988" cy="180000"/>
            </a:xfrm>
          </p:grpSpPr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FD0C784C-F7FD-49F5-ADF3-120688F46B82}"/>
                  </a:ext>
                </a:extLst>
              </p:cNvPr>
              <p:cNvCxnSpPr/>
              <p:nvPr/>
            </p:nvCxnSpPr>
            <p:spPr>
              <a:xfrm>
                <a:off x="5303212" y="1133009"/>
                <a:ext cx="0" cy="18000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>
                <a:extLst>
                  <a:ext uri="{FF2B5EF4-FFF2-40B4-BE49-F238E27FC236}">
                    <a16:creationId xmlns:a16="http://schemas.microsoft.com/office/drawing/2014/main" id="{B14C3F53-4C42-45F6-BDA7-A7DF0081F273}"/>
                  </a:ext>
                </a:extLst>
              </p:cNvPr>
              <p:cNvCxnSpPr/>
              <p:nvPr/>
            </p:nvCxnSpPr>
            <p:spPr>
              <a:xfrm>
                <a:off x="5489200" y="1133009"/>
                <a:ext cx="0" cy="180000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0FE1429-80BB-4917-9EBC-783D3251C762}"/>
                </a:ext>
              </a:extLst>
            </p:cNvPr>
            <p:cNvSpPr txBox="1"/>
            <p:nvPr/>
          </p:nvSpPr>
          <p:spPr>
            <a:xfrm>
              <a:off x="4702698" y="3731968"/>
              <a:ext cx="1035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Write</a:t>
              </a:r>
              <a:r>
                <a:rPr lang="ja-JP" altLang="en-US" sz="1100" dirty="0"/>
                <a:t>・</a:t>
              </a:r>
              <a:r>
                <a:rPr lang="en-US" altLang="ja-JP" sz="1100" dirty="0">
                  <a:solidFill>
                    <a:srgbClr val="00B050"/>
                  </a:solidFill>
                </a:rPr>
                <a:t>Read</a:t>
              </a:r>
              <a:endParaRPr kumimoji="1" lang="ja-JP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85347F9-A49B-4F96-9CAB-EFA50543D766}"/>
                </a:ext>
              </a:extLst>
            </p:cNvPr>
            <p:cNvSpPr txBox="1"/>
            <p:nvPr/>
          </p:nvSpPr>
          <p:spPr>
            <a:xfrm>
              <a:off x="6526066" y="3725335"/>
              <a:ext cx="5122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solidFill>
                    <a:srgbClr val="00B050"/>
                  </a:solidFill>
                </a:rPr>
                <a:t>Read</a:t>
              </a:r>
              <a:endParaRPr kumimoji="1" lang="ja-JP" altLang="en-US" sz="1100" dirty="0">
                <a:solidFill>
                  <a:srgbClr val="00B050"/>
                </a:solidFill>
              </a:endParaRPr>
            </a:p>
          </p:txBody>
        </p: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316B977F-DAA7-4B3C-88E8-E3438B5B3F9E}"/>
                </a:ext>
              </a:extLst>
            </p:cNvPr>
            <p:cNvGrpSpPr/>
            <p:nvPr/>
          </p:nvGrpSpPr>
          <p:grpSpPr>
            <a:xfrm>
              <a:off x="5829695" y="4890498"/>
              <a:ext cx="1314365" cy="1081722"/>
              <a:chOff x="2933704" y="4877496"/>
              <a:chExt cx="1314365" cy="1081722"/>
            </a:xfrm>
          </p:grpSpPr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6BCC1E1E-BE7A-4CA7-9DF1-B0CB977949FA}"/>
                  </a:ext>
                </a:extLst>
              </p:cNvPr>
              <p:cNvGrpSpPr/>
              <p:nvPr/>
            </p:nvGrpSpPr>
            <p:grpSpPr>
              <a:xfrm>
                <a:off x="2933704" y="4877496"/>
                <a:ext cx="1314365" cy="1081722"/>
                <a:chOff x="2993753" y="3903213"/>
                <a:chExt cx="1285284" cy="1228080"/>
              </a:xfrm>
            </p:grpSpPr>
            <p:cxnSp>
              <p:nvCxnSpPr>
                <p:cNvPr id="125" name="直線矢印コネクタ 124">
                  <a:extLst>
                    <a:ext uri="{FF2B5EF4-FFF2-40B4-BE49-F238E27FC236}">
                      <a16:creationId xmlns:a16="http://schemas.microsoft.com/office/drawing/2014/main" id="{86239234-87FA-409C-9CB8-665B8E77B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6396" y="4121962"/>
                  <a:ext cx="0" cy="657883"/>
                </a:xfrm>
                <a:prstGeom prst="straightConnector1">
                  <a:avLst/>
                </a:prstGeom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四角形: 角を丸くする 125">
                  <a:extLst>
                    <a:ext uri="{FF2B5EF4-FFF2-40B4-BE49-F238E27FC236}">
                      <a16:creationId xmlns:a16="http://schemas.microsoft.com/office/drawing/2014/main" id="{334FA38D-E61B-4272-B3E6-3CCE7E41F9FA}"/>
                    </a:ext>
                  </a:extLst>
                </p:cNvPr>
                <p:cNvSpPr/>
                <p:nvPr/>
              </p:nvSpPr>
              <p:spPr>
                <a:xfrm>
                  <a:off x="3045041" y="3953862"/>
                  <a:ext cx="1233996" cy="1177431"/>
                </a:xfrm>
                <a:prstGeom prst="roundRect">
                  <a:avLst>
                    <a:gd name="adj" fmla="val 5014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282CCC36-F640-4505-BB2A-8590334913DC}"/>
                    </a:ext>
                  </a:extLst>
                </p:cNvPr>
                <p:cNvSpPr txBox="1"/>
                <p:nvPr/>
              </p:nvSpPr>
              <p:spPr>
                <a:xfrm>
                  <a:off x="3335304" y="4816098"/>
                  <a:ext cx="774685" cy="288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50" b="1" dirty="0"/>
                    <a:t>Replica 1</a:t>
                  </a:r>
                  <a:endParaRPr kumimoji="1" lang="ja-JP" altLang="en-US" sz="1050" b="1" dirty="0"/>
                </a:p>
              </p:txBody>
            </p:sp>
            <p:cxnSp>
              <p:nvCxnSpPr>
                <p:cNvPr id="129" name="直線矢印コネクタ 128">
                  <a:extLst>
                    <a:ext uri="{FF2B5EF4-FFF2-40B4-BE49-F238E27FC236}">
                      <a16:creationId xmlns:a16="http://schemas.microsoft.com/office/drawing/2014/main" id="{C128EEE6-22CB-4F34-8BA4-18EC42807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2534" y="3953863"/>
                  <a:ext cx="0" cy="128933"/>
                </a:xfrm>
                <a:prstGeom prst="straightConnector1">
                  <a:avLst/>
                </a:prstGeom>
                <a:solidFill>
                  <a:schemeClr val="bg1"/>
                </a:solidFill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テキスト ボックス 129">
                  <a:extLst>
                    <a:ext uri="{FF2B5EF4-FFF2-40B4-BE49-F238E27FC236}">
                      <a16:creationId xmlns:a16="http://schemas.microsoft.com/office/drawing/2014/main" id="{4CE43F84-5825-4DA5-ACA2-0FC0CD0FEE24}"/>
                    </a:ext>
                  </a:extLst>
                </p:cNvPr>
                <p:cNvSpPr txBox="1"/>
                <p:nvPr/>
              </p:nvSpPr>
              <p:spPr>
                <a:xfrm>
                  <a:off x="2993753" y="3903213"/>
                  <a:ext cx="474324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50" b="1" dirty="0"/>
                    <a:t>Pod</a:t>
                  </a:r>
                  <a:endParaRPr kumimoji="1" lang="ja-JP" altLang="en-US" sz="1050" b="1" dirty="0"/>
                </a:p>
              </p:txBody>
            </p:sp>
          </p:grpSp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A62EB869-0A91-4ACB-92E7-A00B4FC3EB33}"/>
                  </a:ext>
                </a:extLst>
              </p:cNvPr>
              <p:cNvGrpSpPr/>
              <p:nvPr/>
            </p:nvGrpSpPr>
            <p:grpSpPr>
              <a:xfrm>
                <a:off x="3359600" y="5043375"/>
                <a:ext cx="540951" cy="647744"/>
                <a:chOff x="7852448" y="3390446"/>
                <a:chExt cx="540951" cy="647744"/>
              </a:xfrm>
            </p:grpSpPr>
            <p:sp>
              <p:nvSpPr>
                <p:cNvPr id="123" name="円柱 122">
                  <a:extLst>
                    <a:ext uri="{FF2B5EF4-FFF2-40B4-BE49-F238E27FC236}">
                      <a16:creationId xmlns:a16="http://schemas.microsoft.com/office/drawing/2014/main" id="{5A6855ED-370D-4657-83F6-139F4373F120}"/>
                    </a:ext>
                  </a:extLst>
                </p:cNvPr>
                <p:cNvSpPr/>
                <p:nvPr/>
              </p:nvSpPr>
              <p:spPr>
                <a:xfrm>
                  <a:off x="7852448" y="3390446"/>
                  <a:ext cx="540951" cy="647744"/>
                </a:xfrm>
                <a:prstGeom prst="can">
                  <a:avLst/>
                </a:prstGeom>
                <a:gradFill>
                  <a:gsLst>
                    <a:gs pos="7152">
                      <a:srgbClr val="2F5190"/>
                    </a:gs>
                    <a:gs pos="0">
                      <a:srgbClr val="0E7CBE"/>
                    </a:gs>
                    <a:gs pos="48000">
                      <a:srgbClr val="0E7CBE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124" name="グラフィックス 123">
                  <a:extLst>
                    <a:ext uri="{FF2B5EF4-FFF2-40B4-BE49-F238E27FC236}">
                      <a16:creationId xmlns:a16="http://schemas.microsoft.com/office/drawing/2014/main" id="{E1DDB511-942C-4889-8309-54C1A58CB4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0946" y="3612477"/>
                  <a:ext cx="378008" cy="38982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B2D5FBF5-960B-41A8-89F0-218CF3235E03}"/>
                </a:ext>
              </a:extLst>
            </p:cNvPr>
            <p:cNvGrpSpPr/>
            <p:nvPr/>
          </p:nvGrpSpPr>
          <p:grpSpPr>
            <a:xfrm>
              <a:off x="7964932" y="4854296"/>
              <a:ext cx="1314365" cy="1081722"/>
              <a:chOff x="2933704" y="4877496"/>
              <a:chExt cx="1314365" cy="1081722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15810D7A-2C58-48FC-BEF9-6BEF03C46185}"/>
                  </a:ext>
                </a:extLst>
              </p:cNvPr>
              <p:cNvGrpSpPr/>
              <p:nvPr/>
            </p:nvGrpSpPr>
            <p:grpSpPr>
              <a:xfrm>
                <a:off x="2933704" y="4877496"/>
                <a:ext cx="1314365" cy="1081722"/>
                <a:chOff x="2993753" y="3903213"/>
                <a:chExt cx="1285284" cy="1228080"/>
              </a:xfrm>
            </p:grpSpPr>
            <p:cxnSp>
              <p:nvCxnSpPr>
                <p:cNvPr id="139" name="直線矢印コネクタ 138">
                  <a:extLst>
                    <a:ext uri="{FF2B5EF4-FFF2-40B4-BE49-F238E27FC236}">
                      <a16:creationId xmlns:a16="http://schemas.microsoft.com/office/drawing/2014/main" id="{582EDB01-86E2-4E3C-97EA-0661B27F9E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6396" y="4121962"/>
                  <a:ext cx="0" cy="657883"/>
                </a:xfrm>
                <a:prstGeom prst="straightConnector1">
                  <a:avLst/>
                </a:prstGeom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四角形: 角を丸くする 139">
                  <a:extLst>
                    <a:ext uri="{FF2B5EF4-FFF2-40B4-BE49-F238E27FC236}">
                      <a16:creationId xmlns:a16="http://schemas.microsoft.com/office/drawing/2014/main" id="{5FD385F9-3892-4705-ACB6-704003966917}"/>
                    </a:ext>
                  </a:extLst>
                </p:cNvPr>
                <p:cNvSpPr/>
                <p:nvPr/>
              </p:nvSpPr>
              <p:spPr>
                <a:xfrm>
                  <a:off x="3045041" y="3953862"/>
                  <a:ext cx="1233996" cy="1177431"/>
                </a:xfrm>
                <a:prstGeom prst="roundRect">
                  <a:avLst>
                    <a:gd name="adj" fmla="val 5014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テキスト ボックス 140">
                  <a:extLst>
                    <a:ext uri="{FF2B5EF4-FFF2-40B4-BE49-F238E27FC236}">
                      <a16:creationId xmlns:a16="http://schemas.microsoft.com/office/drawing/2014/main" id="{27BD49D7-C139-4119-81E6-7E655103DCE3}"/>
                    </a:ext>
                  </a:extLst>
                </p:cNvPr>
                <p:cNvSpPr txBox="1"/>
                <p:nvPr/>
              </p:nvSpPr>
              <p:spPr>
                <a:xfrm>
                  <a:off x="3335305" y="4816098"/>
                  <a:ext cx="768023" cy="288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50" b="1" dirty="0"/>
                    <a:t>Replica N</a:t>
                  </a:r>
                  <a:endParaRPr kumimoji="1" lang="ja-JP" altLang="en-US" sz="1050" b="1" dirty="0"/>
                </a:p>
              </p:txBody>
            </p:sp>
            <p:cxnSp>
              <p:nvCxnSpPr>
                <p:cNvPr id="148" name="直線矢印コネクタ 147">
                  <a:extLst>
                    <a:ext uri="{FF2B5EF4-FFF2-40B4-BE49-F238E27FC236}">
                      <a16:creationId xmlns:a16="http://schemas.microsoft.com/office/drawing/2014/main" id="{32AE62FD-C203-4FA5-9F19-2EC968354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2534" y="3953863"/>
                  <a:ext cx="0" cy="128933"/>
                </a:xfrm>
                <a:prstGeom prst="straightConnector1">
                  <a:avLst/>
                </a:prstGeom>
                <a:solidFill>
                  <a:schemeClr val="bg1"/>
                </a:solidFill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685BCE9B-F43C-4F08-8245-7764F360BA04}"/>
                    </a:ext>
                  </a:extLst>
                </p:cNvPr>
                <p:cNvSpPr txBox="1"/>
                <p:nvPr/>
              </p:nvSpPr>
              <p:spPr>
                <a:xfrm>
                  <a:off x="2993753" y="3903213"/>
                  <a:ext cx="474324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50" b="1" dirty="0"/>
                    <a:t>Pod</a:t>
                  </a:r>
                  <a:endParaRPr kumimoji="1" lang="ja-JP" altLang="en-US" sz="1050" b="1" dirty="0"/>
                </a:p>
              </p:txBody>
            </p:sp>
          </p:grp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64B72761-8EFB-4CD2-8300-3D8719036CA5}"/>
                  </a:ext>
                </a:extLst>
              </p:cNvPr>
              <p:cNvGrpSpPr/>
              <p:nvPr/>
            </p:nvGrpSpPr>
            <p:grpSpPr>
              <a:xfrm>
                <a:off x="3359600" y="5043375"/>
                <a:ext cx="540951" cy="647744"/>
                <a:chOff x="7852448" y="3390446"/>
                <a:chExt cx="540951" cy="647744"/>
              </a:xfrm>
            </p:grpSpPr>
            <p:sp>
              <p:nvSpPr>
                <p:cNvPr id="137" name="円柱 136">
                  <a:extLst>
                    <a:ext uri="{FF2B5EF4-FFF2-40B4-BE49-F238E27FC236}">
                      <a16:creationId xmlns:a16="http://schemas.microsoft.com/office/drawing/2014/main" id="{728EFD1A-34C2-4334-BB86-1DB1C40BF369}"/>
                    </a:ext>
                  </a:extLst>
                </p:cNvPr>
                <p:cNvSpPr/>
                <p:nvPr/>
              </p:nvSpPr>
              <p:spPr>
                <a:xfrm>
                  <a:off x="7852448" y="3390446"/>
                  <a:ext cx="540951" cy="647744"/>
                </a:xfrm>
                <a:prstGeom prst="can">
                  <a:avLst/>
                </a:prstGeom>
                <a:gradFill>
                  <a:gsLst>
                    <a:gs pos="7152">
                      <a:srgbClr val="2F5190"/>
                    </a:gs>
                    <a:gs pos="0">
                      <a:srgbClr val="0E7CBE"/>
                    </a:gs>
                    <a:gs pos="48000">
                      <a:srgbClr val="0E7CBE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138" name="グラフィックス 137">
                  <a:extLst>
                    <a:ext uri="{FF2B5EF4-FFF2-40B4-BE49-F238E27FC236}">
                      <a16:creationId xmlns:a16="http://schemas.microsoft.com/office/drawing/2014/main" id="{82431CD8-FF86-4101-96CC-96E930B6D4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0946" y="3612477"/>
                  <a:ext cx="378008" cy="389821"/>
                </a:xfrm>
                <a:prstGeom prst="rect">
                  <a:avLst/>
                </a:prstGeom>
              </p:spPr>
            </p:pic>
          </p:grpSp>
        </p:grpSp>
        <p:sp>
          <p:nvSpPr>
            <p:cNvPr id="173" name="四角形: 角を丸くする 172">
              <a:extLst>
                <a:ext uri="{FF2B5EF4-FFF2-40B4-BE49-F238E27FC236}">
                  <a16:creationId xmlns:a16="http://schemas.microsoft.com/office/drawing/2014/main" id="{C8BC9C82-EBCC-4C6D-92F7-6922D13485AD}"/>
                </a:ext>
              </a:extLst>
            </p:cNvPr>
            <p:cNvSpPr/>
            <p:nvPr/>
          </p:nvSpPr>
          <p:spPr>
            <a:xfrm>
              <a:off x="7897650" y="2006541"/>
              <a:ext cx="2011108" cy="324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Grafana Service</a:t>
              </a:r>
              <a:endParaRPr kumimoji="1" lang="ja-JP" altLang="en-US" sz="1400" b="1" dirty="0"/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1F7FC6C9-363E-4B37-B55A-8164213CF47F}"/>
                </a:ext>
              </a:extLst>
            </p:cNvPr>
            <p:cNvSpPr txBox="1"/>
            <p:nvPr/>
          </p:nvSpPr>
          <p:spPr>
            <a:xfrm>
              <a:off x="8042697" y="1656163"/>
              <a:ext cx="1718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Grafana Dashboard</a:t>
              </a:r>
              <a:endParaRPr kumimoji="1" lang="ja-JP" altLang="en-US" sz="1400" dirty="0"/>
            </a:p>
          </p:txBody>
        </p:sp>
        <p:cxnSp>
          <p:nvCxnSpPr>
            <p:cNvPr id="184" name="直線矢印コネクタ 183">
              <a:extLst>
                <a:ext uri="{FF2B5EF4-FFF2-40B4-BE49-F238E27FC236}">
                  <a16:creationId xmlns:a16="http://schemas.microsoft.com/office/drawing/2014/main" id="{7F482F05-F9FA-4322-87ED-E6C4E7D3204C}"/>
                </a:ext>
              </a:extLst>
            </p:cNvPr>
            <p:cNvCxnSpPr>
              <a:cxnSpLocks/>
              <a:stCxn id="173" idx="2"/>
              <a:endCxn id="190" idx="0"/>
            </p:cNvCxnSpPr>
            <p:nvPr/>
          </p:nvCxnSpPr>
          <p:spPr>
            <a:xfrm>
              <a:off x="8903204" y="2330541"/>
              <a:ext cx="4448" cy="260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コネクタ: カギ線 184">
              <a:extLst>
                <a:ext uri="{FF2B5EF4-FFF2-40B4-BE49-F238E27FC236}">
                  <a16:creationId xmlns:a16="http://schemas.microsoft.com/office/drawing/2014/main" id="{644B4466-F595-4B4E-AD51-DBC8C771BD82}"/>
                </a:ext>
              </a:extLst>
            </p:cNvPr>
            <p:cNvCxnSpPr>
              <a:cxnSpLocks/>
              <a:stCxn id="190" idx="1"/>
              <a:endCxn id="59" idx="3"/>
            </p:cNvCxnSpPr>
            <p:nvPr/>
          </p:nvCxnSpPr>
          <p:spPr>
            <a:xfrm rot="10800000" flipV="1">
              <a:off x="6836839" y="3138111"/>
              <a:ext cx="1089386" cy="27940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E36A49F1-CE72-4C65-AD96-D0C8BEDFFF6C}"/>
                </a:ext>
              </a:extLst>
            </p:cNvPr>
            <p:cNvGrpSpPr/>
            <p:nvPr/>
          </p:nvGrpSpPr>
          <p:grpSpPr>
            <a:xfrm>
              <a:off x="5026406" y="2563760"/>
              <a:ext cx="2000744" cy="1121791"/>
              <a:chOff x="4635881" y="2563760"/>
              <a:chExt cx="2000736" cy="1121791"/>
            </a:xfrm>
          </p:grpSpPr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63E9EB0-1FB6-41B9-B9FD-E36E34F89600}"/>
                  </a:ext>
                </a:extLst>
              </p:cNvPr>
              <p:cNvSpPr/>
              <p:nvPr/>
            </p:nvSpPr>
            <p:spPr>
              <a:xfrm>
                <a:off x="4673765" y="2592155"/>
                <a:ext cx="1962852" cy="1093396"/>
              </a:xfrm>
              <a:prstGeom prst="roundRect">
                <a:avLst>
                  <a:gd name="adj" fmla="val 5014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四角形: 角を丸くする 50">
                <a:extLst>
                  <a:ext uri="{FF2B5EF4-FFF2-40B4-BE49-F238E27FC236}">
                    <a16:creationId xmlns:a16="http://schemas.microsoft.com/office/drawing/2014/main" id="{46565BF1-A479-45AF-BB72-66E02B38851D}"/>
                  </a:ext>
                </a:extLst>
              </p:cNvPr>
              <p:cNvSpPr/>
              <p:nvPr/>
            </p:nvSpPr>
            <p:spPr>
              <a:xfrm>
                <a:off x="4860695" y="2798517"/>
                <a:ext cx="1583994" cy="360000"/>
              </a:xfrm>
              <a:prstGeom prst="roundRect">
                <a:avLst>
                  <a:gd name="adj" fmla="val 8547"/>
                </a:avLst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/>
                  <a:t>    </a:t>
                </a:r>
                <a:r>
                  <a:rPr kumimoji="1" lang="en-US" altLang="ja-JP" sz="1400" b="1"/>
                  <a:t>Pgpool</a:t>
                </a:r>
                <a:endParaRPr kumimoji="1" lang="ja-JP" altLang="en-US" sz="1200" b="1" dirty="0"/>
              </a:p>
            </p:txBody>
          </p:sp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8C496614-09A2-44EC-8920-1421C9677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833" y="2822552"/>
                <a:ext cx="289594" cy="330138"/>
              </a:xfrm>
              <a:prstGeom prst="rect">
                <a:avLst/>
              </a:prstGeom>
            </p:spPr>
          </p:pic>
          <p:sp>
            <p:nvSpPr>
              <p:cNvPr id="59" name="四角形: 角を丸くする 58">
                <a:extLst>
                  <a:ext uri="{FF2B5EF4-FFF2-40B4-BE49-F238E27FC236}">
                    <a16:creationId xmlns:a16="http://schemas.microsoft.com/office/drawing/2014/main" id="{17A63009-0BC2-4FD2-A444-47619A987D2A}"/>
                  </a:ext>
                </a:extLst>
              </p:cNvPr>
              <p:cNvSpPr/>
              <p:nvPr/>
            </p:nvSpPr>
            <p:spPr>
              <a:xfrm>
                <a:off x="4862313" y="3237521"/>
                <a:ext cx="1583994" cy="360000"/>
              </a:xfrm>
              <a:prstGeom prst="roundRect">
                <a:avLst>
                  <a:gd name="adj" fmla="val 8547"/>
                </a:avLst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Pgpool Exporter</a:t>
                </a:r>
                <a:endParaRPr kumimoji="1" lang="ja-JP" altLang="en-US" sz="1100" b="1" dirty="0"/>
              </a:p>
            </p:txBody>
          </p:sp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78E3C56D-E365-4C3F-A85D-6423ED391EA8}"/>
                  </a:ext>
                </a:extLst>
              </p:cNvPr>
              <p:cNvSpPr txBox="1"/>
              <p:nvPr/>
            </p:nvSpPr>
            <p:spPr>
              <a:xfrm>
                <a:off x="4635881" y="2563760"/>
                <a:ext cx="471395" cy="374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b="1" dirty="0"/>
                  <a:t>Pod</a:t>
                </a:r>
                <a:endParaRPr kumimoji="1" lang="ja-JP" altLang="en-US" sz="1050" b="1" dirty="0"/>
              </a:p>
            </p:txBody>
          </p: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7E36C424-476E-421F-8389-5989956DB264}"/>
                </a:ext>
              </a:extLst>
            </p:cNvPr>
            <p:cNvGrpSpPr/>
            <p:nvPr/>
          </p:nvGrpSpPr>
          <p:grpSpPr>
            <a:xfrm>
              <a:off x="7926225" y="2542434"/>
              <a:ext cx="1962854" cy="1142376"/>
              <a:chOff x="4635881" y="2563760"/>
              <a:chExt cx="1962854" cy="1142376"/>
            </a:xfrm>
          </p:grpSpPr>
          <p:sp>
            <p:nvSpPr>
              <p:cNvPr id="190" name="四角形: 角を丸くする 189">
                <a:extLst>
                  <a:ext uri="{FF2B5EF4-FFF2-40B4-BE49-F238E27FC236}">
                    <a16:creationId xmlns:a16="http://schemas.microsoft.com/office/drawing/2014/main" id="{B448B9E6-6D9A-430B-AE84-E66EDB14B691}"/>
                  </a:ext>
                </a:extLst>
              </p:cNvPr>
              <p:cNvSpPr/>
              <p:nvPr/>
            </p:nvSpPr>
            <p:spPr>
              <a:xfrm>
                <a:off x="4635881" y="2612740"/>
                <a:ext cx="1962854" cy="1093396"/>
              </a:xfrm>
              <a:prstGeom prst="roundRect">
                <a:avLst>
                  <a:gd name="adj" fmla="val 5014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四角形: 角を丸くする 190">
                <a:extLst>
                  <a:ext uri="{FF2B5EF4-FFF2-40B4-BE49-F238E27FC236}">
                    <a16:creationId xmlns:a16="http://schemas.microsoft.com/office/drawing/2014/main" id="{603BAE89-D7BC-4B23-980E-FCD8FA7930BD}"/>
                  </a:ext>
                </a:extLst>
              </p:cNvPr>
              <p:cNvSpPr/>
              <p:nvPr/>
            </p:nvSpPr>
            <p:spPr>
              <a:xfrm>
                <a:off x="4860696" y="2817567"/>
                <a:ext cx="1584000" cy="360000"/>
              </a:xfrm>
              <a:prstGeom prst="roundRect">
                <a:avLst>
                  <a:gd name="adj" fmla="val 8547"/>
                </a:avLst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Grafana </a:t>
                </a:r>
                <a:r>
                  <a:rPr kumimoji="1" lang="en-US" altLang="ja-JP" sz="1200" b="1" dirty="0"/>
                  <a:t>      </a:t>
                </a:r>
                <a:endParaRPr kumimoji="1" lang="ja-JP" altLang="en-US" sz="1200" b="1" dirty="0"/>
              </a:p>
            </p:txBody>
          </p:sp>
          <p:sp>
            <p:nvSpPr>
              <p:cNvPr id="193" name="四角形: 角を丸くする 192">
                <a:extLst>
                  <a:ext uri="{FF2B5EF4-FFF2-40B4-BE49-F238E27FC236}">
                    <a16:creationId xmlns:a16="http://schemas.microsoft.com/office/drawing/2014/main" id="{F23BC1B6-14D2-4826-9A7E-3999F44D0EFF}"/>
                  </a:ext>
                </a:extLst>
              </p:cNvPr>
              <p:cNvSpPr/>
              <p:nvPr/>
            </p:nvSpPr>
            <p:spPr>
              <a:xfrm>
                <a:off x="4862314" y="3256571"/>
                <a:ext cx="1584000" cy="360000"/>
              </a:xfrm>
              <a:prstGeom prst="roundRect">
                <a:avLst>
                  <a:gd name="adj" fmla="val 8547"/>
                </a:avLst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Prometheus</a:t>
                </a:r>
                <a:endParaRPr kumimoji="1" lang="ja-JP" altLang="en-US" sz="1100" b="1" dirty="0"/>
              </a:p>
            </p:txBody>
          </p:sp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DE313528-F10F-4791-AA7A-9A180F2D959A}"/>
                  </a:ext>
                </a:extLst>
              </p:cNvPr>
              <p:cNvSpPr txBox="1"/>
              <p:nvPr/>
            </p:nvSpPr>
            <p:spPr>
              <a:xfrm>
                <a:off x="4635881" y="2563760"/>
                <a:ext cx="471395" cy="374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b="1" dirty="0"/>
                  <a:t>Pod</a:t>
                </a:r>
                <a:endParaRPr kumimoji="1" lang="ja-JP" altLang="en-US" sz="1050" b="1" dirty="0"/>
              </a:p>
            </p:txBody>
          </p:sp>
        </p:grp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715C5F8D-E9E5-41DB-8182-9FD196FBCA60}"/>
                </a:ext>
              </a:extLst>
            </p:cNvPr>
            <p:cNvCxnSpPr>
              <a:cxnSpLocks/>
              <a:stCxn id="190" idx="2"/>
              <a:endCxn id="61" idx="3"/>
            </p:cNvCxnSpPr>
            <p:nvPr/>
          </p:nvCxnSpPr>
          <p:spPr>
            <a:xfrm rot="16200000" flipH="1">
              <a:off x="8538960" y="4053501"/>
              <a:ext cx="1426384" cy="689001"/>
            </a:xfrm>
            <a:prstGeom prst="bentConnector4">
              <a:avLst>
                <a:gd name="adj1" fmla="val 15405"/>
                <a:gd name="adj2" fmla="val 17562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269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27017</TotalTime>
  <Words>40</Words>
  <Application>Microsoft Office PowerPoint</Application>
  <PresentationFormat>ワイド画面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pengbo</dc:creator>
  <cp:lastModifiedBy>Bo Peng</cp:lastModifiedBy>
  <cp:revision>1910</cp:revision>
  <dcterms:created xsi:type="dcterms:W3CDTF">2018-12-30T12:24:05Z</dcterms:created>
  <dcterms:modified xsi:type="dcterms:W3CDTF">2020-11-25T16:18:47Z</dcterms:modified>
</cp:coreProperties>
</file>