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lgerian" pitchFamily="82" charset="0"/>
              </a:rPr>
              <a:t>Student Interest System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495800"/>
            <a:ext cx="7398434" cy="1143000"/>
          </a:xfrm>
        </p:spPr>
        <p:txBody>
          <a:bodyPr/>
          <a:lstStyle/>
          <a:p>
            <a:pPr algn="ctr"/>
            <a:r>
              <a:rPr lang="en-GB" dirty="0" smtClean="0"/>
              <a:t>Asma-BITF20M036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244334"/>
            <a:ext cx="7467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An Overview of the Application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838200"/>
            <a:ext cx="78486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Technologies: 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bg1"/>
                </a:solidFill>
              </a:rPr>
              <a:t>Flask: </a:t>
            </a:r>
            <a:r>
              <a:rPr lang="en-GB" dirty="0" smtClean="0"/>
              <a:t>Flask is a lightweight web framework for Python. It's used here to handle routing, request handling, and rendering templates. </a:t>
            </a:r>
            <a:r>
              <a:rPr lang="en-GB" dirty="0" smtClean="0"/>
              <a:t>As a micro-framework, it provides the necessary tools to build a robust web application without unnecessary complexity.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>
                <a:solidFill>
                  <a:schemeClr val="bg1"/>
                </a:solidFill>
              </a:rPr>
              <a:t>Pymysql</a:t>
            </a:r>
            <a:r>
              <a:rPr lang="en-GB" dirty="0" smtClean="0">
                <a:solidFill>
                  <a:schemeClr val="bg1"/>
                </a:solidFill>
              </a:rPr>
              <a:t>: </a:t>
            </a:r>
            <a:r>
              <a:rPr lang="en-GB" dirty="0" smtClean="0"/>
              <a:t>This library is used to connect to a </a:t>
            </a:r>
            <a:r>
              <a:rPr lang="en-GB" dirty="0" err="1" smtClean="0"/>
              <a:t>MySQL</a:t>
            </a:r>
            <a:r>
              <a:rPr lang="en-GB" dirty="0" smtClean="0"/>
              <a:t> database. It facilitates the interaction between the Python application and the database. </a:t>
            </a:r>
            <a:r>
              <a:rPr lang="en-GB" dirty="0" smtClean="0"/>
              <a:t>Html/</a:t>
            </a:r>
            <a:r>
              <a:rPr lang="en-GB" dirty="0" err="1" smtClean="0"/>
              <a:t>css</a:t>
            </a:r>
            <a:r>
              <a:rPr lang="en-GB" dirty="0" smtClean="0"/>
              <a:t>/</a:t>
            </a:r>
            <a:r>
              <a:rPr lang="en-GB" dirty="0" err="1" smtClean="0"/>
              <a:t>js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 smtClean="0"/>
          </a:p>
          <a:p>
            <a:endParaRPr lang="en-GB" sz="3200" dirty="0" smtClean="0"/>
          </a:p>
          <a:p>
            <a:r>
              <a:rPr lang="en-GB" sz="3200" dirty="0" smtClean="0"/>
              <a:t>Template: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The code uses HTML templates to render the views. For example, add_student.html, display_students.html, view_student.html, edit_student.html, dashboard.html, Register.html, and login.html are templates that render different pages of the application.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1"/>
            <a:ext cx="8382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err="1" smtClean="0"/>
              <a:t>Color</a:t>
            </a:r>
            <a:r>
              <a:rPr lang="en-GB" sz="3200" dirty="0" smtClean="0"/>
              <a:t> Scheme: 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chemeClr val="bg1"/>
                </a:solidFill>
              </a:rPr>
              <a:t>Background Gradient: </a:t>
            </a:r>
            <a:r>
              <a:rPr lang="en-GB" dirty="0" err="1" smtClean="0"/>
              <a:t>Colors</a:t>
            </a:r>
            <a:r>
              <a:rPr lang="en-GB" dirty="0" smtClean="0"/>
              <a:t>: #ee7752, #e73c7e, #23a6d5, #23d5ab This creates a gradient background that transitions between shades of orange, pink, light blue, and green. I use hover Effect.</a:t>
            </a:r>
          </a:p>
          <a:p>
            <a:endParaRPr lang="en-GB" b="1" dirty="0" smtClean="0"/>
          </a:p>
          <a:p>
            <a:r>
              <a:rPr lang="en-GB" b="1" dirty="0" smtClean="0">
                <a:solidFill>
                  <a:schemeClr val="bg1"/>
                </a:solidFill>
              </a:rPr>
              <a:t>Form Background: </a:t>
            </a:r>
            <a:r>
              <a:rPr lang="en-GB" dirty="0" smtClean="0"/>
              <a:t>Light gray background for the form. </a:t>
            </a:r>
          </a:p>
          <a:p>
            <a:endParaRPr lang="en-GB" b="1" dirty="0" smtClean="0"/>
          </a:p>
          <a:p>
            <a:r>
              <a:rPr lang="en-GB" b="1" dirty="0" smtClean="0">
                <a:solidFill>
                  <a:schemeClr val="bg1"/>
                </a:solidFill>
              </a:rPr>
              <a:t>Text </a:t>
            </a:r>
            <a:r>
              <a:rPr lang="en-GB" b="1" dirty="0" err="1" smtClean="0">
                <a:solidFill>
                  <a:schemeClr val="bg1"/>
                </a:solidFill>
              </a:rPr>
              <a:t>Colors</a:t>
            </a:r>
            <a:r>
              <a:rPr lang="en-GB" b="1" dirty="0" smtClean="0">
                <a:solidFill>
                  <a:schemeClr val="bg1"/>
                </a:solidFill>
              </a:rPr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White (#</a:t>
            </a:r>
            <a:r>
              <a:rPr lang="en-GB" dirty="0" err="1" smtClean="0"/>
              <a:t>fff</a:t>
            </a:r>
            <a:r>
              <a:rPr lang="en-GB" dirty="0" smtClean="0"/>
              <a:t>) for header text.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 Dark red (#</a:t>
            </a:r>
            <a:r>
              <a:rPr lang="en-GB" dirty="0" err="1" smtClean="0"/>
              <a:t>darkred</a:t>
            </a:r>
            <a:r>
              <a:rPr lang="en-GB" dirty="0" smtClean="0"/>
              <a:t>) for label text.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Various shades of blue and red for form input borders and button  gradients. </a:t>
            </a:r>
          </a:p>
          <a:p>
            <a:endParaRPr lang="en-GB" dirty="0" smtClean="0"/>
          </a:p>
          <a:p>
            <a:r>
              <a:rPr lang="en-GB" sz="3200" dirty="0" smtClean="0"/>
              <a:t>Fonts: </a:t>
            </a:r>
          </a:p>
          <a:p>
            <a:endParaRPr lang="en-GB" sz="1600" dirty="0" smtClean="0"/>
          </a:p>
          <a:p>
            <a:r>
              <a:rPr lang="en-GB" dirty="0" smtClean="0">
                <a:solidFill>
                  <a:schemeClr val="bg1"/>
                </a:solidFill>
              </a:rPr>
              <a:t>Font Family: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Montserrat, sans-serif 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Montserrat font is used for all text, providing a clean and modern look.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010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The Student Interest System is a comprehensive web application designed to streamline and enhance the management of student information and interests within an educational institution. This system provides a user-friendly interface for students, administrators, and faculty members to interact with and manage various aspects related to student data and interests.</a:t>
            </a:r>
          </a:p>
          <a:p>
            <a:pPr algn="ctr">
              <a:buNone/>
            </a:pPr>
            <a:r>
              <a:rPr lang="en-GB" sz="2400" b="1" dirty="0" smtClean="0"/>
              <a:t>   </a:t>
            </a:r>
            <a:r>
              <a:rPr lang="en-GB" sz="4000" dirty="0" smtClean="0"/>
              <a:t>Objectives</a:t>
            </a:r>
          </a:p>
          <a:p>
            <a:endParaRPr lang="en-GB" sz="1600" b="1" dirty="0" smtClean="0"/>
          </a:p>
          <a:p>
            <a:r>
              <a:rPr lang="en-GB" sz="2000" b="1" dirty="0" smtClean="0"/>
              <a:t>Simplify Management:</a:t>
            </a:r>
            <a:endParaRPr lang="en-GB" sz="2000" dirty="0" smtClean="0"/>
          </a:p>
          <a:p>
            <a:pPr>
              <a:buNone/>
            </a:pPr>
            <a:r>
              <a:rPr lang="en-GB" sz="1600" b="1" dirty="0" smtClean="0"/>
              <a:t>      </a:t>
            </a:r>
            <a:r>
              <a:rPr lang="en-GB" sz="1600" b="1" dirty="0" smtClean="0">
                <a:solidFill>
                  <a:schemeClr val="bg1"/>
                </a:solidFill>
              </a:rPr>
              <a:t>Easy Registration:</a:t>
            </a: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smtClean="0"/>
              <a:t>Streamlined student registration process.</a:t>
            </a:r>
          </a:p>
          <a:p>
            <a:pPr>
              <a:buNone/>
            </a:pPr>
            <a:r>
              <a:rPr lang="en-GB" sz="1600" b="1" dirty="0" smtClean="0"/>
              <a:t>      </a:t>
            </a:r>
            <a:r>
              <a:rPr lang="en-GB" sz="1600" b="1" dirty="0" smtClean="0">
                <a:solidFill>
                  <a:schemeClr val="bg1"/>
                </a:solidFill>
              </a:rPr>
              <a:t>Record Maintenance:</a:t>
            </a:r>
            <a:r>
              <a:rPr lang="en-GB" sz="1600" dirty="0" smtClean="0"/>
              <a:t> Efficiently manage academic and personal information.</a:t>
            </a:r>
          </a:p>
          <a:p>
            <a:endParaRPr lang="en-GB" sz="1600" b="1" dirty="0" smtClean="0"/>
          </a:p>
          <a:p>
            <a:r>
              <a:rPr lang="en-GB" sz="2000" b="1" dirty="0" smtClean="0"/>
              <a:t>Enhance Communication:</a:t>
            </a:r>
            <a:endParaRPr lang="en-GB" sz="2000" dirty="0" smtClean="0"/>
          </a:p>
          <a:p>
            <a:pPr>
              <a:buNone/>
            </a:pPr>
            <a:r>
              <a:rPr lang="en-GB" sz="1600" b="1" dirty="0" smtClean="0"/>
              <a:t>      </a:t>
            </a:r>
            <a:r>
              <a:rPr lang="en-GB" sz="1600" b="1" dirty="0" smtClean="0">
                <a:solidFill>
                  <a:schemeClr val="bg1"/>
                </a:solidFill>
              </a:rPr>
              <a:t>Express Interests:</a:t>
            </a: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smtClean="0"/>
              <a:t>Allow students to share academic and extracurricular interests.</a:t>
            </a:r>
          </a:p>
          <a:p>
            <a:pPr>
              <a:buNone/>
            </a:pPr>
            <a:r>
              <a:rPr lang="en-GB" sz="1600" b="1" dirty="0" smtClean="0"/>
              <a:t>      </a:t>
            </a:r>
            <a:r>
              <a:rPr lang="en-GB" sz="1600" b="1" dirty="0" smtClean="0">
                <a:solidFill>
                  <a:schemeClr val="bg1"/>
                </a:solidFill>
              </a:rPr>
              <a:t>Improved Communication:</a:t>
            </a: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smtClean="0"/>
              <a:t>Facilitate better communication among students, faculty, and administrators.</a:t>
            </a:r>
          </a:p>
          <a:p>
            <a:endParaRPr lang="en-GB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200" b="1" dirty="0" smtClean="0"/>
              <a:t>Efficiency:</a:t>
            </a:r>
            <a:endParaRPr lang="en-GB" sz="2200" dirty="0" smtClean="0"/>
          </a:p>
          <a:p>
            <a:pPr>
              <a:buNone/>
            </a:pPr>
            <a:r>
              <a:rPr lang="en-GB" sz="1700" b="1" dirty="0" smtClean="0"/>
              <a:t>      </a:t>
            </a:r>
            <a:r>
              <a:rPr lang="en-GB" sz="1700" b="1" dirty="0" smtClean="0">
                <a:solidFill>
                  <a:schemeClr val="bg1"/>
                </a:solidFill>
              </a:rPr>
              <a:t>Time-Saving:</a:t>
            </a:r>
            <a:r>
              <a:rPr lang="en-GB" sz="1700" dirty="0" smtClean="0">
                <a:solidFill>
                  <a:schemeClr val="bg1"/>
                </a:solidFill>
              </a:rPr>
              <a:t> </a:t>
            </a:r>
            <a:r>
              <a:rPr lang="en-GB" sz="1700" dirty="0" smtClean="0"/>
              <a:t>Save time in managing student information.</a:t>
            </a:r>
          </a:p>
          <a:p>
            <a:pPr>
              <a:buNone/>
            </a:pPr>
            <a:r>
              <a:rPr lang="en-GB" sz="1700" b="1" dirty="0" smtClean="0"/>
              <a:t>      </a:t>
            </a:r>
            <a:r>
              <a:rPr lang="en-GB" sz="1700" b="1" dirty="0" smtClean="0">
                <a:solidFill>
                  <a:schemeClr val="bg1"/>
                </a:solidFill>
              </a:rPr>
              <a:t>Quick Access:</a:t>
            </a:r>
            <a:r>
              <a:rPr lang="en-GB" sz="1700" dirty="0" smtClean="0">
                <a:solidFill>
                  <a:schemeClr val="bg1"/>
                </a:solidFill>
              </a:rPr>
              <a:t> </a:t>
            </a:r>
            <a:r>
              <a:rPr lang="en-GB" sz="1700" dirty="0" smtClean="0"/>
              <a:t>Provide quick access for administrators and faculty.</a:t>
            </a:r>
          </a:p>
          <a:p>
            <a:endParaRPr lang="en-GB" sz="1600" b="1" dirty="0" smtClean="0"/>
          </a:p>
          <a:p>
            <a:r>
              <a:rPr lang="en-GB" sz="2200" b="1" dirty="0" smtClean="0"/>
              <a:t>Accuracy:</a:t>
            </a:r>
            <a:endParaRPr lang="en-GB" sz="2200" dirty="0" smtClean="0"/>
          </a:p>
          <a:p>
            <a:pPr>
              <a:buNone/>
            </a:pPr>
            <a:r>
              <a:rPr lang="en-GB" sz="1700" b="1" dirty="0" smtClean="0"/>
              <a:t>      </a:t>
            </a:r>
            <a:r>
              <a:rPr lang="en-GB" sz="1700" b="1" dirty="0" smtClean="0">
                <a:solidFill>
                  <a:schemeClr val="bg1"/>
                </a:solidFill>
              </a:rPr>
              <a:t>Up-to-Date Records:</a:t>
            </a:r>
            <a:r>
              <a:rPr lang="en-GB" sz="1700" dirty="0" smtClean="0">
                <a:solidFill>
                  <a:schemeClr val="bg1"/>
                </a:solidFill>
              </a:rPr>
              <a:t> </a:t>
            </a:r>
            <a:r>
              <a:rPr lang="en-GB" sz="1700" dirty="0" smtClean="0"/>
              <a:t>Maintain up-to-date and accurate student records.</a:t>
            </a:r>
          </a:p>
          <a:p>
            <a:pPr>
              <a:buNone/>
            </a:pPr>
            <a:r>
              <a:rPr lang="en-GB" sz="1700" b="1" dirty="0" smtClean="0"/>
              <a:t>      </a:t>
            </a:r>
            <a:r>
              <a:rPr lang="en-GB" sz="1700" b="1" dirty="0" smtClean="0">
                <a:solidFill>
                  <a:schemeClr val="bg1"/>
                </a:solidFill>
              </a:rPr>
              <a:t>Error Minimization:</a:t>
            </a:r>
            <a:r>
              <a:rPr lang="en-GB" sz="1700" dirty="0" smtClean="0">
                <a:solidFill>
                  <a:schemeClr val="bg1"/>
                </a:solidFill>
              </a:rPr>
              <a:t> </a:t>
            </a:r>
            <a:r>
              <a:rPr lang="en-GB" sz="1700" dirty="0" smtClean="0"/>
              <a:t>Minimize errors in data handling.</a:t>
            </a:r>
          </a:p>
          <a:p>
            <a:endParaRPr lang="en-GB" dirty="0" smtClean="0"/>
          </a:p>
          <a:p>
            <a:r>
              <a:rPr lang="en-US" sz="2200" b="1" dirty="0" smtClean="0"/>
              <a:t>Adaptability:</a:t>
            </a:r>
            <a:endParaRPr lang="en-US" sz="2200" dirty="0" smtClean="0"/>
          </a:p>
          <a:p>
            <a:pPr>
              <a:buNone/>
            </a:pPr>
            <a:r>
              <a:rPr lang="en-US" sz="1600" b="1" dirty="0" smtClean="0"/>
              <a:t>      </a:t>
            </a:r>
            <a:r>
              <a:rPr lang="en-US" sz="1700" b="1" dirty="0" smtClean="0">
                <a:solidFill>
                  <a:schemeClr val="bg1"/>
                </a:solidFill>
              </a:rPr>
              <a:t>Scalable Solution: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smtClean="0"/>
              <a:t>Design a solution that can adapt to future enhancements.</a:t>
            </a:r>
          </a:p>
          <a:p>
            <a:pPr>
              <a:buNone/>
            </a:pPr>
            <a:r>
              <a:rPr lang="en-US" sz="1700" b="1" dirty="0" smtClean="0"/>
              <a:t>      </a:t>
            </a:r>
            <a:r>
              <a:rPr lang="en-US" sz="1700" b="1" dirty="0" smtClean="0">
                <a:solidFill>
                  <a:schemeClr val="bg1"/>
                </a:solidFill>
              </a:rPr>
              <a:t>Institutional Changes: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smtClean="0"/>
              <a:t>Accommodate changes in institutional requirements.</a:t>
            </a:r>
          </a:p>
          <a:p>
            <a:endParaRPr lang="en-GB" dirty="0" smtClean="0"/>
          </a:p>
          <a:p>
            <a:r>
              <a:rPr lang="en-GB" sz="2200" b="1" dirty="0" smtClean="0"/>
              <a:t>Security:</a:t>
            </a:r>
            <a:endParaRPr lang="en-GB" sz="2200" dirty="0" smtClean="0"/>
          </a:p>
          <a:p>
            <a:pPr>
              <a:buNone/>
            </a:pPr>
            <a:r>
              <a:rPr lang="en-GB" sz="1700" b="1" dirty="0" smtClean="0"/>
              <a:t>      </a:t>
            </a:r>
            <a:r>
              <a:rPr lang="en-GB" sz="1700" b="1" dirty="0" smtClean="0">
                <a:solidFill>
                  <a:schemeClr val="bg1"/>
                </a:solidFill>
              </a:rPr>
              <a:t>Robust Measures:</a:t>
            </a:r>
            <a:r>
              <a:rPr lang="en-GB" sz="1700" dirty="0" smtClean="0">
                <a:solidFill>
                  <a:schemeClr val="bg1"/>
                </a:solidFill>
              </a:rPr>
              <a:t> </a:t>
            </a:r>
            <a:r>
              <a:rPr lang="en-GB" sz="1700" dirty="0" smtClean="0"/>
              <a:t>Implement robust security measures for data protection.</a:t>
            </a:r>
          </a:p>
          <a:p>
            <a:pPr>
              <a:buNone/>
            </a:pPr>
            <a:r>
              <a:rPr lang="en-GB" sz="1700" b="1" dirty="0" smtClean="0"/>
              <a:t>      </a:t>
            </a:r>
            <a:r>
              <a:rPr lang="en-GB" sz="1700" b="1" dirty="0" smtClean="0">
                <a:solidFill>
                  <a:schemeClr val="bg1"/>
                </a:solidFill>
              </a:rPr>
              <a:t>Regulatory Compliance:</a:t>
            </a:r>
            <a:r>
              <a:rPr lang="en-GB" sz="1700" dirty="0" smtClean="0">
                <a:solidFill>
                  <a:schemeClr val="bg1"/>
                </a:solidFill>
              </a:rPr>
              <a:t> </a:t>
            </a:r>
            <a:r>
              <a:rPr lang="en-GB" sz="1700" dirty="0" smtClean="0"/>
              <a:t>Ensure compliance with relevant regulations.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Entities: Student, Interest, Register</a:t>
            </a:r>
          </a:p>
          <a:p>
            <a:endParaRPr lang="en-US" dirty="0"/>
          </a:p>
        </p:txBody>
      </p:sp>
      <p:pic>
        <p:nvPicPr>
          <p:cNvPr id="4" name="Picture 3" descr="Capture as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7620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Application Flow</a:t>
            </a:r>
            <a:endParaRPr lang="en-US" dirty="0"/>
          </a:p>
        </p:txBody>
      </p:sp>
      <p:pic>
        <p:nvPicPr>
          <p:cNvPr id="4" name="Content Placeholder 3" descr="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7717"/>
            <a:ext cx="8001000" cy="434300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1001"/>
            <a:ext cx="6324600" cy="2133599"/>
          </a:xfrm>
          <a:prstGeom prst="rect">
            <a:avLst/>
          </a:prstGeom>
        </p:spPr>
      </p:pic>
      <p:pic>
        <p:nvPicPr>
          <p:cNvPr id="3" name="Picture 2" descr="a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19400"/>
            <a:ext cx="6400800" cy="29168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6400" y="2514600"/>
            <a:ext cx="3658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Top view of dashboard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70392"/>
            <a:ext cx="7772400" cy="53172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09601"/>
            <a:ext cx="7696200" cy="2971800"/>
          </a:xfrm>
          <a:prstGeom prst="rect">
            <a:avLst/>
          </a:prstGeom>
        </p:spPr>
      </p:pic>
      <p:pic>
        <p:nvPicPr>
          <p:cNvPr id="3" name="Picture 2" descr="a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038600"/>
            <a:ext cx="7696200" cy="23959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90600"/>
            <a:ext cx="6705600" cy="5252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1600" y="228600"/>
            <a:ext cx="1896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Edit Student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131</TotalTime>
  <Words>463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Student Interest System</vt:lpstr>
      <vt:lpstr>Introduction</vt:lpstr>
      <vt:lpstr>Goals</vt:lpstr>
      <vt:lpstr>Entity Relationship Diagram</vt:lpstr>
      <vt:lpstr>Application Flow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Interest System</dc:title>
  <dc:creator>SC</dc:creator>
  <cp:lastModifiedBy>SC</cp:lastModifiedBy>
  <cp:revision>5</cp:revision>
  <dcterms:created xsi:type="dcterms:W3CDTF">2023-12-26T10:18:24Z</dcterms:created>
  <dcterms:modified xsi:type="dcterms:W3CDTF">2023-12-26T15:21:53Z</dcterms:modified>
</cp:coreProperties>
</file>