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01" r:id="rId3"/>
    <p:sldId id="30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70" r:id="rId15"/>
    <p:sldId id="271" r:id="rId16"/>
    <p:sldId id="273" r:id="rId17"/>
    <p:sldId id="276" r:id="rId18"/>
    <p:sldId id="278" r:id="rId19"/>
    <p:sldId id="277" r:id="rId20"/>
    <p:sldId id="274" r:id="rId21"/>
    <p:sldId id="279" r:id="rId22"/>
    <p:sldId id="280" r:id="rId23"/>
    <p:sldId id="281" r:id="rId24"/>
    <p:sldId id="282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5" r:id="rId34"/>
    <p:sldId id="294" r:id="rId35"/>
    <p:sldId id="296" r:id="rId36"/>
    <p:sldId id="297" r:id="rId37"/>
    <p:sldId id="298" r:id="rId38"/>
    <p:sldId id="30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9" autoAdjust="0"/>
    <p:restoredTop sz="91746"/>
  </p:normalViewPr>
  <p:slideViewPr>
    <p:cSldViewPr snapToGrid="0">
      <p:cViewPr varScale="1">
        <p:scale>
          <a:sx n="62" d="100"/>
          <a:sy n="62" d="100"/>
        </p:scale>
        <p:origin x="200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A1A57-17CD-48D1-9689-F8B1A879AC8F}" type="datetimeFigureOut">
              <a:rPr lang="pt-PT" smtClean="0"/>
              <a:t>27/01/19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0505D-B33F-47DA-A144-A4CA8A54D4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4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99E-0080-4C99-B4E2-DFF267E65A68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82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E4A7-8BEB-48C0-8A57-64E663F0A965}" type="datetime1">
              <a:rPr lang="pt-PT" smtClean="0"/>
              <a:t>27/01/19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23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0225-3015-48E3-8628-3216229B36F2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59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1F36-5DA2-4980-92AA-E02381BFE714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443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62F1-21BB-4FD0-AC09-659A1344FECA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56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76D-D1A6-49EA-9C7A-07893D9A2303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7901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9C3C-5230-4540-B7B6-1150508D9592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613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A765-8D69-4826-B4EF-4E927F027F17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594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3596-18B0-4169-9684-AC4D3584F13E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89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6FEC-846E-4F0A-ADAC-4C6C61F70639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969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90B-3259-412D-9539-DF58F4C2B9F3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992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DB1-6F79-47E7-8791-2970396630CB}" type="datetime1">
              <a:rPr lang="pt-PT" smtClean="0"/>
              <a:t>27/01/19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085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D90B-625D-4251-BEFF-8970607BE2FA}" type="datetime1">
              <a:rPr lang="pt-PT" smtClean="0"/>
              <a:t>27/01/19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80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ED59-7B03-40AB-A08B-C264304B104A}" type="datetime1">
              <a:rPr lang="pt-PT" smtClean="0"/>
              <a:t>27/01/19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435F-285A-499F-9495-F392964913AF}" type="datetime1">
              <a:rPr lang="pt-PT" smtClean="0"/>
              <a:t>27/01/19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97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AB67-82B9-466F-AB1F-FD301836229F}" type="datetime1">
              <a:rPr lang="pt-PT" smtClean="0"/>
              <a:t>27/01/19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09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1AC6-6953-4E68-AC92-A13CF5090775}" type="datetime1">
              <a:rPr lang="pt-PT" smtClean="0"/>
              <a:t>27/01/19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5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F24F2F-C25F-4E76-8F4E-2721DA5466AB}" type="datetime1">
              <a:rPr lang="pt-PT" smtClean="0"/>
              <a:t>27/01/19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818C04-3916-435D-B3A1-78524CBE44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2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F4C164-E7BD-4046-9F55-D8085CE3B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85" r="9091" b="13434"/>
          <a:stretch/>
        </p:blipFill>
        <p:spPr>
          <a:xfrm>
            <a:off x="-16933" y="8468"/>
            <a:ext cx="12191980" cy="6857990"/>
          </a:xfrm>
          <a:prstGeom prst="rect">
            <a:avLst/>
          </a:prstGeom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5CE0F1-9B89-4F16-8E48-59F17B348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46" y="8468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pt-PT" sz="54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E058D2-C5CC-4854-BDFD-C76EA538E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27" y="3318936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solidFill>
                  <a:schemeClr val="bg1"/>
                </a:solidFill>
              </a:rPr>
              <a:t>Videoclube do Minho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6C166C-EC5B-4851-AB84-0C346AE8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E984A-7ECE-4374-A027-12FD4377557E}"/>
              </a:ext>
            </a:extLst>
          </p:cNvPr>
          <p:cNvSpPr txBox="1"/>
          <p:nvPr/>
        </p:nvSpPr>
        <p:spPr>
          <a:xfrm>
            <a:off x="350838" y="4816471"/>
            <a:ext cx="4162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Carlos Afonso, A82529</a:t>
            </a:r>
          </a:p>
          <a:p>
            <a:r>
              <a:rPr lang="pt-PT" dirty="0">
                <a:solidFill>
                  <a:schemeClr val="bg1"/>
                </a:solidFill>
              </a:rPr>
              <a:t>Luís Duarte, A81931</a:t>
            </a:r>
          </a:p>
          <a:p>
            <a:r>
              <a:rPr lang="pt-PT" dirty="0">
                <a:solidFill>
                  <a:schemeClr val="bg1"/>
                </a:solidFill>
              </a:rPr>
              <a:t>Inês Marinho, A82358</a:t>
            </a:r>
          </a:p>
          <a:p>
            <a:r>
              <a:rPr lang="pt-PT" dirty="0">
                <a:solidFill>
                  <a:schemeClr val="bg1"/>
                </a:solidFill>
              </a:rPr>
              <a:t>Vítor Gomes, A75362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MIEI 2018/2019</a:t>
            </a:r>
          </a:p>
        </p:txBody>
      </p:sp>
    </p:spTree>
    <p:extLst>
      <p:ext uri="{BB962C8B-B14F-4D97-AF65-F5344CB8AC3E}">
        <p14:creationId xmlns:p14="http://schemas.microsoft.com/office/powerpoint/2010/main" val="7801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FE04E-517B-4742-B8ED-C206A1D7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Requisitos levantados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2C3B8-6702-48F7-87C0-A7104D11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5210"/>
            <a:ext cx="10018713" cy="3124201"/>
          </a:xfrm>
        </p:spPr>
        <p:txBody>
          <a:bodyPr/>
          <a:lstStyle/>
          <a:p>
            <a:r>
              <a:rPr lang="pt-PT" dirty="0"/>
              <a:t>Requisitos levantados divididos em : </a:t>
            </a:r>
          </a:p>
          <a:p>
            <a:r>
              <a:rPr lang="pt-PT" dirty="0"/>
              <a:t>2.2.1 Requisitos de descrição </a:t>
            </a:r>
          </a:p>
          <a:p>
            <a:r>
              <a:rPr lang="pt-PT" dirty="0"/>
              <a:t>2.2.2 Requisitos de exploração</a:t>
            </a:r>
          </a:p>
          <a:p>
            <a:r>
              <a:rPr lang="pt-PT" dirty="0"/>
              <a:t>2.2.3 Requisitos de controlo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CF3EC-4FC7-420C-8380-BE218819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578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09270-2DB4-4EC6-9750-F9BAE178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37" y="2103634"/>
            <a:ext cx="10018713" cy="1752599"/>
          </a:xfrm>
        </p:spPr>
        <p:txBody>
          <a:bodyPr>
            <a:normAutofit/>
          </a:bodyPr>
          <a:lstStyle/>
          <a:p>
            <a:r>
              <a:rPr lang="pt-PT" sz="6000" dirty="0"/>
              <a:t>Modelação Conceptual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29C1AF2-63C4-48E6-A94F-A2481290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5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B45CB-E556-48BB-8C47-7F9887C9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Identificação das entidades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D8E275-5507-4191-923D-3F6B6243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Cliente: O cliente é a entidade que disfruta dos serviços prestados pelo videoclube.</a:t>
            </a:r>
          </a:p>
          <a:p>
            <a:r>
              <a:rPr lang="pt-PT" dirty="0"/>
              <a:t>Funcionário: A entidade Funcionário representa os trabalhadores da loja que tratam de servir o cliente que pretende comprar e/ou alugar um filme.</a:t>
            </a:r>
          </a:p>
          <a:p>
            <a:r>
              <a:rPr lang="pt-PT" dirty="0"/>
              <a:t>CD: O CD é o produto que o videoclube disponibiliza aos seus clientes.</a:t>
            </a:r>
          </a:p>
          <a:p>
            <a:r>
              <a:rPr lang="pt-PT" dirty="0"/>
              <a:t>Filme: Cada CD terá um filme associado.</a:t>
            </a:r>
          </a:p>
          <a:p>
            <a:r>
              <a:rPr lang="pt-PT" dirty="0"/>
              <a:t>Fornecedor: Os fornecedores do videoclube são as entidades que tratam de distribuir os </a:t>
            </a:r>
            <a:r>
              <a:rPr lang="pt-PT" dirty="0" err="1"/>
              <a:t>CDs</a:t>
            </a:r>
            <a:r>
              <a:rPr lang="pt-PT" dirty="0"/>
              <a:t> à loja.</a:t>
            </a:r>
          </a:p>
          <a:p>
            <a:r>
              <a:rPr lang="pt-PT" dirty="0"/>
              <a:t>Serviço: O serviço é o trabalho prestado pelo funcionário ao cliente que pode consistir na compra e/ou aluguer de </a:t>
            </a:r>
            <a:r>
              <a:rPr lang="pt-PT" dirty="0" err="1"/>
              <a:t>CDs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24CAF3-3302-4EFD-9BDE-77410855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733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B1CD-44AA-41B3-AD94-4A99A85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Identificação dos relacionamentos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811304-D8E0-422A-BA4B-BE9A3CB4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13</a:t>
            </a:fld>
            <a:endParaRPr lang="pt-PT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6D0556-CDFB-4738-878E-F360E7722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2059"/>
              </p:ext>
            </p:extLst>
          </p:nvPr>
        </p:nvGraphicFramePr>
        <p:xfrm>
          <a:off x="2177507" y="2304508"/>
          <a:ext cx="8774349" cy="369651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97862">
                  <a:extLst>
                    <a:ext uri="{9D8B030D-6E8A-4147-A177-3AD203B41FA5}">
                      <a16:colId xmlns:a16="http://schemas.microsoft.com/office/drawing/2014/main" val="386332615"/>
                    </a:ext>
                  </a:extLst>
                </a:gridCol>
                <a:gridCol w="1748467">
                  <a:extLst>
                    <a:ext uri="{9D8B030D-6E8A-4147-A177-3AD203B41FA5}">
                      <a16:colId xmlns:a16="http://schemas.microsoft.com/office/drawing/2014/main" val="350332969"/>
                    </a:ext>
                  </a:extLst>
                </a:gridCol>
                <a:gridCol w="1978772">
                  <a:extLst>
                    <a:ext uri="{9D8B030D-6E8A-4147-A177-3AD203B41FA5}">
                      <a16:colId xmlns:a16="http://schemas.microsoft.com/office/drawing/2014/main" val="1154351103"/>
                    </a:ext>
                  </a:extLst>
                </a:gridCol>
                <a:gridCol w="1747434">
                  <a:extLst>
                    <a:ext uri="{9D8B030D-6E8A-4147-A177-3AD203B41FA5}">
                      <a16:colId xmlns:a16="http://schemas.microsoft.com/office/drawing/2014/main" val="2856247985"/>
                    </a:ext>
                  </a:extLst>
                </a:gridCol>
                <a:gridCol w="1601814">
                  <a:extLst>
                    <a:ext uri="{9D8B030D-6E8A-4147-A177-3AD203B41FA5}">
                      <a16:colId xmlns:a16="http://schemas.microsoft.com/office/drawing/2014/main" val="956582224"/>
                    </a:ext>
                  </a:extLst>
                </a:gridCol>
              </a:tblGrid>
              <a:tr h="454900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Entidade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pt-PT" sz="16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Multiplicidade</a:t>
                      </a:r>
                      <a:endParaRPr lang="pt-PT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spcAft>
                          <a:spcPts val="0"/>
                        </a:spcAft>
                      </a:pPr>
                      <a:r>
                        <a:rPr lang="pt-PT" sz="16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Relacionamento</a:t>
                      </a:r>
                      <a:endParaRPr lang="pt-PT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Multiplicidade</a:t>
                      </a:r>
                      <a:endParaRPr lang="pt-PT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Entidade</a:t>
                      </a:r>
                      <a:endParaRPr lang="pt-PT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416168"/>
                  </a:ext>
                </a:extLst>
              </a:tr>
              <a:tr h="454900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Cliente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Usufrui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(1,n)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Serviço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87034"/>
                  </a:ext>
                </a:extLst>
              </a:tr>
              <a:tr h="454900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Serviço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(1,n)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É feito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Funcionário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319442"/>
                  </a:ext>
                </a:extLst>
              </a:tr>
              <a:tr h="503791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Serviço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É compra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(1,n)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0220"/>
                  </a:ext>
                </a:extLst>
              </a:tr>
              <a:tr h="458510">
                <a:tc>
                  <a:txBody>
                    <a:bodyPr/>
                    <a:lstStyle/>
                    <a:p>
                      <a:pPr marL="6794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Serviço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(1,n)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É alugar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(1,n)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952292"/>
                  </a:ext>
                </a:extLst>
              </a:tr>
              <a:tr h="456103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(1,n)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Tem gravado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Filme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875807"/>
                  </a:ext>
                </a:extLst>
              </a:tr>
              <a:tr h="454900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Fornecedores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Fornece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(1,n)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141735"/>
                  </a:ext>
                </a:extLst>
              </a:tr>
              <a:tr h="458510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Funcionário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(0,1)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Gere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(0,n)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Funcionário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4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26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4E98E-C2F6-468E-955A-DC0C0A82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9857"/>
            <a:ext cx="10018713" cy="1752599"/>
          </a:xfrm>
        </p:spPr>
        <p:txBody>
          <a:bodyPr/>
          <a:lstStyle/>
          <a:p>
            <a:r>
              <a:rPr lang="pt-PT" dirty="0"/>
              <a:t>Identificação atributos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0F3876-810E-4B39-9E6E-890ABF17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8657"/>
            <a:ext cx="10018713" cy="3472543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Cliente: NIF (identificador único da entidade), Nome, Data de Nascimento, Contacto (</a:t>
            </a:r>
            <a:r>
              <a:rPr lang="pt-PT" dirty="0" err="1"/>
              <a:t>multi</a:t>
            </a:r>
            <a:r>
              <a:rPr lang="pt-PT" dirty="0"/>
              <a:t> valor) </a:t>
            </a:r>
          </a:p>
          <a:p>
            <a:r>
              <a:rPr lang="pt-PT" dirty="0"/>
              <a:t>Serviço: ID (identificador  único da entidade), Valor, Data</a:t>
            </a:r>
          </a:p>
          <a:p>
            <a:r>
              <a:rPr lang="pt-PT" dirty="0"/>
              <a:t>CD: ID (identificador  único da entidade), Valor de aquisição, Data de aquisição</a:t>
            </a:r>
          </a:p>
          <a:p>
            <a:r>
              <a:rPr lang="pt-PT" dirty="0"/>
              <a:t>Funcionário: ID (identificador  único da entidade), Salário, Regime laboral, Nome, Contacto (composto por telefone e email), Morada (composta por distrito, rua e código postal) </a:t>
            </a:r>
          </a:p>
          <a:p>
            <a:r>
              <a:rPr lang="pt-PT" dirty="0"/>
              <a:t>Fornecedor: NIF (identificador  único da entidade), Morada, Contacto (</a:t>
            </a:r>
            <a:r>
              <a:rPr lang="pt-PT" dirty="0" err="1"/>
              <a:t>multi</a:t>
            </a:r>
            <a:r>
              <a:rPr lang="pt-PT" dirty="0"/>
              <a:t> valor), Nome </a:t>
            </a:r>
          </a:p>
          <a:p>
            <a:r>
              <a:rPr lang="pt-PT" dirty="0"/>
              <a:t>Filme: Nome, Preço de Aluguer, Preço de Compra, Descrição (composta por Data de estreia, Resumo, Duração, Classificação Etária, Realizador, Ator(</a:t>
            </a:r>
            <a:r>
              <a:rPr lang="pt-PT" dirty="0" err="1"/>
              <a:t>multi</a:t>
            </a:r>
            <a:r>
              <a:rPr lang="pt-PT" dirty="0"/>
              <a:t> valor)) </a:t>
            </a:r>
          </a:p>
          <a:p>
            <a:r>
              <a:rPr lang="pt-PT" dirty="0"/>
              <a:t>Relacionamento de Aluguer entre entidades serviço e CD: Prazo de entrega, Data de devolução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4FADCAC-7B12-498D-A14E-AF444B7B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76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3D0F9-D9EC-4608-A71E-61E21729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600"/>
            <a:ext cx="10018713" cy="1752599"/>
          </a:xfrm>
        </p:spPr>
        <p:txBody>
          <a:bodyPr/>
          <a:lstStyle/>
          <a:p>
            <a:r>
              <a:rPr lang="pt-PT" dirty="0"/>
              <a:t>3.5- Apresentação do diagrama ER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3EFA0AB-A11A-4161-8905-EA0D557E6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204" y="1654627"/>
            <a:ext cx="10659381" cy="4852635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A752C7C-7AC3-4A85-979E-ED118B3B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98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56074-ECBE-4420-8D42-4EAB1C6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21" y="2309117"/>
            <a:ext cx="10018713" cy="1752599"/>
          </a:xfrm>
        </p:spPr>
        <p:txBody>
          <a:bodyPr>
            <a:normAutofit/>
          </a:bodyPr>
          <a:lstStyle/>
          <a:p>
            <a:r>
              <a:rPr lang="pt-PT" sz="6000"/>
              <a:t>Modelação Lógica </a:t>
            </a:r>
            <a:endParaRPr lang="pt-PT" sz="6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97BD8-3042-4A30-85F0-1081C3189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4AECC8-E1E9-4910-B69D-129D032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767F4-5920-4DC5-AF62-3F77C93C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2515"/>
            <a:ext cx="10018713" cy="1752599"/>
          </a:xfrm>
        </p:spPr>
        <p:txBody>
          <a:bodyPr/>
          <a:lstStyle/>
          <a:p>
            <a:r>
              <a:rPr lang="pt-PT" dirty="0"/>
              <a:t>Derivação de tabelas para o modelo lógico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318D0B-4F69-4715-8716-9C0999C8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71056"/>
            <a:ext cx="10018713" cy="3124201"/>
          </a:xfrm>
        </p:spPr>
        <p:txBody>
          <a:bodyPr>
            <a:normAutofit/>
          </a:bodyPr>
          <a:lstStyle/>
          <a:p>
            <a:r>
              <a:rPr lang="pt-PT" dirty="0"/>
              <a:t>Como ponto inicial de conversão entre modelo conceptual para lógico, começamos por definir que tabelas o modelo lógico iria possuir:</a:t>
            </a:r>
          </a:p>
          <a:p>
            <a:pPr marL="457200" lvl="1" indent="0">
              <a:buNone/>
            </a:pPr>
            <a:r>
              <a:rPr lang="pt-PT" dirty="0"/>
              <a:t>-Cliente (NIF, Nome, Data de Nascimento); sendo o NIF a chave primaria da tabela</a:t>
            </a:r>
          </a:p>
          <a:p>
            <a:pPr marL="457200" lvl="1" indent="0">
              <a:buNone/>
            </a:pPr>
            <a:r>
              <a:rPr lang="pt-PT" dirty="0"/>
              <a:t>-Contacto do Cliente (Número Telemóvel, </a:t>
            </a:r>
            <a:r>
              <a:rPr lang="pt-PT" dirty="0" err="1"/>
              <a:t>Cliente_NIF</a:t>
            </a:r>
            <a:r>
              <a:rPr lang="pt-PT" dirty="0"/>
              <a:t>); sendo esta tabela resultado de um atributo </a:t>
            </a:r>
            <a:r>
              <a:rPr lang="pt-PT" dirty="0" err="1"/>
              <a:t>multi-valor</a:t>
            </a:r>
            <a:r>
              <a:rPr lang="pt-PT" dirty="0"/>
              <a:t> da entidade cliente, tem como chave primária Numero Telemóvel</a:t>
            </a:r>
          </a:p>
          <a:p>
            <a:pPr marL="457200" lvl="1" indent="0">
              <a:buNone/>
            </a:pPr>
            <a:r>
              <a:rPr lang="pt-PT" dirty="0"/>
              <a:t>-Serviço (</a:t>
            </a:r>
            <a:r>
              <a:rPr lang="pt-PT" dirty="0" err="1"/>
              <a:t>idServiço</a:t>
            </a:r>
            <a:r>
              <a:rPr lang="pt-PT" dirty="0"/>
              <a:t>, </a:t>
            </a:r>
            <a:r>
              <a:rPr lang="pt-PT" dirty="0" err="1"/>
              <a:t>Cliente_NIF</a:t>
            </a:r>
            <a:r>
              <a:rPr lang="pt-PT" dirty="0"/>
              <a:t>, </a:t>
            </a:r>
            <a:r>
              <a:rPr lang="pt-PT" dirty="0" err="1"/>
              <a:t>Funcionário_idFuncionário</a:t>
            </a:r>
            <a:r>
              <a:rPr lang="pt-PT" dirty="0"/>
              <a:t>, Valor, Data); sendo </a:t>
            </a:r>
            <a:r>
              <a:rPr lang="pt-PT" dirty="0" err="1"/>
              <a:t>idServiço</a:t>
            </a:r>
            <a:r>
              <a:rPr lang="pt-PT" dirty="0"/>
              <a:t> a chave primária da tabela, e </a:t>
            </a:r>
            <a:r>
              <a:rPr lang="pt-PT" dirty="0" err="1"/>
              <a:t>Cliente_NIF</a:t>
            </a:r>
            <a:r>
              <a:rPr lang="pt-PT" dirty="0"/>
              <a:t> e </a:t>
            </a:r>
            <a:r>
              <a:rPr lang="pt-PT" dirty="0" err="1"/>
              <a:t>Funcionário_idFuncionário</a:t>
            </a:r>
            <a:r>
              <a:rPr lang="pt-PT" dirty="0"/>
              <a:t> chaves estrangeiras correspondentes ás tabelas Cliente e Funcionário, respetivamente.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23B9234-C9E6-41D4-B6B9-6E0C21B9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25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1702F4-24F1-46A5-927E-F86C7A01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69571"/>
            <a:ext cx="10018713" cy="4321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PT" dirty="0"/>
              <a:t>-Serviço Aluguer (Serviço, CD, Prazo, </a:t>
            </a:r>
            <a:r>
              <a:rPr lang="pt-PT" dirty="0" err="1"/>
              <a:t>DataDevolvido</a:t>
            </a:r>
            <a:r>
              <a:rPr lang="pt-PT" dirty="0"/>
              <a:t>); sendo Serviço e CD chaves estrangeiras correspondentes às tabelas Serviço e CD respetivamente, ambas constituem uma chave primária composta da tabela Serviço Aluguer</a:t>
            </a:r>
          </a:p>
          <a:p>
            <a:pPr marL="457200" lvl="1" indent="0">
              <a:buNone/>
            </a:pPr>
            <a:r>
              <a:rPr lang="pt-PT" dirty="0"/>
              <a:t>-Funcionário (</a:t>
            </a:r>
            <a:r>
              <a:rPr lang="pt-PT" dirty="0" err="1"/>
              <a:t>idFuncionário</a:t>
            </a:r>
            <a:r>
              <a:rPr lang="pt-PT" dirty="0"/>
              <a:t>, </a:t>
            </a:r>
            <a:r>
              <a:rPr lang="pt-PT" dirty="0" err="1"/>
              <a:t>id_supervisor</a:t>
            </a:r>
            <a:r>
              <a:rPr lang="pt-PT" dirty="0"/>
              <a:t>, Regime laboral, Salario, Nome, Rua, Cidade, Distrito, </a:t>
            </a:r>
            <a:r>
              <a:rPr lang="pt-PT" dirty="0" err="1"/>
              <a:t>Codigo</a:t>
            </a:r>
            <a:r>
              <a:rPr lang="pt-PT" dirty="0"/>
              <a:t> Postal, Telefone, Email); sendo </a:t>
            </a:r>
            <a:r>
              <a:rPr lang="pt-PT" dirty="0" err="1"/>
              <a:t>idFuncionário</a:t>
            </a:r>
            <a:r>
              <a:rPr lang="pt-PT" dirty="0"/>
              <a:t> a chave primária da tabela e </a:t>
            </a:r>
            <a:r>
              <a:rPr lang="pt-PT" dirty="0" err="1"/>
              <a:t>id_supervisor</a:t>
            </a:r>
            <a:r>
              <a:rPr lang="pt-PT" dirty="0"/>
              <a:t> chave estrangeira resultante de um relacionamento da tabela consigo mesma.</a:t>
            </a:r>
          </a:p>
          <a:p>
            <a:pPr marL="457200" lvl="1" indent="0">
              <a:buNone/>
            </a:pPr>
            <a:r>
              <a:rPr lang="pt-PT" dirty="0"/>
              <a:t>-CD (</a:t>
            </a:r>
            <a:r>
              <a:rPr lang="pt-PT" dirty="0" err="1"/>
              <a:t>idCD</a:t>
            </a:r>
            <a:r>
              <a:rPr lang="pt-PT" dirty="0"/>
              <a:t>, </a:t>
            </a:r>
            <a:r>
              <a:rPr lang="pt-PT" dirty="0" err="1"/>
              <a:t>Fornecedor_NIF</a:t>
            </a:r>
            <a:r>
              <a:rPr lang="pt-PT" dirty="0"/>
              <a:t>, </a:t>
            </a:r>
            <a:r>
              <a:rPr lang="pt-PT" dirty="0" err="1"/>
              <a:t>Filme_Nome</a:t>
            </a:r>
            <a:r>
              <a:rPr lang="pt-PT" dirty="0"/>
              <a:t>, Data de Aquisição, Valor Aquisição, </a:t>
            </a:r>
            <a:r>
              <a:rPr lang="pt-PT" dirty="0" err="1"/>
              <a:t>Comprado_idServiço</a:t>
            </a:r>
            <a:r>
              <a:rPr lang="pt-PT" dirty="0"/>
              <a:t>); sendo </a:t>
            </a:r>
            <a:r>
              <a:rPr lang="pt-PT" dirty="0" err="1"/>
              <a:t>idCD</a:t>
            </a:r>
            <a:r>
              <a:rPr lang="pt-PT" dirty="0"/>
              <a:t> chave primária da tabela, e </a:t>
            </a:r>
            <a:r>
              <a:rPr lang="pt-PT" dirty="0" err="1"/>
              <a:t>Fornecedor_NIF</a:t>
            </a:r>
            <a:r>
              <a:rPr lang="pt-PT" dirty="0"/>
              <a:t> e </a:t>
            </a:r>
            <a:r>
              <a:rPr lang="pt-PT" dirty="0" err="1"/>
              <a:t>Filme_Nome</a:t>
            </a:r>
            <a:r>
              <a:rPr lang="pt-PT" dirty="0"/>
              <a:t> chaves estrangeiras correspondentes ás tabelas Fornecedor e Filme, respetivamente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8FC9AC7-4AAE-4F82-A5A2-336C45B2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66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2DFA15-CED0-4662-86A3-48FBBDF7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4419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PT" dirty="0"/>
              <a:t>-Filme (Nome, Preço de Aluguer, Preço de Compra, Data de Estreia, Resumo, Duração, Classificação Etária, Realizador); sendo Nome a chave primária da tabela.</a:t>
            </a:r>
          </a:p>
          <a:p>
            <a:pPr marL="457200" lvl="1" indent="0">
              <a:buNone/>
            </a:pPr>
            <a:r>
              <a:rPr lang="pt-PT" dirty="0"/>
              <a:t>-Ator (Nome, </a:t>
            </a:r>
            <a:r>
              <a:rPr lang="pt-PT" dirty="0" err="1"/>
              <a:t>Filme_Nome</a:t>
            </a:r>
            <a:r>
              <a:rPr lang="pt-PT" dirty="0"/>
              <a:t>); sendo esta tabela resultado de um atributo </a:t>
            </a:r>
            <a:r>
              <a:rPr lang="pt-PT" dirty="0" err="1"/>
              <a:t>multi-valor</a:t>
            </a:r>
            <a:r>
              <a:rPr lang="pt-PT" dirty="0"/>
              <a:t> da entidade Filme, tem como chave primaria Nome, e </a:t>
            </a:r>
            <a:r>
              <a:rPr lang="pt-PT" dirty="0" err="1"/>
              <a:t>Filme_Nome</a:t>
            </a:r>
            <a:r>
              <a:rPr lang="pt-PT" dirty="0"/>
              <a:t> como chave estrangeira correspondente à tabela Filme, respetivamente.</a:t>
            </a:r>
          </a:p>
          <a:p>
            <a:pPr marL="457200" lvl="1" indent="0">
              <a:buNone/>
            </a:pPr>
            <a:r>
              <a:rPr lang="pt-PT" dirty="0"/>
              <a:t>-Fornecedor (NIF, Nome, Rua, Distrito, Código Postal), sendo NIF a chave primaria da tabela.</a:t>
            </a:r>
          </a:p>
          <a:p>
            <a:pPr marL="457200" lvl="1" indent="0">
              <a:buNone/>
            </a:pPr>
            <a:r>
              <a:rPr lang="pt-PT" dirty="0"/>
              <a:t>-Contacto do Fornecedor (Número Telemóvel, </a:t>
            </a:r>
            <a:r>
              <a:rPr lang="pt-PT" dirty="0" err="1"/>
              <a:t>Fornecedor_NIF</a:t>
            </a:r>
            <a:r>
              <a:rPr lang="pt-PT" dirty="0"/>
              <a:t>); sendo esta tabela resultado de um atributo </a:t>
            </a:r>
            <a:r>
              <a:rPr lang="pt-PT" dirty="0" err="1"/>
              <a:t>multi-valor</a:t>
            </a:r>
            <a:r>
              <a:rPr lang="pt-PT" dirty="0"/>
              <a:t> da entidade Fornecedor, tem como chave primaria </a:t>
            </a:r>
            <a:r>
              <a:rPr lang="pt-PT" dirty="0" err="1"/>
              <a:t>Numero_Telemóvel</a:t>
            </a:r>
            <a:r>
              <a:rPr lang="pt-PT" dirty="0"/>
              <a:t>.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1C790A7-1BB7-498E-89BF-7A868A8D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299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4EF1D-3E20-411A-ADCA-22CDD3A2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9403"/>
            <a:ext cx="10018713" cy="1752599"/>
          </a:xfrm>
        </p:spPr>
        <p:txBody>
          <a:bodyPr/>
          <a:lstStyle/>
          <a:p>
            <a:r>
              <a:rPr lang="pt-PT" dirty="0"/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F2B576-1196-401B-B6FE-4C74BEFC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982913"/>
            <a:ext cx="10018713" cy="4613096"/>
          </a:xfrm>
        </p:spPr>
        <p:txBody>
          <a:bodyPr>
            <a:normAutofit fontScale="62500" lnSpcReduction="20000"/>
          </a:bodyPr>
          <a:lstStyle/>
          <a:p>
            <a:endParaRPr lang="pt-PT" sz="2000" dirty="0"/>
          </a:p>
          <a:p>
            <a:r>
              <a:rPr lang="pt-PT" sz="3100" dirty="0"/>
              <a:t>Definição do Sistema</a:t>
            </a:r>
          </a:p>
          <a:p>
            <a:pPr lvl="1"/>
            <a:r>
              <a:rPr lang="pt-PT" sz="2500" dirty="0"/>
              <a:t>Contexto da aplicação do sistema </a:t>
            </a:r>
          </a:p>
          <a:p>
            <a:pPr lvl="1"/>
            <a:r>
              <a:rPr lang="pt-PT" sz="2500" dirty="0"/>
              <a:t>Fundamentação da implementação da base de dados</a:t>
            </a:r>
          </a:p>
          <a:p>
            <a:pPr lvl="1"/>
            <a:r>
              <a:rPr lang="pt-PT" sz="2500" dirty="0"/>
              <a:t>Análise da viabilidade do processo</a:t>
            </a:r>
          </a:p>
          <a:p>
            <a:r>
              <a:rPr lang="pt-PT" sz="3100" dirty="0"/>
              <a:t>Levantamento e Análise de Requisitos</a:t>
            </a:r>
          </a:p>
          <a:p>
            <a:pPr lvl="1"/>
            <a:r>
              <a:rPr lang="pt-PT" sz="2500" dirty="0"/>
              <a:t>Método de levantamento e de análise de requisitos adotados</a:t>
            </a:r>
          </a:p>
          <a:p>
            <a:pPr lvl="1"/>
            <a:r>
              <a:rPr lang="pt-PT" sz="2500" dirty="0"/>
              <a:t>Requisitos levantados</a:t>
            </a:r>
          </a:p>
          <a:p>
            <a:r>
              <a:rPr lang="pt-PT" sz="3100" dirty="0"/>
              <a:t>Modelação Conceptual</a:t>
            </a:r>
            <a:endParaRPr lang="pt-PT" sz="2500" dirty="0"/>
          </a:p>
          <a:p>
            <a:pPr lvl="1"/>
            <a:r>
              <a:rPr lang="pt-PT" sz="2500" dirty="0"/>
              <a:t>Identificação das entidades</a:t>
            </a:r>
          </a:p>
          <a:p>
            <a:pPr lvl="1"/>
            <a:r>
              <a:rPr lang="pt-PT" sz="2500" dirty="0"/>
              <a:t>Identificação dos relacionamentos</a:t>
            </a:r>
          </a:p>
          <a:p>
            <a:pPr lvl="1"/>
            <a:r>
              <a:rPr lang="pt-PT" sz="2500" dirty="0"/>
              <a:t>Identificação atributos</a:t>
            </a:r>
          </a:p>
          <a:p>
            <a:pPr lvl="1"/>
            <a:r>
              <a:rPr lang="pt-PT" sz="2500" dirty="0"/>
              <a:t>Apresentação do diagrama ER</a:t>
            </a:r>
          </a:p>
          <a:p>
            <a:pPr marL="457200" lvl="1" indent="0">
              <a:buNone/>
            </a:pPr>
            <a:endParaRPr lang="pt-PT" sz="1600" dirty="0"/>
          </a:p>
          <a:p>
            <a:pPr lvl="1"/>
            <a:endParaRPr lang="pt-PT" sz="1600" dirty="0"/>
          </a:p>
          <a:p>
            <a:pPr lvl="1"/>
            <a:endParaRPr lang="pt-PT" sz="1500" dirty="0"/>
          </a:p>
          <a:p>
            <a:pPr lvl="1"/>
            <a:endParaRPr lang="pt-PT" sz="1500" dirty="0"/>
          </a:p>
          <a:p>
            <a:endParaRPr lang="pt-PT" dirty="0"/>
          </a:p>
          <a:p>
            <a:endParaRPr lang="pt-PT" sz="1900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90D0759-90F3-4B79-94FB-2367F2F9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78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BE37C-7AE8-463F-80E5-D3BBABFD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Derivação dos relacionamentos para o modelo lógico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0A255E-5FA1-402B-B0B2-7F906410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/>
              <a:t>• </a:t>
            </a:r>
            <a:r>
              <a:rPr lang="pt-PT" b="1" dirty="0"/>
              <a:t>Relacionamentos N:M</a:t>
            </a:r>
          </a:p>
          <a:p>
            <a:pPr marL="0" indent="0">
              <a:buNone/>
            </a:pPr>
            <a:r>
              <a:rPr lang="pt-PT" dirty="0"/>
              <a:t>Este tipo de relacionamentos, foram descartados durante a fase de conversão do modelo conceptual para o modelo lógico, uma vez que cada um destes relacionamentos deu origem a uma tabela.</a:t>
            </a:r>
          </a:p>
          <a:p>
            <a:pPr marL="0" indent="0">
              <a:buNone/>
            </a:pPr>
            <a:r>
              <a:rPr lang="pt-PT" dirty="0"/>
              <a:t>• </a:t>
            </a:r>
            <a:r>
              <a:rPr lang="pt-PT" b="1" dirty="0"/>
              <a:t>Relacionamentos 1:N</a:t>
            </a:r>
          </a:p>
          <a:p>
            <a:pPr marL="0" indent="0">
              <a:buNone/>
            </a:pPr>
            <a:r>
              <a:rPr lang="pt-PT" dirty="0"/>
              <a:t>Neste tipo de relacionamentos, uma das entidades assumirá o papel de “entidade-pai” e outra de ‘’entidade-filha’’. Desta forma estará presente na “entidade-filha” uma chave estrangeira correspondente à chave primaria da “entidade-pai”. Isto é verificado nas seguintes relações da nossa Base de Dados:</a:t>
            </a:r>
          </a:p>
          <a:p>
            <a:pPr marL="457200" lvl="1" indent="0">
              <a:buNone/>
            </a:pPr>
            <a:r>
              <a:rPr lang="pt-PT" dirty="0"/>
              <a:t>• Cliente para Serviço: Cliente: NIF(PK) / Serviço: </a:t>
            </a:r>
            <a:r>
              <a:rPr lang="pt-PT" dirty="0" err="1"/>
              <a:t>idServiço</a:t>
            </a:r>
            <a:r>
              <a:rPr lang="pt-PT" dirty="0"/>
              <a:t> (PK), </a:t>
            </a:r>
            <a:r>
              <a:rPr lang="pt-PT" dirty="0" err="1"/>
              <a:t>Cliente_NIF</a:t>
            </a:r>
            <a:r>
              <a:rPr lang="pt-PT" dirty="0"/>
              <a:t>(FK)</a:t>
            </a:r>
          </a:p>
          <a:p>
            <a:pPr marL="457200" lvl="1" indent="0">
              <a:buNone/>
            </a:pPr>
            <a:r>
              <a:rPr lang="pt-PT" dirty="0"/>
              <a:t>• Funcionário para Serviço: Funcionário: </a:t>
            </a:r>
            <a:r>
              <a:rPr lang="pt-PT" dirty="0" err="1"/>
              <a:t>idFuncionário</a:t>
            </a:r>
            <a:r>
              <a:rPr lang="pt-PT" dirty="0"/>
              <a:t>(PK)/ Serviço: </a:t>
            </a:r>
            <a:r>
              <a:rPr lang="pt-PT" dirty="0" err="1"/>
              <a:t>idServiço</a:t>
            </a:r>
            <a:r>
              <a:rPr lang="pt-PT" dirty="0"/>
              <a:t> (PK), </a:t>
            </a:r>
            <a:r>
              <a:rPr lang="pt-PT" dirty="0" err="1"/>
              <a:t>Funcionário_idFuncionário</a:t>
            </a:r>
            <a:r>
              <a:rPr lang="pt-PT" dirty="0"/>
              <a:t>(FK)</a:t>
            </a:r>
          </a:p>
          <a:p>
            <a:pPr marL="457200" lvl="1" indent="0">
              <a:buNone/>
            </a:pPr>
            <a:r>
              <a:rPr lang="pt-PT" dirty="0"/>
              <a:t>• Serviço para CD: Serviço: </a:t>
            </a:r>
            <a:r>
              <a:rPr lang="pt-PT" dirty="0" err="1"/>
              <a:t>idServiço</a:t>
            </a:r>
            <a:r>
              <a:rPr lang="pt-PT" dirty="0"/>
              <a:t>(PK)/ CD: </a:t>
            </a:r>
            <a:r>
              <a:rPr lang="pt-PT" dirty="0" err="1"/>
              <a:t>idCD</a:t>
            </a:r>
            <a:r>
              <a:rPr lang="pt-PT" dirty="0"/>
              <a:t>(PK), </a:t>
            </a:r>
            <a:r>
              <a:rPr lang="pt-PT" dirty="0" err="1"/>
              <a:t>Comprado_idServiço</a:t>
            </a:r>
            <a:r>
              <a:rPr lang="pt-PT" dirty="0"/>
              <a:t>(FK)</a:t>
            </a:r>
          </a:p>
          <a:p>
            <a:pPr marL="457200" lvl="1" indent="0">
              <a:buNone/>
            </a:pPr>
            <a:r>
              <a:rPr lang="pt-PT" dirty="0"/>
              <a:t>• Fornecedor para CD: Fornecedor: NIF(PK)/ CD: </a:t>
            </a:r>
            <a:r>
              <a:rPr lang="pt-PT" dirty="0" err="1"/>
              <a:t>idCD</a:t>
            </a:r>
            <a:r>
              <a:rPr lang="pt-PT" dirty="0"/>
              <a:t>(PK), </a:t>
            </a:r>
            <a:r>
              <a:rPr lang="pt-PT" dirty="0" err="1"/>
              <a:t>Fornecedor_NIF</a:t>
            </a:r>
            <a:r>
              <a:rPr lang="pt-PT" dirty="0"/>
              <a:t>(FK)</a:t>
            </a:r>
          </a:p>
          <a:p>
            <a:pPr marL="457200" lvl="1" indent="0">
              <a:buNone/>
            </a:pPr>
            <a:r>
              <a:rPr lang="pt-PT" dirty="0"/>
              <a:t>• Filme para CD: Filme: Nome(PK)/ CD: </a:t>
            </a:r>
            <a:r>
              <a:rPr lang="pt-PT" dirty="0" err="1"/>
              <a:t>idCD</a:t>
            </a:r>
            <a:r>
              <a:rPr lang="pt-PT" dirty="0"/>
              <a:t>(PK), </a:t>
            </a:r>
            <a:r>
              <a:rPr lang="pt-PT" dirty="0" err="1"/>
              <a:t>Filme_Nome</a:t>
            </a:r>
            <a:r>
              <a:rPr lang="pt-PT" dirty="0"/>
              <a:t>(FK)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C0F5C1-AD79-4EE0-A159-0536DC4C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48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ADFAA-33A2-474A-9ADB-F1A14E8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de restrições de integridade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570146-1F91-4F1F-A93E-FCA5C6A3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07404"/>
            <a:ext cx="10018713" cy="3124201"/>
          </a:xfrm>
        </p:spPr>
        <p:txBody>
          <a:bodyPr/>
          <a:lstStyle/>
          <a:p>
            <a:r>
              <a:rPr lang="pt-PT" dirty="0"/>
              <a:t>De forma a impedir que a base de dados fique incompleta, imprecisa ou inconsistente, é necessário que as seguintes restrições de integridade estejam representadas no modelo de dados lógico.</a:t>
            </a:r>
          </a:p>
          <a:p>
            <a:pPr marL="457200" lvl="1" indent="0">
              <a:buNone/>
            </a:pPr>
            <a:r>
              <a:rPr lang="pt-PT" dirty="0"/>
              <a:t>• Dados necessários: Todos os atributos presentes no modelo lógico foram definidos com obrigatoriedade de definir um valor exceto os atributos referentes a Descrição do Filme que segundo os requisitos podem ser opcionais.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348B63-8DF6-40A3-BFF0-B8431FC3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270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618C05-4CDB-4D28-8137-F0F47ECD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0406"/>
            <a:ext cx="10018713" cy="3124201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pt-PT" dirty="0"/>
              <a:t>• </a:t>
            </a:r>
            <a:r>
              <a:rPr lang="pt-PT" u="sng" dirty="0"/>
              <a:t>Restrições de domínio de atributo: </a:t>
            </a:r>
            <a:r>
              <a:rPr lang="pt-PT" dirty="0"/>
              <a:t>Todos os atributos no modelo lógico têm um domínio, ou seja, um conjunto de valores que são legais. </a:t>
            </a:r>
            <a:endParaRPr lang="pt-PT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PT" dirty="0"/>
              <a:t>• </a:t>
            </a:r>
            <a:r>
              <a:rPr lang="pt-PT" u="sng" dirty="0"/>
              <a:t>Integridade da Entidade: </a:t>
            </a:r>
            <a:r>
              <a:rPr lang="pt-PT" dirty="0"/>
              <a:t>Nenhuma chave primária de uma entidade não deve conter “</a:t>
            </a:r>
            <a:r>
              <a:rPr lang="pt-PT" dirty="0" err="1"/>
              <a:t>Nulls</a:t>
            </a:r>
            <a:r>
              <a:rPr lang="pt-PT" dirty="0"/>
              <a:t>”.</a:t>
            </a:r>
          </a:p>
          <a:p>
            <a:pPr marL="457200" lvl="1" indent="0">
              <a:buNone/>
            </a:pPr>
            <a:r>
              <a:rPr lang="pt-PT" dirty="0"/>
              <a:t>•</a:t>
            </a:r>
            <a:r>
              <a:rPr lang="pt-PT" u="sng" dirty="0"/>
              <a:t> Integridade Referencial: </a:t>
            </a:r>
            <a:r>
              <a:rPr lang="pt-PT" dirty="0"/>
              <a:t>Cada chave estrangeira deve referir um valor existente na tabela que referencia, ou nulo, para o caso de  “</a:t>
            </a:r>
            <a:r>
              <a:rPr lang="pt-PT" dirty="0" err="1"/>
              <a:t>Comprado_idServiço</a:t>
            </a:r>
            <a:r>
              <a:rPr lang="pt-PT" dirty="0"/>
              <a:t>” e “</a:t>
            </a:r>
            <a:r>
              <a:rPr lang="pt-PT" dirty="0" err="1"/>
              <a:t>idSupervisor</a:t>
            </a:r>
            <a:r>
              <a:rPr lang="pt-PT" dirty="0"/>
              <a:t>”. No caso de remoção ou atualização da chave primária de um </a:t>
            </a:r>
            <a:r>
              <a:rPr lang="pt-PT" dirty="0" err="1"/>
              <a:t>tuplo</a:t>
            </a:r>
            <a:r>
              <a:rPr lang="pt-PT" dirty="0"/>
              <a:t> de uma tabela, esta só pode ser efetuada caso não existam chaves estrangeiras a referenciar esse </a:t>
            </a:r>
            <a:r>
              <a:rPr lang="pt-PT" dirty="0" err="1"/>
              <a:t>tuplo</a:t>
            </a:r>
            <a:r>
              <a:rPr lang="pt-PT" dirty="0"/>
              <a:t>.</a:t>
            </a:r>
          </a:p>
          <a:p>
            <a:pPr marL="457200" lvl="1" indent="0">
              <a:buNone/>
            </a:pPr>
            <a:r>
              <a:rPr lang="pt-PT" dirty="0"/>
              <a:t>• Restrições Gerais: Atualização de restrições à entidade no que diz respeito a situações reais. Uma destas é o facto de que um cliente apenas pode ter 5 </a:t>
            </a:r>
            <a:r>
              <a:rPr lang="pt-PT" dirty="0" err="1"/>
              <a:t>CD’s</a:t>
            </a:r>
            <a:r>
              <a:rPr lang="pt-PT" dirty="0"/>
              <a:t> alugados.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B96E66B-C237-4114-B262-8BE97D7E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96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E65B73-8639-4485-BD2E-28BEBF5E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 </a:t>
            </a:r>
            <a:r>
              <a:rPr lang="en-US" sz="4800" dirty="0" err="1"/>
              <a:t>Desenho</a:t>
            </a:r>
            <a:r>
              <a:rPr lang="en-US" sz="4800" dirty="0"/>
              <a:t> do </a:t>
            </a:r>
            <a:r>
              <a:rPr lang="en-US" sz="4800" dirty="0" err="1"/>
              <a:t>modelo</a:t>
            </a:r>
            <a:r>
              <a:rPr lang="en-US" sz="4800" dirty="0"/>
              <a:t> </a:t>
            </a:r>
            <a:r>
              <a:rPr lang="en-US" sz="4800" dirty="0" err="1"/>
              <a:t>lógico</a:t>
            </a:r>
            <a:r>
              <a:rPr lang="en-US" sz="4800" dirty="0"/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FE121CCA-54E4-4B41-879D-9F081A643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693" y="522514"/>
            <a:ext cx="7385049" cy="5851573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14A9285-20E3-4554-A245-950090A7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71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1F79F-3DDC-49D3-A110-A4629663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Validação do modelo através da normalização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BC12D6-6D5B-4049-91FD-3E44DC55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u="sng" dirty="0"/>
              <a:t>1º Forma Normal</a:t>
            </a:r>
            <a:r>
              <a:rPr lang="pt-PT" sz="2000" dirty="0"/>
              <a:t>: Atributos das tabelas tem de ser atómicos. </a:t>
            </a:r>
          </a:p>
          <a:p>
            <a:r>
              <a:rPr lang="pt-PT" sz="2000" u="sng" dirty="0"/>
              <a:t>2º Forma Normal</a:t>
            </a:r>
            <a:r>
              <a:rPr lang="pt-PT" sz="2000" dirty="0"/>
              <a:t>: Todos atributos de uma tabelas tem que depender completamente da chave primária dessa mesma tabela</a:t>
            </a:r>
          </a:p>
          <a:p>
            <a:r>
              <a:rPr lang="pt-PT" sz="2000" u="sng" dirty="0"/>
              <a:t>3º Forma Normal</a:t>
            </a:r>
            <a:r>
              <a:rPr lang="pt-PT" sz="2000" dirty="0"/>
              <a:t>: Atributos de uma tabela dependem unicamente da chave primária dessa mesma tabela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A97AC6E-B935-4AD1-B110-AE5BE344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719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427A3-D7A3-4DC5-8F9F-7C3DFB50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Validação do modelo com interrogações do utilizador (Um exemplo)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9EFA46-7F7D-4E81-9BCF-36B3673F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Uma  interrogação fundamental é a que se refere ao requisito:” Saber se um filme está disponível e os respetivos </a:t>
            </a:r>
            <a:r>
              <a:rPr lang="pt-PT" dirty="0" err="1"/>
              <a:t>CDs</a:t>
            </a:r>
            <a:r>
              <a:rPr lang="pt-PT" dirty="0"/>
              <a:t> livres”. Este é cumprido recorrendo às tabelas CD e Serviço aluguer, e adotando a seguinte estratégia: </a:t>
            </a:r>
          </a:p>
          <a:p>
            <a:pPr marL="0" indent="0">
              <a:buNone/>
            </a:pPr>
            <a:r>
              <a:rPr lang="pt-PT" dirty="0"/>
              <a:t>Realizar uma junção externa à esquerda da tabela CD com a tabela resultante da seleção dos registos da tabela de “Serviço Aluguer” para os quais o atributo “</a:t>
            </a:r>
            <a:r>
              <a:rPr lang="pt-PT" dirty="0" err="1"/>
              <a:t>DataDevolvido</a:t>
            </a:r>
            <a:r>
              <a:rPr lang="pt-PT" dirty="0"/>
              <a:t>” seja nulo (mantém os </a:t>
            </a:r>
            <a:r>
              <a:rPr lang="pt-PT" dirty="0" err="1"/>
              <a:t>CDs</a:t>
            </a:r>
            <a:r>
              <a:rPr lang="pt-PT" dirty="0"/>
              <a:t> por entregar) e a partir da tabela resultante desta junção selecionar os </a:t>
            </a:r>
            <a:r>
              <a:rPr lang="pt-PT" dirty="0" err="1"/>
              <a:t>tuplos</a:t>
            </a:r>
            <a:r>
              <a:rPr lang="pt-PT" dirty="0"/>
              <a:t> onde “</a:t>
            </a:r>
            <a:r>
              <a:rPr lang="pt-PT" dirty="0" err="1"/>
              <a:t>Comprado_idServiço</a:t>
            </a:r>
            <a:r>
              <a:rPr lang="pt-PT" dirty="0"/>
              <a:t>” e “Prazo” seja nulo (retira os </a:t>
            </a:r>
            <a:r>
              <a:rPr lang="pt-PT" dirty="0" err="1"/>
              <a:t>CDs</a:t>
            </a:r>
            <a:r>
              <a:rPr lang="pt-PT" dirty="0"/>
              <a:t> já comprados e os </a:t>
            </a:r>
            <a:r>
              <a:rPr lang="pt-PT" dirty="0" err="1"/>
              <a:t>CDs</a:t>
            </a:r>
            <a:r>
              <a:rPr lang="pt-PT" dirty="0"/>
              <a:t> alugados) e agrupá-los através do nome do filme correspondente ao CD.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7AA1FA-8BF6-41BA-8BD8-D8EE57A7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51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34626-42DD-43BA-98CA-73647025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844" y="2196102"/>
            <a:ext cx="10018713" cy="1752599"/>
          </a:xfrm>
        </p:spPr>
        <p:txBody>
          <a:bodyPr/>
          <a:lstStyle/>
          <a:p>
            <a:r>
              <a:rPr lang="pt-PT" dirty="0"/>
              <a:t> </a:t>
            </a:r>
            <a:r>
              <a:rPr lang="pt-PT" sz="6000" dirty="0"/>
              <a:t>Implementação Física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C4FB75-4F8D-429E-8B67-244761EF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042" y="4420413"/>
            <a:ext cx="2143125" cy="2143125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938F93-7052-4BE7-A3B0-5DD1FC55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6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4B894-F14D-43D3-A020-B0490187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 Seleção do sistema de gestão de bases de dados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F45BF3-70AD-4A11-904D-EAE410DE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Foi escolhido o sistema “</a:t>
            </a:r>
            <a:r>
              <a:rPr lang="pt-PT" dirty="0" err="1"/>
              <a:t>MySQL</a:t>
            </a:r>
            <a:r>
              <a:rPr lang="pt-PT" dirty="0"/>
              <a:t>” uma vez que: </a:t>
            </a:r>
          </a:p>
          <a:p>
            <a:pPr marL="0" indent="0">
              <a:buNone/>
            </a:pPr>
            <a:r>
              <a:rPr lang="pt-PT" dirty="0"/>
              <a:t>	- </a:t>
            </a:r>
            <a:r>
              <a:rPr lang="pt-PT" sz="1900" dirty="0"/>
              <a:t>Este é um sistema gratuito e popular.</a:t>
            </a:r>
          </a:p>
          <a:p>
            <a:pPr marL="0" indent="0">
              <a:buNone/>
            </a:pPr>
            <a:r>
              <a:rPr lang="pt-PT" sz="1900" dirty="0"/>
              <a:t>	- É de fácil utilização e tem alto grau de desempenho.</a:t>
            </a:r>
          </a:p>
          <a:p>
            <a:pPr marL="0" indent="0">
              <a:buNone/>
            </a:pPr>
            <a:r>
              <a:rPr lang="pt-PT" sz="1900" dirty="0"/>
              <a:t>	- Garante eficiência pretendida e um produto final consistente.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2A369F-7A11-483D-A5D0-9C92C658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56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34CE-D1D4-42CA-B279-6FAFE49E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Estimativa do espaço em disco da base de dados e taxa de crescimento anual 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01CF8328-FD57-49F4-AF98-FDDAF4905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772" y="2698822"/>
            <a:ext cx="7120508" cy="332098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B40F714-04E2-465A-A05B-213145BA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9014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A0DE6B-0162-4C2C-BEF2-D1E8605E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304799"/>
            <a:ext cx="10018713" cy="3124201"/>
          </a:xfrm>
        </p:spPr>
        <p:txBody>
          <a:bodyPr/>
          <a:lstStyle/>
          <a:p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</a:rPr>
              <a:t>O crescimento anual do videoclube ronda uma taxa de 10% anual, e com esta informação foi antecipado como irá evoluir o tamanho em disco da base de dados e é representado pelo seguinte gráfico: </a:t>
            </a:r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5A8A48-09EE-46ED-A09B-8B52DE36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72862"/>
            <a:ext cx="6822831" cy="3516923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E213266-FC7F-49AF-9C44-B5B25EE9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53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485735-128F-4EA4-8E04-196AB63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25" y="1357044"/>
            <a:ext cx="10018713" cy="5655068"/>
          </a:xfrm>
        </p:spPr>
        <p:txBody>
          <a:bodyPr>
            <a:normAutofit fontScale="92500" lnSpcReduction="20000"/>
          </a:bodyPr>
          <a:lstStyle/>
          <a:p>
            <a:r>
              <a:rPr lang="pt-PT" sz="2000" dirty="0"/>
              <a:t>Modelação Lógica</a:t>
            </a:r>
            <a:endParaRPr lang="pt-PT" sz="1400" dirty="0"/>
          </a:p>
          <a:p>
            <a:pPr lvl="1"/>
            <a:r>
              <a:rPr lang="pt-PT" sz="1400" dirty="0"/>
              <a:t>Derivação de tabelas para o modelo lógico</a:t>
            </a:r>
          </a:p>
          <a:p>
            <a:pPr lvl="1"/>
            <a:r>
              <a:rPr lang="pt-PT" sz="1400" dirty="0"/>
              <a:t>Derivação dos relacionamentos para o modelo lógico</a:t>
            </a:r>
          </a:p>
          <a:p>
            <a:pPr lvl="1"/>
            <a:r>
              <a:rPr lang="pt-PT" sz="1400" dirty="0"/>
              <a:t>Verificação de restrições de integridade</a:t>
            </a:r>
          </a:p>
          <a:p>
            <a:pPr lvl="1"/>
            <a:r>
              <a:rPr lang="pt-PT" sz="1400" dirty="0"/>
              <a:t>Desenho</a:t>
            </a:r>
            <a:r>
              <a:rPr lang="en-US" sz="1400" dirty="0"/>
              <a:t> do </a:t>
            </a:r>
            <a:r>
              <a:rPr lang="pt-PT" sz="1400" dirty="0"/>
              <a:t>modelo</a:t>
            </a:r>
            <a:r>
              <a:rPr lang="en-US" sz="1400" dirty="0"/>
              <a:t> </a:t>
            </a:r>
            <a:r>
              <a:rPr lang="pt-PT" sz="1400" dirty="0"/>
              <a:t>lógico</a:t>
            </a:r>
            <a:r>
              <a:rPr lang="en-US" sz="1400" dirty="0"/>
              <a:t> </a:t>
            </a:r>
            <a:endParaRPr lang="pt-PT" sz="1400" dirty="0"/>
          </a:p>
          <a:p>
            <a:pPr lvl="1"/>
            <a:r>
              <a:rPr lang="pt-PT" sz="1400" dirty="0"/>
              <a:t>Validação do modelo através da normalização</a:t>
            </a:r>
          </a:p>
          <a:p>
            <a:pPr lvl="1"/>
            <a:r>
              <a:rPr lang="pt-PT" sz="1400" dirty="0"/>
              <a:t>Validação do modelo com interrogações do utilizador</a:t>
            </a:r>
          </a:p>
          <a:p>
            <a:r>
              <a:rPr lang="pt-PT" sz="2000" dirty="0"/>
              <a:t>Modelação Física</a:t>
            </a:r>
          </a:p>
          <a:p>
            <a:pPr lvl="1"/>
            <a:r>
              <a:rPr lang="pt-PT" sz="1400" dirty="0"/>
              <a:t>Seleção do sistema de gestão de bases de dados </a:t>
            </a:r>
          </a:p>
          <a:p>
            <a:pPr lvl="1"/>
            <a:r>
              <a:rPr lang="pt-PT" sz="1400" dirty="0"/>
              <a:t>Estimativa do espaço em disco da base de dados e taxa de crescimento anual</a:t>
            </a:r>
          </a:p>
          <a:p>
            <a:pPr lvl="1"/>
            <a:r>
              <a:rPr lang="pt-PT" sz="1400" dirty="0"/>
              <a:t>Definição e caracterização das vistas de utilização</a:t>
            </a:r>
          </a:p>
          <a:p>
            <a:pPr lvl="1"/>
            <a:r>
              <a:rPr lang="pt-PT" sz="1400" dirty="0"/>
              <a:t>Mecanismos de Segurança</a:t>
            </a:r>
          </a:p>
          <a:p>
            <a:r>
              <a:rPr lang="en-US" sz="2000" dirty="0" err="1"/>
              <a:t>Implementação</a:t>
            </a:r>
            <a:r>
              <a:rPr lang="en-US" sz="2000" dirty="0"/>
              <a:t> de um Sistema NoSQL</a:t>
            </a:r>
          </a:p>
          <a:p>
            <a:pPr lvl="1"/>
            <a:r>
              <a:rPr lang="en-US" sz="1400" dirty="0" err="1"/>
              <a:t>Justificação</a:t>
            </a:r>
            <a:r>
              <a:rPr lang="en-US" sz="1400" dirty="0"/>
              <a:t> da </a:t>
            </a:r>
            <a:r>
              <a:rPr lang="en-US" sz="1400" dirty="0" err="1"/>
              <a:t>utilização</a:t>
            </a:r>
            <a:r>
              <a:rPr lang="en-US" sz="1400" dirty="0"/>
              <a:t> de um Sistema NoSQL</a:t>
            </a:r>
          </a:p>
          <a:p>
            <a:pPr lvl="1"/>
            <a:r>
              <a:rPr lang="pt-PT" sz="1400" dirty="0"/>
              <a:t>Identificação e descrição dos objetivos da base de dados, em termos de aplicações e de utilizadores</a:t>
            </a:r>
          </a:p>
          <a:p>
            <a:pPr lvl="1"/>
            <a:r>
              <a:rPr lang="en-US" sz="1400" dirty="0" err="1"/>
              <a:t>Definir</a:t>
            </a:r>
            <a:r>
              <a:rPr lang="en-US" sz="1400" dirty="0"/>
              <a:t> a </a:t>
            </a:r>
            <a:r>
              <a:rPr lang="en-US" sz="1400" dirty="0" err="1"/>
              <a:t>estrutura</a:t>
            </a:r>
            <a:r>
              <a:rPr lang="en-US" sz="1400" dirty="0"/>
              <a:t> base para o </a:t>
            </a:r>
            <a:r>
              <a:rPr lang="en-US" sz="1400" dirty="0" err="1"/>
              <a:t>sistema</a:t>
            </a:r>
            <a:r>
              <a:rPr lang="en-US" sz="1400" dirty="0"/>
              <a:t> de dados </a:t>
            </a:r>
            <a:r>
              <a:rPr lang="en-US" sz="1400" dirty="0" err="1"/>
              <a:t>NoSql</a:t>
            </a:r>
            <a:r>
              <a:rPr lang="en-US" sz="1400" dirty="0"/>
              <a:t> que </a:t>
            </a:r>
            <a:r>
              <a:rPr lang="en-US" sz="1400" dirty="0" err="1"/>
              <a:t>satisfaça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requisitos</a:t>
            </a:r>
            <a:r>
              <a:rPr lang="en-US" sz="1400" dirty="0"/>
              <a:t> e as </a:t>
            </a:r>
            <a:r>
              <a:rPr lang="en-US" sz="1400" dirty="0" err="1"/>
              <a:t>questões</a:t>
            </a:r>
            <a:r>
              <a:rPr lang="en-US" sz="1400" dirty="0"/>
              <a:t> </a:t>
            </a:r>
            <a:r>
              <a:rPr lang="en-US" sz="1400" dirty="0" err="1"/>
              <a:t>apresentadas</a:t>
            </a:r>
            <a:r>
              <a:rPr lang="en-US" sz="1400" dirty="0"/>
              <a:t> </a:t>
            </a:r>
            <a:r>
              <a:rPr lang="en-US" sz="1400" dirty="0" err="1"/>
              <a:t>anteriormente</a:t>
            </a:r>
            <a:endParaRPr lang="en-US" sz="1400" dirty="0"/>
          </a:p>
          <a:p>
            <a:pPr lvl="1"/>
            <a:r>
              <a:rPr lang="pt-PT" sz="1400" dirty="0"/>
              <a:t>Identificar os objetos de dados no sistema SQL que serão utilizados para alimentar o novo sistema</a:t>
            </a:r>
          </a:p>
          <a:p>
            <a:r>
              <a:rPr lang="pt-PT" sz="2000" dirty="0"/>
              <a:t>Conclusão</a:t>
            </a:r>
          </a:p>
          <a:p>
            <a:pPr lvl="1"/>
            <a:endParaRPr lang="pt-PT" sz="1400" dirty="0"/>
          </a:p>
          <a:p>
            <a:pPr lvl="1"/>
            <a:endParaRPr lang="pt-PT" sz="1400" dirty="0"/>
          </a:p>
          <a:p>
            <a:pPr lvl="1"/>
            <a:endParaRPr lang="pt-PT" sz="1400" dirty="0"/>
          </a:p>
          <a:p>
            <a:pPr lvl="1"/>
            <a:endParaRPr lang="pt-PT" sz="1400" dirty="0"/>
          </a:p>
          <a:p>
            <a:pPr lvl="1"/>
            <a:endParaRPr lang="pt-PT" sz="1600" dirty="0"/>
          </a:p>
          <a:p>
            <a:pPr marL="457200" lvl="1" indent="0">
              <a:buNone/>
            </a:pPr>
            <a:endParaRPr lang="pt-PT" sz="1600" dirty="0"/>
          </a:p>
          <a:p>
            <a:pPr lvl="1"/>
            <a:endParaRPr lang="pt-PT" sz="16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C19DC5C-B46F-4E1B-9ED0-BFAF06A2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136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1554-3C59-40E5-A4BA-3B990F8E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e caracterização das vistas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DF2797-97EC-4FAF-9EA7-3CDE959C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80875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Uma questão fundamental na implementação de uma base de dados, é a criação de diferentes perfis de utilização que permitem o acesso e manipulação do sistema, de forma a garantir a segurança dos dados. </a:t>
            </a:r>
          </a:p>
          <a:p>
            <a:r>
              <a:rPr lang="pt-PT" dirty="0"/>
              <a:t>Desta forma, definimos três tipos de utilizador para o videoclube do Minho: </a:t>
            </a:r>
          </a:p>
          <a:p>
            <a:pPr marL="457200" lvl="1" indent="0">
              <a:buNone/>
            </a:pPr>
            <a:r>
              <a:rPr lang="pt-PT" dirty="0"/>
              <a:t>• </a:t>
            </a:r>
            <a:r>
              <a:rPr lang="pt-PT" b="1" dirty="0"/>
              <a:t>Gestor</a:t>
            </a:r>
            <a:r>
              <a:rPr lang="pt-PT" dirty="0"/>
              <a:t>: Este perfil tem acesso a todos os privilégios da base de dados implementada, e está destinado ao conjunto de pessoas que possui o videoclube e o gere. </a:t>
            </a:r>
          </a:p>
          <a:p>
            <a:pPr marL="457200" lvl="1" indent="0">
              <a:buNone/>
            </a:pPr>
            <a:r>
              <a:rPr lang="pt-PT" dirty="0"/>
              <a:t>• </a:t>
            </a:r>
            <a:r>
              <a:rPr lang="pt-PT" b="1" dirty="0"/>
              <a:t>Funcionário</a:t>
            </a:r>
            <a:r>
              <a:rPr lang="pt-PT" dirty="0"/>
              <a:t>: Perfil destinado ao trabalhador comum do videoclube e que garante o acesso a certas tabelas e a realizar operações sobre estas mesmo, e ainda a certos procedimentos implementados de modo a cumprir com eficácia a sua função dentro do videoclube. </a:t>
            </a:r>
          </a:p>
          <a:p>
            <a:pPr marL="457200" lvl="1" indent="0">
              <a:buNone/>
            </a:pPr>
            <a:r>
              <a:rPr lang="pt-PT" dirty="0"/>
              <a:t>• </a:t>
            </a:r>
            <a:r>
              <a:rPr lang="pt-PT" b="1" dirty="0"/>
              <a:t>Cliente</a:t>
            </a:r>
            <a:r>
              <a:rPr lang="pt-PT" dirty="0"/>
              <a:t>: Por último, o perfil de cliente destina-se ao consumidor comum do videoclube e apenas terá acesso a tabelas que sejam relevantes para melhorar a sua experiência enquanto consumidor do videoclube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78E609-78E0-43A4-95A0-BBECF17E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279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E7D7C-36F5-4FE7-A017-5D12C1DE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pt-PT" sz="2400" dirty="0"/>
              <a:t>Mecanismos de segurança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622BA0-8A17-4251-80A5-9B840C47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73087"/>
            <a:ext cx="3333496" cy="341811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PT" sz="1400" dirty="0"/>
              <a:t>A criação de uma base de dados foi fundamental para o videoclube do Minho, e visto que esta constituirá um recurso importante para a gestão e funcionamento do mesmo é preciso garantir que é segura e íntegra. </a:t>
            </a:r>
          </a:p>
          <a:p>
            <a:pPr>
              <a:lnSpc>
                <a:spcPct val="90000"/>
              </a:lnSpc>
            </a:pPr>
            <a:r>
              <a:rPr lang="pt-PT" sz="1400" dirty="0"/>
              <a:t>Por conseguinte, o ponto abordado, e talvez mais importante, foi a criação de diferentes perfis de acesso, o que faz com que exista uma hierarquia de acesso à base de dados, garantindo que ninguém altere algo que não tem autorização para alterar, nem tenha acesso a informação confidencial dado o seu estatuto. Desta forma, a hierarquia implementada foi a seguinte: </a:t>
            </a:r>
          </a:p>
          <a:p>
            <a:pPr marL="0" indent="0">
              <a:lnSpc>
                <a:spcPct val="90000"/>
              </a:lnSpc>
              <a:buNone/>
            </a:pPr>
            <a:endParaRPr lang="pt-PT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8B738A-6519-4B48-97AF-17F5737D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077567"/>
            <a:ext cx="6240990" cy="42695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C841C3-A521-4705-84B4-A41A0F8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174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BA3E-BC0A-1442-8683-898C0D46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053" y="2339939"/>
            <a:ext cx="10018713" cy="1752599"/>
          </a:xfrm>
        </p:spPr>
        <p:txBody>
          <a:bodyPr>
            <a:noAutofit/>
          </a:bodyPr>
          <a:lstStyle/>
          <a:p>
            <a:r>
              <a:rPr lang="en-US" sz="6000" dirty="0" err="1"/>
              <a:t>Implementação</a:t>
            </a:r>
            <a:r>
              <a:rPr lang="en-US" sz="6000" dirty="0"/>
              <a:t> de um Sistema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93F0-3F95-7742-8E8C-E8D5D26F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59E577-2EEA-4BCC-A94B-B68615BB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303" y="5086350"/>
            <a:ext cx="2647950" cy="140970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79A0555-31C5-4E2B-B6CE-7075F624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9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948A-F2B2-014F-AA25-6C5EEA83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00" y="172581"/>
            <a:ext cx="10018713" cy="1752599"/>
          </a:xfrm>
        </p:spPr>
        <p:txBody>
          <a:bodyPr/>
          <a:lstStyle/>
          <a:p>
            <a:r>
              <a:rPr lang="en-US" dirty="0" err="1"/>
              <a:t>Justificação</a:t>
            </a:r>
            <a:r>
              <a:rPr lang="en-US" dirty="0"/>
              <a:t> da </a:t>
            </a:r>
            <a:r>
              <a:rPr lang="en-US" dirty="0" err="1"/>
              <a:t>utilização</a:t>
            </a:r>
            <a:r>
              <a:rPr lang="en-US" dirty="0"/>
              <a:t> de um Sistema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3FA0-5327-3845-810D-9DA4AC27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65" y="1925180"/>
            <a:ext cx="10539985" cy="430707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Forma como os dados são modelados, pois um sistema SQL obedece a uma estrutura rígida de forma tabular, enquanto os sistemas </a:t>
            </a:r>
            <a:r>
              <a:rPr lang="pt-PT" dirty="0" err="1"/>
              <a:t>NoSQL</a:t>
            </a:r>
            <a:r>
              <a:rPr lang="pt-PT" dirty="0"/>
              <a:t> não possuem uma estrutura tão rígida.</a:t>
            </a:r>
          </a:p>
          <a:p>
            <a:r>
              <a:rPr lang="pt-PT" dirty="0"/>
              <a:t>Troca de consistência dos dados por velocidade de execução e disponibilidade.</a:t>
            </a:r>
          </a:p>
          <a:p>
            <a:r>
              <a:rPr lang="pt-PT" dirty="0"/>
              <a:t>Sistema </a:t>
            </a:r>
            <a:r>
              <a:rPr lang="pt-PT" dirty="0" err="1"/>
              <a:t>NoSQL</a:t>
            </a:r>
            <a:r>
              <a:rPr lang="pt-PT" dirty="0"/>
              <a:t> ser mais escalável, isto é, facilmente suporta um rápido crescimento do tamanho da base de dados em termos de armazenamento sem comprometer a performance.</a:t>
            </a:r>
          </a:p>
          <a:p>
            <a:pPr marL="0" indent="0">
              <a:buNone/>
            </a:pPr>
            <a:r>
              <a:rPr lang="pt-PT" dirty="0"/>
              <a:t>Assim, tendo em conta as razões apresentadas anteriormente, foi decidido implementar um sistema </a:t>
            </a:r>
            <a:r>
              <a:rPr lang="pt-PT" dirty="0" err="1"/>
              <a:t>NoSQL</a:t>
            </a:r>
            <a:r>
              <a:rPr lang="pt-PT" dirty="0"/>
              <a:t> e para isso escolhemos o formato 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Store</a:t>
            </a:r>
            <a:r>
              <a:rPr lang="pt-PT" dirty="0"/>
              <a:t> (usando o </a:t>
            </a:r>
            <a:r>
              <a:rPr lang="pt-PT" dirty="0" err="1"/>
              <a:t>MongoDB</a:t>
            </a:r>
            <a:r>
              <a:rPr lang="pt-PT" dirty="0"/>
              <a:t>), visto que se trata de um sistema popular, flexível, simples de operar e que, no caso do videoclube, iria possibilitar consultas e procuras fáceis através dos atributos dos objetos.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1CE272-709E-41EE-B3D9-E7396289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56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78CE-F400-7047-9E90-DC70C5A6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47" y="716342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pt-PT" dirty="0"/>
              <a:t>Identificação e descrição dos objetivos da base de dados, em termos de aplicações e de utilizadores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C42-9A8E-184E-A534-C5FB7F62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3293"/>
            <a:ext cx="10018713" cy="3553838"/>
          </a:xfrm>
        </p:spPr>
        <p:txBody>
          <a:bodyPr>
            <a:normAutofit/>
          </a:bodyPr>
          <a:lstStyle/>
          <a:p>
            <a:r>
              <a:rPr lang="pt-PT" dirty="0"/>
              <a:t>Devido às vantagens associadas ao novo sistema, estando estas relacionadas mais concretamente com a consulta de dados, este novo sistema apenas será usado pelo gerente do videoclube para que este tenha acesso a consultas rápidas e eficazes e por isso a gestão do estabelecimento seja facilitada e feita da melhor forma possível. Assim, o principal objetivo deste novo sistema</a:t>
            </a:r>
            <a:r>
              <a:rPr lang="pt-PT" b="1" dirty="0"/>
              <a:t> </a:t>
            </a:r>
            <a:r>
              <a:rPr lang="pt-PT" dirty="0"/>
              <a:t>será a consulta de dados importantes e o historial do videoclube por parte da pessoa encarregada de o gerir.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44BEE2-DD5C-4E69-9627-1DDA74A3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0079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9E2-EE20-BF48-9BA7-61BC67B3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99737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pt-PT" dirty="0"/>
              <a:t>Identificar e explicar que tipo de questões serão realizadas sobre o sistema de dados </a:t>
            </a:r>
            <a:r>
              <a:rPr lang="pt-PT" dirty="0" err="1"/>
              <a:t>NoSQL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EE34-9322-6744-B5E4-6921D7B7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352336"/>
            <a:ext cx="10018713" cy="31242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/>
              <a:t>As questões que serão realizadas sobre o novo sistema de dados </a:t>
            </a:r>
            <a:r>
              <a:rPr lang="pt-PT" dirty="0" err="1"/>
              <a:t>NoSQL</a:t>
            </a:r>
            <a:r>
              <a:rPr lang="pt-PT" dirty="0"/>
              <a:t>, tendo em conta o que já foi exposto e explicado anteriormente serão as seguintes: </a:t>
            </a:r>
            <a:endParaRPr lang="en-US" dirty="0"/>
          </a:p>
          <a:p>
            <a:pPr lvl="0"/>
            <a:r>
              <a:rPr lang="pt-PT" dirty="0"/>
              <a:t>Retornar a receita do videoclube num intervalo de tempo </a:t>
            </a:r>
            <a:endParaRPr lang="en-US" dirty="0"/>
          </a:p>
          <a:p>
            <a:pPr lvl="0"/>
            <a:r>
              <a:rPr lang="pt-PT" dirty="0"/>
              <a:t>Quais os serviços realizados por um funcionário num intervalo de tempo</a:t>
            </a:r>
            <a:endParaRPr lang="en-US" dirty="0"/>
          </a:p>
          <a:p>
            <a:pPr lvl="0"/>
            <a:r>
              <a:rPr lang="pt-PT" dirty="0"/>
              <a:t>Informação sobre a receita gerada por um funcionário num determinado intervalo de tempo</a:t>
            </a:r>
            <a:endParaRPr lang="en-US" dirty="0"/>
          </a:p>
          <a:p>
            <a:pPr lvl="0"/>
            <a:r>
              <a:rPr lang="pt-PT" dirty="0"/>
              <a:t>Quais os fornecedores que fornecem cada filme </a:t>
            </a:r>
            <a:endParaRPr lang="en-US" dirty="0"/>
          </a:p>
          <a:p>
            <a:pPr lvl="0"/>
            <a:r>
              <a:rPr lang="pt-PT" dirty="0"/>
              <a:t>Quantas vezes já foram alugados os </a:t>
            </a:r>
            <a:r>
              <a:rPr lang="pt-PT" dirty="0" err="1"/>
              <a:t>CD’s</a:t>
            </a:r>
            <a:r>
              <a:rPr lang="pt-PT" dirty="0"/>
              <a:t> fornecidos por um determinado Fornecedor</a:t>
            </a:r>
            <a:endParaRPr lang="en-US" dirty="0"/>
          </a:p>
          <a:p>
            <a:pPr lvl="0"/>
            <a:r>
              <a:rPr lang="pt-PT" dirty="0"/>
              <a:t>Saber quantos </a:t>
            </a:r>
            <a:r>
              <a:rPr lang="pt-PT" dirty="0" err="1"/>
              <a:t>CD’s</a:t>
            </a:r>
            <a:r>
              <a:rPr lang="pt-PT" dirty="0"/>
              <a:t> já foram vendidos, que foram fornecidos por um determinado Fornecedor  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7C804FD-998C-4F8B-94A1-873FDBF6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9193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F4933-6CCB-C549-BC78-A2DBC164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dirty="0" err="1"/>
              <a:t>Definir</a:t>
            </a:r>
            <a:r>
              <a:rPr lang="en-US" sz="2600" dirty="0"/>
              <a:t> a </a:t>
            </a:r>
            <a:r>
              <a:rPr lang="en-US" sz="2600" dirty="0" err="1"/>
              <a:t>estrutura</a:t>
            </a:r>
            <a:r>
              <a:rPr lang="en-US" sz="2600" dirty="0"/>
              <a:t> base para o </a:t>
            </a:r>
            <a:r>
              <a:rPr lang="en-US" sz="2600" dirty="0" err="1"/>
              <a:t>sistema</a:t>
            </a:r>
            <a:r>
              <a:rPr lang="en-US" sz="2600" dirty="0"/>
              <a:t> de dados </a:t>
            </a:r>
            <a:r>
              <a:rPr lang="en-US" sz="2600" dirty="0" err="1"/>
              <a:t>NoSql</a:t>
            </a:r>
            <a:r>
              <a:rPr lang="en-US" sz="2600" dirty="0"/>
              <a:t> que </a:t>
            </a:r>
            <a:r>
              <a:rPr lang="en-US" sz="2600" dirty="0" err="1"/>
              <a:t>satisfaça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requisitos</a:t>
            </a:r>
            <a:r>
              <a:rPr lang="en-US" sz="2600" dirty="0"/>
              <a:t> e as </a:t>
            </a:r>
            <a:r>
              <a:rPr lang="en-US" sz="2600" dirty="0" err="1"/>
              <a:t>questões</a:t>
            </a:r>
            <a:r>
              <a:rPr lang="en-US" sz="2600" dirty="0"/>
              <a:t> </a:t>
            </a:r>
            <a:r>
              <a:rPr lang="en-US" sz="2600" dirty="0" err="1"/>
              <a:t>apresentadas</a:t>
            </a:r>
            <a:r>
              <a:rPr lang="en-US" sz="2600" dirty="0"/>
              <a:t> </a:t>
            </a:r>
            <a:r>
              <a:rPr lang="en-US" sz="2600" dirty="0" err="1"/>
              <a:t>anteriormente</a:t>
            </a:r>
            <a:r>
              <a:rPr lang="en-US" sz="2600" dirty="0"/>
              <a:t> </a:t>
            </a:r>
            <a:br>
              <a:rPr lang="en-US" sz="2600" b="1" dirty="0"/>
            </a:br>
            <a:endParaRPr lang="en-US" sz="2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4E9B7-6388-2E43-8C55-551DB579F0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2056" y="1011765"/>
            <a:ext cx="3773766" cy="4546708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6B1E9AB-EDB7-48D9-BAD7-DF799953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39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332F-8DCC-9545-9E60-0AE5BC2F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5354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pt-PT" dirty="0"/>
              <a:t>Identificar os objetos de dados no sistema SQL que serão utilizados para alimentar o novo sistema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7313-D330-E04D-A237-E56A659BD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099463"/>
            <a:ext cx="10018713" cy="3767668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Antes de se partir para a migração de dados entre os dois sistemas, é necessário identificar que objetos de dados no sistema SQL serão utilizados no novo sistema.</a:t>
            </a:r>
            <a:endParaRPr lang="en-US" dirty="0"/>
          </a:p>
          <a:p>
            <a:r>
              <a:rPr lang="pt-PT" dirty="0"/>
              <a:t>Ora, de forma a cumprir todas as funcionalidades e objetivos impostos para este novo sistema este terá que possuir os dados das seguintes tabelas do modelo SQL: </a:t>
            </a:r>
            <a:endParaRPr lang="en-US" dirty="0"/>
          </a:p>
          <a:p>
            <a:pPr lvl="0"/>
            <a:r>
              <a:rPr lang="pt-PT" dirty="0"/>
              <a:t>Tabela funcionário (atributos: </a:t>
            </a:r>
            <a:r>
              <a:rPr lang="pt-PT" dirty="0" err="1"/>
              <a:t>idFuncionário</a:t>
            </a:r>
            <a:r>
              <a:rPr lang="pt-PT" dirty="0"/>
              <a:t>)</a:t>
            </a:r>
            <a:endParaRPr lang="en-US" dirty="0"/>
          </a:p>
          <a:p>
            <a:pPr lvl="0"/>
            <a:r>
              <a:rPr lang="pt-PT" dirty="0"/>
              <a:t>Tabela Serviço (atributos: </a:t>
            </a:r>
            <a:r>
              <a:rPr lang="pt-PT" dirty="0" err="1"/>
              <a:t>idServiço</a:t>
            </a:r>
            <a:r>
              <a:rPr lang="pt-PT" dirty="0"/>
              <a:t>, valor, Data, </a:t>
            </a:r>
            <a:r>
              <a:rPr lang="pt-PT" dirty="0" err="1"/>
              <a:t>idFuncionário</a:t>
            </a:r>
            <a:r>
              <a:rPr lang="pt-PT" dirty="0"/>
              <a:t>)</a:t>
            </a:r>
            <a:endParaRPr lang="en-US" dirty="0"/>
          </a:p>
          <a:p>
            <a:pPr lvl="0"/>
            <a:r>
              <a:rPr lang="pt-PT" dirty="0"/>
              <a:t>Tabela filme (atributos: Data de estreia)</a:t>
            </a:r>
            <a:endParaRPr lang="en-US" dirty="0"/>
          </a:p>
          <a:p>
            <a:r>
              <a:rPr lang="pt-PT" dirty="0"/>
              <a:t> Tabela CD (atributos: </a:t>
            </a:r>
            <a:r>
              <a:rPr lang="pt-PT" dirty="0" err="1"/>
              <a:t>idCD</a:t>
            </a:r>
            <a:r>
              <a:rPr lang="pt-PT" dirty="0"/>
              <a:t>, data de aquisição, valor aquisição, </a:t>
            </a:r>
            <a:r>
              <a:rPr lang="pt-PT" dirty="0" err="1"/>
              <a:t>comprado_idServiço</a:t>
            </a:r>
            <a:r>
              <a:rPr lang="pt-PT" dirty="0"/>
              <a:t>)</a:t>
            </a:r>
          </a:p>
          <a:p>
            <a:r>
              <a:rPr lang="pt-PT" dirty="0"/>
              <a:t> Tabela Contacto do Fornecedor (atributos: Número de Telemóvel, </a:t>
            </a:r>
            <a:r>
              <a:rPr lang="pt-PT" dirty="0" err="1"/>
              <a:t>Fornecedor_NIF</a:t>
            </a:r>
            <a:r>
              <a:rPr lang="pt-PT" dirty="0"/>
              <a:t>)</a:t>
            </a:r>
          </a:p>
          <a:p>
            <a:r>
              <a:rPr lang="pt-PT" dirty="0"/>
              <a:t> Tabela Serviço Aluguer (atributos: CD)</a:t>
            </a:r>
          </a:p>
          <a:p>
            <a:r>
              <a:rPr lang="pt-PT" dirty="0"/>
              <a:t> Tabela Fornecedor (atributos: NIF, código postal, distrito, rua, nome). 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83CBE0-2CCC-4DFF-B971-E052C8F2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594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6780E-A987-41D6-A035-9C9F852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5132AE-F864-493C-94DA-0A7A01AA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512" y="174361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8000" dirty="0"/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125B58-8EF9-4DE0-892A-654F3BA5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39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B8CA-E49C-4C84-B161-AA8EF898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183" y="1949521"/>
            <a:ext cx="10018713" cy="1752599"/>
          </a:xfrm>
        </p:spPr>
        <p:txBody>
          <a:bodyPr/>
          <a:lstStyle/>
          <a:p>
            <a:r>
              <a:rPr lang="pt-PT" dirty="0"/>
              <a:t> </a:t>
            </a:r>
            <a:r>
              <a:rPr lang="pt-PT" sz="6000" dirty="0"/>
              <a:t>Definição do sistema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04DC5D1-9942-443F-807B-EF264AB1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351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C5365-9AF0-423C-BD79-9C75DC92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Contexto de aplicação do sistema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C028CE-F9AA-4451-BB9D-3CA63226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Videoclube do Minho é um serviço de aluguer/compra de filmes. Situa-se na rua dos peões, </a:t>
            </a:r>
            <a:r>
              <a:rPr lang="pt-PT" dirty="0" err="1"/>
              <a:t>nr</a:t>
            </a:r>
            <a:r>
              <a:rPr lang="pt-PT" dirty="0"/>
              <a:t>º 24, na cidade de Braga .</a:t>
            </a:r>
          </a:p>
          <a:p>
            <a:r>
              <a:rPr lang="pt-PT" dirty="0"/>
              <a:t>Começou como um negócio familiar, em 1997, e desde então o seu volume de negócios cresceu exponencialmente. Neste momento, é considerado um estabelecimento de renome na sua área de serviço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CE1D54-0D38-4083-AB77-E53B9F00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7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CE3B-5660-47B2-BB4C-70376521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 da implementação da base de dados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853501-0139-4D11-ABC2-F26C13FD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Aumento fama devido à qualidade e confiança dos seus serviços </a:t>
            </a:r>
          </a:p>
          <a:p>
            <a:r>
              <a:rPr lang="pt-PT" dirty="0"/>
              <a:t>Crescimento a nível de receitas e infraestruturas </a:t>
            </a:r>
          </a:p>
          <a:p>
            <a:r>
              <a:rPr lang="pt-PT" dirty="0"/>
              <a:t>Aumento do stock disponível </a:t>
            </a:r>
          </a:p>
          <a:p>
            <a:r>
              <a:rPr lang="pt-PT" dirty="0"/>
              <a:t>Inviável a continuação da gestão de forma manual </a:t>
            </a:r>
          </a:p>
          <a:p>
            <a:r>
              <a:rPr lang="pt-PT" dirty="0"/>
              <a:t>Fundamental a criação de uma aplicação para continuar a liderar mercado e evoluir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41CE4E-5E54-4B0E-A05E-6EF2C19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889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35141-CDE6-499B-8036-1D92E187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da viabilidade do processo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76EAF7-E8EB-478D-8D06-2ECAA5A8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81" y="2239692"/>
            <a:ext cx="10018713" cy="3810001"/>
          </a:xfrm>
        </p:spPr>
        <p:txBody>
          <a:bodyPr>
            <a:normAutofit/>
          </a:bodyPr>
          <a:lstStyle/>
          <a:p>
            <a:r>
              <a:rPr lang="pt-PT" dirty="0"/>
              <a:t>Devido ao seu crescimento os proprietários do Videoclube do Minho desejam uma aplicação com o objetivo de: </a:t>
            </a:r>
          </a:p>
          <a:p>
            <a:pPr marL="0" indent="0">
              <a:buNone/>
            </a:pPr>
            <a:r>
              <a:rPr lang="pt-PT" dirty="0"/>
              <a:t>	- Organizar e controlar os seus serviços, como cada compra/aluguer dos seus produtos, e também qual o fornecedor que o disponibiliza, facilitando assim, o gerenciamento de stock disponível e serviços prestados pelos seus funcionários.</a:t>
            </a:r>
          </a:p>
          <a:p>
            <a:pPr marL="0" indent="0">
              <a:buNone/>
            </a:pPr>
            <a:r>
              <a:rPr lang="pt-PT" dirty="0"/>
              <a:t>	- Tornar o negócio mais eficiente e organizado continuando a deixar os seus clientes satisfeitos.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64F32B-1745-4B42-ACB8-69797D22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19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E85B-C588-4C97-857D-70E03341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650" y="1949522"/>
            <a:ext cx="10018713" cy="1752599"/>
          </a:xfrm>
        </p:spPr>
        <p:txBody>
          <a:bodyPr>
            <a:noAutofit/>
          </a:bodyPr>
          <a:lstStyle/>
          <a:p>
            <a:r>
              <a:rPr lang="pt-PT" sz="6000" dirty="0"/>
              <a:t>Levantamento e Análise de Requisitos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33660B-EF87-4D6A-8F40-41B740F8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9C89BC-043E-42A6-BD30-36752ED6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09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B167-2521-426A-8A59-DFE33D79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 de levantamento e de análise de requisitos adotados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7F1CCB-F281-4A47-9585-C25765C2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Após a obtenção de informação sobre o funcionamento geral do videoclube, pelo meio de comunicação com a empresa através de entrevistas com os utilizadores da base de dados, sendo estes o gerente e os funcionários e também pela observação do videoclube em ação, foi criada uma lista de requisitos para gerente, vendedor e cliente, que a nova base de dados deverá satisfazer.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5A84C15-C4CD-4A90-ACB5-E3B17DBE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8C04-3916-435D-B3A1-78524CBE44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279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2776</Words>
  <Application>Microsoft Macintosh PowerPoint</Application>
  <PresentationFormat>Widescreen</PresentationFormat>
  <Paragraphs>252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Corbel</vt:lpstr>
      <vt:lpstr>Paralaxe</vt:lpstr>
      <vt:lpstr>Base de Dados</vt:lpstr>
      <vt:lpstr>Estrutura da Apresentação</vt:lpstr>
      <vt:lpstr>PowerPoint Presentation</vt:lpstr>
      <vt:lpstr> Definição do sistema </vt:lpstr>
      <vt:lpstr> Contexto de aplicação do sistema </vt:lpstr>
      <vt:lpstr>Fundamentação da implementação da base de dados </vt:lpstr>
      <vt:lpstr>Análise da viabilidade do processo </vt:lpstr>
      <vt:lpstr>Levantamento e Análise de Requisitos </vt:lpstr>
      <vt:lpstr>Método de levantamento e de análise de requisitos adotados </vt:lpstr>
      <vt:lpstr> Requisitos levantados</vt:lpstr>
      <vt:lpstr>Modelação Conceptual</vt:lpstr>
      <vt:lpstr>Identificação das entidades</vt:lpstr>
      <vt:lpstr>Identificação dos relacionamentos </vt:lpstr>
      <vt:lpstr>Identificação atributos</vt:lpstr>
      <vt:lpstr>3.5- Apresentação do diagrama ER</vt:lpstr>
      <vt:lpstr>Modelação Lógica </vt:lpstr>
      <vt:lpstr>Derivação de tabelas para o modelo lógico</vt:lpstr>
      <vt:lpstr>PowerPoint Presentation</vt:lpstr>
      <vt:lpstr>PowerPoint Presentation</vt:lpstr>
      <vt:lpstr>Derivação dos relacionamentos para o modelo lógico</vt:lpstr>
      <vt:lpstr>Verificação de restrições de integridade</vt:lpstr>
      <vt:lpstr>PowerPoint Presentation</vt:lpstr>
      <vt:lpstr> Desenho do modelo lógico </vt:lpstr>
      <vt:lpstr>Validação do modelo através da normalização</vt:lpstr>
      <vt:lpstr>Validação do modelo com interrogações do utilizador (Um exemplo)</vt:lpstr>
      <vt:lpstr> Implementação Física</vt:lpstr>
      <vt:lpstr> Seleção do sistema de gestão de bases de dados </vt:lpstr>
      <vt:lpstr> Estimativa do espaço em disco da base de dados e taxa de crescimento anual </vt:lpstr>
      <vt:lpstr>PowerPoint Presentation</vt:lpstr>
      <vt:lpstr>Definição e caracterização das vistas de utilização</vt:lpstr>
      <vt:lpstr>Mecanismos de segurança</vt:lpstr>
      <vt:lpstr>Implementação de um Sistema NoSQL</vt:lpstr>
      <vt:lpstr>Justificação da utilização de um Sistema NoSQL</vt:lpstr>
      <vt:lpstr> Identificação e descrição dos objetivos da base de dados, em termos de aplicações e de utilizadores </vt:lpstr>
      <vt:lpstr> Identificar e explicar que tipo de questões serão realizadas sobre o sistema de dados NoSQL </vt:lpstr>
      <vt:lpstr> Definir a estrutura base para o sistema de dados NoSql que satisfaça os requisitos e as questões apresentadas anteriormente  </vt:lpstr>
      <vt:lpstr> Identificar os objetos de dados no sistema SQL que serão utilizados para alimentar o novo sistema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>Felix Duarte</dc:creator>
  <cp:lastModifiedBy>Rosa Inês Carvalho Marinho</cp:lastModifiedBy>
  <cp:revision>21</cp:revision>
  <dcterms:created xsi:type="dcterms:W3CDTF">2019-01-25T15:56:21Z</dcterms:created>
  <dcterms:modified xsi:type="dcterms:W3CDTF">2019-01-28T01:24:44Z</dcterms:modified>
</cp:coreProperties>
</file>