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616" r:id="rId2"/>
    <p:sldId id="992" r:id="rId3"/>
    <p:sldId id="993" r:id="rId4"/>
    <p:sldId id="994" r:id="rId5"/>
    <p:sldId id="918" r:id="rId6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3467CC"/>
    <a:srgbClr val="3468CB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686" autoAdjust="0"/>
  </p:normalViewPr>
  <p:slideViewPr>
    <p:cSldViewPr>
      <p:cViewPr varScale="1">
        <p:scale>
          <a:sx n="87" d="100"/>
          <a:sy n="87" d="100"/>
        </p:scale>
        <p:origin x="66" y="48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664" y="-77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FA8C4-4B9D-4753-804A-E36F6E3E343F}" type="datetimeFigureOut">
              <a:rPr lang="zh-CN" altLang="en-US" smtClean="0"/>
              <a:pPr/>
              <a:t>2023/4/1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808FE-5666-41D7-A368-1D58F1F7E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262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0CDD7-B233-475A-BF1E-F34C9887CE53}" type="datetimeFigureOut">
              <a:rPr lang="zh-CN" altLang="en-US" smtClean="0"/>
              <a:pPr/>
              <a:t>2023/4/1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65B96-D12E-42F7-A70A-A7A9994D4D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0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65B96-D12E-42F7-A70A-A7A9994D4D2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4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2492896"/>
          </a:xfrm>
          <a:prstGeom prst="rect">
            <a:avLst/>
          </a:prstGeom>
          <a:solidFill>
            <a:srgbClr val="3467CC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4761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116633"/>
            <a:ext cx="10753195" cy="630921"/>
          </a:xfrm>
          <a:prstGeom prst="rect">
            <a:avLst/>
          </a:prstGeom>
          <a:effectLst>
            <a:reflection blurRad="6350" stA="25000" endPos="81000" dir="5400000" sy="-100000" algn="bl" rotWithShape="0"/>
          </a:effectLst>
        </p:spPr>
        <p:txBody>
          <a:bodyPr/>
          <a:lstStyle>
            <a:lvl1pPr algn="l">
              <a:defRPr lang="zh-CN" altLang="en-US" sz="3200" kern="1200" dirty="0">
                <a:solidFill>
                  <a:schemeClr val="bg1"/>
                </a:solidFill>
                <a:latin typeface="汉仪菱心体简" pitchFamily="49" charset="-122"/>
                <a:ea typeface="汉仪菱心体简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052736"/>
            <a:ext cx="10972800" cy="5040560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 sz="2400">
                <a:latin typeface="方正正中黑简体" pitchFamily="2" charset="-122"/>
                <a:ea typeface="方正正中黑简体" pitchFamily="2" charset="-122"/>
              </a:defRPr>
            </a:lvl1pPr>
            <a:lvl2pPr>
              <a:lnSpc>
                <a:spcPct val="130000"/>
              </a:lnSpc>
              <a:spcBef>
                <a:spcPts val="0"/>
              </a:spcBef>
              <a:defRPr lang="zh-CN" altLang="en-US" sz="2200" kern="1200" dirty="0" smtClean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2pPr>
            <a:lvl3pPr>
              <a:lnSpc>
                <a:spcPct val="130000"/>
              </a:lnSpc>
              <a:spcBef>
                <a:spcPts val="0"/>
              </a:spcBef>
              <a:defRPr lang="zh-CN" altLang="en-US" sz="2100" kern="1200" dirty="0" smtClean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3pPr>
            <a:lvl4pPr>
              <a:lnSpc>
                <a:spcPct val="130000"/>
              </a:lnSpc>
              <a:spcBef>
                <a:spcPts val="0"/>
              </a:spcBef>
              <a:defRPr lang="zh-CN" altLang="en-US" sz="2000" kern="1200" dirty="0" smtClean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4pPr>
            <a:lvl5pPr>
              <a:lnSpc>
                <a:spcPct val="130000"/>
              </a:lnSpc>
              <a:spcBef>
                <a:spcPts val="0"/>
              </a:spcBef>
              <a:defRPr lang="zh-CN" altLang="en-US" sz="1900" kern="1200" dirty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fld id="{2019D498-C6D4-4757-9DD1-B7486FD515F8}" type="slidenum">
              <a:rPr lang="zh-CN" altLang="en-US" smtClean="0"/>
              <a:pPr algn="r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1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2400" b="0" cap="all">
                <a:solidFill>
                  <a:schemeClr val="accent5">
                    <a:lumMod val="75000"/>
                  </a:schemeClr>
                </a:solidFill>
                <a:latin typeface="方正正中黑简体" pitchFamily="2" charset="-122"/>
                <a:ea typeface="方正正中黑简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019D498-C6D4-4757-9DD1-B7486FD515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08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68761"/>
            <a:ext cx="5384800" cy="4525963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spcBef>
                <a:spcPts val="600"/>
              </a:spcBef>
              <a:defRPr sz="2400">
                <a:latin typeface="方正正中黑简体" pitchFamily="2" charset="-122"/>
                <a:ea typeface="方正正中黑简体" pitchFamily="2" charset="-122"/>
              </a:defRPr>
            </a:lvl1pPr>
            <a:lvl2pPr>
              <a:lnSpc>
                <a:spcPts val="3000"/>
              </a:lnSpc>
              <a:spcBef>
                <a:spcPts val="600"/>
              </a:spcBef>
              <a:defRPr lang="zh-CN" altLang="en-US" sz="2200" kern="1200" dirty="0" smtClean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2pPr>
            <a:lvl3pPr>
              <a:lnSpc>
                <a:spcPts val="3000"/>
              </a:lnSpc>
              <a:spcBef>
                <a:spcPts val="0"/>
              </a:spcBef>
              <a:defRPr lang="zh-CN" altLang="en-US" sz="2100" kern="1200" dirty="0" smtClean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3pPr>
            <a:lvl4pPr>
              <a:lnSpc>
                <a:spcPts val="3000"/>
              </a:lnSpc>
              <a:spcBef>
                <a:spcPts val="0"/>
              </a:spcBef>
              <a:defRPr lang="zh-CN" altLang="en-US" sz="2000" kern="1200" dirty="0" smtClean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4pPr>
            <a:lvl5pPr>
              <a:lnSpc>
                <a:spcPts val="3000"/>
              </a:lnSpc>
              <a:spcBef>
                <a:spcPts val="0"/>
              </a:spcBef>
              <a:defRPr lang="zh-CN" altLang="en-US" sz="1900" kern="1200" dirty="0">
                <a:solidFill>
                  <a:schemeClr val="tx1"/>
                </a:solidFill>
                <a:latin typeface="方正正中黑简体" pitchFamily="2" charset="-122"/>
                <a:ea typeface="方正正中黑简体" pitchFamily="2" charset="-122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31371" y="133784"/>
            <a:ext cx="10972800" cy="486905"/>
          </a:xfrm>
          <a:prstGeom prst="rect">
            <a:avLst/>
          </a:prstGeom>
          <a:effectLst>
            <a:reflection blurRad="6350" stA="25000" endPos="81000" dir="5400000" sy="-100000" algn="bl" rotWithShape="0"/>
          </a:effectLst>
        </p:spPr>
        <p:txBody>
          <a:bodyPr/>
          <a:lstStyle>
            <a:lvl1pPr algn="l">
              <a:defRPr lang="zh-CN" altLang="en-US" sz="3200" kern="1200" dirty="0">
                <a:solidFill>
                  <a:schemeClr val="bg1"/>
                </a:solidFill>
                <a:latin typeface="汉仪菱心体简" pitchFamily="49" charset="-122"/>
                <a:ea typeface="汉仪菱心体简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387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fld id="{2019D498-C6D4-4757-9DD1-B7486FD515F8}" type="slidenum">
              <a:rPr lang="zh-CN" altLang="en-US" smtClean="0"/>
              <a:pPr algn="r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31371" y="133784"/>
            <a:ext cx="10972800" cy="486905"/>
          </a:xfrm>
          <a:prstGeom prst="rect">
            <a:avLst/>
          </a:prstGeom>
          <a:effectLst>
            <a:reflection blurRad="6350" stA="25000" endPos="81000" dir="5400000" sy="-100000" algn="bl" rotWithShape="0"/>
          </a:effectLst>
        </p:spPr>
        <p:txBody>
          <a:bodyPr/>
          <a:lstStyle>
            <a:lvl1pPr algn="l">
              <a:defRPr lang="zh-CN" altLang="en-US" sz="3200" kern="1200" dirty="0">
                <a:solidFill>
                  <a:schemeClr val="bg1"/>
                </a:solidFill>
                <a:latin typeface="汉仪菱心体简" pitchFamily="49" charset="-122"/>
                <a:ea typeface="汉仪菱心体简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382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0">
                <a:solidFill>
                  <a:schemeClr val="accent5">
                    <a:lumMod val="75000"/>
                  </a:schemeClr>
                </a:solidFill>
                <a:latin typeface="方正正中黑简体" pitchFamily="2" charset="-122"/>
                <a:ea typeface="方正正中黑简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1052736"/>
            <a:ext cx="7315200" cy="36748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方正正中黑简体" pitchFamily="2" charset="-122"/>
                <a:ea typeface="方正正中黑简体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019D498-C6D4-4757-9DD1-B7486FD515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2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fld id="{2019D498-C6D4-4757-9DD1-B7486FD515F8}" type="slidenum">
              <a:rPr lang="zh-CN" altLang="en-US" smtClean="0"/>
              <a:pPr algn="r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14399" y="2599447"/>
            <a:ext cx="10363200" cy="824251"/>
          </a:xfrm>
          <a:prstGeom prst="rect">
            <a:avLst/>
          </a:prstGeom>
          <a:ln>
            <a:noFill/>
          </a:ln>
          <a:effectLst>
            <a:reflection blurRad="6350" stA="25000" endPos="76000" dir="5400000" sy="-100000" algn="bl" rotWithShape="0"/>
          </a:effectLst>
        </p:spPr>
        <p:txBody>
          <a:bodyPr/>
          <a:lstStyle/>
          <a:p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汉仪菱心体简" pitchFamily="49" charset="-122"/>
                <a:ea typeface="汉仪菱心体简" pitchFamily="49" charset="-122"/>
              </a:rPr>
              <a:t>信息系统安全与对抗技术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728181" y="5227459"/>
            <a:ext cx="3264363" cy="5760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</a:lstStyle>
          <a:p>
            <a:pPr algn="l"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中黑简体" pitchFamily="2" charset="-122"/>
                <a:ea typeface="方正正中黑简体" pitchFamily="2" charset="-122"/>
              </a:rPr>
              <a:t>姓名   职务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12" name="副标题 2"/>
          <p:cNvSpPr txBox="1">
            <a:spLocks/>
          </p:cNvSpPr>
          <p:nvPr userDrawn="1"/>
        </p:nvSpPr>
        <p:spPr>
          <a:xfrm>
            <a:off x="1199456" y="1196752"/>
            <a:ext cx="8256917" cy="96051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2400" kern="12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  <a:cs typeface="+mn-cs"/>
              </a:rPr>
              <a:t>The name of the Department</a:t>
            </a:r>
          </a:p>
          <a:p>
            <a:pPr algn="r">
              <a:defRPr/>
            </a:pPr>
            <a:r>
              <a:rPr lang="zh-CN" altLang="en-US" sz="24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rPr>
              <a:t>部门名称</a:t>
            </a:r>
            <a:endParaRPr lang="en-US" altLang="zh-CN" sz="2400" dirty="0">
              <a:solidFill>
                <a:schemeClr val="bg1"/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91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2" grpId="0"/>
      <p:bldP spid="12" grpId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836712"/>
          </a:xfrm>
          <a:prstGeom prst="rect">
            <a:avLst/>
          </a:prstGeom>
          <a:solidFill>
            <a:srgbClr val="346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Picture 2" descr="D:\实验室资源管理\BFS-logos\v2.0-2011.11.21\BFS_logo_圆形_反色_圆形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576" y="-27384"/>
            <a:ext cx="871405" cy="9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59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7" r:id="rId6"/>
    <p:sldLayoutId id="2147483658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27384"/>
            <a:ext cx="12192000" cy="2492896"/>
          </a:xfrm>
          <a:prstGeom prst="rect">
            <a:avLst/>
          </a:prstGeom>
          <a:solidFill>
            <a:srgbClr val="3C70D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495600" y="318964"/>
            <a:ext cx="6192688" cy="18002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24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rPr>
              <a:t>北京理工大学</a:t>
            </a:r>
            <a:endParaRPr lang="en-US" altLang="zh-CN" sz="2400" dirty="0">
              <a:solidFill>
                <a:schemeClr val="bg1"/>
              </a:solidFill>
              <a:latin typeface="方正正中黑简体" pitchFamily="2" charset="-122"/>
              <a:ea typeface="方正正中黑简体" pitchFamily="2" charset="-122"/>
            </a:endParaRPr>
          </a:p>
          <a:p>
            <a:pPr algn="r">
              <a:defRPr/>
            </a:pPr>
            <a:r>
              <a:rPr lang="zh-CN" altLang="en-US" sz="24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rPr>
              <a:t>信息系统及安全对抗实验中心</a:t>
            </a:r>
            <a:endParaRPr lang="en-US" altLang="zh-CN" sz="2400" dirty="0">
              <a:solidFill>
                <a:schemeClr val="bg1"/>
              </a:solidFill>
              <a:latin typeface="方正正中黑简体" pitchFamily="2" charset="-122"/>
              <a:ea typeface="方正正中黑简体" pitchFamily="2" charset="-122"/>
            </a:endParaRPr>
          </a:p>
          <a:p>
            <a:pPr algn="r">
              <a:defRPr/>
            </a:pPr>
            <a:r>
              <a:rPr lang="zh-CN" altLang="en-US" sz="24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rPr>
              <a:t>信息安全与对抗技术研究所</a:t>
            </a:r>
            <a:endParaRPr lang="en-US" altLang="zh-CN" sz="2400" dirty="0">
              <a:solidFill>
                <a:schemeClr val="bg1"/>
              </a:solidFill>
              <a:latin typeface="方正正中黑简体" pitchFamily="2" charset="-122"/>
              <a:ea typeface="方正正中黑简体" pitchFamily="2" charset="-122"/>
            </a:endParaRPr>
          </a:p>
          <a:p>
            <a:pPr algn="r">
              <a:defRPr/>
            </a:pPr>
            <a:r>
              <a:rPr lang="en-US" altLang="zh-CN" sz="2400" dirty="0">
                <a:solidFill>
                  <a:schemeClr val="bg1"/>
                </a:solidFill>
                <a:latin typeface="方正正中黑简体" pitchFamily="2" charset="-122"/>
                <a:ea typeface="方正正中黑简体" pitchFamily="2" charset="-122"/>
              </a:rPr>
              <a:t>Beijing Forest Studio</a:t>
            </a:r>
          </a:p>
          <a:p>
            <a:pPr algn="r">
              <a:defRPr/>
            </a:pPr>
            <a:endParaRPr lang="en-US" altLang="zh-CN" sz="2400" dirty="0">
              <a:solidFill>
                <a:schemeClr val="bg1"/>
              </a:solidFill>
              <a:latin typeface="方正正中黑简体" pitchFamily="2" charset="-122"/>
              <a:ea typeface="方正正中黑简体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FEBF180-DF0D-4C1A-AB55-148C42F702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144" y="676788"/>
            <a:ext cx="1080000" cy="1080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8130D75-5E9A-4CF7-AA14-6B9BCB8F10B3}"/>
              </a:ext>
            </a:extLst>
          </p:cNvPr>
          <p:cNvSpPr txBox="1"/>
          <p:nvPr/>
        </p:nvSpPr>
        <p:spPr>
          <a:xfrm>
            <a:off x="623392" y="2517751"/>
            <a:ext cx="10729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3064C9"/>
                </a:solidFill>
                <a:latin typeface="汉仪菱心体简" pitchFamily="49" charset="-122"/>
                <a:ea typeface="汉仪菱心体简" pitchFamily="49" charset="-122"/>
              </a:rPr>
              <a:t>XXX</a:t>
            </a:r>
            <a:endParaRPr lang="en-US" altLang="zh-CN" sz="4400" dirty="0">
              <a:solidFill>
                <a:schemeClr val="accent6">
                  <a:lumMod val="75000"/>
                </a:schemeClr>
              </a:solidFill>
              <a:latin typeface="汉仪菱心体简" pitchFamily="49" charset="-122"/>
              <a:ea typeface="汉仪菱心体简" pitchFamily="49" charset="-122"/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97923F36-3FA8-4BD1-98AB-6C2FA3E56FCF}"/>
              </a:ext>
            </a:extLst>
          </p:cNvPr>
          <p:cNvSpPr txBox="1">
            <a:spLocks/>
          </p:cNvSpPr>
          <p:nvPr/>
        </p:nvSpPr>
        <p:spPr>
          <a:xfrm>
            <a:off x="2847584" y="5227459"/>
            <a:ext cx="6920824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  <a:defRPr/>
            </a:pPr>
            <a:r>
              <a:rPr lang="en-US" altLang="zh-CN" dirty="0">
                <a:latin typeface="方正正中黑简体" pitchFamily="2" charset="-122"/>
                <a:ea typeface="方正正中黑简体" pitchFamily="2" charset="-122"/>
              </a:rPr>
              <a:t>XXX  </a:t>
            </a:r>
            <a:r>
              <a:rPr lang="en-US" altLang="zh-CN" dirty="0" err="1">
                <a:latin typeface="方正正中黑简体" pitchFamily="2" charset="-122"/>
                <a:ea typeface="方正正中黑简体" pitchFamily="2" charset="-122"/>
              </a:rPr>
              <a:t>XXX</a:t>
            </a:r>
            <a:endParaRPr lang="zh-CN" altLang="en-US" dirty="0">
              <a:latin typeface="方正正中黑简体" pitchFamily="2" charset="-122"/>
              <a:ea typeface="方正正中黑简体" pitchFamily="2" charset="-122"/>
            </a:endParaRP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BB6734A8-D905-475C-9A58-E7F1CBA2B7EA}"/>
              </a:ext>
            </a:extLst>
          </p:cNvPr>
          <p:cNvSpPr txBox="1">
            <a:spLocks/>
          </p:cNvSpPr>
          <p:nvPr/>
        </p:nvSpPr>
        <p:spPr>
          <a:xfrm>
            <a:off x="2941144" y="4581128"/>
            <a:ext cx="6827263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/>
            </a:pPr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Times New Roman" pitchFamily="18" charset="0"/>
              </a:rPr>
              <a:t>信息系统安全与对抗技术</a:t>
            </a: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Times New Roman" pitchFamily="18" charset="0"/>
              </a:rPr>
              <a:t>【</a:t>
            </a:r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Times New Roman" pitchFamily="18" charset="0"/>
              </a:rPr>
              <a:t>开题答辩</a:t>
            </a: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Times New Roman" pitchFamily="18" charset="0"/>
              </a:rPr>
              <a:t>】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  <a:cs typeface="Times New Roman" pitchFamily="18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A34FB209-D672-4D01-B471-85EDE9CF5FBC}"/>
              </a:ext>
            </a:extLst>
          </p:cNvPr>
          <p:cNvSpPr txBox="1">
            <a:spLocks/>
          </p:cNvSpPr>
          <p:nvPr/>
        </p:nvSpPr>
        <p:spPr>
          <a:xfrm>
            <a:off x="5951984" y="5805264"/>
            <a:ext cx="3816424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  <a:defRPr/>
            </a:pPr>
            <a:endParaRPr lang="en-US" altLang="zh-CN" sz="2400" dirty="0">
              <a:solidFill>
                <a:srgbClr val="3C70D0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F7FB1F-D13E-40C0-A4EF-DA0CD4807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54" y="532253"/>
            <a:ext cx="1313378" cy="1369069"/>
          </a:xfrm>
          <a:prstGeom prst="rect">
            <a:avLst/>
          </a:prstGeom>
        </p:spPr>
      </p:pic>
      <p:pic>
        <p:nvPicPr>
          <p:cNvPr id="10" name="Picture 2" descr="D:\ISCC\lsl\BITISCC\LOGO\logo.png">
            <a:extLst>
              <a:ext uri="{FF2B5EF4-FFF2-40B4-BE49-F238E27FC236}">
                <a16:creationId xmlns:a16="http://schemas.microsoft.com/office/drawing/2014/main" id="{0B479F6A-0C1A-4ED4-B3B5-32B3B46AC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434" y="636985"/>
            <a:ext cx="1159601" cy="115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副标题 2">
            <a:extLst>
              <a:ext uri="{FF2B5EF4-FFF2-40B4-BE49-F238E27FC236}">
                <a16:creationId xmlns:a16="http://schemas.microsoft.com/office/drawing/2014/main" id="{097959E2-38CB-413C-8AD8-1DB5B8A130D3}"/>
              </a:ext>
            </a:extLst>
          </p:cNvPr>
          <p:cNvSpPr txBox="1">
            <a:spLocks/>
          </p:cNvSpPr>
          <p:nvPr/>
        </p:nvSpPr>
        <p:spPr>
          <a:xfrm>
            <a:off x="3884721" y="5962972"/>
            <a:ext cx="588368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rgbClr val="3E73D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2023</a:t>
            </a:r>
            <a:r>
              <a:rPr lang="zh-CN" altLang="en-US" sz="2400" dirty="0">
                <a:solidFill>
                  <a:srgbClr val="3E73D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年</a:t>
            </a:r>
            <a:r>
              <a:rPr lang="en-US" altLang="zh-CN" sz="2400" dirty="0">
                <a:solidFill>
                  <a:srgbClr val="3E73D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3</a:t>
            </a:r>
            <a:r>
              <a:rPr lang="zh-CN" altLang="en-US" sz="2400" dirty="0">
                <a:solidFill>
                  <a:srgbClr val="3E73D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月</a:t>
            </a:r>
            <a:r>
              <a:rPr lang="en-US" altLang="zh-CN" sz="2400" dirty="0">
                <a:solidFill>
                  <a:srgbClr val="3E73D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29</a:t>
            </a:r>
            <a:r>
              <a:rPr lang="zh-CN" altLang="en-US" sz="2400" dirty="0">
                <a:solidFill>
                  <a:srgbClr val="3E73D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日</a:t>
            </a:r>
            <a:endParaRPr lang="en-US" altLang="zh-CN" sz="2400" dirty="0">
              <a:solidFill>
                <a:srgbClr val="3E73D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63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研究现状与精典实例</a:t>
            </a:r>
            <a:endParaRPr lang="en-US" altLang="zh-CN" dirty="0"/>
          </a:p>
          <a:p>
            <a:r>
              <a:rPr lang="zh-CN" altLang="en-US" dirty="0"/>
              <a:t>研究问题和总体目标</a:t>
            </a:r>
          </a:p>
          <a:p>
            <a:r>
              <a:rPr lang="zh-CN" altLang="en-US" dirty="0"/>
              <a:t>研究内容和关键技术（难点）</a:t>
            </a:r>
          </a:p>
          <a:p>
            <a:r>
              <a:rPr lang="zh-CN" altLang="en-US" dirty="0"/>
              <a:t>技术路线和研究方案（系统逻辑框图）</a:t>
            </a:r>
          </a:p>
          <a:p>
            <a:r>
              <a:rPr lang="zh-CN" altLang="en-US" dirty="0"/>
              <a:t>预期成果（功能指标、性能指标）</a:t>
            </a:r>
          </a:p>
          <a:p>
            <a:r>
              <a:rPr lang="zh-CN" altLang="en-US" dirty="0"/>
              <a:t>测试验收环境和条件</a:t>
            </a:r>
          </a:p>
          <a:p>
            <a:r>
              <a:rPr lang="zh-CN" altLang="en-US" dirty="0"/>
              <a:t>任务分工和时间计划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DD46CC-1EFF-4854-8F34-DDE30AC09AB9}"/>
              </a:ext>
            </a:extLst>
          </p:cNvPr>
          <p:cNvSpPr txBox="1"/>
          <p:nvPr/>
        </p:nvSpPr>
        <p:spPr>
          <a:xfrm>
            <a:off x="623392" y="5438215"/>
            <a:ext cx="9725739" cy="96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3E73D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努力培养造就更多大师、战略科学家、一流科技领军人才和创新团队、</a:t>
            </a:r>
            <a:endParaRPr lang="en-US" altLang="zh-CN" sz="2400" dirty="0">
              <a:solidFill>
                <a:srgbClr val="3E73D2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3E73D2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青年科技人才、卓越工程师、大国工匠、高技能人才！</a:t>
            </a:r>
          </a:p>
        </p:txBody>
      </p:sp>
    </p:spTree>
    <p:extLst>
      <p:ext uri="{BB962C8B-B14F-4D97-AF65-F5344CB8AC3E}">
        <p14:creationId xmlns:p14="http://schemas.microsoft.com/office/powerpoint/2010/main" val="342265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ABF46-407E-4E9D-8E6D-7D47CDD6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D03F5-7DFD-4DDD-8F2D-27A232F6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9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33A28-63FF-4A85-B659-D897CA93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DE8E0-3743-4986-8FC5-F9B4BD08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0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道德经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72" y="2420889"/>
            <a:ext cx="8558108" cy="4370987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69372" y="1234029"/>
            <a:ext cx="3960440" cy="2448272"/>
          </a:xfrm>
          <a:prstGeom prst="rect">
            <a:avLst/>
          </a:prstGeom>
        </p:spPr>
        <p:txBody>
          <a:bodyPr vert="horz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>
                <a:latin typeface="方正正中黑简体" pitchFamily="2" charset="-122"/>
                <a:ea typeface="方正正中黑简体" pitchFamily="2" charset="-122"/>
              </a:rPr>
              <a:t>大成</a:t>
            </a:r>
            <a:r>
              <a:rPr lang="zh-CN" altLang="en-US" sz="2400" dirty="0">
                <a:latin typeface="方正正中黑简体" pitchFamily="2" charset="-122"/>
                <a:ea typeface="方正正中黑简体" pitchFamily="2" charset="-122"/>
              </a:rPr>
              <a:t>若缺，其用不弊。大盈若冲，其用不穷。大直若屈。大巧若拙。大辩若讷。静胜躁，寒胜热。清静为天下正。</a:t>
            </a:r>
          </a:p>
        </p:txBody>
      </p:sp>
      <p:sp>
        <p:nvSpPr>
          <p:cNvPr id="6" name="矩形 5"/>
          <p:cNvSpPr/>
          <p:nvPr/>
        </p:nvSpPr>
        <p:spPr>
          <a:xfrm>
            <a:off x="2351585" y="1700808"/>
            <a:ext cx="273344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方正正中黑简体" pitchFamily="2" charset="-122"/>
                <a:ea typeface="方正正中黑简体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00566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6861</TotalTime>
  <Words>163</Words>
  <Application>Microsoft Office PowerPoint</Application>
  <PresentationFormat>宽屏</PresentationFormat>
  <Paragraphs>22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方正正中黑简体</vt:lpstr>
      <vt:lpstr>汉仪菱心体简</vt:lpstr>
      <vt:lpstr>Arial</vt:lpstr>
      <vt:lpstr>Calibri</vt:lpstr>
      <vt:lpstr>Office 主题​​</vt:lpstr>
      <vt:lpstr>PowerPoint 演示文稿</vt:lpstr>
      <vt:lpstr>内容提要</vt:lpstr>
      <vt:lpstr>PowerPoint 演示文稿</vt:lpstr>
      <vt:lpstr>PowerPoint 演示文稿</vt:lpstr>
      <vt:lpstr>道德经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信息系统安全与对抗技术 （序）</dc:title>
  <dc:creator>apple</dc:creator>
  <cp:lastModifiedBy>bit001</cp:lastModifiedBy>
  <cp:revision>782</cp:revision>
  <cp:lastPrinted>2018-01-01T06:58:35Z</cp:lastPrinted>
  <dcterms:created xsi:type="dcterms:W3CDTF">2013-09-15T06:51:50Z</dcterms:created>
  <dcterms:modified xsi:type="dcterms:W3CDTF">2023-04-01T00:39:42Z</dcterms:modified>
</cp:coreProperties>
</file>