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16" r:id="rId2"/>
    <p:sldId id="992" r:id="rId3"/>
    <p:sldId id="993" r:id="rId4"/>
    <p:sldId id="994" r:id="rId5"/>
    <p:sldId id="3617" r:id="rId6"/>
    <p:sldId id="918" r:id="rId7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3467CC"/>
    <a:srgbClr val="3468CB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86" autoAdjust="0"/>
  </p:normalViewPr>
  <p:slideViewPr>
    <p:cSldViewPr>
      <p:cViewPr varScale="1">
        <p:scale>
          <a:sx n="87" d="100"/>
          <a:sy n="87" d="100"/>
        </p:scale>
        <p:origin x="66" y="57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64" y="-77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A8C4-4B9D-4753-804A-E36F6E3E343F}" type="datetimeFigureOut">
              <a:rPr lang="zh-CN" altLang="en-US" smtClean="0"/>
              <a:pPr/>
              <a:t>2023/4/1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08FE-5666-41D7-A368-1D58F1F7E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62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0CDD7-B233-475A-BF1E-F34C9887CE53}" type="datetimeFigureOut">
              <a:rPr lang="zh-CN" altLang="en-US" smtClean="0"/>
              <a:pPr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65B96-D12E-42F7-A70A-A7A9994D4D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5B96-D12E-42F7-A70A-A7A9994D4D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2492896"/>
          </a:xfrm>
          <a:prstGeom prst="rect">
            <a:avLst/>
          </a:prstGeom>
          <a:solidFill>
            <a:srgbClr val="3467CC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4761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16633"/>
            <a:ext cx="10753195" cy="630921"/>
          </a:xfrm>
          <a:prstGeom prst="rect">
            <a:avLst/>
          </a:prstGeom>
          <a:effectLst>
            <a:reflection blurRad="6350" stA="25000" endPos="81000" dir="5400000" sy="-100000" algn="bl" rotWithShape="0"/>
          </a:effectLst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052736"/>
            <a:ext cx="10972800" cy="504056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>
              <a:lnSpc>
                <a:spcPct val="130000"/>
              </a:lnSpc>
              <a:spcBef>
                <a:spcPts val="0"/>
              </a:spcBef>
              <a:defRPr lang="zh-CN" altLang="en-US" sz="22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lang="zh-CN" altLang="en-US" sz="21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3pPr>
            <a:lvl4pPr>
              <a:lnSpc>
                <a:spcPct val="130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4pPr>
            <a:lvl5pPr>
              <a:lnSpc>
                <a:spcPct val="130000"/>
              </a:lnSpc>
              <a:spcBef>
                <a:spcPts val="0"/>
              </a:spcBef>
              <a:defRPr lang="zh-CN" altLang="en-US" sz="1900" kern="1200" dirty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0" cap="all">
                <a:solidFill>
                  <a:schemeClr val="accent5">
                    <a:lumMod val="75000"/>
                  </a:schemeClr>
                </a:solidFill>
                <a:latin typeface="方正正中黑简体" pitchFamily="2" charset="-122"/>
                <a:ea typeface="方正正中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19D498-C6D4-4757-9DD1-B7486FD515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5384800" cy="4525963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spcBef>
                <a:spcPts val="600"/>
              </a:spcBef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>
              <a:lnSpc>
                <a:spcPts val="3000"/>
              </a:lnSpc>
              <a:spcBef>
                <a:spcPts val="600"/>
              </a:spcBef>
              <a:defRPr lang="zh-CN" altLang="en-US" sz="22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2pPr>
            <a:lvl3pPr>
              <a:lnSpc>
                <a:spcPts val="3000"/>
              </a:lnSpc>
              <a:spcBef>
                <a:spcPts val="0"/>
              </a:spcBef>
              <a:defRPr lang="zh-CN" altLang="en-US" sz="21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3pPr>
            <a:lvl4pPr>
              <a:lnSpc>
                <a:spcPts val="3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4pPr>
            <a:lvl5pPr>
              <a:lnSpc>
                <a:spcPts val="3000"/>
              </a:lnSpc>
              <a:spcBef>
                <a:spcPts val="0"/>
              </a:spcBef>
              <a:defRPr lang="zh-CN" altLang="en-US" sz="1900" kern="1200" dirty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31371" y="133784"/>
            <a:ext cx="10972800" cy="486905"/>
          </a:xfrm>
          <a:prstGeom prst="rect">
            <a:avLst/>
          </a:prstGeom>
          <a:effectLst>
            <a:reflection blurRad="6350" stA="25000" endPos="81000" dir="5400000" sy="-100000" algn="bl" rotWithShape="0"/>
          </a:effectLst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87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31371" y="133784"/>
            <a:ext cx="10972800" cy="486905"/>
          </a:xfrm>
          <a:prstGeom prst="rect">
            <a:avLst/>
          </a:prstGeom>
          <a:effectLst>
            <a:reflection blurRad="6350" stA="25000" endPos="81000" dir="5400000" sy="-100000" algn="bl" rotWithShape="0"/>
          </a:effectLst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382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0">
                <a:solidFill>
                  <a:schemeClr val="accent5">
                    <a:lumMod val="75000"/>
                  </a:schemeClr>
                </a:solidFill>
                <a:latin typeface="方正正中黑简体" pitchFamily="2" charset="-122"/>
                <a:ea typeface="方正正中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52736"/>
            <a:ext cx="7315200" cy="36748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19D498-C6D4-4757-9DD1-B7486FD515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14399" y="2599447"/>
            <a:ext cx="10363200" cy="824251"/>
          </a:xfrm>
          <a:prstGeom prst="rect">
            <a:avLst/>
          </a:prstGeom>
          <a:ln>
            <a:noFill/>
          </a:ln>
          <a:effectLst>
            <a:reflection blurRad="6350" stA="25000" endPos="76000" dir="5400000" sy="-100000" algn="bl" rotWithShape="0"/>
          </a:effectLst>
        </p:spPr>
        <p:txBody>
          <a:bodyPr/>
          <a:lstStyle/>
          <a:p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汉仪菱心体简" pitchFamily="49" charset="-122"/>
                <a:ea typeface="汉仪菱心体简" pitchFamily="49" charset="-122"/>
              </a:rPr>
              <a:t>信息系统安全与对抗技术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728181" y="5227459"/>
            <a:ext cx="3264363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algn="l"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姓名   职务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2" name="副标题 2"/>
          <p:cNvSpPr txBox="1">
            <a:spLocks/>
          </p:cNvSpPr>
          <p:nvPr userDrawn="1"/>
        </p:nvSpPr>
        <p:spPr>
          <a:xfrm>
            <a:off x="1199456" y="1196752"/>
            <a:ext cx="8256917" cy="9605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2400" kern="12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  <a:cs typeface="+mn-cs"/>
              </a:rPr>
              <a:t>The name of the Department</a:t>
            </a: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部门名称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9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2" grpId="0"/>
      <p:bldP spid="12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rgbClr val="346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Picture 2" descr="D:\实验室资源管理\BFS-logos\v2.0-2011.11.21\BFS_logo_圆形_反色_圆形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-27384"/>
            <a:ext cx="871405" cy="9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9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  <p:sldLayoutId id="2147483658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27384"/>
            <a:ext cx="12192000" cy="2492896"/>
          </a:xfrm>
          <a:prstGeom prst="rect">
            <a:avLst/>
          </a:prstGeom>
          <a:solidFill>
            <a:srgbClr val="3C70D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495600" y="318964"/>
            <a:ext cx="6192688" cy="1800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北京理工大学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信息系统及安全对抗实验中心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信息安全与对抗技术研究所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en-US" altLang="zh-CN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Beijing Forest Studio</a:t>
            </a:r>
          </a:p>
          <a:p>
            <a:pPr algn="r">
              <a:defRPr/>
            </a:pP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EBF180-DF0D-4C1A-AB55-148C42F702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44" y="676788"/>
            <a:ext cx="1080000" cy="108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130D75-5E9A-4CF7-AA14-6B9BCB8F10B3}"/>
              </a:ext>
            </a:extLst>
          </p:cNvPr>
          <p:cNvSpPr txBox="1"/>
          <p:nvPr/>
        </p:nvSpPr>
        <p:spPr>
          <a:xfrm>
            <a:off x="623392" y="2517751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064C9"/>
                </a:solidFill>
                <a:latin typeface="汉仪菱心体简" pitchFamily="49" charset="-122"/>
                <a:ea typeface="汉仪菱心体简" pitchFamily="49" charset="-122"/>
              </a:rPr>
              <a:t>XXX</a:t>
            </a:r>
            <a:endParaRPr lang="en-US" altLang="zh-CN" sz="4400" dirty="0">
              <a:solidFill>
                <a:schemeClr val="accent6">
                  <a:lumMod val="75000"/>
                </a:schemeClr>
              </a:solidFill>
              <a:latin typeface="汉仪菱心体简" pitchFamily="49" charset="-122"/>
              <a:ea typeface="汉仪菱心体简" pitchFamily="49" charset="-122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7923F36-3FA8-4BD1-98AB-6C2FA3E56FCF}"/>
              </a:ext>
            </a:extLst>
          </p:cNvPr>
          <p:cNvSpPr txBox="1">
            <a:spLocks/>
          </p:cNvSpPr>
          <p:nvPr/>
        </p:nvSpPr>
        <p:spPr>
          <a:xfrm>
            <a:off x="2847584" y="5227459"/>
            <a:ext cx="692082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en-US" altLang="zh-CN" dirty="0">
                <a:latin typeface="方正正中黑简体" pitchFamily="2" charset="-122"/>
                <a:ea typeface="方正正中黑简体" pitchFamily="2" charset="-122"/>
              </a:rPr>
              <a:t>XXX  </a:t>
            </a:r>
            <a:r>
              <a:rPr lang="en-US" altLang="zh-CN" dirty="0" err="1">
                <a:latin typeface="方正正中黑简体" pitchFamily="2" charset="-122"/>
                <a:ea typeface="方正正中黑简体" pitchFamily="2" charset="-122"/>
              </a:rPr>
              <a:t>XXX</a:t>
            </a:r>
            <a:endParaRPr lang="zh-CN" altLang="en-US" dirty="0"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BB6734A8-D905-475C-9A58-E7F1CBA2B7EA}"/>
              </a:ext>
            </a:extLst>
          </p:cNvPr>
          <p:cNvSpPr txBox="1">
            <a:spLocks/>
          </p:cNvSpPr>
          <p:nvPr/>
        </p:nvSpPr>
        <p:spPr>
          <a:xfrm>
            <a:off x="2941144" y="4581128"/>
            <a:ext cx="6827263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信息系统安全与对抗技术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【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开题答辩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】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Times New Roman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A34FB209-D672-4D01-B471-85EDE9CF5FBC}"/>
              </a:ext>
            </a:extLst>
          </p:cNvPr>
          <p:cNvSpPr txBox="1">
            <a:spLocks/>
          </p:cNvSpPr>
          <p:nvPr/>
        </p:nvSpPr>
        <p:spPr>
          <a:xfrm>
            <a:off x="5951984" y="5805264"/>
            <a:ext cx="381642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endParaRPr lang="en-US" altLang="zh-CN" sz="2400" dirty="0">
              <a:solidFill>
                <a:srgbClr val="3C70D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F7FB1F-D13E-40C0-A4EF-DA0CD4807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54" y="532253"/>
            <a:ext cx="1313378" cy="1369069"/>
          </a:xfrm>
          <a:prstGeom prst="rect">
            <a:avLst/>
          </a:prstGeom>
        </p:spPr>
      </p:pic>
      <p:pic>
        <p:nvPicPr>
          <p:cNvPr id="10" name="Picture 2" descr="D:\ISCC\lsl\BITISCC\LOGO\logo.png">
            <a:extLst>
              <a:ext uri="{FF2B5EF4-FFF2-40B4-BE49-F238E27FC236}">
                <a16:creationId xmlns:a16="http://schemas.microsoft.com/office/drawing/2014/main" id="{0B479F6A-0C1A-4ED4-B3B5-32B3B46A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34" y="636985"/>
            <a:ext cx="1159601" cy="115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097959E2-38CB-413C-8AD8-1DB5B8A130D3}"/>
              </a:ext>
            </a:extLst>
          </p:cNvPr>
          <p:cNvSpPr txBox="1">
            <a:spLocks/>
          </p:cNvSpPr>
          <p:nvPr/>
        </p:nvSpPr>
        <p:spPr>
          <a:xfrm>
            <a:off x="3884721" y="5962972"/>
            <a:ext cx="588368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2023</a:t>
            </a: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年</a:t>
            </a:r>
            <a:r>
              <a:rPr lang="en-US" altLang="zh-CN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3</a:t>
            </a: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月</a:t>
            </a:r>
            <a:r>
              <a:rPr lang="en-US" altLang="zh-CN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29</a:t>
            </a: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日</a:t>
            </a:r>
            <a:endParaRPr lang="en-US" altLang="zh-CN" sz="2400" dirty="0">
              <a:solidFill>
                <a:srgbClr val="3E73D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63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完成情况（自编代码行数、总人时数和个人人时数）</a:t>
            </a:r>
          </a:p>
          <a:p>
            <a:r>
              <a:rPr lang="zh-CN" altLang="en-US" dirty="0"/>
              <a:t>总体目标（功能、性能指标）</a:t>
            </a:r>
          </a:p>
          <a:p>
            <a:r>
              <a:rPr lang="zh-CN" altLang="en-US" dirty="0"/>
              <a:t>技术路线和原理框架（系统逻辑视图）</a:t>
            </a:r>
          </a:p>
          <a:p>
            <a:r>
              <a:rPr lang="zh-CN" altLang="en-US" dirty="0"/>
              <a:t>关键技术解决方案（原理图）</a:t>
            </a:r>
          </a:p>
          <a:p>
            <a:r>
              <a:rPr lang="zh-CN" altLang="en-US" dirty="0"/>
              <a:t>成果评测（环境和条件、数据源、评价方法、结果及分析）</a:t>
            </a:r>
          </a:p>
          <a:p>
            <a:r>
              <a:rPr lang="zh-CN" altLang="en-US" dirty="0"/>
              <a:t>实验系统测试（功能、性能等测试用例表）</a:t>
            </a:r>
          </a:p>
          <a:p>
            <a:r>
              <a:rPr lang="zh-CN" altLang="en-US" dirty="0"/>
              <a:t>工作总结（有形成果）</a:t>
            </a:r>
          </a:p>
          <a:p>
            <a:r>
              <a:rPr lang="zh-CN" altLang="en-US" dirty="0"/>
              <a:t>现场演示（可录制视频）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D46CC-1EFF-4854-8F34-DDE30AC09AB9}"/>
              </a:ext>
            </a:extLst>
          </p:cNvPr>
          <p:cNvSpPr txBox="1"/>
          <p:nvPr/>
        </p:nvSpPr>
        <p:spPr>
          <a:xfrm>
            <a:off x="623392" y="5438215"/>
            <a:ext cx="9725739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努力培养造就更多大师、战略科学家、一流科技领军人才和创新团队、</a:t>
            </a:r>
            <a:endParaRPr lang="en-US" altLang="zh-CN" sz="2400" dirty="0">
              <a:solidFill>
                <a:srgbClr val="3E73D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青年科技人才、卓越工程师、大国工匠、高技能人才！</a:t>
            </a:r>
          </a:p>
        </p:txBody>
      </p:sp>
    </p:spTree>
    <p:extLst>
      <p:ext uri="{BB962C8B-B14F-4D97-AF65-F5344CB8AC3E}">
        <p14:creationId xmlns:p14="http://schemas.microsoft.com/office/powerpoint/2010/main" val="34226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ABF46-407E-4E9D-8E6D-7D47CDD6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D03F5-7DFD-4DDD-8F2D-27A232F6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3A28-63FF-4A85-B659-D897CA9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DE8E0-3743-4986-8FC5-F9B4BD08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0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E2907-A0CE-4F0D-847B-BF5A9FD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83381-3817-476D-A829-4FCEE2B6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5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道德经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72" y="2420889"/>
            <a:ext cx="8558108" cy="4370987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69372" y="1234029"/>
            <a:ext cx="3960440" cy="2448272"/>
          </a:xfrm>
          <a:prstGeom prst="rect">
            <a:avLst/>
          </a:prstGeom>
        </p:spPr>
        <p:txBody>
          <a:bodyPr vert="horz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>
                <a:latin typeface="方正正中黑简体" pitchFamily="2" charset="-122"/>
                <a:ea typeface="方正正中黑简体" pitchFamily="2" charset="-122"/>
              </a:rPr>
              <a:t>大成</a:t>
            </a:r>
            <a:r>
              <a:rPr lang="zh-CN" altLang="en-US" sz="2400" dirty="0">
                <a:latin typeface="方正正中黑简体" pitchFamily="2" charset="-122"/>
                <a:ea typeface="方正正中黑简体" pitchFamily="2" charset="-122"/>
              </a:rPr>
              <a:t>若缺，其用不弊。大盈若冲，其用不穷。大直若屈。大巧若拙。大辩若讷。静胜躁，寒胜热。清静为天下正。</a:t>
            </a:r>
          </a:p>
        </p:txBody>
      </p:sp>
      <p:sp>
        <p:nvSpPr>
          <p:cNvPr id="6" name="矩形 5"/>
          <p:cNvSpPr/>
          <p:nvPr/>
        </p:nvSpPr>
        <p:spPr>
          <a:xfrm>
            <a:off x="2351585" y="1700808"/>
            <a:ext cx="273344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方正正中黑简体" pitchFamily="2" charset="-122"/>
                <a:ea typeface="方正正中黑简体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0566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6862</TotalTime>
  <Words>196</Words>
  <Application>Microsoft Office PowerPoint</Application>
  <PresentationFormat>宽屏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方正正中黑简体</vt:lpstr>
      <vt:lpstr>汉仪菱心体简</vt:lpstr>
      <vt:lpstr>Arial</vt:lpstr>
      <vt:lpstr>Calibri</vt:lpstr>
      <vt:lpstr>Office 主题​​</vt:lpstr>
      <vt:lpstr>PowerPoint 演示文稿</vt:lpstr>
      <vt:lpstr>内容提要</vt:lpstr>
      <vt:lpstr>PowerPoint 演示文稿</vt:lpstr>
      <vt:lpstr>PowerPoint 演示文稿</vt:lpstr>
      <vt:lpstr>PowerPoint 演示文稿</vt:lpstr>
      <vt:lpstr>道德经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信息系统安全与对抗技术 （序）</dc:title>
  <dc:creator>apple</dc:creator>
  <cp:lastModifiedBy>bit001</cp:lastModifiedBy>
  <cp:revision>783</cp:revision>
  <cp:lastPrinted>2018-01-01T06:58:35Z</cp:lastPrinted>
  <dcterms:created xsi:type="dcterms:W3CDTF">2013-09-15T06:51:50Z</dcterms:created>
  <dcterms:modified xsi:type="dcterms:W3CDTF">2023-04-01T00:43:18Z</dcterms:modified>
</cp:coreProperties>
</file>