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6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21" autoAdjust="0"/>
    <p:restoredTop sz="96621"/>
  </p:normalViewPr>
  <p:slideViewPr>
    <p:cSldViewPr snapToGrid="0" snapToObjects="1">
      <p:cViewPr varScale="1">
        <p:scale>
          <a:sx n="90" d="100"/>
          <a:sy n="90" d="100"/>
        </p:scale>
        <p:origin x="42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229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C7D806B-C407-B14B-A566-A699E58ED0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B32CE7-1BE5-5B46-98C3-F4DF9A5EE2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EB4B2-3E24-2640-903D-5CC394B41686}" type="datetimeFigureOut">
              <a:rPr kumimoji="1" lang="zh-CN" altLang="en-US" smtClean="0"/>
              <a:t>2022/2/12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54A339-242C-DA41-8ECC-ADABD7D1FC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BECF4F-DE9D-5242-9047-73B5B1F592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E7FFD-B7EA-B241-9BD1-07C7C09A65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1451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F9627-3C60-D447-9325-1C07DB8472C3}" type="datetimeFigureOut">
              <a:rPr kumimoji="1" lang="zh-CN" altLang="en-US" smtClean="0"/>
              <a:t>2022/2/12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EE042-A1EE-B044-BA5F-4D10CE31CA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2206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展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6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362078C-F1A7-3545-B637-1A514A374705}"/>
              </a:ext>
            </a:extLst>
          </p:cNvPr>
          <p:cNvSpPr/>
          <p:nvPr userDrawn="1"/>
        </p:nvSpPr>
        <p:spPr>
          <a:xfrm>
            <a:off x="0" y="550863"/>
            <a:ext cx="358775" cy="358775"/>
          </a:xfrm>
          <a:prstGeom prst="rect">
            <a:avLst/>
          </a:prstGeom>
          <a:noFill/>
          <a:ln w="9525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D0710A-D519-0245-9BBD-4F871C25C911}"/>
              </a:ext>
            </a:extLst>
          </p:cNvPr>
          <p:cNvSpPr/>
          <p:nvPr userDrawn="1"/>
        </p:nvSpPr>
        <p:spPr>
          <a:xfrm>
            <a:off x="175090" y="698242"/>
            <a:ext cx="290264" cy="290264"/>
          </a:xfrm>
          <a:prstGeom prst="rect">
            <a:avLst/>
          </a:prstGeom>
          <a:gradFill>
            <a:gsLst>
              <a:gs pos="42510">
                <a:srgbClr val="CCECFF">
                  <a:alpha val="64000"/>
                </a:srgbClr>
              </a:gs>
              <a:gs pos="100000">
                <a:srgbClr val="66CCFF"/>
              </a:gs>
            </a:gsLst>
            <a:lin ang="5400000" scaled="0"/>
          </a:gradFill>
          <a:ln w="9525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gradFill>
                <a:gsLst>
                  <a:gs pos="0">
                    <a:srgbClr val="66CCFF"/>
                  </a:gs>
                  <a:gs pos="52000">
                    <a:schemeClr val="bg1"/>
                  </a:gs>
                  <a:gs pos="100000">
                    <a:srgbClr val="0070C0"/>
                  </a:gs>
                </a:gsLst>
                <a:lin ang="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1DCF857B-EA06-6246-B62E-3D4E2C2D2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5651"/>
            <a:ext cx="8868508" cy="626036"/>
          </a:xfrm>
          <a:prstGeom prst="rect">
            <a:avLst/>
          </a:prstGeom>
        </p:spPr>
        <p:txBody>
          <a:bodyPr/>
          <a:lstStyle>
            <a:lvl1pPr>
              <a:defRPr lang="zh-CN" alt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lvl="0" defTabSz="914400" eaLnBrk="1" fontAlgn="auto" latinLnBrk="0" hangingPunct="1">
              <a:spcAft>
                <a:spcPts val="0"/>
              </a:spcAft>
              <a:buNone/>
            </a:pPr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1651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7C4D5-E86B-4AD0-B29B-2CCE57CAB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80729C-0730-4867-8812-7FCF2E54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71C88-8E8D-4224-9F9F-6B931B9D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E4AB-7959-4BB6-B551-E3080EF2268D}" type="datetimeFigureOut">
              <a:rPr lang="zh-CN" altLang="en-US" smtClean="0"/>
              <a:t>2022/2/12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A4FAF-BF2B-4E9A-A386-EF638D2D9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E6EE36-ADC1-4EFC-BE1A-25E61EE1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F807A-AD0B-4370-80DB-182ECD9561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34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282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tkylin/featureLab/tree/master/bitkylin-spring-boo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tkylin/featureLab/tree/master/bitkylin-integration-tes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17">
            <a:extLst>
              <a:ext uri="{FF2B5EF4-FFF2-40B4-BE49-F238E27FC236}">
                <a16:creationId xmlns:a16="http://schemas.microsoft.com/office/drawing/2014/main" id="{A6DDE25B-3D82-4BB2-BBBC-DCBE58685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393" y="3429000"/>
            <a:ext cx="3097213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81E708E-70D7-431D-BA6E-A7B272928227}"/>
              </a:ext>
            </a:extLst>
          </p:cNvPr>
          <p:cNvSpPr txBox="1"/>
          <p:nvPr/>
        </p:nvSpPr>
        <p:spPr>
          <a:xfrm>
            <a:off x="0" y="5675783"/>
            <a:ext cx="1221863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李明亮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BE5289-C936-42E1-AD2A-0FB235F9F4E1}"/>
              </a:ext>
            </a:extLst>
          </p:cNvPr>
          <p:cNvSpPr txBox="1"/>
          <p:nvPr/>
        </p:nvSpPr>
        <p:spPr>
          <a:xfrm>
            <a:off x="3054918" y="1410700"/>
            <a:ext cx="64171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5400" dirty="0"/>
              <a:t>流程引擎断网环境下</a:t>
            </a:r>
            <a:endParaRPr kumimoji="1" lang="en-US" altLang="zh-CN" sz="5400" dirty="0"/>
          </a:p>
          <a:p>
            <a:pPr algn="ctr"/>
            <a:r>
              <a:rPr kumimoji="1" lang="zh-CN" altLang="en-US" sz="5400" dirty="0"/>
              <a:t>集成测试的实践</a:t>
            </a:r>
          </a:p>
        </p:txBody>
      </p:sp>
    </p:spTree>
    <p:extLst>
      <p:ext uri="{BB962C8B-B14F-4D97-AF65-F5344CB8AC3E}">
        <p14:creationId xmlns:p14="http://schemas.microsoft.com/office/powerpoint/2010/main" val="1700137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ACFF-60AB-4ACD-840E-BB24872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写测试最佳实践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C60129-3D0D-4884-95A5-D99DB37DC724}"/>
              </a:ext>
            </a:extLst>
          </p:cNvPr>
          <p:cNvSpPr txBox="1"/>
          <p:nvPr/>
        </p:nvSpPr>
        <p:spPr>
          <a:xfrm>
            <a:off x="649472" y="1468766"/>
            <a:ext cx="1089305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1. </a:t>
            </a:r>
            <a:r>
              <a:rPr lang="zh-CN" altLang="en-US" sz="2800" b="1" dirty="0"/>
              <a:t>我们测试的目标是我们的代码，而不是外部依赖</a:t>
            </a:r>
            <a:endParaRPr lang="zh-CN" altLang="en-US" sz="2800" dirty="0"/>
          </a:p>
          <a:p>
            <a:r>
              <a:rPr lang="zh-CN" altLang="en-US" sz="2800" dirty="0"/>
              <a:t>由于其它程序库「</a:t>
            </a:r>
            <a:r>
              <a:rPr lang="en-US" altLang="zh-CN" sz="2800" dirty="0"/>
              <a:t>JDK</a:t>
            </a:r>
            <a:r>
              <a:rPr lang="zh-CN" altLang="en-US" sz="2800" dirty="0"/>
              <a:t>、二方库、三方库、</a:t>
            </a:r>
            <a:r>
              <a:rPr lang="en-US" altLang="zh-CN" sz="2800" dirty="0"/>
              <a:t>RPC</a:t>
            </a:r>
            <a:r>
              <a:rPr lang="zh-CN" altLang="en-US" sz="2800" dirty="0"/>
              <a:t>等」造成难以测试的问题，我们可以做一层层薄薄的封装，然后，在覆盖率检查中忽略它。封装和忽略，缺一不可。</a:t>
            </a:r>
          </a:p>
          <a:p>
            <a:endParaRPr lang="zh-CN" altLang="en-US" sz="2800" dirty="0"/>
          </a:p>
          <a:p>
            <a:r>
              <a:rPr lang="en-US" altLang="zh-CN" sz="2800" b="1" dirty="0"/>
              <a:t>2. </a:t>
            </a:r>
            <a:r>
              <a:rPr lang="zh-CN" altLang="en-US" sz="2800" b="1" dirty="0"/>
              <a:t>编写可测试的代码</a:t>
            </a:r>
            <a:endParaRPr lang="zh-CN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让自己的代码符合软件设计原则。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编写可组合的代码。</a:t>
            </a:r>
            <a:endParaRPr lang="en-US" altLang="zh-CN" sz="2800" b="1" dirty="0"/>
          </a:p>
          <a:p>
            <a:r>
              <a:rPr lang="zh-CN" altLang="en-US" sz="2800" dirty="0"/>
              <a:t>  </a:t>
            </a:r>
            <a:r>
              <a:rPr lang="en-US" altLang="zh-CN" sz="2800" dirty="0"/>
              <a:t>- </a:t>
            </a:r>
            <a:r>
              <a:rPr lang="zh-CN" altLang="en-US" sz="2800" dirty="0"/>
              <a:t>不要在组件内部去创建对象，组件组装使用依赖注入。</a:t>
            </a:r>
          </a:p>
          <a:p>
            <a:r>
              <a:rPr lang="zh-CN" altLang="en-US" sz="2800" dirty="0"/>
              <a:t>  </a:t>
            </a:r>
            <a:r>
              <a:rPr lang="en-US" altLang="zh-CN" sz="2800" dirty="0"/>
              <a:t>- </a:t>
            </a:r>
            <a:r>
              <a:rPr lang="zh-CN" altLang="en-US" sz="2800" dirty="0"/>
              <a:t>构造器注入 </a:t>
            </a:r>
            <a:r>
              <a:rPr lang="en-US" altLang="zh-CN" sz="2800" dirty="0"/>
              <a:t>VS </a:t>
            </a:r>
            <a:r>
              <a:rPr lang="zh-CN" altLang="en-US" sz="2800" dirty="0"/>
              <a:t>字段注入</a:t>
            </a:r>
          </a:p>
        </p:txBody>
      </p:sp>
    </p:spTree>
    <p:extLst>
      <p:ext uri="{BB962C8B-B14F-4D97-AF65-F5344CB8AC3E}">
        <p14:creationId xmlns:p14="http://schemas.microsoft.com/office/powerpoint/2010/main" val="2629419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ACFF-60AB-4ACD-840E-BB24872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技术选型分析 </a:t>
            </a:r>
            <a:r>
              <a:rPr lang="en-US" altLang="zh-CN" sz="3200" dirty="0"/>
              <a:t>- Mock</a:t>
            </a:r>
            <a:r>
              <a:rPr lang="zh-CN" altLang="en-US" sz="3200" dirty="0"/>
              <a:t>框架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C60129-3D0D-4884-95A5-D99DB37DC724}"/>
              </a:ext>
            </a:extLst>
          </p:cNvPr>
          <p:cNvSpPr txBox="1"/>
          <p:nvPr/>
        </p:nvSpPr>
        <p:spPr>
          <a:xfrm>
            <a:off x="649472" y="1468766"/>
            <a:ext cx="1089305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做测试，本质上就是在一个可控的环境下对被测系统 </a:t>
            </a:r>
            <a:r>
              <a:rPr lang="en-US" altLang="zh-CN" sz="2800" dirty="0"/>
              <a:t>/ </a:t>
            </a:r>
            <a:r>
              <a:rPr lang="zh-CN" altLang="en-US" sz="2800" dirty="0"/>
              <a:t>组件进行各种试探。</a:t>
            </a:r>
          </a:p>
          <a:p>
            <a:endParaRPr lang="zh-CN" altLang="en-US" sz="2800" dirty="0"/>
          </a:p>
          <a:p>
            <a:r>
              <a:rPr lang="zh-CN" altLang="en-US" sz="2800" b="1" dirty="0"/>
              <a:t>怎么把不可控变成可控？</a:t>
            </a:r>
            <a:endParaRPr lang="zh-CN" altLang="en-US" sz="2800" dirty="0"/>
          </a:p>
          <a:p>
            <a:r>
              <a:rPr lang="zh-CN" altLang="en-US" sz="2800" dirty="0"/>
              <a:t>第一步是隔离，</a:t>
            </a:r>
          </a:p>
          <a:p>
            <a:r>
              <a:rPr lang="zh-CN" altLang="en-US" sz="2800" dirty="0"/>
              <a:t>第二步用一个可控的组件代替不可控的组件。换言之，用一个假的组件代替真的组件。</a:t>
            </a:r>
          </a:p>
          <a:p>
            <a:endParaRPr lang="zh-CN" altLang="en-US" sz="2800" dirty="0"/>
          </a:p>
          <a:p>
            <a:r>
              <a:rPr lang="zh-CN" altLang="en-US" sz="2800" b="1" dirty="0"/>
              <a:t>典型实例</a:t>
            </a:r>
            <a:endParaRPr lang="zh-CN" altLang="en-US" sz="2800" dirty="0"/>
          </a:p>
          <a:p>
            <a:r>
              <a:rPr lang="zh-CN" altLang="en-US" sz="2800" dirty="0"/>
              <a:t>二方服务；业务配置；</a:t>
            </a:r>
            <a:r>
              <a:rPr lang="en-US" altLang="zh-CN" sz="2800" dirty="0"/>
              <a:t>MySQL</a:t>
            </a:r>
            <a:r>
              <a:rPr lang="zh-CN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62498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ACFF-60AB-4ACD-840E-BB24872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技术选型分析 </a:t>
            </a:r>
            <a:r>
              <a:rPr lang="en-US" altLang="zh-CN" sz="3200" dirty="0"/>
              <a:t>- </a:t>
            </a:r>
            <a:r>
              <a:rPr lang="en-US" altLang="zh-CN" dirty="0"/>
              <a:t>Mock</a:t>
            </a:r>
            <a:r>
              <a:rPr lang="zh-CN" altLang="en-US" dirty="0"/>
              <a:t>工具选型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C60129-3D0D-4884-95A5-D99DB37DC724}"/>
              </a:ext>
            </a:extLst>
          </p:cNvPr>
          <p:cNvSpPr txBox="1"/>
          <p:nvPr/>
        </p:nvSpPr>
        <p:spPr>
          <a:xfrm>
            <a:off x="649472" y="1468766"/>
            <a:ext cx="10893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sz="2800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E894879B-4F67-4CD8-AC44-A0F75D246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28" y="1181687"/>
            <a:ext cx="8868508" cy="3293038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E333C08-48DE-4D25-89C4-9510563B9FF7}"/>
              </a:ext>
            </a:extLst>
          </p:cNvPr>
          <p:cNvSpPr txBox="1"/>
          <p:nvPr/>
        </p:nvSpPr>
        <p:spPr>
          <a:xfrm>
            <a:off x="1123028" y="4506259"/>
            <a:ext cx="943816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选型结果：</a:t>
            </a:r>
            <a:r>
              <a:rPr lang="zh-CN" altLang="en-US" sz="2800" dirty="0"/>
              <a:t>选择</a:t>
            </a:r>
            <a:r>
              <a:rPr lang="en-US" altLang="zh-CN" sz="2800" dirty="0"/>
              <a:t>Mockito + </a:t>
            </a:r>
            <a:r>
              <a:rPr lang="en-US" altLang="zh-CN" sz="2800" dirty="0" err="1"/>
              <a:t>PowerMock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b="1" dirty="0"/>
              <a:t>用途：</a:t>
            </a:r>
            <a:endParaRPr lang="en-US" altLang="zh-CN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Mockito</a:t>
            </a:r>
            <a:r>
              <a:rPr lang="zh-CN" altLang="en-US" sz="2800" dirty="0"/>
              <a:t>用于替换</a:t>
            </a:r>
            <a:r>
              <a:rPr lang="en-US" altLang="zh-CN" sz="2800" dirty="0"/>
              <a:t>Spring Bean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PowerMock</a:t>
            </a:r>
            <a:r>
              <a:rPr lang="zh-CN" altLang="en-US" sz="2800" dirty="0"/>
              <a:t>用于替换静态方法。</a:t>
            </a:r>
          </a:p>
        </p:txBody>
      </p:sp>
    </p:spTree>
    <p:extLst>
      <p:ext uri="{BB962C8B-B14F-4D97-AF65-F5344CB8AC3E}">
        <p14:creationId xmlns:p14="http://schemas.microsoft.com/office/powerpoint/2010/main" val="7649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ACFF-60AB-4ACD-840E-BB24872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技术选型分析 </a:t>
            </a:r>
            <a:r>
              <a:rPr lang="en-US" altLang="zh-CN" sz="3200" dirty="0"/>
              <a:t>-</a:t>
            </a:r>
            <a:r>
              <a:rPr lang="zh-CN" altLang="en-US" dirty="0"/>
              <a:t>内存数据库选型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858563-9BA1-474D-912D-FD83053C3A7E}"/>
              </a:ext>
            </a:extLst>
          </p:cNvPr>
          <p:cNvSpPr txBox="1"/>
          <p:nvPr/>
        </p:nvSpPr>
        <p:spPr>
          <a:xfrm>
            <a:off x="669850" y="1181687"/>
            <a:ext cx="10728251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使用嵌入式内存数据库：</a:t>
            </a:r>
            <a:r>
              <a:rPr lang="zh-CN" altLang="en-US" sz="2800" dirty="0"/>
              <a:t>可断网执行，无需事务回滚，但可能遇到SQL不兼容的风险。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使用事务回滚的机制：</a:t>
            </a:r>
            <a:r>
              <a:rPr lang="zh-CN" altLang="en-US" sz="2800" dirty="0"/>
              <a:t>我们的代码面对的是同样的数据库引擎，不必担心 SQL 不兼容的问题。</a:t>
            </a:r>
          </a:p>
          <a:p>
            <a:endParaRPr lang="zh-CN" altLang="en-US" sz="2800" dirty="0"/>
          </a:p>
          <a:p>
            <a:r>
              <a:rPr lang="zh-CN" altLang="en-US" sz="2800" b="1" dirty="0"/>
              <a:t>选型结果及说明</a:t>
            </a:r>
            <a:endParaRPr lang="zh-CN" altLang="en-US" sz="2800" dirty="0"/>
          </a:p>
          <a:p>
            <a:r>
              <a:rPr lang="zh-CN" altLang="en-US" sz="2800" dirty="0"/>
              <a:t>1. 核心诉求是断网执行，可尽力规避SQL不兼容的风险，所以选择「嵌入式内存数据库」</a:t>
            </a:r>
          </a:p>
          <a:p>
            <a:r>
              <a:rPr lang="zh-CN" altLang="en-US" sz="2800" dirty="0"/>
              <a:t>2. 重点是给测试提供不同的配置「JDBC URL」，保证代码不变。</a:t>
            </a:r>
            <a:endParaRPr lang="en-US" altLang="zh-CN" sz="2800" dirty="0"/>
          </a:p>
          <a:p>
            <a:endParaRPr lang="zh-CN" altLang="en-US" sz="2800" dirty="0"/>
          </a:p>
          <a:p>
            <a:r>
              <a:rPr lang="zh-CN" altLang="en-US" sz="2800" b="1" dirty="0"/>
              <a:t>选型结果</a:t>
            </a:r>
            <a:endParaRPr lang="zh-CN" altLang="en-US" sz="2800" dirty="0"/>
          </a:p>
          <a:p>
            <a:r>
              <a:rPr lang="zh-CN" altLang="en-US" sz="2800" dirty="0"/>
              <a:t>对H2、Wix Embedded MySql、MariaDB4j、Testcontainers对比分析，选择MariaDB4j；备选H2。</a:t>
            </a:r>
          </a:p>
        </p:txBody>
      </p:sp>
    </p:spTree>
    <p:extLst>
      <p:ext uri="{BB962C8B-B14F-4D97-AF65-F5344CB8AC3E}">
        <p14:creationId xmlns:p14="http://schemas.microsoft.com/office/powerpoint/2010/main" val="10904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ACFF-60AB-4ACD-840E-BB24872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公司</a:t>
            </a:r>
            <a:r>
              <a:rPr lang="en-US" altLang="zh-CN" sz="3200" dirty="0"/>
              <a:t>Spring Boot</a:t>
            </a:r>
            <a:r>
              <a:rPr lang="zh-CN" altLang="en-US" sz="3200" dirty="0"/>
              <a:t>应用启动流程 </a:t>
            </a:r>
            <a:r>
              <a:rPr lang="en-US" altLang="zh-CN" sz="3200" dirty="0"/>
              <a:t>- </a:t>
            </a:r>
            <a:r>
              <a:rPr lang="zh-CN" altLang="en-US" sz="3200" b="1" dirty="0"/>
              <a:t>加载配置</a:t>
            </a:r>
            <a:br>
              <a:rPr lang="en-US" altLang="zh-CN" sz="3200" b="1" dirty="0"/>
            </a:b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858563-9BA1-474D-912D-FD83053C3A7E}"/>
              </a:ext>
            </a:extLst>
          </p:cNvPr>
          <p:cNvSpPr txBox="1"/>
          <p:nvPr/>
        </p:nvSpPr>
        <p:spPr>
          <a:xfrm>
            <a:off x="669850" y="1181687"/>
            <a:ext cx="107282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基于演示项目 </a:t>
            </a:r>
            <a:r>
              <a:rPr lang="en-US" altLang="zh-CN" sz="2800" dirty="0" err="1">
                <a:hlinkClick r:id="rId2"/>
              </a:rPr>
              <a:t>bitkylin</a:t>
            </a:r>
            <a:r>
              <a:rPr lang="en-US" altLang="zh-CN" sz="2800" dirty="0">
                <a:hlinkClick r:id="rId2"/>
              </a:rPr>
              <a:t>-spring-boot</a:t>
            </a:r>
            <a:r>
              <a:rPr lang="zh-CN" altLang="en-US" sz="2800" dirty="0"/>
              <a:t>，回顾</a:t>
            </a:r>
            <a:r>
              <a:rPr lang="en-US" altLang="zh-CN" sz="2800" dirty="0"/>
              <a:t>Spring Boot</a:t>
            </a:r>
            <a:r>
              <a:rPr lang="zh-CN" altLang="en-US" sz="2800" dirty="0"/>
              <a:t>应用启动流程。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1A2279-D518-4771-AC4D-6BE3C22B9F9D}"/>
              </a:ext>
            </a:extLst>
          </p:cNvPr>
          <p:cNvSpPr txBox="1"/>
          <p:nvPr/>
        </p:nvSpPr>
        <p:spPr>
          <a:xfrm>
            <a:off x="754024" y="2056318"/>
            <a:ext cx="1055990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介绍公司</a:t>
            </a:r>
            <a:r>
              <a:rPr lang="en-US" altLang="zh-CN" sz="2800" b="1" dirty="0"/>
              <a:t>Spring Boot</a:t>
            </a:r>
            <a:r>
              <a:rPr lang="zh-CN" altLang="en-US" sz="2800" b="1" dirty="0"/>
              <a:t>应用启动流程</a:t>
            </a:r>
            <a:endParaRPr lang="en-US" altLang="zh-CN" sz="2800" b="1" dirty="0"/>
          </a:p>
          <a:p>
            <a:endParaRPr lang="en-US" altLang="zh-CN" sz="2800" dirty="0"/>
          </a:p>
          <a:p>
            <a:r>
              <a:rPr lang="zh-CN" altLang="en-US" sz="2800" dirty="0"/>
              <a:t>1. 基于Spring SPI机制，加载 `SysConfigListener`</a:t>
            </a:r>
          </a:p>
          <a:p>
            <a:endParaRPr lang="zh-CN" altLang="en-US" sz="2800" dirty="0"/>
          </a:p>
          <a:p>
            <a:r>
              <a:rPr lang="zh-CN" altLang="en-US" sz="2800" dirty="0"/>
              <a:t>2. 基于Spring SPI机制，加载 SimbusinessStarterAutoConfiguration -&gt; SimbusinessPostProcessor</a:t>
            </a:r>
          </a:p>
          <a:p>
            <a:endParaRPr lang="zh-CN" altLang="en-US" sz="2800" dirty="0"/>
          </a:p>
          <a:p>
            <a:r>
              <a:rPr lang="zh-CN" altLang="en-US" sz="2800" dirty="0"/>
              <a:t>调用方法，AbstractConfigEntrypointProcessor#postProcessBeanFactory，将配置从远端拉到本地。</a:t>
            </a:r>
          </a:p>
        </p:txBody>
      </p:sp>
    </p:spTree>
    <p:extLst>
      <p:ext uri="{BB962C8B-B14F-4D97-AF65-F5344CB8AC3E}">
        <p14:creationId xmlns:p14="http://schemas.microsoft.com/office/powerpoint/2010/main" val="2766774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ACFF-60AB-4ACD-840E-BB24872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配置中心原理分析 </a:t>
            </a:r>
            <a:r>
              <a:rPr lang="en-US" altLang="zh-CN" sz="3200" dirty="0"/>
              <a:t>- </a:t>
            </a:r>
            <a:r>
              <a:rPr lang="zh-CN" altLang="en-US" sz="3200" b="1" dirty="0"/>
              <a:t>系统配置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1A2279-D518-4771-AC4D-6BE3C22B9F9D}"/>
              </a:ext>
            </a:extLst>
          </p:cNvPr>
          <p:cNvSpPr txBox="1"/>
          <p:nvPr/>
        </p:nvSpPr>
        <p:spPr>
          <a:xfrm>
            <a:off x="552894" y="1226979"/>
            <a:ext cx="10845208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1. </a:t>
            </a:r>
            <a:r>
              <a:rPr lang="zh-CN" altLang="en-US" sz="2800" dirty="0"/>
              <a:t>从</a:t>
            </a:r>
            <a:r>
              <a:rPr lang="en-US" altLang="zh-CN" sz="2800" dirty="0" err="1"/>
              <a:t>configservice</a:t>
            </a:r>
            <a:r>
              <a:rPr lang="zh-CN" altLang="en-US" sz="2800" dirty="0"/>
              <a:t>中读取配置「系统配置</a:t>
            </a:r>
            <a:r>
              <a:rPr lang="en-US" altLang="zh-CN" sz="2800" dirty="0"/>
              <a:t>『</a:t>
            </a:r>
            <a:r>
              <a:rPr lang="en-US" altLang="zh-CN" sz="2800" dirty="0" err="1"/>
              <a:t>proplus</a:t>
            </a:r>
            <a:r>
              <a:rPr lang="en-US" altLang="zh-CN" sz="2800" dirty="0"/>
              <a:t>』</a:t>
            </a:r>
            <a:r>
              <a:rPr lang="zh-CN" altLang="en-US" sz="2800" dirty="0"/>
              <a:t>」</a:t>
            </a:r>
          </a:p>
          <a:p>
            <a:endParaRPr lang="en-US" altLang="zh-CN" sz="2800" b="1" dirty="0"/>
          </a:p>
          <a:p>
            <a:r>
              <a:rPr lang="en-US" altLang="zh-CN" sz="2800" b="1" dirty="0" err="1"/>
              <a:t>SysConfigListener</a:t>
            </a:r>
            <a:endParaRPr lang="en-US" altLang="zh-CN" sz="2800" b="1" dirty="0"/>
          </a:p>
          <a:p>
            <a:endParaRPr lang="zh-CN" altLang="en-US" sz="2800" dirty="0"/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800" dirty="0"/>
              <a:t>远端加载系统配置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800" dirty="0"/>
              <a:t>存入</a:t>
            </a:r>
            <a:r>
              <a:rPr lang="en-US" altLang="zh-CN" sz="2800" dirty="0" err="1"/>
              <a:t>ConfigService</a:t>
            </a:r>
            <a:r>
              <a:rPr lang="zh-CN" altLang="en-US" sz="2800" dirty="0"/>
              <a:t>，处理系统配置热更新相关事宜「系统配置热更新本集成测试不涉及」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800" dirty="0"/>
              <a:t>远端系统配置和本地配置文件合并「优先级：</a:t>
            </a:r>
            <a:r>
              <a:rPr lang="en-US" altLang="zh-CN" sz="2800" dirty="0"/>
              <a:t>`application-</a:t>
            </a:r>
            <a:r>
              <a:rPr lang="en-US" altLang="zh-CN" sz="2800" dirty="0" err="1"/>
              <a:t>local.properties</a:t>
            </a:r>
            <a:r>
              <a:rPr lang="en-US" altLang="zh-CN" sz="2800" dirty="0"/>
              <a:t>` &gt; </a:t>
            </a:r>
            <a:r>
              <a:rPr lang="zh-CN" altLang="en-US" sz="2800" dirty="0"/>
              <a:t>远端系统配置 </a:t>
            </a:r>
            <a:r>
              <a:rPr lang="en-US" altLang="zh-CN" sz="2800" dirty="0"/>
              <a:t>&gt; `</a:t>
            </a:r>
            <a:r>
              <a:rPr lang="en-US" altLang="zh-CN" sz="2800" dirty="0" err="1"/>
              <a:t>application.properties</a:t>
            </a:r>
            <a:r>
              <a:rPr lang="en-US" altLang="zh-CN" sz="2800" dirty="0"/>
              <a:t>` </a:t>
            </a:r>
            <a:r>
              <a:rPr lang="zh-CN" altLang="en-US" sz="2800" dirty="0"/>
              <a:t>」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800" dirty="0"/>
              <a:t>合并后的 </a:t>
            </a:r>
            <a:r>
              <a:rPr lang="en-US" altLang="zh-CN" sz="2800" dirty="0"/>
              <a:t>`</a:t>
            </a:r>
            <a:r>
              <a:rPr lang="en-US" altLang="zh-CN" sz="2800" dirty="0" err="1"/>
              <a:t>PropertySource</a:t>
            </a:r>
            <a:r>
              <a:rPr lang="en-US" altLang="zh-CN" sz="2800" dirty="0"/>
              <a:t>` </a:t>
            </a:r>
            <a:r>
              <a:rPr lang="zh-CN" altLang="en-US" sz="2800" dirty="0"/>
              <a:t>作为 </a:t>
            </a:r>
            <a:r>
              <a:rPr lang="en-US" altLang="zh-CN" sz="2800" dirty="0"/>
              <a:t>Spring Boot </a:t>
            </a:r>
            <a:r>
              <a:rPr lang="zh-CN" altLang="en-US" sz="2800" dirty="0"/>
              <a:t>优先级最高的配置源</a:t>
            </a:r>
          </a:p>
        </p:txBody>
      </p:sp>
    </p:spTree>
    <p:extLst>
      <p:ext uri="{BB962C8B-B14F-4D97-AF65-F5344CB8AC3E}">
        <p14:creationId xmlns:p14="http://schemas.microsoft.com/office/powerpoint/2010/main" val="1710918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ACFF-60AB-4ACD-840E-BB24872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配置中心原理分析 </a:t>
            </a:r>
            <a:r>
              <a:rPr lang="en-US" altLang="zh-CN" sz="3200" dirty="0"/>
              <a:t>– </a:t>
            </a:r>
            <a:r>
              <a:rPr lang="zh-CN" altLang="en-US" sz="3200" b="1" dirty="0"/>
              <a:t>简单业务配置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1A2279-D518-4771-AC4D-6BE3C22B9F9D}"/>
              </a:ext>
            </a:extLst>
          </p:cNvPr>
          <p:cNvSpPr txBox="1"/>
          <p:nvPr/>
        </p:nvSpPr>
        <p:spPr>
          <a:xfrm>
            <a:off x="552894" y="1226979"/>
            <a:ext cx="10845208" cy="5555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/>
              <a:t>SimBusiness</a:t>
            </a:r>
            <a:endParaRPr lang="en-US" altLang="zh-CN" sz="2800" dirty="0"/>
          </a:p>
          <a:p>
            <a:pPr>
              <a:spcAft>
                <a:spcPts val="1800"/>
              </a:spcAft>
            </a:pPr>
            <a:r>
              <a:rPr lang="en-US" altLang="zh-CN" sz="2800" dirty="0"/>
              <a:t>1. </a:t>
            </a:r>
            <a:r>
              <a:rPr lang="zh-CN" altLang="en-US" sz="2800" dirty="0"/>
              <a:t>基于</a:t>
            </a:r>
            <a:r>
              <a:rPr lang="en-US" altLang="zh-CN" sz="2800" dirty="0"/>
              <a:t>Spring SPI</a:t>
            </a:r>
            <a:r>
              <a:rPr lang="zh-CN" altLang="en-US" sz="2800" dirty="0"/>
              <a:t>机制，加载 </a:t>
            </a:r>
            <a:r>
              <a:rPr lang="en-US" altLang="zh-CN" sz="2800" dirty="0" err="1"/>
              <a:t>SimbusinessStarterAutoConfiguration</a:t>
            </a:r>
            <a:r>
              <a:rPr lang="en-US" altLang="zh-CN" sz="2800" dirty="0"/>
              <a:t> -&gt; </a:t>
            </a:r>
            <a:r>
              <a:rPr lang="en-US" altLang="zh-CN" sz="2800" dirty="0" err="1"/>
              <a:t>SimbusinessPostProcessor</a:t>
            </a:r>
            <a:endParaRPr lang="en-US" altLang="zh-CN" sz="2800" dirty="0"/>
          </a:p>
          <a:p>
            <a:pPr>
              <a:spcAft>
                <a:spcPts val="1800"/>
              </a:spcAft>
            </a:pPr>
            <a:r>
              <a:rPr lang="en-US" altLang="zh-CN" sz="2800" dirty="0"/>
              <a:t>2. </a:t>
            </a:r>
            <a:r>
              <a:rPr lang="zh-CN" altLang="en-US" sz="2800" dirty="0"/>
              <a:t>调用方法，</a:t>
            </a:r>
            <a:r>
              <a:rPr lang="en-US" altLang="zh-CN" sz="2800" dirty="0" err="1"/>
              <a:t>AbstractConfigEntrypointProcessor#postProcessBeanFactory</a:t>
            </a:r>
            <a:r>
              <a:rPr lang="zh-CN" altLang="en-US" sz="2800" dirty="0"/>
              <a:t>，将配置从远端拉到本地。</a:t>
            </a:r>
            <a:endParaRPr lang="en-US" altLang="zh-CN" sz="2800" dirty="0"/>
          </a:p>
          <a:p>
            <a:pPr>
              <a:spcAft>
                <a:spcPts val="1800"/>
              </a:spcAft>
            </a:pPr>
            <a:endParaRPr lang="zh-CN" altLang="en-US" sz="2800" dirty="0"/>
          </a:p>
          <a:p>
            <a:pPr>
              <a:spcAft>
                <a:spcPts val="1800"/>
              </a:spcAft>
            </a:pPr>
            <a:r>
              <a:rPr lang="zh-CN" altLang="en-US" sz="2800" b="1" dirty="0"/>
              <a:t>作用</a:t>
            </a:r>
            <a:endParaRPr lang="en-US" altLang="zh-CN" sz="2800" b="1" dirty="0"/>
          </a:p>
          <a:p>
            <a:pPr>
              <a:spcAft>
                <a:spcPts val="1800"/>
              </a:spcAft>
            </a:pPr>
            <a:r>
              <a:rPr lang="en-US" altLang="zh-CN" sz="2800" dirty="0"/>
              <a:t>1. </a:t>
            </a:r>
            <a:r>
              <a:rPr lang="zh-CN" altLang="en-US" sz="2800" dirty="0"/>
              <a:t>全量拉取远端业务配置</a:t>
            </a:r>
          </a:p>
          <a:p>
            <a:pPr>
              <a:spcAft>
                <a:spcPts val="1800"/>
              </a:spcAft>
            </a:pPr>
            <a:r>
              <a:rPr lang="en-US" altLang="zh-CN" sz="2800" dirty="0"/>
              <a:t>2. </a:t>
            </a:r>
            <a:r>
              <a:rPr lang="zh-CN" altLang="en-US" sz="2800" dirty="0"/>
              <a:t>设定定时任务，周期性更新本地业务配置。</a:t>
            </a:r>
          </a:p>
        </p:txBody>
      </p:sp>
    </p:spTree>
    <p:extLst>
      <p:ext uri="{BB962C8B-B14F-4D97-AF65-F5344CB8AC3E}">
        <p14:creationId xmlns:p14="http://schemas.microsoft.com/office/powerpoint/2010/main" val="4269569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ACFF-60AB-4ACD-840E-BB24872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@MockBean</a:t>
            </a:r>
            <a:r>
              <a:rPr lang="zh-CN" altLang="en-US" sz="3200" dirty="0"/>
              <a:t>原理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1A2279-D518-4771-AC4D-6BE3C22B9F9D}"/>
              </a:ext>
            </a:extLst>
          </p:cNvPr>
          <p:cNvSpPr txBox="1"/>
          <p:nvPr/>
        </p:nvSpPr>
        <p:spPr>
          <a:xfrm>
            <a:off x="611373" y="1827718"/>
            <a:ext cx="1084520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回顾</a:t>
            </a:r>
            <a:r>
              <a:rPr lang="en-US" altLang="zh-CN" sz="2800" dirty="0"/>
              <a:t>Spring Bean</a:t>
            </a:r>
            <a:r>
              <a:rPr lang="zh-CN" altLang="en-US" sz="2800" dirty="0"/>
              <a:t>的生命周期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 err="1"/>
              <a:t>org.springframework.boot.test.mock.mockito.MockitoPostProcessor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1. </a:t>
            </a:r>
            <a:r>
              <a:rPr lang="zh-CN" altLang="en-US" sz="2800" dirty="0"/>
              <a:t>上述 </a:t>
            </a:r>
            <a:r>
              <a:rPr lang="en-US" altLang="zh-CN" sz="2800" dirty="0"/>
              <a:t>bean </a:t>
            </a:r>
            <a:r>
              <a:rPr lang="zh-CN" altLang="en-US" sz="2800" dirty="0"/>
              <a:t>初始化时即获知所有加注了 </a:t>
            </a:r>
            <a:r>
              <a:rPr lang="en-US" altLang="zh-CN" sz="2800" dirty="0"/>
              <a:t>@MockBean </a:t>
            </a:r>
            <a:r>
              <a:rPr lang="zh-CN" altLang="en-US" sz="2800" dirty="0"/>
              <a:t>的 </a:t>
            </a:r>
            <a:r>
              <a:rPr lang="en-US" altLang="zh-CN" sz="2800" dirty="0"/>
              <a:t>bean</a:t>
            </a:r>
          </a:p>
          <a:p>
            <a:r>
              <a:rPr lang="en-US" altLang="zh-CN" sz="2800" dirty="0"/>
              <a:t>2. </a:t>
            </a:r>
            <a:r>
              <a:rPr lang="zh-CN" altLang="en-US" sz="2800" dirty="0"/>
              <a:t>在执行 </a:t>
            </a:r>
            <a:r>
              <a:rPr lang="en-US" altLang="zh-CN" sz="2800" dirty="0"/>
              <a:t>#postProcessBeanFactory </a:t>
            </a:r>
            <a:r>
              <a:rPr lang="zh-CN" altLang="en-US" sz="2800" dirty="0"/>
              <a:t>时，创建并注册了需 </a:t>
            </a:r>
            <a:r>
              <a:rPr lang="en-US" altLang="zh-CN" sz="2800" dirty="0"/>
              <a:t>mock </a:t>
            </a:r>
            <a:r>
              <a:rPr lang="zh-CN" altLang="en-US" sz="2800" dirty="0"/>
              <a:t>的 </a:t>
            </a:r>
            <a:r>
              <a:rPr lang="en-US" altLang="zh-CN" sz="2800" dirty="0"/>
              <a:t>bean </a:t>
            </a:r>
            <a:r>
              <a:rPr lang="zh-CN" altLang="en-US" sz="2800" dirty="0"/>
              <a:t>的 </a:t>
            </a:r>
            <a:r>
              <a:rPr lang="en-US" altLang="zh-CN" sz="2800" dirty="0" err="1"/>
              <a:t>RootBeanDefinition</a:t>
            </a:r>
            <a:r>
              <a:rPr lang="zh-CN" altLang="en-US" sz="2800" dirty="0"/>
              <a:t>，以及 </a:t>
            </a:r>
            <a:r>
              <a:rPr lang="en-US" altLang="zh-CN" sz="2800" dirty="0"/>
              <a:t>Bean </a:t>
            </a:r>
            <a:r>
              <a:rPr lang="zh-CN" altLang="en-US" sz="2800" dirty="0"/>
              <a:t>实例</a:t>
            </a:r>
          </a:p>
          <a:p>
            <a:endParaRPr lang="zh-CN" altLang="en-US" sz="2800" dirty="0"/>
          </a:p>
          <a:p>
            <a:r>
              <a:rPr lang="en-US" altLang="zh-CN" sz="2800" dirty="0"/>
              <a:t>#postProcessBeanFactory -&gt; #registerMock</a:t>
            </a:r>
          </a:p>
        </p:txBody>
      </p:sp>
    </p:spTree>
    <p:extLst>
      <p:ext uri="{BB962C8B-B14F-4D97-AF65-F5344CB8AC3E}">
        <p14:creationId xmlns:p14="http://schemas.microsoft.com/office/powerpoint/2010/main" val="692653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ACFF-60AB-4ACD-840E-BB24872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err="1"/>
              <a:t>jacoco</a:t>
            </a:r>
            <a:r>
              <a:rPr lang="zh-CN" altLang="en-US" sz="3200" dirty="0"/>
              <a:t>多</a:t>
            </a:r>
            <a:r>
              <a:rPr lang="en-US" altLang="zh-CN" sz="3200" dirty="0"/>
              <a:t>module</a:t>
            </a:r>
            <a:r>
              <a:rPr lang="zh-CN" altLang="en-US" sz="3200" dirty="0"/>
              <a:t>集成研究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1A2279-D518-4771-AC4D-6BE3C22B9F9D}"/>
              </a:ext>
            </a:extLst>
          </p:cNvPr>
          <p:cNvSpPr txBox="1"/>
          <p:nvPr/>
        </p:nvSpPr>
        <p:spPr>
          <a:xfrm>
            <a:off x="673396" y="1623475"/>
            <a:ext cx="1084520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使用项目 </a:t>
            </a:r>
            <a:r>
              <a:rPr lang="en-US" altLang="zh-CN" sz="2800" dirty="0" err="1">
                <a:hlinkClick r:id="rId2"/>
              </a:rPr>
              <a:t>bitkylin</a:t>
            </a:r>
            <a:r>
              <a:rPr lang="en-US" altLang="zh-CN" sz="2800" dirty="0">
                <a:hlinkClick r:id="rId2"/>
              </a:rPr>
              <a:t>-integration-test</a:t>
            </a:r>
            <a:r>
              <a:rPr lang="en-US" altLang="zh-CN" sz="2800" dirty="0"/>
              <a:t> </a:t>
            </a:r>
            <a:r>
              <a:rPr lang="zh-CN" altLang="en-US" sz="2800" dirty="0"/>
              <a:t>进行演示。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1. parent</a:t>
            </a:r>
            <a:r>
              <a:rPr lang="zh-CN" altLang="en-US" sz="2800" dirty="0"/>
              <a:t>的</a:t>
            </a:r>
            <a:r>
              <a:rPr lang="en-US" altLang="zh-CN" sz="2800" dirty="0"/>
              <a:t>pom.xml</a:t>
            </a:r>
            <a:r>
              <a:rPr lang="zh-CN" altLang="en-US" sz="2800" dirty="0"/>
              <a:t>中添加 </a:t>
            </a:r>
            <a:r>
              <a:rPr lang="en-US" altLang="zh-CN" sz="2800" dirty="0"/>
              <a:t>Maven </a:t>
            </a:r>
            <a:r>
              <a:rPr lang="zh-CN" altLang="en-US" sz="2800" dirty="0"/>
              <a:t>插件</a:t>
            </a:r>
            <a:endParaRPr lang="en-US" altLang="zh-CN" sz="2800" dirty="0"/>
          </a:p>
          <a:p>
            <a:r>
              <a:rPr lang="en-US" altLang="zh-CN" sz="2800" dirty="0"/>
              <a:t>2. </a:t>
            </a:r>
            <a:r>
              <a:rPr lang="zh-CN" altLang="en-US" sz="2800" dirty="0"/>
              <a:t>业务</a:t>
            </a:r>
            <a:r>
              <a:rPr lang="en-US" altLang="zh-CN" sz="2800" dirty="0"/>
              <a:t>module</a:t>
            </a:r>
            <a:r>
              <a:rPr lang="zh-CN" altLang="en-US" sz="2800" dirty="0"/>
              <a:t>正常开发，不需要体现 </a:t>
            </a:r>
            <a:r>
              <a:rPr lang="en-US" altLang="zh-CN" sz="2800" dirty="0" err="1"/>
              <a:t>jacoco</a:t>
            </a:r>
            <a:r>
              <a:rPr lang="en-US" altLang="zh-CN" sz="2800" dirty="0"/>
              <a:t> </a:t>
            </a:r>
            <a:r>
              <a:rPr lang="zh-CN" altLang="en-US" sz="2800" dirty="0"/>
              <a:t>的任何信息</a:t>
            </a:r>
          </a:p>
          <a:p>
            <a:r>
              <a:rPr lang="en-US" altLang="zh-CN" sz="2800" dirty="0"/>
              <a:t>3. </a:t>
            </a:r>
            <a:r>
              <a:rPr lang="zh-CN" altLang="en-US" sz="2800" dirty="0"/>
              <a:t>新增 </a:t>
            </a:r>
            <a:r>
              <a:rPr lang="en-US" altLang="zh-CN" sz="2800" dirty="0"/>
              <a:t>`report` module</a:t>
            </a:r>
            <a:r>
              <a:rPr lang="zh-CN" altLang="en-US" sz="2800" dirty="0"/>
              <a:t>，</a:t>
            </a:r>
            <a:r>
              <a:rPr lang="en-US" altLang="zh-CN" sz="2800" dirty="0"/>
              <a:t>pom.xml</a:t>
            </a:r>
            <a:r>
              <a:rPr lang="zh-CN" altLang="en-US" sz="2800" dirty="0"/>
              <a:t>中写入</a:t>
            </a:r>
            <a:r>
              <a:rPr lang="en-US" altLang="zh-CN" sz="2800" dirty="0" err="1"/>
              <a:t>jacoco</a:t>
            </a:r>
            <a:r>
              <a:rPr lang="zh-CN" altLang="en-US" sz="2800" dirty="0"/>
              <a:t>的依赖于插件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关键点：</a:t>
            </a:r>
          </a:p>
          <a:p>
            <a:r>
              <a:rPr lang="en-US" altLang="zh-CN" sz="2800" dirty="0"/>
              <a:t>1. </a:t>
            </a:r>
            <a:r>
              <a:rPr lang="zh-CN" altLang="en-US" sz="2800" dirty="0"/>
              <a:t>依赖欲收集覆盖率信息的业务</a:t>
            </a:r>
            <a:r>
              <a:rPr lang="en-US" altLang="zh-CN" sz="2800" dirty="0"/>
              <a:t>module</a:t>
            </a:r>
          </a:p>
          <a:p>
            <a:r>
              <a:rPr lang="en-US" altLang="zh-CN" sz="2800" dirty="0"/>
              <a:t>2. </a:t>
            </a:r>
            <a:r>
              <a:rPr lang="zh-CN" altLang="en-US" sz="2800" dirty="0"/>
              <a:t>添加</a:t>
            </a:r>
            <a:r>
              <a:rPr lang="en-US" altLang="zh-CN" sz="2800" dirty="0" err="1"/>
              <a:t>jacoco</a:t>
            </a:r>
            <a:r>
              <a:rPr lang="zh-CN" altLang="en-US" sz="2800" dirty="0"/>
              <a:t>插件的</a:t>
            </a:r>
            <a:r>
              <a:rPr lang="en-US" altLang="zh-CN" sz="2800" dirty="0"/>
              <a:t>execution `report-aggregate`</a:t>
            </a:r>
          </a:p>
        </p:txBody>
      </p:sp>
    </p:spTree>
    <p:extLst>
      <p:ext uri="{BB962C8B-B14F-4D97-AF65-F5344CB8AC3E}">
        <p14:creationId xmlns:p14="http://schemas.microsoft.com/office/powerpoint/2010/main" val="1153848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ACFF-60AB-4ACD-840E-BB24872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演示：借款引擎集成测试的实践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1A2279-D518-4771-AC4D-6BE3C22B9F9D}"/>
              </a:ext>
            </a:extLst>
          </p:cNvPr>
          <p:cNvSpPr txBox="1"/>
          <p:nvPr/>
        </p:nvSpPr>
        <p:spPr>
          <a:xfrm>
            <a:off x="673396" y="1963717"/>
            <a:ext cx="1084520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1. </a:t>
            </a:r>
            <a:r>
              <a:rPr lang="zh-CN" altLang="en-US" sz="2800" dirty="0"/>
              <a:t>从远端配置中心拉取配置「使用</a:t>
            </a:r>
            <a:r>
              <a:rPr lang="en-US" altLang="zh-CN" sz="2800" dirty="0"/>
              <a:t>IDEA</a:t>
            </a:r>
            <a:r>
              <a:rPr lang="zh-CN" altLang="en-US" sz="2800" dirty="0"/>
              <a:t>插件」：</a:t>
            </a:r>
            <a:endParaRPr lang="en-US" altLang="zh-CN" sz="2800" dirty="0"/>
          </a:p>
          <a:p>
            <a:r>
              <a:rPr lang="zh-CN" altLang="en-US" sz="2800" dirty="0"/>
              <a:t>本地路径：</a:t>
            </a:r>
            <a:r>
              <a:rPr lang="en-US" altLang="zh-CN" sz="2800" dirty="0" err="1"/>
              <a:t>lendengine</a:t>
            </a:r>
            <a:r>
              <a:rPr lang="en-US" altLang="zh-CN" sz="2800" dirty="0"/>
              <a:t>/</a:t>
            </a:r>
            <a:r>
              <a:rPr lang="en-US" altLang="zh-CN" sz="2800" dirty="0" err="1"/>
              <a:t>src</a:t>
            </a:r>
            <a:r>
              <a:rPr lang="en-US" altLang="zh-CN" sz="2800" dirty="0"/>
              <a:t>/test/resources/</a:t>
            </a:r>
            <a:r>
              <a:rPr lang="en-US" altLang="zh-CN" sz="2800" dirty="0" err="1"/>
              <a:t>configlocal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2. </a:t>
            </a:r>
            <a:r>
              <a:rPr lang="zh-CN" altLang="en-US" sz="2800" dirty="0"/>
              <a:t>配置数据库初始化脚本：</a:t>
            </a:r>
            <a:r>
              <a:rPr lang="en-US" altLang="zh-CN" sz="2800" dirty="0"/>
              <a:t> </a:t>
            </a:r>
            <a:r>
              <a:rPr lang="en-US" altLang="zh-CN" sz="2800" dirty="0" err="1"/>
              <a:t>lendengine</a:t>
            </a:r>
            <a:r>
              <a:rPr lang="en-US" altLang="zh-CN" sz="2800" dirty="0"/>
              <a:t>/</a:t>
            </a:r>
            <a:r>
              <a:rPr lang="en-US" altLang="zh-CN" sz="2800" dirty="0" err="1"/>
              <a:t>src</a:t>
            </a:r>
            <a:r>
              <a:rPr lang="en-US" altLang="zh-CN" sz="2800" dirty="0"/>
              <a:t>/test/resources/</a:t>
            </a:r>
            <a:r>
              <a:rPr lang="en-US" altLang="zh-CN" sz="2800" dirty="0" err="1"/>
              <a:t>configlocal</a:t>
            </a:r>
            <a:r>
              <a:rPr lang="en-US" altLang="zh-CN" sz="2800" dirty="0"/>
              <a:t>/</a:t>
            </a:r>
            <a:r>
              <a:rPr lang="en-US" altLang="zh-CN" sz="2800" dirty="0" err="1"/>
              <a:t>mysql</a:t>
            </a:r>
            <a:r>
              <a:rPr lang="en-US" altLang="zh-CN" sz="2800" dirty="0"/>
              <a:t>/</a:t>
            </a:r>
            <a:r>
              <a:rPr lang="en-US" altLang="zh-CN" sz="2800" dirty="0" err="1"/>
              <a:t>init.sql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 执行测试用例</a:t>
            </a:r>
            <a:endParaRPr lang="en-US" altLang="zh-CN" sz="2800" dirty="0"/>
          </a:p>
          <a:p>
            <a:r>
              <a:rPr lang="en-US" altLang="zh-CN" sz="2800" dirty="0" err="1"/>
              <a:t>cn.caijiajia.lendengine.integration.TestBitkylinApplicationTest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2322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ACFF-60AB-4ACD-840E-BB24872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为什么写测试？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C60129-3D0D-4884-95A5-D99DB37DC724}"/>
              </a:ext>
            </a:extLst>
          </p:cNvPr>
          <p:cNvSpPr txBox="1"/>
          <p:nvPr/>
        </p:nvSpPr>
        <p:spPr>
          <a:xfrm>
            <a:off x="1542607" y="1646689"/>
            <a:ext cx="910678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关键原因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zh-CN" altLang="en-US" sz="2800" dirty="0"/>
              <a:t>软件开发正在变得越来越复杂。测试可以让我们在越来越复杂的软件开发中能够稳步前行。</a:t>
            </a:r>
          </a:p>
          <a:p>
            <a:endParaRPr lang="zh-CN" alt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在编写新功能时，测试可以让我们的代码正确性得到验证，让我们拥有一个个稳定的模块。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测试可以帮助我们在长期的过程中不断回归，让每一步走得更稳。隔离变化，逐步编写稳定的代码。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2150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ACFF-60AB-4ACD-840E-BB24872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为什么程序员要写测试？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C60129-3D0D-4884-95A5-D99DB37DC724}"/>
              </a:ext>
            </a:extLst>
          </p:cNvPr>
          <p:cNvSpPr txBox="1"/>
          <p:nvPr/>
        </p:nvSpPr>
        <p:spPr>
          <a:xfrm>
            <a:off x="1542607" y="1336446"/>
            <a:ext cx="910678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程序员的测试 </a:t>
            </a:r>
            <a:r>
              <a:rPr lang="en-US" altLang="zh-CN" sz="2800" dirty="0"/>
              <a:t>VS </a:t>
            </a:r>
            <a:r>
              <a:rPr lang="zh-CN" altLang="en-US" sz="2800" dirty="0"/>
              <a:t>测试人员的测试</a:t>
            </a:r>
          </a:p>
          <a:p>
            <a:endParaRPr lang="zh-CN" altLang="en-US" sz="2800" b="1" dirty="0"/>
          </a:p>
          <a:p>
            <a:r>
              <a:rPr lang="zh-CN" altLang="en-US" sz="2800" b="1" dirty="0"/>
              <a:t>程序员的关注点是白盒测试，而测试人员则是黑盒测试。</a:t>
            </a:r>
          </a:p>
          <a:p>
            <a:r>
              <a:rPr lang="zh-CN" altLang="en-US" sz="2800" dirty="0"/>
              <a:t>程序员的出发点是实现，而测试人员的出发点是业务。作为一个程序员，我们会把更多的时间放在关于技术实现的思考上，我们在发现问题上的训练强度是远远不够的。所以，人们常说，别用你的业余爱好去挑战别人吃饭的本事。</a:t>
            </a:r>
          </a:p>
          <a:p>
            <a:endParaRPr lang="zh-CN" altLang="en-US" sz="2800" b="1" dirty="0"/>
          </a:p>
          <a:p>
            <a:r>
              <a:rPr lang="zh-CN" altLang="en-US" sz="2800" b="1" dirty="0"/>
              <a:t>程序员每多想到一点，软件质量就能多提高一点。</a:t>
            </a:r>
          </a:p>
          <a:p>
            <a:r>
              <a:rPr lang="zh-CN" altLang="en-US" sz="2800" dirty="0"/>
              <a:t>测试人员并没有得到充分的发挥。只有程序员做好了自己的测试，测试人员才能从日常琐碎的验证工作中解脱出来，去做更有价值的测试。</a:t>
            </a:r>
          </a:p>
        </p:txBody>
      </p:sp>
    </p:spTree>
    <p:extLst>
      <p:ext uri="{BB962C8B-B14F-4D97-AF65-F5344CB8AC3E}">
        <p14:creationId xmlns:p14="http://schemas.microsoft.com/office/powerpoint/2010/main" val="374612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ACFF-60AB-4ACD-840E-BB24872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单元测试最佳实践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C60129-3D0D-4884-95A5-D99DB37DC724}"/>
              </a:ext>
            </a:extLst>
          </p:cNvPr>
          <p:cNvSpPr txBox="1"/>
          <p:nvPr/>
        </p:nvSpPr>
        <p:spPr>
          <a:xfrm>
            <a:off x="838200" y="1336446"/>
            <a:ext cx="1042307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重点：代码和测试一起写</a:t>
            </a:r>
          </a:p>
          <a:p>
            <a:endParaRPr lang="zh-CN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保证测试质量：</a:t>
            </a:r>
            <a:r>
              <a:rPr lang="zh-CN" altLang="en-US" sz="2800" dirty="0"/>
              <a:t>整个功能代码都写完了，再去写测试，你已经很难记得在编写这堆代码时所有的细节了，这个时候补写的测试对提升代码质量的帮助已经不是很大了。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工作的粒度要小：</a:t>
            </a:r>
            <a:r>
              <a:rPr lang="zh-CN" altLang="en-US" sz="2800" dirty="0"/>
              <a:t>把所有的功能写完的这个粒度实在是太大了。为一个大任务编写测试，是一件难度非常大的事，这也是很多人觉得测试难写的重要因素。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尽可能减少对于实现细节的约束：</a:t>
            </a:r>
            <a:r>
              <a:rPr lang="en-US" altLang="zh-CN" sz="2800" dirty="0"/>
              <a:t>mock</a:t>
            </a:r>
            <a:r>
              <a:rPr lang="zh-CN" altLang="en-US" sz="2800" dirty="0"/>
              <a:t>时，倾向于使用宽泛一些的约束。这在某种程度上会降低未来重构代码时带来的影响。</a:t>
            </a:r>
          </a:p>
        </p:txBody>
      </p:sp>
    </p:spTree>
    <p:extLst>
      <p:ext uri="{BB962C8B-B14F-4D97-AF65-F5344CB8AC3E}">
        <p14:creationId xmlns:p14="http://schemas.microsoft.com/office/powerpoint/2010/main" val="5965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ACFF-60AB-4ACD-840E-BB24872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保证自己编写的代码 </a:t>
            </a:r>
            <a:r>
              <a:rPr lang="en-US" altLang="zh-CN" sz="3200" dirty="0"/>
              <a:t>100% </a:t>
            </a:r>
            <a:r>
              <a:rPr lang="zh-CN" altLang="en-US" sz="3200" dirty="0"/>
              <a:t>测试覆盖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C60129-3D0D-4884-95A5-D99DB37DC724}"/>
              </a:ext>
            </a:extLst>
          </p:cNvPr>
          <p:cNvSpPr txBox="1"/>
          <p:nvPr/>
        </p:nvSpPr>
        <p:spPr>
          <a:xfrm>
            <a:off x="1661746" y="2208316"/>
            <a:ext cx="88685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要有可测试的设计</a:t>
            </a:r>
            <a:r>
              <a:rPr lang="zh-CN" altLang="en-US" sz="2800" dirty="0"/>
              <a:t>，保证自己的代码完全可控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测试和代码同步写</a:t>
            </a:r>
            <a:endParaRPr lang="en-US" altLang="zh-CN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隔离难以测试的代码</a:t>
            </a:r>
            <a:r>
              <a:rPr lang="zh-CN" altLang="en-US" sz="2800" dirty="0"/>
              <a:t>：对于无法测试到第三方代码，要用一个薄薄的隔离层将代码隔离出去，在构建脚本中将隔离层排除在外。</a:t>
            </a:r>
          </a:p>
        </p:txBody>
      </p:sp>
    </p:spTree>
    <p:extLst>
      <p:ext uri="{BB962C8B-B14F-4D97-AF65-F5344CB8AC3E}">
        <p14:creationId xmlns:p14="http://schemas.microsoft.com/office/powerpoint/2010/main" val="25967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ACFF-60AB-4ACD-840E-BB24872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集成测试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C60129-3D0D-4884-95A5-D99DB37DC724}"/>
              </a:ext>
            </a:extLst>
          </p:cNvPr>
          <p:cNvSpPr txBox="1"/>
          <p:nvPr/>
        </p:nvSpPr>
        <p:spPr>
          <a:xfrm>
            <a:off x="649472" y="1181687"/>
            <a:ext cx="1089305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100% </a:t>
            </a:r>
            <a:r>
              <a:rPr lang="zh-CN" altLang="en-US" sz="2800" dirty="0"/>
              <a:t>的单元测试也不能解决所有的问题。有一个重要的原因在于，我们在编写每个单元时都会假设这些单元彼此之间能够很好地协同，但这个假设不成立。除了要保证单元的正确，我们还要保证单元之间的协作也是正确的。</a:t>
            </a:r>
            <a:endParaRPr lang="en-US" altLang="zh-CN" sz="2800" dirty="0"/>
          </a:p>
          <a:p>
            <a:endParaRPr lang="en-US" altLang="zh-CN" sz="2800" b="1" dirty="0"/>
          </a:p>
          <a:p>
            <a:r>
              <a:rPr lang="zh-CN" altLang="en-US" sz="2800" b="1" dirty="0"/>
              <a:t>相对于单元测试只关注单元行为，集成测试关注的多个组件协同工作的表现。</a:t>
            </a:r>
          </a:p>
          <a:p>
            <a:endParaRPr lang="zh-CN" altLang="en-US" sz="2800" dirty="0"/>
          </a:p>
          <a:p>
            <a:r>
              <a:rPr lang="zh-CN" altLang="en-US" sz="2800" b="1" dirty="0"/>
              <a:t>集成测试的意义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是为了保证组件之间协作的正确性；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需要利用与产品代码相同的组件组装过程；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可以把已经测试好的稳定组件当做基础。</a:t>
            </a:r>
          </a:p>
        </p:txBody>
      </p:sp>
    </p:spTree>
    <p:extLst>
      <p:ext uri="{BB962C8B-B14F-4D97-AF65-F5344CB8AC3E}">
        <p14:creationId xmlns:p14="http://schemas.microsoft.com/office/powerpoint/2010/main" val="168456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ACFF-60AB-4ACD-840E-BB24872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代码之间的集成的最佳实践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C60129-3D0D-4884-95A5-D99DB37DC724}"/>
              </a:ext>
            </a:extLst>
          </p:cNvPr>
          <p:cNvSpPr txBox="1"/>
          <p:nvPr/>
        </p:nvSpPr>
        <p:spPr>
          <a:xfrm>
            <a:off x="649472" y="1181687"/>
            <a:ext cx="1089305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1) </a:t>
            </a:r>
            <a:r>
              <a:rPr lang="zh-CN" altLang="en-US" sz="2800" b="1" dirty="0"/>
              <a:t>选择一条任务执行的路径，把用到的组件集成到一起进行测试</a:t>
            </a:r>
            <a:endParaRPr lang="zh-CN" altLang="en-US" sz="2800" dirty="0"/>
          </a:p>
          <a:p>
            <a:r>
              <a:rPr lang="zh-CN" altLang="en-US" sz="2800" dirty="0"/>
              <a:t>单元测试完善后，意味着每个组件都已经经过了测试。所以，集成测试的重点就不再是组件之间两两协同进行测试了。</a:t>
            </a:r>
            <a:endParaRPr lang="en-US" altLang="zh-CN" sz="2800" dirty="0"/>
          </a:p>
          <a:p>
            <a:endParaRPr lang="zh-CN" altLang="en-US" sz="2800" dirty="0"/>
          </a:p>
          <a:p>
            <a:r>
              <a:rPr lang="en-US" altLang="zh-CN" sz="2800" b="1" dirty="0"/>
              <a:t>2) </a:t>
            </a:r>
            <a:r>
              <a:rPr lang="zh-CN" altLang="en-US" sz="2800" b="1" dirty="0"/>
              <a:t>将框架集成进来，做一个完整的集成测试。</a:t>
            </a:r>
            <a:endParaRPr lang="zh-CN" altLang="en-US" sz="2800" dirty="0"/>
          </a:p>
          <a:p>
            <a:r>
              <a:rPr lang="zh-CN" altLang="en-US" sz="2800" dirty="0"/>
              <a:t>尽可能地去集成，尽可能接近真实场景。如果我们能够把整个框架集成起来，这些东西也就可以验证了。</a:t>
            </a:r>
            <a:endParaRPr lang="en-US" altLang="zh-CN" sz="2800" dirty="0"/>
          </a:p>
          <a:p>
            <a:endParaRPr lang="zh-CN" altLang="en-US" sz="2800" dirty="0"/>
          </a:p>
          <a:p>
            <a:r>
              <a:rPr lang="en-US" altLang="zh-CN" sz="2800" b="1" dirty="0"/>
              <a:t>3) </a:t>
            </a:r>
            <a:r>
              <a:rPr lang="zh-CN" altLang="en-US" sz="2800" b="1" dirty="0"/>
              <a:t>组件之间的集成逻辑，可不做单元测试</a:t>
            </a:r>
            <a:endParaRPr lang="zh-CN" altLang="en-US" sz="2800" dirty="0"/>
          </a:p>
          <a:p>
            <a:r>
              <a:rPr lang="zh-CN" altLang="en-US" sz="2800" dirty="0"/>
              <a:t>这部分代码实际上只是对业务逻辑做一个简单的封装，主要工作是信息的转发，这会是非常薄的一层。出于实用的考虑，在这里用集成测试代替单元测试，简化测试的编写。</a:t>
            </a:r>
          </a:p>
        </p:txBody>
      </p:sp>
    </p:spTree>
    <p:extLst>
      <p:ext uri="{BB962C8B-B14F-4D97-AF65-F5344CB8AC3E}">
        <p14:creationId xmlns:p14="http://schemas.microsoft.com/office/powerpoint/2010/main" val="129273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79D93E6-136C-4AAB-B717-53C7DB3A1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37" r="23975"/>
          <a:stretch/>
        </p:blipFill>
        <p:spPr>
          <a:xfrm>
            <a:off x="4697235" y="2467963"/>
            <a:ext cx="3875568" cy="439003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5F0ACFF-60AB-4ACD-840E-BB24872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测试配比模型 </a:t>
            </a:r>
            <a:r>
              <a:rPr lang="en-US" altLang="zh-CN" sz="3200" dirty="0"/>
              <a:t>-</a:t>
            </a:r>
            <a:r>
              <a:rPr lang="zh-CN" altLang="en-US" sz="3200" dirty="0"/>
              <a:t>冰淇淋蛋卷 </a:t>
            </a:r>
            <a:r>
              <a:rPr lang="en-US" altLang="zh-CN" sz="3200" dirty="0"/>
              <a:t>VS</a:t>
            </a:r>
            <a:r>
              <a:rPr lang="zh-CN" altLang="en-US" sz="3200" dirty="0"/>
              <a:t>测试金字塔</a:t>
            </a:r>
            <a:br>
              <a:rPr lang="zh-CN" altLang="en-US" sz="3200" dirty="0"/>
            </a:br>
            <a:endParaRPr lang="zh-CN" altLang="en-US" sz="3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5298A9-CA67-4DE8-A8E4-3F2ADA0186A8}"/>
              </a:ext>
            </a:extLst>
          </p:cNvPr>
          <p:cNvSpPr txBox="1"/>
          <p:nvPr/>
        </p:nvSpPr>
        <p:spPr>
          <a:xfrm>
            <a:off x="420872" y="1710014"/>
            <a:ext cx="527286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800"/>
            </a:lvl1pPr>
          </a:lstStyle>
          <a:p>
            <a:r>
              <a:rPr lang="zh-CN" altLang="en-US" dirty="0"/>
              <a:t>在冰淇淋蛋卷模型里，主力就是高层测试，低层测试只是作为高层测试的补充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4E373D8-8888-453F-A3D1-20C2940CC0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04" r="27037"/>
          <a:stretch/>
        </p:blipFill>
        <p:spPr>
          <a:xfrm>
            <a:off x="8572803" y="2697812"/>
            <a:ext cx="3619197" cy="416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5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ACFF-60AB-4ACD-840E-BB248727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最佳实践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C60129-3D0D-4884-95A5-D99DB37DC724}"/>
              </a:ext>
            </a:extLst>
          </p:cNvPr>
          <p:cNvSpPr txBox="1"/>
          <p:nvPr/>
        </p:nvSpPr>
        <p:spPr>
          <a:xfrm>
            <a:off x="649472" y="1787743"/>
            <a:ext cx="1089305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新项目：</a:t>
            </a:r>
            <a:r>
              <a:rPr lang="zh-CN" altLang="en-US" sz="2800" dirty="0"/>
              <a:t>采用测试金字塔模型，一层一层地写测试。每完成一个功能，代码和测试总是同步写出来的，代码总是得到验证的，这样我们就可以稳步向前。</a:t>
            </a:r>
          </a:p>
          <a:p>
            <a:endParaRPr lang="zh-CN" altLang="en-US" sz="2800" dirty="0"/>
          </a:p>
          <a:p>
            <a:r>
              <a:rPr lang="zh-CN" altLang="en-US" sz="2800" b="1" dirty="0"/>
              <a:t>遗留项目：</a:t>
            </a:r>
            <a:r>
              <a:rPr lang="zh-CN" altLang="en-US" sz="2800" dirty="0"/>
              <a:t>从系统测试入手，只要写上一些高层测试，就能够覆盖到系统的大部分功能，能够快速地建立起安全网，属于“投资少见效快”的做法。在有了一个安全网的底线之后，我们还是要向测试金字塔方向前进，以单元测试作为整体的基础。</a:t>
            </a:r>
          </a:p>
        </p:txBody>
      </p:sp>
    </p:spTree>
    <p:extLst>
      <p:ext uri="{BB962C8B-B14F-4D97-AF65-F5344CB8AC3E}">
        <p14:creationId xmlns:p14="http://schemas.microsoft.com/office/powerpoint/2010/main" val="1714213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2251</TotalTime>
  <Words>1620</Words>
  <Application>Microsoft Office PowerPoint</Application>
  <PresentationFormat>宽屏</PresentationFormat>
  <Paragraphs>142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微软雅黑</vt:lpstr>
      <vt:lpstr>Arial</vt:lpstr>
      <vt:lpstr>1_Office 主题​​</vt:lpstr>
      <vt:lpstr>PowerPoint 演示文稿</vt:lpstr>
      <vt:lpstr>为什么写测试？</vt:lpstr>
      <vt:lpstr>为什么程序员要写测试？</vt:lpstr>
      <vt:lpstr>单元测试最佳实践</vt:lpstr>
      <vt:lpstr>保证自己编写的代码 100% 测试覆盖</vt:lpstr>
      <vt:lpstr>集成测试</vt:lpstr>
      <vt:lpstr>代码之间的集成的最佳实践</vt:lpstr>
      <vt:lpstr>测试配比模型 -冰淇淋蛋卷 VS测试金字塔 </vt:lpstr>
      <vt:lpstr>最佳实践</vt:lpstr>
      <vt:lpstr>写测试最佳实践</vt:lpstr>
      <vt:lpstr>技术选型分析 - Mock框架</vt:lpstr>
      <vt:lpstr>技术选型分析 - Mock工具选型</vt:lpstr>
      <vt:lpstr>技术选型分析 -内存数据库选型</vt:lpstr>
      <vt:lpstr>公司Spring Boot应用启动流程 - 加载配置 </vt:lpstr>
      <vt:lpstr>配置中心原理分析 - 系统配置</vt:lpstr>
      <vt:lpstr>配置中心原理分析 – 简单业务配置</vt:lpstr>
      <vt:lpstr>@MockBean原理</vt:lpstr>
      <vt:lpstr>jacoco多module集成研究</vt:lpstr>
      <vt:lpstr>演示：借款引擎集成测试的实践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明亮</dc:creator>
  <cp:lastModifiedBy>李 明亮</cp:lastModifiedBy>
  <cp:revision>147</cp:revision>
  <dcterms:created xsi:type="dcterms:W3CDTF">2020-12-27T06:51:37Z</dcterms:created>
  <dcterms:modified xsi:type="dcterms:W3CDTF">2022-02-12T08:51:37Z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WMb7837a7083d211eb97a495f717a494f7">
    <vt:lpwstr>CWMiffIcb0lJf0aP+YTDR1xxdi7kQpQ8WJPwq9B+4iEVsF5/sBO7hcBELRLk1OJ6/DHyBOjexAbelUxeqrA8cnplg==</vt:lpwstr>
  </property>
</Properties>
</file>