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0" r:id="rId2"/>
  </p:sldMasterIdLst>
  <p:notesMasterIdLst>
    <p:notesMasterId r:id="rId10"/>
  </p:notesMasterIdLst>
  <p:sldIdLst>
    <p:sldId id="256" r:id="rId3"/>
    <p:sldId id="257" r:id="rId4"/>
    <p:sldId id="258" r:id="rId5"/>
    <p:sldId id="264" r:id="rId6"/>
    <p:sldId id="265" r:id="rId7"/>
    <p:sldId id="262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East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20.399999999999999</c:v>
                </c:pt>
                <c:pt idx="1">
                  <c:v>27.4</c:v>
                </c:pt>
                <c:pt idx="2">
                  <c:v>90</c:v>
                </c:pt>
                <c:pt idx="3">
                  <c:v>20.399999999999999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West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30.6</c:v>
                </c:pt>
                <c:pt idx="1">
                  <c:v>38.6</c:v>
                </c:pt>
                <c:pt idx="2">
                  <c:v>34.6</c:v>
                </c:pt>
                <c:pt idx="3">
                  <c:v>31.6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North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45.900000000000006</c:v>
                </c:pt>
                <c:pt idx="1">
                  <c:v>46.900000000000006</c:v>
                </c:pt>
                <c:pt idx="2">
                  <c:v>45</c:v>
                </c:pt>
                <c:pt idx="3">
                  <c:v>43.900000000000006</c:v>
                </c:pt>
              </c:numCache>
            </c:numRef>
          </c:val>
        </c:ser>
        <c:axId val="90483712"/>
        <c:axId val="90493696"/>
      </c:barChart>
      <c:catAx>
        <c:axId val="90483712"/>
        <c:scaling>
          <c:orientation val="minMax"/>
        </c:scaling>
        <c:axPos val="b"/>
        <c:tickLblPos val="nextTo"/>
        <c:crossAx val="90493696"/>
        <c:crosses val="autoZero"/>
        <c:auto val="1"/>
        <c:lblAlgn val="ctr"/>
        <c:lblOffset val="100"/>
      </c:catAx>
      <c:valAx>
        <c:axId val="90493696"/>
        <c:scaling>
          <c:orientation val="minMax"/>
        </c:scaling>
        <c:axPos val="l"/>
        <c:majorGridlines/>
        <c:numFmt formatCode="General" sourceLinked="1"/>
        <c:tickLblPos val="nextTo"/>
        <c:crossAx val="90483712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20.399999999999999</c:v>
                </c:pt>
                <c:pt idx="1">
                  <c:v>27.4</c:v>
                </c:pt>
                <c:pt idx="2">
                  <c:v>90</c:v>
                </c:pt>
                <c:pt idx="3">
                  <c:v>20.399999999999999</c:v>
                </c:pt>
              </c:numCache>
            </c:numRef>
          </c:val>
        </c:ser>
        <c:firstSliceAng val="0"/>
      </c:pie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autoTitleDeleted val="1"/>
    <c:view3D>
      <c:rotX val="30"/>
      <c:perspective val="0"/>
    </c:view3D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Assets</c:v>
                </c:pt>
              </c:strCache>
            </c:strRef>
          </c:tx>
          <c:dLbls>
            <c:numFmt formatCode="General" sourceLinked="0"/>
            <c:showCatName val="1"/>
            <c:showPercent val="1"/>
            <c:showLeaderLines val="1"/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20.399999999999999</c:v>
                </c:pt>
                <c:pt idx="1">
                  <c:v>27.4</c:v>
                </c:pt>
                <c:pt idx="2">
                  <c:v>90</c:v>
                </c:pt>
                <c:pt idx="3">
                  <c:v>20.399999999999999</c:v>
                </c:pt>
              </c:numCache>
            </c:numRef>
          </c:val>
        </c:ser>
      </c:pie3DChart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99CC1921-DF74-4DB5-8516-FEE78A013266}" type="datetimeFigureOut">
              <a:rPr lang="en-US" smtClean="0"/>
              <a:pPr/>
              <a:t>12/14/2012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ED24B878-6DFB-4618-B68C-9AE072238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4B878-6DFB-4618-B68C-9AE072238BF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4B878-6DFB-4618-B68C-9AE072238BF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4B878-6DFB-4618-B68C-9AE072238BF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4B878-6DFB-4618-B68C-9AE072238BF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4B878-6DFB-4618-B68C-9AE072238BF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4B878-6DFB-4618-B68C-9AE072238BF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4B878-6DFB-4618-B68C-9AE072238BF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AB5E-65B2-470F-A90D-8944CCF2250D}" type="datetime2">
              <a:rPr lang="en-US" smtClean="0"/>
              <a:pPr/>
              <a:t>Friday, December 14, 2012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F7A2BDD-D331-44F0-96AA-4FB4ED4970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7A92-D244-4C94-97DC-00C50A8E32A7}" type="datetime2">
              <a:rPr lang="en-US" smtClean="0"/>
              <a:pPr/>
              <a:t>Friday, December 14,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en-US" smtClean="0">
                <a:solidFill>
                  <a:schemeClr val="accent1">
                    <a:shade val="75000"/>
                  </a:schemeClr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7A92-D244-4C94-97DC-00C50A8E32A7}" type="datetime2">
              <a:rPr lang="en-US" smtClean="0"/>
              <a:pPr/>
              <a:t>Friday, December 14,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en-US" smtClean="0">
                <a:solidFill>
                  <a:schemeClr val="accent1">
                    <a:shade val="75000"/>
                  </a:schemeClr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4066D-E18E-46CA-ADDB-DC7D9F287FCD}" type="datetime2">
              <a:rPr lang="en-US" smtClean="0"/>
              <a:pPr/>
              <a:t>Friday, December 14, 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F7A2BDD-D331-44F0-96AA-4FB4ED4970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C238-36A3-43CE-9745-62AF0A355E2A}" type="datetime2">
              <a:rPr lang="en-US" smtClean="0"/>
              <a:pPr/>
              <a:t>Friday, December 14, 2012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EB92-F772-4663-8537-1301BB50BFAC}" type="datetime2">
              <a:rPr lang="en-US" smtClean="0"/>
              <a:pPr/>
              <a:t>Friday, December 14, 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lt"/>
                <a:cs typeface="+mj-lt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lt"/>
                <a:cs typeface="+mj-lt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200" y="1316037"/>
            <a:ext cx="42703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2C789-5B62-48FF-9191-791023128F05}" type="datetime2">
              <a:rPr lang="en-US" smtClean="0"/>
              <a:pPr/>
              <a:t>Friday, December 14,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CF7A2BDD-D331-44F0-96AA-4FB4ED4970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5AB2-AD30-4274-ADEE-77A916493B5C}" type="datetime2">
              <a:rPr lang="en-US" smtClean="0"/>
              <a:pPr/>
              <a:t>Friday, December 14, 2012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6396-5064-41C5-A285-015EE0047001}" type="datetime2">
              <a:rPr lang="en-US" smtClean="0"/>
              <a:pPr/>
              <a:t>Friday, December 14, 2012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F948-767F-407F-A020-A5EC9CBC2988}" type="datetime2">
              <a:rPr lang="en-US" smtClean="0"/>
              <a:pPr/>
              <a:t>Friday, December 14, 2012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51B7D-C0F1-466D-856C-C3614969F05D}" type="datetime2">
              <a:rPr lang="en-US" smtClean="0"/>
              <a:pPr/>
              <a:t>Friday, December 14,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>
              <a:defRPr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l"/>
            <a:fld id="{4C8A7A92-D244-4C94-97DC-00C50A8E32A7}" type="datetime2">
              <a:rPr lang="en-US" smtClean="0"/>
              <a:pPr algn="l"/>
              <a:t>Friday, December 14, 2012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>
              <a:defRPr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r"/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>
              <a:defRPr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F7A2BDD-D331-44F0-96AA-4FB4ED497064}" type="slidenum">
              <a:rPr lang="en-US" smtClean="0">
                <a:solidFill>
                  <a:schemeClr val="accent1">
                    <a:shade val="7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rtl="0" eaLnBrk="1" latinLnBrk="0" hangingPunct="1">
        <a:spcBef>
          <a:spcPct val="0"/>
        </a:spcBef>
        <a:buNone/>
        <a:defRPr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Financial Performance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Company Name</a:t>
            </a:r>
          </a:p>
          <a:p>
            <a:r>
              <a:rPr lang="en-US" smtClean="0"/>
              <a:t>An Overview of Financial Performance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Highlights</a:t>
            </a:r>
          </a:p>
          <a:p>
            <a:r>
              <a:rPr lang="en-US" dirty="0" smtClean="0"/>
              <a:t>Income</a:t>
            </a:r>
          </a:p>
          <a:p>
            <a:r>
              <a:rPr lang="en-US" dirty="0" smtClean="0"/>
              <a:t>Revenue</a:t>
            </a:r>
          </a:p>
          <a:p>
            <a:r>
              <a:rPr lang="en-US" dirty="0" smtClean="0"/>
              <a:t>Balance Sheet</a:t>
            </a:r>
          </a:p>
          <a:p>
            <a:r>
              <a:rPr lang="en-US" dirty="0" smtClean="0"/>
              <a:t>Assets</a:t>
            </a:r>
          </a:p>
          <a:p>
            <a:r>
              <a:rPr lang="en-US" dirty="0" smtClean="0"/>
              <a:t>Stock Performance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000"/>
          </a:bodyPr>
          <a:lstStyle/>
          <a:p>
            <a:r>
              <a:rPr lang="en-US" dirty="0" smtClean="0"/>
              <a:t>A. Datum Corporation supplies products and services to people worldwide.</a:t>
            </a:r>
          </a:p>
          <a:p>
            <a:r>
              <a:rPr lang="en-US" dirty="0" smtClean="0"/>
              <a:t>This presentation provides an overview of our financial performance.</a:t>
            </a:r>
          </a:p>
          <a:p>
            <a:r>
              <a:rPr lang="en-US" dirty="0" smtClean="0"/>
              <a:t>Unless marked as Company Confidential, all information has been made public.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Highlights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68680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9500"/>
                <a:gridCol w="2573867"/>
                <a:gridCol w="249343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(In millions)</a:t>
                      </a:r>
                      <a:endParaRPr lang="en-US" sz="1400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Last</a:t>
                      </a:r>
                      <a:r>
                        <a:rPr lang="en-US" sz="1400" baseline="0" dirty="0" smtClean="0"/>
                        <a:t> Year</a:t>
                      </a:r>
                      <a:endParaRPr lang="en-US" sz="1400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This Year</a:t>
                      </a:r>
                      <a:endParaRPr lang="en-US" sz="1400" dirty="0"/>
                    </a:p>
                  </a:txBody>
                  <a:tcPr marL="96520" marR="9652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Net</a:t>
                      </a:r>
                      <a:r>
                        <a:rPr lang="en-US" sz="1400" baseline="0" dirty="0" smtClean="0"/>
                        <a:t> revenues</a:t>
                      </a:r>
                      <a:endParaRPr lang="en-US" sz="1400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marL="96520" marR="9652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Net income</a:t>
                      </a:r>
                      <a:endParaRPr lang="en-US" sz="1400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marL="96520" marR="9652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Earnings per share</a:t>
                      </a:r>
                      <a:endParaRPr lang="en-US" sz="1400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r"/>
                      <a:endParaRPr lang="en-US" sz="140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marL="96520" marR="9652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Return on net revenues</a:t>
                      </a:r>
                      <a:endParaRPr lang="en-US" sz="1400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marL="96520" marR="9652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Cash and short-term investments</a:t>
                      </a:r>
                      <a:endParaRPr lang="en-US" sz="1400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marL="96520" marR="9652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 assets</a:t>
                      </a:r>
                      <a:endParaRPr lang="en-US" sz="1400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r"/>
                      <a:endParaRPr lang="en-US" sz="140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marL="96520" marR="9652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Shareholder equity</a:t>
                      </a:r>
                      <a:endParaRPr lang="en-US" sz="1400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r"/>
                      <a:endParaRPr lang="en-US" sz="140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marL="96520" marR="9652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Income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6868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Revenue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6868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Balance Sheet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68680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8200"/>
                <a:gridCol w="2734733"/>
                <a:gridCol w="2573867"/>
              </a:tblGrid>
              <a:tr h="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Last Year</a:t>
                      </a:r>
                      <a:endParaRPr lang="en-US" sz="1400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This Year</a:t>
                      </a:r>
                      <a:endParaRPr lang="en-US" sz="1400" dirty="0"/>
                    </a:p>
                  </a:txBody>
                  <a:tcPr marL="96520" marR="9652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Assets</a:t>
                      </a:r>
                      <a:endParaRPr lang="en-US" sz="1400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marL="96520" marR="96520"/>
                </a:tc>
              </a:tr>
              <a:tr h="0"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sz="1400" dirty="0" smtClean="0"/>
                        <a:t> Cash and short-term investments</a:t>
                      </a:r>
                      <a:endParaRPr lang="en-US" sz="1400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r"/>
                      <a:endParaRPr lang="en-US" sz="1400"/>
                    </a:p>
                  </a:txBody>
                  <a:tcPr marL="96520" marR="96520"/>
                </a:tc>
              </a:tr>
              <a:tr h="0"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sz="1400" dirty="0" smtClean="0"/>
                        <a:t> Accounts receivable</a:t>
                      </a:r>
                      <a:endParaRPr lang="en-US" sz="1400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r"/>
                      <a:endParaRPr lang="en-US" sz="1400"/>
                    </a:p>
                  </a:txBody>
                  <a:tcPr marL="96520" marR="96520"/>
                </a:tc>
              </a:tr>
              <a:tr h="0"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sz="1400" dirty="0" smtClean="0"/>
                        <a:t> Inventories</a:t>
                      </a:r>
                      <a:endParaRPr lang="en-US" sz="1400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marL="96520" marR="96520"/>
                </a:tc>
              </a:tr>
              <a:tr h="0"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sz="1400" dirty="0" smtClean="0"/>
                        <a:t> Other</a:t>
                      </a:r>
                      <a:endParaRPr lang="en-US" sz="1400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marL="96520" marR="9652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 Assets</a:t>
                      </a:r>
                      <a:endParaRPr lang="en-US" sz="1400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marL="96520" marR="96520"/>
                </a:tc>
              </a:tr>
              <a:tr h="0"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sz="1400" dirty="0" smtClean="0"/>
                        <a:t> Liabilities</a:t>
                      </a:r>
                      <a:endParaRPr lang="en-US" sz="1400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r"/>
                      <a:endParaRPr lang="en-US" sz="140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marL="96520" marR="96520"/>
                </a:tc>
              </a:tr>
              <a:tr h="0"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sz="1400" dirty="0" smtClean="0"/>
                        <a:t> Accounts payable</a:t>
                      </a:r>
                      <a:endParaRPr lang="en-US" sz="1400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marL="96520" marR="96520"/>
                </a:tc>
              </a:tr>
              <a:tr h="0"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sz="1400" dirty="0" smtClean="0"/>
                        <a:t> Accrued compensation</a:t>
                      </a:r>
                      <a:endParaRPr lang="en-US" sz="1400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r"/>
                      <a:endParaRPr lang="en-US" sz="140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marL="96520" marR="96520"/>
                </a:tc>
              </a:tr>
              <a:tr h="0"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sz="1400" dirty="0" smtClean="0"/>
                        <a:t> Income taxes</a:t>
                      </a:r>
                      <a:r>
                        <a:rPr lang="en-US" sz="1400" baseline="0" dirty="0" smtClean="0"/>
                        <a:t> payable</a:t>
                      </a:r>
                      <a:endParaRPr lang="en-US" sz="1400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r"/>
                      <a:endParaRPr lang="en-US" sz="140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marL="96520" marR="96520"/>
                </a:tc>
              </a:tr>
              <a:tr h="0"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sz="1400" dirty="0" smtClean="0"/>
                        <a:t> Other</a:t>
                      </a:r>
                      <a:endParaRPr lang="en-US" sz="1400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marL="96520" marR="9652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 Liabilities</a:t>
                      </a:r>
                      <a:endParaRPr lang="en-US" sz="1400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marL="96520" marR="9652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Shareholder Equity</a:t>
                      </a:r>
                      <a:endParaRPr lang="en-US" sz="1400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marL="96520" marR="9652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6868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inanPerf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5DCC4D5-5D03-4D0C-B4BB-8AC1F52CA6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FinanPerf</Template>
  <TotalTime>0</TotalTime>
  <Words>130</Words>
  <Application>Microsoft Office PowerPoint</Application>
  <PresentationFormat>On-screen Show (4:3)</PresentationFormat>
  <Paragraphs>50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FinanPerf</vt:lpstr>
      <vt:lpstr>Financial Performance</vt:lpstr>
      <vt:lpstr>Agenda</vt:lpstr>
      <vt:lpstr>Highlights</vt:lpstr>
      <vt:lpstr>Income</vt:lpstr>
      <vt:lpstr>Revenue</vt:lpstr>
      <vt:lpstr>Balance Sheet</vt:lpstr>
      <vt:lpstr>Assets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2012-12-14T09:30:54Z</dcterms:created>
  <dcterms:modified xsi:type="dcterms:W3CDTF">2012-12-14T09:33:24Z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TC101671179990</vt:lpwstr>
  </property>
</Properties>
</file>