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d23a986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d23a986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d23a986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d23a986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d23a986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d23a986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d23a986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d23a986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d23a986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d23a986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4d23a98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4d23a98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d23a986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d23a986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d23a986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d23a986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d23a986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d23a986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9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900"/>
              <a:t>Data Science</a:t>
            </a:r>
            <a:endParaRPr sz="4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5200"/>
              <a:t>Edmund Akogyeram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244350" y="1563825"/>
            <a:ext cx="8662200" cy="26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There are three general steps to becoming a data scientist:</a:t>
            </a:r>
            <a:endParaRPr sz="1600"/>
          </a:p>
          <a:p>
            <a:pPr indent="-330200" lvl="0" marL="457200" rtl="0" algn="l">
              <a:spcBef>
                <a:spcPts val="1200"/>
              </a:spcBef>
              <a:spcAft>
                <a:spcPts val="0"/>
              </a:spcAft>
              <a:buSzPts val="1600"/>
              <a:buChar char="●"/>
            </a:pPr>
            <a:r>
              <a:rPr lang="en" sz="1600"/>
              <a:t>Earn a bachelor’s degree in IT, computer science, math, business, or another related field;</a:t>
            </a:r>
            <a:endParaRPr sz="1600"/>
          </a:p>
          <a:p>
            <a:pPr indent="-330200" lvl="0" marL="457200" rtl="0" algn="l">
              <a:spcBef>
                <a:spcPts val="0"/>
              </a:spcBef>
              <a:spcAft>
                <a:spcPts val="0"/>
              </a:spcAft>
              <a:buSzPts val="1600"/>
              <a:buChar char="●"/>
            </a:pPr>
            <a:r>
              <a:rPr lang="en" sz="1600"/>
              <a:t>Earn a master’s degree in data or related field;</a:t>
            </a:r>
            <a:endParaRPr sz="1600"/>
          </a:p>
          <a:p>
            <a:pPr indent="-330200" lvl="0" marL="457200" rtl="0" algn="l">
              <a:spcBef>
                <a:spcPts val="0"/>
              </a:spcBef>
              <a:spcAft>
                <a:spcPts val="0"/>
              </a:spcAft>
              <a:buSzPts val="1600"/>
              <a:buChar char="●"/>
            </a:pPr>
            <a:r>
              <a:rPr lang="en" sz="1600"/>
              <a:t>Gain experience in the field you intend to work in (ex: healthcare, physics, business).</a:t>
            </a:r>
            <a:endParaRPr sz="1600"/>
          </a:p>
        </p:txBody>
      </p:sp>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Become a Data Scientist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Data Science?</a:t>
            </a:r>
            <a:endParaRPr/>
          </a:p>
        </p:txBody>
      </p:sp>
      <p:sp>
        <p:nvSpPr>
          <p:cNvPr id="141" name="Google Shape;141;p14"/>
          <p:cNvSpPr txBox="1"/>
          <p:nvPr>
            <p:ph idx="1" type="body"/>
          </p:nvPr>
        </p:nvSpPr>
        <p:spPr>
          <a:xfrm>
            <a:off x="134400" y="1453875"/>
            <a:ext cx="8747700" cy="34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Data science is the domain of study that deals with vast volumes of data using modern tools and techniques to find unseen patterns, derive meaningful information, and make business decisions. Data science uses complex machine learning algorithms to build predictive models.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The data used for analysis can come from many different sources and presented in various formats.</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73300" y="1258375"/>
            <a:ext cx="8955300" cy="3762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612"/>
              <a:t>Data science’s lifecycle consists of five distinct stages, each with its own tasks:</a:t>
            </a:r>
            <a:endParaRPr sz="1612"/>
          </a:p>
          <a:p>
            <a:pPr indent="-330993" lvl="0" marL="457200" rtl="0" algn="l">
              <a:lnSpc>
                <a:spcPct val="105000"/>
              </a:lnSpc>
              <a:spcBef>
                <a:spcPts val="1200"/>
              </a:spcBef>
              <a:spcAft>
                <a:spcPts val="0"/>
              </a:spcAft>
              <a:buSzPts val="1613"/>
              <a:buChar char="●"/>
            </a:pPr>
            <a:r>
              <a:rPr lang="en" sz="1612"/>
              <a:t>Capture: Data Acquisition, Data Entry, Signal Reception, Data Extraction. This stage involves gathering raw structured and unstructured data.</a:t>
            </a:r>
            <a:endParaRPr sz="1612"/>
          </a:p>
          <a:p>
            <a:pPr indent="-330993" lvl="0" marL="457200" rtl="0" algn="l">
              <a:lnSpc>
                <a:spcPct val="105000"/>
              </a:lnSpc>
              <a:spcBef>
                <a:spcPts val="0"/>
              </a:spcBef>
              <a:spcAft>
                <a:spcPts val="0"/>
              </a:spcAft>
              <a:buSzPts val="1613"/>
              <a:buChar char="●"/>
            </a:pPr>
            <a:r>
              <a:rPr lang="en" sz="1612"/>
              <a:t>Maintain: Data Warehousing, Data Cleansing, Data Staging, Data Processing, Data Architecture. This stage covers taking the raw data and putting it in a form that can be used.</a:t>
            </a:r>
            <a:endParaRPr sz="1612"/>
          </a:p>
          <a:p>
            <a:pPr indent="-330993" lvl="0" marL="457200" rtl="0" algn="l">
              <a:lnSpc>
                <a:spcPct val="105000"/>
              </a:lnSpc>
              <a:spcBef>
                <a:spcPts val="0"/>
              </a:spcBef>
              <a:spcAft>
                <a:spcPts val="0"/>
              </a:spcAft>
              <a:buSzPts val="1613"/>
              <a:buChar char="●"/>
            </a:pPr>
            <a:r>
              <a:rPr lang="en" sz="1612"/>
              <a:t>Process: Data Mining, Clustering/Classification, Data Modeling, Data Summarization. Data scientists take the prepared data and examine its patterns, ranges, and biases to determine how useful it will be in predictive analysis.</a:t>
            </a:r>
            <a:endParaRPr sz="1612"/>
          </a:p>
          <a:p>
            <a:pPr indent="-330993" lvl="0" marL="457200" rtl="0" algn="l">
              <a:lnSpc>
                <a:spcPct val="105000"/>
              </a:lnSpc>
              <a:spcBef>
                <a:spcPts val="0"/>
              </a:spcBef>
              <a:spcAft>
                <a:spcPts val="0"/>
              </a:spcAft>
              <a:buSzPts val="1613"/>
              <a:buChar char="●"/>
            </a:pPr>
            <a:r>
              <a:rPr lang="en" sz="1612"/>
              <a:t>Analyze: Exploratory/Confirmatory, Predictive Analysis, Regression, Text Mining, Qualitative Analysis. Here is the real meat of the lifecycle. This stage involves performing the various analyses on the data.</a:t>
            </a:r>
            <a:endParaRPr sz="1612"/>
          </a:p>
          <a:p>
            <a:pPr indent="-330993" lvl="0" marL="457200" rtl="0" algn="l">
              <a:lnSpc>
                <a:spcPct val="105000"/>
              </a:lnSpc>
              <a:spcBef>
                <a:spcPts val="0"/>
              </a:spcBef>
              <a:spcAft>
                <a:spcPts val="0"/>
              </a:spcAft>
              <a:buSzPts val="1613"/>
              <a:buChar char="●"/>
            </a:pPr>
            <a:r>
              <a:rPr lang="en" sz="1612"/>
              <a:t>Communicate: Data Reporting, Data Visualization, Business Intelligence, Decision Making. In this final step, analysts prepare the analyses in easily readable forms such as charts, graphs, and reports.</a:t>
            </a:r>
            <a:endParaRPr sz="1612"/>
          </a:p>
        </p:txBody>
      </p:sp>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Data Science Lifecycle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25"/>
              <a:t>Technical concepts one should know about before starting to learn what is data science.</a:t>
            </a:r>
            <a:endParaRPr sz="2900"/>
          </a:p>
        </p:txBody>
      </p:sp>
      <p:sp>
        <p:nvSpPr>
          <p:cNvPr id="153" name="Google Shape;153;p16"/>
          <p:cNvSpPr txBox="1"/>
          <p:nvPr>
            <p:ph idx="1" type="body"/>
          </p:nvPr>
        </p:nvSpPr>
        <p:spPr>
          <a:xfrm>
            <a:off x="244350" y="1405000"/>
            <a:ext cx="8649900" cy="349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25"/>
              <a:t>1. Machine Learning: Machine learning is the backbone of data science. Data Scientists need to have a solid grasp of ML in addition to basic knowledge of statistics.</a:t>
            </a:r>
            <a:endParaRPr sz="1525"/>
          </a:p>
          <a:p>
            <a:pPr indent="0" lvl="0" marL="0" rtl="0" algn="l">
              <a:lnSpc>
                <a:spcPct val="95000"/>
              </a:lnSpc>
              <a:spcBef>
                <a:spcPts val="1200"/>
              </a:spcBef>
              <a:spcAft>
                <a:spcPts val="0"/>
              </a:spcAft>
              <a:buSzPts val="275"/>
              <a:buNone/>
            </a:pPr>
            <a:r>
              <a:rPr lang="en" sz="1525"/>
              <a:t>2. Modeling: Mathematical models enable you to make quick calculations and predictions based on what you already know about the data. Modeling is also a part of Machine Learning and involves identifying which algorithm is the most suitable to solve a given problem and how to train these models.</a:t>
            </a:r>
            <a:endParaRPr sz="1525"/>
          </a:p>
          <a:p>
            <a:pPr indent="0" lvl="0" marL="0" rtl="0" algn="l">
              <a:lnSpc>
                <a:spcPct val="95000"/>
              </a:lnSpc>
              <a:spcBef>
                <a:spcPts val="1200"/>
              </a:spcBef>
              <a:spcAft>
                <a:spcPts val="0"/>
              </a:spcAft>
              <a:buSzPts val="275"/>
              <a:buNone/>
            </a:pPr>
            <a:r>
              <a:rPr lang="en" sz="1525"/>
              <a:t>3. Statistics: Statistics are at the core of data science. A sturdy handle on statistics can help you extract more intelligence and obtain more meaningful results.</a:t>
            </a:r>
            <a:endParaRPr sz="1525"/>
          </a:p>
          <a:p>
            <a:pPr indent="0" lvl="0" marL="0" rtl="0" algn="l">
              <a:lnSpc>
                <a:spcPct val="95000"/>
              </a:lnSpc>
              <a:spcBef>
                <a:spcPts val="1200"/>
              </a:spcBef>
              <a:spcAft>
                <a:spcPts val="0"/>
              </a:spcAft>
              <a:buSzPts val="275"/>
              <a:buNone/>
            </a:pPr>
            <a:r>
              <a:rPr lang="en" sz="1525"/>
              <a:t>4. Programming: Some level of programming is required to execute a successful data science project. The most common programming languages are Python, and R. Python is especially popular because it’s easy to learn, and it supports multiple libraries for data science and ML.</a:t>
            </a:r>
            <a:endParaRPr sz="1525"/>
          </a:p>
          <a:p>
            <a:pPr indent="0" lvl="0" marL="0" rtl="0" algn="l">
              <a:lnSpc>
                <a:spcPct val="95000"/>
              </a:lnSpc>
              <a:spcBef>
                <a:spcPts val="1200"/>
              </a:spcBef>
              <a:spcAft>
                <a:spcPts val="1200"/>
              </a:spcAft>
              <a:buSzPts val="275"/>
              <a:buNone/>
            </a:pPr>
            <a:r>
              <a:rPr lang="en" sz="1525"/>
              <a:t>5. Databases: A capable data scientist needs to understand how databases work, how to manage them, and how to extract data from them.</a:t>
            </a:r>
            <a:endParaRPr sz="15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207700" y="1417200"/>
            <a:ext cx="8674200" cy="35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 data scientist analyzes business data to extract meaningful insights. In other words, a data scientist solves business problems through a series of steps, including:</a:t>
            </a:r>
            <a:endParaRPr sz="1600"/>
          </a:p>
          <a:p>
            <a:pPr indent="-330200" lvl="0" marL="457200" rtl="0" algn="l">
              <a:spcBef>
                <a:spcPts val="1200"/>
              </a:spcBef>
              <a:spcAft>
                <a:spcPts val="0"/>
              </a:spcAft>
              <a:buSzPts val="1600"/>
              <a:buChar char="●"/>
            </a:pPr>
            <a:r>
              <a:rPr lang="en" sz="1600"/>
              <a:t>Before tackling the data collection and analysis, the data scientist determines the problem by asking the right questions and gaining understanding.</a:t>
            </a:r>
            <a:endParaRPr sz="1600"/>
          </a:p>
          <a:p>
            <a:pPr indent="-330200" lvl="0" marL="457200" rtl="0" algn="l">
              <a:spcBef>
                <a:spcPts val="0"/>
              </a:spcBef>
              <a:spcAft>
                <a:spcPts val="0"/>
              </a:spcAft>
              <a:buSzPts val="1600"/>
              <a:buChar char="●"/>
            </a:pPr>
            <a:r>
              <a:rPr lang="en" sz="1600"/>
              <a:t>The data scientist then determines the correct set of variables and data sets.</a:t>
            </a:r>
            <a:endParaRPr sz="1600"/>
          </a:p>
          <a:p>
            <a:pPr indent="-330200" lvl="0" marL="457200" rtl="0" algn="l">
              <a:spcBef>
                <a:spcPts val="0"/>
              </a:spcBef>
              <a:spcAft>
                <a:spcPts val="0"/>
              </a:spcAft>
              <a:buSzPts val="1600"/>
              <a:buChar char="●"/>
            </a:pPr>
            <a:r>
              <a:rPr lang="en" sz="1600"/>
              <a:t>The data scientist gathers structured and unstructured data from many disparate sources—enterprise data, public data, etc.</a:t>
            </a:r>
            <a:endParaRPr sz="1600"/>
          </a:p>
          <a:p>
            <a:pPr indent="-330200" lvl="0" marL="457200" rtl="0" algn="l">
              <a:spcBef>
                <a:spcPts val="0"/>
              </a:spcBef>
              <a:spcAft>
                <a:spcPts val="0"/>
              </a:spcAft>
              <a:buSzPts val="1600"/>
              <a:buChar char="●"/>
            </a:pPr>
            <a:r>
              <a:rPr lang="en" sz="1600"/>
              <a:t>Once the data is collected, the data scientist processes the raw data and converts it into a format suitable for analysis. This involves cleaning and validating the data to guarantee uniformity, completeness, and accuracy.</a:t>
            </a:r>
            <a:endParaRPr sz="1600"/>
          </a:p>
        </p:txBody>
      </p:sp>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Does a Data Scientist 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207700" y="1417200"/>
            <a:ext cx="8674200" cy="350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After the data has been rendered into a usable form, it’s fed into the analytic system—ML algorithm or a statistical model. This is where the data scientists analyze and identify patterns and trends.</a:t>
            </a:r>
            <a:endParaRPr sz="1600"/>
          </a:p>
          <a:p>
            <a:pPr indent="-330200" lvl="0" marL="457200" rtl="0" algn="l">
              <a:spcBef>
                <a:spcPts val="0"/>
              </a:spcBef>
              <a:spcAft>
                <a:spcPts val="0"/>
              </a:spcAft>
              <a:buSzPts val="1600"/>
              <a:buChar char="●"/>
            </a:pPr>
            <a:r>
              <a:rPr lang="en" sz="1600"/>
              <a:t>When the data has been completely rendered, the data scientist interprets the data to find opportunities and solutions.</a:t>
            </a:r>
            <a:endParaRPr sz="1600"/>
          </a:p>
          <a:p>
            <a:pPr indent="-330200" lvl="0" marL="457200" rtl="0" algn="l">
              <a:spcBef>
                <a:spcPts val="0"/>
              </a:spcBef>
              <a:spcAft>
                <a:spcPts val="0"/>
              </a:spcAft>
              <a:buSzPts val="1600"/>
              <a:buChar char="●"/>
            </a:pPr>
            <a:r>
              <a:rPr lang="en" sz="1600"/>
              <a:t>The data scientists finish the task by preparing the results and insights to share with the appropriate stakeholders and communicating the results.</a:t>
            </a:r>
            <a:endParaRPr sz="1600"/>
          </a:p>
        </p:txBody>
      </p:sp>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Does a Data Scientist 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Scientist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Job role: Determine what the problem is, what questions need answers, and where to find the data. Also, they mine, clean, and present the relevant data.</a:t>
            </a:r>
            <a:endParaRPr sz="1600"/>
          </a:p>
          <a:p>
            <a:pPr indent="0" lvl="0" marL="0" rtl="0" algn="l">
              <a:spcBef>
                <a:spcPts val="1200"/>
              </a:spcBef>
              <a:spcAft>
                <a:spcPts val="1200"/>
              </a:spcAft>
              <a:buNone/>
            </a:pPr>
            <a:r>
              <a:rPr lang="en" sz="1600"/>
              <a:t>Skills needed: Programming skills (SAS, R, Python), storytelling and data visualization, statistical and mathematical skills, knowledge of Hadoop, SQL, and Machine Learning.</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Analyst</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Job role: Analysts bridge the gap between the data scientists and the business analysts, organizing and analyzing data to answer the questions the organization poses. They take the technical analyses and turn them into qualitative action items.</a:t>
            </a:r>
            <a:endParaRPr sz="1600"/>
          </a:p>
          <a:p>
            <a:pPr indent="0" lvl="0" marL="0" rtl="0" algn="l">
              <a:spcBef>
                <a:spcPts val="1200"/>
              </a:spcBef>
              <a:spcAft>
                <a:spcPts val="1200"/>
              </a:spcAft>
              <a:buNone/>
            </a:pPr>
            <a:r>
              <a:rPr lang="en" sz="1600"/>
              <a:t>Skills needed: Statistical and mathematical skills, programming skills (SAS, R, Python), plus experience in data wrangling and data visualization.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Engineer</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Job role: Data engineers focus on developing, deploying, managing, and optimizing the organization’s data infrastructure and data pipelines. Engineers support data scientists by helping to transfer and transform data for queries.</a:t>
            </a:r>
            <a:endParaRPr sz="1600"/>
          </a:p>
          <a:p>
            <a:pPr indent="0" lvl="0" marL="0" rtl="0" algn="l">
              <a:spcBef>
                <a:spcPts val="1200"/>
              </a:spcBef>
              <a:spcAft>
                <a:spcPts val="1200"/>
              </a:spcAft>
              <a:buNone/>
            </a:pPr>
            <a:r>
              <a:rPr lang="en" sz="1600"/>
              <a:t>Skills needed: NoSQL databases (e.g., MongoDB, Cassandra DB), programming languages such as Java and Scala, and frameworks (Apache Hadoop).</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