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2" r:id="rId1"/>
    <p:sldMasterId id="2147483803" r:id="rId2"/>
    <p:sldMasterId id="2147483804" r:id="rId3"/>
    <p:sldMasterId id="2147483805" r:id="rId4"/>
  </p:sldMasterIdLst>
  <p:notesMasterIdLst>
    <p:notesMasterId r:id="rId27"/>
  </p:notesMasterIdLst>
  <p:sldIdLst>
    <p:sldId id="256" r:id="rId5"/>
    <p:sldId id="278" r:id="rId6"/>
    <p:sldId id="286" r:id="rId7"/>
    <p:sldId id="280" r:id="rId8"/>
    <p:sldId id="287" r:id="rId9"/>
    <p:sldId id="298" r:id="rId10"/>
    <p:sldId id="295" r:id="rId11"/>
    <p:sldId id="303" r:id="rId12"/>
    <p:sldId id="294" r:id="rId13"/>
    <p:sldId id="296" r:id="rId14"/>
    <p:sldId id="297" r:id="rId15"/>
    <p:sldId id="292" r:id="rId16"/>
    <p:sldId id="284" r:id="rId17"/>
    <p:sldId id="288" r:id="rId18"/>
    <p:sldId id="293" r:id="rId19"/>
    <p:sldId id="299" r:id="rId20"/>
    <p:sldId id="300" r:id="rId21"/>
    <p:sldId id="301" r:id="rId22"/>
    <p:sldId id="290" r:id="rId23"/>
    <p:sldId id="302" r:id="rId24"/>
    <p:sldId id="279" r:id="rId25"/>
    <p:sldId id="276" r:id="rId26"/>
  </p:sldIdLst>
  <p:sldSz cx="18288000" cy="10287000"/>
  <p:notesSz cx="10287000" cy="1828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4680"/>
    <a:srgbClr val="93819F"/>
    <a:srgbClr val="7A5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BDFB6D-1B7C-43BD-8651-0B107816B401}">
  <a:tblStyle styleId="{77BDFB6D-1B7C-43BD-8651-0B107816B40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7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2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1230" y="1371600"/>
                <a:ext cx="12191365" cy="6858635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1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1230" y="1371600"/>
                <a:ext cx="12191365" cy="6858635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  <p:extLst>
          <p:ext uri="{BB962C8B-B14F-4D97-AF65-F5344CB8AC3E}">
            <p14:creationId val="161562300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2500" y="1371600"/>
                <a:ext cx="12192000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Rect 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anchor="t">
                <a:noAutofit/>
              </a:bodyPr>
              <a:lstStyle/>
              <a:p>
                <a:pPr marL="0" indent="0" algn="l" rtl="0" latinLnBrk="0">
                  <a:buFontTx/>
                  <a:buNone/>
                </a:pPr>
                <a:endParaRPr/>
              </a:p>
            </p:txBody>
          </p:sp>
          <p:sp>
            <p:nvSpPr>
              <p:cNvPr id="130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2500" y="1371600"/>
                <a:ext cx="12192635" cy="6858635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1230" y="1371600"/>
                <a:ext cx="12191365" cy="6858635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1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1230" y="1371600"/>
                <a:ext cx="12191365" cy="6858635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1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1230" y="1371600"/>
                <a:ext cx="12191365" cy="6858635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1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2500" y="1371600"/>
                <a:ext cx="12192000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1230" y="1371600"/>
                <a:ext cx="12191365" cy="6858635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  <p:extLst>
          <p:ext uri="{BB962C8B-B14F-4D97-AF65-F5344CB8AC3E}">
            <p14:creationId val="3643309861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1230" y="1371600"/>
                <a:ext cx="12191365" cy="6858635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3060914"/>
      </p:ext>
    </p:extLst>
  </p:cSld>
  <p:clrMapOvr>
    <a:masterClrMapping/>
  </p:clrMapOvr>
</p:notes>
</file>

<file path=ppt/notesSlides/notesSlide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Rect 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anchor="t">
                <a:noAutofit/>
              </a:bodyPr>
              <a:lstStyle/>
              <a:p>
                <a:pPr marL="0" indent="0" algn="l" rtl="0" latinLnBrk="0">
                  <a:buFontTx/>
                  <a:buNone/>
                </a:pPr>
                <a:endParaRPr/>
              </a:p>
            </p:txBody>
          </p:sp>
          <p:sp>
            <p:nvSpPr>
              <p:cNvPr id="130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Rect 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anchor="t">
                <a:noAutofit/>
              </a:bodyPr>
              <a:lstStyle/>
              <a:p>
                <a:pPr marL="0" indent="0" algn="l" rtl="0" latinLnBrk="0">
                  <a:buFontTx/>
                  <a:buNone/>
                </a:pPr>
                <a:endParaRPr/>
              </a:p>
            </p:txBody>
          </p:sp>
          <p:sp>
            <p:nvSpPr>
              <p:cNvPr id="130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  <p:extLst>
          <p:ext uri="{BB962C8B-B14F-4D97-AF65-F5344CB8AC3E}">
            <p14:creationId val="3550845992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5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26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7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8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1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2" name="Rect 0"/>
          <p:cNvSpPr txBox="1">
            <a:spLocks noGrp="1"/>
          </p:cNvSpPr>
          <p:nvPr>
            <p:ph type="body"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8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39" name="Rect 0"/>
          <p:cNvSpPr txBox="1">
            <a:spLocks noGrp="1"/>
          </p:cNvSpPr>
          <p:nvPr>
            <p:ph type="body"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0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41" name="Rect 0"/>
          <p:cNvSpPr txBox="1">
            <a:spLocks noGrp="1"/>
          </p:cNvSpPr>
          <p:nvPr>
            <p:ph type="body"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6" name="Rect 0"/>
          <p:cNvSpPr txBox="1">
            <a:spLocks noGrp="1"/>
          </p:cNvSpPr>
          <p:nvPr>
            <p:ph type="body"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57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5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  <a:noFill/>
          <a:ln w="0">
            <a:noFill/>
            <a:prstDash/>
          </a:ln>
        </p:spPr>
      </p:sp>
      <p:sp>
        <p:nvSpPr>
          <p:cNvPr id="6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6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0" name="Rect 0"/>
          <p:cNvSpPr txBox="1">
            <a:spLocks noGrp="1"/>
          </p:cNvSpPr>
          <p:nvPr>
            <p:ph type="body"/>
          </p:nvPr>
        </p:nvSpPr>
        <p:spPr>
          <a:xfrm rot="5400000">
            <a:off x="2308860" y="-251460"/>
            <a:ext cx="4526915" cy="8230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 0"/>
          <p:cNvSpPr txBox="1">
            <a:spLocks noGrp="1"/>
          </p:cNvSpPr>
          <p:nvPr>
            <p:ph type="title"/>
          </p:nvPr>
        </p:nvSpPr>
        <p:spPr>
          <a:xfrm rot="5400000">
            <a:off x="4732655" y="2171700"/>
            <a:ext cx="5852160" cy="20580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6" name="Rect 0"/>
          <p:cNvSpPr txBox="1">
            <a:spLocks noGrp="1"/>
          </p:cNvSpPr>
          <p:nvPr>
            <p:ph type="body"/>
          </p:nvPr>
        </p:nvSpPr>
        <p:spPr>
          <a:xfrm rot="5400000">
            <a:off x="541655" y="190500"/>
            <a:ext cx="5852160" cy="6020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5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26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7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8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1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2" name="Rect 0"/>
          <p:cNvSpPr txBox="1">
            <a:spLocks noGrp="1"/>
          </p:cNvSpPr>
          <p:nvPr>
            <p:ph type="body"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8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39" name="Rect 0"/>
          <p:cNvSpPr txBox="1">
            <a:spLocks noGrp="1"/>
          </p:cNvSpPr>
          <p:nvPr>
            <p:ph type="body"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0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41" name="Rect 0"/>
          <p:cNvSpPr txBox="1">
            <a:spLocks noGrp="1"/>
          </p:cNvSpPr>
          <p:nvPr>
            <p:ph type="body"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6" name="Rect 0"/>
          <p:cNvSpPr txBox="1">
            <a:spLocks noGrp="1"/>
          </p:cNvSpPr>
          <p:nvPr>
            <p:ph type="body"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57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5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  <a:noFill/>
          <a:ln w="0">
            <a:noFill/>
            <a:prstDash/>
          </a:ln>
        </p:spPr>
      </p:sp>
      <p:sp>
        <p:nvSpPr>
          <p:cNvPr id="6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6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0" name="Rect 0"/>
          <p:cNvSpPr txBox="1">
            <a:spLocks noGrp="1"/>
          </p:cNvSpPr>
          <p:nvPr>
            <p:ph type="body"/>
          </p:nvPr>
        </p:nvSpPr>
        <p:spPr>
          <a:xfrm rot="5400000">
            <a:off x="2308860" y="-251460"/>
            <a:ext cx="4526915" cy="8230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 0"/>
          <p:cNvSpPr txBox="1">
            <a:spLocks noGrp="1"/>
          </p:cNvSpPr>
          <p:nvPr>
            <p:ph type="title"/>
          </p:nvPr>
        </p:nvSpPr>
        <p:spPr>
          <a:xfrm rot="5400000">
            <a:off x="4732655" y="2171700"/>
            <a:ext cx="5852160" cy="20580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6" name="Rect 0"/>
          <p:cNvSpPr txBox="1">
            <a:spLocks noGrp="1"/>
          </p:cNvSpPr>
          <p:nvPr>
            <p:ph type="body"/>
          </p:nvPr>
        </p:nvSpPr>
        <p:spPr>
          <a:xfrm rot="5400000">
            <a:off x="541655" y="190500"/>
            <a:ext cx="5852160" cy="6020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5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26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7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8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1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2" name="Rect 0"/>
          <p:cNvSpPr txBox="1">
            <a:spLocks noGrp="1"/>
          </p:cNvSpPr>
          <p:nvPr>
            <p:ph type="body"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8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39" name="Rect 0"/>
          <p:cNvSpPr txBox="1">
            <a:spLocks noGrp="1"/>
          </p:cNvSpPr>
          <p:nvPr>
            <p:ph type="body"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0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41" name="Rect 0"/>
          <p:cNvSpPr txBox="1">
            <a:spLocks noGrp="1"/>
          </p:cNvSpPr>
          <p:nvPr>
            <p:ph type="body"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6" name="Rect 0"/>
          <p:cNvSpPr txBox="1">
            <a:spLocks noGrp="1"/>
          </p:cNvSpPr>
          <p:nvPr>
            <p:ph type="body"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57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5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  <a:noFill/>
          <a:ln w="0">
            <a:noFill/>
            <a:prstDash/>
          </a:ln>
        </p:spPr>
      </p:sp>
      <p:sp>
        <p:nvSpPr>
          <p:cNvPr id="6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6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0" name="Rect 0"/>
          <p:cNvSpPr txBox="1">
            <a:spLocks noGrp="1"/>
          </p:cNvSpPr>
          <p:nvPr>
            <p:ph type="body"/>
          </p:nvPr>
        </p:nvSpPr>
        <p:spPr>
          <a:xfrm rot="5400000">
            <a:off x="2308860" y="-251460"/>
            <a:ext cx="4526915" cy="8230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 0"/>
          <p:cNvSpPr txBox="1">
            <a:spLocks noGrp="1"/>
          </p:cNvSpPr>
          <p:nvPr>
            <p:ph type="title"/>
          </p:nvPr>
        </p:nvSpPr>
        <p:spPr>
          <a:xfrm rot="5400000">
            <a:off x="4732655" y="2171700"/>
            <a:ext cx="5852160" cy="20580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6" name="Rect 0"/>
          <p:cNvSpPr txBox="1">
            <a:spLocks noGrp="1"/>
          </p:cNvSpPr>
          <p:nvPr>
            <p:ph type="body"/>
          </p:nvPr>
        </p:nvSpPr>
        <p:spPr>
          <a:xfrm rot="5400000">
            <a:off x="541655" y="190500"/>
            <a:ext cx="5852160" cy="6020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0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 descr="C:/Users/admin/AppData/Roaming/PolarisOffice/ETemp/1420_21229216/image1.png"/>
          <p:cNvPicPr preferRelativeResize="0"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1575" y="1398270"/>
            <a:ext cx="5784215" cy="587883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85" name="Google Shape;85;p13"/>
          <p:cNvSpPr txBox="1">
            <a:spLocks/>
          </p:cNvSpPr>
          <p:nvPr/>
        </p:nvSpPr>
        <p:spPr>
          <a:xfrm>
            <a:off x="5849620" y="6334125"/>
            <a:ext cx="6587490" cy="4610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권빛나리       곽다은       신효원</a:t>
            </a:r>
            <a:endParaRPr lang="ko-KR" altLang="en-US" sz="24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6" name="Google Shape;86;p13"/>
          <p:cNvSpPr txBox="1">
            <a:spLocks/>
          </p:cNvSpPr>
          <p:nvPr/>
        </p:nvSpPr>
        <p:spPr>
          <a:xfrm>
            <a:off x="-4935220" y="3296285"/>
            <a:ext cx="28131770" cy="28600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6000" b="1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“</a:t>
            </a:r>
            <a:r>
              <a:rPr lang="ko-KR" sz="6000" b="1" i="0" strike="noStrike" cap="none" dirty="0" err="1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Fit-Back</a:t>
            </a:r>
            <a:r>
              <a:rPr lang="ko-KR" sz="6000" b="1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”</a:t>
            </a:r>
            <a:endParaRPr lang="ko-KR" altLang="en-US" sz="6000" b="1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6000" b="0" i="0" strike="noStrike" cap="none" dirty="0" err="1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데일리룩</a:t>
            </a:r>
            <a:r>
              <a:rPr lang="ko-KR" sz="6000" b="0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 관리 및 피드백 서비스</a:t>
            </a:r>
            <a:endParaRPr lang="ko-KR" altLang="en-US" sz="6000" b="0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b="0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7" name="Google Shape;87;p13"/>
          <p:cNvSpPr txBox="1">
            <a:spLocks/>
          </p:cNvSpPr>
          <p:nvPr/>
        </p:nvSpPr>
        <p:spPr>
          <a:xfrm>
            <a:off x="7445375" y="1992630"/>
            <a:ext cx="3415030" cy="353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7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5조 YMPM</a:t>
            </a:r>
            <a:endParaRPr lang="ko-KR" altLang="en-US" sz="17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8" name="Google Shape;88;p13"/>
          <p:cNvSpPr txBox="1">
            <a:spLocks/>
          </p:cNvSpPr>
          <p:nvPr/>
        </p:nvSpPr>
        <p:spPr>
          <a:xfrm>
            <a:off x="904875" y="9210040"/>
            <a:ext cx="1025525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핏-백</a:t>
            </a:r>
            <a:endParaRPr lang="ko-KR" altLang="en-US" sz="14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9" name="Google Shape;89;p13"/>
          <p:cNvSpPr txBox="1">
            <a:spLocks/>
          </p:cNvSpPr>
          <p:nvPr/>
        </p:nvSpPr>
        <p:spPr>
          <a:xfrm>
            <a:off x="16288385" y="9248775"/>
            <a:ext cx="1094105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Fit-Back</a:t>
            </a:r>
            <a:endParaRPr lang="ko-KR" altLang="en-US" sz="1400" b="1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4875" y="9046845"/>
            <a:ext cx="16476980" cy="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그림 7" descr="C:/Users/admin/AppData/Roaming/PolarisOffice/ETemp/896_7257752/image2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045" y="6009005"/>
            <a:ext cx="6734810" cy="381381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95" name="그림 8" descr="C:/Users/admin/AppData/Roaming/PolarisOffice/ETemp/896_7257752/image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420" y="1705610"/>
            <a:ext cx="6804025" cy="409511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92" name="그림 2" descr="C:/Users/admin/AppData/Roaming/PolarisOffice/ETemp/896_7257752/image1.png"/>
          <p:cNvPicPr>
            <a:picLocks/>
          </p:cNvPicPr>
          <p:nvPr/>
        </p:nvPicPr>
        <p:blipFill rotWithShape="1">
          <a:blip r:embed="rId5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0765" y="1619885"/>
            <a:ext cx="4714240" cy="6562090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sp>
        <p:nvSpPr>
          <p:cNvPr id="152" name="Rect 0"/>
          <p:cNvSpPr txBox="1">
            <a:spLocks/>
          </p:cNvSpPr>
          <p:nvPr/>
        </p:nvSpPr>
        <p:spPr>
          <a:xfrm>
            <a:off x="6015990" y="413385"/>
            <a:ext cx="62560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</a:t>
            </a:r>
            <a:r>
              <a:rPr lang="en-US" sz="50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50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구성</a:t>
            </a:r>
            <a:endParaRPr lang="ko-KR" altLang="en-US" sz="5000" b="1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6" name="텍스트 상자 1"/>
          <p:cNvSpPr txBox="1">
            <a:spLocks/>
          </p:cNvSpPr>
          <p:nvPr/>
        </p:nvSpPr>
        <p:spPr>
          <a:xfrm>
            <a:off x="2284095" y="2171065"/>
            <a:ext cx="4713605" cy="753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3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데일리룩</a:t>
            </a:r>
            <a:r>
              <a:rPr lang="ko-KR" altLang="en-US" sz="43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검색</a:t>
            </a:r>
          </a:p>
        </p:txBody>
      </p:sp>
      <p:sp>
        <p:nvSpPr>
          <p:cNvPr id="179" name="텍스트 상자 6"/>
          <p:cNvSpPr txBox="1">
            <a:spLocks/>
          </p:cNvSpPr>
          <p:nvPr/>
        </p:nvSpPr>
        <p:spPr>
          <a:xfrm>
            <a:off x="2644775" y="3251200"/>
            <a:ext cx="4137660" cy="3658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검색 메인 화면에는 최신글</a:t>
            </a:r>
            <a:r>
              <a:rPr lang="en-US" altLang="ko-KR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인기글 순 조회 </a:t>
            </a: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90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검색을 통해 데일리룩 감상 </a:t>
            </a: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90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검색 결과로 나온 데일리룩에 대한 피드백</a:t>
            </a:r>
          </a:p>
        </p:txBody>
      </p:sp>
      <p:pic>
        <p:nvPicPr>
          <p:cNvPr id="190" name="그림 11"/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69670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1" name="그림 14"/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1285" y="2887345"/>
            <a:ext cx="3959860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도형 43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188" name="그룹 93"/>
          <p:cNvGrpSpPr/>
          <p:nvPr/>
        </p:nvGrpSpPr>
        <p:grpSpPr>
          <a:xfrm rot="1920000">
            <a:off x="13912850" y="6124575"/>
            <a:ext cx="2054860" cy="766445"/>
            <a:chOff x="13912850" y="6124575"/>
            <a:chExt cx="2054860" cy="766445"/>
          </a:xfrm>
        </p:grpSpPr>
        <p:pic>
          <p:nvPicPr>
            <p:cNvPr id="186" name="그림 91" descr="C:/Users/admin/AppData/Roaming/PolarisOffice/ETemp/896_7257752/image19.png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20000">
              <a:off x="14047470" y="6124575"/>
              <a:ext cx="183959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87" name="텍스트 상자 92"/>
            <p:cNvSpPr txBox="1">
              <a:spLocks/>
            </p:cNvSpPr>
            <p:nvPr/>
          </p:nvSpPr>
          <p:spPr>
            <a:xfrm rot="21120000">
              <a:off x="13912850" y="6236970"/>
              <a:ext cx="2054225" cy="5226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데일리룩 검색 시</a:t>
              </a: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나오는 결과물</a:t>
              </a:r>
            </a:p>
          </p:txBody>
        </p:sp>
      </p:grpSp>
      <p:grpSp>
        <p:nvGrpSpPr>
          <p:cNvPr id="33" name="그룹 93">
            <a:extLst>
              <a:ext uri="{FF2B5EF4-FFF2-40B4-BE49-F238E27FC236}">
                <a16:creationId xmlns:a16="http://schemas.microsoft.com/office/drawing/2014/main" id="{3A952E17-1D6D-46A8-85EF-4719C7DD88D1}"/>
              </a:ext>
            </a:extLst>
          </p:cNvPr>
          <p:cNvGrpSpPr/>
          <p:nvPr/>
        </p:nvGrpSpPr>
        <p:grpSpPr>
          <a:xfrm rot="20700000">
            <a:off x="7486015" y="1795780"/>
            <a:ext cx="2054225" cy="769620"/>
            <a:chOff x="7486015" y="1795780"/>
            <a:chExt cx="2054225" cy="769620"/>
          </a:xfrm>
        </p:grpSpPr>
        <p:pic>
          <p:nvPicPr>
            <p:cNvPr id="34" name="그림 91" descr="C:/Users/admin/AppData/Roaming/PolarisOffice/ETemp/896_7257752/image19.png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20000">
              <a:off x="7623175" y="1804035"/>
              <a:ext cx="1838960" cy="76962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35" name="텍스트 상자 92"/>
            <p:cNvSpPr txBox="1">
              <a:spLocks/>
            </p:cNvSpPr>
            <p:nvPr/>
          </p:nvSpPr>
          <p:spPr>
            <a:xfrm rot="21120000">
              <a:off x="7487285" y="2023745"/>
              <a:ext cx="2054860" cy="3073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데일리룩 검색</a:t>
              </a:r>
              <a:r>
                <a:rPr lang="en-US" altLang="ko-KR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ko-KR" alt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4713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15990" y="413385"/>
            <a:ext cx="625665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요구사항 정의서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4" name="그림 10" descr="C:/Users/admin/AppData/Roaming/PolarisOffice/ETemp/13692_22724144/fImage91084406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0175" y="2091055"/>
            <a:ext cx="6704965" cy="611441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95" name="그림 13" descr="C:/Users/admin/AppData/Roaming/PolarisOffice/ETemp/13692_22724144/fImage68447418633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8200" y="2066925"/>
            <a:ext cx="8059420" cy="612584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7630160" y="375285"/>
            <a:ext cx="3022600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화면 흐름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8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4710" y="6215380"/>
            <a:ext cx="6478270" cy="4889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9" name="Picture "/>
          <p:cNvPicPr>
            <a:picLocks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5675" y="130810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0" name="텍스트 상자 7"/>
          <p:cNvSpPr txBox="1">
            <a:spLocks/>
          </p:cNvSpPr>
          <p:nvPr/>
        </p:nvSpPr>
        <p:spPr>
          <a:xfrm rot="21360000">
            <a:off x="8292465" y="1624965"/>
            <a:ext cx="2006600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rPr>
              <a:t>댓글 작 창의 일부</a:t>
            </a:r>
            <a:endParaRPr lang="ko-KR" altLang="en-US" sz="1400" b="1">
              <a:solidFill>
                <a:srgbClr val="694680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206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7" name="그림 8" descr="C:/Users/admin/AppData/Roaming/PolarisOffice/ETemp/13692_22724144/image25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4670" y="1601470"/>
            <a:ext cx="9610725" cy="80740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36310" y="358775"/>
            <a:ext cx="6256020" cy="8623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적용 기술</a:t>
            </a: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7790" cy="987044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도형 63"/>
          <p:cNvSpPr>
            <a:spLocks/>
          </p:cNvSpPr>
          <p:nvPr/>
        </p:nvSpPr>
        <p:spPr>
          <a:xfrm>
            <a:off x="1108710" y="1357630"/>
            <a:ext cx="15960725" cy="46990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F02F16-CFC3-4F43-BF2F-C23A6385EF9C}"/>
              </a:ext>
            </a:extLst>
          </p:cNvPr>
          <p:cNvSpPr/>
          <p:nvPr/>
        </p:nvSpPr>
        <p:spPr>
          <a:xfrm>
            <a:off x="1771650" y="8845550"/>
            <a:ext cx="14399895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C94E36D-FB88-4D67-983B-F55D433753C7}"/>
              </a:ext>
            </a:extLst>
          </p:cNvPr>
          <p:cNvSpPr/>
          <p:nvPr/>
        </p:nvSpPr>
        <p:spPr>
          <a:xfrm>
            <a:off x="1771650" y="7648575"/>
            <a:ext cx="7200265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65B1396-5538-41FE-8A64-69416647DBAE}"/>
              </a:ext>
            </a:extLst>
          </p:cNvPr>
          <p:cNvSpPr/>
          <p:nvPr/>
        </p:nvSpPr>
        <p:spPr>
          <a:xfrm>
            <a:off x="9316085" y="7648575"/>
            <a:ext cx="6855460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2ABD2E6-FAE0-4B9D-84A8-C2B391919436}"/>
              </a:ext>
            </a:extLst>
          </p:cNvPr>
          <p:cNvSpPr/>
          <p:nvPr/>
        </p:nvSpPr>
        <p:spPr>
          <a:xfrm>
            <a:off x="1771650" y="1957705"/>
            <a:ext cx="7200265" cy="5506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3EF73DB-421E-4429-B487-F3479DDA35F2}"/>
              </a:ext>
            </a:extLst>
          </p:cNvPr>
          <p:cNvSpPr/>
          <p:nvPr/>
        </p:nvSpPr>
        <p:spPr>
          <a:xfrm>
            <a:off x="9302750" y="1957705"/>
            <a:ext cx="6855460" cy="5506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F2F1A-9C06-44D7-AB76-59B07D0BE3BB}"/>
              </a:ext>
            </a:extLst>
          </p:cNvPr>
          <p:cNvSpPr txBox="1"/>
          <p:nvPr/>
        </p:nvSpPr>
        <p:spPr>
          <a:xfrm>
            <a:off x="5251450" y="1757680"/>
            <a:ext cx="24066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2C7161-3A83-4B3A-93C2-9DD427FEC789}"/>
              </a:ext>
            </a:extLst>
          </p:cNvPr>
          <p:cNvSpPr txBox="1"/>
          <p:nvPr/>
        </p:nvSpPr>
        <p:spPr>
          <a:xfrm>
            <a:off x="11908790" y="1757680"/>
            <a:ext cx="164338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8C86997-5997-4695-B1F3-50B9F47DCB13}"/>
              </a:ext>
            </a:extLst>
          </p:cNvPr>
          <p:cNvSpPr/>
          <p:nvPr/>
        </p:nvSpPr>
        <p:spPr>
          <a:xfrm>
            <a:off x="9559925" y="2849245"/>
            <a:ext cx="4467225" cy="4107815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253CE0-1EA0-4ECB-9A12-20D0EB7B6584}"/>
              </a:ext>
            </a:extLst>
          </p:cNvPr>
          <p:cNvSpPr txBox="1"/>
          <p:nvPr/>
        </p:nvSpPr>
        <p:spPr>
          <a:xfrm>
            <a:off x="11015345" y="2652395"/>
            <a:ext cx="147320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8BAE4E9-C392-4631-8E44-FA6720E63871}"/>
              </a:ext>
            </a:extLst>
          </p:cNvPr>
          <p:cNvSpPr/>
          <p:nvPr/>
        </p:nvSpPr>
        <p:spPr>
          <a:xfrm>
            <a:off x="14211300" y="2849245"/>
            <a:ext cx="1666875" cy="4107815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09612F-7A56-433C-8BAD-883171D6A139}"/>
              </a:ext>
            </a:extLst>
          </p:cNvPr>
          <p:cNvSpPr txBox="1"/>
          <p:nvPr/>
        </p:nvSpPr>
        <p:spPr>
          <a:xfrm>
            <a:off x="14538960" y="2626360"/>
            <a:ext cx="101155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F7D45E-985F-4B41-B208-BB5B7754CD20}"/>
              </a:ext>
            </a:extLst>
          </p:cNvPr>
          <p:cNvSpPr/>
          <p:nvPr/>
        </p:nvSpPr>
        <p:spPr>
          <a:xfrm>
            <a:off x="14395450" y="3511550"/>
            <a:ext cx="1298575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</a:t>
            </a:r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F82317-0AA7-4AE9-9AAD-1173FFF8BD3A}"/>
              </a:ext>
            </a:extLst>
          </p:cNvPr>
          <p:cNvSpPr/>
          <p:nvPr/>
        </p:nvSpPr>
        <p:spPr>
          <a:xfrm>
            <a:off x="980694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</a:t>
            </a:r>
          </a:p>
          <a:p>
            <a:pPr algn="ctr"/>
            <a:r>
              <a:rPr lang="en-US" altLang="ko-KR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E36EE85-4C85-4F30-B67B-7119429AC4AC}"/>
              </a:ext>
            </a:extLst>
          </p:cNvPr>
          <p:cNvSpPr/>
          <p:nvPr/>
        </p:nvSpPr>
        <p:spPr>
          <a:xfrm>
            <a:off x="1116457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Class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275A49B-AE71-48D9-B747-1AEAEDA11F1E}"/>
              </a:ext>
            </a:extLst>
          </p:cNvPr>
          <p:cNvSpPr/>
          <p:nvPr/>
        </p:nvSpPr>
        <p:spPr>
          <a:xfrm>
            <a:off x="1253617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</a:t>
            </a:r>
          </a:p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</a:p>
          <a:p>
            <a:pPr algn="ctr"/>
            <a:r>
              <a:rPr lang="en-US" altLang="ko-KR" sz="1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JPA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DE23BCDC-38A4-489B-94CD-D748A444252E}"/>
              </a:ext>
            </a:extLst>
          </p:cNvPr>
          <p:cNvSpPr/>
          <p:nvPr/>
        </p:nvSpPr>
        <p:spPr>
          <a:xfrm>
            <a:off x="13785850" y="4378325"/>
            <a:ext cx="425450" cy="3327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2E3CE41D-3B84-43E9-91B2-48C435936968}"/>
              </a:ext>
            </a:extLst>
          </p:cNvPr>
          <p:cNvSpPr/>
          <p:nvPr/>
        </p:nvSpPr>
        <p:spPr>
          <a:xfrm rot="10800000">
            <a:off x="13771880" y="5200015"/>
            <a:ext cx="425450" cy="3327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95B819-12B5-46F3-80E7-C2AA7CA0DAC5}"/>
              </a:ext>
            </a:extLst>
          </p:cNvPr>
          <p:cNvSpPr txBox="1"/>
          <p:nvPr/>
        </p:nvSpPr>
        <p:spPr>
          <a:xfrm>
            <a:off x="5279390" y="3912235"/>
            <a:ext cx="18478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B37D9420-3632-4A7C-9D92-C5E0281B1C8B}"/>
              </a:ext>
            </a:extLst>
          </p:cNvPr>
          <p:cNvSpPr/>
          <p:nvPr/>
        </p:nvSpPr>
        <p:spPr>
          <a:xfrm>
            <a:off x="7239000" y="4026535"/>
            <a:ext cx="2567305" cy="5708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Request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8990845D-8218-442D-854D-2B1F331FABFD}"/>
              </a:ext>
            </a:extLst>
          </p:cNvPr>
          <p:cNvSpPr/>
          <p:nvPr/>
        </p:nvSpPr>
        <p:spPr>
          <a:xfrm flipH="1">
            <a:off x="7239000" y="5366385"/>
            <a:ext cx="2563495" cy="5708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Response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BAD7F8A-426A-4CEC-9434-50DCB4824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4220" y="1397000"/>
            <a:ext cx="1141095" cy="114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9B0F8EC-96A6-42A8-857E-90429BC61FCC}"/>
              </a:ext>
            </a:extLst>
          </p:cNvPr>
          <p:cNvSpPr txBox="1"/>
          <p:nvPr/>
        </p:nvSpPr>
        <p:spPr>
          <a:xfrm>
            <a:off x="4549775" y="1765935"/>
            <a:ext cx="164338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18F66F-ACB3-4C0B-AC43-E246A5040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66850"/>
            <a:ext cx="1141095" cy="99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D27A44-D69E-4821-944D-F396AB457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435" y="7409180"/>
            <a:ext cx="1495425" cy="1495425"/>
          </a:xfrm>
          <a:prstGeom prst="rect">
            <a:avLst/>
          </a:prstGeom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C8472D9F-DF9F-4EC0-B8C2-61EB9A809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845" y="7696200"/>
            <a:ext cx="1292225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25CFBC5-CCEE-4A65-94A9-350F996A87FF}"/>
              </a:ext>
            </a:extLst>
          </p:cNvPr>
          <p:cNvGrpSpPr/>
          <p:nvPr/>
        </p:nvGrpSpPr>
        <p:grpSpPr>
          <a:xfrm>
            <a:off x="7733665" y="8942705"/>
            <a:ext cx="3977005" cy="798830"/>
            <a:chOff x="7733665" y="8942705"/>
            <a:chExt cx="3977005" cy="798830"/>
          </a:xfrm>
        </p:grpSpPr>
        <p:pic>
          <p:nvPicPr>
            <p:cNvPr id="3090" name="Picture 18" descr="C:/Users/admin/AppData/Roaming/PolarisOffice/ETemp/1420_21229216/image26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733665" y="8983345"/>
              <a:ext cx="1150620" cy="690880"/>
            </a:xfrm>
            <a:prstGeom prst="rect">
              <a:avLst/>
            </a:prstGeom>
            <a:noFill/>
          </p:spPr>
        </p:pic>
        <p:pic>
          <p:nvPicPr>
            <p:cNvPr id="3092" name="Picture 20" descr="C:/Users/admin/AppData/Roaming/PolarisOffice/ETemp/1420_21229216/image27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228455" y="8942705"/>
              <a:ext cx="2483485" cy="799465"/>
            </a:xfrm>
            <a:prstGeom prst="rect">
              <a:avLst/>
            </a:prstGeom>
            <a:noFill/>
          </p:spPr>
        </p:pic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B689C97-F96F-423D-B4E4-85DA56CCE5C0}"/>
              </a:ext>
            </a:extLst>
          </p:cNvPr>
          <p:cNvSpPr/>
          <p:nvPr/>
        </p:nvSpPr>
        <p:spPr>
          <a:xfrm>
            <a:off x="2322830" y="3511550"/>
            <a:ext cx="1315085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Router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3A8B5C9-24EB-4715-9F3C-C402526A13DC}"/>
              </a:ext>
            </a:extLst>
          </p:cNvPr>
          <p:cNvSpPr/>
          <p:nvPr/>
        </p:nvSpPr>
        <p:spPr>
          <a:xfrm>
            <a:off x="3759835" y="3511550"/>
            <a:ext cx="198882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9A2A8A3-F8EC-4303-B235-6B80E39C3F9A}"/>
              </a:ext>
            </a:extLst>
          </p:cNvPr>
          <p:cNvSpPr/>
          <p:nvPr/>
        </p:nvSpPr>
        <p:spPr>
          <a:xfrm>
            <a:off x="5870575" y="3511550"/>
            <a:ext cx="136906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BECE5AA-911B-416A-BA12-942B5E4C6FB8}"/>
              </a:ext>
            </a:extLst>
          </p:cNvPr>
          <p:cNvSpPr/>
          <p:nvPr/>
        </p:nvSpPr>
        <p:spPr>
          <a:xfrm>
            <a:off x="7543800" y="3511550"/>
            <a:ext cx="1300480" cy="3041650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6D657C-8C2E-4F69-BD87-51FF562C7282}"/>
              </a:ext>
            </a:extLst>
          </p:cNvPr>
          <p:cNvSpPr txBox="1"/>
          <p:nvPr/>
        </p:nvSpPr>
        <p:spPr>
          <a:xfrm>
            <a:off x="7742555" y="3311525"/>
            <a:ext cx="90297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AXIOS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C7CD06-86B3-492E-AEEE-52FE65B8A947}"/>
              </a:ext>
            </a:extLst>
          </p:cNvPr>
          <p:cNvSpPr txBox="1"/>
          <p:nvPr/>
        </p:nvSpPr>
        <p:spPr>
          <a:xfrm>
            <a:off x="7784465" y="3726815"/>
            <a:ext cx="82740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</a:t>
            </a:r>
            <a:endParaRPr lang="ko-KR" altLang="en-US" sz="2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85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3315" cy="4826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80" name="그림 5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050" y="1783136"/>
            <a:ext cx="2335530" cy="1305560"/>
          </a:xfrm>
          <a:prstGeom prst="rect">
            <a:avLst/>
          </a:prstGeom>
          <a:noFill/>
        </p:spPr>
      </p:pic>
      <p:pic>
        <p:nvPicPr>
          <p:cNvPr id="181" name="그림 5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678" y="3277683"/>
            <a:ext cx="3978275" cy="620903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pic>
        <p:nvPicPr>
          <p:cNvPr id="182" name="그림 5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747" y="3276713"/>
            <a:ext cx="3313530" cy="6210000"/>
          </a:xfrm>
          <a:prstGeom prst="rect">
            <a:avLst/>
          </a:prstGeom>
          <a:noFill/>
          <a:ln w="5715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</p:pic>
      <p:pic>
        <p:nvPicPr>
          <p:cNvPr id="183" name="그림 5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914" y="3277683"/>
            <a:ext cx="5458201" cy="342000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pic>
        <p:nvPicPr>
          <p:cNvPr id="184" name="그림 58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35"/>
          <a:stretch>
            <a:fillRect/>
          </a:stretch>
        </p:blipFill>
        <p:spPr>
          <a:xfrm>
            <a:off x="12525953" y="6967683"/>
            <a:ext cx="2084121" cy="252000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sp>
        <p:nvSpPr>
          <p:cNvPr id="185" name="텍스트 상자 7"/>
          <p:cNvSpPr txBox="1">
            <a:spLocks/>
          </p:cNvSpPr>
          <p:nvPr/>
        </p:nvSpPr>
        <p:spPr>
          <a:xfrm>
            <a:off x="6130009" y="568564"/>
            <a:ext cx="6061635" cy="86177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진행상황</a:t>
            </a:r>
            <a:r>
              <a:rPr lang="en-US" altLang="ko-KR" sz="45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–</a:t>
            </a:r>
            <a:r>
              <a:rPr lang="ko-KR" altLang="en-US" sz="45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협업 방식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D3BDC9-864C-488F-B466-F1F5AA04A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847" y="1783136"/>
            <a:ext cx="1294130" cy="129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CF4E63E-1196-4914-9277-16EA4D415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3432" y="2147085"/>
            <a:ext cx="3374628" cy="86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 descr="C:/Users/admin/AppData/Roaming/PolarisOffice/ETemp/10756_10466160/fImage1643565705.png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3950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790" cy="982345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 hangingPunct="1"/>
            <a:endParaRPr lang="ko-KR" altLang="en-US" sz="1800" b="0" i="0" strike="noStrike" cap="none">
              <a:latin typeface="맑은 고딕" charset="0"/>
              <a:ea typeface="맑은 고딕" charset="0"/>
            </a:endParaRPr>
          </a:p>
        </p:txBody>
      </p:sp>
      <p:pic>
        <p:nvPicPr>
          <p:cNvPr id="176" name="Picture " descr="C:/Users/admin/AppData/Roaming/PolarisOffice/ETemp/10756_10466160/fImage94601358814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9750" y="1856740"/>
            <a:ext cx="9589770" cy="7920355"/>
          </a:xfrm>
          <a:prstGeom prst="rect">
            <a:avLst/>
          </a:prstGeom>
          <a:noFill/>
          <a:ln w="57150" cap="flat" cmpd="sng">
            <a:solidFill>
              <a:srgbClr val="856E95">
                <a:alpha val="100000"/>
              </a:srgbClr>
            </a:solidFill>
            <a:prstDash val="solid"/>
            <a:round/>
          </a:ln>
        </p:spPr>
      </p:pic>
      <p:sp>
        <p:nvSpPr>
          <p:cNvPr id="177" name="Rect 0"/>
          <p:cNvSpPr txBox="1">
            <a:spLocks/>
          </p:cNvSpPr>
          <p:nvPr/>
        </p:nvSpPr>
        <p:spPr>
          <a:xfrm>
            <a:off x="4304665" y="486410"/>
            <a:ext cx="9679305" cy="16935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/>
            <a:r>
              <a:rPr sz="50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진행상황 </a:t>
            </a:r>
            <a:r>
              <a:rPr sz="40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- Entity Relationship Diagram</a:t>
            </a:r>
            <a:endParaRPr lang="ko-KR" altLang="en-US" sz="4000" b="1" i="0" strike="noStrike" cap="none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algn="ctr" rtl="0" latinLnBrk="0">
              <a:buFontTx/>
              <a:buNone/>
            </a:pPr>
            <a:endParaRPr lang="ko-KR" altLang="en-US" sz="5000" b="1" i="0" strike="noStrike" cap="none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15990" y="413385"/>
            <a:ext cx="625665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시스템 인터페이스 목록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 descr="C:/Users/admin/AppData/Roaming/PolarisOffice/ETemp/896_7257752/image6.png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4" name="그림 17" descr="C:/Users/admin/AppData/Roaming/PolarisOffice/ETemp/896_7257752/fImage104066471650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"/>
          <a:stretch>
            <a:fillRect/>
          </a:stretch>
        </p:blipFill>
        <p:spPr>
          <a:xfrm>
            <a:off x="2393950" y="1918970"/>
            <a:ext cx="13133070" cy="710628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4655185" y="372745"/>
            <a:ext cx="899350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시스템 인터페이스 상세 설계서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 descr="C:/Users/admin/AppData/Roaming/PolarisOffice/ETemp/896_7257752/image6.png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5" name="그림 20" descr="C:/Users/admin/AppData/Roaming/PolarisOffice/ETemp/896_7257752/fImage45721482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075" y="1637030"/>
            <a:ext cx="9106535" cy="778764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15990" y="413385"/>
            <a:ext cx="625665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프로그램 명세서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 descr="C:/Users/admin/AppData/Roaming/PolarisOffice/ETemp/896_7257752/image6.png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4" name="그림 22" descr="C:/Users/admin/AppData/Roaming/PolarisOffice/ETemp/896_7257752/fImage74733492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1690370"/>
            <a:ext cx="11373485" cy="764476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3315" cy="4826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6" name="그림 2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2015" y="2341245"/>
            <a:ext cx="6001385" cy="6950710"/>
          </a:xfrm>
          <a:prstGeom prst="rect">
            <a:avLst/>
          </a:prstGeom>
          <a:noFill/>
          <a:ln w="57150" cap="flat" cmpd="sng">
            <a:solidFill>
              <a:srgbClr val="785C8B">
                <a:alpha val="100000"/>
              </a:srgbClr>
            </a:solidFill>
            <a:prstDash val="solid"/>
            <a:round/>
          </a:ln>
        </p:spPr>
      </p:pic>
      <p:sp>
        <p:nvSpPr>
          <p:cNvPr id="177" name="텍스트 상자 27"/>
          <p:cNvSpPr txBox="1">
            <a:spLocks/>
          </p:cNvSpPr>
          <p:nvPr/>
        </p:nvSpPr>
        <p:spPr>
          <a:xfrm>
            <a:off x="9213215" y="2038985"/>
            <a:ext cx="7714615" cy="7355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소프트웨어</a:t>
            </a:r>
            <a:r>
              <a:rPr 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28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개발규약</a:t>
            </a:r>
            <a:endParaRPr lang="en-US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표준 개발 서버 및 서버의 버전 명시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데이터 타입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ERD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에서 규정한 데이터 타입 명시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배포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 환경 및 프로젝트 배포 가이드 제시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코딩 스타일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기본적인 코딩 규칙 설정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 환경 세팅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코딩 작업 전 </a:t>
            </a:r>
            <a:r>
              <a:rPr lang="en-US" altLang="ko-KR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Front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와 </a:t>
            </a:r>
            <a:r>
              <a:rPr lang="en-US" altLang="ko-KR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Back 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각각의 에디터 초석 작업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87" name="텍스트 상자 2"/>
          <p:cNvSpPr txBox="1">
            <a:spLocks/>
          </p:cNvSpPr>
          <p:nvPr/>
        </p:nvSpPr>
        <p:spPr>
          <a:xfrm>
            <a:off x="3527425" y="505460"/>
            <a:ext cx="263842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진행상황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88" name="텍스트 상자 3"/>
          <p:cNvSpPr txBox="1">
            <a:spLocks/>
          </p:cNvSpPr>
          <p:nvPr/>
        </p:nvSpPr>
        <p:spPr>
          <a:xfrm>
            <a:off x="5828665" y="614680"/>
            <a:ext cx="8957310" cy="7073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- </a:t>
            </a:r>
            <a:r>
              <a:rPr lang="en-US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Standards and Procedures Manual</a:t>
            </a:r>
            <a:endParaRPr lang="ko-KR" altLang="en-US" sz="4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4D00A4B7-8B0A-4CDE-A874-055BC14D3C63}"/>
              </a:ext>
            </a:extLst>
          </p:cNvPr>
          <p:cNvSpPr/>
          <p:nvPr/>
        </p:nvSpPr>
        <p:spPr>
          <a:xfrm>
            <a:off x="11793855" y="3477895"/>
            <a:ext cx="3009265" cy="300037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FA02017-493F-4017-937D-ACC5A924FCB0}"/>
              </a:ext>
            </a:extLst>
          </p:cNvPr>
          <p:cNvSpPr/>
          <p:nvPr/>
        </p:nvSpPr>
        <p:spPr>
          <a:xfrm>
            <a:off x="3401060" y="3477895"/>
            <a:ext cx="3009265" cy="3000375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>
            <a:off x="6017260" y="336550"/>
            <a:ext cx="625665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YMPM</a:t>
            </a:r>
            <a:endParaRPr lang="ko-KR" altLang="en-US" sz="5000" b="1" dirty="0">
              <a:solidFill>
                <a:srgbClr val="69468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Google Shape;98;p14">
            <a:extLst>
              <a:ext uri="{FF2B5EF4-FFF2-40B4-BE49-F238E27FC236}">
                <a16:creationId xmlns:a16="http://schemas.microsoft.com/office/drawing/2014/main" id="{FDF1F6BC-CFDC-4C74-98D0-DABEEB25D5F2}"/>
              </a:ext>
            </a:extLst>
          </p:cNvPr>
          <p:cNvSpPr txBox="1"/>
          <p:nvPr/>
        </p:nvSpPr>
        <p:spPr>
          <a:xfrm>
            <a:off x="2327275" y="69754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 err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권빛나리</a:t>
            </a:r>
            <a:endParaRPr sz="5500" b="1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7" name="Google Shape;101;p14">
            <a:extLst>
              <a:ext uri="{FF2B5EF4-FFF2-40B4-BE49-F238E27FC236}">
                <a16:creationId xmlns:a16="http://schemas.microsoft.com/office/drawing/2014/main" id="{72D3BFAC-9D9A-45CF-8B91-1D89EE01883E}"/>
              </a:ext>
            </a:extLst>
          </p:cNvPr>
          <p:cNvSpPr txBox="1"/>
          <p:nvPr/>
        </p:nvSpPr>
        <p:spPr>
          <a:xfrm>
            <a:off x="6523990" y="697790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 err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곽다은</a:t>
            </a:r>
            <a:endParaRPr sz="5500" b="1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8" name="Google Shape;102;p14">
            <a:extLst>
              <a:ext uri="{FF2B5EF4-FFF2-40B4-BE49-F238E27FC236}">
                <a16:creationId xmlns:a16="http://schemas.microsoft.com/office/drawing/2014/main" id="{56EFD81D-361C-43F0-97EB-EA03F0023819}"/>
              </a:ext>
            </a:extLst>
          </p:cNvPr>
          <p:cNvSpPr txBox="1"/>
          <p:nvPr/>
        </p:nvSpPr>
        <p:spPr>
          <a:xfrm>
            <a:off x="6461760" y="8234680"/>
            <a:ext cx="5280660" cy="1169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Full-Stack</a:t>
            </a:r>
            <a:b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Front, Back)</a:t>
            </a:r>
            <a:endParaRPr sz="3500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9" name="Google Shape;103;p14">
            <a:extLst>
              <a:ext uri="{FF2B5EF4-FFF2-40B4-BE49-F238E27FC236}">
                <a16:creationId xmlns:a16="http://schemas.microsoft.com/office/drawing/2014/main" id="{A8000DFB-90E4-4292-B79B-092582B7CF20}"/>
              </a:ext>
            </a:extLst>
          </p:cNvPr>
          <p:cNvSpPr txBox="1"/>
          <p:nvPr/>
        </p:nvSpPr>
        <p:spPr>
          <a:xfrm>
            <a:off x="10720705" y="69373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신효원</a:t>
            </a:r>
            <a:endParaRPr sz="5500" b="1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20" name="Google Shape;105;p14"/>
          <p:cNvSpPr txBox="1">
            <a:spLocks/>
          </p:cNvSpPr>
          <p:nvPr/>
        </p:nvSpPr>
        <p:spPr>
          <a:xfrm>
            <a:off x="485775" y="1806189"/>
            <a:ext cx="17315180" cy="11709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7000" b="1">
                <a:solidFill>
                  <a:srgbClr val="694680"/>
                </a:solidFill>
                <a:ea typeface="Calibri" charset="0"/>
              </a:rPr>
              <a:t>TEAM MEMBER</a:t>
            </a:r>
            <a:endParaRPr lang="ko-KR" altLang="en-US" sz="7000" b="1">
              <a:solidFill>
                <a:srgbClr val="694680"/>
              </a:solidFill>
              <a:ea typeface="Calibri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5BDE46A-9D0D-4FBA-8870-5B469E5B46FA}"/>
              </a:ext>
            </a:extLst>
          </p:cNvPr>
          <p:cNvSpPr/>
          <p:nvPr/>
        </p:nvSpPr>
        <p:spPr>
          <a:xfrm>
            <a:off x="7584440" y="3477895"/>
            <a:ext cx="3009265" cy="3000375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도형 7"/>
          <p:cNvSpPr>
            <a:spLocks/>
          </p:cNvSpPr>
          <p:nvPr/>
        </p:nvSpPr>
        <p:spPr>
          <a:xfrm>
            <a:off x="3362960" y="347218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6" name="도형 8"/>
          <p:cNvSpPr>
            <a:spLocks/>
          </p:cNvSpPr>
          <p:nvPr/>
        </p:nvSpPr>
        <p:spPr>
          <a:xfrm>
            <a:off x="3206750" y="3347720"/>
            <a:ext cx="3379470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7" name="도형 9"/>
          <p:cNvSpPr>
            <a:spLocks/>
          </p:cNvSpPr>
          <p:nvPr/>
        </p:nvSpPr>
        <p:spPr>
          <a:xfrm>
            <a:off x="7595870" y="346583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8" name="도형 10"/>
          <p:cNvSpPr>
            <a:spLocks/>
          </p:cNvSpPr>
          <p:nvPr/>
        </p:nvSpPr>
        <p:spPr>
          <a:xfrm>
            <a:off x="7461885" y="3341370"/>
            <a:ext cx="3357245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9" name="도형 11"/>
          <p:cNvSpPr>
            <a:spLocks/>
          </p:cNvSpPr>
          <p:nvPr/>
        </p:nvSpPr>
        <p:spPr>
          <a:xfrm>
            <a:off x="11757025" y="346583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0" name="도형 12"/>
          <p:cNvSpPr>
            <a:spLocks/>
          </p:cNvSpPr>
          <p:nvPr/>
        </p:nvSpPr>
        <p:spPr>
          <a:xfrm>
            <a:off x="11622405" y="3341370"/>
            <a:ext cx="3357880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29325" y="400050"/>
            <a:ext cx="625665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퍼블리싱</a:t>
            </a:r>
            <a:r>
              <a:rPr lang="en-US" sz="28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(Axure)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4" name="그림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125" y="2338070"/>
            <a:ext cx="7230110" cy="5606415"/>
          </a:xfrm>
          <a:prstGeom prst="rect">
            <a:avLst/>
          </a:prstGeom>
          <a:noFill/>
        </p:spPr>
      </p:pic>
      <p:pic>
        <p:nvPicPr>
          <p:cNvPr id="195" name="그림 2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2333625"/>
            <a:ext cx="8020685" cy="5544185"/>
          </a:xfrm>
          <a:prstGeom prst="rect">
            <a:avLst/>
          </a:prstGeom>
          <a:noFill/>
        </p:spPr>
      </p:pic>
      <p:pic>
        <p:nvPicPr>
          <p:cNvPr id="196" name="그림 35" descr="C:/Users/admin/AppData/Roaming/PolarisOffice/ETemp/13692_22724144/fImage30203504696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4075" y="2338070"/>
            <a:ext cx="7230745" cy="560705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97" name="그림 36" descr="C:/Users/admin/AppData/Roaming/PolarisOffice/ETemp/13692_22724144/fImage29722505446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4925" y="2333625"/>
            <a:ext cx="8021320" cy="554482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338570" y="374015"/>
            <a:ext cx="263842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진행상황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5" name="그림 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0180" y="1842770"/>
            <a:ext cx="15387320" cy="7529830"/>
          </a:xfrm>
          <a:prstGeom prst="rect">
            <a:avLst/>
          </a:prstGeom>
          <a:noFill/>
          <a:ln w="57150" cap="flat" cmpd="sng">
            <a:solidFill>
              <a:srgbClr val="8E799B">
                <a:alpha val="100000"/>
              </a:srgbClr>
            </a:solidFill>
            <a:prstDash val="solid"/>
            <a:round/>
          </a:ln>
        </p:spPr>
      </p:pic>
      <p:sp>
        <p:nvSpPr>
          <p:cNvPr id="206" name="텍스트 상자 1"/>
          <p:cNvSpPr txBox="1">
            <a:spLocks/>
          </p:cNvSpPr>
          <p:nvPr/>
        </p:nvSpPr>
        <p:spPr>
          <a:xfrm>
            <a:off x="8639810" y="483235"/>
            <a:ext cx="2042160" cy="7073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- WBS</a:t>
            </a:r>
            <a:endParaRPr lang="ko-KR" altLang="en-US" sz="4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"/>
          <p:cNvSpPr txBox="1">
            <a:spLocks/>
          </p:cNvSpPr>
          <p:nvPr/>
        </p:nvSpPr>
        <p:spPr>
          <a:xfrm>
            <a:off x="3529965" y="3571240"/>
            <a:ext cx="11226165" cy="3168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0">
                <a:solidFill>
                  <a:schemeClr val="bg1"/>
                </a:solidFill>
                <a:latin typeface="Bahnschrift SemiBold SemiConden" charset="0"/>
              </a:rPr>
              <a:t>Q&amp;A</a:t>
            </a:r>
            <a:endParaRPr lang="ko-KR" altLang="en-US" sz="20000">
              <a:solidFill>
                <a:schemeClr val="bg1"/>
              </a:solidFill>
              <a:latin typeface="Bahnschrift SemiBold SemiConden" charset="0"/>
            </a:endParaRPr>
          </a:p>
        </p:txBody>
      </p:sp>
      <p:pic>
        <p:nvPicPr>
          <p:cNvPr id="441" name="그림 1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335" y="2212975"/>
            <a:ext cx="6441440" cy="587883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 0"/>
          <p:cNvSpPr txBox="1">
            <a:spLocks/>
          </p:cNvSpPr>
          <p:nvPr/>
        </p:nvSpPr>
        <p:spPr>
          <a:xfrm>
            <a:off x="8315960" y="1604010"/>
            <a:ext cx="2337435" cy="86741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개발배경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구축방향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서비스구성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화면 흐름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적용기술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진행상황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  </a:t>
            </a: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-협업 방식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   -ERD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   -SPM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   -WBS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>
            <a:off x="6015355" y="410845"/>
            <a:ext cx="625665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목차</a:t>
            </a:r>
            <a:endParaRPr lang="ko-KR" altLang="en-US" sz="5000" b="1" dirty="0">
              <a:solidFill>
                <a:srgbClr val="69468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6332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5" name="도형 2"/>
          <p:cNvSpPr>
            <a:spLocks/>
          </p:cNvSpPr>
          <p:nvPr/>
        </p:nvSpPr>
        <p:spPr>
          <a:xfrm flipH="1">
            <a:off x="7912735" y="1806575"/>
            <a:ext cx="52705" cy="7552690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9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/>
          </p:cNvSpPr>
          <p:nvPr/>
        </p:nvSpPr>
        <p:spPr>
          <a:xfrm>
            <a:off x="7743273" y="412696"/>
            <a:ext cx="27762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개발</a:t>
            </a:r>
            <a:r>
              <a:rPr lang="en-US" sz="5000" b="1" dirty="0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50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배경</a:t>
            </a:r>
            <a:endParaRPr lang="ko-KR" altLang="en-US" sz="5000" b="1" dirty="0">
              <a:solidFill>
                <a:srgbClr val="F5F5F5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21" name="Google Shape;121;p15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92" y="1362710"/>
            <a:ext cx="13869035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30" name="도형 24"/>
          <p:cNvSpPr>
            <a:spLocks/>
          </p:cNvSpPr>
          <p:nvPr/>
        </p:nvSpPr>
        <p:spPr>
          <a:xfrm>
            <a:off x="349250" y="238125"/>
            <a:ext cx="17622520" cy="976249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7" name="Google Shape;127;p15"/>
          <p:cNvSpPr txBox="1">
            <a:spLocks/>
          </p:cNvSpPr>
          <p:nvPr/>
        </p:nvSpPr>
        <p:spPr>
          <a:xfrm>
            <a:off x="3787775" y="1833894"/>
            <a:ext cx="10976610" cy="70788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관심사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패션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스트리밍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운동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선수</a:t>
            </a:r>
            <a:endParaRPr lang="ko-KR" altLang="en-US" sz="4000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37" name="그림 37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587" y="1775087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38" name="그림 38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03327" y="1741810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21" name="도형 20">
            <a:extLst>
              <a:ext uri="{FF2B5EF4-FFF2-40B4-BE49-F238E27FC236}">
                <a16:creationId xmlns:a16="http://schemas.microsoft.com/office/drawing/2014/main" id="{AE2F1CBD-ED58-4565-8B06-D8A9C5A8D59D}"/>
              </a:ext>
            </a:extLst>
          </p:cNvPr>
          <p:cNvSpPr>
            <a:spLocks/>
          </p:cNvSpPr>
          <p:nvPr/>
        </p:nvSpPr>
        <p:spPr>
          <a:xfrm>
            <a:off x="8857931" y="3053646"/>
            <a:ext cx="572135" cy="1019795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Google Shape;122;p15">
            <a:extLst>
              <a:ext uri="{FF2B5EF4-FFF2-40B4-BE49-F238E27FC236}">
                <a16:creationId xmlns:a16="http://schemas.microsoft.com/office/drawing/2014/main" id="{A55FE219-2E87-4219-A2DD-4C95FB8DD636}"/>
              </a:ext>
            </a:extLst>
          </p:cNvPr>
          <p:cNvSpPr txBox="1">
            <a:spLocks/>
          </p:cNvSpPr>
          <p:nvPr/>
        </p:nvSpPr>
        <p:spPr>
          <a:xfrm>
            <a:off x="3893694" y="4572311"/>
            <a:ext cx="10808335" cy="70788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초반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기획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유명인의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패션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정보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아카이브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</a:t>
            </a:r>
            <a:endParaRPr lang="ko-KR" altLang="en-US" sz="4000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23" name="그림 78">
            <a:extLst>
              <a:ext uri="{FF2B5EF4-FFF2-40B4-BE49-F238E27FC236}">
                <a16:creationId xmlns:a16="http://schemas.microsoft.com/office/drawing/2014/main" id="{DA189223-7B25-4A58-95A4-8CEBBD9B6ECB}"/>
              </a:ext>
            </a:extLst>
          </p:cNvPr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82315" y="4543519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4" name="그림 79">
            <a:extLst>
              <a:ext uri="{FF2B5EF4-FFF2-40B4-BE49-F238E27FC236}">
                <a16:creationId xmlns:a16="http://schemas.microsoft.com/office/drawing/2014/main" id="{A9DB531F-C033-4A2C-B812-1DF142481940}"/>
              </a:ext>
            </a:extLst>
          </p:cNvPr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455" y="4557320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DC0AA20-ECC2-4774-AA39-9CAC2D001E60}"/>
              </a:ext>
            </a:extLst>
          </p:cNvPr>
          <p:cNvGrpSpPr/>
          <p:nvPr/>
        </p:nvGrpSpPr>
        <p:grpSpPr>
          <a:xfrm>
            <a:off x="580706" y="7543335"/>
            <a:ext cx="17126586" cy="1369054"/>
            <a:chOff x="580706" y="6938740"/>
            <a:chExt cx="17126586" cy="136905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8A4A9D8-6248-4EED-89BE-D9545C1C37FC}"/>
                </a:ext>
              </a:extLst>
            </p:cNvPr>
            <p:cNvGrpSpPr/>
            <p:nvPr/>
          </p:nvGrpSpPr>
          <p:grpSpPr>
            <a:xfrm>
              <a:off x="580706" y="6938740"/>
              <a:ext cx="17126586" cy="1179513"/>
              <a:chOff x="580707" y="6928336"/>
              <a:chExt cx="17126586" cy="1179513"/>
            </a:xfrm>
          </p:grpSpPr>
          <p:sp>
            <p:nvSpPr>
              <p:cNvPr id="27" name="Google Shape;126;p15">
                <a:extLst>
                  <a:ext uri="{FF2B5EF4-FFF2-40B4-BE49-F238E27FC236}">
                    <a16:creationId xmlns:a16="http://schemas.microsoft.com/office/drawing/2014/main" id="{B273754A-1272-42DB-AD98-1A893C4BEC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4755" y="7369979"/>
                <a:ext cx="16198850" cy="737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numCol="1" anchor="ctr">
                <a:sp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수정된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기획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: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나의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패션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정보를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매일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기록하고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피드백을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받을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수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있는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서비스</a:t>
                </a:r>
                <a:endParaRPr lang="ko-KR" altLang="en-US" sz="4200" b="1" dirty="0">
                  <a:solidFill>
                    <a:srgbClr val="F5F5F5"/>
                  </a:solidFill>
                  <a:latin typeface="나눔바른고딕" charset="0"/>
                  <a:ea typeface="나눔바른고딕" charset="0"/>
                </a:endParaRPr>
              </a:p>
            </p:txBody>
          </p:sp>
          <p:pic>
            <p:nvPicPr>
              <p:cNvPr id="28" name="그림 34">
                <a:extLst>
                  <a:ext uri="{FF2B5EF4-FFF2-40B4-BE49-F238E27FC236}">
                    <a16:creationId xmlns:a16="http://schemas.microsoft.com/office/drawing/2014/main" id="{BB3937AF-D8B6-40AF-A3D9-284DAC41AF9C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74528" y="6928336"/>
                <a:ext cx="532765" cy="4400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</p:pic>
          <p:pic>
            <p:nvPicPr>
              <p:cNvPr id="29" name="그림 35">
                <a:extLst>
                  <a:ext uri="{FF2B5EF4-FFF2-40B4-BE49-F238E27FC236}">
                    <a16:creationId xmlns:a16="http://schemas.microsoft.com/office/drawing/2014/main" id="{9971367B-7277-4FF8-A457-0213B8F9DDC8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80707" y="6938740"/>
                <a:ext cx="532765" cy="4400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</p:pic>
        </p:grpSp>
        <p:pic>
          <p:nvPicPr>
            <p:cNvPr id="31" name="그림 70">
              <a:extLst>
                <a:ext uri="{FF2B5EF4-FFF2-40B4-BE49-F238E27FC236}">
                  <a16:creationId xmlns:a16="http://schemas.microsoft.com/office/drawing/2014/main" id="{F7414923-9B22-4947-AA90-2B3A85987788}"/>
                </a:ext>
              </a:extLst>
            </p:cNvPr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240509" y="8138200"/>
              <a:ext cx="15840000" cy="3683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pic>
          <p:nvPicPr>
            <p:cNvPr id="32" name="그림 77">
              <a:extLst>
                <a:ext uri="{FF2B5EF4-FFF2-40B4-BE49-F238E27FC236}">
                  <a16:creationId xmlns:a16="http://schemas.microsoft.com/office/drawing/2014/main" id="{767145BA-7D21-4DEF-9897-2CC49F24CE85}"/>
                </a:ext>
              </a:extLst>
            </p:cNvPr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043999" y="8253794"/>
              <a:ext cx="16200000" cy="540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</p:grpSp>
      <p:sp>
        <p:nvSpPr>
          <p:cNvPr id="34" name="도형 20">
            <a:extLst>
              <a:ext uri="{FF2B5EF4-FFF2-40B4-BE49-F238E27FC236}">
                <a16:creationId xmlns:a16="http://schemas.microsoft.com/office/drawing/2014/main" id="{D19C224B-16AF-465D-9ECC-F6EA4F204004}"/>
              </a:ext>
            </a:extLst>
          </p:cNvPr>
          <p:cNvSpPr>
            <a:spLocks/>
          </p:cNvSpPr>
          <p:nvPr/>
        </p:nvSpPr>
        <p:spPr>
          <a:xfrm>
            <a:off x="8857930" y="6365901"/>
            <a:ext cx="572135" cy="1019795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6">
            <a:extLst>
              <a:ext uri="{FF2B5EF4-FFF2-40B4-BE49-F238E27FC236}">
                <a16:creationId xmlns:a16="http://schemas.microsoft.com/office/drawing/2014/main" id="{EFB4E02E-3E61-4AA4-A17C-20ED7D608600}"/>
              </a:ext>
            </a:extLst>
          </p:cNvPr>
          <p:cNvSpPr txBox="1">
            <a:spLocks/>
          </p:cNvSpPr>
          <p:nvPr/>
        </p:nvSpPr>
        <p:spPr>
          <a:xfrm>
            <a:off x="4890218" y="5316893"/>
            <a:ext cx="8482330" cy="56938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문제점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서비스의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단조로움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유저의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생산적인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활동X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endParaRPr lang="ko-KR" altLang="en-US" sz="3100" b="1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5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30" y="5101590"/>
            <a:ext cx="17645380" cy="4699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4" name="그림 36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V="1">
            <a:off x="4238141" y="5104213"/>
            <a:ext cx="9815830" cy="4699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5" name="텍스트 상자 38"/>
          <p:cNvSpPr txBox="1">
            <a:spLocks/>
          </p:cNvSpPr>
          <p:nvPr/>
        </p:nvSpPr>
        <p:spPr>
          <a:xfrm>
            <a:off x="1525498" y="1409467"/>
            <a:ext cx="6420816" cy="240065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정보 공유의 장</a:t>
            </a: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ko-KR" alt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데일리룩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기록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이 가능한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개인적인 공간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빠른 유행에 대한 분석 가능</a:t>
            </a: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4. 보유 아이템으로 자유롭게 코디 가능</a:t>
            </a:r>
            <a:endParaRPr lang="ko-KR" alt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6" name="텍스트 상자 39"/>
          <p:cNvSpPr txBox="1">
            <a:spLocks/>
          </p:cNvSpPr>
          <p:nvPr/>
        </p:nvSpPr>
        <p:spPr>
          <a:xfrm>
            <a:off x="11077526" y="2025019"/>
            <a:ext cx="4986903" cy="116955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데일리룩 / 옷장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생성 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시간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점수제의 기준 부재</a:t>
            </a:r>
            <a:endParaRPr lang="ko-KR" alt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7" name="텍스트 상자 40"/>
          <p:cNvSpPr txBox="1">
            <a:spLocks/>
          </p:cNvSpPr>
          <p:nvPr/>
        </p:nvSpPr>
        <p:spPr>
          <a:xfrm>
            <a:off x="1274369" y="6187574"/>
            <a:ext cx="6671945" cy="30162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sns의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#ootd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누적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3.9억개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이상</a:t>
            </a:r>
            <a:endParaRPr 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  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▷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패션에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대한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관심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도 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개성의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다양화</a:t>
            </a:r>
            <a:endParaRPr 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  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▷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관련 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폭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넓은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정보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수용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수요층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유행에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민감한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한국인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겨냥</a:t>
            </a:r>
          </a:p>
        </p:txBody>
      </p:sp>
      <p:sp>
        <p:nvSpPr>
          <p:cNvPr id="8" name="텍스트 상자 41"/>
          <p:cNvSpPr txBox="1">
            <a:spLocks/>
          </p:cNvSpPr>
          <p:nvPr/>
        </p:nvSpPr>
        <p:spPr>
          <a:xfrm>
            <a:off x="10648080" y="6841599"/>
            <a:ext cx="6273524" cy="1708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관련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다수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5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(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스타일쉐어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코디북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sns의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#ootd 등)</a:t>
            </a: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악의적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의도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평가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자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출현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가능</a:t>
            </a:r>
            <a:endParaRPr lang="ko-KR" alt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9" name="도형 42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8D1E75-3851-464C-A333-963B66F5A88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87640" y="3763327"/>
            <a:ext cx="2712720" cy="27127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15990" y="413385"/>
            <a:ext cx="625665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 마인드맵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 descr="C:/Users/admin/AppData/Roaming/PolarisOffice/ETemp/896_7257752/image6.png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4" name="그림 14" descr="C:/Users/admin/AppData/Roaming/PolarisOffice/ETemp/896_7257752/fImage291846419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405" y="1409700"/>
            <a:ext cx="7256780" cy="84588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6"/>
          <p:cNvPicPr preferRelativeResize="0"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2680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52" name="Google Shape;152;p16"/>
          <p:cNvSpPr txBox="1">
            <a:spLocks/>
          </p:cNvSpPr>
          <p:nvPr/>
        </p:nvSpPr>
        <p:spPr>
          <a:xfrm>
            <a:off x="5848350" y="467995"/>
            <a:ext cx="62560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시스템 구축 방향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도형 39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41" name="그룹 53">
            <a:extLst>
              <a:ext uri="{FF2B5EF4-FFF2-40B4-BE49-F238E27FC236}">
                <a16:creationId xmlns:a16="http://schemas.microsoft.com/office/drawing/2014/main" id="{E62FD7BA-875D-4FD7-BC29-2A09E68D3EA4}"/>
              </a:ext>
            </a:extLst>
          </p:cNvPr>
          <p:cNvGrpSpPr/>
          <p:nvPr/>
        </p:nvGrpSpPr>
        <p:grpSpPr>
          <a:xfrm>
            <a:off x="5619115" y="2272665"/>
            <a:ext cx="3357245" cy="2679065"/>
            <a:chOff x="5619115" y="2272665"/>
            <a:chExt cx="3357245" cy="2679065"/>
          </a:xfrm>
        </p:grpSpPr>
        <p:pic>
          <p:nvPicPr>
            <p:cNvPr id="42" name="Google Shape;145;p16">
              <a:extLst>
                <a:ext uri="{FF2B5EF4-FFF2-40B4-BE49-F238E27FC236}">
                  <a16:creationId xmlns:a16="http://schemas.microsoft.com/office/drawing/2014/main" id="{2DF87733-ED5A-4E1D-B95E-F2588F9A0D7B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19115" y="2272665"/>
              <a:ext cx="335788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43" name="도형 50">
              <a:extLst>
                <a:ext uri="{FF2B5EF4-FFF2-40B4-BE49-F238E27FC236}">
                  <a16:creationId xmlns:a16="http://schemas.microsoft.com/office/drawing/2014/main" id="{930A840C-1AD9-49AB-82AE-7B2C995E649C}"/>
                </a:ext>
              </a:extLst>
            </p:cNvPr>
            <p:cNvSpPr>
              <a:spLocks/>
            </p:cNvSpPr>
            <p:nvPr/>
          </p:nvSpPr>
          <p:spPr>
            <a:xfrm>
              <a:off x="5818505" y="2495550"/>
              <a:ext cx="298196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4" name="그룹 53">
            <a:extLst>
              <a:ext uri="{FF2B5EF4-FFF2-40B4-BE49-F238E27FC236}">
                <a16:creationId xmlns:a16="http://schemas.microsoft.com/office/drawing/2014/main" id="{E156733F-7F4B-47F6-9105-62F8416A20D3}"/>
              </a:ext>
            </a:extLst>
          </p:cNvPr>
          <p:cNvGrpSpPr/>
          <p:nvPr/>
        </p:nvGrpSpPr>
        <p:grpSpPr>
          <a:xfrm>
            <a:off x="9311005" y="2273300"/>
            <a:ext cx="3357245" cy="2679065"/>
            <a:chOff x="9311005" y="2273300"/>
            <a:chExt cx="3357245" cy="2679065"/>
          </a:xfrm>
        </p:grpSpPr>
        <p:pic>
          <p:nvPicPr>
            <p:cNvPr id="45" name="Google Shape;145;p16">
              <a:extLst>
                <a:ext uri="{FF2B5EF4-FFF2-40B4-BE49-F238E27FC236}">
                  <a16:creationId xmlns:a16="http://schemas.microsoft.com/office/drawing/2014/main" id="{EEBF1595-16A6-4721-AE01-FBD05FFE5037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11005" y="2273300"/>
              <a:ext cx="335788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46" name="도형 50">
              <a:extLst>
                <a:ext uri="{FF2B5EF4-FFF2-40B4-BE49-F238E27FC236}">
                  <a16:creationId xmlns:a16="http://schemas.microsoft.com/office/drawing/2014/main" id="{929FD45C-C146-4780-8B46-06F506652583}"/>
                </a:ext>
              </a:extLst>
            </p:cNvPr>
            <p:cNvSpPr>
              <a:spLocks/>
            </p:cNvSpPr>
            <p:nvPr/>
          </p:nvSpPr>
          <p:spPr>
            <a:xfrm>
              <a:off x="9510395" y="2496185"/>
              <a:ext cx="298196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7" name="그룹 53">
            <a:extLst>
              <a:ext uri="{FF2B5EF4-FFF2-40B4-BE49-F238E27FC236}">
                <a16:creationId xmlns:a16="http://schemas.microsoft.com/office/drawing/2014/main" id="{60D49193-A15A-47BF-9836-665A2BC1C2C6}"/>
              </a:ext>
            </a:extLst>
          </p:cNvPr>
          <p:cNvGrpSpPr/>
          <p:nvPr/>
        </p:nvGrpSpPr>
        <p:grpSpPr>
          <a:xfrm>
            <a:off x="13003530" y="2272665"/>
            <a:ext cx="3357245" cy="2679065"/>
            <a:chOff x="13003530" y="2272665"/>
            <a:chExt cx="3357245" cy="2679065"/>
          </a:xfrm>
        </p:grpSpPr>
        <p:pic>
          <p:nvPicPr>
            <p:cNvPr id="48" name="Google Shape;145;p16">
              <a:extLst>
                <a:ext uri="{FF2B5EF4-FFF2-40B4-BE49-F238E27FC236}">
                  <a16:creationId xmlns:a16="http://schemas.microsoft.com/office/drawing/2014/main" id="{F73D2118-D75D-4A7E-805E-CCAD4CD4E7F8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003530" y="2272665"/>
              <a:ext cx="335788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49" name="도형 50">
              <a:extLst>
                <a:ext uri="{FF2B5EF4-FFF2-40B4-BE49-F238E27FC236}">
                  <a16:creationId xmlns:a16="http://schemas.microsoft.com/office/drawing/2014/main" id="{2046C000-EA0B-4877-82DE-73E06E6CFA9C}"/>
                </a:ext>
              </a:extLst>
            </p:cNvPr>
            <p:cNvSpPr>
              <a:spLocks/>
            </p:cNvSpPr>
            <p:nvPr/>
          </p:nvSpPr>
          <p:spPr>
            <a:xfrm>
              <a:off x="13202920" y="2495550"/>
              <a:ext cx="298196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0" name="그룹 53">
            <a:extLst>
              <a:ext uri="{FF2B5EF4-FFF2-40B4-BE49-F238E27FC236}">
                <a16:creationId xmlns:a16="http://schemas.microsoft.com/office/drawing/2014/main" id="{D79DCD10-D21F-4851-BD82-1F14F58F6B34}"/>
              </a:ext>
            </a:extLst>
          </p:cNvPr>
          <p:cNvGrpSpPr/>
          <p:nvPr/>
        </p:nvGrpSpPr>
        <p:grpSpPr>
          <a:xfrm>
            <a:off x="1926590" y="2273935"/>
            <a:ext cx="3357245" cy="2679065"/>
            <a:chOff x="1926590" y="2273935"/>
            <a:chExt cx="3357245" cy="2679065"/>
          </a:xfrm>
        </p:grpSpPr>
        <p:pic>
          <p:nvPicPr>
            <p:cNvPr id="51" name="Google Shape;145;p16">
              <a:extLst>
                <a:ext uri="{FF2B5EF4-FFF2-40B4-BE49-F238E27FC236}">
                  <a16:creationId xmlns:a16="http://schemas.microsoft.com/office/drawing/2014/main" id="{5C5D5011-1BAC-4CE4-A72F-1F54FC543AB9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26590" y="2273935"/>
              <a:ext cx="335788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52" name="도형 50">
              <a:extLst>
                <a:ext uri="{FF2B5EF4-FFF2-40B4-BE49-F238E27FC236}">
                  <a16:creationId xmlns:a16="http://schemas.microsoft.com/office/drawing/2014/main" id="{9ECD05AC-7F2B-489B-BE0F-4F7E6099A118}"/>
                </a:ext>
              </a:extLst>
            </p:cNvPr>
            <p:cNvSpPr>
              <a:spLocks/>
            </p:cNvSpPr>
            <p:nvPr/>
          </p:nvSpPr>
          <p:spPr>
            <a:xfrm>
              <a:off x="2125980" y="2496820"/>
              <a:ext cx="298196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3" name="그룹 51">
            <a:extLst>
              <a:ext uri="{FF2B5EF4-FFF2-40B4-BE49-F238E27FC236}">
                <a16:creationId xmlns:a16="http://schemas.microsoft.com/office/drawing/2014/main" id="{ED2E0270-20AD-4E92-AEDB-A5EFA51140BC}"/>
              </a:ext>
            </a:extLst>
          </p:cNvPr>
          <p:cNvGrpSpPr/>
          <p:nvPr/>
        </p:nvGrpSpPr>
        <p:grpSpPr>
          <a:xfrm>
            <a:off x="1926590" y="5655945"/>
            <a:ext cx="3357880" cy="2671445"/>
            <a:chOff x="1926590" y="5655945"/>
            <a:chExt cx="3357880" cy="2671445"/>
          </a:xfrm>
        </p:grpSpPr>
        <p:sp>
          <p:nvSpPr>
            <p:cNvPr id="54" name="도형 41">
              <a:extLst>
                <a:ext uri="{FF2B5EF4-FFF2-40B4-BE49-F238E27FC236}">
                  <a16:creationId xmlns:a16="http://schemas.microsoft.com/office/drawing/2014/main" id="{2893D501-6E8C-4A68-8770-458EEC564905}"/>
                </a:ext>
              </a:extLst>
            </p:cNvPr>
            <p:cNvSpPr>
              <a:spLocks/>
            </p:cNvSpPr>
            <p:nvPr/>
          </p:nvSpPr>
          <p:spPr>
            <a:xfrm>
              <a:off x="1926590" y="5655945"/>
              <a:ext cx="3358515" cy="267208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55" name="도형 42">
              <a:extLst>
                <a:ext uri="{FF2B5EF4-FFF2-40B4-BE49-F238E27FC236}">
                  <a16:creationId xmlns:a16="http://schemas.microsoft.com/office/drawing/2014/main" id="{B5A1A771-E51D-4CC6-901D-DFEE748A6462}"/>
                </a:ext>
              </a:extLst>
            </p:cNvPr>
            <p:cNvSpPr>
              <a:spLocks/>
            </p:cNvSpPr>
            <p:nvPr/>
          </p:nvSpPr>
          <p:spPr>
            <a:xfrm>
              <a:off x="2086610" y="5833745"/>
              <a:ext cx="3041015" cy="226568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6" name="그룹 51">
            <a:extLst>
              <a:ext uri="{FF2B5EF4-FFF2-40B4-BE49-F238E27FC236}">
                <a16:creationId xmlns:a16="http://schemas.microsoft.com/office/drawing/2014/main" id="{491BC60A-1965-4A3F-92D4-37C1FDE30880}"/>
              </a:ext>
            </a:extLst>
          </p:cNvPr>
          <p:cNvGrpSpPr/>
          <p:nvPr/>
        </p:nvGrpSpPr>
        <p:grpSpPr>
          <a:xfrm>
            <a:off x="5618480" y="5656580"/>
            <a:ext cx="3357880" cy="2671445"/>
            <a:chOff x="5618480" y="5656580"/>
            <a:chExt cx="3357880" cy="2671445"/>
          </a:xfrm>
        </p:grpSpPr>
        <p:sp>
          <p:nvSpPr>
            <p:cNvPr id="57" name="도형 41">
              <a:extLst>
                <a:ext uri="{FF2B5EF4-FFF2-40B4-BE49-F238E27FC236}">
                  <a16:creationId xmlns:a16="http://schemas.microsoft.com/office/drawing/2014/main" id="{53FD2A56-28BC-49B3-8409-CCEE36B40D16}"/>
                </a:ext>
              </a:extLst>
            </p:cNvPr>
            <p:cNvSpPr>
              <a:spLocks/>
            </p:cNvSpPr>
            <p:nvPr/>
          </p:nvSpPr>
          <p:spPr>
            <a:xfrm>
              <a:off x="5618480" y="5656580"/>
              <a:ext cx="3358515" cy="267208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58" name="도형 42">
              <a:extLst>
                <a:ext uri="{FF2B5EF4-FFF2-40B4-BE49-F238E27FC236}">
                  <a16:creationId xmlns:a16="http://schemas.microsoft.com/office/drawing/2014/main" id="{9C2C2A86-17A0-4F48-949B-A51C3FF39DE6}"/>
                </a:ext>
              </a:extLst>
            </p:cNvPr>
            <p:cNvSpPr>
              <a:spLocks/>
            </p:cNvSpPr>
            <p:nvPr/>
          </p:nvSpPr>
          <p:spPr>
            <a:xfrm>
              <a:off x="5778500" y="5834380"/>
              <a:ext cx="3041015" cy="226568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9" name="그룹 51">
            <a:extLst>
              <a:ext uri="{FF2B5EF4-FFF2-40B4-BE49-F238E27FC236}">
                <a16:creationId xmlns:a16="http://schemas.microsoft.com/office/drawing/2014/main" id="{1EEB0F80-B530-4E45-B6FA-3787F230B355}"/>
              </a:ext>
            </a:extLst>
          </p:cNvPr>
          <p:cNvGrpSpPr/>
          <p:nvPr/>
        </p:nvGrpSpPr>
        <p:grpSpPr>
          <a:xfrm>
            <a:off x="9309735" y="5657215"/>
            <a:ext cx="3357880" cy="2671445"/>
            <a:chOff x="9309735" y="5657215"/>
            <a:chExt cx="3357880" cy="2671445"/>
          </a:xfrm>
        </p:grpSpPr>
        <p:sp>
          <p:nvSpPr>
            <p:cNvPr id="60" name="도형 41">
              <a:extLst>
                <a:ext uri="{FF2B5EF4-FFF2-40B4-BE49-F238E27FC236}">
                  <a16:creationId xmlns:a16="http://schemas.microsoft.com/office/drawing/2014/main" id="{F17AFFF8-B46A-40B0-BC1D-1E8FF84E43D1}"/>
                </a:ext>
              </a:extLst>
            </p:cNvPr>
            <p:cNvSpPr>
              <a:spLocks/>
            </p:cNvSpPr>
            <p:nvPr/>
          </p:nvSpPr>
          <p:spPr>
            <a:xfrm>
              <a:off x="9309735" y="5657215"/>
              <a:ext cx="3358515" cy="267208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61" name="도형 42">
              <a:extLst>
                <a:ext uri="{FF2B5EF4-FFF2-40B4-BE49-F238E27FC236}">
                  <a16:creationId xmlns:a16="http://schemas.microsoft.com/office/drawing/2014/main" id="{2E35502C-CD5F-46C1-99FE-7D30265A7525}"/>
                </a:ext>
              </a:extLst>
            </p:cNvPr>
            <p:cNvSpPr>
              <a:spLocks/>
            </p:cNvSpPr>
            <p:nvPr/>
          </p:nvSpPr>
          <p:spPr>
            <a:xfrm>
              <a:off x="9470390" y="5835015"/>
              <a:ext cx="3041015" cy="226568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62" name="그룹 51">
            <a:extLst>
              <a:ext uri="{FF2B5EF4-FFF2-40B4-BE49-F238E27FC236}">
                <a16:creationId xmlns:a16="http://schemas.microsoft.com/office/drawing/2014/main" id="{B5D71EE5-DC44-40C5-97AF-7AB6B2286677}"/>
              </a:ext>
            </a:extLst>
          </p:cNvPr>
          <p:cNvGrpSpPr/>
          <p:nvPr/>
        </p:nvGrpSpPr>
        <p:grpSpPr>
          <a:xfrm>
            <a:off x="13013055" y="5657850"/>
            <a:ext cx="3357880" cy="2671445"/>
            <a:chOff x="13013055" y="5657850"/>
            <a:chExt cx="3357880" cy="2671445"/>
          </a:xfrm>
        </p:grpSpPr>
        <p:sp>
          <p:nvSpPr>
            <p:cNvPr id="63" name="도형 41">
              <a:extLst>
                <a:ext uri="{FF2B5EF4-FFF2-40B4-BE49-F238E27FC236}">
                  <a16:creationId xmlns:a16="http://schemas.microsoft.com/office/drawing/2014/main" id="{9F4E9C2C-6E89-4731-84E1-F1E0776463D7}"/>
                </a:ext>
              </a:extLst>
            </p:cNvPr>
            <p:cNvSpPr>
              <a:spLocks/>
            </p:cNvSpPr>
            <p:nvPr/>
          </p:nvSpPr>
          <p:spPr>
            <a:xfrm>
              <a:off x="13013055" y="5657850"/>
              <a:ext cx="3358515" cy="267208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64" name="도형 42">
              <a:extLst>
                <a:ext uri="{FF2B5EF4-FFF2-40B4-BE49-F238E27FC236}">
                  <a16:creationId xmlns:a16="http://schemas.microsoft.com/office/drawing/2014/main" id="{9B94A3A8-95A6-47E8-AFDE-9761DDC7B5B3}"/>
                </a:ext>
              </a:extLst>
            </p:cNvPr>
            <p:cNvSpPr>
              <a:spLocks/>
            </p:cNvSpPr>
            <p:nvPr/>
          </p:nvSpPr>
          <p:spPr>
            <a:xfrm>
              <a:off x="13173710" y="5835650"/>
              <a:ext cx="3041015" cy="226568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65" name="Google Shape;151;p16">
            <a:extLst>
              <a:ext uri="{FF2B5EF4-FFF2-40B4-BE49-F238E27FC236}">
                <a16:creationId xmlns:a16="http://schemas.microsoft.com/office/drawing/2014/main" id="{F47176B1-DEE8-455F-924D-54B21D0B4820}"/>
              </a:ext>
            </a:extLst>
          </p:cNvPr>
          <p:cNvSpPr txBox="1">
            <a:spLocks/>
          </p:cNvSpPr>
          <p:nvPr/>
        </p:nvSpPr>
        <p:spPr>
          <a:xfrm>
            <a:off x="2221865" y="3975100"/>
            <a:ext cx="279019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Diary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14E91DCD-64D7-4AB1-889A-95B6C508BC1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390" y="2752725"/>
            <a:ext cx="993775" cy="993775"/>
          </a:xfrm>
          <a:prstGeom prst="rect">
            <a:avLst/>
          </a:prstGeom>
          <a:noFill/>
        </p:spPr>
      </p:pic>
      <p:sp>
        <p:nvSpPr>
          <p:cNvPr id="67" name="Google Shape;154;p16">
            <a:extLst>
              <a:ext uri="{FF2B5EF4-FFF2-40B4-BE49-F238E27FC236}">
                <a16:creationId xmlns:a16="http://schemas.microsoft.com/office/drawing/2014/main" id="{6966A188-3DCF-4B94-AC7F-B92C883193DF}"/>
              </a:ext>
            </a:extLst>
          </p:cNvPr>
          <p:cNvSpPr txBox="1">
            <a:spLocks/>
          </p:cNvSpPr>
          <p:nvPr/>
        </p:nvSpPr>
        <p:spPr>
          <a:xfrm>
            <a:off x="5452745" y="3975100"/>
            <a:ext cx="370395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Feedback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F8C83EB4-1577-4C3D-9AF7-F5D01DFC9DB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5925" y="2718435"/>
            <a:ext cx="1062990" cy="1062990"/>
          </a:xfrm>
          <a:prstGeom prst="rect">
            <a:avLst/>
          </a:prstGeom>
          <a:noFill/>
          <a:ln w="0">
            <a:noFill/>
            <a:prstDash/>
          </a:ln>
          <a:effectLst>
            <a:softEdge rad="0"/>
          </a:effectLst>
        </p:spPr>
      </p:pic>
      <p:sp>
        <p:nvSpPr>
          <p:cNvPr id="69" name="Google Shape;163;p16">
            <a:extLst>
              <a:ext uri="{FF2B5EF4-FFF2-40B4-BE49-F238E27FC236}">
                <a16:creationId xmlns:a16="http://schemas.microsoft.com/office/drawing/2014/main" id="{74A78492-2D50-476C-B0F2-3EEFF7C48E6D}"/>
              </a:ext>
            </a:extLst>
          </p:cNvPr>
          <p:cNvSpPr txBox="1">
            <a:spLocks/>
          </p:cNvSpPr>
          <p:nvPr/>
        </p:nvSpPr>
        <p:spPr>
          <a:xfrm>
            <a:off x="9416415" y="4004310"/>
            <a:ext cx="3144520" cy="6464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Coordination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D46484CF-BA59-4F95-9DDC-C5AE50BE6A4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630" y="2785110"/>
            <a:ext cx="1000125" cy="996315"/>
          </a:xfrm>
          <a:prstGeom prst="rect">
            <a:avLst/>
          </a:prstGeom>
          <a:noFill/>
        </p:spPr>
      </p:pic>
      <p:pic>
        <p:nvPicPr>
          <p:cNvPr id="5" name="그림 4" descr="C:/Users/admin/AppData/Roaming/PolarisOffice/ETemp/896_7257752/image14.png"/>
          <p:cNvPicPr>
            <a:picLocks noChangeAspect="1"/>
          </p:cNvPicPr>
          <p:nvPr/>
        </p:nvPicPr>
        <p:blipFill rotWithShape="1">
          <a:blip r:embed="rId8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225" y="2731135"/>
            <a:ext cx="1052830" cy="105283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73" name="Google Shape;151;p16">
            <a:extLst>
              <a:ext uri="{FF2B5EF4-FFF2-40B4-BE49-F238E27FC236}">
                <a16:creationId xmlns:a16="http://schemas.microsoft.com/office/drawing/2014/main" id="{918BFD27-1E51-4A45-9556-89A159E1E8F8}"/>
              </a:ext>
            </a:extLst>
          </p:cNvPr>
          <p:cNvSpPr txBox="1">
            <a:spLocks/>
          </p:cNvSpPr>
          <p:nvPr/>
        </p:nvSpPr>
        <p:spPr>
          <a:xfrm>
            <a:off x="13297535" y="3975100"/>
            <a:ext cx="279019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Search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74" name="Google Shape;153;p16">
            <a:extLst>
              <a:ext uri="{FF2B5EF4-FFF2-40B4-BE49-F238E27FC236}">
                <a16:creationId xmlns:a16="http://schemas.microsoft.com/office/drawing/2014/main" id="{334B099C-C662-4083-88AB-54A495FEC634}"/>
              </a:ext>
            </a:extLst>
          </p:cNvPr>
          <p:cNvSpPr txBox="1">
            <a:spLocks/>
          </p:cNvSpPr>
          <p:nvPr/>
        </p:nvSpPr>
        <p:spPr>
          <a:xfrm>
            <a:off x="2166620" y="6090285"/>
            <a:ext cx="2846070" cy="7696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Verdana"/>
              <a:buChar char="●"/>
            </a:pP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그날의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착장을</a:t>
            </a:r>
            <a:endParaRPr 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일별로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편하게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관리</a:t>
            </a:r>
            <a:endParaRPr lang="ko-KR" alt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75" name="Google Shape;155;p16">
            <a:extLst>
              <a:ext uri="{FF2B5EF4-FFF2-40B4-BE49-F238E27FC236}">
                <a16:creationId xmlns:a16="http://schemas.microsoft.com/office/drawing/2014/main" id="{41DB7DFA-E7C8-4F67-98D5-7AFE85A369C7}"/>
              </a:ext>
            </a:extLst>
          </p:cNvPr>
          <p:cNvSpPr txBox="1">
            <a:spLocks/>
          </p:cNvSpPr>
          <p:nvPr/>
        </p:nvSpPr>
        <p:spPr>
          <a:xfrm>
            <a:off x="5834380" y="6090285"/>
            <a:ext cx="2915285" cy="14465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Verdana"/>
              <a:buChar char="●"/>
            </a:pP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자신의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데일리룩</a:t>
            </a:r>
            <a:endParaRPr 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피드백을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통해</a:t>
            </a:r>
            <a:endParaRPr 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객관적인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패션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센</a:t>
            </a:r>
            <a:r>
              <a:rPr lang="ko-KR" alt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스</a:t>
            </a:r>
            <a:endParaRPr lang="en-US" altLang="ko-KR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확인</a:t>
            </a:r>
            <a:endParaRPr lang="ko-KR" alt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76" name="Google Shape;165;p16">
            <a:extLst>
              <a:ext uri="{FF2B5EF4-FFF2-40B4-BE49-F238E27FC236}">
                <a16:creationId xmlns:a16="http://schemas.microsoft.com/office/drawing/2014/main" id="{1C17BA46-7BA0-4639-B611-6BFDEE0C588A}"/>
              </a:ext>
            </a:extLst>
          </p:cNvPr>
          <p:cNvSpPr txBox="1">
            <a:spLocks/>
          </p:cNvSpPr>
          <p:nvPr/>
        </p:nvSpPr>
        <p:spPr>
          <a:xfrm>
            <a:off x="9527540" y="6090285"/>
            <a:ext cx="2934970" cy="11080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Verdana"/>
              <a:buChar char="●"/>
            </a:pP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내가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가지고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있는</a:t>
            </a:r>
            <a:endParaRPr 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패션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아이템으로</a:t>
            </a:r>
            <a:endParaRPr 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자유로운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조합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가능</a:t>
            </a:r>
            <a:endParaRPr lang="ko-KR" alt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77" name="Google Shape;165;p16">
            <a:extLst>
              <a:ext uri="{FF2B5EF4-FFF2-40B4-BE49-F238E27FC236}">
                <a16:creationId xmlns:a16="http://schemas.microsoft.com/office/drawing/2014/main" id="{00E788BF-9426-44D8-91B1-E221A96A9933}"/>
              </a:ext>
            </a:extLst>
          </p:cNvPr>
          <p:cNvSpPr txBox="1">
            <a:spLocks/>
          </p:cNvSpPr>
          <p:nvPr/>
        </p:nvSpPr>
        <p:spPr>
          <a:xfrm>
            <a:off x="13225145" y="6090285"/>
            <a:ext cx="2934970" cy="14465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Verdana"/>
              <a:buChar char="●"/>
            </a:pP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검색을 통해</a:t>
            </a:r>
            <a:endParaRPr lang="en-US" altLang="ko-KR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ko-KR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타인의 </a:t>
            </a:r>
            <a:r>
              <a:rPr lang="ko-KR" alt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데일리룩을</a:t>
            </a:r>
            <a:endParaRPr lang="en-US" altLang="ko-KR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ko-KR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참고하고</a:t>
            </a:r>
            <a:endParaRPr lang="en-US" altLang="ko-KR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ko-KR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피드백 또한 가능</a:t>
            </a:r>
          </a:p>
        </p:txBody>
      </p:sp>
    </p:spTree>
    <p:extLst>
      <p:ext uri="{BB962C8B-B14F-4D97-AF65-F5344CB8AC3E}">
        <p14:creationId xmlns:p14="http://schemas.microsoft.com/office/powerpoint/2010/main" val="106046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" descr="C:/Users/admin/AppData/Roaming/PolarisOffice/ETemp/10604_9621416/fImage29924946962.png"/>
          <p:cNvPicPr>
            <a:picLocks/>
          </p:cNvPicPr>
          <p:nvPr/>
        </p:nvPicPr>
        <p:blipFill rotWithShape="1">
          <a:blip r:embed="rId3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8040" y="1792605"/>
            <a:ext cx="6925945" cy="4340225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sp>
        <p:nvSpPr>
          <p:cNvPr id="152" name="Rect 0"/>
          <p:cNvSpPr txBox="1">
            <a:spLocks/>
          </p:cNvSpPr>
          <p:nvPr/>
        </p:nvSpPr>
        <p:spPr>
          <a:xfrm>
            <a:off x="6015990" y="413385"/>
            <a:ext cx="6256655" cy="8623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>
              <a:buFontTx/>
              <a:buNone/>
            </a:pPr>
            <a:r>
              <a:rPr sz="5000" b="1" i="0" strike="noStrike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서비스 구성</a:t>
            </a:r>
            <a:endParaRPr lang="ko-KR" altLang="en-US" sz="5000" b="1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 hangingPunct="1"/>
            <a:endParaRPr lang="ko-KR" altLang="en-US" sz="1800" b="0" i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6" name="Rect 0"/>
          <p:cNvSpPr txBox="1">
            <a:spLocks/>
          </p:cNvSpPr>
          <p:nvPr/>
        </p:nvSpPr>
        <p:spPr>
          <a:xfrm>
            <a:off x="2900680" y="2467610"/>
            <a:ext cx="5276215" cy="7543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>
              <a:buFontTx/>
              <a:buNone/>
            </a:pPr>
            <a:r>
              <a:rPr sz="4300" b="1" i="0" strike="noStrike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일별 데일리룩 관리</a:t>
            </a:r>
            <a:endParaRPr lang="ko-KR" altLang="en-US" sz="4300" b="1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8" name="Rect 0"/>
          <p:cNvSpPr txBox="1">
            <a:spLocks/>
          </p:cNvSpPr>
          <p:nvPr/>
        </p:nvSpPr>
        <p:spPr>
          <a:xfrm>
            <a:off x="2431415" y="4554855"/>
            <a:ext cx="5866130" cy="5854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rtl="0" latinLnBrk="0">
              <a:buFont typeface="Wingdings"/>
              <a:buChar char=""/>
            </a:pPr>
            <a:r>
              <a:rPr sz="3200" b="0" i="0" strike="noStrike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일별, 월별, 연별로 데일리룩 정렬</a:t>
            </a:r>
            <a:endParaRPr lang="ko-KR" altLang="en-US" sz="3200" b="0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9" name="Rect 0"/>
          <p:cNvSpPr txBox="1">
            <a:spLocks/>
          </p:cNvSpPr>
          <p:nvPr/>
        </p:nvSpPr>
        <p:spPr>
          <a:xfrm>
            <a:off x="2431415" y="3453765"/>
            <a:ext cx="6214745" cy="10775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rtl="0" latinLnBrk="0">
              <a:buFont typeface="Wingdings"/>
              <a:buChar char=""/>
            </a:pPr>
            <a:r>
              <a:rPr sz="3200" b="0" i="0" strike="noStrike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하루에 하나의 데일리룩을 작성하여 그날의 착장과 감상을 기록</a:t>
            </a:r>
            <a:endParaRPr lang="ko-KR" altLang="en-US" sz="3200" b="0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80" name="Picture " descr="C:/Users/admin/AppData/Roaming/PolarisOffice/ETemp/10604_9621416/fImage47797482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4065" y="1868170"/>
            <a:ext cx="5922645" cy="419608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1" name="Picture " descr="C:/Users/admin/AppData/Roaming/PolarisOffice/ETemp/10604_9621416/fImage41409483846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4470" y="6741160"/>
            <a:ext cx="3806190" cy="279717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2" name="Picture " descr="C:/Users/admin/AppData/Roaming/PolarisOffice/ETemp/10604_9621416/fImage378134846334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055" y="6738620"/>
            <a:ext cx="3724910" cy="279273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3" name="Picture " descr="C:/Users/admin/AppData/Roaming/PolarisOffice/ETemp/10604_9621416/fImage229624856500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37975" y="6741160"/>
            <a:ext cx="4033520" cy="282194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grpSp>
        <p:nvGrpSpPr>
          <p:cNvPr id="189" name="Group 5"/>
          <p:cNvGrpSpPr/>
          <p:nvPr/>
        </p:nvGrpSpPr>
        <p:grpSpPr>
          <a:xfrm>
            <a:off x="14246225" y="5639435"/>
            <a:ext cx="2053590" cy="766445"/>
            <a:chOff x="14246225" y="5639435"/>
            <a:chExt cx="2053590" cy="766445"/>
          </a:xfrm>
        </p:grpSpPr>
        <p:pic>
          <p:nvPicPr>
            <p:cNvPr id="184" name="Picture " descr="C:/Users/admin/AppData/Roaming/PolarisOffice/ETemp/10604_9621416/fImage3944869169.png"/>
            <p:cNvPicPr>
              <a:picLocks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14378940" y="5639435"/>
              <a:ext cx="1838960" cy="76644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85" name="Rect 0"/>
            <p:cNvSpPr txBox="1">
              <a:spLocks/>
            </p:cNvSpPr>
            <p:nvPr/>
          </p:nvSpPr>
          <p:spPr>
            <a:xfrm rot="21360000">
              <a:off x="14246225" y="5722620"/>
              <a:ext cx="2053590" cy="52387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ctr">
              <a:spAutoFit/>
            </a:bodyPr>
            <a:lstStyle/>
            <a:p>
              <a:pPr marL="0" indent="0" algn="ctr" rtl="0" latinLnBrk="0">
                <a:buFontTx/>
                <a:buNone/>
              </a:pPr>
              <a:r>
                <a:rPr sz="1400" b="1" i="0" strike="noStrike" cap="non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데일리룩 신규 등록</a:t>
              </a:r>
              <a:endParaRPr lang="ko-KR" altLang="en-US" sz="14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  <a:p>
              <a:pPr marL="0" indent="0" algn="ctr" rtl="0" latinLnBrk="0">
                <a:buFontTx/>
                <a:buNone/>
              </a:pPr>
              <a:r>
                <a:rPr sz="1400" b="1" i="0" strike="noStrike" cap="non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페이지의 일부</a:t>
              </a:r>
              <a:endParaRPr lang="ko-KR" altLang="en-US" sz="14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</p:txBody>
        </p:sp>
      </p:grpSp>
      <p:grpSp>
        <p:nvGrpSpPr>
          <p:cNvPr id="188" name="Group 5"/>
          <p:cNvGrpSpPr/>
          <p:nvPr/>
        </p:nvGrpSpPr>
        <p:grpSpPr>
          <a:xfrm>
            <a:off x="1542415" y="6224905"/>
            <a:ext cx="2053590" cy="766445"/>
            <a:chOff x="1542415" y="6224905"/>
            <a:chExt cx="2053590" cy="766445"/>
          </a:xfrm>
        </p:grpSpPr>
        <p:pic>
          <p:nvPicPr>
            <p:cNvPr id="186" name="Picture " descr="C:/Users/admin/AppData/Roaming/PolarisOffice/ETemp/10604_9621416/fImage3944895724.png"/>
            <p:cNvPicPr>
              <a:picLocks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20000">
              <a:off x="1675130" y="6224905"/>
              <a:ext cx="1838960" cy="76644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87" name="Rect 0"/>
            <p:cNvSpPr txBox="1">
              <a:spLocks/>
            </p:cNvSpPr>
            <p:nvPr/>
          </p:nvSpPr>
          <p:spPr>
            <a:xfrm rot="21120000">
              <a:off x="1542415" y="6308090"/>
              <a:ext cx="2053590" cy="52387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ctr">
              <a:spAutoFit/>
            </a:bodyPr>
            <a:lstStyle/>
            <a:p>
              <a:pPr marL="0" indent="0" algn="ctr" rtl="0" latinLnBrk="0">
                <a:buFontTx/>
                <a:buNone/>
              </a:pPr>
              <a:r>
                <a:rPr sz="1400" b="1" i="0" strike="noStrike" cap="non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드롭 박스 선택에 따라</a:t>
              </a:r>
              <a:endParaRPr lang="ko-KR" altLang="en-US" sz="14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  <a:p>
              <a:pPr marL="0" indent="0" algn="ctr" rtl="0" latinLnBrk="0">
                <a:buFontTx/>
                <a:buNone/>
              </a:pPr>
              <a:r>
                <a:rPr sz="1400" b="1" i="0" strike="noStrike" cap="non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바뀌는 달력 그리드</a:t>
              </a:r>
              <a:endParaRPr lang="ko-KR" altLang="en-US" sz="14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</p:txBody>
        </p:sp>
      </p:grpSp>
      <p:pic>
        <p:nvPicPr>
          <p:cNvPr id="190" name="Picture " descr="C:/Users/admin/AppData/Roaming/PolarisOffice/ETemp/10604_9621416/fImage1614921478.png"/>
          <p:cNvPicPr>
            <a:picLocks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1" name="Picture " descr="C:/Users/admin/AppData/Roaming/PolarisOffice/ETemp/10604_9621416/fImage1614939358.png"/>
          <p:cNvPicPr>
            <a:picLocks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4825" y="3261995"/>
            <a:ext cx="5031105" cy="4826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 hangingPunct="1"/>
            <a:endParaRPr lang="ko-KR" altLang="en-US" sz="1800" b="0" i="0" strike="noStrike" cap="non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"/>
          <p:cNvPicPr>
            <a:picLocks/>
          </p:cNvPicPr>
          <p:nvPr/>
        </p:nvPicPr>
        <p:blipFill rotWithShape="1">
          <a:blip r:embed="rId3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4855" y="6059805"/>
            <a:ext cx="6270625" cy="3296285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pic>
        <p:nvPicPr>
          <p:cNvPr id="204" name="Picture "/>
          <p:cNvPicPr>
            <a:picLocks/>
          </p:cNvPicPr>
          <p:nvPr/>
        </p:nvPicPr>
        <p:blipFill rotWithShape="1">
          <a:blip r:embed="rId3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9460" y="1805940"/>
            <a:ext cx="6270625" cy="3296285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sp>
        <p:nvSpPr>
          <p:cNvPr id="152" name="Rect 0"/>
          <p:cNvSpPr txBox="1">
            <a:spLocks/>
          </p:cNvSpPr>
          <p:nvPr/>
        </p:nvSpPr>
        <p:spPr>
          <a:xfrm>
            <a:off x="6014085" y="414655"/>
            <a:ext cx="6257290" cy="8623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>
              <a:buFontTx/>
              <a:buNone/>
            </a:pPr>
            <a:r>
              <a:rPr sz="5000" b="1" i="0" strike="noStrike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서비스 구성</a:t>
            </a:r>
            <a:endParaRPr lang="ko-KR" altLang="en-US" sz="5000" b="1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 hangingPunct="1"/>
            <a:endParaRPr lang="ko-KR" altLang="en-US" sz="1800" b="0" i="0" strike="noStrike" cap="none">
              <a:latin typeface="맑은 고딕" charset="0"/>
              <a:ea typeface="맑은 고딕" charset="0"/>
            </a:endParaRPr>
          </a:p>
        </p:txBody>
      </p:sp>
      <p:sp>
        <p:nvSpPr>
          <p:cNvPr id="176" name="Rect 0"/>
          <p:cNvSpPr txBox="1">
            <a:spLocks/>
          </p:cNvSpPr>
          <p:nvPr/>
        </p:nvSpPr>
        <p:spPr>
          <a:xfrm>
            <a:off x="2527935" y="2386965"/>
            <a:ext cx="5276850" cy="7543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>
              <a:buFontTx/>
              <a:buNone/>
            </a:pPr>
            <a:r>
              <a:rPr sz="4300" b="1" i="0" strike="noStrike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패션 센스 피드백</a:t>
            </a:r>
            <a:endParaRPr lang="ko-KR" altLang="en-US" sz="4300" b="1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7" name="Rect 0"/>
          <p:cNvSpPr txBox="1">
            <a:spLocks/>
          </p:cNvSpPr>
          <p:nvPr/>
        </p:nvSpPr>
        <p:spPr>
          <a:xfrm>
            <a:off x="2341245" y="3371215"/>
            <a:ext cx="5862955" cy="9855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rtl="0" latinLnBrk="0">
              <a:buClr>
                <a:schemeClr val="bg1"/>
              </a:buClr>
              <a:buFont typeface="Wingdings"/>
              <a:buChar char=""/>
            </a:pP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유저가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작성한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데일리룩에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점수</a:t>
            </a:r>
            <a:endParaRPr lang="ko-KR" altLang="en-US" sz="2900" b="0" i="0" strike="noStrike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  <a:p>
            <a:pPr marL="0" indent="0" algn="l" rtl="0" latinLnBrk="0"/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 (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항목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체크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방식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)와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의견으로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피드백</a:t>
            </a:r>
            <a:endParaRPr lang="ko-KR" altLang="en-US" sz="2900" b="0" i="0" strike="noStrike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78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7030" y="1637665"/>
            <a:ext cx="7142480" cy="352869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sp>
        <p:nvSpPr>
          <p:cNvPr id="192" name="Rect 0"/>
          <p:cNvSpPr txBox="1">
            <a:spLocks/>
          </p:cNvSpPr>
          <p:nvPr/>
        </p:nvSpPr>
        <p:spPr>
          <a:xfrm>
            <a:off x="2415540" y="7402195"/>
            <a:ext cx="5499100" cy="1431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49250" indent="-254000" algn="l" rtl="0" latinLnBrk="0">
              <a:buClr>
                <a:schemeClr val="bg1"/>
              </a:buClr>
              <a:buFont typeface="Wingdings"/>
              <a:buChar char=""/>
            </a:pP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내가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가지고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있는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패션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아이템을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추가해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데일리룩에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더하고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,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나만의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옷장을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만들어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관리</a:t>
            </a:r>
            <a:endParaRPr lang="ko-KR" altLang="en-US" sz="2900" b="0" i="0" strike="noStrike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93" name="Picture 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7030" y="5415915"/>
            <a:ext cx="7117715" cy="433514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sp>
        <p:nvSpPr>
          <p:cNvPr id="194" name="Rect 0"/>
          <p:cNvSpPr txBox="1">
            <a:spLocks/>
          </p:cNvSpPr>
          <p:nvPr/>
        </p:nvSpPr>
        <p:spPr>
          <a:xfrm>
            <a:off x="2528570" y="6409690"/>
            <a:ext cx="5276850" cy="7543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>
              <a:buFontTx/>
              <a:buNone/>
            </a:pPr>
            <a:r>
              <a:rPr sz="4300" b="1" i="0" strike="noStrike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코디(조합)</a:t>
            </a:r>
            <a:endParaRPr lang="ko-KR" altLang="en-US" sz="4300" b="1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99" name="Picture "/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5675" y="130810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01" name="Picture "/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4435" y="7164070"/>
            <a:ext cx="5400675" cy="48260"/>
          </a:xfrm>
          <a:prstGeom prst="rect">
            <a:avLst/>
          </a:prstGeom>
          <a:noFill/>
          <a:ln w="0">
            <a:noFill/>
            <a:prstDash/>
          </a:ln>
        </p:spPr>
      </p:pic>
      <p:grpSp>
        <p:nvGrpSpPr>
          <p:cNvPr id="188" name="Group 5"/>
          <p:cNvGrpSpPr/>
          <p:nvPr/>
        </p:nvGrpSpPr>
        <p:grpSpPr>
          <a:xfrm>
            <a:off x="8292465" y="1442085"/>
            <a:ext cx="2006600" cy="766445"/>
            <a:chOff x="8292465" y="1442085"/>
            <a:chExt cx="2006600" cy="766445"/>
          </a:xfrm>
        </p:grpSpPr>
        <p:pic>
          <p:nvPicPr>
            <p:cNvPr id="189" name="Picture 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8402320" y="1442085"/>
              <a:ext cx="1797050" cy="76644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90" name="Rect 0"/>
            <p:cNvSpPr txBox="1">
              <a:spLocks/>
            </p:cNvSpPr>
            <p:nvPr/>
          </p:nvSpPr>
          <p:spPr>
            <a:xfrm rot="21360000">
              <a:off x="8292465" y="1624965"/>
              <a:ext cx="2006600" cy="30797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ctr">
              <a:spAutoFit/>
            </a:bodyPr>
            <a:lstStyle/>
            <a:p>
              <a:pPr marL="0" indent="0" algn="ctr" rtl="0" latinLnBrk="0">
                <a:buFontTx/>
                <a:buNone/>
              </a:pPr>
              <a:r>
                <a:rPr sz="1400" b="1" i="0" strike="noStrike" cap="non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댓글 작성 창의 일부</a:t>
              </a:r>
              <a:endParaRPr lang="ko-KR" altLang="en-US" sz="14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</p:txBody>
        </p:sp>
      </p:grpSp>
      <p:grpSp>
        <p:nvGrpSpPr>
          <p:cNvPr id="195" name="Group 5"/>
          <p:cNvGrpSpPr/>
          <p:nvPr/>
        </p:nvGrpSpPr>
        <p:grpSpPr>
          <a:xfrm>
            <a:off x="8350250" y="4871085"/>
            <a:ext cx="1845945" cy="766445"/>
            <a:chOff x="8350250" y="4871085"/>
            <a:chExt cx="1845945" cy="766445"/>
          </a:xfrm>
        </p:grpSpPr>
        <p:pic>
          <p:nvPicPr>
            <p:cNvPr id="196" name="Picture 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8469630" y="4871085"/>
              <a:ext cx="1653540" cy="76644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97" name="Rect 0"/>
            <p:cNvSpPr txBox="1">
              <a:spLocks/>
            </p:cNvSpPr>
            <p:nvPr/>
          </p:nvSpPr>
          <p:spPr>
            <a:xfrm rot="21360000">
              <a:off x="8350250" y="4953635"/>
              <a:ext cx="1845945" cy="52387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ctr">
              <a:spAutoFit/>
            </a:bodyPr>
            <a:lstStyle/>
            <a:p>
              <a:pPr marL="0" indent="0" algn="ctr" rtl="0" latinLnBrk="0">
                <a:buFontTx/>
                <a:buNone/>
              </a:pPr>
              <a:r>
                <a:rPr sz="1400" b="1" i="0" strike="noStrike" cap="non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옷장 생성 후</a:t>
              </a:r>
              <a:endParaRPr lang="ko-KR" altLang="en-US" sz="14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  <a:p>
              <a:pPr marL="0" indent="0" algn="ctr" rtl="0" latinLnBrk="0">
                <a:buFontTx/>
                <a:buNone/>
              </a:pPr>
              <a:r>
                <a:rPr sz="1400" b="1" i="0" strike="noStrike" cap="non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아이템 관리 창</a:t>
              </a:r>
              <a:endParaRPr lang="ko-KR" altLang="en-US" sz="14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</p:txBody>
        </p:sp>
      </p:grpSp>
      <p:sp>
        <p:nvSpPr>
          <p:cNvPr id="206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 hangingPunct="1"/>
            <a:endParaRPr lang="ko-KR" altLang="en-US" sz="1800" b="0" i="0" strike="noStrike" cap="none">
              <a:latin typeface="맑은 고딕" charset="0"/>
              <a:ea typeface="맑은 고딕" charset="0"/>
            </a:endParaRPr>
          </a:p>
        </p:txBody>
      </p:sp>
      <p:pic>
        <p:nvPicPr>
          <p:cNvPr id="24" name="Picture "/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6340" y="3166110"/>
            <a:ext cx="5400675" cy="4826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22</Pages>
  <Words>470</Words>
  <Characters>0</Characters>
  <Application>Microsoft Office PowerPoint</Application>
  <DocSecurity>0</DocSecurity>
  <PresentationFormat>사용자 지정</PresentationFormat>
  <Lines>0</Lines>
  <Paragraphs>146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나눔바른고딕</vt:lpstr>
      <vt:lpstr>맑은 고딕</vt:lpstr>
      <vt:lpstr>Arial</vt:lpstr>
      <vt:lpstr>Bahnschrift SemiBold SemiConden</vt:lpstr>
      <vt:lpstr>Calibri</vt:lpstr>
      <vt:lpstr>Verdana</vt:lpstr>
      <vt:lpstr>Wingdings</vt:lpstr>
      <vt:lpstr>Office Theme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신효원</cp:lastModifiedBy>
  <cp:revision>4</cp:revision>
  <dcterms:modified xsi:type="dcterms:W3CDTF">2022-03-18T08:49:42Z</dcterms:modified>
  <cp:version>9.104.121.46349</cp:version>
</cp:coreProperties>
</file>