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713" r:id="rId12"/>
  </p:sldMasterIdLst>
  <p:notesMasterIdLst>
    <p:notesMasterId r:id="rId14"/>
  </p:notesMasterIdLst>
  <p:sldIdLst>
    <p:sldId id="256" r:id="rId16"/>
    <p:sldId id="278" r:id="rId18"/>
    <p:sldId id="286" r:id="rId20"/>
    <p:sldId id="280" r:id="rId21"/>
    <p:sldId id="287" r:id="rId23"/>
    <p:sldId id="281" r:id="rId24"/>
    <p:sldId id="282" r:id="rId26"/>
    <p:sldId id="283" r:id="rId28"/>
    <p:sldId id="284" r:id="rId30"/>
    <p:sldId id="288" r:id="rId32"/>
    <p:sldId id="289" r:id="rId34"/>
    <p:sldId id="290" r:id="rId36"/>
    <p:sldId id="279" r:id="rId38"/>
    <p:sldId id="276" r:id="rId40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47" userDrawn="0">
          <p15:clr>
            <a:srgbClr val="000000"/>
          </p15:clr>
        </p15:guide>
        <p15:guide id="2" pos="2867" userDrawn="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94680"/>
  </p:clrMru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14" y="174"/>
      </p:cViewPr>
      <p:guideLst>
        <p:guide orient="horz" pos="2147"/>
        <p:guide pos="2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8" Type="http://schemas.openxmlformats.org/officeDocument/2006/relationships/slide" Target="slides/slide13.xml"></Relationship><Relationship Id="rId40" Type="http://schemas.openxmlformats.org/officeDocument/2006/relationships/slide" Target="slides/slide14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235" cy="82302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2500" y="1371600"/>
            <a:ext cx="12192635" cy="6858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235" cy="82302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2500" y="1371600"/>
            <a:ext cx="12192635" cy="6858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235" cy="82302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2500" y="1371600"/>
            <a:ext cx="12192635" cy="6858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image" Target="../media/image2.png"></Relationship><Relationship Id="rId5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0.png"></Relationship><Relationship Id="rId3" Type="http://schemas.openxmlformats.org/officeDocument/2006/relationships/image" Target="../media/fImage1003134641.png"></Relationship><Relationship Id="rId4" Type="http://schemas.openxmlformats.org/officeDocument/2006/relationships/image" Target="../media/fImage421793568467.png"></Relationship><Relationship Id="rId5" Type="http://schemas.openxmlformats.org/officeDocument/2006/relationships/image" Target="../media/fImage50023586334.png"></Relationship><Relationship Id="rId6" Type="http://schemas.openxmlformats.org/officeDocument/2006/relationships/image" Target="../media/fImage242803596500.png"></Relationship><Relationship Id="rId7" Type="http://schemas.openxmlformats.org/officeDocument/2006/relationships/image" Target="../media/fImage157993609169.png"></Relationship><Relationship Id="rId8" Type="http://schemas.openxmlformats.org/officeDocument/2006/relationships/image" Target="../media/fImage580603625724.png"></Relationship><Relationship Id="rId9" Type="http://schemas.openxmlformats.org/officeDocument/2006/relationships/image" Target="../media/fImage102723631478.png"></Relationship><Relationship Id="rId10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0.png"></Relationship><Relationship Id="rId3" Type="http://schemas.openxmlformats.org/officeDocument/2006/relationships/image" Target="../media/fImage946013229358.png"></Relationship><Relationship Id="rId4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0.png"></Relationship><Relationship Id="rId3" Type="http://schemas.openxmlformats.org/officeDocument/2006/relationships/image" Target="../media/fImage90113306962.png"></Relationship><Relationship Id="rId4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4" Type="http://schemas.openxmlformats.org/officeDocument/2006/relationships/image" Target="../media/fImage5434522541.png"></Relationship><Relationship Id="rId5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4.xml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2.xml"></Relationship><Relationship Id="rId5" Type="http://schemas.openxmlformats.org/officeDocument/2006/relationships/image" Target="../media/image5.jpg"></Relationship><Relationship Id="rId4" Type="http://schemas.openxmlformats.org/officeDocument/2006/relationships/image" Target="../media/image4.jpg"></Relationship><Relationship Id="rId6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4.xml"></Relationship><Relationship Id="rId4" Type="http://schemas.openxmlformats.org/officeDocument/2006/relationships/image" Target="../media/image7.png"></Relationship><Relationship Id="rId5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image" Target="../media/image6.png"></Relationship><Relationship Id="rId4" Type="http://schemas.microsoft.com/office/2007/relationships/hdphoto" Target="../media/hdphoto1.wdp"></Relationship><Relationship Id="rId5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7" Type="http://schemas.openxmlformats.org/officeDocument/2006/relationships/image" Target="../media/image13.png"></Relationship><Relationship Id="rId2" Type="http://schemas.openxmlformats.org/officeDocument/2006/relationships/notesSlide" Target="../notesSlides/notesSlide6.xml"></Relationship><Relationship Id="rId6" Type="http://schemas.openxmlformats.org/officeDocument/2006/relationships/image" Target="../media/image12.png"></Relationship><Relationship Id="rId5" Type="http://schemas.openxmlformats.org/officeDocument/2006/relationships/image" Target="../media/image11.png"></Relationship><Relationship Id="rId4" Type="http://schemas.openxmlformats.org/officeDocument/2006/relationships/image" Target="../media/image10.png"></Relationship><Relationship Id="rId8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image" Target="../media/image6.png"></Relationship><Relationship Id="rId3" Type="http://schemas.openxmlformats.org/officeDocument/2006/relationships/image" Target="../media/image14.png"></Relationship><Relationship Id="rId7" Type="http://schemas.openxmlformats.org/officeDocument/2006/relationships/image" Target="../media/image18.png"></Relationship><Relationship Id="rId2" Type="http://schemas.openxmlformats.org/officeDocument/2006/relationships/notesSlide" Target="../notesSlides/notesSlide7.xml"></Relationship><Relationship Id="rId6" Type="http://schemas.openxmlformats.org/officeDocument/2006/relationships/image" Target="../media/image17.png"></Relationship><Relationship Id="rId5" Type="http://schemas.openxmlformats.org/officeDocument/2006/relationships/image" Target="../media/image16.png"></Relationship><Relationship Id="rId4" Type="http://schemas.openxmlformats.org/officeDocument/2006/relationships/image" Target="../media/image15.png"></Relationship><Relationship Id="rId9" Type="http://schemas.openxmlformats.org/officeDocument/2006/relationships/image" Target="../media/image1.png"></Relationship><Relationship Id="rId10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8" Type="http://schemas.openxmlformats.org/officeDocument/2006/relationships/image" Target="../media/image18.png"></Relationship><Relationship Id="rId3" Type="http://schemas.openxmlformats.org/officeDocument/2006/relationships/image" Target="../media/image19.png"></Relationship><Relationship Id="rId7" Type="http://schemas.openxmlformats.org/officeDocument/2006/relationships/image" Target="../media/image1.png"></Relationship><Relationship Id="rId2" Type="http://schemas.openxmlformats.org/officeDocument/2006/relationships/notesSlide" Target="../notesSlides/notesSlide8.xml"></Relationship><Relationship Id="rId6" Type="http://schemas.openxmlformats.org/officeDocument/2006/relationships/image" Target="../media/image6.png"></Relationship><Relationship Id="rId5" Type="http://schemas.openxmlformats.org/officeDocument/2006/relationships/image" Target="../media/image21.png"></Relationship><Relationship Id="rId4" Type="http://schemas.openxmlformats.org/officeDocument/2006/relationships/image" Target="../media/image20.png"></Relationship><Relationship Id="rId9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8" Type="http://schemas.openxmlformats.org/officeDocument/2006/relationships/image" Target="../media/image27.png"></Relationship><Relationship Id="rId3" Type="http://schemas.openxmlformats.org/officeDocument/2006/relationships/image" Target="../media/image22.png"></Relationship><Relationship Id="rId7" Type="http://schemas.openxmlformats.org/officeDocument/2006/relationships/image" Target="../media/image26.png"></Relationship><Relationship Id="rId2" Type="http://schemas.openxmlformats.org/officeDocument/2006/relationships/notesSlide" Target="../notesSlides/notesSlide9.xml"></Relationship><Relationship Id="rId6" Type="http://schemas.openxmlformats.org/officeDocument/2006/relationships/image" Target="../media/image25.png"></Relationship><Relationship Id="rId5" Type="http://schemas.openxmlformats.org/officeDocument/2006/relationships/image" Target="../media/image24.png"></Relationship><Relationship Id="rId4" Type="http://schemas.openxmlformats.org/officeDocument/2006/relationships/image" Target="../media/image23.png"></Relationship><Relationship Id="rId9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51575" y="1398270"/>
            <a:ext cx="5784215" cy="5878830"/>
          </a:xfrm>
          <a:prstGeom prst="rect"/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 rot="0">
            <a:off x="5849620" y="6334125"/>
            <a:ext cx="6587490" cy="4610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</a:t>
            </a:r>
            <a:r>
              <a:rPr lang="ko-KR" sz="2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       </a:t>
            </a:r>
            <a:r>
              <a:rPr lang="ko-KR" sz="2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곽다은</a:t>
            </a:r>
            <a:r>
              <a:rPr lang="ko-KR" sz="2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       </a:t>
            </a:r>
            <a:r>
              <a:rPr lang="ko-KR" sz="2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신효원</a:t>
            </a:r>
            <a:endParaRPr lang="ko-KR" altLang="en-US" sz="2400" cap="none" i="0" b="1" strike="noStrik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“Fit-Back”</a:t>
            </a:r>
            <a:endParaRPr lang="ko-KR" altLang="en-US" sz="6000" cap="none" i="0" b="0" strike="noStrik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관리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및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피드백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</a:t>
            </a:r>
            <a:r>
              <a:rPr lang="ko-KR" sz="6000" cap="none" i="0" b="0" strike="noStrike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서비스</a:t>
            </a:r>
            <a:endParaRPr lang="ko-KR" altLang="en-US" sz="6000" cap="none" i="0" b="0" strike="noStrik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cap="none" i="0" b="0" strike="noStrike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cap="none" i="0" b="1" strike="noStrik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cap="none" i="0" b="1" strike="noStrik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 descr="C:/Users/admin/AppData/Roaming/PolarisOffice/ETemp/1420_21229216/image10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100" y="1524000"/>
            <a:ext cx="15093315" cy="48260"/>
          </a:xfrm>
          <a:prstGeom prst="rect"/>
          <a:noFill/>
          <a:ln w="0">
            <a:noFill/>
            <a:prstDash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 rot="0">
            <a:off x="6148070" y="430530"/>
            <a:ext cx="6256020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협업 방식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7" name="그림 47" descr="C:/Users/admin/AppData/Roaming/PolarisOffice/ETemp/1420_21229216/fImage10031346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88"/>
          <a:stretch>
            <a:fillRect/>
          </a:stretch>
        </p:blipFill>
        <p:spPr>
          <a:xfrm rot="0">
            <a:off x="12123420" y="1742440"/>
            <a:ext cx="2736850" cy="1294130"/>
          </a:xfrm>
          <a:prstGeom prst="rect"/>
          <a:noFill/>
        </p:spPr>
      </p:pic>
      <p:pic>
        <p:nvPicPr>
          <p:cNvPr id="179" name="그림 52" descr="C:/Users/admin/AppData/Roaming/PolarisOffice/ETemp/1420_21229216/fImage42179356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26705" y="1742440"/>
            <a:ext cx="1344930" cy="1294130"/>
          </a:xfrm>
          <a:prstGeom prst="rect"/>
          <a:noFill/>
        </p:spPr>
      </p:pic>
      <p:pic>
        <p:nvPicPr>
          <p:cNvPr id="180" name="그림 53" descr="C:/Users/admin/AppData/Roaming/PolarisOffice/ETemp/1420_21229216/fImage5002358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6215" y="1743075"/>
            <a:ext cx="2335530" cy="1305560"/>
          </a:xfrm>
          <a:prstGeom prst="rect"/>
          <a:noFill/>
        </p:spPr>
      </p:pic>
      <p:pic>
        <p:nvPicPr>
          <p:cNvPr id="181" name="그림 54" descr="C:/Users/admin/AppData/Roaming/PolarisOffice/ETemp/1420_21229216/fImage24280359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6905" y="3198495"/>
            <a:ext cx="3978275" cy="6209030"/>
          </a:xfrm>
          <a:prstGeom prst="rect"/>
          <a:noFill/>
          <a:ln w="57150" cap="flat" cmpd="sng">
            <a:solidFill>
              <a:srgbClr val="856E95">
                <a:alpha val="100000"/>
              </a:srgbClr>
            </a:solidFill>
            <a:prstDash val="solid"/>
            <a:round/>
          </a:ln>
        </p:spPr>
      </p:pic>
      <p:pic>
        <p:nvPicPr>
          <p:cNvPr id="182" name="그림 55" descr="C:/Users/admin/AppData/Roaming/PolarisOffice/ETemp/1420_21229216/fImage15799360916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51345" y="3223895"/>
            <a:ext cx="3299460" cy="6183630"/>
          </a:xfrm>
          <a:prstGeom prst="rect"/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 descr="C:/Users/admin/AppData/Roaming/PolarisOffice/ETemp/1420_21229216/fImage58060362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1680" y="3202305"/>
            <a:ext cx="5776595" cy="3619500"/>
          </a:xfrm>
          <a:prstGeom prst="rect"/>
          <a:noFill/>
          <a:ln w="57150" cap="flat" cmpd="sng">
            <a:solidFill>
              <a:srgbClr val="7A5E8D">
                <a:alpha val="100000"/>
              </a:srgbClr>
            </a:solidFill>
            <a:prstDash val="solid"/>
            <a:round/>
          </a:ln>
        </p:spPr>
      </p:pic>
      <p:pic>
        <p:nvPicPr>
          <p:cNvPr id="184" name="그림 58" descr="C:/Users/admin/AppData/Roaming/PolarisOffice/ETemp/1420_21229216/fImage10272363147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69495" y="7023735"/>
            <a:ext cx="2305685" cy="2686685"/>
          </a:xfrm>
          <a:prstGeom prst="rect"/>
          <a:noFill/>
          <a:ln w="57150" cap="flat" cmpd="sng">
            <a:solidFill>
              <a:srgbClr val="7A5E8D">
                <a:alpha val="100000"/>
              </a:srgb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 descr="C:/Users/admin/AppData/Roaming/PolarisOffice/ETemp/1420_21229216/image10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100" y="1524000"/>
            <a:ext cx="15093315" cy="48260"/>
          </a:xfrm>
          <a:prstGeom prst="rect"/>
          <a:noFill/>
          <a:ln w="0">
            <a:noFill/>
            <a:prstDash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 rot="0">
            <a:off x="4365625" y="423545"/>
            <a:ext cx="9557385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 Entity Relationship Diagram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1" descr="C:/Users/admin/AppData/Roaming/PolarisOffice/ETemp/1420_21229216/fImage94601322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73930" y="1969135"/>
            <a:ext cx="8756650" cy="7232650"/>
          </a:xfrm>
          <a:prstGeom prst="rect"/>
          <a:noFill/>
          <a:ln w="57150" cap="flat" cmpd="sng">
            <a:solidFill>
              <a:srgbClr val="856E95">
                <a:alpha val="100000"/>
              </a:srgb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 descr="C:/Users/admin/AppData/Roaming/PolarisOffice/ETemp/1420_21229216/image10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100" y="1524000"/>
            <a:ext cx="15093315" cy="48260"/>
          </a:xfrm>
          <a:prstGeom prst="rect"/>
          <a:noFill/>
          <a:ln w="0">
            <a:noFill/>
            <a:prstDash/>
          </a:ln>
        </p:spPr>
      </p:pic>
      <p:sp>
        <p:nvSpPr>
          <p:cNvPr id="152" name="Rect 0"/>
          <p:cNvSpPr txBox="1">
            <a:spLocks/>
          </p:cNvSpPr>
          <p:nvPr/>
        </p:nvSpPr>
        <p:spPr>
          <a:xfrm rot="0">
            <a:off x="3637280" y="448945"/>
            <a:ext cx="10698480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 descr="C:/Users/admin/AppData/Roaming/PolarisOffice/ETemp/1420_21229216/fImage9011330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9545" y="1951355"/>
            <a:ext cx="6000750" cy="6950075"/>
          </a:xfrm>
          <a:prstGeom prst="rect"/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 rot="0">
            <a:off x="7631430" y="1767205"/>
            <a:ext cx="4567555" cy="737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 개발규약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8" name="텍스트 상자 28"/>
          <p:cNvSpPr txBox="1">
            <a:spLocks/>
          </p:cNvSpPr>
          <p:nvPr/>
        </p:nvSpPr>
        <p:spPr>
          <a:xfrm rot="0">
            <a:off x="7759065" y="2513330"/>
            <a:ext cx="4567555" cy="6457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4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ko-KR" altLang="en-US" sz="24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79" name="텍스트 상자 29"/>
          <p:cNvSpPr txBox="1">
            <a:spLocks/>
          </p:cNvSpPr>
          <p:nvPr/>
        </p:nvSpPr>
        <p:spPr>
          <a:xfrm rot="0">
            <a:off x="12257405" y="1707515"/>
            <a:ext cx="4567555" cy="737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0" name="텍스트 상자 30"/>
          <p:cNvSpPr txBox="1">
            <a:spLocks/>
          </p:cNvSpPr>
          <p:nvPr/>
        </p:nvSpPr>
        <p:spPr>
          <a:xfrm rot="0">
            <a:off x="12348210" y="2491740"/>
            <a:ext cx="5342255" cy="1199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4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규칙(중괄호, 띄어쓰기, 글래스 멤버 정렬 순서 등) 설정</a:t>
            </a:r>
            <a:endParaRPr lang="ko-KR" altLang="en-US" sz="24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1" name="텍스트 상자 33"/>
          <p:cNvSpPr txBox="1">
            <a:spLocks/>
          </p:cNvSpPr>
          <p:nvPr/>
        </p:nvSpPr>
        <p:spPr>
          <a:xfrm rot="0">
            <a:off x="7625715" y="4065270"/>
            <a:ext cx="4567555" cy="737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2" name="텍스트 상자 34"/>
          <p:cNvSpPr txBox="1">
            <a:spLocks/>
          </p:cNvSpPr>
          <p:nvPr/>
        </p:nvSpPr>
        <p:spPr>
          <a:xfrm rot="0">
            <a:off x="7716520" y="4849495"/>
            <a:ext cx="5342255" cy="6457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4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ERD에서 규정한 데이터 타입 명시</a:t>
            </a:r>
            <a:endParaRPr lang="ko-KR" altLang="en-US" sz="24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3" name="텍스트 상자 35"/>
          <p:cNvSpPr txBox="1">
            <a:spLocks/>
          </p:cNvSpPr>
          <p:nvPr/>
        </p:nvSpPr>
        <p:spPr>
          <a:xfrm rot="0">
            <a:off x="12195175" y="4006215"/>
            <a:ext cx="4567555" cy="737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4" name="텍스트 상자 36"/>
          <p:cNvSpPr txBox="1">
            <a:spLocks/>
          </p:cNvSpPr>
          <p:nvPr/>
        </p:nvSpPr>
        <p:spPr>
          <a:xfrm rot="0">
            <a:off x="12285980" y="4790440"/>
            <a:ext cx="5342255" cy="1199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4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작업을 들어가기에 앞서 Front와 Back의 각 에디터의 초석 작업</a:t>
            </a:r>
            <a:endParaRPr lang="ko-KR" altLang="en-US" sz="24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5" name="텍스트 상자 37"/>
          <p:cNvSpPr txBox="1">
            <a:spLocks/>
          </p:cNvSpPr>
          <p:nvPr/>
        </p:nvSpPr>
        <p:spPr>
          <a:xfrm rot="0">
            <a:off x="7750810" y="6327140"/>
            <a:ext cx="4567555" cy="7378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6" name="텍스트 상자 38"/>
          <p:cNvSpPr txBox="1">
            <a:spLocks/>
          </p:cNvSpPr>
          <p:nvPr/>
        </p:nvSpPr>
        <p:spPr>
          <a:xfrm rot="0">
            <a:off x="7841615" y="7111365"/>
            <a:ext cx="5342255" cy="11995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4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방법에 대해 EC2 인스턴스 부터 상세한 가이드 제시</a:t>
            </a:r>
            <a:endParaRPr lang="ko-KR" altLang="en-US" sz="24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9800" y="411480"/>
            <a:ext cx="6256020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진행상황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 descr="C:/Users/admin/AppData/Roaming/PolarisOffice/ETemp/1420_21229216/fImage54345225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40180" y="1842770"/>
            <a:ext cx="15387320" cy="7529830"/>
          </a:xfrm>
          <a:prstGeom prst="rect"/>
          <a:noFill/>
          <a:ln w="57150" cap="flat" cmpd="sng">
            <a:solidFill>
              <a:srgbClr val="8E799B">
                <a:alpha val="100000"/>
              </a:srgb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 rot="0">
            <a:off x="6017260" y="336550"/>
            <a:ext cx="6256655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YMPM</a:t>
            </a:r>
            <a:endParaRPr lang="ko-KR" altLang="en-US" sz="500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 rot="0">
            <a:off x="485775" y="1845945"/>
            <a:ext cx="17315180" cy="11709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 rot="0">
            <a:off x="3362960" y="3472180"/>
            <a:ext cx="3082290" cy="3020060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 rot="0">
            <a:off x="3206750" y="3347720"/>
            <a:ext cx="3379470" cy="3269615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 rot="0">
            <a:off x="7595870" y="3465830"/>
            <a:ext cx="3082290" cy="3020060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 rot="0">
            <a:off x="7461885" y="3341370"/>
            <a:ext cx="3357245" cy="3269615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 rot="0">
            <a:off x="11757025" y="3465830"/>
            <a:ext cx="3082290" cy="3020060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 rot="0">
            <a:off x="11622405" y="3341370"/>
            <a:ext cx="3357880" cy="3269615"/>
          </a:xfrm>
          <a:prstGeom prst="ellipse"/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 rot="0">
            <a:off x="8232140" y="1878965"/>
            <a:ext cx="2336800" cy="673671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협업 방식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SPM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 rot="0">
            <a:off x="5979795" y="374015"/>
            <a:ext cx="6256655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>
                <a:solidFill>
                  <a:srgbClr val="694680"/>
                </a:solidFill>
                <a:latin typeface="제주고딕" charset="0"/>
                <a:ea typeface="제주고딕" charset="0"/>
                <a:cs typeface="Impact" charset="0"/>
              </a:rPr>
              <a:t>목차</a:t>
            </a:r>
            <a:endParaRPr lang="ko-KR" altLang="en-US" sz="5000">
              <a:solidFill>
                <a:srgbClr val="694680"/>
              </a:solidFill>
              <a:latin typeface="제주고딕" charset="0"/>
              <a:ea typeface="제주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rot="0" flipH="1">
            <a:off x="7986395" y="1873885"/>
            <a:ext cx="91440" cy="6971665"/>
          </a:xfrm>
          <a:prstGeom prst="rect"/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 rot="0">
            <a:off x="7762875" y="348615"/>
            <a:ext cx="2776220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 배경</a:t>
            </a:r>
            <a:endParaRPr lang="ko-KR" altLang="en-US" sz="5000" b="1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5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22" name="Google Shape;122;p15"/>
          <p:cNvSpPr txBox="1">
            <a:spLocks/>
          </p:cNvSpPr>
          <p:nvPr/>
        </p:nvSpPr>
        <p:spPr>
          <a:xfrm>
            <a:off x="3463925" y="4380230"/>
            <a:ext cx="10808335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 기획: 유명인의 패션 정보 아카이브 서비스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6" name="Google Shape;126;p15"/>
          <p:cNvSpPr txBox="1">
            <a:spLocks/>
          </p:cNvSpPr>
          <p:nvPr/>
        </p:nvSpPr>
        <p:spPr>
          <a:xfrm>
            <a:off x="1041400" y="8378825"/>
            <a:ext cx="16198850" cy="7378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수정된 기획: 나의 패션 정보를 매일 기록하고 피드백을 받을 수 있는 서비스</a:t>
            </a:r>
            <a:endParaRPr lang="ko-KR" altLang="en-US" sz="4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454400" y="1693545"/>
            <a:ext cx="10976610" cy="7689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4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팀원의 관심사: 패션, 스트리밍 서비스, 운동선수</a:t>
            </a:r>
            <a:endParaRPr lang="ko-KR" altLang="en-US" sz="44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8" name="텍스트 상자 6"/>
          <p:cNvSpPr txBox="1">
            <a:spLocks/>
          </p:cNvSpPr>
          <p:nvPr/>
        </p:nvSpPr>
        <p:spPr>
          <a:xfrm>
            <a:off x="4900930" y="5261610"/>
            <a:ext cx="8482330" cy="5842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200" b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문제점: 서비스의 단조로움, 유저의 생산적인 활동X </a:t>
            </a:r>
            <a:endParaRPr lang="ko-KR" altLang="en-US" sz="3200" b="1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9" name="도형 20"/>
          <p:cNvSpPr>
            <a:spLocks/>
          </p:cNvSpPr>
          <p:nvPr/>
        </p:nvSpPr>
        <p:spPr>
          <a:xfrm>
            <a:off x="8572500" y="2730500"/>
            <a:ext cx="572135" cy="146113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2" name="도형 32"/>
          <p:cNvSpPr>
            <a:spLocks/>
          </p:cNvSpPr>
          <p:nvPr/>
        </p:nvSpPr>
        <p:spPr>
          <a:xfrm>
            <a:off x="8517255" y="6120130"/>
            <a:ext cx="643255" cy="2119630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4" name="그림 34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985" y="815721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5" name="그림 35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1990" y="8054340"/>
            <a:ext cx="532765" cy="44005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990" y="179959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90240" y="175196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1" name="그림 70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61745" y="9112250"/>
            <a:ext cx="1548066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2" name="그림 77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4250" y="9215755"/>
            <a:ext cx="15931515" cy="3683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3" name="그림 7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25495" y="4379595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44" name="그림 79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245" y="4379595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3632200" y="5086985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489585" y="530860"/>
            <a:ext cx="8051800" cy="3643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패션에 관심이 많은 사람들의 정보 공유의 장이 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그날의 착장과 감상을 매일 기록하는 개인적이고 안락한 공간으로 관리할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자신이 가진 패션아이템 관리 및 보유 아이템으로 자유롭게 코디 가능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 rot="0">
            <a:off x="9286875" y="1753870"/>
            <a:ext cx="8052435" cy="16148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데일리룩/옷장 하나를 만드는 데에 시간이 다소 소요됨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506730" y="5365115"/>
            <a:ext cx="6859905" cy="46583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sns의 #ootd 갯수가 누적 3.9억개 이상으로,  사람들의 패션에 대한 지대한 관심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패션 개성의 다양화로 인해 패션에 대해 폭넓은 정보를 얻고자 하는 수요층 증가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민감한 한국인들을 겨냥할 수 있음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 rot="0">
            <a:off x="9161145" y="6593840"/>
            <a:ext cx="8052435" cy="212217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비슷한 패션 관련 서비스가 존재함(스타일쉐어, 코디북, sns의 #ootd 등)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3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악의적 의도로 평가(의견)를 남기는 사용자의 출현 가능성</a:t>
            </a:r>
            <a:endParaRPr lang="ko-KR" altLang="en-US" sz="33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92645" y="3773170"/>
            <a:ext cx="2712720" cy="2712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56"/>
          <p:cNvGrpSpPr/>
          <p:nvPr/>
        </p:nvGrpSpPr>
        <p:grpSpPr>
          <a:xfrm>
            <a:off x="11842750" y="2457450"/>
            <a:ext cx="3867785" cy="2679065"/>
            <a:chOff x="11842750" y="2457450"/>
            <a:chExt cx="3867785" cy="2679065"/>
          </a:xfrm>
        </p:grpSpPr>
        <p:pic>
          <p:nvPicPr>
            <p:cNvPr id="218" name="그림 54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842750" y="2457450"/>
              <a:ext cx="3868420" cy="267970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19" name="도형 55"/>
            <p:cNvSpPr>
              <a:spLocks/>
            </p:cNvSpPr>
            <p:nvPr/>
          </p:nvSpPr>
          <p:spPr>
            <a:xfrm rot="0">
              <a:off x="12072620" y="2680335"/>
              <a:ext cx="3435350" cy="2266950"/>
            </a:xfrm>
            <a:prstGeom prst="rect"/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3" name="그룹 62"/>
          <p:cNvGrpSpPr/>
          <p:nvPr/>
        </p:nvGrpSpPr>
        <p:grpSpPr>
          <a:xfrm>
            <a:off x="6898640" y="2461895"/>
            <a:ext cx="3867785" cy="2679065"/>
            <a:chOff x="6898640" y="2461895"/>
            <a:chExt cx="3867785" cy="2679065"/>
          </a:xfrm>
        </p:grpSpPr>
        <p:pic>
          <p:nvPicPr>
            <p:cNvPr id="224" name="그림 60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898640" y="2461895"/>
              <a:ext cx="3868420" cy="267970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25" name="도형 61"/>
            <p:cNvSpPr>
              <a:spLocks/>
            </p:cNvSpPr>
            <p:nvPr/>
          </p:nvSpPr>
          <p:spPr>
            <a:xfrm rot="0">
              <a:off x="7128510" y="2684780"/>
              <a:ext cx="3435350" cy="2266950"/>
            </a:xfrm>
            <a:prstGeom prst="rect"/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6" name="그룹 53"/>
          <p:cNvGrpSpPr/>
          <p:nvPr/>
        </p:nvGrpSpPr>
        <p:grpSpPr>
          <a:xfrm>
            <a:off x="1873250" y="2465070"/>
            <a:ext cx="3867785" cy="2679065"/>
            <a:chOff x="1873250" y="2465070"/>
            <a:chExt cx="3867785" cy="2679065"/>
          </a:xfrm>
        </p:grpSpPr>
        <p:pic>
          <p:nvPicPr>
            <p:cNvPr id="145" name="Google Shape;145;p16"/>
            <p:cNvPicPr preferRelativeResize="0"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873250" y="2465070"/>
              <a:ext cx="3868420" cy="267970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214" name="도형 50"/>
            <p:cNvSpPr>
              <a:spLocks/>
            </p:cNvSpPr>
            <p:nvPr/>
          </p:nvSpPr>
          <p:spPr>
            <a:xfrm rot="0">
              <a:off x="2103120" y="2687955"/>
              <a:ext cx="3435350" cy="2266950"/>
            </a:xfrm>
            <a:prstGeom prst="rect"/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1" name="그룹 49"/>
          <p:cNvGrpSpPr/>
          <p:nvPr/>
        </p:nvGrpSpPr>
        <p:grpSpPr>
          <a:xfrm>
            <a:off x="11948160" y="6055360"/>
            <a:ext cx="3754755" cy="2672715"/>
            <a:chOff x="11948160" y="6055360"/>
            <a:chExt cx="3754755" cy="2672715"/>
          </a:xfrm>
        </p:grpSpPr>
        <p:sp>
          <p:nvSpPr>
            <p:cNvPr id="212" name="도형 47"/>
            <p:cNvSpPr>
              <a:spLocks/>
            </p:cNvSpPr>
            <p:nvPr/>
          </p:nvSpPr>
          <p:spPr>
            <a:xfrm rot="0">
              <a:off x="11948160" y="6055360"/>
              <a:ext cx="3755390" cy="2673350"/>
            </a:xfrm>
            <a:prstGeom prst="rect"/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13" name="도형 48"/>
            <p:cNvSpPr>
              <a:spLocks/>
            </p:cNvSpPr>
            <p:nvPr/>
          </p:nvSpPr>
          <p:spPr>
            <a:xfrm rot="0">
              <a:off x="12127230" y="6233160"/>
              <a:ext cx="3400425" cy="2266950"/>
            </a:xfrm>
            <a:prstGeom prst="rect"/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5" name="그룹 51"/>
          <p:cNvGrpSpPr/>
          <p:nvPr/>
        </p:nvGrpSpPr>
        <p:grpSpPr>
          <a:xfrm>
            <a:off x="1951355" y="6075680"/>
            <a:ext cx="3754755" cy="2672715"/>
            <a:chOff x="1951355" y="6075680"/>
            <a:chExt cx="3754755" cy="2672715"/>
          </a:xfrm>
        </p:grpSpPr>
        <p:sp>
          <p:nvSpPr>
            <p:cNvPr id="206" name="도형 41"/>
            <p:cNvSpPr>
              <a:spLocks/>
            </p:cNvSpPr>
            <p:nvPr/>
          </p:nvSpPr>
          <p:spPr>
            <a:xfrm rot="0">
              <a:off x="1951355" y="6075680"/>
              <a:ext cx="3755390" cy="2673350"/>
            </a:xfrm>
            <a:prstGeom prst="rect"/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7" name="도형 42"/>
            <p:cNvSpPr>
              <a:spLocks/>
            </p:cNvSpPr>
            <p:nvPr/>
          </p:nvSpPr>
          <p:spPr>
            <a:xfrm rot="0">
              <a:off x="2130425" y="6253480"/>
              <a:ext cx="3400425" cy="2266950"/>
            </a:xfrm>
            <a:prstGeom prst="rect"/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4" name="그룹 40"/>
          <p:cNvGrpSpPr/>
          <p:nvPr/>
        </p:nvGrpSpPr>
        <p:grpSpPr>
          <a:xfrm>
            <a:off x="6908800" y="6083300"/>
            <a:ext cx="3754755" cy="2672715"/>
            <a:chOff x="6908800" y="6083300"/>
            <a:chExt cx="3754755" cy="2672715"/>
          </a:xfrm>
        </p:grpSpPr>
        <p:sp>
          <p:nvSpPr>
            <p:cNvPr id="192" name="도형 56"/>
            <p:cNvSpPr>
              <a:spLocks/>
            </p:cNvSpPr>
            <p:nvPr/>
          </p:nvSpPr>
          <p:spPr>
            <a:xfrm rot="0">
              <a:off x="6908800" y="6083300"/>
              <a:ext cx="3755390" cy="2673350"/>
            </a:xfrm>
            <a:prstGeom prst="rect"/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l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3" name="도형 36"/>
            <p:cNvSpPr>
              <a:spLocks/>
            </p:cNvSpPr>
            <p:nvPr/>
          </p:nvSpPr>
          <p:spPr>
            <a:xfrm rot="0">
              <a:off x="7087870" y="6261100"/>
              <a:ext cx="3400425" cy="2266950"/>
            </a:xfrm>
            <a:prstGeom prst="rect"/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5100" y="1524000"/>
            <a:ext cx="15092680" cy="47625"/>
          </a:xfrm>
          <a:prstGeom prst="rect"/>
          <a:noFill/>
          <a:ln w="0">
            <a:noFill/>
            <a:prstDash/>
          </a:ln>
        </p:spPr>
      </p:pic>
      <p:sp>
        <p:nvSpPr>
          <p:cNvPr id="151" name="Google Shape;151;p16"/>
          <p:cNvSpPr txBox="1">
            <a:spLocks/>
          </p:cNvSpPr>
          <p:nvPr/>
        </p:nvSpPr>
        <p:spPr>
          <a:xfrm rot="0">
            <a:off x="2200275" y="4055745"/>
            <a:ext cx="3214370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Google Shape;152;p16"/>
          <p:cNvSpPr txBox="1">
            <a:spLocks/>
          </p:cNvSpPr>
          <p:nvPr/>
        </p:nvSpPr>
        <p:spPr>
          <a:xfrm rot="0">
            <a:off x="5848350" y="467995"/>
            <a:ext cx="6256020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53" name="Google Shape;153;p16"/>
          <p:cNvSpPr txBox="1">
            <a:spLocks/>
          </p:cNvSpPr>
          <p:nvPr/>
        </p:nvSpPr>
        <p:spPr>
          <a:xfrm rot="0">
            <a:off x="2179955" y="6638290"/>
            <a:ext cx="3278505" cy="76962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457200" indent="-361950" rtl="0" algn="l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 착장을 일별로 편하게 관리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54" name="Google Shape;154;p16"/>
          <p:cNvSpPr txBox="1">
            <a:spLocks/>
          </p:cNvSpPr>
          <p:nvPr/>
        </p:nvSpPr>
        <p:spPr>
          <a:xfrm rot="0">
            <a:off x="6712585" y="4055745"/>
            <a:ext cx="4267200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5" name="Google Shape;155;p16"/>
          <p:cNvSpPr txBox="1">
            <a:spLocks/>
          </p:cNvSpPr>
          <p:nvPr/>
        </p:nvSpPr>
        <p:spPr>
          <a:xfrm rot="0">
            <a:off x="7068185" y="6572250"/>
            <a:ext cx="3358515" cy="11080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457200" indent="-361950" rtl="0" algn="l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 데일리룩 평가를 통해 객관적인  패션 센스 확인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63" name="Google Shape;163;p16"/>
          <p:cNvSpPr txBox="1">
            <a:spLocks/>
          </p:cNvSpPr>
          <p:nvPr/>
        </p:nvSpPr>
        <p:spPr>
          <a:xfrm rot="0">
            <a:off x="12165330" y="4055745"/>
            <a:ext cx="3250565" cy="64706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65" name="Google Shape;165;p16"/>
          <p:cNvSpPr txBox="1">
            <a:spLocks/>
          </p:cNvSpPr>
          <p:nvPr/>
        </p:nvSpPr>
        <p:spPr>
          <a:xfrm rot="0">
            <a:off x="12113895" y="6500495"/>
            <a:ext cx="3381375" cy="11080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457200" indent="-361950" rtl="0" algn="l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아이템으로 자유로운 조합 가능</a:t>
            </a:r>
            <a:endParaRPr lang="ko-KR" altLang="en-US" sz="2200" b="1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4705" y="2948940"/>
            <a:ext cx="993775" cy="993775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43900" y="2880360"/>
            <a:ext cx="1062990" cy="1062990"/>
          </a:xfrm>
          <a:prstGeom prst="rect"/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68960" y="2880360"/>
            <a:ext cx="1000125" cy="996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7260" y="373380"/>
            <a:ext cx="6256020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306955" y="1753235"/>
            <a:ext cx="527558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 데일리룩 관리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8" name="텍스트 상자 4"/>
          <p:cNvSpPr txBox="1">
            <a:spLocks/>
          </p:cNvSpPr>
          <p:nvPr/>
        </p:nvSpPr>
        <p:spPr>
          <a:xfrm>
            <a:off x="2437130" y="4847590"/>
            <a:ext cx="6349365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일별, 월별, 연별로 데일리룩 정렬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426970" y="2967990"/>
            <a:ext cx="6445250" cy="10769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하루에 하나의 데일리룩을 작성하여 그날의 착장과 감상을 기록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80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3420" y="1868170"/>
            <a:ext cx="5922010" cy="41954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그림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4390" y="6686550"/>
            <a:ext cx="3805555" cy="27965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그림 6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8310" y="6670675"/>
            <a:ext cx="3724275" cy="27920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그림 6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7625" y="6661785"/>
            <a:ext cx="4032885" cy="282130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그룹 94"/>
          <p:cNvGrpSpPr/>
          <p:nvPr/>
        </p:nvGrpSpPr>
        <p:grpSpPr>
          <a:xfrm>
            <a:off x="14246225" y="5639435"/>
            <a:ext cx="2052955" cy="765810"/>
            <a:chOff x="14246225" y="5639435"/>
            <a:chExt cx="2052955" cy="765810"/>
          </a:xfrm>
        </p:grpSpPr>
        <p:pic>
          <p:nvPicPr>
            <p:cNvPr id="184" name="그림 89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텍스트 상자 90"/>
            <p:cNvSpPr txBox="1">
              <a:spLocks/>
            </p:cNvSpPr>
            <p:nvPr/>
          </p:nvSpPr>
          <p:spPr>
            <a:xfrm rot="21360000">
              <a:off x="14246225" y="5722620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신규 등록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페이지의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88" name="그룹 93"/>
          <p:cNvGrpSpPr/>
          <p:nvPr/>
        </p:nvGrpSpPr>
        <p:grpSpPr>
          <a:xfrm>
            <a:off x="1179195" y="6009640"/>
            <a:ext cx="2052955" cy="765810"/>
            <a:chOff x="1179195" y="6009640"/>
            <a:chExt cx="2052955" cy="765810"/>
          </a:xfrm>
        </p:grpSpPr>
        <p:pic>
          <p:nvPicPr>
            <p:cNvPr id="186" name="그림 91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311910" y="600964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360000">
              <a:off x="1179195" y="6092825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드롭 박스 선택에 따라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바뀌는 달력 그리드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0" name="그림 11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5865" y="2680970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2" name="그림 2"/>
          <p:cNvPicPr>
            <a:picLocks/>
          </p:cNvPicPr>
          <p:nvPr/>
        </p:nvPicPr>
        <p:blipFill rotWithShape="1">
          <a:blip r:embed="rId9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660" y="1569720"/>
            <a:ext cx="6676390" cy="43395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17260" y="374015"/>
            <a:ext cx="6256655" cy="8616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 구성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6" name="Rect 0"/>
          <p:cNvSpPr txBox="1">
            <a:spLocks/>
          </p:cNvSpPr>
          <p:nvPr/>
        </p:nvSpPr>
        <p:spPr>
          <a:xfrm>
            <a:off x="2327275" y="1871980"/>
            <a:ext cx="527621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 센스 피드백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7" name="Rect 0"/>
          <p:cNvSpPr txBox="1">
            <a:spLocks/>
          </p:cNvSpPr>
          <p:nvPr/>
        </p:nvSpPr>
        <p:spPr>
          <a:xfrm>
            <a:off x="2506980" y="2971800"/>
            <a:ext cx="6261100" cy="1569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유저가 작성한 데일리룩에 점수(항목 체크 방식)와 의견으로 피드백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78" name="그림 7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9870" y="1699895"/>
            <a:ext cx="7141845" cy="352806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2" name="텍스트 상자 104"/>
          <p:cNvSpPr txBox="1">
            <a:spLocks/>
          </p:cNvSpPr>
          <p:nvPr/>
        </p:nvSpPr>
        <p:spPr>
          <a:xfrm>
            <a:off x="2244090" y="6489700"/>
            <a:ext cx="6240780" cy="1569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34925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Verdana" charset="0"/>
              </a:rPr>
              <a:t>내가 가지고 있는 패션 아이템을 추가해 데일리룩에 더하고, 나만의 옷장을 만들어 관리</a:t>
            </a:r>
            <a:endParaRPr lang="ko-KR" altLang="en-US" sz="3200" b="1">
              <a:solidFill>
                <a:schemeClr val="bg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pic>
        <p:nvPicPr>
          <p:cNvPr id="193" name="그림 10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4315" y="5525770"/>
            <a:ext cx="7117080" cy="433451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sp>
        <p:nvSpPr>
          <p:cNvPr id="194" name="텍스트 상자 106"/>
          <p:cNvSpPr txBox="1">
            <a:spLocks/>
          </p:cNvSpPr>
          <p:nvPr/>
        </p:nvSpPr>
        <p:spPr>
          <a:xfrm>
            <a:off x="2466340" y="5271135"/>
            <a:ext cx="527621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코디(조합)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98" name="그림 110"/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710" y="6215380"/>
            <a:ext cx="6477635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9" name="그림 16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1" name="그림 18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260" y="6236970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3" name="그림 20"/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0480" y="2883535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04" name="그림 21"/>
          <p:cNvPicPr>
            <a:picLocks/>
          </p:cNvPicPr>
          <p:nvPr/>
        </p:nvPicPr>
        <p:blipFill rotWithShape="1">
          <a:blip r:embed="rId7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1530" y="1590040"/>
            <a:ext cx="6676390" cy="329565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pic>
        <p:nvPicPr>
          <p:cNvPr id="205" name="그림 22"/>
          <p:cNvPicPr>
            <a:picLocks/>
          </p:cNvPicPr>
          <p:nvPr/>
        </p:nvPicPr>
        <p:blipFill rotWithShape="1">
          <a:blip r:embed="rId7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1530" y="5019040"/>
            <a:ext cx="6676390" cy="360172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grpSp>
        <p:nvGrpSpPr>
          <p:cNvPr id="188" name="그룹 97"/>
          <p:cNvGrpSpPr/>
          <p:nvPr/>
        </p:nvGrpSpPr>
        <p:grpSpPr>
          <a:xfrm>
            <a:off x="8115935" y="1536700"/>
            <a:ext cx="2052320" cy="765175"/>
            <a:chOff x="8115935" y="1536700"/>
            <a:chExt cx="2052320" cy="765175"/>
          </a:xfrm>
        </p:grpSpPr>
        <p:pic>
          <p:nvPicPr>
            <p:cNvPr id="189" name="그림 95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28330" y="1536700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0" name="텍스트 상자 96"/>
            <p:cNvSpPr txBox="1">
              <a:spLocks/>
            </p:cNvSpPr>
            <p:nvPr/>
          </p:nvSpPr>
          <p:spPr>
            <a:xfrm rot="21360000">
              <a:off x="8115935" y="1719580"/>
              <a:ext cx="2052955" cy="3073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댓글 작성 창의 일부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95" name="그룹 109"/>
          <p:cNvGrpSpPr/>
          <p:nvPr/>
        </p:nvGrpSpPr>
        <p:grpSpPr>
          <a:xfrm>
            <a:off x="8155940" y="5034915"/>
            <a:ext cx="2052320" cy="765175"/>
            <a:chOff x="8155940" y="5034915"/>
            <a:chExt cx="2052320" cy="765175"/>
          </a:xfrm>
        </p:grpSpPr>
        <p:pic>
          <p:nvPicPr>
            <p:cNvPr id="196" name="그림 107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60000">
              <a:off x="8288655" y="503491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97" name="텍스트 상자 108"/>
            <p:cNvSpPr txBox="1">
              <a:spLocks/>
            </p:cNvSpPr>
            <p:nvPr/>
          </p:nvSpPr>
          <p:spPr>
            <a:xfrm rot="21360000">
              <a:off x="8155940" y="5118100"/>
              <a:ext cx="2052955" cy="5226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옷장 생성 후 아이템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관리 창</a:t>
              </a:r>
              <a:endParaRPr lang="ko-KR" alt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sp>
        <p:nvSpPr>
          <p:cNvPr id="206" name="도형 44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6036310" y="358775"/>
            <a:ext cx="6256020" cy="8623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</a:t>
            </a: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기술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0">
              <a:off x="7733665" y="8983345"/>
              <a:ext cx="1150620" cy="690880"/>
            </a:xfrm>
            <a:prstGeom prst="rect"/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0">
              <a:off x="9228455" y="8942705"/>
              <a:ext cx="2483485" cy="799465"/>
            </a:xfrm>
            <a:prstGeom prst="rect"/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79</Paragraphs>
  <Words>344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곽 다은</cp:lastModifiedBy>
  <dc:title>PowerPoint 프레젠테이션</dc:title>
  <cp:version>9.104.121.46349</cp:version>
  <dcterms:modified xsi:type="dcterms:W3CDTF">2022-03-16T03:57:20Z</dcterms:modified>
</cp:coreProperties>
</file>