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Lst>
  <p:notesMasterIdLst>
    <p:notesMasterId r:id="rId4"/>
  </p:notesMasterIdLst>
  <p:sldIdLst>
    <p:sldId id="256" r:id="rId2"/>
    <p:sldId id="262" r:id="rId3"/>
  </p:sldIdLst>
  <p:sldSz cx="9906000" cy="6858000" type="A4"/>
  <p:notesSz cx="6888163" cy="10020300"/>
  <p:embeddedFontLst>
    <p:embeddedFont>
      <p:font typeface="Cascadia Mono SemiBold" panose="020B0609020000020004" pitchFamily="49" charset="0"/>
      <p:bold r:id="rId5"/>
      <p:boldItalic r:id="rId6"/>
    </p:embeddedFont>
    <p:embeddedFont>
      <p:font typeface="Segoe UI" panose="020B0502040204020203" pitchFamily="34" charset="0"/>
      <p:regular r:id="rId7"/>
      <p:bold r:id="rId8"/>
      <p:italic r:id="rId9"/>
      <p:boldItalic r:id="rId10"/>
    </p:embeddedFont>
    <p:embeddedFont>
      <p:font typeface="Segoe UI Emoji" panose="020B0502040204020203" pitchFamily="34" charset="0"/>
      <p:regular r:id="rId11"/>
    </p:embeddedFont>
    <p:embeddedFont>
      <p:font typeface="Segoe UI Light" panose="020B0502040204020203" pitchFamily="34" charset="0"/>
      <p:regular r:id="rId12"/>
      <p:italic r:id="rId13"/>
    </p:embeddedFont>
    <p:embeddedFont>
      <p:font typeface="Verdana" panose="020B0604030504040204" pitchFamily="34" charset="0"/>
      <p:regular r:id="rId14"/>
      <p:bold r:id="rId15"/>
      <p:italic r:id="rId16"/>
      <p:boldItalic r:id="rId1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25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na Heller" initials="RH" lastIdx="1" clrIdx="0">
    <p:extLst>
      <p:ext uri="{19B8F6BF-5375-455C-9EA6-DF929625EA0E}">
        <p15:presenceInfo xmlns:p15="http://schemas.microsoft.com/office/powerpoint/2012/main" userId="S::ramona.heller@anderswie.net::63c263b5-62b1-4c00-b35c-40fc3e53c4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3C22"/>
    <a:srgbClr val="4D4D4D"/>
    <a:srgbClr val="EA890F"/>
    <a:srgbClr val="EF870C"/>
    <a:srgbClr val="F1A717"/>
    <a:srgbClr val="FFFFFE"/>
    <a:srgbClr val="00AEEF"/>
    <a:srgbClr val="E90E8B"/>
    <a:srgbClr val="10A6D6"/>
    <a:srgbClr val="25A7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FAC928-9F8C-B464-499C-936AA936C69E}" v="17" dt="2024-04-18T19:50:02.1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94636" autoAdjust="0"/>
  </p:normalViewPr>
  <p:slideViewPr>
    <p:cSldViewPr snapToGrid="0" showGuides="1">
      <p:cViewPr varScale="1">
        <p:scale>
          <a:sx n="125" d="100"/>
          <a:sy n="125" d="100"/>
        </p:scale>
        <p:origin x="420" y="60"/>
      </p:cViewPr>
      <p:guideLst>
        <p:guide orient="horz" pos="1049"/>
        <p:guide pos="225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1485"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24" Type="http://schemas.microsoft.com/office/2015/10/relationships/revisionInfo" Target="revisionInfo.xml"/><Relationship Id="rId5" Type="http://schemas.openxmlformats.org/officeDocument/2006/relationships/font" Target="fonts/font1.fntdata"/><Relationship Id="rId15" Type="http://schemas.openxmlformats.org/officeDocument/2006/relationships/font" Target="fonts/font11.fntdata"/><Relationship Id="rId23" Type="http://schemas.microsoft.com/office/2016/11/relationships/changesInfo" Target="changesInfos/changesInfo1.xml"/><Relationship Id="rId10" Type="http://schemas.openxmlformats.org/officeDocument/2006/relationships/font" Target="fonts/font6.fntdata"/><Relationship Id="rId19" Type="http://schemas.openxmlformats.org/officeDocument/2006/relationships/presProps" Target="presProps.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 Peter (cironet.eu)" userId="d350ff7c-3f8a-4031-9ba4-398bc46ea47e" providerId="ADAL" clId="{1F6726FD-33E5-4115-AC60-896E01FFBF9B}"/>
    <pc:docChg chg="undo redo custSel delSld modSld modNotesMaster">
      <pc:chgData name="Max Peter (cironet.eu)" userId="d350ff7c-3f8a-4031-9ba4-398bc46ea47e" providerId="ADAL" clId="{1F6726FD-33E5-4115-AC60-896E01FFBF9B}" dt="2024-04-18T20:52:08.701" v="149" actId="2711"/>
      <pc:docMkLst>
        <pc:docMk/>
      </pc:docMkLst>
      <pc:sldChg chg="addSp modSp mod">
        <pc:chgData name="Max Peter (cironet.eu)" userId="d350ff7c-3f8a-4031-9ba4-398bc46ea47e" providerId="ADAL" clId="{1F6726FD-33E5-4115-AC60-896E01FFBF9B}" dt="2024-04-18T20:52:08.701" v="149" actId="2711"/>
        <pc:sldMkLst>
          <pc:docMk/>
          <pc:sldMk cId="3784886111" sldId="256"/>
        </pc:sldMkLst>
        <pc:spChg chg="mod">
          <ac:chgData name="Max Peter (cironet.eu)" userId="d350ff7c-3f8a-4031-9ba4-398bc46ea47e" providerId="ADAL" clId="{1F6726FD-33E5-4115-AC60-896E01FFBF9B}" dt="2024-04-18T20:52:08.701" v="149" actId="2711"/>
          <ac:spMkLst>
            <pc:docMk/>
            <pc:sldMk cId="3784886111" sldId="256"/>
            <ac:spMk id="3" creationId="{A67715F1-47DA-6D62-4CCA-09C4CFA08B5F}"/>
          </ac:spMkLst>
        </pc:spChg>
        <pc:spChg chg="add mod">
          <ac:chgData name="Max Peter (cironet.eu)" userId="d350ff7c-3f8a-4031-9ba4-398bc46ea47e" providerId="ADAL" clId="{1F6726FD-33E5-4115-AC60-896E01FFBF9B}" dt="2024-04-18T20:44:08.375" v="144" actId="2711"/>
          <ac:spMkLst>
            <pc:docMk/>
            <pc:sldMk cId="3784886111" sldId="256"/>
            <ac:spMk id="8" creationId="{D3C0616F-3C69-F0CF-703C-2526B51CD8BA}"/>
          </ac:spMkLst>
        </pc:spChg>
        <pc:spChg chg="add mod">
          <ac:chgData name="Max Peter (cironet.eu)" userId="d350ff7c-3f8a-4031-9ba4-398bc46ea47e" providerId="ADAL" clId="{1F6726FD-33E5-4115-AC60-896E01FFBF9B}" dt="2024-04-18T20:44:08.966" v="145" actId="2711"/>
          <ac:spMkLst>
            <pc:docMk/>
            <pc:sldMk cId="3784886111" sldId="256"/>
            <ac:spMk id="9" creationId="{CFF04A9A-B133-82E6-666E-AD54B7E5FE08}"/>
          </ac:spMkLst>
        </pc:spChg>
        <pc:picChg chg="add mod">
          <ac:chgData name="Max Peter (cironet.eu)" userId="d350ff7c-3f8a-4031-9ba4-398bc46ea47e" providerId="ADAL" clId="{1F6726FD-33E5-4115-AC60-896E01FFBF9B}" dt="2024-04-18T20:30:21.851" v="47" actId="1076"/>
          <ac:picMkLst>
            <pc:docMk/>
            <pc:sldMk cId="3784886111" sldId="256"/>
            <ac:picMk id="4" creationId="{9BF614A5-BB0E-A0BF-6FB2-43E99B2BCD3F}"/>
          </ac:picMkLst>
        </pc:picChg>
        <pc:picChg chg="mod">
          <ac:chgData name="Max Peter (cironet.eu)" userId="d350ff7c-3f8a-4031-9ba4-398bc46ea47e" providerId="ADAL" clId="{1F6726FD-33E5-4115-AC60-896E01FFBF9B}" dt="2024-04-18T20:29:52.494" v="45" actId="14100"/>
          <ac:picMkLst>
            <pc:docMk/>
            <pc:sldMk cId="3784886111" sldId="256"/>
            <ac:picMk id="6" creationId="{770DB3E7-D736-D474-2494-146EF7D666E9}"/>
          </ac:picMkLst>
        </pc:picChg>
      </pc:sldChg>
      <pc:sldChg chg="del">
        <pc:chgData name="Max Peter (cironet.eu)" userId="d350ff7c-3f8a-4031-9ba4-398bc46ea47e" providerId="ADAL" clId="{1F6726FD-33E5-4115-AC60-896E01FFBF9B}" dt="2024-04-18T20:02:17.049" v="0" actId="47"/>
        <pc:sldMkLst>
          <pc:docMk/>
          <pc:sldMk cId="1036237435" sldId="264"/>
        </pc:sldMkLst>
      </pc:sldChg>
      <pc:sldChg chg="del">
        <pc:chgData name="Max Peter (cironet.eu)" userId="d350ff7c-3f8a-4031-9ba4-398bc46ea47e" providerId="ADAL" clId="{1F6726FD-33E5-4115-AC60-896E01FFBF9B}" dt="2024-04-18T20:02:19.085" v="1" actId="47"/>
        <pc:sldMkLst>
          <pc:docMk/>
          <pc:sldMk cId="3121054803"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4870" cy="502755"/>
          </a:xfrm>
          <a:prstGeom prst="rect">
            <a:avLst/>
          </a:prstGeom>
        </p:spPr>
        <p:txBody>
          <a:bodyPr vert="horz" lIns="96605" tIns="48303" rIns="96605" bIns="48303" rtlCol="0"/>
          <a:lstStyle>
            <a:lvl1pPr algn="l">
              <a:defRPr sz="1300"/>
            </a:lvl1pPr>
          </a:lstStyle>
          <a:p>
            <a:endParaRPr lang="zh-CN" altLang="en-US"/>
          </a:p>
        </p:txBody>
      </p:sp>
      <p:sp>
        <p:nvSpPr>
          <p:cNvPr id="3" name="Date Placeholder 2"/>
          <p:cNvSpPr>
            <a:spLocks noGrp="1"/>
          </p:cNvSpPr>
          <p:nvPr>
            <p:ph type="dt" idx="1"/>
          </p:nvPr>
        </p:nvSpPr>
        <p:spPr>
          <a:xfrm>
            <a:off x="3901699" y="1"/>
            <a:ext cx="2984870" cy="502755"/>
          </a:xfrm>
          <a:prstGeom prst="rect">
            <a:avLst/>
          </a:prstGeom>
        </p:spPr>
        <p:txBody>
          <a:bodyPr vert="horz" lIns="96605" tIns="48303" rIns="96605" bIns="48303" rtlCol="0"/>
          <a:lstStyle>
            <a:lvl1pPr algn="r">
              <a:defRPr sz="1300"/>
            </a:lvl1pPr>
          </a:lstStyle>
          <a:p>
            <a:fld id="{5E048A8B-16F3-42A5-8B28-A22E49E9EE8B}" type="datetimeFigureOut">
              <a:rPr lang="zh-CN" altLang="en-US" smtClean="0"/>
              <a:pPr/>
              <a:t>2024/4/18</a:t>
            </a:fld>
            <a:endParaRPr lang="de-DE" altLang="en-US"/>
          </a:p>
        </p:txBody>
      </p:sp>
      <p:sp>
        <p:nvSpPr>
          <p:cNvPr id="4" name="Slide Image Placeholder 3"/>
          <p:cNvSpPr>
            <a:spLocks noGrp="1" noRot="1" noChangeAspect="1"/>
          </p:cNvSpPr>
          <p:nvPr>
            <p:ph type="sldImg" idx="2"/>
          </p:nvPr>
        </p:nvSpPr>
        <p:spPr>
          <a:xfrm>
            <a:off x="1001713" y="1252538"/>
            <a:ext cx="4884737" cy="3382962"/>
          </a:xfrm>
          <a:prstGeom prst="rect">
            <a:avLst/>
          </a:prstGeom>
          <a:noFill/>
          <a:ln w="12700">
            <a:solidFill>
              <a:prstClr val="black"/>
            </a:solidFill>
          </a:ln>
        </p:spPr>
        <p:txBody>
          <a:bodyPr vert="horz" lIns="96605" tIns="48303" rIns="96605" bIns="48303" rtlCol="0" anchor="ctr"/>
          <a:lstStyle/>
          <a:p>
            <a:endParaRPr lang="zh-CN" altLang="en-US"/>
          </a:p>
        </p:txBody>
      </p:sp>
      <p:sp>
        <p:nvSpPr>
          <p:cNvPr id="5" name="Notes Placeholder 4"/>
          <p:cNvSpPr>
            <a:spLocks noGrp="1"/>
          </p:cNvSpPr>
          <p:nvPr>
            <p:ph type="body" sz="quarter" idx="3"/>
          </p:nvPr>
        </p:nvSpPr>
        <p:spPr>
          <a:xfrm>
            <a:off x="688817" y="4822271"/>
            <a:ext cx="5510530" cy="3945493"/>
          </a:xfrm>
          <a:prstGeom prst="rect">
            <a:avLst/>
          </a:prstGeom>
        </p:spPr>
        <p:txBody>
          <a:bodyPr vert="horz" lIns="96605" tIns="48303" rIns="96605" bIns="48303"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9517547"/>
            <a:ext cx="2984870" cy="502754"/>
          </a:xfrm>
          <a:prstGeom prst="rect">
            <a:avLst/>
          </a:prstGeom>
        </p:spPr>
        <p:txBody>
          <a:bodyPr vert="horz" lIns="96605" tIns="48303" rIns="96605" bIns="48303" rtlCol="0" anchor="b"/>
          <a:lstStyle>
            <a:lvl1pPr algn="l">
              <a:defRPr sz="1300"/>
            </a:lvl1pPr>
          </a:lstStyle>
          <a:p>
            <a:endParaRPr lang="zh-CN" altLang="en-US"/>
          </a:p>
        </p:txBody>
      </p:sp>
      <p:sp>
        <p:nvSpPr>
          <p:cNvPr id="7" name="Slide Number Placeholder 6"/>
          <p:cNvSpPr>
            <a:spLocks noGrp="1"/>
          </p:cNvSpPr>
          <p:nvPr>
            <p:ph type="sldNum" sz="quarter" idx="5"/>
          </p:nvPr>
        </p:nvSpPr>
        <p:spPr>
          <a:xfrm>
            <a:off x="3901699" y="9517547"/>
            <a:ext cx="2984870" cy="502754"/>
          </a:xfrm>
          <a:prstGeom prst="rect">
            <a:avLst/>
          </a:prstGeom>
        </p:spPr>
        <p:txBody>
          <a:bodyPr vert="horz" lIns="96605" tIns="48303" rIns="96605" bIns="48303" rtlCol="0" anchor="b"/>
          <a:lstStyle>
            <a:lvl1pPr algn="r">
              <a:defRPr sz="1300"/>
            </a:lvl1pPr>
          </a:lstStyle>
          <a:p>
            <a:fld id="{A7D3AB5F-94BC-4C58-9862-74B3757552D9}" type="slidenum">
              <a:rPr lang="zh-CN" altLang="en-US" smtClean="0"/>
              <a:pPr/>
              <a:t>‹Nr.›</a:t>
            </a:fld>
            <a:endParaRPr lang="de-DE" altLang="en-US"/>
          </a:p>
        </p:txBody>
      </p:sp>
    </p:spTree>
    <p:extLst>
      <p:ext uri="{BB962C8B-B14F-4D97-AF65-F5344CB8AC3E}">
        <p14:creationId xmlns:p14="http://schemas.microsoft.com/office/powerpoint/2010/main" val="251869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1</a:t>
            </a:fld>
            <a:endParaRPr lang="de-DE" altLang="en-US"/>
          </a:p>
        </p:txBody>
      </p:sp>
    </p:spTree>
    <p:extLst>
      <p:ext uri="{BB962C8B-B14F-4D97-AF65-F5344CB8AC3E}">
        <p14:creationId xmlns:p14="http://schemas.microsoft.com/office/powerpoint/2010/main" val="298418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A7D3AB5F-94BC-4C58-9862-74B3757552D9}" type="slidenum">
              <a:rPr lang="zh-CN" altLang="en-US" smtClean="0"/>
              <a:pPr/>
              <a:t>2</a:t>
            </a:fld>
            <a:endParaRPr lang="de-DE" altLang="en-US"/>
          </a:p>
        </p:txBody>
      </p:sp>
    </p:spTree>
    <p:extLst>
      <p:ext uri="{BB962C8B-B14F-4D97-AF65-F5344CB8AC3E}">
        <p14:creationId xmlns:p14="http://schemas.microsoft.com/office/powerpoint/2010/main" val="3593043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srcRect l="1566" t="-2404" r="5542" b="16274"/>
          <a:stretch/>
        </p:blipFill>
        <p:spPr>
          <a:xfrm>
            <a:off x="395574" y="538483"/>
            <a:ext cx="9514779" cy="6323873"/>
          </a:xfrm>
          <a:prstGeom prst="rect">
            <a:avLst/>
          </a:prstGeom>
        </p:spPr>
      </p:pic>
      <p:sp>
        <p:nvSpPr>
          <p:cNvPr id="27" name="Oval 26"/>
          <p:cNvSpPr/>
          <p:nvPr userDrawn="1"/>
        </p:nvSpPr>
        <p:spPr>
          <a:xfrm>
            <a:off x="3615029" y="1748981"/>
            <a:ext cx="2683151" cy="2683151"/>
          </a:xfrm>
          <a:prstGeom prst="ellipse">
            <a:avLst/>
          </a:prstGeom>
          <a:solidFill>
            <a:schemeClr val="bg1"/>
          </a:solidFill>
          <a:ln>
            <a:noFill/>
          </a:ln>
          <a:effectLst>
            <a:outerShdw blurRad="50800" dist="38100" dir="7560000" sx="102000" sy="102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Straight Connector 8"/>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6745904" y="668456"/>
            <a:ext cx="3026214" cy="3026214"/>
          </a:xfrm>
          <a:prstGeom prst="ellipse">
            <a:avLst/>
          </a:prstGeom>
          <a:solidFill>
            <a:schemeClr val="bg1"/>
          </a:solidFill>
          <a:ln>
            <a:noFill/>
          </a:ln>
          <a:effectLst>
            <a:outerShdw blurRad="254000" dir="876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Text Placeholder 21"/>
          <p:cNvSpPr>
            <a:spLocks noGrp="1"/>
          </p:cNvSpPr>
          <p:nvPr>
            <p:ph type="body" sz="quarter" idx="13" hasCustomPrompt="1"/>
          </p:nvPr>
        </p:nvSpPr>
        <p:spPr>
          <a:xfrm>
            <a:off x="7254642" y="1504351"/>
            <a:ext cx="2197089" cy="1389905"/>
          </a:xfrm>
          <a:prstGeom prst="rect">
            <a:avLst/>
          </a:prstGeom>
        </p:spPr>
        <p:txBody>
          <a:bodyPr lIns="0" rIns="0" anchor="ctr">
            <a:noAutofit/>
          </a:bodyPr>
          <a:lstStyle>
            <a:lvl1pPr marL="0" indent="0" algn="l">
              <a:lnSpc>
                <a:spcPct val="85000"/>
              </a:lnSpc>
              <a:spcBef>
                <a:spcPts val="0"/>
              </a:spcBef>
              <a:buNone/>
              <a:tabLst>
                <a:tab pos="2241550" algn="l"/>
              </a:tabLst>
              <a:defRPr sz="4000" b="1">
                <a:solidFill>
                  <a:schemeClr val="bg2">
                    <a:lumMod val="50000"/>
                  </a:schemeClr>
                </a:solidFill>
                <a:effectLst/>
                <a:latin typeface="+mn-lt"/>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Unter-nehmensbroschüre</a:t>
            </a:r>
          </a:p>
        </p:txBody>
      </p:sp>
      <p:sp>
        <p:nvSpPr>
          <p:cNvPr id="10" name="Oval 9"/>
          <p:cNvSpPr/>
          <p:nvPr userDrawn="1"/>
        </p:nvSpPr>
        <p:spPr>
          <a:xfrm>
            <a:off x="6836222" y="758774"/>
            <a:ext cx="2823800" cy="2823800"/>
          </a:xfrm>
          <a:prstGeom prst="ellipse">
            <a:avLst/>
          </a:prstGeom>
          <a:noFill/>
          <a:ln w="38100">
            <a:solidFill>
              <a:srgbClr val="29AAE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Text Placeholder 21"/>
          <p:cNvSpPr>
            <a:spLocks noGrp="1"/>
          </p:cNvSpPr>
          <p:nvPr>
            <p:ph type="body" sz="quarter" idx="41" hasCustomPrompt="1"/>
          </p:nvPr>
        </p:nvSpPr>
        <p:spPr>
          <a:xfrm>
            <a:off x="584927" y="1342357"/>
            <a:ext cx="2296015" cy="1937174"/>
          </a:xfrm>
          <a:prstGeom prst="rect">
            <a:avLst/>
          </a:prstGeom>
        </p:spPr>
        <p:txBody>
          <a:bodyPr lIns="0" tIns="0" rIns="0" bIns="0"/>
          <a:lstStyle>
            <a:lvl1pPr marL="0" marR="0" indent="0" algn="just" defTabSz="1005840" rtl="0" eaLnBrk="1" fontAlgn="auto" latinLnBrk="0" hangingPunct="1">
              <a:lnSpc>
                <a:spcPct val="90000"/>
              </a:lnSpc>
              <a:spcBef>
                <a:spcPts val="1300"/>
              </a:spcBef>
              <a:spcAft>
                <a:spcPts val="0"/>
              </a:spcAft>
              <a:buClrTx/>
              <a:buSzTx/>
              <a:buFont typeface="Arial" panose="020B0604020202020204" pitchFamily="34" charset="0"/>
              <a:buNone/>
              <a:tabLst/>
              <a:defRPr lang="en-US" altLang="zh-CN" sz="1200" b="0" baseline="0" dirty="0" smtClean="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stStyle>
          <a:p>
            <a:pPr lvl="0" algn="l"/>
            <a:r>
              <a:rPr lang="de-DE" altLang="zh-CN" noProof="0" dirty="0"/>
              <a:t>Hier können Sie</a:t>
            </a:r>
            <a:r>
              <a:rPr lang="en-US" altLang="zh-CN" dirty="0"/>
              <a:t> </a:t>
            </a:r>
            <a:r>
              <a:rPr lang="de-DE" altLang="zh-CN" noProof="0" dirty="0"/>
              <a:t>Ihre "Kurzübersicht</a:t>
            </a:r>
            <a:r>
              <a:rPr lang="en-US" altLang="zh-CN" dirty="0"/>
              <a:t>" </a:t>
            </a:r>
            <a:r>
              <a:rPr lang="de-DE" altLang="zh-CN" noProof="0" dirty="0"/>
              <a:t>platzieren. Wenn Sie nur 60-90 Sekunden hätten</a:t>
            </a:r>
            <a:r>
              <a:rPr lang="en-US" altLang="zh-CN" dirty="0"/>
              <a:t>, um </a:t>
            </a:r>
            <a:r>
              <a:rPr lang="de-DE" altLang="zh-CN" noProof="0" dirty="0"/>
              <a:t>Ihre Produkte oder Dienstleistungen zu beschreiben, </a:t>
            </a:r>
            <a:r>
              <a:rPr lang="en-US" altLang="zh-CN" dirty="0"/>
              <a:t>was </a:t>
            </a:r>
            <a:r>
              <a:rPr lang="de-DE" altLang="zh-CN" noProof="0" dirty="0"/>
              <a:t>würden Sie sagen</a:t>
            </a:r>
            <a:r>
              <a:rPr lang="en-US" altLang="zh-CN" dirty="0"/>
              <a:t>?</a:t>
            </a:r>
          </a:p>
          <a:p>
            <a:pPr lvl="0" algn="l">
              <a:defRPr/>
            </a:pPr>
            <a:r>
              <a:rPr lang="de-DE" altLang="zh-CN" noProof="0" dirty="0"/>
              <a:t>Hier können Sie Ihre "Kurzübersicht" platzieren. Wenn Sie nur 60-90 Sekunden hätten, um Ihre Produkte oder Dienstleistungen zu beschreiben, was würden Sie sagen</a:t>
            </a:r>
            <a:r>
              <a:rPr lang="en-US" altLang="zh-CN" dirty="0"/>
              <a:t>?</a:t>
            </a:r>
          </a:p>
        </p:txBody>
      </p:sp>
      <p:sp>
        <p:nvSpPr>
          <p:cNvPr id="49" name="Text Placeholder 21"/>
          <p:cNvSpPr>
            <a:spLocks noGrp="1"/>
          </p:cNvSpPr>
          <p:nvPr>
            <p:ph type="body" sz="quarter" idx="42" hasCustomPrompt="1"/>
          </p:nvPr>
        </p:nvSpPr>
        <p:spPr>
          <a:xfrm>
            <a:off x="1088767" y="827239"/>
            <a:ext cx="1557718" cy="312342"/>
          </a:xfrm>
          <a:prstGeom prst="rect">
            <a:avLst/>
          </a:prstGeom>
        </p:spPr>
        <p:txBody>
          <a:bodyPr lIns="0" tIns="0" rIns="0" bIns="0" anchor="ctr">
            <a:noAutofit/>
          </a:bodyPr>
          <a:lstStyle>
            <a:lvl1pPr marL="0" indent="0" algn="l">
              <a:lnSpc>
                <a:spcPct val="85000"/>
              </a:lnSpc>
              <a:spcBef>
                <a:spcPts val="0"/>
              </a:spcBef>
              <a:buNone/>
              <a:tabLst>
                <a:tab pos="2241550" algn="l"/>
              </a:tabLst>
              <a:defRPr sz="2000" b="1">
                <a:solidFill>
                  <a:srgbClr val="25A7E0"/>
                </a:solidFill>
                <a:effectLst/>
                <a:latin typeface="Segoe UI" panose="020B0502040204020203" pitchFamily="34" charset="0"/>
                <a:cs typeface="Segoe UI" panose="020B0502040204020203" pitchFamily="34" charset="0"/>
              </a:defRPr>
            </a:lvl1pPr>
            <a:lvl2pPr marL="0" indent="0">
              <a:spcBef>
                <a:spcPts val="0"/>
              </a:spcBef>
              <a:buNone/>
              <a:defRPr sz="3600"/>
            </a:lvl2pPr>
            <a:lvl3pPr marL="0" indent="0">
              <a:spcBef>
                <a:spcPts val="0"/>
              </a:spcBef>
              <a:buNone/>
              <a:defRPr sz="3600"/>
            </a:lvl3pPr>
            <a:lvl4pPr marL="0" indent="0">
              <a:spcBef>
                <a:spcPts val="0"/>
              </a:spcBef>
              <a:buNone/>
              <a:defRPr sz="3600"/>
            </a:lvl4pPr>
            <a:lvl5pPr marL="0" indent="0">
              <a:spcBef>
                <a:spcPts val="0"/>
              </a:spcBef>
              <a:buNone/>
              <a:defRPr sz="3600"/>
            </a:lvl5pPr>
          </a:lstStyle>
          <a:p>
            <a:pPr lvl="0"/>
            <a:r>
              <a:rPr lang="de-DE" altLang="zh-CN" noProof="0" dirty="0"/>
              <a:t>Wir über uns</a:t>
            </a:r>
          </a:p>
        </p:txBody>
      </p:sp>
      <p:sp>
        <p:nvSpPr>
          <p:cNvPr id="15" name="Text Placeholder 5"/>
          <p:cNvSpPr>
            <a:spLocks noGrp="1"/>
          </p:cNvSpPr>
          <p:nvPr>
            <p:ph type="body" sz="quarter" idx="21" hasCustomPrompt="1"/>
          </p:nvPr>
        </p:nvSpPr>
        <p:spPr>
          <a:xfrm>
            <a:off x="3858677" y="2354711"/>
            <a:ext cx="2176211" cy="264507"/>
          </a:xfrm>
          <a:prstGeom prst="rect">
            <a:avLst/>
          </a:prstGeom>
        </p:spPr>
        <p:txBody>
          <a:bodyPr lIns="0" rIns="0" anchor="t" anchorCtr="0">
            <a:noAutofit/>
          </a:bodyPr>
          <a:lstStyle>
            <a:lvl1pPr marL="0" marR="0" indent="0" algn="ctr" defTabSz="1005840" rtl="0" eaLnBrk="1" fontAlgn="auto" latinLnBrk="0" hangingPunct="1">
              <a:lnSpc>
                <a:spcPct val="90000"/>
              </a:lnSpc>
              <a:spcBef>
                <a:spcPts val="1100"/>
              </a:spcBef>
              <a:spcAft>
                <a:spcPts val="0"/>
              </a:spcAft>
              <a:buClrTx/>
              <a:buSzTx/>
              <a:buFont typeface="Arial" panose="020B0604020202020204" pitchFamily="34" charset="0"/>
              <a:buNone/>
              <a:tabLst/>
              <a:defRPr sz="1600" b="1">
                <a:solidFill>
                  <a:srgbClr val="25A7E0"/>
                </a:solidFill>
                <a:latin typeface="+mn-lt"/>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latin typeface="+mn-lt"/>
              </a:rPr>
              <a:t>Unternehmensbroschüre</a:t>
            </a:r>
          </a:p>
        </p:txBody>
      </p:sp>
      <p:sp>
        <p:nvSpPr>
          <p:cNvPr id="22" name="Text Placeholder 21"/>
          <p:cNvSpPr>
            <a:spLocks noGrp="1"/>
          </p:cNvSpPr>
          <p:nvPr>
            <p:ph type="body" sz="quarter" idx="38" hasCustomPrompt="1"/>
          </p:nvPr>
        </p:nvSpPr>
        <p:spPr>
          <a:xfrm>
            <a:off x="3965218" y="2885464"/>
            <a:ext cx="1911904" cy="1200406"/>
          </a:xfrm>
          <a:prstGeom prst="rect">
            <a:avLst/>
          </a:prstGeom>
        </p:spPr>
        <p:txBody>
          <a:bodyPr lIns="0" tIns="0" rIns="0" bIns="0"/>
          <a:lstStyle>
            <a:lvl1pPr marL="0" indent="0" algn="ctr">
              <a:spcBef>
                <a:spcPts val="600"/>
              </a:spcBef>
              <a:buNone/>
              <a:defRPr lang="zh-CN" altLang="en-US" sz="1000" b="0" i="0" baseline="0" dirty="0">
                <a:solidFill>
                  <a:schemeClr val="bg2">
                    <a:lumMod val="50000"/>
                  </a:schemeClr>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pPr lvl="0">
              <a:spcBef>
                <a:spcPts val="800"/>
              </a:spcBef>
              <a:spcAft>
                <a:spcPts val="0"/>
              </a:spcAft>
              <a:defRPr/>
            </a:pPr>
            <a:r>
              <a:rPr lang="de-DE" altLang="zh-CN" i="1" dirty="0">
                <a:solidFill>
                  <a:schemeClr val="tx1">
                    <a:lumMod val="50000"/>
                    <a:lumOff val="50000"/>
                  </a:schemeClr>
                </a:solidFill>
              </a:rPr>
              <a:t>030 - 555 1234</a:t>
            </a:r>
            <a:endParaRPr lang="de-DE" altLang="en-US" i="1" dirty="0">
              <a:solidFill>
                <a:schemeClr val="tx1">
                  <a:lumMod val="50000"/>
                  <a:lumOff val="50000"/>
                </a:schemeClr>
              </a:solidFill>
            </a:endParaRPr>
          </a:p>
          <a:p>
            <a:pPr lvl="0">
              <a:spcBef>
                <a:spcPts val="800"/>
              </a:spcBef>
              <a:spcAft>
                <a:spcPts val="0"/>
              </a:spcAft>
              <a:defRPr/>
            </a:pPr>
            <a:r>
              <a:rPr lang="de-DE" altLang="zh-CN" i="1" dirty="0">
                <a:solidFill>
                  <a:schemeClr val="tx1">
                    <a:lumMod val="50000"/>
                    <a:lumOff val="50000"/>
                  </a:schemeClr>
                </a:solidFill>
              </a:rPr>
              <a:t>www.firmenname.com</a:t>
            </a:r>
          </a:p>
          <a:p>
            <a:pPr lvl="0">
              <a:spcBef>
                <a:spcPts val="800"/>
              </a:spcBef>
              <a:spcAft>
                <a:spcPts val="0"/>
              </a:spcAft>
              <a:defRPr/>
            </a:pPr>
            <a:r>
              <a:rPr lang="de-DE" altLang="zh-CN" i="1" dirty="0">
                <a:solidFill>
                  <a:schemeClr val="tx1">
                    <a:lumMod val="50000"/>
                    <a:lumOff val="50000"/>
                  </a:schemeClr>
                </a:solidFill>
              </a:rPr>
              <a:t>kontakt@firmenname.com</a:t>
            </a:r>
          </a:p>
          <a:p>
            <a:pPr lvl="0">
              <a:spcBef>
                <a:spcPts val="800"/>
              </a:spcBef>
              <a:spcAft>
                <a:spcPts val="0"/>
              </a:spcAft>
            </a:pPr>
            <a:r>
              <a:rPr lang="de-DE" altLang="zh-CN" i="1" dirty="0">
                <a:solidFill>
                  <a:schemeClr val="tx1">
                    <a:lumMod val="50000"/>
                    <a:lumOff val="50000"/>
                  </a:schemeClr>
                </a:solidFill>
              </a:rPr>
              <a:t>Hauptstraße 123</a:t>
            </a:r>
          </a:p>
          <a:p>
            <a:pPr lvl="0">
              <a:spcBef>
                <a:spcPts val="100"/>
              </a:spcBef>
              <a:spcAft>
                <a:spcPts val="0"/>
              </a:spcAft>
            </a:pPr>
            <a:r>
              <a:rPr lang="de-DE" altLang="zh-CN" i="1" dirty="0">
                <a:solidFill>
                  <a:schemeClr val="tx1">
                    <a:lumMod val="50000"/>
                    <a:lumOff val="50000"/>
                  </a:schemeClr>
                </a:solidFill>
              </a:rPr>
              <a:t>12345 Musterstadt    </a:t>
            </a:r>
            <a:r>
              <a:rPr lang="de-DE" altLang="zh-CN" dirty="0"/>
              <a:t>   </a:t>
            </a:r>
            <a:r>
              <a:rPr lang="en-US" altLang="zh-CN" i="1" dirty="0">
                <a:solidFill>
                  <a:schemeClr val="tx1">
                    <a:lumMod val="50000"/>
                    <a:lumOff val="50000"/>
                  </a:schemeClr>
                </a:solidFill>
              </a:rPr>
              <a:t>  </a:t>
            </a:r>
            <a:r>
              <a:rPr lang="en-US" altLang="zh-CN" dirty="0">
                <a:solidFill>
                  <a:schemeClr val="tx1">
                    <a:lumMod val="50000"/>
                    <a:lumOff val="50000"/>
                  </a:schemeClr>
                </a:solidFill>
              </a:rPr>
              <a:t>   </a:t>
            </a:r>
            <a:endParaRPr lang="zh-CN" altLang="en-US" dirty="0">
              <a:solidFill>
                <a:schemeClr val="tx1">
                  <a:lumMod val="50000"/>
                  <a:lumOff val="50000"/>
                </a:schemeClr>
              </a:solidFill>
            </a:endParaRPr>
          </a:p>
        </p:txBody>
      </p:sp>
      <p:sp>
        <p:nvSpPr>
          <p:cNvPr id="31" name="AutoShape 8"/>
          <p:cNvSpPr>
            <a:spLocks noChangeAspect="1" noChangeArrowheads="1" noTextEdit="1"/>
          </p:cNvSpPr>
          <p:nvPr userDrawn="1"/>
        </p:nvSpPr>
        <p:spPr bwMode="auto">
          <a:xfrm>
            <a:off x="2373961" y="3694670"/>
            <a:ext cx="5143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5" name="Group 34"/>
          <p:cNvGrpSpPr/>
          <p:nvPr userDrawn="1"/>
        </p:nvGrpSpPr>
        <p:grpSpPr>
          <a:xfrm>
            <a:off x="584926" y="758774"/>
            <a:ext cx="440917" cy="440917"/>
            <a:chOff x="2373961" y="3691495"/>
            <a:chExt cx="511175" cy="511175"/>
          </a:xfrm>
        </p:grpSpPr>
        <p:sp>
          <p:nvSpPr>
            <p:cNvPr id="33" name="Freeform 10"/>
            <p:cNvSpPr>
              <a:spLocks/>
            </p:cNvSpPr>
            <p:nvPr userDrawn="1"/>
          </p:nvSpPr>
          <p:spPr bwMode="auto">
            <a:xfrm>
              <a:off x="2373961" y="3691495"/>
              <a:ext cx="511175" cy="511175"/>
            </a:xfrm>
            <a:custGeom>
              <a:avLst/>
              <a:gdLst>
                <a:gd name="T0" fmla="*/ 83 w 167"/>
                <a:gd name="T1" fmla="*/ 167 h 167"/>
                <a:gd name="T2" fmla="*/ 0 w 167"/>
                <a:gd name="T3" fmla="*/ 83 h 167"/>
                <a:gd name="T4" fmla="*/ 83 w 167"/>
                <a:gd name="T5" fmla="*/ 0 h 167"/>
                <a:gd name="T6" fmla="*/ 167 w 167"/>
                <a:gd name="T7" fmla="*/ 83 h 167"/>
                <a:gd name="T8" fmla="*/ 83 w 167"/>
                <a:gd name="T9" fmla="*/ 167 h 167"/>
              </a:gdLst>
              <a:ahLst/>
              <a:cxnLst>
                <a:cxn ang="0">
                  <a:pos x="T0" y="T1"/>
                </a:cxn>
                <a:cxn ang="0">
                  <a:pos x="T2" y="T3"/>
                </a:cxn>
                <a:cxn ang="0">
                  <a:pos x="T4" y="T5"/>
                </a:cxn>
                <a:cxn ang="0">
                  <a:pos x="T6" y="T7"/>
                </a:cxn>
                <a:cxn ang="0">
                  <a:pos x="T8" y="T9"/>
                </a:cxn>
              </a:cxnLst>
              <a:rect l="0" t="0" r="r" b="b"/>
              <a:pathLst>
                <a:path w="167" h="167">
                  <a:moveTo>
                    <a:pt x="83" y="167"/>
                  </a:moveTo>
                  <a:cubicBezTo>
                    <a:pt x="38" y="167"/>
                    <a:pt x="0" y="129"/>
                    <a:pt x="0" y="83"/>
                  </a:cubicBezTo>
                  <a:cubicBezTo>
                    <a:pt x="0" y="37"/>
                    <a:pt x="38" y="0"/>
                    <a:pt x="83" y="0"/>
                  </a:cubicBezTo>
                  <a:cubicBezTo>
                    <a:pt x="130" y="0"/>
                    <a:pt x="167" y="37"/>
                    <a:pt x="167" y="83"/>
                  </a:cubicBezTo>
                  <a:cubicBezTo>
                    <a:pt x="167" y="129"/>
                    <a:pt x="130" y="167"/>
                    <a:pt x="83" y="167"/>
                  </a:cubicBezTo>
                  <a:close/>
                </a:path>
              </a:pathLst>
            </a:custGeom>
            <a:solidFill>
              <a:srgbClr val="25A7E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4" name="Freeform 11"/>
            <p:cNvSpPr>
              <a:spLocks noEditPoints="1"/>
            </p:cNvSpPr>
            <p:nvPr userDrawn="1"/>
          </p:nvSpPr>
          <p:spPr bwMode="auto">
            <a:xfrm>
              <a:off x="2446986" y="3770870"/>
              <a:ext cx="368300" cy="296863"/>
            </a:xfrm>
            <a:custGeom>
              <a:avLst/>
              <a:gdLst>
                <a:gd name="T0" fmla="*/ 43 w 120"/>
                <a:gd name="T1" fmla="*/ 52 h 97"/>
                <a:gd name="T2" fmla="*/ 43 w 120"/>
                <a:gd name="T3" fmla="*/ 52 h 97"/>
                <a:gd name="T4" fmla="*/ 30 w 120"/>
                <a:gd name="T5" fmla="*/ 63 h 97"/>
                <a:gd name="T6" fmla="*/ 14 w 120"/>
                <a:gd name="T7" fmla="*/ 97 h 97"/>
                <a:gd name="T8" fmla="*/ 0 w 120"/>
                <a:gd name="T9" fmla="*/ 97 h 97"/>
                <a:gd name="T10" fmla="*/ 43 w 120"/>
                <a:gd name="T11" fmla="*/ 52 h 97"/>
                <a:gd name="T12" fmla="*/ 61 w 120"/>
                <a:gd name="T13" fmla="*/ 0 h 97"/>
                <a:gd name="T14" fmla="*/ 87 w 120"/>
                <a:gd name="T15" fmla="*/ 26 h 97"/>
                <a:gd name="T16" fmla="*/ 87 w 120"/>
                <a:gd name="T17" fmla="*/ 26 h 97"/>
                <a:gd name="T18" fmla="*/ 61 w 120"/>
                <a:gd name="T19" fmla="*/ 52 h 97"/>
                <a:gd name="T20" fmla="*/ 61 w 120"/>
                <a:gd name="T21" fmla="*/ 52 h 97"/>
                <a:gd name="T22" fmla="*/ 35 w 120"/>
                <a:gd name="T23" fmla="*/ 26 h 97"/>
                <a:gd name="T24" fmla="*/ 35 w 120"/>
                <a:gd name="T25" fmla="*/ 26 h 97"/>
                <a:gd name="T26" fmla="*/ 61 w 120"/>
                <a:gd name="T27" fmla="*/ 0 h 97"/>
                <a:gd name="T28" fmla="*/ 61 w 120"/>
                <a:gd name="T29" fmla="*/ 0 h 97"/>
                <a:gd name="T30" fmla="*/ 120 w 120"/>
                <a:gd name="T31" fmla="*/ 97 h 97"/>
                <a:gd name="T32" fmla="*/ 106 w 120"/>
                <a:gd name="T33" fmla="*/ 97 h 97"/>
                <a:gd name="T34" fmla="*/ 90 w 120"/>
                <a:gd name="T35" fmla="*/ 63 h 97"/>
                <a:gd name="T36" fmla="*/ 77 w 120"/>
                <a:gd name="T37" fmla="*/ 52 h 97"/>
                <a:gd name="T38" fmla="*/ 77 w 120"/>
                <a:gd name="T39" fmla="*/ 52 h 97"/>
                <a:gd name="T40" fmla="*/ 120 w 120"/>
                <a:gd name="T41" fmla="*/ 97 h 97"/>
                <a:gd name="T42" fmla="*/ 60 w 120"/>
                <a:gd name="T43" fmla="*/ 58 h 97"/>
                <a:gd name="T44" fmla="*/ 60 w 120"/>
                <a:gd name="T45" fmla="*/ 58 h 97"/>
                <a:gd name="T46" fmla="*/ 49 w 120"/>
                <a:gd name="T47" fmla="*/ 56 h 97"/>
                <a:gd name="T48" fmla="*/ 35 w 120"/>
                <a:gd name="T49" fmla="*/ 67 h 97"/>
                <a:gd name="T50" fmla="*/ 20 w 120"/>
                <a:gd name="T51" fmla="*/ 97 h 97"/>
                <a:gd name="T52" fmla="*/ 100 w 120"/>
                <a:gd name="T53" fmla="*/ 97 h 97"/>
                <a:gd name="T54" fmla="*/ 86 w 120"/>
                <a:gd name="T55" fmla="*/ 67 h 97"/>
                <a:gd name="T56" fmla="*/ 71 w 120"/>
                <a:gd name="T57" fmla="*/ 56 h 97"/>
                <a:gd name="T58" fmla="*/ 60 w 120"/>
                <a:gd name="T59"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0" h="97">
                  <a:moveTo>
                    <a:pt x="43" y="52"/>
                  </a:moveTo>
                  <a:cubicBezTo>
                    <a:pt x="43" y="52"/>
                    <a:pt x="43" y="52"/>
                    <a:pt x="43" y="52"/>
                  </a:cubicBezTo>
                  <a:cubicBezTo>
                    <a:pt x="39" y="55"/>
                    <a:pt x="34" y="58"/>
                    <a:pt x="30" y="63"/>
                  </a:cubicBezTo>
                  <a:cubicBezTo>
                    <a:pt x="22" y="71"/>
                    <a:pt x="17" y="83"/>
                    <a:pt x="14" y="97"/>
                  </a:cubicBezTo>
                  <a:cubicBezTo>
                    <a:pt x="0" y="97"/>
                    <a:pt x="0" y="97"/>
                    <a:pt x="0" y="97"/>
                  </a:cubicBezTo>
                  <a:cubicBezTo>
                    <a:pt x="6" y="75"/>
                    <a:pt x="22" y="58"/>
                    <a:pt x="43" y="52"/>
                  </a:cubicBezTo>
                  <a:close/>
                  <a:moveTo>
                    <a:pt x="61" y="0"/>
                  </a:moveTo>
                  <a:cubicBezTo>
                    <a:pt x="75" y="0"/>
                    <a:pt x="87" y="12"/>
                    <a:pt x="87" y="26"/>
                  </a:cubicBezTo>
                  <a:cubicBezTo>
                    <a:pt x="87" y="26"/>
                    <a:pt x="87" y="26"/>
                    <a:pt x="87" y="26"/>
                  </a:cubicBezTo>
                  <a:cubicBezTo>
                    <a:pt x="87" y="40"/>
                    <a:pt x="75" y="52"/>
                    <a:pt x="61" y="52"/>
                  </a:cubicBezTo>
                  <a:cubicBezTo>
                    <a:pt x="61" y="52"/>
                    <a:pt x="61" y="52"/>
                    <a:pt x="61" y="52"/>
                  </a:cubicBezTo>
                  <a:cubicBezTo>
                    <a:pt x="46" y="52"/>
                    <a:pt x="35" y="40"/>
                    <a:pt x="35" y="26"/>
                  </a:cubicBezTo>
                  <a:cubicBezTo>
                    <a:pt x="35" y="26"/>
                    <a:pt x="35" y="26"/>
                    <a:pt x="35" y="26"/>
                  </a:cubicBezTo>
                  <a:cubicBezTo>
                    <a:pt x="35" y="12"/>
                    <a:pt x="46" y="0"/>
                    <a:pt x="61" y="0"/>
                  </a:cubicBezTo>
                  <a:cubicBezTo>
                    <a:pt x="61" y="0"/>
                    <a:pt x="61" y="0"/>
                    <a:pt x="61" y="0"/>
                  </a:cubicBezTo>
                  <a:close/>
                  <a:moveTo>
                    <a:pt x="120" y="97"/>
                  </a:moveTo>
                  <a:cubicBezTo>
                    <a:pt x="106" y="97"/>
                    <a:pt x="106" y="97"/>
                    <a:pt x="106" y="97"/>
                  </a:cubicBezTo>
                  <a:cubicBezTo>
                    <a:pt x="104" y="83"/>
                    <a:pt x="98" y="71"/>
                    <a:pt x="90" y="63"/>
                  </a:cubicBezTo>
                  <a:cubicBezTo>
                    <a:pt x="86" y="58"/>
                    <a:pt x="82" y="55"/>
                    <a:pt x="77" y="52"/>
                  </a:cubicBezTo>
                  <a:cubicBezTo>
                    <a:pt x="77" y="52"/>
                    <a:pt x="77" y="52"/>
                    <a:pt x="77" y="52"/>
                  </a:cubicBezTo>
                  <a:cubicBezTo>
                    <a:pt x="98" y="58"/>
                    <a:pt x="115" y="75"/>
                    <a:pt x="120" y="97"/>
                  </a:cubicBezTo>
                  <a:close/>
                  <a:moveTo>
                    <a:pt x="60" y="58"/>
                  </a:moveTo>
                  <a:cubicBezTo>
                    <a:pt x="60" y="58"/>
                    <a:pt x="60" y="58"/>
                    <a:pt x="60" y="58"/>
                  </a:cubicBezTo>
                  <a:cubicBezTo>
                    <a:pt x="57" y="58"/>
                    <a:pt x="53" y="57"/>
                    <a:pt x="49" y="56"/>
                  </a:cubicBezTo>
                  <a:cubicBezTo>
                    <a:pt x="44" y="58"/>
                    <a:pt x="39" y="62"/>
                    <a:pt x="35" y="67"/>
                  </a:cubicBezTo>
                  <a:cubicBezTo>
                    <a:pt x="27" y="74"/>
                    <a:pt x="22" y="85"/>
                    <a:pt x="20" y="97"/>
                  </a:cubicBezTo>
                  <a:cubicBezTo>
                    <a:pt x="100" y="97"/>
                    <a:pt x="100" y="97"/>
                    <a:pt x="100" y="97"/>
                  </a:cubicBezTo>
                  <a:cubicBezTo>
                    <a:pt x="98" y="85"/>
                    <a:pt x="93" y="74"/>
                    <a:pt x="86" y="67"/>
                  </a:cubicBezTo>
                  <a:cubicBezTo>
                    <a:pt x="81" y="62"/>
                    <a:pt x="77" y="58"/>
                    <a:pt x="71" y="56"/>
                  </a:cubicBezTo>
                  <a:cubicBezTo>
                    <a:pt x="68" y="57"/>
                    <a:pt x="64" y="58"/>
                    <a:pt x="60"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62183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cstate="print"/>
          <a:srcRect t="43343" b="-1"/>
          <a:stretch/>
        </p:blipFill>
        <p:spPr>
          <a:xfrm>
            <a:off x="0" y="6"/>
            <a:ext cx="9906000" cy="1582744"/>
          </a:xfrm>
          <a:prstGeom prst="rect">
            <a:avLst/>
          </a:prstGeom>
        </p:spPr>
      </p:pic>
      <p:cxnSp>
        <p:nvCxnSpPr>
          <p:cNvPr id="4" name="Straight Connector 3"/>
          <p:cNvCxnSpPr/>
          <p:nvPr userDrawn="1"/>
        </p:nvCxnSpPr>
        <p:spPr>
          <a:xfrm>
            <a:off x="3302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6604000" y="0"/>
            <a:ext cx="0" cy="6858000"/>
          </a:xfrm>
          <a:prstGeom prst="line">
            <a:avLst/>
          </a:prstGeom>
          <a:ln>
            <a:solidFill>
              <a:srgbClr val="C8C8C8"/>
            </a:solidFill>
            <a:prstDash val="dash"/>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userDrawn="1"/>
        </p:nvPicPr>
        <p:blipFill>
          <a:blip r:embed="rId3" cstate="print"/>
          <a:stretch>
            <a:fillRect/>
          </a:stretch>
        </p:blipFill>
        <p:spPr>
          <a:xfrm>
            <a:off x="595575" y="3700046"/>
            <a:ext cx="463664" cy="543606"/>
          </a:xfrm>
          <a:prstGeom prst="rect">
            <a:avLst/>
          </a:prstGeom>
        </p:spPr>
      </p:pic>
      <p:pic>
        <p:nvPicPr>
          <p:cNvPr id="3" name="Picture 2"/>
          <p:cNvPicPr>
            <a:picLocks noChangeAspect="1"/>
          </p:cNvPicPr>
          <p:nvPr userDrawn="1"/>
        </p:nvPicPr>
        <p:blipFill>
          <a:blip r:embed="rId4" cstate="print"/>
          <a:stretch>
            <a:fillRect/>
          </a:stretch>
        </p:blipFill>
        <p:spPr>
          <a:xfrm>
            <a:off x="647537" y="4509331"/>
            <a:ext cx="359739" cy="495640"/>
          </a:xfrm>
          <a:prstGeom prst="rect">
            <a:avLst/>
          </a:prstGeom>
        </p:spPr>
      </p:pic>
      <p:pic>
        <p:nvPicPr>
          <p:cNvPr id="6" name="Picture 5"/>
          <p:cNvPicPr>
            <a:picLocks noChangeAspect="1"/>
          </p:cNvPicPr>
          <p:nvPr userDrawn="1"/>
        </p:nvPicPr>
        <p:blipFill>
          <a:blip r:embed="rId5" cstate="print"/>
          <a:stretch>
            <a:fillRect/>
          </a:stretch>
        </p:blipFill>
        <p:spPr>
          <a:xfrm>
            <a:off x="595575" y="5270650"/>
            <a:ext cx="546139" cy="482818"/>
          </a:xfrm>
          <a:prstGeom prst="rect">
            <a:avLst/>
          </a:prstGeom>
        </p:spPr>
      </p:pic>
      <p:sp>
        <p:nvSpPr>
          <p:cNvPr id="13" name="Text Placeholder 5"/>
          <p:cNvSpPr>
            <a:spLocks noGrp="1"/>
          </p:cNvSpPr>
          <p:nvPr>
            <p:ph type="body" sz="quarter" idx="46" hasCustomPrompt="1"/>
          </p:nvPr>
        </p:nvSpPr>
        <p:spPr>
          <a:xfrm>
            <a:off x="354408" y="2571051"/>
            <a:ext cx="6027342" cy="1026998"/>
          </a:xfrm>
          <a:prstGeom prst="rect">
            <a:avLst/>
          </a:prstGeom>
        </p:spPr>
        <p:txBody>
          <a:bodyPr lIns="0" tIns="46800" rIns="0">
            <a:noAutofit/>
          </a:bodyPr>
          <a:lstStyle>
            <a:lvl1pPr marL="0" marR="0" indent="0" algn="just" defTabSz="1005840" rtl="0" eaLnBrk="1" fontAlgn="auto" latinLnBrk="0" hangingPunct="1">
              <a:lnSpc>
                <a:spcPct val="90000"/>
              </a:lnSpc>
              <a:spcBef>
                <a:spcPts val="6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sp>
        <p:nvSpPr>
          <p:cNvPr id="14" name="Text Placeholder 5"/>
          <p:cNvSpPr>
            <a:spLocks noGrp="1"/>
          </p:cNvSpPr>
          <p:nvPr>
            <p:ph type="body" sz="quarter" idx="47" hasCustomPrompt="1"/>
          </p:nvPr>
        </p:nvSpPr>
        <p:spPr>
          <a:xfrm>
            <a:off x="354407" y="2414253"/>
            <a:ext cx="6027343" cy="156798"/>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marL="0" marR="0" lvl="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a:pPr>
            <a:r>
              <a:rPr lang="de-DE" altLang="zh-CN" noProof="0" dirty="0"/>
              <a:t>Diese professionelle Broschüre kann im Handumdrehen angepasst werden.</a:t>
            </a:r>
          </a:p>
        </p:txBody>
      </p:sp>
      <p:sp>
        <p:nvSpPr>
          <p:cNvPr id="16" name="Text Placeholder 5"/>
          <p:cNvSpPr>
            <a:spLocks noGrp="1"/>
          </p:cNvSpPr>
          <p:nvPr>
            <p:ph type="body" sz="quarter" idx="48" hasCustomPrompt="1"/>
          </p:nvPr>
        </p:nvSpPr>
        <p:spPr>
          <a:xfrm>
            <a:off x="1281489" y="3715921"/>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19" name="Text Placeholder 5"/>
          <p:cNvSpPr>
            <a:spLocks noGrp="1"/>
          </p:cNvSpPr>
          <p:nvPr>
            <p:ph type="body" sz="quarter" idx="49" hasCustomPrompt="1"/>
          </p:nvPr>
        </p:nvSpPr>
        <p:spPr>
          <a:xfrm>
            <a:off x="1281489" y="4485934"/>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0" name="Text Placeholder 5"/>
          <p:cNvSpPr>
            <a:spLocks noGrp="1"/>
          </p:cNvSpPr>
          <p:nvPr>
            <p:ph type="body" sz="quarter" idx="50" hasCustomPrompt="1"/>
          </p:nvPr>
        </p:nvSpPr>
        <p:spPr>
          <a:xfrm>
            <a:off x="1281489" y="5255947"/>
            <a:ext cx="5100261" cy="511856"/>
          </a:xfrm>
          <a:prstGeom prst="rect">
            <a:avLst/>
          </a:prstGeom>
        </p:spPr>
        <p:txBody>
          <a:bodyPr lIns="0" tIns="46800" rIns="0">
            <a:noAutofit/>
          </a:bodyPr>
          <a:lstStyle>
            <a:lvl1pPr marL="0" marR="0" indent="0" algn="just" defTabSz="1005840" rtl="0" eaLnBrk="1" fontAlgn="auto" latinLnBrk="0" hangingPunct="1">
              <a:lnSpc>
                <a:spcPts val="13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lgn="l"/>
            <a:r>
              <a:rPr lang="de-DE" altLang="zh-CN" noProof="0" dirty="0"/>
              <a:t>Sie können Ihre Produkte oder Dienste auflisten oder hervorheben, welche Vorteile die Zusammenarbeit mit Ihrem Unternehmen bieten würde. </a:t>
            </a:r>
          </a:p>
        </p:txBody>
      </p:sp>
      <p:sp>
        <p:nvSpPr>
          <p:cNvPr id="21" name="Text Placeholder 25"/>
          <p:cNvSpPr>
            <a:spLocks noGrp="1"/>
          </p:cNvSpPr>
          <p:nvPr>
            <p:ph type="body" sz="quarter" idx="23" hasCustomPrompt="1"/>
          </p:nvPr>
        </p:nvSpPr>
        <p:spPr>
          <a:xfrm>
            <a:off x="6892925" y="4900244"/>
            <a:ext cx="2717799" cy="867559"/>
          </a:xfrm>
          <a:prstGeom prst="rect">
            <a:avLst/>
          </a:prstGeom>
        </p:spPr>
        <p:txBody>
          <a:bodyPr lIns="0" tIns="0" rIns="0" bIns="0" anchor="t" anchorCtr="0">
            <a:no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tabLst/>
              <a:defRPr sz="1200" i="1" baseline="0">
                <a:solidFill>
                  <a:schemeClr val="accent2">
                    <a:lumMod val="75000"/>
                  </a:schemeClr>
                </a:solidFill>
              </a:defRPr>
            </a:lvl1pPr>
            <a:lvl2pPr marL="0" indent="0">
              <a:lnSpc>
                <a:spcPct val="100000"/>
              </a:lnSpc>
              <a:spcBef>
                <a:spcPts val="1000"/>
              </a:spcBef>
              <a:buNone/>
              <a:defRPr sz="1000"/>
            </a:lvl2pPr>
            <a:lvl3pPr marL="0" indent="0">
              <a:lnSpc>
                <a:spcPct val="100000"/>
              </a:lnSpc>
              <a:spcBef>
                <a:spcPts val="1000"/>
              </a:spcBef>
              <a:buNone/>
              <a:defRPr sz="1000"/>
            </a:lvl3pPr>
            <a:lvl4pPr marL="0" indent="0">
              <a:lnSpc>
                <a:spcPct val="100000"/>
              </a:lnSpc>
              <a:spcBef>
                <a:spcPts val="1000"/>
              </a:spcBef>
              <a:buNone/>
              <a:defRPr sz="1000"/>
            </a:lvl4pPr>
            <a:lvl5pPr marL="0" indent="0">
              <a:lnSpc>
                <a:spcPct val="100000"/>
              </a:lnSpc>
              <a:spcBef>
                <a:spcPts val="1000"/>
              </a:spcBef>
              <a:buNone/>
              <a:defRPr sz="1000"/>
            </a:lvl5pPr>
          </a:lstStyle>
          <a:p>
            <a:pPr lvl="0"/>
            <a:r>
              <a:rPr lang="de-DE" altLang="zh-CN" dirty="0"/>
              <a:t>"Ihre Firma ist die beste. Ich wüsste nicht, wie ich ohne Sie zurechtkommen würde."</a:t>
            </a:r>
            <a:br>
              <a:rPr lang="de-DE" altLang="zh-CN" dirty="0"/>
            </a:br>
            <a:r>
              <a:rPr lang="de-DE" altLang="zh-CN" dirty="0"/>
              <a:t> – Ein sehr netter Kunde</a:t>
            </a:r>
          </a:p>
        </p:txBody>
      </p:sp>
      <p:sp>
        <p:nvSpPr>
          <p:cNvPr id="33" name="Text Placeholder 5"/>
          <p:cNvSpPr>
            <a:spLocks noGrp="1"/>
          </p:cNvSpPr>
          <p:nvPr>
            <p:ph type="body" sz="quarter" idx="51" hasCustomPrompt="1"/>
          </p:nvPr>
        </p:nvSpPr>
        <p:spPr>
          <a:xfrm>
            <a:off x="354408" y="1714500"/>
            <a:ext cx="5960668" cy="520615"/>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2400" b="1">
                <a:solidFill>
                  <a:schemeClr val="tx1"/>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r>
              <a:rPr lang="de-DE" altLang="zh-CN" noProof="0" dirty="0"/>
              <a:t>Ihre ersten Schritte mit dieser Vorlage</a:t>
            </a:r>
          </a:p>
        </p:txBody>
      </p:sp>
      <p:sp>
        <p:nvSpPr>
          <p:cNvPr id="35" name="Text Placeholder 5"/>
          <p:cNvSpPr>
            <a:spLocks noGrp="1"/>
          </p:cNvSpPr>
          <p:nvPr>
            <p:ph type="body" sz="quarter" idx="52" hasCustomPrompt="1"/>
          </p:nvPr>
        </p:nvSpPr>
        <p:spPr>
          <a:xfrm>
            <a:off x="6892926" y="2083777"/>
            <a:ext cx="2717798" cy="330477"/>
          </a:xfrm>
          <a:prstGeom prst="rect">
            <a:avLst/>
          </a:prstGeom>
        </p:spPr>
        <p:txBody>
          <a:bodyPr lIns="0" tIns="0" rIns="0" bIns="0" anchor="b" anchorCtr="0">
            <a:noAutofit/>
          </a:bodyPr>
          <a:lstStyle>
            <a:lvl1pPr marL="0" marR="0" indent="0" algn="l" defTabSz="1005840" rtl="0" eaLnBrk="1" fontAlgn="auto" latinLnBrk="0" hangingPunct="1">
              <a:lnSpc>
                <a:spcPct val="90000"/>
              </a:lnSpc>
              <a:spcBef>
                <a:spcPts val="1100"/>
              </a:spcBef>
              <a:spcAft>
                <a:spcPts val="0"/>
              </a:spcAft>
              <a:buClrTx/>
              <a:buSzTx/>
              <a:buFont typeface="Arial" panose="020B0604020202020204" pitchFamily="34" charset="0"/>
              <a:buNone/>
              <a:tabLst/>
              <a:defRPr sz="1200" b="1">
                <a:solidFill>
                  <a:schemeClr val="bg2">
                    <a:lumMod val="25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lvl="0"/>
            <a:r>
              <a:rPr lang="de-DE" altLang="zh-CN" noProof="0" dirty="0"/>
              <a:t>Diese professionelle</a:t>
            </a:r>
            <a:r>
              <a:rPr lang="en-US" altLang="zh-CN" dirty="0"/>
              <a:t> </a:t>
            </a:r>
            <a:r>
              <a:rPr lang="de-DE" altLang="zh-CN" noProof="0" dirty="0"/>
              <a:t>Broschüre kann im Handumdrehen angepasst werden.</a:t>
            </a:r>
          </a:p>
        </p:txBody>
      </p:sp>
      <p:sp>
        <p:nvSpPr>
          <p:cNvPr id="36" name="Text Placeholder 5"/>
          <p:cNvSpPr>
            <a:spLocks noGrp="1"/>
          </p:cNvSpPr>
          <p:nvPr>
            <p:ph type="body" sz="quarter" idx="53" hasCustomPrompt="1"/>
          </p:nvPr>
        </p:nvSpPr>
        <p:spPr>
          <a:xfrm>
            <a:off x="6892925" y="2457098"/>
            <a:ext cx="2717799" cy="1007233"/>
          </a:xfrm>
          <a:prstGeom prst="rect">
            <a:avLst/>
          </a:prstGeom>
        </p:spPr>
        <p:txBody>
          <a:bodyPr lIns="0" tIns="46800" rIns="0">
            <a:noAutofit/>
          </a:bodyPr>
          <a:lstStyle>
            <a:lvl1pPr marL="0" marR="0" indent="0" algn="just" defTabSz="1005840" rtl="0" eaLnBrk="1" fontAlgn="auto" latinLnBrk="0" hangingPunct="1">
              <a:lnSpc>
                <a:spcPct val="90000"/>
              </a:lnSpc>
              <a:spcBef>
                <a:spcPts val="1100"/>
              </a:spcBef>
              <a:spcAft>
                <a:spcPts val="0"/>
              </a:spcAft>
              <a:buClrTx/>
              <a:buSzTx/>
              <a:buFont typeface="Arial" panose="020B0604020202020204" pitchFamily="34" charset="0"/>
              <a:buNone/>
              <a:tabLst/>
              <a:defRPr sz="1000">
                <a:solidFill>
                  <a:schemeClr val="bg2">
                    <a:lumMod val="50000"/>
                  </a:schemeClr>
                </a:solidFill>
                <a:latin typeface="Segoe UI Light" panose="020B0502040204020203" pitchFamily="34" charset="0"/>
                <a:ea typeface="Arial Unicode MS" panose="020B0604020202020204" pitchFamily="34" charset="-122"/>
                <a:cs typeface="Arial Unicode MS" panose="020B0604020202020204" pitchFamily="34" charset="-122"/>
              </a:defRPr>
            </a:lvl1pPr>
            <a:lvl2pPr marL="502920" indent="0">
              <a:buNone/>
              <a:defRPr/>
            </a:lvl2pPr>
            <a:lvl3pPr marL="1005840" indent="0">
              <a:buNone/>
              <a:defRPr/>
            </a:lvl3pPr>
            <a:lvl4pPr marL="1508760" indent="0">
              <a:buNone/>
              <a:defRPr/>
            </a:lvl4pPr>
            <a:lvl5pPr marL="2011680" indent="0">
              <a:buNone/>
              <a:defRPr/>
            </a:lvl5pPr>
          </a:lstStyle>
          <a:p>
            <a:pPr algn="l"/>
            <a:r>
              <a:rPr lang="de-DE" altLang="zh-CN" noProof="0" dirty="0"/>
              <a:t>Sie können Ihre Produkte oder Dienste auflisten oder hervorheben, welche Vorteile die Zusammenarbeit mit Ihrem Unternehmen bieten würde. Sie können Ihre Produkte oder Dienste auflisten oder hervorheben, welche Vorteile die Zusammenarbeit mit Ihrem Unternehmen bieten würde. </a:t>
            </a:r>
          </a:p>
        </p:txBody>
      </p:sp>
      <p:pic>
        <p:nvPicPr>
          <p:cNvPr id="7" name="Picture 6"/>
          <p:cNvPicPr>
            <a:picLocks noChangeAspect="1"/>
          </p:cNvPicPr>
          <p:nvPr userDrawn="1"/>
        </p:nvPicPr>
        <p:blipFill>
          <a:blip r:embed="rId6" cstate="print"/>
          <a:stretch>
            <a:fillRect/>
          </a:stretch>
        </p:blipFill>
        <p:spPr>
          <a:xfrm>
            <a:off x="7397396" y="3742116"/>
            <a:ext cx="1708856" cy="1015035"/>
          </a:xfrm>
          <a:prstGeom prst="rect">
            <a:avLst/>
          </a:prstGeom>
        </p:spPr>
      </p:pic>
    </p:spTree>
    <p:extLst>
      <p:ext uri="{BB962C8B-B14F-4D97-AF65-F5344CB8AC3E}">
        <p14:creationId xmlns:p14="http://schemas.microsoft.com/office/powerpoint/2010/main" val="15168780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44839"/>
      </p:ext>
    </p:extLst>
  </p:cSld>
  <p:clrMap bg1="lt1" tx1="dk1" bg2="lt2" tx2="dk2" accent1="accent1" accent2="accent2" accent3="accent3" accent4="accent4" accent5="accent5" accent6="accent6" hlink="hlink" folHlink="folHlink"/>
  <p:sldLayoutIdLst>
    <p:sldLayoutId id="2147483662" r:id="rId1"/>
    <p:sldLayoutId id="214748366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8.jpg"/><Relationship Id="rId7" Type="http://schemas.microsoft.com/office/2007/relationships/hdphoto" Target="../media/hdphoto1.wdp"/><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1.png"/><Relationship Id="rId11" Type="http://schemas.openxmlformats.org/officeDocument/2006/relationships/image" Target="../media/image14.png"/><Relationship Id="rId5" Type="http://schemas.openxmlformats.org/officeDocument/2006/relationships/image" Target="../media/image10.png"/><Relationship Id="rId10" Type="http://schemas.microsoft.com/office/2007/relationships/hdphoto" Target="../media/hdphoto2.wdp"/><Relationship Id="rId4" Type="http://schemas.openxmlformats.org/officeDocument/2006/relationships/image" Target="../media/image9.png"/><Relationship Id="rId9" Type="http://schemas.openxmlformats.org/officeDocument/2006/relationships/image" Target="../media/image13.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1.png"/><Relationship Id="rId3" Type="http://schemas.openxmlformats.org/officeDocument/2006/relationships/image" Target="../media/image8.jpg"/><Relationship Id="rId7" Type="http://schemas.openxmlformats.org/officeDocument/2006/relationships/image" Target="../media/image21.png"/><Relationship Id="rId12" Type="http://schemas.openxmlformats.org/officeDocument/2006/relationships/image" Target="../media/image26.png"/><Relationship Id="rId17"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image" Target="../media/image30.png"/><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png"/><Relationship Id="rId19" Type="http://schemas.openxmlformats.org/officeDocument/2006/relationships/image" Target="../media/image32.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0000"/>
            <a:lum/>
          </a:blip>
          <a:srcRect/>
          <a:tile tx="0" ty="0" sx="100000" sy="100000" flip="xy" algn="tl"/>
        </a:blipFill>
        <a:effectLst/>
      </p:bgPr>
    </p:bg>
    <p:spTree>
      <p:nvGrpSpPr>
        <p:cNvPr id="1" name=""/>
        <p:cNvGrpSpPr/>
        <p:nvPr/>
      </p:nvGrpSpPr>
      <p:grpSpPr>
        <a:xfrm>
          <a:off x="0" y="0"/>
          <a:ext cx="0" cy="0"/>
          <a:chOff x="0" y="0"/>
          <a:chExt cx="0" cy="0"/>
        </a:xfrm>
      </p:grpSpPr>
      <p:sp>
        <p:nvSpPr>
          <p:cNvPr id="93" name="Rechteck 92">
            <a:extLst>
              <a:ext uri="{FF2B5EF4-FFF2-40B4-BE49-F238E27FC236}">
                <a16:creationId xmlns:a16="http://schemas.microsoft.com/office/drawing/2014/main" id="{1B3CF6BC-FE2C-1422-7F79-25D5E91D272F}"/>
              </a:ext>
            </a:extLst>
          </p:cNvPr>
          <p:cNvSpPr/>
          <p:nvPr/>
        </p:nvSpPr>
        <p:spPr>
          <a:xfrm>
            <a:off x="3588539" y="13031"/>
            <a:ext cx="2889636" cy="6772235"/>
          </a:xfrm>
          <a:prstGeom prst="rect">
            <a:avLst/>
          </a:prstGeom>
          <a:solidFill>
            <a:schemeClr val="bg1">
              <a:alpha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79" name="Grafik 78">
            <a:extLst>
              <a:ext uri="{FF2B5EF4-FFF2-40B4-BE49-F238E27FC236}">
                <a16:creationId xmlns:a16="http://schemas.microsoft.com/office/drawing/2014/main" id="{F769C88B-A35E-80A1-924F-60C4A8C1FE94}"/>
              </a:ext>
            </a:extLst>
          </p:cNvPr>
          <p:cNvPicPr>
            <a:picLocks noChangeAspect="1"/>
          </p:cNvPicPr>
          <p:nvPr/>
        </p:nvPicPr>
        <p:blipFill>
          <a:blip r:embed="rId4"/>
          <a:stretch>
            <a:fillRect/>
          </a:stretch>
        </p:blipFill>
        <p:spPr>
          <a:xfrm>
            <a:off x="6883818" y="907083"/>
            <a:ext cx="3082775" cy="1968979"/>
          </a:xfrm>
          <a:prstGeom prst="rect">
            <a:avLst/>
          </a:prstGeom>
        </p:spPr>
      </p:pic>
      <p:sp>
        <p:nvSpPr>
          <p:cNvPr id="81" name="Textfeld 80">
            <a:extLst>
              <a:ext uri="{FF2B5EF4-FFF2-40B4-BE49-F238E27FC236}">
                <a16:creationId xmlns:a16="http://schemas.microsoft.com/office/drawing/2014/main" id="{835F7EE5-E8D4-0921-200A-98808E3ED27A}"/>
              </a:ext>
            </a:extLst>
          </p:cNvPr>
          <p:cNvSpPr txBox="1"/>
          <p:nvPr/>
        </p:nvSpPr>
        <p:spPr>
          <a:xfrm>
            <a:off x="7170835" y="3179228"/>
            <a:ext cx="2508739" cy="1138773"/>
          </a:xfrm>
          <a:prstGeom prst="rect">
            <a:avLst/>
          </a:prstGeom>
          <a:noFill/>
        </p:spPr>
        <p:txBody>
          <a:bodyPr wrap="square">
            <a:spAutoFit/>
          </a:bodyPr>
          <a:lstStyle/>
          <a:p>
            <a:r>
              <a:rPr lang="en-US" sz="2800" b="1" dirty="0">
                <a:solidFill>
                  <a:schemeClr val="tx1">
                    <a:lumMod val="65000"/>
                    <a:lumOff val="35000"/>
                  </a:schemeClr>
                </a:solidFill>
                <a:latin typeface="Verdana" panose="020B0604030504040204" pitchFamily="34" charset="0"/>
                <a:ea typeface="Verdana" panose="020B0604030504040204" pitchFamily="34" charset="0"/>
              </a:rPr>
              <a:t>BITCOIN</a:t>
            </a:r>
            <a:r>
              <a:rPr lang="en-US" sz="2000" b="1" dirty="0">
                <a:solidFill>
                  <a:schemeClr val="tx1">
                    <a:lumMod val="65000"/>
                    <a:lumOff val="35000"/>
                  </a:schemeClr>
                </a:solidFill>
                <a:latin typeface="Verdana" panose="020B0604030504040204" pitchFamily="34" charset="0"/>
                <a:ea typeface="Verdana" panose="020B0604030504040204" pitchFamily="34" charset="0"/>
              </a:rPr>
              <a:t> IS BETTER THAN YOU THINK!</a:t>
            </a:r>
            <a:endParaRPr lang="de-DE" dirty="0">
              <a:solidFill>
                <a:schemeClr val="tx1">
                  <a:lumMod val="65000"/>
                  <a:lumOff val="35000"/>
                </a:schemeClr>
              </a:solidFill>
            </a:endParaRPr>
          </a:p>
        </p:txBody>
      </p:sp>
      <p:sp>
        <p:nvSpPr>
          <p:cNvPr id="110" name="Textfeld 109">
            <a:extLst>
              <a:ext uri="{FF2B5EF4-FFF2-40B4-BE49-F238E27FC236}">
                <a16:creationId xmlns:a16="http://schemas.microsoft.com/office/drawing/2014/main" id="{AFBCCCD7-83BD-FDA1-ECCA-6A5F6DDFC590}"/>
              </a:ext>
            </a:extLst>
          </p:cNvPr>
          <p:cNvSpPr txBox="1"/>
          <p:nvPr/>
        </p:nvSpPr>
        <p:spPr>
          <a:xfrm>
            <a:off x="4116962" y="445765"/>
            <a:ext cx="2305451" cy="861774"/>
          </a:xfrm>
          <a:prstGeom prst="rect">
            <a:avLst/>
          </a:prstGeom>
          <a:noFill/>
        </p:spPr>
        <p:txBody>
          <a:bodyPr wrap="square" rtlCol="0">
            <a:spAutoFit/>
          </a:bodyPr>
          <a:lstStyle/>
          <a:p>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Bitcoin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halving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preprogrammed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event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that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reduces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rate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which</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new</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Bitcoins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are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created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happening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approximately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every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four</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years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1" name="Textfeld 110">
            <a:extLst>
              <a:ext uri="{FF2B5EF4-FFF2-40B4-BE49-F238E27FC236}">
                <a16:creationId xmlns:a16="http://schemas.microsoft.com/office/drawing/2014/main" id="{E32BCED1-0634-3ADF-689E-9BB0E6D61BFF}"/>
              </a:ext>
            </a:extLst>
          </p:cNvPr>
          <p:cNvSpPr txBox="1"/>
          <p:nvPr/>
        </p:nvSpPr>
        <p:spPr>
          <a:xfrm>
            <a:off x="3574178" y="1329464"/>
            <a:ext cx="2534522" cy="752898"/>
          </a:xfrm>
          <a:prstGeom prst="rect">
            <a:avLst/>
          </a:prstGeom>
          <a:noFill/>
        </p:spPr>
        <p:txBody>
          <a:bodyPr wrap="square" rtlCol="0">
            <a:spAutoFit/>
          </a:bodyPr>
          <a:lstStyle/>
          <a:p>
            <a:pPr>
              <a:lnSpc>
                <a:spcPct val="107000"/>
              </a:lnSpc>
            </a:pPr>
            <a:r>
              <a:rPr lang="de-DE" sz="1100" b="1"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HOW DOES IT WORK?</a:t>
            </a:r>
            <a:endParaRPr lang="de-DE" sz="11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endParaRPr>
          </a:p>
          <a:p>
            <a:pPr>
              <a:lnSpc>
                <a:spcPct val="107000"/>
              </a:lnSpc>
            </a:pP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Every 210,000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blocks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mined</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reward</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miners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receive</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for</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validating</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transactions</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is</a:t>
            </a:r>
            <a:r>
              <a:rPr lang="de-DE" sz="1000" kern="100" dirty="0">
                <a:solidFill>
                  <a:srgbClr val="4D4D4D"/>
                </a:solidFill>
                <a:latin typeface="Verdana" panose="020B0604030504040204" pitchFamily="34" charset="0"/>
                <a:ea typeface="Verdana" panose="020B060403050404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cut</a:t>
            </a:r>
            <a:r>
              <a:rPr lang="de-DE" sz="1000" kern="100" dirty="0">
                <a:solidFill>
                  <a:srgbClr val="4D4D4D"/>
                </a:solidFill>
                <a:effectLst/>
                <a:latin typeface="Verdana" panose="020B0604030504040204" pitchFamily="34" charset="0"/>
                <a:ea typeface="Verdana" panose="020B0604030504040204" pitchFamily="34" charset="0"/>
                <a:cs typeface="Times New Roman" panose="02020603050405020304" pitchFamily="18" charset="0"/>
              </a:rPr>
              <a:t> in half.</a:t>
            </a:r>
          </a:p>
        </p:txBody>
      </p:sp>
      <p:sp>
        <p:nvSpPr>
          <p:cNvPr id="112" name="Textfeld 111">
            <a:extLst>
              <a:ext uri="{FF2B5EF4-FFF2-40B4-BE49-F238E27FC236}">
                <a16:creationId xmlns:a16="http://schemas.microsoft.com/office/drawing/2014/main" id="{56D53772-EF0E-1826-7547-DBB7FB090594}"/>
              </a:ext>
            </a:extLst>
          </p:cNvPr>
          <p:cNvSpPr txBox="1"/>
          <p:nvPr/>
        </p:nvSpPr>
        <p:spPr>
          <a:xfrm>
            <a:off x="4116961" y="2168771"/>
            <a:ext cx="2305451" cy="877163"/>
          </a:xfrm>
          <a:prstGeom prst="rect">
            <a:avLst/>
          </a:prstGeom>
          <a:noFill/>
        </p:spPr>
        <p:txBody>
          <a:bodyPr wrap="square" rtlCol="0">
            <a:spAutoFit/>
          </a:bodyPr>
          <a:lstStyle/>
          <a:p>
            <a:r>
              <a:rPr lang="en-US" sz="1100" b="1" dirty="0">
                <a:solidFill>
                  <a:srgbClr val="4D4D4D"/>
                </a:solidFill>
                <a:latin typeface="Verdana" panose="020B0604030504040204" pitchFamily="34" charset="0"/>
                <a:ea typeface="Verdana" panose="020B0604030504040204" pitchFamily="34" charset="0"/>
              </a:rPr>
              <a:t>WHY DOES IT MATTER?</a:t>
            </a:r>
          </a:p>
          <a:p>
            <a:r>
              <a:rPr lang="en-US" sz="1000" dirty="0">
                <a:solidFill>
                  <a:srgbClr val="4D4D4D"/>
                </a:solidFill>
                <a:latin typeface="Verdana" panose="020B0604030504040204" pitchFamily="34" charset="0"/>
                <a:ea typeface="Verdana" panose="020B0604030504040204" pitchFamily="34" charset="0"/>
              </a:rPr>
              <a:t>Scarcity: Halving reduces the rate at which new Bitcoins enter circulation, increasing scarcity and potentially driving up value.</a:t>
            </a:r>
          </a:p>
        </p:txBody>
      </p:sp>
      <p:sp>
        <p:nvSpPr>
          <p:cNvPr id="113" name="Textfeld 112">
            <a:extLst>
              <a:ext uri="{FF2B5EF4-FFF2-40B4-BE49-F238E27FC236}">
                <a16:creationId xmlns:a16="http://schemas.microsoft.com/office/drawing/2014/main" id="{F5915ECF-95B7-D17E-AE14-8EA405C80D0F}"/>
              </a:ext>
            </a:extLst>
          </p:cNvPr>
          <p:cNvSpPr txBox="1"/>
          <p:nvPr/>
        </p:nvSpPr>
        <p:spPr>
          <a:xfrm>
            <a:off x="3574178" y="3051959"/>
            <a:ext cx="2442561" cy="923266"/>
          </a:xfrm>
          <a:prstGeom prst="rect">
            <a:avLst/>
          </a:prstGeom>
          <a:noFill/>
        </p:spPr>
        <p:txBody>
          <a:bodyPr wrap="square">
            <a:spAutoFit/>
          </a:bodyPr>
          <a:lstStyle/>
          <a:p>
            <a:pPr>
              <a:lnSpc>
                <a:spcPct val="107000"/>
              </a:lnSpc>
            </a:pPr>
            <a:r>
              <a:rPr lang="de-DE"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HISTORICAL IMPACT</a:t>
            </a:r>
            <a:endParaRPr lang="de-DE" sz="11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Previous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halvings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have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historically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been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followed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signification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price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increases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attracting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attention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from</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investors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and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traders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4" name="Grafik 113">
            <a:extLst>
              <a:ext uri="{FF2B5EF4-FFF2-40B4-BE49-F238E27FC236}">
                <a16:creationId xmlns:a16="http://schemas.microsoft.com/office/drawing/2014/main" id="{465C6296-73DE-FC81-AECF-3219ED48C850}"/>
              </a:ext>
            </a:extLst>
          </p:cNvPr>
          <p:cNvPicPr>
            <a:picLocks noChangeAspect="1"/>
          </p:cNvPicPr>
          <p:nvPr/>
        </p:nvPicPr>
        <p:blipFill>
          <a:blip r:embed="rId5"/>
          <a:stretch>
            <a:fillRect/>
          </a:stretch>
        </p:blipFill>
        <p:spPr>
          <a:xfrm>
            <a:off x="3673734" y="516984"/>
            <a:ext cx="375576" cy="372950"/>
          </a:xfrm>
          <a:prstGeom prst="rect">
            <a:avLst/>
          </a:prstGeom>
        </p:spPr>
      </p:pic>
      <p:pic>
        <p:nvPicPr>
          <p:cNvPr id="115" name="Grafik 114">
            <a:extLst>
              <a:ext uri="{FF2B5EF4-FFF2-40B4-BE49-F238E27FC236}">
                <a16:creationId xmlns:a16="http://schemas.microsoft.com/office/drawing/2014/main" id="{54E8ADFF-D742-BCEE-67E4-37EF8C6BE89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Effect>
                      <a14:brightnessContrast contrast="-40000"/>
                    </a14:imgEffect>
                  </a14:imgLayer>
                </a14:imgProps>
              </a:ext>
            </a:extLst>
          </a:blip>
          <a:stretch>
            <a:fillRect/>
          </a:stretch>
        </p:blipFill>
        <p:spPr>
          <a:xfrm>
            <a:off x="5899279" y="1379233"/>
            <a:ext cx="374852" cy="374852"/>
          </a:xfrm>
          <a:prstGeom prst="rect">
            <a:avLst/>
          </a:prstGeom>
        </p:spPr>
      </p:pic>
      <p:pic>
        <p:nvPicPr>
          <p:cNvPr id="116" name="Grafik 115">
            <a:extLst>
              <a:ext uri="{FF2B5EF4-FFF2-40B4-BE49-F238E27FC236}">
                <a16:creationId xmlns:a16="http://schemas.microsoft.com/office/drawing/2014/main" id="{C0C5DE61-1B41-EEB2-82A5-1CE40F8D6E4B}"/>
              </a:ext>
            </a:extLst>
          </p:cNvPr>
          <p:cNvPicPr>
            <a:picLocks noChangeAspect="1"/>
          </p:cNvPicPr>
          <p:nvPr/>
        </p:nvPicPr>
        <p:blipFill>
          <a:blip r:embed="rId8"/>
          <a:stretch>
            <a:fillRect/>
          </a:stretch>
        </p:blipFill>
        <p:spPr>
          <a:xfrm>
            <a:off x="3689901" y="2247023"/>
            <a:ext cx="382052" cy="382052"/>
          </a:xfrm>
          <a:prstGeom prst="rect">
            <a:avLst/>
          </a:prstGeom>
        </p:spPr>
      </p:pic>
      <p:pic>
        <p:nvPicPr>
          <p:cNvPr id="117" name="Grafik 116">
            <a:extLst>
              <a:ext uri="{FF2B5EF4-FFF2-40B4-BE49-F238E27FC236}">
                <a16:creationId xmlns:a16="http://schemas.microsoft.com/office/drawing/2014/main" id="{C22AAA97-E64E-4530-DD60-BC32110C3D11}"/>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7692" b="95513" l="7051" r="90385">
                        <a14:foregroundMark x1="58333" y1="17308" x2="58333" y2="17308"/>
                        <a14:foregroundMark x1="87821" y1="23077" x2="87821" y2="23077"/>
                        <a14:foregroundMark x1="8974" y1="53205" x2="9615" y2="53205"/>
                        <a14:foregroundMark x1="50000" y1="92949" x2="50000" y2="92949"/>
                        <a14:foregroundMark x1="50000" y1="95513" x2="50000" y2="95513"/>
                        <a14:foregroundMark x1="90385" y1="64103" x2="90385" y2="64103"/>
                        <a14:foregroundMark x1="60897" y1="8974" x2="60897" y2="8974"/>
                        <a14:foregroundMark x1="89744" y1="26923" x2="89744" y2="26923"/>
                      </a14:backgroundRemoval>
                    </a14:imgEffect>
                  </a14:imgLayer>
                </a14:imgProps>
              </a:ext>
            </a:extLst>
          </a:blip>
          <a:stretch>
            <a:fillRect/>
          </a:stretch>
        </p:blipFill>
        <p:spPr>
          <a:xfrm>
            <a:off x="5909611" y="3077442"/>
            <a:ext cx="540229" cy="540229"/>
          </a:xfrm>
          <a:prstGeom prst="rect">
            <a:avLst/>
          </a:prstGeom>
        </p:spPr>
      </p:pic>
      <p:sp>
        <p:nvSpPr>
          <p:cNvPr id="118" name="Textfeld 117">
            <a:extLst>
              <a:ext uri="{FF2B5EF4-FFF2-40B4-BE49-F238E27FC236}">
                <a16:creationId xmlns:a16="http://schemas.microsoft.com/office/drawing/2014/main" id="{43F2638C-52D9-3DBD-C9FC-A6D46CB784A2}"/>
              </a:ext>
            </a:extLst>
          </p:cNvPr>
          <p:cNvSpPr txBox="1"/>
          <p:nvPr/>
        </p:nvSpPr>
        <p:spPr>
          <a:xfrm>
            <a:off x="4112415" y="4014123"/>
            <a:ext cx="2369400" cy="923266"/>
          </a:xfrm>
          <a:prstGeom prst="rect">
            <a:avLst/>
          </a:prstGeom>
          <a:noFill/>
        </p:spPr>
        <p:txBody>
          <a:bodyPr wrap="square">
            <a:spAutoFit/>
          </a:bodyPr>
          <a:lstStyle/>
          <a:p>
            <a:pPr>
              <a:lnSpc>
                <a:spcPct val="107000"/>
              </a:lnSpc>
            </a:pPr>
            <a:r>
              <a:rPr lang="de-DE" sz="1100" b="1"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LONG-TERM IMPLICATIONS</a:t>
            </a:r>
            <a:endParaRPr lang="de-DE" sz="11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 final Bitcoin will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mined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around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2140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when</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the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reward</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becomes</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minuscule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making</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it</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extremely</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 </a:t>
            </a:r>
            <a:r>
              <a:rPr lang="de-DE" sz="1000" kern="100" dirty="0" err="1">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scarce</a:t>
            </a:r>
            <a:r>
              <a:rPr lang="de-DE" sz="1000" kern="100" dirty="0">
                <a:solidFill>
                  <a:srgbClr val="4D4D4D"/>
                </a:solidFill>
                <a:effectLst/>
                <a:latin typeface="Verdana" panose="020B0604030504040204" pitchFamily="34" charset="0"/>
                <a:ea typeface="Calibri" panose="020F0502020204030204" pitchFamily="34" charset="0"/>
                <a:cs typeface="Times New Roman" panose="02020603050405020304" pitchFamily="18" charset="0"/>
              </a:rPr>
              <a:t>.</a:t>
            </a:r>
            <a:endParaRPr lang="de-DE" sz="1000" kern="100" dirty="0">
              <a:solidFill>
                <a:srgbClr val="4D4D4D"/>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9" name="Grafik 118">
            <a:extLst>
              <a:ext uri="{FF2B5EF4-FFF2-40B4-BE49-F238E27FC236}">
                <a16:creationId xmlns:a16="http://schemas.microsoft.com/office/drawing/2014/main" id="{2F0A30AF-CE9D-292C-27F0-34F9D5C8C386}"/>
              </a:ext>
            </a:extLst>
          </p:cNvPr>
          <p:cNvPicPr>
            <a:picLocks noChangeAspect="1"/>
          </p:cNvPicPr>
          <p:nvPr/>
        </p:nvPicPr>
        <p:blipFill>
          <a:blip r:embed="rId11"/>
          <a:stretch>
            <a:fillRect/>
          </a:stretch>
        </p:blipFill>
        <p:spPr>
          <a:xfrm>
            <a:off x="3688133" y="4014123"/>
            <a:ext cx="541876" cy="538140"/>
          </a:xfrm>
          <a:prstGeom prst="rect">
            <a:avLst/>
          </a:prstGeom>
        </p:spPr>
      </p:pic>
      <p:sp>
        <p:nvSpPr>
          <p:cNvPr id="120" name="Textfeld 119">
            <a:extLst>
              <a:ext uri="{FF2B5EF4-FFF2-40B4-BE49-F238E27FC236}">
                <a16:creationId xmlns:a16="http://schemas.microsoft.com/office/drawing/2014/main" id="{3FFEA9A6-A51F-FAC4-D007-EF550A2D59AB}"/>
              </a:ext>
            </a:extLst>
          </p:cNvPr>
          <p:cNvSpPr txBox="1"/>
          <p:nvPr/>
        </p:nvSpPr>
        <p:spPr>
          <a:xfrm>
            <a:off x="3587346" y="154025"/>
            <a:ext cx="3022650" cy="261610"/>
          </a:xfrm>
          <a:prstGeom prst="rect">
            <a:avLst/>
          </a:prstGeom>
          <a:noFill/>
        </p:spPr>
        <p:txBody>
          <a:bodyPr wrap="square" lIns="91440" tIns="45720" rIns="91440" bIns="45720" anchor="t">
            <a:spAutoFit/>
          </a:bodyPr>
          <a:lstStyle/>
          <a:p>
            <a:pPr>
              <a:defRPr/>
            </a:pPr>
            <a:r>
              <a:rPr lang="de-DE" sz="1100" b="1" kern="100" dirty="0">
                <a:solidFill>
                  <a:srgbClr val="4D4D4D"/>
                </a:solidFill>
                <a:latin typeface="Verdana"/>
                <a:ea typeface="Calibri" panose="020F0502020204030204" pitchFamily="34" charset="0"/>
                <a:cs typeface="Times New Roman"/>
              </a:rPr>
              <a:t>WHAT </a:t>
            </a:r>
            <a:r>
              <a:rPr kumimoji="0" lang="de-DE" sz="1100" b="1" i="0" u="none" strike="noStrike" kern="100" cap="none" spc="0" normalizeH="0" baseline="0" noProof="0" dirty="0">
                <a:ln>
                  <a:noFill/>
                </a:ln>
                <a:solidFill>
                  <a:srgbClr val="4D4D4D"/>
                </a:solidFill>
                <a:effectLst/>
                <a:uLnTx/>
                <a:uFillTx/>
                <a:latin typeface="Verdana"/>
                <a:ea typeface="Calibri" panose="020F0502020204030204" pitchFamily="34" charset="0"/>
                <a:cs typeface="Times New Roman"/>
              </a:rPr>
              <a:t>IS </a:t>
            </a:r>
            <a:r>
              <a:rPr lang="de-DE" sz="1100" b="1" kern="100" dirty="0">
                <a:solidFill>
                  <a:srgbClr val="4D4D4D"/>
                </a:solidFill>
                <a:latin typeface="Verdana"/>
                <a:ea typeface="Calibri" panose="020F0502020204030204" pitchFamily="34" charset="0"/>
                <a:cs typeface="Times New Roman"/>
              </a:rPr>
              <a:t>"BITCOIN</a:t>
            </a:r>
            <a:r>
              <a:rPr kumimoji="0" lang="de-DE" sz="1100" b="1" i="0" u="none" strike="noStrike" kern="100" cap="none" spc="0" normalizeH="0" baseline="0" noProof="0" dirty="0">
                <a:ln>
                  <a:noFill/>
                </a:ln>
                <a:solidFill>
                  <a:srgbClr val="4D4D4D"/>
                </a:solidFill>
                <a:effectLst/>
                <a:uLnTx/>
                <a:uFillTx/>
                <a:latin typeface="Verdana"/>
                <a:ea typeface="Calibri" panose="020F0502020204030204" pitchFamily="34" charset="0"/>
                <a:cs typeface="Times New Roman"/>
              </a:rPr>
              <a:t> HALVING</a:t>
            </a:r>
            <a:r>
              <a:rPr lang="de-DE" sz="1100" b="1" kern="100" dirty="0">
                <a:solidFill>
                  <a:srgbClr val="4D4D4D"/>
                </a:solidFill>
                <a:latin typeface="Verdana"/>
                <a:ea typeface="Calibri" panose="020F0502020204030204" pitchFamily="34" charset="0"/>
                <a:cs typeface="Times New Roman"/>
              </a:rPr>
              <a:t>"??</a:t>
            </a:r>
            <a:endParaRPr kumimoji="0" lang="de-DE" sz="1100" b="0" i="0" u="none" strike="noStrike" kern="100" cap="none" spc="0" normalizeH="0" baseline="0" noProof="0" dirty="0">
              <a:ln>
                <a:noFill/>
              </a:ln>
              <a:solidFill>
                <a:srgbClr val="4D4D4D"/>
              </a:solidFill>
              <a:effectLst/>
              <a:uLnTx/>
              <a:uFillTx/>
              <a:latin typeface="Calibri"/>
              <a:ea typeface="Calibri" panose="020F0502020204030204" pitchFamily="34" charset="0"/>
              <a:cs typeface="Times New Roman" panose="02020603050405020304" pitchFamily="18" charset="0"/>
            </a:endParaRPr>
          </a:p>
        </p:txBody>
      </p:sp>
      <p:sp>
        <p:nvSpPr>
          <p:cNvPr id="5" name="Textfeld 4">
            <a:extLst>
              <a:ext uri="{FF2B5EF4-FFF2-40B4-BE49-F238E27FC236}">
                <a16:creationId xmlns:a16="http://schemas.microsoft.com/office/drawing/2014/main" id="{FB38F3EA-B333-7418-4DCA-51F145BF7F45}"/>
              </a:ext>
            </a:extLst>
          </p:cNvPr>
          <p:cNvSpPr txBox="1"/>
          <p:nvPr/>
        </p:nvSpPr>
        <p:spPr>
          <a:xfrm>
            <a:off x="586568" y="154770"/>
            <a:ext cx="2854833" cy="461665"/>
          </a:xfrm>
          <a:prstGeom prst="rect">
            <a:avLst/>
          </a:prstGeom>
          <a:noFill/>
        </p:spPr>
        <p:txBody>
          <a:bodyPr wrap="square" lIns="91440" tIns="45720" rIns="91440" bIns="45720" rtlCol="0" anchor="t">
            <a:spAutoFit/>
          </a:bodyPr>
          <a:lstStyle/>
          <a:p>
            <a:r>
              <a:rPr lang="en-US" sz="1200" b="1" dirty="0">
                <a:solidFill>
                  <a:srgbClr val="EF870C"/>
                </a:solidFill>
                <a:latin typeface="Verdana" panose="020B0604030504040204" pitchFamily="34" charset="0"/>
                <a:ea typeface="Verdana" panose="020B0604030504040204" pitchFamily="34" charset="0"/>
              </a:rPr>
              <a:t>Join the </a:t>
            </a:r>
          </a:p>
          <a:p>
            <a:r>
              <a:rPr lang="en-US" sz="1200" b="1" dirty="0">
                <a:solidFill>
                  <a:srgbClr val="4D4D4D"/>
                </a:solidFill>
                <a:latin typeface="Verdana"/>
                <a:ea typeface="Verdana"/>
              </a:rPr>
              <a:t>Kalmar Bitcoin Community !</a:t>
            </a:r>
            <a:endParaRPr lang="de-DE" sz="1200" dirty="0">
              <a:solidFill>
                <a:srgbClr val="4D4D4D"/>
              </a:solidFill>
              <a:latin typeface="Verdana" panose="020B0604030504040204" pitchFamily="34" charset="0"/>
              <a:ea typeface="Verdana" panose="020B0604030504040204" pitchFamily="34" charset="0"/>
            </a:endParaRPr>
          </a:p>
        </p:txBody>
      </p:sp>
      <p:pic>
        <p:nvPicPr>
          <p:cNvPr id="6" name="Grafik 5">
            <a:extLst>
              <a:ext uri="{FF2B5EF4-FFF2-40B4-BE49-F238E27FC236}">
                <a16:creationId xmlns:a16="http://schemas.microsoft.com/office/drawing/2014/main" id="{770DB3E7-D736-D474-2494-146EF7D666E9}"/>
              </a:ext>
            </a:extLst>
          </p:cNvPr>
          <p:cNvPicPr>
            <a:picLocks noChangeAspect="1"/>
          </p:cNvPicPr>
          <p:nvPr/>
        </p:nvPicPr>
        <p:blipFill>
          <a:blip r:embed="rId12"/>
          <a:stretch>
            <a:fillRect/>
          </a:stretch>
        </p:blipFill>
        <p:spPr>
          <a:xfrm>
            <a:off x="586568" y="617274"/>
            <a:ext cx="1008000" cy="1008000"/>
          </a:xfrm>
          <a:prstGeom prst="rect">
            <a:avLst/>
          </a:prstGeom>
        </p:spPr>
      </p:pic>
      <p:sp>
        <p:nvSpPr>
          <p:cNvPr id="3" name="Textfeld 2">
            <a:extLst>
              <a:ext uri="{FF2B5EF4-FFF2-40B4-BE49-F238E27FC236}">
                <a16:creationId xmlns:a16="http://schemas.microsoft.com/office/drawing/2014/main" id="{A67715F1-47DA-6D62-4CCA-09C4CFA08B5F}"/>
              </a:ext>
            </a:extLst>
          </p:cNvPr>
          <p:cNvSpPr txBox="1"/>
          <p:nvPr/>
        </p:nvSpPr>
        <p:spPr>
          <a:xfrm>
            <a:off x="-53829" y="6684266"/>
            <a:ext cx="3325350" cy="215444"/>
          </a:xfrm>
          <a:prstGeom prst="rect">
            <a:avLst/>
          </a:prstGeom>
          <a:noFill/>
        </p:spPr>
        <p:txBody>
          <a:bodyPr wrap="square" lIns="91440" tIns="45720" rIns="91440" bIns="45720" rtlCol="0" anchor="t">
            <a:spAutoFit/>
          </a:bodyPr>
          <a:lstStyle/>
          <a:p>
            <a:pPr algn="ct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Kalmar Bitcoin Community - </a:t>
            </a:r>
            <a:r>
              <a:rPr lang="de-DE" sz="800" dirty="0" err="1">
                <a:latin typeface="Segoe UI Emoji" panose="020B0502040204020203" pitchFamily="34" charset="0"/>
                <a:ea typeface="Segoe UI Emoji" panose="020B0502040204020203" pitchFamily="34" charset="0"/>
                <a:cs typeface="Cascadia Mono SemiBold" panose="020B0609020000020004" pitchFamily="49" charset="0"/>
              </a:rPr>
              <a:t>concept</a:t>
            </a: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 design </a:t>
            </a:r>
            <a:r>
              <a:rPr lang="de-DE" sz="800" dirty="0" err="1">
                <a:latin typeface="Segoe UI Emoji" panose="020B0502040204020203" pitchFamily="34" charset="0"/>
                <a:ea typeface="Segoe UI Emoji" panose="020B0502040204020203" pitchFamily="34" charset="0"/>
                <a:cs typeface="Cascadia Mono SemiBold" panose="020B0609020000020004" pitchFamily="49" charset="0"/>
              </a:rPr>
              <a:t>by</a:t>
            </a:r>
            <a:r>
              <a:rPr lang="de-DE" sz="800" dirty="0">
                <a:latin typeface="Segoe UI Emoji" panose="020B0502040204020203" pitchFamily="34" charset="0"/>
                <a:ea typeface="Segoe UI Emoji" panose="020B0502040204020203" pitchFamily="34" charset="0"/>
                <a:cs typeface="Cascadia Mono SemiBold" panose="020B0609020000020004" pitchFamily="49" charset="0"/>
              </a:rPr>
              <a:t> Ramona Heller</a:t>
            </a:r>
            <a:endParaRPr lang="en-US" sz="800" dirty="0">
              <a:latin typeface="Segoe UI Emoji" panose="020B0502040204020203" pitchFamily="34" charset="0"/>
              <a:ea typeface="Segoe UI Emoji" panose="020B0502040204020203" pitchFamily="34" charset="0"/>
              <a:cs typeface="Cascadia Mono SemiBold" panose="020B0609020000020004" pitchFamily="49" charset="0"/>
            </a:endParaRPr>
          </a:p>
        </p:txBody>
      </p:sp>
      <p:pic>
        <p:nvPicPr>
          <p:cNvPr id="7" name="Grafik 6">
            <a:extLst>
              <a:ext uri="{FF2B5EF4-FFF2-40B4-BE49-F238E27FC236}">
                <a16:creationId xmlns:a16="http://schemas.microsoft.com/office/drawing/2014/main" id="{CDE9F037-4612-59E2-938C-0D541653771B}"/>
              </a:ext>
            </a:extLst>
          </p:cNvPr>
          <p:cNvPicPr>
            <a:picLocks noChangeAspect="1"/>
          </p:cNvPicPr>
          <p:nvPr/>
        </p:nvPicPr>
        <p:blipFill>
          <a:blip r:embed="rId13"/>
          <a:stretch>
            <a:fillRect/>
          </a:stretch>
        </p:blipFill>
        <p:spPr>
          <a:xfrm>
            <a:off x="3688133" y="4917415"/>
            <a:ext cx="2804403" cy="1841152"/>
          </a:xfrm>
          <a:prstGeom prst="rect">
            <a:avLst/>
          </a:prstGeom>
        </p:spPr>
      </p:pic>
      <p:pic>
        <p:nvPicPr>
          <p:cNvPr id="4" name="Grafik 3" descr="Ein Bild, das Schrift, Grafiken, Typografie, Grafikdesign enthält.&#10;&#10;Automatisch generierte Beschreibung">
            <a:extLst>
              <a:ext uri="{FF2B5EF4-FFF2-40B4-BE49-F238E27FC236}">
                <a16:creationId xmlns:a16="http://schemas.microsoft.com/office/drawing/2014/main" id="{9BF614A5-BB0E-A0BF-6FB2-43E99B2BCD3F}"/>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14139" y="613018"/>
            <a:ext cx="1008000" cy="1008000"/>
          </a:xfrm>
          <a:prstGeom prst="rect">
            <a:avLst/>
          </a:prstGeom>
        </p:spPr>
      </p:pic>
      <p:sp>
        <p:nvSpPr>
          <p:cNvPr id="8" name="Textfeld 7">
            <a:extLst>
              <a:ext uri="{FF2B5EF4-FFF2-40B4-BE49-F238E27FC236}">
                <a16:creationId xmlns:a16="http://schemas.microsoft.com/office/drawing/2014/main" id="{D3C0616F-3C69-F0CF-703C-2526B51CD8BA}"/>
              </a:ext>
            </a:extLst>
          </p:cNvPr>
          <p:cNvSpPr txBox="1"/>
          <p:nvPr/>
        </p:nvSpPr>
        <p:spPr>
          <a:xfrm>
            <a:off x="2110499" y="1566659"/>
            <a:ext cx="948297" cy="400110"/>
          </a:xfrm>
          <a:prstGeom prst="rect">
            <a:avLst/>
          </a:prstGeom>
          <a:noFill/>
        </p:spPr>
        <p:txBody>
          <a:bodyPr wrap="square" rtlCol="0">
            <a:spAutoFit/>
          </a:bodyPr>
          <a:lstStyle/>
          <a:p>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pdf</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 </a:t>
            </a:r>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download</a:t>
            </a:r>
            <a:endPar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9" name="Textfeld 8">
            <a:extLst>
              <a:ext uri="{FF2B5EF4-FFF2-40B4-BE49-F238E27FC236}">
                <a16:creationId xmlns:a16="http://schemas.microsoft.com/office/drawing/2014/main" id="{CFF04A9A-B133-82E6-666E-AD54B7E5FE08}"/>
              </a:ext>
            </a:extLst>
          </p:cNvPr>
          <p:cNvSpPr txBox="1"/>
          <p:nvPr/>
        </p:nvSpPr>
        <p:spPr>
          <a:xfrm>
            <a:off x="582928" y="1582802"/>
            <a:ext cx="938593" cy="400110"/>
          </a:xfrm>
          <a:prstGeom prst="rect">
            <a:avLst/>
          </a:prstGeom>
          <a:noFill/>
        </p:spPr>
        <p:txBody>
          <a:bodyPr wrap="square" rtlCol="0">
            <a:spAutoFit/>
          </a:bodyPr>
          <a:lstStyle/>
          <a:p>
            <a:r>
              <a:rPr lang="de-DE" sz="1000" dirty="0" err="1">
                <a:latin typeface="Cascadia Mono SemiBold" panose="020B0609020000020004" pitchFamily="49" charset="0"/>
                <a:ea typeface="Cascadia Mono SemiBold" panose="020B0609020000020004" pitchFamily="49" charset="0"/>
                <a:cs typeface="Cascadia Mono SemiBold" panose="020B0609020000020004" pitchFamily="49" charset="0"/>
              </a:rPr>
              <a:t>join</a:t>
            </a:r>
            <a:r>
              <a:rPr lang="de-DE" sz="1000" dirty="0">
                <a:latin typeface="Cascadia Mono SemiBold" panose="020B0609020000020004" pitchFamily="49" charset="0"/>
                <a:ea typeface="Cascadia Mono SemiBold" panose="020B0609020000020004" pitchFamily="49" charset="0"/>
                <a:cs typeface="Cascadia Mono SemiBold" panose="020B0609020000020004" pitchFamily="49" charset="0"/>
              </a:rPr>
              <a:t> online</a:t>
            </a:r>
          </a:p>
        </p:txBody>
      </p:sp>
    </p:spTree>
    <p:extLst>
      <p:ext uri="{BB962C8B-B14F-4D97-AF65-F5344CB8AC3E}">
        <p14:creationId xmlns:p14="http://schemas.microsoft.com/office/powerpoint/2010/main" val="378488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0000"/>
            <a:lum/>
          </a:blip>
          <a:srcRect/>
          <a:tile tx="0" ty="0" sx="100000" sy="100000" flip="xy" algn="tl"/>
        </a:blipFill>
        <a:effectLst/>
      </p:bgPr>
    </p:b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EA2D8BA-443E-4FF3-3EE3-67EB0C20280B}"/>
              </a:ext>
            </a:extLst>
          </p:cNvPr>
          <p:cNvSpPr/>
          <p:nvPr/>
        </p:nvSpPr>
        <p:spPr>
          <a:xfrm>
            <a:off x="6781188" y="231673"/>
            <a:ext cx="3022816" cy="6183641"/>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2FE5C839-D58D-902C-6764-00E273A7575B}"/>
              </a:ext>
            </a:extLst>
          </p:cNvPr>
          <p:cNvSpPr/>
          <p:nvPr/>
        </p:nvSpPr>
        <p:spPr>
          <a:xfrm>
            <a:off x="3544038" y="187108"/>
            <a:ext cx="2836296" cy="6228206"/>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3" name="Rechteck 122">
            <a:extLst>
              <a:ext uri="{FF2B5EF4-FFF2-40B4-BE49-F238E27FC236}">
                <a16:creationId xmlns:a16="http://schemas.microsoft.com/office/drawing/2014/main" id="{D192E760-1D6D-FD37-C561-D7DF1ADBFEE0}"/>
              </a:ext>
            </a:extLst>
          </p:cNvPr>
          <p:cNvSpPr/>
          <p:nvPr/>
        </p:nvSpPr>
        <p:spPr>
          <a:xfrm>
            <a:off x="182212" y="187108"/>
            <a:ext cx="2942299" cy="6228206"/>
          </a:xfrm>
          <a:prstGeom prst="rect">
            <a:avLst/>
          </a:prstGeom>
          <a:solidFill>
            <a:schemeClr val="bg1">
              <a:alpha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Textfeld 53">
            <a:extLst>
              <a:ext uri="{FF2B5EF4-FFF2-40B4-BE49-F238E27FC236}">
                <a16:creationId xmlns:a16="http://schemas.microsoft.com/office/drawing/2014/main" id="{4EB0EE6A-0977-4607-7622-70758C21D93E}"/>
              </a:ext>
            </a:extLst>
          </p:cNvPr>
          <p:cNvSpPr txBox="1"/>
          <p:nvPr/>
        </p:nvSpPr>
        <p:spPr>
          <a:xfrm>
            <a:off x="837318" y="3733712"/>
            <a:ext cx="2358288" cy="9387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Bitcoin is the largest and most secure computer network in the world and it requires energy to secure and protect it from manipulation.</a:t>
            </a:r>
          </a:p>
        </p:txBody>
      </p:sp>
      <p:sp>
        <p:nvSpPr>
          <p:cNvPr id="52" name="Textfeld 51">
            <a:extLst>
              <a:ext uri="{FF2B5EF4-FFF2-40B4-BE49-F238E27FC236}">
                <a16:creationId xmlns:a16="http://schemas.microsoft.com/office/drawing/2014/main" id="{7747BC44-A424-287C-E8DC-5E9C619A34F9}"/>
              </a:ext>
            </a:extLst>
          </p:cNvPr>
          <p:cNvSpPr txBox="1"/>
          <p:nvPr/>
        </p:nvSpPr>
        <p:spPr>
          <a:xfrm>
            <a:off x="825062" y="2161344"/>
            <a:ext cx="2347440" cy="769441"/>
          </a:xfrm>
          <a:prstGeom prst="rect">
            <a:avLst/>
          </a:prstGeom>
          <a:noFill/>
        </p:spPr>
        <p:txBody>
          <a:bodyPr wrap="square" lIns="91440" tIns="45720" rIns="91440" bIns="45720" rtlCol="0" anchor="t">
            <a:spAutoFit/>
          </a:bodyPr>
          <a:lstStyle/>
          <a:p>
            <a:pPr>
              <a:defRPr/>
            </a:pPr>
            <a:r>
              <a:rPr kumimoji="0" lang="en-US" sz="1100" b="0" i="0" u="none" strike="noStrike" kern="1200" cap="none" spc="0" normalizeH="0" baseline="0" noProof="0" dirty="0">
                <a:ln>
                  <a:noFill/>
                </a:ln>
                <a:solidFill>
                  <a:srgbClr val="4D4D4D"/>
                </a:solidFill>
                <a:effectLst/>
                <a:uLnTx/>
                <a:uFillTx/>
                <a:latin typeface="Verdana"/>
                <a:ea typeface="Verdana"/>
              </a:rPr>
              <a:t>Nowadays, banks simply create new money out of nothing. This is not possible with Bitcoin.</a:t>
            </a:r>
          </a:p>
        </p:txBody>
      </p:sp>
      <p:sp>
        <p:nvSpPr>
          <p:cNvPr id="55" name="Textfeld 54">
            <a:extLst>
              <a:ext uri="{FF2B5EF4-FFF2-40B4-BE49-F238E27FC236}">
                <a16:creationId xmlns:a16="http://schemas.microsoft.com/office/drawing/2014/main" id="{8F4BD399-77EA-5639-3F96-B814B1736D54}"/>
              </a:ext>
            </a:extLst>
          </p:cNvPr>
          <p:cNvSpPr txBox="1"/>
          <p:nvPr/>
        </p:nvSpPr>
        <p:spPr>
          <a:xfrm>
            <a:off x="825062" y="4808696"/>
            <a:ext cx="2388133" cy="769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The more people use Bitcoin, the greater the value per unit becomes, while the price fluctuates less and less.</a:t>
            </a:r>
            <a:endParaRPr kumimoji="0" lang="de-DE"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endParaRPr>
          </a:p>
        </p:txBody>
      </p:sp>
      <p:sp>
        <p:nvSpPr>
          <p:cNvPr id="39" name="Textfeld 38">
            <a:extLst>
              <a:ext uri="{FF2B5EF4-FFF2-40B4-BE49-F238E27FC236}">
                <a16:creationId xmlns:a16="http://schemas.microsoft.com/office/drawing/2014/main" id="{B5EA2FD6-6FB7-FCB1-CFE8-7B1080CF393F}"/>
              </a:ext>
            </a:extLst>
          </p:cNvPr>
          <p:cNvSpPr txBox="1"/>
          <p:nvPr/>
        </p:nvSpPr>
        <p:spPr>
          <a:xfrm>
            <a:off x="287815" y="221043"/>
            <a:ext cx="3087040" cy="461665"/>
          </a:xfrm>
          <a:prstGeom prst="rect">
            <a:avLst/>
          </a:prstGeom>
          <a:noFill/>
        </p:spPr>
        <p:txBody>
          <a:bodyPr wrap="square" lIns="0" tIns="45720" rIns="91440" bIns="45720" anchor="t">
            <a:spAutoFit/>
          </a:bodyPr>
          <a:lstStyle/>
          <a:p>
            <a:pPr marL="0" lvl="1"/>
            <a:r>
              <a:rPr lang="en-US" sz="1200" b="1" dirty="0">
                <a:solidFill>
                  <a:srgbClr val="4D4D4D"/>
                </a:solidFill>
                <a:latin typeface="Verdana" panose="020B0604030504040204" pitchFamily="34" charset="0"/>
                <a:ea typeface="Verdana" panose="020B0604030504040204" pitchFamily="34" charset="0"/>
              </a:rPr>
              <a:t>Bitcoin makes it possible to really own your money!  </a:t>
            </a:r>
          </a:p>
        </p:txBody>
      </p:sp>
      <p:pic>
        <p:nvPicPr>
          <p:cNvPr id="41" name="Grafik 40">
            <a:extLst>
              <a:ext uri="{FF2B5EF4-FFF2-40B4-BE49-F238E27FC236}">
                <a16:creationId xmlns:a16="http://schemas.microsoft.com/office/drawing/2014/main" id="{E722D28B-67C8-B244-D382-6647B7DCCB35}"/>
              </a:ext>
            </a:extLst>
          </p:cNvPr>
          <p:cNvPicPr>
            <a:picLocks noChangeAspect="1"/>
          </p:cNvPicPr>
          <p:nvPr/>
        </p:nvPicPr>
        <p:blipFill>
          <a:blip r:embed="rId4"/>
          <a:stretch>
            <a:fillRect/>
          </a:stretch>
        </p:blipFill>
        <p:spPr>
          <a:xfrm>
            <a:off x="280270" y="982301"/>
            <a:ext cx="485843" cy="485843"/>
          </a:xfrm>
          <a:prstGeom prst="rect">
            <a:avLst/>
          </a:prstGeom>
        </p:spPr>
      </p:pic>
      <p:pic>
        <p:nvPicPr>
          <p:cNvPr id="43" name="Grafik 42">
            <a:extLst>
              <a:ext uri="{FF2B5EF4-FFF2-40B4-BE49-F238E27FC236}">
                <a16:creationId xmlns:a16="http://schemas.microsoft.com/office/drawing/2014/main" id="{34D9F8C8-3241-7005-2A86-4946DDEFE47B}"/>
              </a:ext>
            </a:extLst>
          </p:cNvPr>
          <p:cNvPicPr>
            <a:picLocks noChangeAspect="1"/>
          </p:cNvPicPr>
          <p:nvPr/>
        </p:nvPicPr>
        <p:blipFill>
          <a:blip r:embed="rId5"/>
          <a:stretch>
            <a:fillRect/>
          </a:stretch>
        </p:blipFill>
        <p:spPr>
          <a:xfrm>
            <a:off x="240942" y="2189847"/>
            <a:ext cx="525391" cy="525391"/>
          </a:xfrm>
          <a:prstGeom prst="rect">
            <a:avLst/>
          </a:prstGeom>
        </p:spPr>
      </p:pic>
      <p:pic>
        <p:nvPicPr>
          <p:cNvPr id="45" name="Grafik 44">
            <a:extLst>
              <a:ext uri="{FF2B5EF4-FFF2-40B4-BE49-F238E27FC236}">
                <a16:creationId xmlns:a16="http://schemas.microsoft.com/office/drawing/2014/main" id="{359D5951-0783-B62E-E407-25D2F45F4454}"/>
              </a:ext>
            </a:extLst>
          </p:cNvPr>
          <p:cNvPicPr>
            <a:picLocks noChangeAspect="1"/>
          </p:cNvPicPr>
          <p:nvPr/>
        </p:nvPicPr>
        <p:blipFill>
          <a:blip r:embed="rId6"/>
          <a:stretch>
            <a:fillRect/>
          </a:stretch>
        </p:blipFill>
        <p:spPr>
          <a:xfrm>
            <a:off x="286912" y="3160035"/>
            <a:ext cx="504895" cy="514422"/>
          </a:xfrm>
          <a:prstGeom prst="rect">
            <a:avLst/>
          </a:prstGeom>
        </p:spPr>
      </p:pic>
      <p:pic>
        <p:nvPicPr>
          <p:cNvPr id="47" name="Grafik 46">
            <a:extLst>
              <a:ext uri="{FF2B5EF4-FFF2-40B4-BE49-F238E27FC236}">
                <a16:creationId xmlns:a16="http://schemas.microsoft.com/office/drawing/2014/main" id="{8720A6A2-8777-7ADC-A6DE-6502D9415249}"/>
              </a:ext>
            </a:extLst>
          </p:cNvPr>
          <p:cNvPicPr>
            <a:picLocks noChangeAspect="1"/>
          </p:cNvPicPr>
          <p:nvPr/>
        </p:nvPicPr>
        <p:blipFill>
          <a:blip r:embed="rId7"/>
          <a:stretch>
            <a:fillRect/>
          </a:stretch>
        </p:blipFill>
        <p:spPr>
          <a:xfrm>
            <a:off x="284432" y="3761286"/>
            <a:ext cx="504895" cy="504895"/>
          </a:xfrm>
          <a:prstGeom prst="rect">
            <a:avLst/>
          </a:prstGeom>
        </p:spPr>
      </p:pic>
      <p:pic>
        <p:nvPicPr>
          <p:cNvPr id="49" name="Grafik 48">
            <a:extLst>
              <a:ext uri="{FF2B5EF4-FFF2-40B4-BE49-F238E27FC236}">
                <a16:creationId xmlns:a16="http://schemas.microsoft.com/office/drawing/2014/main" id="{62ADCA46-1875-1C1B-BC3F-E590E9350695}"/>
              </a:ext>
            </a:extLst>
          </p:cNvPr>
          <p:cNvPicPr>
            <a:picLocks noChangeAspect="1"/>
          </p:cNvPicPr>
          <p:nvPr/>
        </p:nvPicPr>
        <p:blipFill>
          <a:blip r:embed="rId8"/>
          <a:stretch>
            <a:fillRect/>
          </a:stretch>
        </p:blipFill>
        <p:spPr>
          <a:xfrm>
            <a:off x="359393" y="4808696"/>
            <a:ext cx="485843" cy="495369"/>
          </a:xfrm>
          <a:prstGeom prst="rect">
            <a:avLst/>
          </a:prstGeom>
        </p:spPr>
      </p:pic>
      <p:sp>
        <p:nvSpPr>
          <p:cNvPr id="51" name="Textfeld 50">
            <a:extLst>
              <a:ext uri="{FF2B5EF4-FFF2-40B4-BE49-F238E27FC236}">
                <a16:creationId xmlns:a16="http://schemas.microsoft.com/office/drawing/2014/main" id="{1EE76B18-7263-045D-6B13-3FF01D62BE80}"/>
              </a:ext>
            </a:extLst>
          </p:cNvPr>
          <p:cNvSpPr txBox="1"/>
          <p:nvPr/>
        </p:nvSpPr>
        <p:spPr>
          <a:xfrm>
            <a:off x="831185" y="920589"/>
            <a:ext cx="2347440" cy="110799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spc="0" normalizeH="0" noProof="0" dirty="0">
                <a:ln>
                  <a:noFill/>
                </a:ln>
                <a:solidFill>
                  <a:srgbClr val="4D4D4D"/>
                </a:solidFill>
                <a:effectLst/>
                <a:uLnTx/>
                <a:uFillTx/>
                <a:latin typeface="Verdana" panose="020B0604030504040204" pitchFamily="34" charset="0"/>
                <a:ea typeface="Verdana" panose="020B0604030504040204" pitchFamily="34" charset="0"/>
                <a:cs typeface="+mn-cs"/>
              </a:rPr>
              <a:t>In the past, our money was backed by gold reserves so that it was limited and retained its value. This has no longer been the case since 1971</a:t>
            </a:r>
            <a:r>
              <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rPr>
              <a:t>.</a:t>
            </a:r>
          </a:p>
        </p:txBody>
      </p:sp>
      <p:sp>
        <p:nvSpPr>
          <p:cNvPr id="53" name="Textfeld 52">
            <a:extLst>
              <a:ext uri="{FF2B5EF4-FFF2-40B4-BE49-F238E27FC236}">
                <a16:creationId xmlns:a16="http://schemas.microsoft.com/office/drawing/2014/main" id="{64A5DC0E-6BFB-0A98-F2AF-3AB50E5D7550}"/>
              </a:ext>
            </a:extLst>
          </p:cNvPr>
          <p:cNvSpPr txBox="1"/>
          <p:nvPr/>
        </p:nvSpPr>
        <p:spPr>
          <a:xfrm>
            <a:off x="839133" y="3166560"/>
            <a:ext cx="2345321" cy="430887"/>
          </a:xfrm>
          <a:prstGeom prst="rect">
            <a:avLst/>
          </a:prstGeom>
          <a:noFill/>
        </p:spPr>
        <p:txBody>
          <a:bodyPr wrap="square" lIns="91440" tIns="45720" rIns="91440" bIns="45720" rtlCol="0" anchor="t">
            <a:spAutoFit/>
          </a:bodyPr>
          <a:lstStyle/>
          <a:p>
            <a:pPr>
              <a:defRPr/>
            </a:pPr>
            <a:r>
              <a:rPr kumimoji="0" lang="en-US" sz="1100" b="0" i="0" u="none" strike="noStrike" kern="1200" cap="none" spc="0" normalizeH="0" baseline="0" noProof="0" dirty="0">
                <a:ln>
                  <a:noFill/>
                </a:ln>
                <a:solidFill>
                  <a:srgbClr val="4D4D4D"/>
                </a:solidFill>
                <a:effectLst/>
                <a:uLnTx/>
                <a:uFillTx/>
                <a:latin typeface="Verdana"/>
                <a:ea typeface="Verdana"/>
              </a:rPr>
              <a:t>Bitcoin is the only digital asset that</a:t>
            </a:r>
            <a:r>
              <a:rPr lang="en-US" sz="1100" dirty="0">
                <a:solidFill>
                  <a:srgbClr val="4D4D4D"/>
                </a:solidFill>
                <a:latin typeface="Verdana"/>
                <a:ea typeface="Verdana"/>
              </a:rPr>
              <a:t> </a:t>
            </a:r>
            <a:r>
              <a:rPr kumimoji="0" lang="en-US" sz="1100" b="0" i="0" u="none" strike="noStrike" kern="1200" cap="none" spc="0" normalizeH="0" baseline="0" noProof="0" dirty="0">
                <a:ln>
                  <a:noFill/>
                </a:ln>
                <a:solidFill>
                  <a:srgbClr val="4D4D4D"/>
                </a:solidFill>
                <a:effectLst/>
                <a:uLnTx/>
                <a:uFillTx/>
                <a:latin typeface="Verdana"/>
                <a:ea typeface="Verdana"/>
              </a:rPr>
              <a:t>is really scarce.</a:t>
            </a:r>
            <a:r>
              <a:rPr lang="en-US" sz="1100" dirty="0">
                <a:solidFill>
                  <a:srgbClr val="4D4D4D"/>
                </a:solidFill>
                <a:latin typeface="Verdana"/>
                <a:ea typeface="Verdana"/>
              </a:rPr>
              <a:t> </a:t>
            </a:r>
            <a:endParaRPr kumimoji="0" lang="en-US" sz="1100" b="0" i="0" u="none" strike="noStrike" kern="1200" cap="none" spc="0" normalizeH="0" baseline="0" noProof="0" dirty="0">
              <a:ln>
                <a:noFill/>
              </a:ln>
              <a:solidFill>
                <a:srgbClr val="4D4D4D"/>
              </a:solidFill>
              <a:effectLst/>
              <a:uLnTx/>
              <a:uFillTx/>
              <a:latin typeface="Verdana" panose="020B0604030504040204" pitchFamily="34" charset="0"/>
              <a:ea typeface="Verdana" panose="020B0604030504040204" pitchFamily="34" charset="0"/>
              <a:cs typeface="+mn-cs"/>
            </a:endParaRPr>
          </a:p>
        </p:txBody>
      </p:sp>
      <p:sp>
        <p:nvSpPr>
          <p:cNvPr id="98" name="Textfeld 97">
            <a:extLst>
              <a:ext uri="{FF2B5EF4-FFF2-40B4-BE49-F238E27FC236}">
                <a16:creationId xmlns:a16="http://schemas.microsoft.com/office/drawing/2014/main" id="{77158BB0-CD8A-1EAF-71B2-29498F2E7E7F}"/>
              </a:ext>
            </a:extLst>
          </p:cNvPr>
          <p:cNvSpPr txBox="1"/>
          <p:nvPr/>
        </p:nvSpPr>
        <p:spPr>
          <a:xfrm>
            <a:off x="7368846" y="216235"/>
            <a:ext cx="1897374" cy="276999"/>
          </a:xfrm>
          <a:prstGeom prst="rect">
            <a:avLst/>
          </a:prstGeom>
          <a:noFill/>
        </p:spPr>
        <p:txBody>
          <a:bodyPr wrap="square" rtlCol="0">
            <a:spAutoFit/>
          </a:bodyPr>
          <a:lstStyle/>
          <a:p>
            <a:r>
              <a:rPr lang="de-DE" sz="1200" b="1" dirty="0">
                <a:solidFill>
                  <a:srgbClr val="4D4D4D"/>
                </a:solidFill>
                <a:latin typeface="Verdana" panose="020B0604030504040204" pitchFamily="34" charset="0"/>
                <a:ea typeface="Verdana" panose="020B0604030504040204" pitchFamily="34" charset="0"/>
              </a:rPr>
              <a:t>6 REASONS WHY</a:t>
            </a:r>
          </a:p>
        </p:txBody>
      </p:sp>
      <p:sp>
        <p:nvSpPr>
          <p:cNvPr id="99" name="Textfeld 98">
            <a:extLst>
              <a:ext uri="{FF2B5EF4-FFF2-40B4-BE49-F238E27FC236}">
                <a16:creationId xmlns:a16="http://schemas.microsoft.com/office/drawing/2014/main" id="{FA19BEC5-233D-1393-49E8-442D3D40652D}"/>
              </a:ext>
            </a:extLst>
          </p:cNvPr>
          <p:cNvSpPr txBox="1"/>
          <p:nvPr/>
        </p:nvSpPr>
        <p:spPr>
          <a:xfrm>
            <a:off x="7263243" y="454222"/>
            <a:ext cx="2108580" cy="276999"/>
          </a:xfrm>
          <a:prstGeom prst="rect">
            <a:avLst/>
          </a:prstGeom>
          <a:noFill/>
        </p:spPr>
        <p:txBody>
          <a:bodyPr wrap="square" rtlCol="0">
            <a:spAutoFit/>
          </a:bodyPr>
          <a:lstStyle/>
          <a:p>
            <a:r>
              <a:rPr lang="de-DE" sz="1200" b="1" dirty="0">
                <a:solidFill>
                  <a:srgbClr val="F1A717"/>
                </a:solidFill>
                <a:latin typeface="Verdana" panose="020B0604030504040204" pitchFamily="34" charset="0"/>
                <a:ea typeface="Verdana" panose="020B0604030504040204" pitchFamily="34" charset="0"/>
              </a:rPr>
              <a:t>BITCOIN HAS VALUE</a:t>
            </a:r>
          </a:p>
        </p:txBody>
      </p:sp>
      <p:sp>
        <p:nvSpPr>
          <p:cNvPr id="103" name="Textfeld 102">
            <a:extLst>
              <a:ext uri="{FF2B5EF4-FFF2-40B4-BE49-F238E27FC236}">
                <a16:creationId xmlns:a16="http://schemas.microsoft.com/office/drawing/2014/main" id="{2E592672-3760-42B3-98D8-41E8CBA6FC83}"/>
              </a:ext>
            </a:extLst>
          </p:cNvPr>
          <p:cNvSpPr txBox="1"/>
          <p:nvPr/>
        </p:nvSpPr>
        <p:spPr>
          <a:xfrm>
            <a:off x="6692787" y="1689000"/>
            <a:ext cx="1519548"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SCARCE</a:t>
            </a:r>
          </a:p>
          <a:p>
            <a:pPr algn="ctr"/>
            <a:r>
              <a:rPr lang="de-DE" sz="1100" dirty="0" err="1">
                <a:solidFill>
                  <a:srgbClr val="4D4D4D"/>
                </a:solidFill>
                <a:latin typeface="Verdana"/>
                <a:ea typeface="Verdana"/>
              </a:rPr>
              <a:t>There</a:t>
            </a:r>
            <a:r>
              <a:rPr lang="de-DE" sz="1100" dirty="0">
                <a:solidFill>
                  <a:srgbClr val="4D4D4D"/>
                </a:solidFill>
                <a:latin typeface="Verdana"/>
                <a:ea typeface="Verdana"/>
              </a:rPr>
              <a:t> will </a:t>
            </a:r>
            <a:r>
              <a:rPr lang="de-DE" sz="1100" dirty="0" err="1">
                <a:solidFill>
                  <a:srgbClr val="4D4D4D"/>
                </a:solidFill>
                <a:latin typeface="Verdana"/>
                <a:ea typeface="Verdana"/>
              </a:rPr>
              <a:t>be</a:t>
            </a:r>
            <a:r>
              <a:rPr lang="de-DE" sz="1100" dirty="0">
                <a:solidFill>
                  <a:srgbClr val="4D4D4D"/>
                </a:solidFill>
                <a:latin typeface="Verdana"/>
                <a:ea typeface="Verdana"/>
              </a:rPr>
              <a:t> </a:t>
            </a:r>
            <a:r>
              <a:rPr lang="de-DE" sz="1100" dirty="0" err="1">
                <a:solidFill>
                  <a:srgbClr val="4D4D4D"/>
                </a:solidFill>
                <a:latin typeface="Verdana"/>
                <a:ea typeface="Verdana"/>
              </a:rPr>
              <a:t>only</a:t>
            </a:r>
            <a:r>
              <a:rPr lang="de-DE" sz="1100" dirty="0">
                <a:solidFill>
                  <a:srgbClr val="4D4D4D"/>
                </a:solidFill>
                <a:latin typeface="Verdana"/>
                <a:ea typeface="Verdana"/>
              </a:rPr>
              <a:t> &lt; 21 </a:t>
            </a:r>
            <a:r>
              <a:rPr lang="de-DE" sz="1100" dirty="0" err="1">
                <a:solidFill>
                  <a:srgbClr val="4D4D4D"/>
                </a:solidFill>
                <a:latin typeface="Verdana"/>
                <a:ea typeface="Verdana"/>
              </a:rPr>
              <a:t>million</a:t>
            </a:r>
            <a:r>
              <a:rPr lang="de-DE" sz="1100" dirty="0">
                <a:solidFill>
                  <a:srgbClr val="4D4D4D"/>
                </a:solidFill>
                <a:latin typeface="Verdana"/>
                <a:ea typeface="Verdana"/>
              </a:rPr>
              <a:t> Bitcoin </a:t>
            </a:r>
            <a:r>
              <a:rPr lang="de-DE" sz="1100" dirty="0" err="1">
                <a:solidFill>
                  <a:srgbClr val="4D4D4D"/>
                </a:solidFill>
                <a:latin typeface="Verdana"/>
                <a:ea typeface="Verdana"/>
              </a:rPr>
              <a:t>to</a:t>
            </a:r>
            <a:r>
              <a:rPr lang="de-DE" sz="1100" dirty="0">
                <a:solidFill>
                  <a:srgbClr val="4D4D4D"/>
                </a:solidFill>
                <a:latin typeface="Verdana"/>
                <a:ea typeface="Verdana"/>
              </a:rPr>
              <a:t> </a:t>
            </a:r>
            <a:r>
              <a:rPr lang="de-DE" sz="1100" dirty="0" err="1">
                <a:solidFill>
                  <a:srgbClr val="4D4D4D"/>
                </a:solidFill>
                <a:latin typeface="Verdana"/>
                <a:ea typeface="Verdana"/>
              </a:rPr>
              <a:t>ever</a:t>
            </a:r>
            <a:r>
              <a:rPr lang="de-DE" sz="1100" dirty="0">
                <a:solidFill>
                  <a:srgbClr val="4D4D4D"/>
                </a:solidFill>
                <a:latin typeface="Verdana"/>
                <a:ea typeface="Verdana"/>
              </a:rPr>
              <a:t> </a:t>
            </a:r>
            <a:r>
              <a:rPr lang="de-DE" sz="1100" dirty="0" err="1">
                <a:solidFill>
                  <a:srgbClr val="4D4D4D"/>
                </a:solidFill>
                <a:latin typeface="Verdana"/>
                <a:ea typeface="Verdana"/>
              </a:rPr>
              <a:t>exist</a:t>
            </a:r>
            <a:r>
              <a:rPr lang="de-DE" sz="1100" dirty="0">
                <a:solidFill>
                  <a:srgbClr val="4D4D4D"/>
                </a:solidFill>
                <a:latin typeface="Verdana"/>
                <a:ea typeface="Verdana"/>
              </a:rPr>
              <a:t> </a:t>
            </a:r>
            <a:endParaRPr lang="de-DE" sz="1100" dirty="0">
              <a:solidFill>
                <a:srgbClr val="4D4D4D"/>
              </a:solidFill>
              <a:latin typeface="Verdana" panose="020B0604030504040204" pitchFamily="34" charset="0"/>
              <a:ea typeface="Verdana" panose="020B0604030504040204" pitchFamily="34" charset="0"/>
            </a:endParaRPr>
          </a:p>
        </p:txBody>
      </p:sp>
      <p:sp>
        <p:nvSpPr>
          <p:cNvPr id="104" name="Textfeld 103">
            <a:extLst>
              <a:ext uri="{FF2B5EF4-FFF2-40B4-BE49-F238E27FC236}">
                <a16:creationId xmlns:a16="http://schemas.microsoft.com/office/drawing/2014/main" id="{1B006506-C98D-5E94-0ACE-903510761C7A}"/>
              </a:ext>
            </a:extLst>
          </p:cNvPr>
          <p:cNvSpPr txBox="1"/>
          <p:nvPr/>
        </p:nvSpPr>
        <p:spPr>
          <a:xfrm>
            <a:off x="8247316" y="1687276"/>
            <a:ext cx="1624749"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TRANSPARENT</a:t>
            </a:r>
          </a:p>
          <a:p>
            <a:pPr algn="ctr"/>
            <a:r>
              <a:rPr lang="de-DE" sz="1100" dirty="0">
                <a:solidFill>
                  <a:srgbClr val="4D4D4D"/>
                </a:solidFill>
                <a:latin typeface="Verdana"/>
                <a:ea typeface="Verdana"/>
              </a:rPr>
              <a:t>You </a:t>
            </a:r>
            <a:r>
              <a:rPr lang="de-DE" sz="1100" dirty="0" err="1">
                <a:solidFill>
                  <a:srgbClr val="4D4D4D"/>
                </a:solidFill>
                <a:latin typeface="Verdana"/>
                <a:ea typeface="Verdana"/>
              </a:rPr>
              <a:t>can</a:t>
            </a:r>
            <a:r>
              <a:rPr lang="de-DE" sz="1100" dirty="0">
                <a:solidFill>
                  <a:srgbClr val="4D4D4D"/>
                </a:solidFill>
                <a:latin typeface="Verdana"/>
                <a:ea typeface="Verdana"/>
              </a:rPr>
              <a:t> </a:t>
            </a:r>
            <a:r>
              <a:rPr lang="de-DE" sz="1100" dirty="0" err="1">
                <a:solidFill>
                  <a:srgbClr val="4D4D4D"/>
                </a:solidFill>
                <a:latin typeface="Verdana"/>
                <a:ea typeface="Verdana"/>
              </a:rPr>
              <a:t>verify</a:t>
            </a:r>
            <a:r>
              <a:rPr lang="de-DE" sz="1100" dirty="0">
                <a:solidFill>
                  <a:srgbClr val="4D4D4D"/>
                </a:solidFill>
                <a:latin typeface="Verdana"/>
                <a:ea typeface="Verdana"/>
              </a:rPr>
              <a:t> </a:t>
            </a:r>
            <a:r>
              <a:rPr lang="de-DE" sz="1100" dirty="0" err="1">
                <a:solidFill>
                  <a:srgbClr val="4D4D4D"/>
                </a:solidFill>
                <a:latin typeface="Verdana"/>
                <a:ea typeface="Verdana"/>
              </a:rPr>
              <a:t>where</a:t>
            </a:r>
            <a:r>
              <a:rPr lang="de-DE" sz="1100" dirty="0">
                <a:solidFill>
                  <a:srgbClr val="4D4D4D"/>
                </a:solidFill>
                <a:latin typeface="Verdana"/>
                <a:ea typeface="Verdana"/>
              </a:rPr>
              <a:t> </a:t>
            </a:r>
            <a:r>
              <a:rPr lang="de-DE" sz="1100" dirty="0" err="1">
                <a:solidFill>
                  <a:srgbClr val="4D4D4D"/>
                </a:solidFill>
                <a:latin typeface="Verdana"/>
                <a:ea typeface="Verdana"/>
              </a:rPr>
              <a:t>your</a:t>
            </a:r>
            <a:r>
              <a:rPr lang="de-DE" sz="1100" dirty="0">
                <a:solidFill>
                  <a:srgbClr val="4D4D4D"/>
                </a:solidFill>
                <a:latin typeface="Verdana"/>
                <a:ea typeface="Verdana"/>
              </a:rPr>
              <a:t> Bitcoin </a:t>
            </a:r>
            <a:r>
              <a:rPr lang="de-DE" sz="1100" dirty="0" err="1">
                <a:solidFill>
                  <a:srgbClr val="4D4D4D"/>
                </a:solidFill>
                <a:latin typeface="Verdana"/>
                <a:ea typeface="Verdana"/>
              </a:rPr>
              <a:t>came</a:t>
            </a:r>
            <a:r>
              <a:rPr lang="de-DE" sz="1100" dirty="0">
                <a:solidFill>
                  <a:srgbClr val="4D4D4D"/>
                </a:solidFill>
                <a:latin typeface="Verdana"/>
                <a:ea typeface="Verdana"/>
              </a:rPr>
              <a:t> </a:t>
            </a:r>
            <a:r>
              <a:rPr lang="de-DE" sz="1100" dirty="0" err="1">
                <a:solidFill>
                  <a:srgbClr val="4D4D4D"/>
                </a:solidFill>
                <a:latin typeface="Verdana"/>
                <a:ea typeface="Verdana"/>
              </a:rPr>
              <a:t>from</a:t>
            </a:r>
            <a:r>
              <a:rPr lang="de-DE" sz="1100" dirty="0">
                <a:solidFill>
                  <a:srgbClr val="4D4D4D"/>
                </a:solidFill>
                <a:latin typeface="Verdana"/>
                <a:ea typeface="Verdana"/>
              </a:rPr>
              <a:t> and </a:t>
            </a:r>
            <a:r>
              <a:rPr lang="de-DE" sz="1100" dirty="0" err="1">
                <a:solidFill>
                  <a:srgbClr val="4D4D4D"/>
                </a:solidFill>
                <a:latin typeface="Verdana"/>
                <a:ea typeface="Verdana"/>
              </a:rPr>
              <a:t>where</a:t>
            </a:r>
            <a:r>
              <a:rPr lang="de-DE" sz="1100" dirty="0">
                <a:solidFill>
                  <a:srgbClr val="4D4D4D"/>
                </a:solidFill>
                <a:latin typeface="Verdana"/>
                <a:ea typeface="Verdana"/>
              </a:rPr>
              <a:t> </a:t>
            </a:r>
            <a:r>
              <a:rPr lang="de-DE" sz="1100" dirty="0" err="1">
                <a:solidFill>
                  <a:srgbClr val="4D4D4D"/>
                </a:solidFill>
                <a:latin typeface="Verdana"/>
                <a:ea typeface="Verdana"/>
              </a:rPr>
              <a:t>it</a:t>
            </a:r>
            <a:r>
              <a:rPr lang="de-DE" sz="1100" dirty="0">
                <a:solidFill>
                  <a:srgbClr val="4D4D4D"/>
                </a:solidFill>
                <a:latin typeface="Verdana"/>
                <a:ea typeface="Verdana"/>
              </a:rPr>
              <a:t> </a:t>
            </a:r>
            <a:r>
              <a:rPr lang="de-DE" sz="1100" dirty="0" err="1">
                <a:solidFill>
                  <a:srgbClr val="4D4D4D"/>
                </a:solidFill>
                <a:latin typeface="Verdana"/>
                <a:ea typeface="Verdana"/>
              </a:rPr>
              <a:t>goes</a:t>
            </a:r>
            <a:endParaRPr lang="de-DE" sz="1100" dirty="0">
              <a:solidFill>
                <a:srgbClr val="4D4D4D"/>
              </a:solidFill>
              <a:latin typeface="Verdana"/>
              <a:ea typeface="Verdana"/>
            </a:endParaRPr>
          </a:p>
        </p:txBody>
      </p:sp>
      <p:sp>
        <p:nvSpPr>
          <p:cNvPr id="105" name="Textfeld 104">
            <a:extLst>
              <a:ext uri="{FF2B5EF4-FFF2-40B4-BE49-F238E27FC236}">
                <a16:creationId xmlns:a16="http://schemas.microsoft.com/office/drawing/2014/main" id="{5CC1BD24-E5F3-B870-B44C-9F576F0CC693}"/>
              </a:ext>
            </a:extLst>
          </p:cNvPr>
          <p:cNvSpPr txBox="1"/>
          <p:nvPr/>
        </p:nvSpPr>
        <p:spPr>
          <a:xfrm>
            <a:off x="6807950" y="3494372"/>
            <a:ext cx="1511152"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a:ea typeface="Verdana"/>
              </a:rPr>
              <a:t>DECENTRALIZED</a:t>
            </a:r>
            <a:endParaRPr lang="de-DE" sz="1100" b="1" dirty="0">
              <a:solidFill>
                <a:srgbClr val="F1A717"/>
              </a:solidFill>
              <a:latin typeface="Verdana" panose="020B0604030504040204" pitchFamily="34" charset="0"/>
              <a:ea typeface="Verdana" panose="020B0604030504040204" pitchFamily="34" charset="0"/>
            </a:endParaRPr>
          </a:p>
          <a:p>
            <a:pPr algn="ctr"/>
            <a:r>
              <a:rPr lang="de-DE" sz="1100" dirty="0">
                <a:solidFill>
                  <a:srgbClr val="4D4D4D"/>
                </a:solidFill>
                <a:latin typeface="Verdana"/>
                <a:ea typeface="Verdana"/>
              </a:rPr>
              <a:t>Its </a:t>
            </a:r>
            <a:r>
              <a:rPr lang="de-DE" sz="1100" dirty="0" err="1">
                <a:solidFill>
                  <a:srgbClr val="4D4D4D"/>
                </a:solidFill>
                <a:latin typeface="Verdana"/>
                <a:ea typeface="Verdana"/>
              </a:rPr>
              <a:t>core</a:t>
            </a:r>
            <a:r>
              <a:rPr lang="de-DE" sz="1100" dirty="0">
                <a:solidFill>
                  <a:srgbClr val="4D4D4D"/>
                </a:solidFill>
                <a:latin typeface="Verdana"/>
                <a:ea typeface="Verdana"/>
              </a:rPr>
              <a:t> code and </a:t>
            </a:r>
            <a:r>
              <a:rPr lang="de-DE" sz="1100" dirty="0" err="1">
                <a:solidFill>
                  <a:srgbClr val="4D4D4D"/>
                </a:solidFill>
                <a:latin typeface="Verdana"/>
                <a:ea typeface="Verdana"/>
              </a:rPr>
              <a:t>info</a:t>
            </a:r>
            <a:r>
              <a:rPr lang="de-DE" sz="1100" dirty="0">
                <a:solidFill>
                  <a:srgbClr val="4D4D4D"/>
                </a:solidFill>
                <a:latin typeface="Verdana"/>
                <a:ea typeface="Verdana"/>
              </a:rPr>
              <a:t> </a:t>
            </a:r>
            <a:r>
              <a:rPr lang="de-DE" sz="1100" dirty="0" err="1">
                <a:solidFill>
                  <a:srgbClr val="4D4D4D"/>
                </a:solidFill>
                <a:latin typeface="Verdana"/>
                <a:ea typeface="Verdana"/>
              </a:rPr>
              <a:t>are</a:t>
            </a:r>
            <a:r>
              <a:rPr lang="de-DE" sz="1100" dirty="0">
                <a:solidFill>
                  <a:srgbClr val="4D4D4D"/>
                </a:solidFill>
                <a:latin typeface="Verdana"/>
                <a:ea typeface="Verdana"/>
              </a:rPr>
              <a:t> </a:t>
            </a:r>
            <a:r>
              <a:rPr lang="de-DE" sz="1100" dirty="0" err="1">
                <a:solidFill>
                  <a:srgbClr val="4D4D4D"/>
                </a:solidFill>
                <a:latin typeface="Verdana"/>
                <a:ea typeface="Verdana"/>
              </a:rPr>
              <a:t>stored</a:t>
            </a:r>
            <a:r>
              <a:rPr lang="de-DE" sz="1100" dirty="0">
                <a:solidFill>
                  <a:srgbClr val="4D4D4D"/>
                </a:solidFill>
                <a:latin typeface="Verdana"/>
                <a:ea typeface="Verdana"/>
              </a:rPr>
              <a:t> on multiple </a:t>
            </a:r>
            <a:r>
              <a:rPr lang="de-DE" sz="1100" dirty="0" err="1">
                <a:solidFill>
                  <a:srgbClr val="4D4D4D"/>
                </a:solidFill>
                <a:latin typeface="Verdana"/>
                <a:ea typeface="Verdana"/>
              </a:rPr>
              <a:t>servers</a:t>
            </a:r>
            <a:r>
              <a:rPr lang="de-DE" sz="1100" dirty="0">
                <a:solidFill>
                  <a:srgbClr val="4D4D4D"/>
                </a:solidFill>
                <a:latin typeface="Verdana"/>
                <a:ea typeface="Verdana"/>
              </a:rPr>
              <a:t> in </a:t>
            </a:r>
            <a:r>
              <a:rPr lang="de-DE" sz="1100" dirty="0" err="1">
                <a:solidFill>
                  <a:srgbClr val="4D4D4D"/>
                </a:solidFill>
                <a:latin typeface="Verdana"/>
                <a:ea typeface="Verdana"/>
              </a:rPr>
              <a:t>the</a:t>
            </a:r>
            <a:r>
              <a:rPr lang="de-DE" sz="1100" dirty="0">
                <a:solidFill>
                  <a:srgbClr val="4D4D4D"/>
                </a:solidFill>
                <a:latin typeface="Verdana"/>
                <a:ea typeface="Verdana"/>
              </a:rPr>
              <a:t> </a:t>
            </a:r>
            <a:r>
              <a:rPr lang="de-DE" sz="1100" dirty="0" err="1">
                <a:solidFill>
                  <a:srgbClr val="4D4D4D"/>
                </a:solidFill>
                <a:latin typeface="Verdana"/>
                <a:ea typeface="Verdana"/>
              </a:rPr>
              <a:t>world</a:t>
            </a:r>
            <a:endParaRPr lang="de-DE" sz="1100" dirty="0">
              <a:solidFill>
                <a:srgbClr val="4D4D4D"/>
              </a:solidFill>
              <a:latin typeface="Verdana"/>
              <a:ea typeface="Verdana"/>
            </a:endParaRPr>
          </a:p>
        </p:txBody>
      </p:sp>
      <p:sp>
        <p:nvSpPr>
          <p:cNvPr id="106" name="Textfeld 105">
            <a:extLst>
              <a:ext uri="{FF2B5EF4-FFF2-40B4-BE49-F238E27FC236}">
                <a16:creationId xmlns:a16="http://schemas.microsoft.com/office/drawing/2014/main" id="{C0638DAF-EC43-D364-C7A9-7064FFC9115D}"/>
              </a:ext>
            </a:extLst>
          </p:cNvPr>
          <p:cNvSpPr txBox="1"/>
          <p:nvPr/>
        </p:nvSpPr>
        <p:spPr>
          <a:xfrm>
            <a:off x="8319102" y="5323546"/>
            <a:ext cx="1586898" cy="769441"/>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BORDERLESS</a:t>
            </a:r>
          </a:p>
          <a:p>
            <a:pPr algn="ctr"/>
            <a:r>
              <a:rPr lang="de-DE" sz="1100" dirty="0">
                <a:solidFill>
                  <a:srgbClr val="4D4D4D"/>
                </a:solidFill>
                <a:latin typeface="Verdana"/>
                <a:ea typeface="Verdana"/>
              </a:rPr>
              <a:t>Bitcoin </a:t>
            </a:r>
            <a:r>
              <a:rPr lang="de-DE" sz="1100" dirty="0" err="1">
                <a:solidFill>
                  <a:srgbClr val="4D4D4D"/>
                </a:solidFill>
                <a:latin typeface="Verdana"/>
                <a:ea typeface="Verdana"/>
              </a:rPr>
              <a:t>can</a:t>
            </a:r>
            <a:r>
              <a:rPr lang="de-DE" sz="1100" dirty="0">
                <a:solidFill>
                  <a:srgbClr val="4D4D4D"/>
                </a:solidFill>
                <a:latin typeface="Verdana"/>
                <a:ea typeface="Verdana"/>
              </a:rPr>
              <a:t> </a:t>
            </a:r>
            <a:r>
              <a:rPr lang="de-DE" sz="1100" dirty="0" err="1">
                <a:solidFill>
                  <a:srgbClr val="4D4D4D"/>
                </a:solidFill>
                <a:latin typeface="Verdana"/>
                <a:ea typeface="Verdana"/>
              </a:rPr>
              <a:t>be</a:t>
            </a:r>
            <a:r>
              <a:rPr lang="de-DE" sz="1100" dirty="0">
                <a:solidFill>
                  <a:srgbClr val="4D4D4D"/>
                </a:solidFill>
                <a:latin typeface="Verdana"/>
                <a:ea typeface="Verdana"/>
              </a:rPr>
              <a:t> </a:t>
            </a:r>
            <a:r>
              <a:rPr lang="de-DE" sz="1100" dirty="0" err="1">
                <a:solidFill>
                  <a:srgbClr val="4D4D4D"/>
                </a:solidFill>
                <a:latin typeface="Verdana"/>
                <a:ea typeface="Verdana"/>
              </a:rPr>
              <a:t>sent</a:t>
            </a:r>
            <a:r>
              <a:rPr lang="de-DE" sz="1100" dirty="0">
                <a:solidFill>
                  <a:srgbClr val="4D4D4D"/>
                </a:solidFill>
                <a:latin typeface="Verdana"/>
                <a:ea typeface="Verdana"/>
              </a:rPr>
              <a:t> </a:t>
            </a:r>
            <a:r>
              <a:rPr lang="de-DE" sz="1100" dirty="0" err="1">
                <a:solidFill>
                  <a:srgbClr val="4D4D4D"/>
                </a:solidFill>
                <a:latin typeface="Verdana"/>
                <a:ea typeface="Verdana"/>
              </a:rPr>
              <a:t>worldwide</a:t>
            </a:r>
            <a:r>
              <a:rPr lang="de-DE" sz="1100" dirty="0">
                <a:solidFill>
                  <a:srgbClr val="4D4D4D"/>
                </a:solidFill>
                <a:latin typeface="Verdana"/>
                <a:ea typeface="Verdana"/>
              </a:rPr>
              <a:t> in </a:t>
            </a:r>
            <a:r>
              <a:rPr lang="de-DE" sz="1100" dirty="0" err="1">
                <a:solidFill>
                  <a:srgbClr val="4D4D4D"/>
                </a:solidFill>
                <a:latin typeface="Verdana"/>
                <a:ea typeface="Verdana"/>
              </a:rPr>
              <a:t>no</a:t>
            </a:r>
            <a:r>
              <a:rPr lang="de-DE" sz="1100" dirty="0">
                <a:solidFill>
                  <a:srgbClr val="4D4D4D"/>
                </a:solidFill>
                <a:latin typeface="Verdana"/>
                <a:ea typeface="Verdana"/>
              </a:rPr>
              <a:t> time</a:t>
            </a:r>
          </a:p>
        </p:txBody>
      </p:sp>
      <p:sp>
        <p:nvSpPr>
          <p:cNvPr id="107" name="Textfeld 106">
            <a:extLst>
              <a:ext uri="{FF2B5EF4-FFF2-40B4-BE49-F238E27FC236}">
                <a16:creationId xmlns:a16="http://schemas.microsoft.com/office/drawing/2014/main" id="{DFDDF0CA-6F33-4519-5D0F-EC82848D8205}"/>
              </a:ext>
            </a:extLst>
          </p:cNvPr>
          <p:cNvSpPr txBox="1"/>
          <p:nvPr/>
        </p:nvSpPr>
        <p:spPr>
          <a:xfrm>
            <a:off x="8319102" y="3476331"/>
            <a:ext cx="1484902" cy="938719"/>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FREEDOM</a:t>
            </a:r>
          </a:p>
          <a:p>
            <a:pPr algn="ctr"/>
            <a:r>
              <a:rPr lang="de-DE" sz="1100" dirty="0">
                <a:solidFill>
                  <a:srgbClr val="4D4D4D"/>
                </a:solidFill>
                <a:latin typeface="Verdana"/>
                <a:ea typeface="Verdana"/>
              </a:rPr>
              <a:t>BTC </a:t>
            </a:r>
            <a:r>
              <a:rPr lang="de-DE" sz="1100" i="1" u="sng" dirty="0" err="1">
                <a:solidFill>
                  <a:srgbClr val="4D4D4D"/>
                </a:solidFill>
                <a:latin typeface="Verdana"/>
                <a:ea typeface="Verdana"/>
              </a:rPr>
              <a:t>can´t</a:t>
            </a:r>
            <a:r>
              <a:rPr lang="de-DE" sz="1100" i="1" u="sng" dirty="0">
                <a:solidFill>
                  <a:srgbClr val="4D4D4D"/>
                </a:solidFill>
                <a:latin typeface="Verdana"/>
                <a:ea typeface="Verdana"/>
              </a:rPr>
              <a:t> </a:t>
            </a:r>
            <a:r>
              <a:rPr lang="de-DE" sz="1100" i="1" u="sng" dirty="0" err="1">
                <a:solidFill>
                  <a:srgbClr val="4D4D4D"/>
                </a:solidFill>
                <a:latin typeface="Verdana"/>
                <a:ea typeface="Verdana"/>
              </a:rPr>
              <a:t>be</a:t>
            </a:r>
            <a:r>
              <a:rPr lang="de-DE" sz="1100" i="1" dirty="0">
                <a:solidFill>
                  <a:srgbClr val="4D4D4D"/>
                </a:solidFill>
                <a:latin typeface="Verdana"/>
                <a:ea typeface="Verdana"/>
              </a:rPr>
              <a:t> </a:t>
            </a:r>
            <a:r>
              <a:rPr lang="de-DE" sz="1100" dirty="0" err="1">
                <a:solidFill>
                  <a:srgbClr val="4D4D4D"/>
                </a:solidFill>
                <a:latin typeface="Verdana"/>
                <a:ea typeface="Verdana"/>
              </a:rPr>
              <a:t>controlled</a:t>
            </a:r>
            <a:r>
              <a:rPr lang="de-DE" sz="1100" dirty="0">
                <a:solidFill>
                  <a:srgbClr val="4D4D4D"/>
                </a:solidFill>
                <a:latin typeface="Verdana"/>
                <a:ea typeface="Verdana"/>
              </a:rPr>
              <a:t> </a:t>
            </a:r>
            <a:r>
              <a:rPr lang="de-DE" sz="1100" dirty="0" err="1">
                <a:solidFill>
                  <a:srgbClr val="4D4D4D"/>
                </a:solidFill>
                <a:latin typeface="Verdana"/>
                <a:ea typeface="Verdana"/>
              </a:rPr>
              <a:t>by</a:t>
            </a:r>
            <a:r>
              <a:rPr lang="de-DE" sz="1100" dirty="0">
                <a:solidFill>
                  <a:srgbClr val="4D4D4D"/>
                </a:solidFill>
                <a:latin typeface="Verdana"/>
                <a:ea typeface="Verdana"/>
              </a:rPr>
              <a:t> </a:t>
            </a:r>
            <a:r>
              <a:rPr lang="de-DE" sz="1100" dirty="0" err="1">
                <a:solidFill>
                  <a:srgbClr val="4D4D4D"/>
                </a:solidFill>
                <a:latin typeface="Verdana"/>
                <a:ea typeface="Verdana"/>
              </a:rPr>
              <a:t>any</a:t>
            </a:r>
            <a:r>
              <a:rPr lang="de-DE" sz="1100" dirty="0">
                <a:solidFill>
                  <a:srgbClr val="4D4D4D"/>
                </a:solidFill>
                <a:latin typeface="Verdana"/>
                <a:ea typeface="Verdana"/>
              </a:rPr>
              <a:t> </a:t>
            </a:r>
            <a:r>
              <a:rPr lang="de-DE" sz="1100" dirty="0" err="1">
                <a:solidFill>
                  <a:srgbClr val="4D4D4D"/>
                </a:solidFill>
                <a:latin typeface="Verdana"/>
                <a:ea typeface="Verdana"/>
              </a:rPr>
              <a:t>government</a:t>
            </a:r>
            <a:r>
              <a:rPr lang="de-DE" sz="1100" dirty="0">
                <a:solidFill>
                  <a:srgbClr val="4D4D4D"/>
                </a:solidFill>
                <a:latin typeface="Verdana"/>
                <a:ea typeface="Verdana"/>
              </a:rPr>
              <a:t>,</a:t>
            </a:r>
          </a:p>
          <a:p>
            <a:r>
              <a:rPr lang="de-DE" sz="1100" dirty="0" err="1">
                <a:solidFill>
                  <a:srgbClr val="4D4D4D"/>
                </a:solidFill>
                <a:latin typeface="Verdana"/>
                <a:ea typeface="Verdana"/>
              </a:rPr>
              <a:t>bank</a:t>
            </a:r>
            <a:r>
              <a:rPr lang="de-DE" sz="1100" dirty="0">
                <a:solidFill>
                  <a:srgbClr val="4D4D4D"/>
                </a:solidFill>
                <a:latin typeface="Verdana"/>
                <a:ea typeface="Verdana"/>
              </a:rPr>
              <a:t> </a:t>
            </a:r>
            <a:r>
              <a:rPr lang="de-DE" sz="1100" dirty="0" err="1">
                <a:solidFill>
                  <a:srgbClr val="4D4D4D"/>
                </a:solidFill>
                <a:latin typeface="Verdana"/>
                <a:ea typeface="Verdana"/>
              </a:rPr>
              <a:t>or</a:t>
            </a:r>
            <a:r>
              <a:rPr lang="de-DE" sz="1100" dirty="0">
                <a:solidFill>
                  <a:srgbClr val="4D4D4D"/>
                </a:solidFill>
                <a:latin typeface="Verdana"/>
                <a:ea typeface="Verdana"/>
              </a:rPr>
              <a:t> </a:t>
            </a:r>
            <a:r>
              <a:rPr lang="de-DE" sz="1100" dirty="0" err="1">
                <a:solidFill>
                  <a:srgbClr val="4D4D4D"/>
                </a:solidFill>
                <a:latin typeface="Verdana"/>
                <a:ea typeface="Verdana"/>
              </a:rPr>
              <a:t>company</a:t>
            </a:r>
            <a:endParaRPr lang="de-DE" sz="1100" dirty="0">
              <a:solidFill>
                <a:srgbClr val="4D4D4D"/>
              </a:solidFill>
              <a:latin typeface="Verdana"/>
              <a:ea typeface="Verdana"/>
            </a:endParaRPr>
          </a:p>
        </p:txBody>
      </p:sp>
      <p:sp>
        <p:nvSpPr>
          <p:cNvPr id="108" name="Textfeld 107">
            <a:extLst>
              <a:ext uri="{FF2B5EF4-FFF2-40B4-BE49-F238E27FC236}">
                <a16:creationId xmlns:a16="http://schemas.microsoft.com/office/drawing/2014/main" id="{C178F151-AD5D-E8E9-6A68-101A4D3D6536}"/>
              </a:ext>
            </a:extLst>
          </p:cNvPr>
          <p:cNvSpPr txBox="1"/>
          <p:nvPr/>
        </p:nvSpPr>
        <p:spPr>
          <a:xfrm>
            <a:off x="6780960" y="5323546"/>
            <a:ext cx="1536573" cy="600164"/>
          </a:xfrm>
          <a:prstGeom prst="rect">
            <a:avLst/>
          </a:prstGeom>
          <a:noFill/>
        </p:spPr>
        <p:txBody>
          <a:bodyPr wrap="square" lIns="91440" tIns="45720" rIns="91440" bIns="45720" rtlCol="0" anchor="t">
            <a:spAutoFit/>
          </a:bodyPr>
          <a:lstStyle/>
          <a:p>
            <a:pPr algn="ctr"/>
            <a:r>
              <a:rPr lang="de-DE" sz="1100" b="1" dirty="0">
                <a:solidFill>
                  <a:srgbClr val="F1A717"/>
                </a:solidFill>
                <a:latin typeface="Verdana" panose="020B0604030504040204" pitchFamily="34" charset="0"/>
                <a:ea typeface="Verdana" panose="020B0604030504040204" pitchFamily="34" charset="0"/>
              </a:rPr>
              <a:t>FUNGIBLE</a:t>
            </a:r>
          </a:p>
          <a:p>
            <a:r>
              <a:rPr lang="de-DE" sz="1100" dirty="0">
                <a:solidFill>
                  <a:srgbClr val="4D4D4D"/>
                </a:solidFill>
                <a:latin typeface="Verdana" panose="020B0604030504040204" pitchFamily="34" charset="0"/>
                <a:ea typeface="Verdana" panose="020B0604030504040204" pitchFamily="34" charset="0"/>
              </a:rPr>
              <a:t>Bitcoin </a:t>
            </a:r>
            <a:r>
              <a:rPr lang="de-DE" sz="1100" dirty="0" err="1">
                <a:solidFill>
                  <a:srgbClr val="4D4D4D"/>
                </a:solidFill>
                <a:latin typeface="Verdana" panose="020B0604030504040204" pitchFamily="34" charset="0"/>
                <a:ea typeface="Verdana" panose="020B0604030504040204" pitchFamily="34" charset="0"/>
              </a:rPr>
              <a:t>is</a:t>
            </a:r>
            <a:r>
              <a:rPr lang="de-DE" sz="1100" dirty="0">
                <a:solidFill>
                  <a:srgbClr val="4D4D4D"/>
                </a:solidFill>
                <a:latin typeface="Verdana" panose="020B0604030504040204" pitchFamily="34" charset="0"/>
                <a:ea typeface="Verdana" panose="020B0604030504040204" pitchFamily="34" charset="0"/>
              </a:rPr>
              <a:t> </a:t>
            </a:r>
            <a:r>
              <a:rPr lang="de-DE" sz="1100" dirty="0" err="1">
                <a:solidFill>
                  <a:srgbClr val="4D4D4D"/>
                </a:solidFill>
                <a:latin typeface="Verdana" panose="020B0604030504040204" pitchFamily="34" charset="0"/>
                <a:ea typeface="Verdana" panose="020B0604030504040204" pitchFamily="34" charset="0"/>
              </a:rPr>
              <a:t>perfectly</a:t>
            </a:r>
            <a:r>
              <a:rPr lang="de-DE" sz="1100" dirty="0">
                <a:solidFill>
                  <a:srgbClr val="4D4D4D"/>
                </a:solidFill>
                <a:latin typeface="Verdana" panose="020B0604030504040204" pitchFamily="34" charset="0"/>
                <a:ea typeface="Verdana" panose="020B0604030504040204" pitchFamily="34" charset="0"/>
              </a:rPr>
              <a:t> </a:t>
            </a:r>
          </a:p>
          <a:p>
            <a:pPr algn="ctr"/>
            <a:r>
              <a:rPr lang="de-DE" sz="1100" dirty="0" err="1">
                <a:solidFill>
                  <a:srgbClr val="4D4D4D"/>
                </a:solidFill>
                <a:latin typeface="Verdana"/>
                <a:ea typeface="Verdana"/>
              </a:rPr>
              <a:t>interchangeable</a:t>
            </a:r>
          </a:p>
        </p:txBody>
      </p:sp>
      <p:sp>
        <p:nvSpPr>
          <p:cNvPr id="6" name="Textfeld 5">
            <a:extLst>
              <a:ext uri="{FF2B5EF4-FFF2-40B4-BE49-F238E27FC236}">
                <a16:creationId xmlns:a16="http://schemas.microsoft.com/office/drawing/2014/main" id="{C30BBE2B-BD4B-C94C-4533-53ED2F07863B}"/>
              </a:ext>
            </a:extLst>
          </p:cNvPr>
          <p:cNvSpPr txBox="1"/>
          <p:nvPr/>
        </p:nvSpPr>
        <p:spPr>
          <a:xfrm>
            <a:off x="3480458" y="212860"/>
            <a:ext cx="3144969" cy="276999"/>
          </a:xfrm>
          <a:prstGeom prst="rect">
            <a:avLst/>
          </a:prstGeom>
          <a:noFill/>
        </p:spPr>
        <p:txBody>
          <a:bodyPr wrap="square">
            <a:spAutoFit/>
          </a:bodyPr>
          <a:lstStyle/>
          <a:p>
            <a:r>
              <a:rPr lang="en-US" sz="1200" b="1" dirty="0">
                <a:solidFill>
                  <a:srgbClr val="4D4D4D"/>
                </a:solidFill>
                <a:latin typeface="Verdana" panose="020B0604030504040204" pitchFamily="34" charset="0"/>
                <a:ea typeface="Verdana" panose="020B0604030504040204" pitchFamily="34" charset="0"/>
              </a:rPr>
              <a:t>Inflation is worse than you think!</a:t>
            </a:r>
            <a:endParaRPr lang="de-DE" sz="1200" b="1" dirty="0">
              <a:solidFill>
                <a:srgbClr val="4D4D4D"/>
              </a:solidFill>
              <a:latin typeface="Verdana" panose="020B0604030504040204" pitchFamily="34" charset="0"/>
              <a:ea typeface="Verdana" panose="020B0604030504040204" pitchFamily="34" charset="0"/>
            </a:endParaRPr>
          </a:p>
        </p:txBody>
      </p:sp>
      <p:sp>
        <p:nvSpPr>
          <p:cNvPr id="7" name="Textfeld 6">
            <a:extLst>
              <a:ext uri="{FF2B5EF4-FFF2-40B4-BE49-F238E27FC236}">
                <a16:creationId xmlns:a16="http://schemas.microsoft.com/office/drawing/2014/main" id="{18049A65-0192-E6E7-1604-0ACBA560D234}"/>
              </a:ext>
            </a:extLst>
          </p:cNvPr>
          <p:cNvSpPr txBox="1"/>
          <p:nvPr/>
        </p:nvSpPr>
        <p:spPr>
          <a:xfrm>
            <a:off x="3486781" y="920589"/>
            <a:ext cx="3075518" cy="769441"/>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Prices are rising wherever you look, goods and services become more expensive, but your wages can't keep up...</a:t>
            </a:r>
            <a:r>
              <a:rPr lang="en-US" sz="1100" i="1" dirty="0">
                <a:solidFill>
                  <a:srgbClr val="4D4D4D"/>
                </a:solidFill>
                <a:latin typeface="Verdana" panose="020B0604030504040204" pitchFamily="34" charset="0"/>
                <a:ea typeface="Verdana" panose="020B0604030504040204" pitchFamily="34" charset="0"/>
              </a:rPr>
              <a:t>But why is that?</a:t>
            </a:r>
            <a:endParaRPr lang="de-DE" sz="1100" i="1" dirty="0">
              <a:solidFill>
                <a:srgbClr val="4D4D4D"/>
              </a:solidFill>
              <a:latin typeface="Verdana" panose="020B0604030504040204" pitchFamily="34" charset="0"/>
              <a:ea typeface="Verdana" panose="020B0604030504040204" pitchFamily="34" charset="0"/>
            </a:endParaRPr>
          </a:p>
        </p:txBody>
      </p:sp>
      <p:sp>
        <p:nvSpPr>
          <p:cNvPr id="8" name="Textfeld 7">
            <a:extLst>
              <a:ext uri="{FF2B5EF4-FFF2-40B4-BE49-F238E27FC236}">
                <a16:creationId xmlns:a16="http://schemas.microsoft.com/office/drawing/2014/main" id="{B469423A-66F5-99A7-35B2-AFEDCAFA02D2}"/>
              </a:ext>
            </a:extLst>
          </p:cNvPr>
          <p:cNvSpPr txBox="1"/>
          <p:nvPr/>
        </p:nvSpPr>
        <p:spPr>
          <a:xfrm>
            <a:off x="4073399" y="2145757"/>
            <a:ext cx="2268605" cy="938719"/>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If the money supply is increased (through "rescue packages", government debt, etc.), the money saved loses purchasing power.</a:t>
            </a:r>
            <a:endParaRPr lang="de-DE" sz="1100" dirty="0">
              <a:solidFill>
                <a:srgbClr val="4D4D4D"/>
              </a:solidFill>
              <a:latin typeface="Verdana" panose="020B0604030504040204" pitchFamily="34" charset="0"/>
              <a:ea typeface="Verdana" panose="020B0604030504040204" pitchFamily="34" charset="0"/>
            </a:endParaRPr>
          </a:p>
        </p:txBody>
      </p:sp>
      <p:sp>
        <p:nvSpPr>
          <p:cNvPr id="9" name="Textfeld 8">
            <a:extLst>
              <a:ext uri="{FF2B5EF4-FFF2-40B4-BE49-F238E27FC236}">
                <a16:creationId xmlns:a16="http://schemas.microsoft.com/office/drawing/2014/main" id="{8BDF592E-840A-68F9-4CAA-770F85056854}"/>
              </a:ext>
            </a:extLst>
          </p:cNvPr>
          <p:cNvSpPr txBox="1"/>
          <p:nvPr/>
        </p:nvSpPr>
        <p:spPr>
          <a:xfrm>
            <a:off x="4073399" y="3278929"/>
            <a:ext cx="2337322" cy="430887"/>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Creating new monetary units does not create wealth.</a:t>
            </a:r>
            <a:endParaRPr lang="de-DE" sz="1100" dirty="0">
              <a:solidFill>
                <a:srgbClr val="4D4D4D"/>
              </a:solidFill>
            </a:endParaRPr>
          </a:p>
        </p:txBody>
      </p:sp>
      <p:sp>
        <p:nvSpPr>
          <p:cNvPr id="10" name="Textfeld 9">
            <a:extLst>
              <a:ext uri="{FF2B5EF4-FFF2-40B4-BE49-F238E27FC236}">
                <a16:creationId xmlns:a16="http://schemas.microsoft.com/office/drawing/2014/main" id="{8C96A746-A12A-652B-9924-8A00E30845E5}"/>
              </a:ext>
            </a:extLst>
          </p:cNvPr>
          <p:cNvSpPr txBox="1"/>
          <p:nvPr/>
        </p:nvSpPr>
        <p:spPr>
          <a:xfrm>
            <a:off x="4078992" y="3908654"/>
            <a:ext cx="2326135" cy="600164"/>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Money that can be created without effort is not scarce and is called "soft money".</a:t>
            </a:r>
            <a:endParaRPr lang="de-DE" sz="1100" dirty="0">
              <a:solidFill>
                <a:srgbClr val="4D4D4D"/>
              </a:solidFill>
              <a:latin typeface="Verdana" panose="020B0604030504040204" pitchFamily="34" charset="0"/>
              <a:ea typeface="Verdana" panose="020B0604030504040204" pitchFamily="34" charset="0"/>
            </a:endParaRPr>
          </a:p>
        </p:txBody>
      </p:sp>
      <p:sp>
        <p:nvSpPr>
          <p:cNvPr id="11" name="Textfeld 10">
            <a:extLst>
              <a:ext uri="{FF2B5EF4-FFF2-40B4-BE49-F238E27FC236}">
                <a16:creationId xmlns:a16="http://schemas.microsoft.com/office/drawing/2014/main" id="{388E0C98-C630-93FA-B986-CB72FB8660DA}"/>
              </a:ext>
            </a:extLst>
          </p:cNvPr>
          <p:cNvSpPr txBox="1"/>
          <p:nvPr/>
        </p:nvSpPr>
        <p:spPr>
          <a:xfrm>
            <a:off x="4068766" y="4707656"/>
            <a:ext cx="2326189" cy="769441"/>
          </a:xfrm>
          <a:prstGeom prst="rect">
            <a:avLst/>
          </a:prstGeom>
          <a:noFill/>
        </p:spPr>
        <p:txBody>
          <a:bodyPr wrap="square">
            <a:spAutoFit/>
          </a:bodyPr>
          <a:lstStyle/>
          <a:p>
            <a:r>
              <a:rPr lang="en-US" sz="1100" dirty="0">
                <a:solidFill>
                  <a:srgbClr val="4D4D4D"/>
                </a:solidFill>
                <a:latin typeface="Verdana" panose="020B0604030504040204" pitchFamily="34" charset="0"/>
                <a:ea typeface="Verdana" panose="020B0604030504040204" pitchFamily="34" charset="0"/>
              </a:rPr>
              <a:t>Due to the Cantillon effect, printing new "soft money" widens the gap between rich and poor.</a:t>
            </a:r>
            <a:endParaRPr lang="de-DE" sz="1100" dirty="0">
              <a:solidFill>
                <a:srgbClr val="4D4D4D"/>
              </a:solidFill>
              <a:latin typeface="Verdana" panose="020B0604030504040204" pitchFamily="34" charset="0"/>
              <a:ea typeface="Verdana" panose="020B0604030504040204" pitchFamily="34" charset="0"/>
            </a:endParaRPr>
          </a:p>
        </p:txBody>
      </p:sp>
      <p:pic>
        <p:nvPicPr>
          <p:cNvPr id="13" name="Grafik 12">
            <a:extLst>
              <a:ext uri="{FF2B5EF4-FFF2-40B4-BE49-F238E27FC236}">
                <a16:creationId xmlns:a16="http://schemas.microsoft.com/office/drawing/2014/main" id="{793BBEA8-71EC-3A9C-43AD-A934FF7E1D87}"/>
              </a:ext>
            </a:extLst>
          </p:cNvPr>
          <p:cNvPicPr>
            <a:picLocks noChangeAspect="1"/>
          </p:cNvPicPr>
          <p:nvPr/>
        </p:nvPicPr>
        <p:blipFill>
          <a:blip r:embed="rId9"/>
          <a:stretch>
            <a:fillRect/>
          </a:stretch>
        </p:blipFill>
        <p:spPr>
          <a:xfrm>
            <a:off x="3627272" y="2189847"/>
            <a:ext cx="446013" cy="446013"/>
          </a:xfrm>
          <a:prstGeom prst="rect">
            <a:avLst/>
          </a:prstGeom>
        </p:spPr>
      </p:pic>
      <p:pic>
        <p:nvPicPr>
          <p:cNvPr id="14" name="Grafik 13">
            <a:extLst>
              <a:ext uri="{FF2B5EF4-FFF2-40B4-BE49-F238E27FC236}">
                <a16:creationId xmlns:a16="http://schemas.microsoft.com/office/drawing/2014/main" id="{52A05276-1694-E7AA-A911-4DDB9959EC4A}"/>
              </a:ext>
            </a:extLst>
          </p:cNvPr>
          <p:cNvPicPr>
            <a:picLocks noChangeAspect="1"/>
          </p:cNvPicPr>
          <p:nvPr/>
        </p:nvPicPr>
        <p:blipFill>
          <a:blip r:embed="rId10"/>
          <a:stretch>
            <a:fillRect/>
          </a:stretch>
        </p:blipFill>
        <p:spPr>
          <a:xfrm>
            <a:off x="3661028" y="3948637"/>
            <a:ext cx="421683" cy="421683"/>
          </a:xfrm>
          <a:prstGeom prst="rect">
            <a:avLst/>
          </a:prstGeom>
        </p:spPr>
      </p:pic>
      <p:pic>
        <p:nvPicPr>
          <p:cNvPr id="15" name="Grafik 14">
            <a:extLst>
              <a:ext uri="{FF2B5EF4-FFF2-40B4-BE49-F238E27FC236}">
                <a16:creationId xmlns:a16="http://schemas.microsoft.com/office/drawing/2014/main" id="{B1A8AC02-A168-C97C-1086-691ADFF13961}"/>
              </a:ext>
            </a:extLst>
          </p:cNvPr>
          <p:cNvPicPr>
            <a:picLocks noChangeAspect="1"/>
          </p:cNvPicPr>
          <p:nvPr/>
        </p:nvPicPr>
        <p:blipFill>
          <a:blip r:embed="rId11"/>
          <a:stretch>
            <a:fillRect/>
          </a:stretch>
        </p:blipFill>
        <p:spPr>
          <a:xfrm>
            <a:off x="3645783" y="3255855"/>
            <a:ext cx="436924" cy="443859"/>
          </a:xfrm>
          <a:prstGeom prst="rect">
            <a:avLst/>
          </a:prstGeom>
        </p:spPr>
      </p:pic>
      <p:pic>
        <p:nvPicPr>
          <p:cNvPr id="16" name="Grafik 15">
            <a:extLst>
              <a:ext uri="{FF2B5EF4-FFF2-40B4-BE49-F238E27FC236}">
                <a16:creationId xmlns:a16="http://schemas.microsoft.com/office/drawing/2014/main" id="{FC5933FA-99EF-4BD4-60D7-45CAEADAD9AA}"/>
              </a:ext>
            </a:extLst>
          </p:cNvPr>
          <p:cNvPicPr>
            <a:picLocks noChangeAspect="1"/>
          </p:cNvPicPr>
          <p:nvPr/>
        </p:nvPicPr>
        <p:blipFill>
          <a:blip r:embed="rId12"/>
          <a:stretch>
            <a:fillRect/>
          </a:stretch>
        </p:blipFill>
        <p:spPr>
          <a:xfrm>
            <a:off x="3663422" y="4680371"/>
            <a:ext cx="415570" cy="422166"/>
          </a:xfrm>
          <a:prstGeom prst="rect">
            <a:avLst/>
          </a:prstGeom>
        </p:spPr>
      </p:pic>
      <p:pic>
        <p:nvPicPr>
          <p:cNvPr id="64" name="Grafik 63">
            <a:extLst>
              <a:ext uri="{FF2B5EF4-FFF2-40B4-BE49-F238E27FC236}">
                <a16:creationId xmlns:a16="http://schemas.microsoft.com/office/drawing/2014/main" id="{E20B686C-4D88-DD70-018C-6458EF2BFDA2}"/>
              </a:ext>
            </a:extLst>
          </p:cNvPr>
          <p:cNvPicPr>
            <a:picLocks noChangeAspect="1"/>
          </p:cNvPicPr>
          <p:nvPr/>
        </p:nvPicPr>
        <p:blipFill>
          <a:blip r:embed="rId13">
            <a:duotone>
              <a:schemeClr val="accent3">
                <a:shade val="45000"/>
                <a:satMod val="135000"/>
              </a:schemeClr>
              <a:prstClr val="white"/>
            </a:duotone>
          </a:blip>
          <a:stretch>
            <a:fillRect/>
          </a:stretch>
        </p:blipFill>
        <p:spPr>
          <a:xfrm>
            <a:off x="8769597" y="4778939"/>
            <a:ext cx="578056" cy="548955"/>
          </a:xfrm>
          <a:prstGeom prst="rect">
            <a:avLst/>
          </a:prstGeom>
        </p:spPr>
      </p:pic>
      <p:pic>
        <p:nvPicPr>
          <p:cNvPr id="66" name="Grafik 65">
            <a:extLst>
              <a:ext uri="{FF2B5EF4-FFF2-40B4-BE49-F238E27FC236}">
                <a16:creationId xmlns:a16="http://schemas.microsoft.com/office/drawing/2014/main" id="{2983C6D1-A7A9-D4A6-F2AA-5D8E3938BAC7}"/>
              </a:ext>
            </a:extLst>
          </p:cNvPr>
          <p:cNvPicPr>
            <a:picLocks noChangeAspect="1"/>
          </p:cNvPicPr>
          <p:nvPr/>
        </p:nvPicPr>
        <p:blipFill>
          <a:blip r:embed="rId14">
            <a:duotone>
              <a:schemeClr val="accent3">
                <a:shade val="45000"/>
                <a:satMod val="135000"/>
              </a:schemeClr>
              <a:prstClr val="white"/>
            </a:duotone>
          </a:blip>
          <a:stretch>
            <a:fillRect/>
          </a:stretch>
        </p:blipFill>
        <p:spPr>
          <a:xfrm>
            <a:off x="8680901" y="2864705"/>
            <a:ext cx="754917" cy="704268"/>
          </a:xfrm>
          <a:prstGeom prst="rect">
            <a:avLst/>
          </a:prstGeom>
        </p:spPr>
      </p:pic>
      <p:pic>
        <p:nvPicPr>
          <p:cNvPr id="68" name="Grafik 67">
            <a:extLst>
              <a:ext uri="{FF2B5EF4-FFF2-40B4-BE49-F238E27FC236}">
                <a16:creationId xmlns:a16="http://schemas.microsoft.com/office/drawing/2014/main" id="{CAF2C297-0EAF-50E3-0A39-E7E84B2AE672}"/>
              </a:ext>
            </a:extLst>
          </p:cNvPr>
          <p:cNvPicPr>
            <a:picLocks noChangeAspect="1"/>
          </p:cNvPicPr>
          <p:nvPr/>
        </p:nvPicPr>
        <p:blipFill>
          <a:blip r:embed="rId15">
            <a:duotone>
              <a:schemeClr val="accent3">
                <a:shade val="45000"/>
                <a:satMod val="135000"/>
              </a:schemeClr>
              <a:prstClr val="white"/>
            </a:duotone>
          </a:blip>
          <a:stretch>
            <a:fillRect/>
          </a:stretch>
        </p:blipFill>
        <p:spPr>
          <a:xfrm>
            <a:off x="7077431" y="2861606"/>
            <a:ext cx="664365" cy="629180"/>
          </a:xfrm>
          <a:prstGeom prst="rect">
            <a:avLst/>
          </a:prstGeom>
        </p:spPr>
      </p:pic>
      <p:pic>
        <p:nvPicPr>
          <p:cNvPr id="70" name="Grafik 69">
            <a:extLst>
              <a:ext uri="{FF2B5EF4-FFF2-40B4-BE49-F238E27FC236}">
                <a16:creationId xmlns:a16="http://schemas.microsoft.com/office/drawing/2014/main" id="{CBE486EC-B41B-C026-0599-D242EFA91D14}"/>
              </a:ext>
            </a:extLst>
          </p:cNvPr>
          <p:cNvPicPr>
            <a:picLocks noChangeAspect="1"/>
          </p:cNvPicPr>
          <p:nvPr/>
        </p:nvPicPr>
        <p:blipFill>
          <a:blip r:embed="rId16">
            <a:duotone>
              <a:schemeClr val="accent3">
                <a:shade val="45000"/>
                <a:satMod val="135000"/>
              </a:schemeClr>
              <a:prstClr val="white"/>
            </a:duotone>
            <a:extLst>
              <a:ext uri="{BEBA8EAE-BF5A-486C-A8C5-ECC9F3942E4B}">
                <a14:imgProps xmlns:a14="http://schemas.microsoft.com/office/drawing/2010/main">
                  <a14:imgLayer r:embed="rId17">
                    <a14:imgEffect>
                      <a14:colorTemperature colorTemp="5900"/>
                    </a14:imgEffect>
                  </a14:imgLayer>
                </a14:imgProps>
              </a:ext>
            </a:extLst>
          </a:blip>
          <a:stretch>
            <a:fillRect/>
          </a:stretch>
        </p:blipFill>
        <p:spPr>
          <a:xfrm>
            <a:off x="7077431" y="1054339"/>
            <a:ext cx="758060" cy="777034"/>
          </a:xfrm>
          <a:prstGeom prst="rect">
            <a:avLst/>
          </a:prstGeom>
        </p:spPr>
      </p:pic>
      <p:pic>
        <p:nvPicPr>
          <p:cNvPr id="72" name="Grafik 71">
            <a:extLst>
              <a:ext uri="{FF2B5EF4-FFF2-40B4-BE49-F238E27FC236}">
                <a16:creationId xmlns:a16="http://schemas.microsoft.com/office/drawing/2014/main" id="{C8C803B1-2B09-71DB-E16A-3827ECF970D6}"/>
              </a:ext>
            </a:extLst>
          </p:cNvPr>
          <p:cNvPicPr>
            <a:picLocks noChangeAspect="1"/>
          </p:cNvPicPr>
          <p:nvPr/>
        </p:nvPicPr>
        <p:blipFill>
          <a:blip r:embed="rId18">
            <a:duotone>
              <a:schemeClr val="accent3">
                <a:shade val="45000"/>
                <a:satMod val="135000"/>
              </a:schemeClr>
              <a:prstClr val="white"/>
            </a:duotone>
          </a:blip>
          <a:stretch>
            <a:fillRect/>
          </a:stretch>
        </p:blipFill>
        <p:spPr>
          <a:xfrm>
            <a:off x="8732706" y="1110658"/>
            <a:ext cx="721962" cy="665812"/>
          </a:xfrm>
          <a:prstGeom prst="rect">
            <a:avLst/>
          </a:prstGeom>
        </p:spPr>
      </p:pic>
      <p:pic>
        <p:nvPicPr>
          <p:cNvPr id="74" name="Grafik 73">
            <a:extLst>
              <a:ext uri="{FF2B5EF4-FFF2-40B4-BE49-F238E27FC236}">
                <a16:creationId xmlns:a16="http://schemas.microsoft.com/office/drawing/2014/main" id="{3046ABC1-75BA-0E9D-DF8F-7145CCC89441}"/>
              </a:ext>
            </a:extLst>
          </p:cNvPr>
          <p:cNvPicPr>
            <a:picLocks noChangeAspect="1"/>
          </p:cNvPicPr>
          <p:nvPr/>
        </p:nvPicPr>
        <p:blipFill>
          <a:blip r:embed="rId19">
            <a:duotone>
              <a:schemeClr val="accent3">
                <a:shade val="45000"/>
                <a:satMod val="135000"/>
              </a:schemeClr>
              <a:prstClr val="white"/>
            </a:duotone>
          </a:blip>
          <a:stretch>
            <a:fillRect/>
          </a:stretch>
        </p:blipFill>
        <p:spPr>
          <a:xfrm>
            <a:off x="7253201" y="4771188"/>
            <a:ext cx="627331" cy="632248"/>
          </a:xfrm>
          <a:prstGeom prst="rect">
            <a:avLst/>
          </a:prstGeom>
        </p:spPr>
      </p:pic>
    </p:spTree>
    <p:extLst>
      <p:ext uri="{BB962C8B-B14F-4D97-AF65-F5344CB8AC3E}">
        <p14:creationId xmlns:p14="http://schemas.microsoft.com/office/powerpoint/2010/main" val="3780550871"/>
      </p:ext>
    </p:extLst>
  </p:cSld>
  <p:clrMapOvr>
    <a:masterClrMapping/>
  </p:clrMapOvr>
</p:sld>
</file>

<file path=ppt/theme/theme1.xml><?xml version="1.0" encoding="utf-8"?>
<a:theme xmlns:a="http://schemas.openxmlformats.org/drawingml/2006/main" name="Offic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chures_Business brochure - Tri fold_version2.pptx" id="{89ABBEDC-8C50-40B0-A6CC-2D3BB419D7C0}" vid="{601B08EB-813D-48CC-820E-4C238EE46F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440</Words>
  <Application>Microsoft Office PowerPoint</Application>
  <PresentationFormat>A4-Papier (210 x 297 mm)</PresentationFormat>
  <Paragraphs>46</Paragraphs>
  <Slides>2</Slides>
  <Notes>2</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vt:i4>
      </vt:variant>
    </vt:vector>
  </HeadingPairs>
  <TitlesOfParts>
    <vt:vector size="11" baseType="lpstr">
      <vt:lpstr>Verdana</vt:lpstr>
      <vt:lpstr>Segoe UI Emoji</vt:lpstr>
      <vt:lpstr>Arial Unicode MS</vt:lpstr>
      <vt:lpstr>Calibri</vt:lpstr>
      <vt:lpstr>Segoe UI</vt:lpstr>
      <vt:lpstr>Segoe UI Light</vt:lpstr>
      <vt:lpstr>Arial</vt:lpstr>
      <vt:lpstr>Cascadia Mono SemiBold</vt:lpstr>
      <vt:lpstr>Office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Ramona Heller</dc:creator>
  <cp:lastModifiedBy>Max Peter (cironet.eu)</cp:lastModifiedBy>
  <cp:revision>97</cp:revision>
  <cp:lastPrinted>2024-04-18T20:47:32Z</cp:lastPrinted>
  <dcterms:created xsi:type="dcterms:W3CDTF">2024-04-16T12:46:00Z</dcterms:created>
  <dcterms:modified xsi:type="dcterms:W3CDTF">2024-04-18T20:52:37Z</dcterms:modified>
</cp:coreProperties>
</file>