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62" r:id="rId5"/>
    <p:sldId id="340" r:id="rId6"/>
    <p:sldId id="324" r:id="rId7"/>
    <p:sldId id="325" r:id="rId8"/>
    <p:sldId id="341" r:id="rId9"/>
    <p:sldId id="326" r:id="rId10"/>
    <p:sldId id="327" r:id="rId11"/>
    <p:sldId id="331" r:id="rId12"/>
    <p:sldId id="345" r:id="rId13"/>
    <p:sldId id="342" r:id="rId14"/>
    <p:sldId id="343" r:id="rId15"/>
    <p:sldId id="344" r:id="rId16"/>
    <p:sldId id="332" r:id="rId17"/>
    <p:sldId id="333" r:id="rId18"/>
    <p:sldId id="346" r:id="rId19"/>
    <p:sldId id="347" r:id="rId20"/>
    <p:sldId id="334" r:id="rId21"/>
    <p:sldId id="348" r:id="rId22"/>
    <p:sldId id="337" r:id="rId23"/>
    <p:sldId id="349" r:id="rId24"/>
    <p:sldId id="350" r:id="rId25"/>
    <p:sldId id="351" r:id="rId26"/>
    <p:sldId id="352" r:id="rId27"/>
    <p:sldId id="353" r:id="rId28"/>
    <p:sldId id="354" r:id="rId29"/>
    <p:sldId id="322" r:id="rId30"/>
    <p:sldId id="297" r:id="rId31"/>
  </p:sldIdLst>
  <p:sldSz cx="9144000" cy="6858000" type="screen4x3"/>
  <p:notesSz cx="6858000" cy="9144000"/>
  <p:custDataLst>
    <p:tags r:id="rId33"/>
  </p:custDataLst>
  <p:defaultTextStyle>
    <a:defPPr>
      <a:defRPr lang="en-US"/>
    </a:defPPr>
    <a:lvl1pPr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5DC71"/>
    <a:srgbClr val="0000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86449" autoAdjust="0"/>
  </p:normalViewPr>
  <p:slideViewPr>
    <p:cSldViewPr showGuides="1">
      <p:cViewPr varScale="1">
        <p:scale>
          <a:sx n="97" d="100"/>
          <a:sy n="97" d="100"/>
        </p:scale>
        <p:origin x="1237" y="3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42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3" Type="http://schemas.openxmlformats.org/officeDocument/2006/relationships/slide" Target="slides/slide3.xml"/><Relationship Id="rId7" Type="http://schemas.openxmlformats.org/officeDocument/2006/relationships/slide" Target="slides/slide2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8.xml"/><Relationship Id="rId5" Type="http://schemas.openxmlformats.org/officeDocument/2006/relationships/slide" Target="slides/slide8.xml"/><Relationship Id="rId4" Type="http://schemas.openxmlformats.org/officeDocument/2006/relationships/slide" Target="slides/slide5.xml"/><Relationship Id="rId9" Type="http://schemas.openxmlformats.org/officeDocument/2006/relationships/slide" Target="slides/slide3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119186188683"/>
          <c:y val="5.7924490207954801E-2"/>
          <c:w val="0.82395970068958801"/>
          <c:h val="0.67434154658489798"/>
        </c:manualLayout>
      </c:layout>
      <c:barChart>
        <c:barDir val="col"/>
        <c:grouping val="clustered"/>
        <c:varyColors val="0"/>
        <c:ser>
          <c:idx val="2"/>
          <c:order val="0"/>
          <c:tx>
            <c:strRef>
              <c:f>Sheet1!$B$1</c:f>
              <c:strCache>
                <c:ptCount val="1"/>
                <c:pt idx="0">
                  <c:v>Endpoint Number</c:v>
                </c:pt>
              </c:strCache>
            </c:strRef>
          </c:tx>
          <c:spPr>
            <a:solidFill>
              <a:schemeClr val="dk1">
                <a:tint val="75000"/>
              </a:schemeClr>
            </a:solidFill>
            <a:ln>
              <a:noFill/>
            </a:ln>
            <a:effectLst/>
          </c:spPr>
          <c:invertIfNegative val="0"/>
          <c:dLbls>
            <c:spPr>
              <a:noFill/>
              <a:ln w="25387">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线性代数</c:v>
                </c:pt>
                <c:pt idx="1">
                  <c:v>离散数学</c:v>
                </c:pt>
                <c:pt idx="2">
                  <c:v>数字电路</c:v>
                </c:pt>
                <c:pt idx="3">
                  <c:v>数据结构</c:v>
                </c:pt>
                <c:pt idx="4">
                  <c:v>算法设计</c:v>
                </c:pt>
              </c:strCache>
            </c:strRef>
          </c:cat>
          <c:val>
            <c:numRef>
              <c:f>Sheet1!$B$2:$B$6</c:f>
              <c:numCache>
                <c:formatCode>General</c:formatCode>
                <c:ptCount val="5"/>
                <c:pt idx="0">
                  <c:v>1</c:v>
                </c:pt>
                <c:pt idx="1">
                  <c:v>3</c:v>
                </c:pt>
                <c:pt idx="2">
                  <c:v>6</c:v>
                </c:pt>
                <c:pt idx="3">
                  <c:v>10</c:v>
                </c:pt>
                <c:pt idx="4">
                  <c:v>16</c:v>
                </c:pt>
              </c:numCache>
            </c:numRef>
          </c:val>
          <c:extLst>
            <c:ext xmlns:c16="http://schemas.microsoft.com/office/drawing/2014/chart" uri="{C3380CC4-5D6E-409C-BE32-E72D297353CC}">
              <c16:uniqueId val="{00000000-64ED-4063-A598-67DB9DCCED2D}"/>
            </c:ext>
          </c:extLst>
        </c:ser>
        <c:dLbls>
          <c:showLegendKey val="0"/>
          <c:showVal val="0"/>
          <c:showCatName val="0"/>
          <c:showSerName val="0"/>
          <c:showPercent val="0"/>
          <c:showBubbleSize val="0"/>
        </c:dLbls>
        <c:gapWidth val="150"/>
        <c:axId val="238519656"/>
        <c:axId val="1"/>
      </c:barChart>
      <c:catAx>
        <c:axId val="238519656"/>
        <c:scaling>
          <c:orientation val="minMax"/>
        </c:scaling>
        <c:delete val="0"/>
        <c:axPos val="b"/>
        <c:title>
          <c:tx>
            <c:rich>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r>
                  <a:rPr lang="zh-CN"/>
                  <a:t>端点值</a:t>
                </a:r>
              </a:p>
            </c:rich>
          </c:tx>
          <c:layout>
            <c:manualLayout>
              <c:xMode val="edge"/>
              <c:yMode val="edge"/>
              <c:x val="0.501646983426975"/>
              <c:y val="0.81667111127745895"/>
            </c:manualLayout>
          </c:layout>
          <c:overlay val="0"/>
          <c:spPr>
            <a:noFill/>
            <a:ln>
              <a:noFill/>
            </a:ln>
            <a:effectLst/>
          </c:spPr>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1"/>
        <c:crosses val="autoZero"/>
        <c:auto val="1"/>
        <c:lblAlgn val="ctr"/>
        <c:lblOffset val="100"/>
        <c:noMultiLvlLbl val="0"/>
      </c:catAx>
      <c:valAx>
        <c:axId val="1"/>
        <c:scaling>
          <c:orientation val="minMax"/>
        </c:scaling>
        <c:delete val="0"/>
        <c:axPos val="l"/>
        <c:title>
          <c:tx>
            <c:rich>
              <a:bodyPr rot="-54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r>
                  <a:rPr lang="zh-CN"/>
                  <a:t>端点数</a:t>
                </a:r>
              </a:p>
            </c:rich>
          </c:tx>
          <c:overlay val="0"/>
          <c:spPr>
            <a:noFill/>
            <a:ln>
              <a:noFill/>
            </a:ln>
            <a:effectLst/>
          </c:spPr>
          <c:txPr>
            <a:bodyPr rot="-54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38519656"/>
        <c:crosses val="autoZero"/>
        <c:crossBetween val="between"/>
      </c:valAx>
      <c:spPr>
        <a:noFill/>
        <a:ln w="25387">
          <a:noFill/>
        </a:ln>
        <a:effectLst/>
      </c:spPr>
    </c:plotArea>
    <c:plotVisOnly val="1"/>
    <c:dispBlanksAs val="gap"/>
    <c:showDLblsOverMax val="0"/>
  </c:chart>
  <c:spPr>
    <a:noFill/>
    <a:ln w="6350" cap="flat" cmpd="sng" algn="ctr">
      <a:noFill/>
      <a:prstDash val="solid"/>
      <a:miter lim="800000"/>
    </a:ln>
    <a:effectLst/>
  </c:spPr>
  <c:txPr>
    <a:bodyPr/>
    <a:lstStyle/>
    <a:p>
      <a:pPr>
        <a:defRPr lang="zh-CN" sz="800" b="0">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046014518455501"/>
          <c:y val="0.105769230769231"/>
          <c:w val="0.71347378874937895"/>
          <c:h val="0.65852665051484005"/>
        </c:manualLayout>
      </c:layout>
      <c:barChart>
        <c:barDir val="col"/>
        <c:grouping val="clustered"/>
        <c:varyColors val="0"/>
        <c:ser>
          <c:idx val="2"/>
          <c:order val="0"/>
          <c:tx>
            <c:strRef>
              <c:f>Sheet1!$B$1</c:f>
              <c:strCache>
                <c:ptCount val="1"/>
                <c:pt idx="0">
                  <c:v>端点值重复次数</c:v>
                </c:pt>
              </c:strCache>
            </c:strRef>
          </c:tx>
          <c:spPr>
            <a:solidFill>
              <a:schemeClr val="dk1">
                <a:tint val="75000"/>
              </a:schemeClr>
            </a:solidFill>
            <a:ln>
              <a:noFill/>
            </a:ln>
            <a:effectLst/>
          </c:spPr>
          <c:invertIfNegative val="0"/>
          <c:dLbls>
            <c:spPr>
              <a:noFill/>
              <a:ln w="25387">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5</c:v>
                </c:pt>
                <c:pt idx="1">
                  <c:v>6</c:v>
                </c:pt>
                <c:pt idx="2">
                  <c:v>7</c:v>
                </c:pt>
                <c:pt idx="3">
                  <c:v>8</c:v>
                </c:pt>
              </c:numCache>
            </c:numRef>
          </c:cat>
          <c:val>
            <c:numRef>
              <c:f>Sheet1!$B$2:$B$5</c:f>
              <c:numCache>
                <c:formatCode>General</c:formatCode>
                <c:ptCount val="4"/>
                <c:pt idx="0">
                  <c:v>5</c:v>
                </c:pt>
                <c:pt idx="1">
                  <c:v>7</c:v>
                </c:pt>
                <c:pt idx="2">
                  <c:v>4</c:v>
                </c:pt>
                <c:pt idx="3">
                  <c:v>5</c:v>
                </c:pt>
              </c:numCache>
            </c:numRef>
          </c:val>
          <c:extLst>
            <c:ext xmlns:c16="http://schemas.microsoft.com/office/drawing/2014/chart" uri="{C3380CC4-5D6E-409C-BE32-E72D297353CC}">
              <c16:uniqueId val="{00000000-E8F4-491D-95AC-BE7E34D36274}"/>
            </c:ext>
          </c:extLst>
        </c:ser>
        <c:dLbls>
          <c:showLegendKey val="0"/>
          <c:showVal val="0"/>
          <c:showCatName val="0"/>
          <c:showSerName val="0"/>
          <c:showPercent val="0"/>
          <c:showBubbleSize val="0"/>
        </c:dLbls>
        <c:gapWidth val="150"/>
        <c:axId val="254354968"/>
        <c:axId val="1"/>
      </c:barChart>
      <c:catAx>
        <c:axId val="254354968"/>
        <c:scaling>
          <c:orientation val="minMax"/>
        </c:scaling>
        <c:delete val="0"/>
        <c:axPos val="b"/>
        <c:title>
          <c:tx>
            <c:rich>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r>
                  <a:rPr lang="zh-CN"/>
                  <a:t>端点值</a:t>
                </a:r>
              </a:p>
            </c:rich>
          </c:tx>
          <c:layout>
            <c:manualLayout>
              <c:xMode val="edge"/>
              <c:yMode val="edge"/>
              <c:x val="0.487106949469154"/>
              <c:y val="0.86153846153846203"/>
            </c:manualLayout>
          </c:layout>
          <c:overlay val="0"/>
          <c:spPr>
            <a:noFill/>
            <a:ln>
              <a:noFill/>
            </a:ln>
            <a:effectLst/>
          </c:spPr>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1"/>
        <c:crosses val="autoZero"/>
        <c:auto val="1"/>
        <c:lblAlgn val="ctr"/>
        <c:lblOffset val="100"/>
        <c:noMultiLvlLbl val="0"/>
      </c:catAx>
      <c:valAx>
        <c:axId val="1"/>
        <c:scaling>
          <c:orientation val="minMax"/>
        </c:scaling>
        <c:delete val="0"/>
        <c:axPos val="l"/>
        <c:title>
          <c:tx>
            <c:rich>
              <a:bodyPr rot="-54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r>
                  <a:rPr lang="zh-CN"/>
                  <a:t>端点值重复次数</a:t>
                </a:r>
              </a:p>
            </c:rich>
          </c:tx>
          <c:layout>
            <c:manualLayout>
              <c:xMode val="edge"/>
              <c:yMode val="edge"/>
              <c:x val="0.110597693525732"/>
              <c:y val="0.39866616100018498"/>
            </c:manualLayout>
          </c:layout>
          <c:overlay val="0"/>
          <c:spPr>
            <a:noFill/>
            <a:ln>
              <a:noFill/>
            </a:ln>
            <a:effectLst/>
          </c:spPr>
          <c:txPr>
            <a:bodyPr rot="-54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54354968"/>
        <c:crosses val="autoZero"/>
        <c:crossBetween val="between"/>
      </c:valAx>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lang="zh-CN" sz="800" b="0">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b="0" smtClean="0">
                <a:ea typeface="宋体" panose="02010600030101010101"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b="0" smtClean="0">
                <a:ea typeface="宋体" panose="02010600030101010101"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b="0" smtClean="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b="0" smtClean="0">
                <a:ea typeface="宋体" panose="02010600030101010101" pitchFamily="2" charset="-122"/>
              </a:defRPr>
            </a:lvl1pPr>
          </a:lstStyle>
          <a:p>
            <a:pPr>
              <a:defRPr/>
            </a:pPr>
            <a:fld id="{E95B263C-5119-4304-8D42-7ACA737F6E5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ln>
            <a:effectLst/>
          </p:spPr>
          <p:txBody>
            <a:bodyPr wrap="none" anchor="ctr"/>
            <a:lstStyle/>
            <a:p>
              <a:pPr>
                <a:defRPr/>
              </a:pPr>
              <a:endParaRPr lang="zh-CN" altLang="en-US"/>
            </a:p>
          </p:txBody>
        </p:sp>
        <p:grpSp>
          <p:nvGrpSpPr>
            <p:cNvPr id="6" name="Group 1028"/>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ln>
              <a:effectLst/>
            </p:spPr>
            <p:txBody>
              <a:bodyPr wrap="none" anchor="ctr"/>
              <a:lstStyle/>
              <a:p>
                <a:pPr>
                  <a:defRPr/>
                </a:pPr>
                <a:endParaRPr lang="zh-CN" altLang="en-US"/>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n-US" altLang="zh-CN"/>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a:defRPr/>
            </a:pPr>
            <a:r>
              <a:rPr lang="zh-CN" altLang="en-US"/>
              <a:t>动态规划</a:t>
            </a:r>
            <a:endParaRPr lang="en-US" altLang="zh-CN"/>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a:defRPr/>
            </a:pPr>
            <a:fld id="{7B902B7F-264A-4FC5-AB19-D3CDB3EAA876}"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2575F5E6-A5C4-40CD-896D-52BD263B909A}"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39CBB175-9D7C-4547-8366-15957A1CE83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98410B0D-ABF1-44AC-94F7-7C7B1B92C972}"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53563E70-9991-42B0-9DF0-AD20CA315B5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43F1FDCE-C7D6-4239-8533-F085902BBB4E}"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8"/>
          <p:cNvSpPr>
            <a:spLocks noGrp="1" noChangeArrowheads="1"/>
          </p:cNvSpPr>
          <p:nvPr>
            <p:ph type="dt" sz="half" idx="10"/>
          </p:nvPr>
        </p:nvSpPr>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9" name="Rectangle 110"/>
          <p:cNvSpPr>
            <a:spLocks noGrp="1" noChangeArrowheads="1"/>
          </p:cNvSpPr>
          <p:nvPr>
            <p:ph type="sldNum" sz="quarter" idx="12"/>
          </p:nvPr>
        </p:nvSpPr>
        <p:spPr/>
        <p:txBody>
          <a:bodyPr/>
          <a:lstStyle>
            <a:lvl1pPr>
              <a:defRPr/>
            </a:lvl1pPr>
          </a:lstStyle>
          <a:p>
            <a:pPr>
              <a:defRPr/>
            </a:pPr>
            <a:fld id="{A7E56679-EB19-4EED-B5BB-CC586AECD25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8"/>
          <p:cNvSpPr>
            <a:spLocks noGrp="1" noChangeArrowheads="1"/>
          </p:cNvSpPr>
          <p:nvPr>
            <p:ph type="dt" sz="half" idx="10"/>
          </p:nvPr>
        </p:nvSpPr>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5" name="Rectangle 110"/>
          <p:cNvSpPr>
            <a:spLocks noGrp="1" noChangeArrowheads="1"/>
          </p:cNvSpPr>
          <p:nvPr>
            <p:ph type="sldNum" sz="quarter" idx="12"/>
          </p:nvPr>
        </p:nvSpPr>
        <p:spPr/>
        <p:txBody>
          <a:bodyPr/>
          <a:lstStyle>
            <a:lvl1pPr>
              <a:defRPr/>
            </a:lvl1pPr>
          </a:lstStyle>
          <a:p>
            <a:pPr>
              <a:defRPr/>
            </a:pPr>
            <a:fld id="{1FD9AB0C-3D36-46F3-B154-14A3C4562B0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4" name="Rectangle 110"/>
          <p:cNvSpPr>
            <a:spLocks noGrp="1" noChangeArrowheads="1"/>
          </p:cNvSpPr>
          <p:nvPr>
            <p:ph type="sldNum" sz="quarter" idx="12"/>
          </p:nvPr>
        </p:nvSpPr>
        <p:spPr/>
        <p:txBody>
          <a:bodyPr/>
          <a:lstStyle>
            <a:lvl1pPr>
              <a:defRPr/>
            </a:lvl1pPr>
          </a:lstStyle>
          <a:p>
            <a:pPr>
              <a:defRPr/>
            </a:pPr>
            <a:fld id="{28DA1526-3BD2-467C-B8F1-EFA7AB79088F}"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AE6A9433-8828-4A7B-BF92-590046B402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377909FC-A1CE-4110-A274-CD5BE91BDD7A}"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bwMode="auto">
          <a:xfrm>
            <a:off x="0" y="68263"/>
            <a:ext cx="8915400" cy="6713537"/>
            <a:chOff x="0" y="43"/>
            <a:chExt cx="5616" cy="4229"/>
          </a:xfrm>
        </p:grpSpPr>
        <p:grpSp>
          <p:nvGrpSpPr>
            <p:cNvPr id="10248" name="Group 3"/>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ln>
              <a:effectLst/>
            </p:spPr>
            <p:txBody>
              <a:bodyPr wrap="none" anchor="ctr"/>
              <a:lstStyle/>
              <a:p>
                <a:pPr>
                  <a:defRPr/>
                </a:pPr>
                <a:endParaRPr lang="zh-CN" altLang="en-US"/>
              </a:p>
            </p:txBody>
          </p:sp>
        </p:grpSp>
        <p:grpSp>
          <p:nvGrpSpPr>
            <p:cNvPr id="10249" name="Group 102"/>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ln>
              <a:effectLst/>
            </p:spPr>
            <p:txBody>
              <a:bodyPr wrap="none" anchor="ctr"/>
              <a:lstStyle/>
              <a:p>
                <a:pPr>
                  <a:defRPr/>
                </a:pPr>
                <a:endParaRPr lang="zh-CN" altLang="en-US"/>
              </a:p>
            </p:txBody>
          </p:sp>
        </p:grpSp>
      </p:grpSp>
      <p:sp>
        <p:nvSpPr>
          <p:cNvPr id="10243" name="Rectangle 107"/>
          <p:cNvSpPr>
            <a:spLocks noGrp="1" noChangeArrowheads="1"/>
          </p:cNvSpPr>
          <p:nvPr>
            <p:ph type="body" idx="1"/>
          </p:nvPr>
        </p:nvSpPr>
        <p:spPr bwMode="auto">
          <a:xfrm>
            <a:off x="809625" y="2214563"/>
            <a:ext cx="7958138" cy="388143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kumimoji="0" sz="1400" b="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kumimoji="0" sz="1400" b="0" smtClean="0">
                <a:solidFill>
                  <a:schemeClr val="folHlink"/>
                </a:solidFill>
                <a:ea typeface="+mn-ea"/>
              </a:defRPr>
            </a:lvl1pPr>
          </a:lstStyle>
          <a:p>
            <a:pPr>
              <a:defRPr/>
            </a:pPr>
            <a:r>
              <a:rPr lang="zh-CN" altLang="en-US"/>
              <a:t>动态规划</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kumimoji="0" sz="1400" b="0" smtClean="0">
                <a:solidFill>
                  <a:schemeClr val="folHlink"/>
                </a:solidFill>
                <a:ea typeface="+mn-ea"/>
              </a:defRPr>
            </a:lvl1pPr>
          </a:lstStyle>
          <a:p>
            <a:pPr>
              <a:defRPr/>
            </a:pPr>
            <a:fld id="{A46414B0-2FA7-4528-95F2-8F22DA5AF7AE}" type="slidenum">
              <a:rPr lang="zh-CN" altLang="en-US"/>
              <a:t>‹#›</a:t>
            </a:fld>
            <a:endParaRPr lang="en-US" altLang="zh-CN"/>
          </a:p>
        </p:txBody>
      </p:sp>
      <p:sp>
        <p:nvSpPr>
          <p:cNvPr id="10247" name="Rectangle 111"/>
          <p:cNvSpPr>
            <a:spLocks noGrp="1" noChangeArrowheads="1"/>
          </p:cNvSpPr>
          <p:nvPr>
            <p:ph type="title"/>
          </p:nvPr>
        </p:nvSpPr>
        <p:spPr bwMode="auto">
          <a:xfrm>
            <a:off x="1371600" y="609600"/>
            <a:ext cx="73787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593725" y="1052736"/>
            <a:ext cx="8658795" cy="1012825"/>
          </a:xfrm>
        </p:spPr>
        <p:txBody>
          <a:bodyPr/>
          <a:lstStyle/>
          <a:p>
            <a:pPr eaLnBrk="1" hangingPunct="1"/>
            <a:r>
              <a:rPr lang="zh-CN" altLang="en-US" b="1" dirty="0">
                <a:ea typeface="黑体" panose="02010609060101010101" pitchFamily="2" charset="-122"/>
              </a:rPr>
              <a:t>第</a:t>
            </a:r>
            <a:r>
              <a:rPr lang="en-US" altLang="zh-CN" b="1" dirty="0">
                <a:ea typeface="黑体" panose="02010609060101010101" pitchFamily="2" charset="-122"/>
              </a:rPr>
              <a:t>1</a:t>
            </a:r>
            <a:r>
              <a:rPr lang="zh-CN" altLang="en-US" b="1" dirty="0">
                <a:ea typeface="黑体" panose="02010609060101010101" pitchFamily="2" charset="-122"/>
              </a:rPr>
              <a:t>章</a:t>
            </a:r>
            <a:r>
              <a:rPr lang="en-US" altLang="zh-CN" b="1" dirty="0">
                <a:ea typeface="黑体" panose="02010609060101010101" pitchFamily="2" charset="-122"/>
              </a:rPr>
              <a:t> </a:t>
            </a:r>
            <a:r>
              <a:rPr lang="zh-CN" altLang="en-US" b="1">
                <a:ea typeface="黑体" panose="02010609060101010101" pitchFamily="2" charset="-122"/>
              </a:rPr>
              <a:t>关系数据库查询优化</a:t>
            </a:r>
            <a:endParaRPr lang="en-US" altLang="zh-CN" b="1" dirty="0">
              <a:ea typeface="黑体" panose="02010609060101010101" pitchFamily="2" charset="-122"/>
            </a:endParaRPr>
          </a:p>
        </p:txBody>
      </p:sp>
      <p:sp>
        <p:nvSpPr>
          <p:cNvPr id="3" name="Rectangle 1027"/>
          <p:cNvSpPr>
            <a:spLocks noGrp="1" noChangeArrowheads="1"/>
          </p:cNvSpPr>
          <p:nvPr>
            <p:ph type="subTitle" idx="1"/>
          </p:nvPr>
        </p:nvSpPr>
        <p:spPr>
          <a:xfrm>
            <a:off x="1591945" y="2420620"/>
            <a:ext cx="6662420" cy="3857625"/>
          </a:xfrm>
        </p:spPr>
        <p:txBody>
          <a:bodyPr/>
          <a:lstStyle/>
          <a:p>
            <a:pPr eaLnBrk="1" hangingPunct="1"/>
            <a:endParaRPr lang="zh-CN" altLang="en-US" dirty="0"/>
          </a:p>
          <a:p>
            <a:pPr eaLnBrk="1" hangingPunct="1"/>
            <a:endParaRPr lang="en-US" altLang="zh-CN" sz="2800" dirty="0">
              <a:latin typeface="黑体" panose="02010609060101010101" pitchFamily="2" charset="-122"/>
              <a:ea typeface="黑体" panose="02010609060101010101" pitchFamily="2" charset="-122"/>
            </a:endParaRPr>
          </a:p>
          <a:p>
            <a:pPr eaLnBrk="1" hangingPunct="1"/>
            <a:r>
              <a:rPr lang="en-US" altLang="zh-CN" sz="4000" b="1" dirty="0">
                <a:ea typeface="黑体" panose="02010609060101010101" pitchFamily="2" charset="-122"/>
              </a:rPr>
              <a:t>《</a:t>
            </a:r>
            <a:r>
              <a:rPr lang="zh-CN" altLang="en-US" sz="4000" b="1" dirty="0">
                <a:ea typeface="黑体" panose="02010609060101010101" pitchFamily="2" charset="-122"/>
              </a:rPr>
              <a:t>智能数据工程</a:t>
            </a:r>
            <a:r>
              <a:rPr lang="en-US" altLang="zh-CN" sz="4000" b="1" dirty="0">
                <a:ea typeface="黑体" panose="02010609060101010101" pitchFamily="2" charset="-122"/>
              </a:rPr>
              <a:t>》</a:t>
            </a:r>
          </a:p>
          <a:p>
            <a:pPr eaLnBrk="1" hangingPunct="1"/>
            <a:endParaRPr lang="en-US" altLang="zh-CN" sz="2800" b="1" dirty="0">
              <a:ea typeface="黑体" panose="02010609060101010101" pitchFamily="2" charset="-122"/>
            </a:endParaRPr>
          </a:p>
          <a:p>
            <a:pPr eaLnBrk="1" hangingPunct="1"/>
            <a:r>
              <a:rPr lang="zh-CN" altLang="en-US" sz="2800" b="1" dirty="0">
                <a:ea typeface="黑体" panose="02010609060101010101" pitchFamily="2" charset="-122"/>
                <a:sym typeface="+mn-ea"/>
              </a:rPr>
              <a:t>清华大学出版社</a:t>
            </a:r>
            <a:endParaRPr lang="en-US" altLang="zh-CN" sz="2800" b="1" dirty="0">
              <a:ea typeface="黑体" panose="02010609060101010101" pitchFamily="2" charset="-122"/>
            </a:endParaRPr>
          </a:p>
          <a:p>
            <a:pPr eaLnBrk="1" hangingPunct="1"/>
            <a:r>
              <a:rPr lang="en-US" altLang="zh-CN" sz="2800" b="1" dirty="0">
                <a:ea typeface="黑体" panose="02010609060101010101" pitchFamily="2" charset="-122"/>
              </a:rPr>
              <a:t>2025</a:t>
            </a:r>
            <a:r>
              <a:rPr lang="zh-CN" altLang="en-US" sz="2800" b="1" dirty="0">
                <a:ea typeface="黑体" panose="02010609060101010101" pitchFamily="2" charset="-122"/>
              </a:rPr>
              <a:t>年</a:t>
            </a:r>
            <a:r>
              <a:rPr lang="en-US" altLang="zh-CN" sz="2800" b="1" dirty="0">
                <a:ea typeface="黑体" panose="02010609060101010101" pitchFamily="2" charset="-122"/>
              </a:rPr>
              <a:t>1</a:t>
            </a:r>
            <a:r>
              <a:rPr lang="zh-CN" altLang="en-US" sz="2800" b="1" dirty="0">
                <a:ea typeface="黑体" panose="02010609060101010101" pitchFamily="2" charset="-122"/>
              </a:rPr>
              <a:t>月</a:t>
            </a:r>
            <a:endParaRPr lang="en-US" altLang="zh-CN" sz="2800" b="1" dirty="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14" name="Rectangle 3"/>
          <p:cNvSpPr>
            <a:spLocks noChangeArrowheads="1"/>
          </p:cNvSpPr>
          <p:nvPr/>
        </p:nvSpPr>
        <p:spPr bwMode="auto">
          <a:xfrm>
            <a:off x="684212" y="2032001"/>
            <a:ext cx="8352283" cy="4519631"/>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基于直方图的基数估计方法</a:t>
            </a:r>
            <a:endParaRPr lang="en-US" altLang="zh-CN" sz="2000" b="0" dirty="0">
              <a:solidFill>
                <a:srgbClr val="0000FF"/>
              </a:solidFill>
            </a:endParaRPr>
          </a:p>
          <a:p>
            <a:pPr>
              <a:lnSpc>
                <a:spcPts val="2800"/>
              </a:lnSpc>
              <a:spcBef>
                <a:spcPts val="600"/>
              </a:spcBef>
              <a:spcAft>
                <a:spcPts val="600"/>
              </a:spcAft>
            </a:pPr>
            <a:r>
              <a:rPr lang="zh-CN" altLang="en-US" sz="2000" b="0" dirty="0"/>
              <a:t>不同类型的直方图对应不同的基数估计方法，根据数据列的不同分布情况选择适合的直方图</a:t>
            </a:r>
            <a:endParaRPr lang="en-US" altLang="zh-CN" sz="2000" b="0" dirty="0"/>
          </a:p>
        </p:txBody>
      </p:sp>
      <p:graphicFrame>
        <p:nvGraphicFramePr>
          <p:cNvPr id="3" name="对象 2"/>
          <p:cNvGraphicFramePr>
            <a:graphicFrameLocks noChangeAspect="1"/>
          </p:cNvGraphicFramePr>
          <p:nvPr/>
        </p:nvGraphicFramePr>
        <p:xfrm>
          <a:off x="250825" y="2996952"/>
          <a:ext cx="8650691" cy="2117975"/>
        </p:xfrm>
        <a:graphic>
          <a:graphicData uri="http://schemas.openxmlformats.org/presentationml/2006/ole">
            <mc:AlternateContent xmlns:mc="http://schemas.openxmlformats.org/markup-compatibility/2006">
              <mc:Choice xmlns:v="urn:schemas-microsoft-com:vml" Requires="v">
                <p:oleObj name="Visio" r:id="rId2" imgW="6478270" imgH="1603375" progId="Visio.Drawing.15">
                  <p:embed/>
                </p:oleObj>
              </mc:Choice>
              <mc:Fallback>
                <p:oleObj name="Visio" r:id="rId2" imgW="6478270" imgH="160337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996952"/>
                        <a:ext cx="8650691" cy="2117975"/>
                      </a:xfrm>
                      <a:prstGeom prst="rect">
                        <a:avLst/>
                      </a:prstGeom>
                      <a:noFill/>
                    </p:spPr>
                  </p:pic>
                </p:oleObj>
              </mc:Fallback>
            </mc:AlternateContent>
          </a:graphicData>
        </a:graphic>
      </p:graphicFrame>
      <p:sp>
        <p:nvSpPr>
          <p:cNvPr id="4" name="文本框 3"/>
          <p:cNvSpPr txBox="1"/>
          <p:nvPr/>
        </p:nvSpPr>
        <p:spPr>
          <a:xfrm>
            <a:off x="2799381" y="5320497"/>
            <a:ext cx="1656184" cy="1200329"/>
          </a:xfrm>
          <a:prstGeom prst="rect">
            <a:avLst/>
          </a:prstGeom>
          <a:solidFill>
            <a:schemeClr val="accent5"/>
          </a:solidFill>
          <a:ln w="6350">
            <a:solidFill>
              <a:schemeClr val="tx1"/>
            </a:solidFill>
          </a:ln>
        </p:spPr>
        <p:txBody>
          <a:bodyPr wrap="square" rtlCol="0">
            <a:spAutoFit/>
          </a:bodyPr>
          <a:lstStyle/>
          <a:p>
            <a:pPr algn="ctr"/>
            <a:r>
              <a:rPr lang="zh-CN" altLang="en-US" sz="1800" dirty="0">
                <a:solidFill>
                  <a:srgbClr val="0000FF"/>
                </a:solidFill>
              </a:rPr>
              <a:t>存储桶数目</a:t>
            </a:r>
            <a:r>
              <a:rPr lang="zh-CN" altLang="en-US" sz="1800" dirty="0"/>
              <a:t>（</a:t>
            </a:r>
            <a:r>
              <a:rPr lang="en-US" altLang="zh-CN" sz="1800" i="1" dirty="0"/>
              <a:t>b</a:t>
            </a:r>
            <a:r>
              <a:rPr lang="zh-CN" altLang="en-US" sz="1800" dirty="0"/>
              <a:t>）：</a:t>
            </a:r>
            <a:r>
              <a:rPr lang="zh-CN" altLang="en-US" sz="1800" b="0" dirty="0"/>
              <a:t>收集统计信息时划分的块数</a:t>
            </a:r>
          </a:p>
        </p:txBody>
      </p:sp>
      <p:sp>
        <p:nvSpPr>
          <p:cNvPr id="5" name="文本框 4"/>
          <p:cNvSpPr txBox="1"/>
          <p:nvPr/>
        </p:nvSpPr>
        <p:spPr>
          <a:xfrm>
            <a:off x="966791" y="5303503"/>
            <a:ext cx="1656184" cy="1200329"/>
          </a:xfrm>
          <a:prstGeom prst="rect">
            <a:avLst/>
          </a:prstGeom>
          <a:solidFill>
            <a:schemeClr val="accent5"/>
          </a:solidFill>
          <a:ln w="6350">
            <a:solidFill>
              <a:schemeClr val="tx1"/>
            </a:solidFill>
          </a:ln>
        </p:spPr>
        <p:txBody>
          <a:bodyPr wrap="square" rtlCol="0">
            <a:spAutoFit/>
          </a:bodyPr>
          <a:lstStyle/>
          <a:p>
            <a:pPr algn="ctr"/>
            <a:r>
              <a:rPr lang="zh-CN" altLang="en-US" sz="1800" dirty="0">
                <a:solidFill>
                  <a:srgbClr val="0000FF"/>
                </a:solidFill>
              </a:rPr>
              <a:t>不同取值数目</a:t>
            </a:r>
            <a:r>
              <a:rPr lang="zh-CN" altLang="en-US" sz="1800" dirty="0"/>
              <a:t>（</a:t>
            </a:r>
            <a:r>
              <a:rPr lang="en-US" altLang="zh-CN" sz="1800" dirty="0"/>
              <a:t>Number Distinct Values, NDV</a:t>
            </a:r>
            <a:r>
              <a:rPr lang="zh-CN" altLang="en-US" sz="1800" dirty="0"/>
              <a:t>）</a:t>
            </a:r>
            <a:endParaRPr lang="zh-CN" altLang="en-US" sz="1800" b="0" dirty="0"/>
          </a:p>
        </p:txBody>
      </p:sp>
      <p:sp>
        <p:nvSpPr>
          <p:cNvPr id="6" name="文本框 5"/>
          <p:cNvSpPr txBox="1"/>
          <p:nvPr/>
        </p:nvSpPr>
        <p:spPr>
          <a:xfrm>
            <a:off x="4669759" y="5320497"/>
            <a:ext cx="2047214" cy="1200329"/>
          </a:xfrm>
          <a:prstGeom prst="rect">
            <a:avLst/>
          </a:prstGeom>
          <a:solidFill>
            <a:schemeClr val="accent5"/>
          </a:solidFill>
          <a:ln w="6350">
            <a:solidFill>
              <a:schemeClr val="tx1"/>
            </a:solidFill>
          </a:ln>
        </p:spPr>
        <p:txBody>
          <a:bodyPr wrap="square" rtlCol="0">
            <a:spAutoFit/>
          </a:bodyPr>
          <a:lstStyle/>
          <a:p>
            <a:pPr algn="ctr"/>
            <a:r>
              <a:rPr lang="zh-CN" altLang="en-US" sz="1800" dirty="0">
                <a:solidFill>
                  <a:srgbClr val="0000FF"/>
                </a:solidFill>
              </a:rPr>
              <a:t>估计百分比</a:t>
            </a:r>
            <a:r>
              <a:rPr lang="zh-CN" altLang="en-US" sz="1800" dirty="0"/>
              <a:t>：</a:t>
            </a:r>
            <a:r>
              <a:rPr lang="zh-CN" altLang="en-US" sz="1800" b="0" dirty="0"/>
              <a:t>目标列中用于统计分析的记录占总记录数的百分比</a:t>
            </a:r>
          </a:p>
        </p:txBody>
      </p:sp>
      <mc:AlternateContent xmlns:mc="http://schemas.openxmlformats.org/markup-compatibility/2006" xmlns:a14="http://schemas.microsoft.com/office/drawing/2010/main">
        <mc:Choice Requires="a14">
          <p:sp>
            <p:nvSpPr>
              <p:cNvPr id="7" name="文本框 6"/>
              <p:cNvSpPr txBox="1"/>
              <p:nvPr/>
            </p:nvSpPr>
            <p:spPr>
              <a:xfrm>
                <a:off x="6931167" y="5304366"/>
                <a:ext cx="1879608" cy="1145570"/>
              </a:xfrm>
              <a:prstGeom prst="rect">
                <a:avLst/>
              </a:prstGeom>
              <a:solidFill>
                <a:schemeClr val="accent5"/>
              </a:solidFill>
              <a:ln w="6350">
                <a:solidFill>
                  <a:schemeClr val="tx1"/>
                </a:solidFill>
              </a:ln>
            </p:spPr>
            <p:txBody>
              <a:bodyPr wrap="square" rtlCol="0">
                <a:spAutoFit/>
              </a:bodyPr>
              <a:lstStyle/>
              <a:p>
                <a:pPr>
                  <a:spcAft>
                    <a:spcPts val="600"/>
                  </a:spcAft>
                </a:pPr>
                <a:r>
                  <a:rPr lang="zh-CN" altLang="en-US" sz="1800" dirty="0">
                    <a:solidFill>
                      <a:srgbClr val="0000FF"/>
                    </a:solidFill>
                  </a:rPr>
                  <a:t>内部百分比阈值</a:t>
                </a:r>
                <a:r>
                  <a:rPr lang="zh-CN" altLang="en-US" sz="1800" dirty="0"/>
                  <a:t>：</a:t>
                </a:r>
                <a:endParaRPr lang="en-US" altLang="zh-CN" sz="1800" dirty="0"/>
              </a:p>
              <a:p>
                <a:pPr>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𝑏</m:t>
                              </m:r>
                            </m:den>
                          </m:f>
                        </m:e>
                      </m:d>
                      <m:r>
                        <a:rPr lang="en-US" altLang="zh-CN" sz="1800" b="0" i="1" smtClean="0">
                          <a:latin typeface="Cambria Math" panose="02040503050406030204" pitchFamily="18" charset="0"/>
                        </a:rPr>
                        <m:t>×100%</m:t>
                      </m:r>
                    </m:oMath>
                  </m:oMathPara>
                </a14:m>
                <a:endParaRPr lang="zh-CN" altLang="en-US" sz="1800" b="0" dirty="0"/>
              </a:p>
            </p:txBody>
          </p:sp>
        </mc:Choice>
        <mc:Fallback xmlns="">
          <p:sp>
            <p:nvSpPr>
              <p:cNvPr id="7" name="文本框 6"/>
              <p:cNvSpPr txBox="1">
                <a:spLocks noRot="1" noChangeAspect="1" noMove="1" noResize="1" noEditPoints="1" noAdjustHandles="1" noChangeArrowheads="1" noChangeShapeType="1" noTextEdit="1"/>
              </p:cNvSpPr>
              <p:nvPr/>
            </p:nvSpPr>
            <p:spPr>
              <a:xfrm>
                <a:off x="6931167" y="5304366"/>
                <a:ext cx="1879608" cy="1145570"/>
              </a:xfrm>
              <a:prstGeom prst="rect">
                <a:avLst/>
              </a:prstGeom>
              <a:blipFill>
                <a:blip r:embed="rId5"/>
                <a:stretch>
                  <a:fillRect l="-2589" t="-3704" r="-10356"/>
                </a:stretch>
              </a:blipFill>
              <a:ln w="6350">
                <a:solidFill>
                  <a:schemeClr val="tx1"/>
                </a:solidFill>
              </a:ln>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(3)</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4" name="Rectangle 3"/>
              <p:cNvSpPr>
                <a:spLocks noChangeArrowheads="1"/>
              </p:cNvSpPr>
              <p:nvPr/>
            </p:nvSpPr>
            <p:spPr bwMode="auto">
              <a:xfrm>
                <a:off x="684212" y="1950802"/>
                <a:ext cx="8352283" cy="4825998"/>
              </a:xfrm>
              <a:prstGeom prst="rect">
                <a:avLst/>
              </a:prstGeom>
              <a:noFill/>
              <a:ln w="9525">
                <a:noFill/>
                <a:miter lim="800000"/>
              </a:ln>
            </p:spPr>
            <p:txBody>
              <a:bodyPr lIns="36000" rIns="0"/>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频率直方图</a:t>
                </a:r>
                <a:endParaRPr lang="en-US" altLang="zh-CN" sz="2000" b="0" dirty="0"/>
              </a:p>
              <a:p>
                <a:pPr marL="357188" lvl="1" indent="-266700">
                  <a:spcBef>
                    <a:spcPts val="600"/>
                  </a:spcBef>
                  <a:spcAft>
                    <a:spcPts val="600"/>
                  </a:spcAft>
                  <a:buFontTx/>
                  <a:buChar char="-"/>
                </a:pPr>
                <a:r>
                  <a:rPr lang="zh-CN" altLang="en-US" sz="2000" b="0" dirty="0"/>
                  <a:t>端点值（</a:t>
                </a:r>
                <a:r>
                  <a:rPr lang="en-US" altLang="zh-CN" sz="2000" b="0" dirty="0"/>
                  <a:t>Endpoint Value</a:t>
                </a:r>
                <a:r>
                  <a:rPr lang="zh-CN" altLang="en-US" sz="2000" b="0" dirty="0"/>
                  <a:t>）：</a:t>
                </a:r>
                <a:r>
                  <a:rPr lang="zh-CN" altLang="en-US" sz="2000" b="0" dirty="0">
                    <a:solidFill>
                      <a:srgbClr val="000000"/>
                    </a:solidFill>
                  </a:rPr>
                  <a:t>存储桶取值范围的最大值</a:t>
                </a:r>
                <a:endParaRPr lang="en-US" altLang="zh-CN" sz="2000" b="0" dirty="0">
                  <a:solidFill>
                    <a:srgbClr val="000000"/>
                  </a:solidFill>
                </a:endParaRPr>
              </a:p>
              <a:p>
                <a:pPr marL="357188" lvl="1" indent="-266700">
                  <a:spcBef>
                    <a:spcPts val="600"/>
                  </a:spcBef>
                  <a:spcAft>
                    <a:spcPts val="600"/>
                  </a:spcAft>
                  <a:buFontTx/>
                  <a:buChar char="-"/>
                </a:pPr>
                <a:r>
                  <a:rPr lang="zh-CN" altLang="en-US" sz="2000" b="0" dirty="0"/>
                  <a:t>端点数（</a:t>
                </a:r>
                <a:r>
                  <a:rPr lang="en-US" altLang="zh-CN" sz="2000" b="0" dirty="0"/>
                  <a:t>Endpoint Number</a:t>
                </a:r>
                <a:r>
                  <a:rPr lang="zh-CN" altLang="en-US" sz="2000" b="0" dirty="0"/>
                  <a:t>）：</a:t>
                </a:r>
                <a:r>
                  <a:rPr lang="zh-CN" altLang="en-US" sz="2000" b="0" dirty="0">
                    <a:solidFill>
                      <a:srgbClr val="000000"/>
                    </a:solidFill>
                  </a:rPr>
                  <a:t>存储桶及之前桶中存储目标列的总记录数</a:t>
                </a:r>
                <a:endParaRPr lang="en-US" altLang="zh-CN" sz="2000" b="0" dirty="0">
                  <a:solidFill>
                    <a:srgbClr val="000000"/>
                  </a:solidFill>
                </a:endParaRPr>
              </a:p>
              <a:p>
                <a:pPr marL="357188" lvl="1" indent="-266700">
                  <a:spcBef>
                    <a:spcPts val="600"/>
                  </a:spcBef>
                  <a:spcAft>
                    <a:spcPts val="600"/>
                  </a:spcAft>
                  <a:buFontTx/>
                  <a:buChar char="-"/>
                </a:pPr>
                <a:r>
                  <a:rPr lang="zh-CN" altLang="en-US" sz="2000" b="0" dirty="0"/>
                  <a:t>流行值（</a:t>
                </a:r>
                <a:r>
                  <a:rPr lang="en-US" altLang="zh-CN" sz="2000" b="0" dirty="0"/>
                  <a:t>Popular Value</a:t>
                </a:r>
                <a:r>
                  <a:rPr lang="zh-CN" altLang="en-US" sz="2000" b="0" dirty="0"/>
                  <a:t>）与非流行值（</a:t>
                </a:r>
                <a:r>
                  <a:rPr lang="en-US" altLang="zh-CN" sz="2000" b="0" dirty="0"/>
                  <a:t>Nonpopular Value</a:t>
                </a:r>
                <a:r>
                  <a:rPr lang="zh-CN" altLang="en-US" sz="2000" b="0" dirty="0"/>
                  <a:t>）：</a:t>
                </a:r>
                <a:endParaRPr lang="en-US" altLang="zh-CN" sz="2000" b="0" dirty="0"/>
              </a:p>
              <a:p>
                <a:pPr lvl="1">
                  <a:spcBef>
                    <a:spcPts val="600"/>
                  </a:spcBef>
                  <a:spcAft>
                    <a:spcPts val="600"/>
                  </a:spcAft>
                </a:pPr>
                <a:r>
                  <a:rPr lang="zh-CN" altLang="en-US" sz="2000" b="0" dirty="0">
                    <a:solidFill>
                      <a:srgbClr val="000000"/>
                    </a:solidFill>
                  </a:rPr>
                  <a:t>第</a:t>
                </a:r>
                <a14:m>
                  <m:oMath xmlns:m="http://schemas.openxmlformats.org/officeDocument/2006/math">
                    <m:r>
                      <a:rPr lang="en-US" altLang="zh-CN" sz="2000" b="0" dirty="0">
                        <a:solidFill>
                          <a:srgbClr val="000000"/>
                        </a:solidFill>
                        <a:latin typeface="Cambria Math" panose="02040503050406030204" pitchFamily="18" charset="0"/>
                      </a:rPr>
                      <m:t>𝑖</m:t>
                    </m:r>
                  </m:oMath>
                </a14:m>
                <a:r>
                  <a:rPr lang="zh-CN" altLang="en-US" sz="2000" b="0" dirty="0">
                    <a:solidFill>
                      <a:srgbClr val="000000"/>
                    </a:solidFill>
                  </a:rPr>
                  <a:t>个存储桶的端点值为</a:t>
                </a:r>
                <a14:m>
                  <m:oMath xmlns:m="http://schemas.openxmlformats.org/officeDocument/2006/math">
                    <m:sSub>
                      <m:sSubPr>
                        <m:ctrlPr>
                          <a:rPr lang="en-US" altLang="zh-CN" sz="2000" b="0" i="1" dirty="0">
                            <a:solidFill>
                              <a:srgbClr val="000000"/>
                            </a:solidFill>
                            <a:latin typeface="Cambria Math" panose="02040503050406030204" pitchFamily="18" charset="0"/>
                          </a:rPr>
                        </m:ctrlPr>
                      </m:sSubPr>
                      <m:e>
                        <m:r>
                          <a:rPr lang="en-US" altLang="zh-CN" sz="2000" b="0" dirty="0">
                            <a:solidFill>
                              <a:srgbClr val="000000"/>
                            </a:solidFill>
                            <a:latin typeface="Cambria Math" panose="02040503050406030204" pitchFamily="18" charset="0"/>
                          </a:rPr>
                          <m:t>𝑛</m:t>
                        </m:r>
                      </m:e>
                      <m:sub>
                        <m:r>
                          <a:rPr lang="en-US" altLang="zh-CN" sz="2000" b="0" dirty="0">
                            <a:solidFill>
                              <a:srgbClr val="000000"/>
                            </a:solidFill>
                            <a:latin typeface="Cambria Math" panose="02040503050406030204" pitchFamily="18" charset="0"/>
                          </a:rPr>
                          <m:t>𝑖</m:t>
                        </m:r>
                      </m:sub>
                    </m:sSub>
                  </m:oMath>
                </a14:m>
                <a:endParaRPr lang="en-US" altLang="zh-CN" sz="2000" b="0" dirty="0">
                  <a:solidFill>
                    <a:srgbClr val="000000"/>
                  </a:solidFill>
                </a:endParaRPr>
              </a:p>
              <a:p>
                <a:pPr marL="800100" lvl="1" indent="-342900">
                  <a:spcBef>
                    <a:spcPts val="600"/>
                  </a:spcBef>
                  <a:spcAft>
                    <a:spcPts val="600"/>
                  </a:spcAft>
                  <a:buFont typeface="Wingdings" panose="05000000000000000000" pitchFamily="2" charset="2"/>
                  <a:buChar char="ü"/>
                </a:pPr>
                <a:r>
                  <a:rPr lang="zh-CN" altLang="en-US" sz="2000" b="0" dirty="0"/>
                  <a:t>频数</a:t>
                </a:r>
                <a14:m>
                  <m:oMath xmlns:m="http://schemas.openxmlformats.org/officeDocument/2006/math">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sub>
                    </m:sSub>
                    <m:r>
                      <a:rPr lang="en-US" altLang="zh-CN" sz="2000" b="0">
                        <a:solidFill>
                          <a:srgbClr val="000000"/>
                        </a:solidFill>
                        <a:latin typeface="Cambria Math" panose="02040503050406030204" pitchFamily="18" charset="0"/>
                      </a:rPr>
                      <m:t>−</m:t>
                    </m:r>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r>
                          <a:rPr lang="en-US" altLang="zh-CN" sz="2000" b="0">
                            <a:solidFill>
                              <a:srgbClr val="000000"/>
                            </a:solidFill>
                            <a:latin typeface="Cambria Math" panose="02040503050406030204" pitchFamily="18" charset="0"/>
                          </a:rPr>
                          <m:t>−1</m:t>
                        </m:r>
                      </m:sub>
                    </m:sSub>
                    <m:r>
                      <a:rPr lang="en-US" altLang="zh-CN" sz="2000" b="0">
                        <a:solidFill>
                          <a:srgbClr val="000000"/>
                        </a:solidFill>
                        <a:latin typeface="Cambria Math" panose="02040503050406030204" pitchFamily="18" charset="0"/>
                      </a:rPr>
                      <m:t>=1</m:t>
                    </m:r>
                    <m:r>
                      <a:rPr lang="zh-CN" altLang="en-US" sz="2000" b="0" i="1">
                        <a:solidFill>
                          <a:srgbClr val="000000"/>
                        </a:solidFill>
                        <a:latin typeface="Cambria Math" panose="02040503050406030204" pitchFamily="18" charset="0"/>
                      </a:rPr>
                      <m:t>：</m:t>
                    </m:r>
                  </m:oMath>
                </a14:m>
                <a:endParaRPr lang="en-US" altLang="zh-CN" sz="2000" b="0" dirty="0">
                  <a:solidFill>
                    <a:srgbClr val="000000"/>
                  </a:solidFill>
                </a:endParaRPr>
              </a:p>
              <a:p>
                <a:pPr lvl="1">
                  <a:spcBef>
                    <a:spcPts val="600"/>
                  </a:spcBef>
                  <a:spcAft>
                    <a:spcPts val="600"/>
                  </a:spcAft>
                </a:pPr>
                <a:r>
                  <a:rPr lang="zh-CN" altLang="en-US" sz="2000" b="0" dirty="0">
                    <a:solidFill>
                      <a:srgbClr val="000000"/>
                    </a:solidFill>
                  </a:rPr>
                  <a:t>第</a:t>
                </a:r>
                <a14:m>
                  <m:oMath xmlns:m="http://schemas.openxmlformats.org/officeDocument/2006/math">
                    <m:r>
                      <a:rPr lang="en-US" altLang="zh-CN" sz="2000" b="0" i="1" dirty="0" smtClean="0">
                        <a:solidFill>
                          <a:srgbClr val="000000"/>
                        </a:solidFill>
                        <a:latin typeface="Cambria Math" panose="02040503050406030204" pitchFamily="18" charset="0"/>
                      </a:rPr>
                      <m:t>𝑖</m:t>
                    </m:r>
                  </m:oMath>
                </a14:m>
                <a:r>
                  <a:rPr lang="zh-CN" altLang="en-US" sz="2000" b="0" dirty="0">
                    <a:solidFill>
                      <a:srgbClr val="000000"/>
                    </a:solidFill>
                  </a:rPr>
                  <a:t>个存储桶对应分量值为</a:t>
                </a:r>
                <a:r>
                  <a:rPr lang="zh-CN" altLang="en-US" sz="2000" b="0" dirty="0"/>
                  <a:t>非流行值</a:t>
                </a:r>
                <a:endParaRPr lang="en-US" altLang="zh-CN" sz="2000" b="0" dirty="0"/>
              </a:p>
              <a:p>
                <a:pPr marL="800100" lvl="1" indent="-342900">
                  <a:spcBef>
                    <a:spcPts val="600"/>
                  </a:spcBef>
                  <a:spcAft>
                    <a:spcPts val="600"/>
                  </a:spcAft>
                  <a:buFont typeface="Wingdings" panose="05000000000000000000" pitchFamily="2" charset="2"/>
                  <a:buChar char="ü"/>
                </a:pPr>
                <a:r>
                  <a:rPr lang="zh-CN" altLang="en-US" sz="2000" b="0" dirty="0"/>
                  <a:t>频数</a:t>
                </a:r>
                <a14:m>
                  <m:oMath xmlns:m="http://schemas.openxmlformats.org/officeDocument/2006/math">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sub>
                    </m:sSub>
                    <m:r>
                      <a:rPr lang="en-US" altLang="zh-CN" sz="2000" b="0">
                        <a:solidFill>
                          <a:srgbClr val="000000"/>
                        </a:solidFill>
                        <a:latin typeface="Cambria Math" panose="02040503050406030204" pitchFamily="18" charset="0"/>
                      </a:rPr>
                      <m:t>−</m:t>
                    </m:r>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r>
                          <a:rPr lang="en-US" altLang="zh-CN" sz="2000" b="0">
                            <a:solidFill>
                              <a:srgbClr val="000000"/>
                            </a:solidFill>
                            <a:latin typeface="Cambria Math" panose="02040503050406030204" pitchFamily="18" charset="0"/>
                          </a:rPr>
                          <m:t>−1</m:t>
                        </m:r>
                      </m:sub>
                    </m:sSub>
                    <m:r>
                      <a:rPr lang="en-US" altLang="zh-CN" sz="2000" b="0" i="1" smtClean="0">
                        <a:solidFill>
                          <a:srgbClr val="000000"/>
                        </a:solidFill>
                        <a:latin typeface="Cambria Math" panose="02040503050406030204" pitchFamily="18" charset="0"/>
                      </a:rPr>
                      <m:t>&gt;</m:t>
                    </m:r>
                    <m:r>
                      <a:rPr lang="en-US" altLang="zh-CN" sz="2000" b="0">
                        <a:solidFill>
                          <a:srgbClr val="000000"/>
                        </a:solidFill>
                        <a:latin typeface="Cambria Math" panose="02040503050406030204" pitchFamily="18" charset="0"/>
                      </a:rPr>
                      <m:t>1</m:t>
                    </m:r>
                  </m:oMath>
                </a14:m>
                <a:r>
                  <a:rPr lang="zh-CN" altLang="en-US" sz="2000" b="0" dirty="0">
                    <a:solidFill>
                      <a:srgbClr val="000000"/>
                    </a:solidFill>
                  </a:rPr>
                  <a:t>：</a:t>
                </a:r>
                <a:endParaRPr lang="en-US" altLang="zh-CN" sz="2000" b="0" dirty="0">
                  <a:solidFill>
                    <a:srgbClr val="000000"/>
                  </a:solidFill>
                </a:endParaRPr>
              </a:p>
              <a:p>
                <a:pPr lvl="1">
                  <a:spcBef>
                    <a:spcPts val="600"/>
                  </a:spcBef>
                  <a:spcAft>
                    <a:spcPts val="600"/>
                  </a:spcAft>
                </a:pPr>
                <a:r>
                  <a:rPr lang="zh-CN" altLang="en-US" sz="2000" b="0" dirty="0">
                    <a:solidFill>
                      <a:srgbClr val="000000"/>
                    </a:solidFill>
                  </a:rPr>
                  <a:t>第</a:t>
                </a:r>
                <a14:m>
                  <m:oMath xmlns:m="http://schemas.openxmlformats.org/officeDocument/2006/math">
                    <m:r>
                      <a:rPr lang="en-US" altLang="zh-CN" sz="2000" b="0" i="1" dirty="0" smtClean="0">
                        <a:solidFill>
                          <a:srgbClr val="000000"/>
                        </a:solidFill>
                        <a:latin typeface="Cambria Math" panose="02040503050406030204" pitchFamily="18" charset="0"/>
                      </a:rPr>
                      <m:t>𝑖</m:t>
                    </m:r>
                  </m:oMath>
                </a14:m>
                <a:r>
                  <a:rPr lang="zh-CN" altLang="en-US" sz="2000" b="0" dirty="0">
                    <a:solidFill>
                      <a:srgbClr val="000000"/>
                    </a:solidFill>
                  </a:rPr>
                  <a:t>个存储桶对应分量值为</a:t>
                </a:r>
                <a:r>
                  <a:rPr lang="zh-CN" altLang="en-US" sz="2000" b="0" dirty="0"/>
                  <a:t>流行值</a:t>
                </a:r>
                <a:endParaRPr lang="en-US" altLang="zh-CN" sz="2000" b="0" dirty="0"/>
              </a:p>
              <a:p>
                <a:pPr lvl="1">
                  <a:lnSpc>
                    <a:spcPts val="200"/>
                  </a:lnSpc>
                  <a:spcBef>
                    <a:spcPts val="600"/>
                  </a:spcBef>
                  <a:spcAft>
                    <a:spcPts val="600"/>
                  </a:spcAft>
                </a:pPr>
                <a:endParaRPr lang="en-US" altLang="zh-CN" sz="2000" b="0" dirty="0"/>
              </a:p>
              <a:p>
                <a:pPr lvl="1">
                  <a:spcBef>
                    <a:spcPts val="600"/>
                  </a:spcBef>
                  <a:spcAft>
                    <a:spcPts val="600"/>
                  </a:spcAft>
                </a:pPr>
                <a:r>
                  <a:rPr lang="zh-CN" altLang="en-US" sz="2000" b="0" dirty="0"/>
                  <a:t>注：分量值</a:t>
                </a:r>
                <a:r>
                  <a:rPr lang="zh-CN" altLang="en-US" sz="2000" b="0" dirty="0">
                    <a:solidFill>
                      <a:srgbClr val="000000"/>
                    </a:solidFill>
                  </a:rPr>
                  <a:t>指如图中的“线性代数”“离散数学”“数字电路”等</a:t>
                </a:r>
                <a:endParaRPr lang="en-US" altLang="zh-CN" sz="2000" b="0" dirty="0"/>
              </a:p>
            </p:txBody>
          </p:sp>
        </mc:Choice>
        <mc:Fallback xmlns="">
          <p:sp>
            <p:nvSpPr>
              <p:cNvPr id="14" name="Rectangle 3"/>
              <p:cNvSpPr>
                <a:spLocks noRot="1" noChangeAspect="1" noMove="1" noResize="1" noEditPoints="1" noAdjustHandles="1" noChangeArrowheads="1" noChangeShapeType="1" noTextEdit="1"/>
              </p:cNvSpPr>
              <p:nvPr/>
            </p:nvSpPr>
            <p:spPr bwMode="auto">
              <a:xfrm>
                <a:off x="684212" y="1950802"/>
                <a:ext cx="8352283" cy="4825998"/>
              </a:xfrm>
              <a:prstGeom prst="rect">
                <a:avLst/>
              </a:prstGeom>
              <a:blipFill>
                <a:blip r:embed="rId3"/>
                <a:stretch>
                  <a:fillRect l="-1460" t="-1894" r="-1679"/>
                </a:stretch>
              </a:blipFill>
              <a:ln w="9525">
                <a:noFill/>
                <a:miter lim="800000"/>
              </a:ln>
            </p:spPr>
            <p:txBody>
              <a:bodyPr/>
              <a:lstStyle/>
              <a:p>
                <a:r>
                  <a:rPr lang="zh-CN" altLang="en-US">
                    <a:noFill/>
                  </a:rPr>
                  <a:t> </a:t>
                </a:r>
              </a:p>
            </p:txBody>
          </p:sp>
        </mc:Fallback>
      </mc:AlternateContent>
      <p:graphicFrame>
        <p:nvGraphicFramePr>
          <p:cNvPr id="2" name="图表 1"/>
          <p:cNvGraphicFramePr>
            <a:graphicFrameLocks noChangeAspect="1"/>
          </p:cNvGraphicFramePr>
          <p:nvPr>
            <p:extLst>
              <p:ext uri="{D42A27DB-BD31-4B8C-83A1-F6EECF244321}">
                <p14:modId xmlns:p14="http://schemas.microsoft.com/office/powerpoint/2010/main" val="2553998778"/>
              </p:ext>
            </p:extLst>
          </p:nvPr>
        </p:nvGraphicFramePr>
        <p:xfrm>
          <a:off x="5101913" y="3933056"/>
          <a:ext cx="3682490" cy="256490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4" name="Rectangle 3"/>
              <p:cNvSpPr>
                <a:spLocks noChangeArrowheads="1"/>
              </p:cNvSpPr>
              <p:nvPr/>
            </p:nvSpPr>
            <p:spPr bwMode="auto">
              <a:xfrm>
                <a:off x="684213" y="2131394"/>
                <a:ext cx="8208962" cy="411700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基于频率直方图的基数估计</a:t>
                </a:r>
                <a:endParaRPr lang="en-US" altLang="zh-CN" sz="2000" b="0" dirty="0"/>
              </a:p>
              <a:p>
                <a:pPr marL="269875" lvl="1" indent="-269875">
                  <a:spcBef>
                    <a:spcPts val="600"/>
                  </a:spcBef>
                  <a:spcAft>
                    <a:spcPts val="600"/>
                  </a:spcAft>
                  <a:buFontTx/>
                  <a:buChar char="-"/>
                </a:pPr>
                <a:r>
                  <a:rPr lang="zh-CN" altLang="en-US" sz="2000" b="0" dirty="0"/>
                  <a:t>等值查询：</a:t>
                </a:r>
                <a:r>
                  <a:rPr lang="zh-CN" altLang="en-US" sz="2000" b="0" dirty="0">
                    <a:solidFill>
                      <a:srgbClr val="FF0000"/>
                    </a:solidFill>
                  </a:rPr>
                  <a:t>查询分量值出现的频数</a:t>
                </a:r>
                <a:r>
                  <a:rPr lang="zh-CN" altLang="en-US" sz="2000" b="0" dirty="0">
                    <a:solidFill>
                      <a:srgbClr val="000000"/>
                    </a:solidFill>
                  </a:rPr>
                  <a:t>（</a:t>
                </a:r>
                <a14:m>
                  <m:oMath xmlns:m="http://schemas.openxmlformats.org/officeDocument/2006/math">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sub>
                    </m:sSub>
                    <m:r>
                      <a:rPr lang="en-US" altLang="zh-CN" sz="2000" b="0">
                        <a:solidFill>
                          <a:srgbClr val="000000"/>
                        </a:solidFill>
                        <a:latin typeface="Cambria Math" panose="02040503050406030204" pitchFamily="18" charset="0"/>
                      </a:rPr>
                      <m:t>−</m:t>
                    </m:r>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𝑛</m:t>
                        </m:r>
                      </m:e>
                      <m:sub>
                        <m:r>
                          <a:rPr lang="en-US" altLang="zh-CN" sz="2000" b="0">
                            <a:solidFill>
                              <a:srgbClr val="000000"/>
                            </a:solidFill>
                            <a:latin typeface="Cambria Math" panose="02040503050406030204" pitchFamily="18" charset="0"/>
                          </a:rPr>
                          <m:t>𝑖</m:t>
                        </m:r>
                        <m:r>
                          <a:rPr lang="en-US" altLang="zh-CN" sz="2000" b="0">
                            <a:solidFill>
                              <a:srgbClr val="000000"/>
                            </a:solidFill>
                            <a:latin typeface="Cambria Math" panose="02040503050406030204" pitchFamily="18" charset="0"/>
                          </a:rPr>
                          <m:t>−1</m:t>
                        </m:r>
                      </m:sub>
                    </m:sSub>
                    <m:r>
                      <a:rPr lang="en-US" altLang="zh-CN" sz="2000" b="0" i="1">
                        <a:solidFill>
                          <a:srgbClr val="000000"/>
                        </a:solidFill>
                        <a:latin typeface="Cambria Math" panose="02040503050406030204" pitchFamily="18" charset="0"/>
                      </a:rPr>
                      <m:t> </m:t>
                    </m:r>
                  </m:oMath>
                </a14:m>
                <a:r>
                  <a:rPr lang="zh-CN" altLang="en-US" sz="2000" b="0" dirty="0">
                    <a:solidFill>
                      <a:srgbClr val="000000"/>
                    </a:solidFill>
                  </a:rPr>
                  <a:t>）</a:t>
                </a:r>
                <a:endParaRPr lang="en-US" altLang="zh-CN" sz="2000" b="0" dirty="0">
                  <a:solidFill>
                    <a:srgbClr val="000000"/>
                  </a:solidFill>
                </a:endParaRPr>
              </a:p>
              <a:p>
                <a:pPr lvl="1">
                  <a:spcBef>
                    <a:spcPts val="600"/>
                  </a:spcBef>
                  <a:spcAft>
                    <a:spcPts val="600"/>
                  </a:spcAft>
                </a:pPr>
                <a:r>
                  <a:rPr lang="zh-CN" altLang="en-US" sz="2000" b="0" dirty="0">
                    <a:solidFill>
                      <a:srgbClr val="000000"/>
                    </a:solidFill>
                  </a:rPr>
                  <a:t>查询语句：</a:t>
                </a:r>
                <a14:m>
                  <m:oMath xmlns:m="http://schemas.openxmlformats.org/officeDocument/2006/math">
                    <m:r>
                      <m:rPr>
                        <m:sty m:val="p"/>
                      </m:rPr>
                      <a:rPr lang="en-US" altLang="zh-CN" sz="2000" b="0" i="0" dirty="0" smtClean="0">
                        <a:solidFill>
                          <a:srgbClr val="000000"/>
                        </a:solidFill>
                        <a:latin typeface="Cambria Math" panose="02040503050406030204" pitchFamily="18" charset="0"/>
                      </a:rPr>
                      <m:t>SELECT</m:t>
                    </m:r>
                    <m:r>
                      <a:rPr lang="en-US" altLang="zh-CN" sz="2000" b="0" i="0"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COUNT</m:t>
                    </m:r>
                    <m:d>
                      <m:dPr>
                        <m:ctrlPr>
                          <a:rPr lang="en-US" altLang="zh-CN" sz="2000" b="0" i="1" dirty="0" smtClean="0">
                            <a:solidFill>
                              <a:srgbClr val="000000"/>
                            </a:solidFill>
                            <a:latin typeface="Cambria Math" panose="02040503050406030204" pitchFamily="18" charset="0"/>
                          </a:rPr>
                        </m:ctrlPr>
                      </m:dPr>
                      <m:e>
                        <m:r>
                          <a:rPr lang="en-US" altLang="zh-CN" sz="2000" b="0" i="0" dirty="0" smtClean="0">
                            <a:solidFill>
                              <a:srgbClr val="000000"/>
                            </a:solidFill>
                            <a:latin typeface="Cambria Math" panose="02040503050406030204" pitchFamily="18" charset="0"/>
                          </a:rPr>
                          <m:t>∗</m:t>
                        </m:r>
                      </m:e>
                    </m:d>
                    <m:r>
                      <a:rPr lang="en-US" altLang="zh-CN" sz="2000" b="0" i="0"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FROM</m:t>
                    </m:r>
                    <m:r>
                      <a:rPr lang="en-US" altLang="zh-CN" sz="2000" b="0" i="0"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SC</m:t>
                    </m:r>
                    <m:r>
                      <a:rPr lang="en-US" altLang="zh-CN" sz="2000" b="0" i="0"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WHERE</m:t>
                    </m:r>
                    <m:r>
                      <a:rPr lang="en-US" altLang="zh-CN" sz="2000" b="0" i="0" dirty="0" smtClean="0">
                        <a:solidFill>
                          <a:srgbClr val="000000"/>
                        </a:solidFill>
                        <a:latin typeface="Cambria Math" panose="02040503050406030204" pitchFamily="18" charset="0"/>
                      </a:rPr>
                      <m:t> </m:t>
                    </m:r>
                    <m:r>
                      <m:rPr>
                        <m:sty m:val="p"/>
                      </m:rPr>
                      <a:rPr lang="en-US" altLang="zh-CN" sz="2000" b="0" i="0" dirty="0" err="1" smtClean="0">
                        <a:solidFill>
                          <a:srgbClr val="000000"/>
                        </a:solidFill>
                        <a:latin typeface="Cambria Math" panose="02040503050406030204" pitchFamily="18" charset="0"/>
                      </a:rPr>
                      <m:t>Sclass</m:t>
                    </m:r>
                    <m:r>
                      <a:rPr lang="en-US" altLang="zh-CN" sz="2000" b="0" i="0" dirty="0" smtClean="0">
                        <a:solidFill>
                          <a:srgbClr val="000000"/>
                        </a:solidFill>
                        <a:latin typeface="Cambria Math" panose="02040503050406030204" pitchFamily="18" charset="0"/>
                      </a:rPr>
                      <m:t>=′</m:t>
                    </m:r>
                    <m:r>
                      <a:rPr lang="zh-CN" altLang="en-US" sz="2000" b="0" i="0" dirty="0" smtClean="0">
                        <a:solidFill>
                          <a:srgbClr val="000000"/>
                        </a:solidFill>
                        <a:latin typeface="Cambria Math" panose="02040503050406030204" pitchFamily="18" charset="0"/>
                      </a:rPr>
                      <m:t>算法设</m:t>
                    </m:r>
                    <m:r>
                      <a:rPr lang="zh-CN" altLang="en-US" sz="2000" b="0" i="1" dirty="0">
                        <a:solidFill>
                          <a:srgbClr val="000000"/>
                        </a:solidFill>
                        <a:latin typeface="Cambria Math" panose="02040503050406030204" pitchFamily="18" charset="0"/>
                      </a:rPr>
                      <m:t>计</m:t>
                    </m:r>
                    <m:r>
                      <a:rPr lang="en-US" altLang="zh-CN" sz="2000" b="0" i="1" dirty="0" smtClean="0">
                        <a:solidFill>
                          <a:srgbClr val="000000"/>
                        </a:solidFill>
                        <a:latin typeface="Cambria Math" panose="02040503050406030204" pitchFamily="18" charset="0"/>
                      </a:rPr>
                      <m:t>′</m:t>
                    </m:r>
                  </m:oMath>
                </a14:m>
                <a:endParaRPr lang="en-US" altLang="zh-CN" sz="2000" b="0" dirty="0">
                  <a:solidFill>
                    <a:srgbClr val="000000"/>
                  </a:solidFill>
                </a:endParaRPr>
              </a:p>
              <a:p>
                <a:pPr lvl="1">
                  <a:spcBef>
                    <a:spcPts val="600"/>
                  </a:spcBef>
                  <a:spcAft>
                    <a:spcPts val="600"/>
                  </a:spcAft>
                </a:pPr>
                <a:r>
                  <a:rPr lang="zh-CN" altLang="en-US" sz="2000" b="0" dirty="0">
                    <a:solidFill>
                      <a:srgbClr val="000000"/>
                    </a:solidFill>
                  </a:rPr>
                  <a:t>基数估计值：</a:t>
                </a:r>
                <a14:m>
                  <m:oMath xmlns:m="http://schemas.openxmlformats.org/officeDocument/2006/math">
                    <m:r>
                      <a:rPr lang="en-US" altLang="zh-CN" sz="2000" b="0" i="1" dirty="0" smtClean="0">
                        <a:solidFill>
                          <a:srgbClr val="000000"/>
                        </a:solidFill>
                        <a:latin typeface="Cambria Math" panose="02040503050406030204" pitchFamily="18" charset="0"/>
                      </a:rPr>
                      <m:t>16—10=6</m:t>
                    </m:r>
                  </m:oMath>
                </a14:m>
                <a:endParaRPr lang="en-US" altLang="zh-CN" sz="2000" b="0" dirty="0">
                  <a:solidFill>
                    <a:srgbClr val="000000"/>
                  </a:solidFill>
                </a:endParaRPr>
              </a:p>
              <a:p>
                <a:pPr marL="269875" lvl="1" indent="-269875">
                  <a:spcBef>
                    <a:spcPts val="600"/>
                  </a:spcBef>
                  <a:spcAft>
                    <a:spcPts val="600"/>
                  </a:spcAft>
                  <a:buFontTx/>
                  <a:buChar char="-"/>
                </a:pPr>
                <a:r>
                  <a:rPr lang="zh-CN" altLang="en-US" sz="2000" b="0" dirty="0"/>
                  <a:t>范围查询：</a:t>
                </a:r>
                <a:r>
                  <a:rPr lang="zh-CN" altLang="en-US" sz="2000" b="0" dirty="0">
                    <a:solidFill>
                      <a:srgbClr val="FF0000"/>
                    </a:solidFill>
                  </a:rPr>
                  <a:t>查询范围内各分量值出现的频数之和</a:t>
                </a:r>
                <a:endParaRPr lang="en-US" altLang="zh-CN" sz="1800" b="0" dirty="0">
                  <a:solidFill>
                    <a:srgbClr val="FF0000"/>
                  </a:solidFill>
                </a:endParaRPr>
              </a:p>
              <a:p>
                <a:pPr lvl="1">
                  <a:spcBef>
                    <a:spcPts val="600"/>
                  </a:spcBef>
                  <a:spcAft>
                    <a:spcPts val="600"/>
                  </a:spcAft>
                </a:pPr>
                <a:r>
                  <a:rPr lang="zh-CN" altLang="en-US" sz="2000" b="0" dirty="0">
                    <a:solidFill>
                      <a:srgbClr val="000000"/>
                    </a:solidFill>
                  </a:rPr>
                  <a:t>查询语句：</a:t>
                </a:r>
                <a14:m>
                  <m:oMath xmlns:m="http://schemas.openxmlformats.org/officeDocument/2006/math">
                    <m:r>
                      <m:rPr>
                        <m:sty m:val="p"/>
                      </m:rPr>
                      <a:rPr lang="en-US" altLang="zh-CN" sz="2000" b="0" dirty="0">
                        <a:solidFill>
                          <a:srgbClr val="000000"/>
                        </a:solidFill>
                        <a:latin typeface="Cambria Math" panose="02040503050406030204" pitchFamily="18" charset="0"/>
                      </a:rPr>
                      <m:t>SELECT</m:t>
                    </m:r>
                    <m:r>
                      <a:rPr lang="en-US" altLang="zh-CN" sz="2000" b="0" dirty="0">
                        <a:solidFill>
                          <a:srgbClr val="000000"/>
                        </a:solidFill>
                        <a:latin typeface="Cambria Math" panose="02040503050406030204" pitchFamily="18" charset="0"/>
                      </a:rPr>
                      <m:t> </m:t>
                    </m:r>
                    <m:r>
                      <m:rPr>
                        <m:sty m:val="p"/>
                      </m:rPr>
                      <a:rPr lang="en-US" altLang="zh-CN" sz="2000" b="0" dirty="0">
                        <a:solidFill>
                          <a:srgbClr val="000000"/>
                        </a:solidFill>
                        <a:latin typeface="Cambria Math" panose="02040503050406030204" pitchFamily="18" charset="0"/>
                      </a:rPr>
                      <m:t>COUNT</m:t>
                    </m:r>
                    <m:d>
                      <m:dPr>
                        <m:ctrlPr>
                          <a:rPr lang="en-US" altLang="zh-CN" sz="2000" b="0" i="1" dirty="0">
                            <a:solidFill>
                              <a:srgbClr val="000000"/>
                            </a:solidFill>
                            <a:latin typeface="Cambria Math" panose="02040503050406030204" pitchFamily="18" charset="0"/>
                          </a:rPr>
                        </m:ctrlPr>
                      </m:dPr>
                      <m:e>
                        <m:r>
                          <a:rPr lang="en-US" altLang="zh-CN" sz="2000" b="0" dirty="0">
                            <a:solidFill>
                              <a:srgbClr val="000000"/>
                            </a:solidFill>
                            <a:latin typeface="Cambria Math" panose="02040503050406030204" pitchFamily="18" charset="0"/>
                          </a:rPr>
                          <m:t>∗</m:t>
                        </m:r>
                      </m:e>
                    </m:d>
                    <m:r>
                      <a:rPr lang="en-US" altLang="zh-CN" sz="2000" b="0" dirty="0">
                        <a:solidFill>
                          <a:srgbClr val="000000"/>
                        </a:solidFill>
                        <a:latin typeface="Cambria Math" panose="02040503050406030204" pitchFamily="18" charset="0"/>
                      </a:rPr>
                      <m:t> </m:t>
                    </m:r>
                    <m:r>
                      <m:rPr>
                        <m:sty m:val="p"/>
                      </m:rPr>
                      <a:rPr lang="en-US" altLang="zh-CN" sz="2000" b="0" dirty="0">
                        <a:solidFill>
                          <a:srgbClr val="000000"/>
                        </a:solidFill>
                        <a:latin typeface="Cambria Math" panose="02040503050406030204" pitchFamily="18" charset="0"/>
                      </a:rPr>
                      <m:t>FROM</m:t>
                    </m:r>
                    <m:r>
                      <a:rPr lang="en-US" altLang="zh-CN" sz="2000" b="0" dirty="0">
                        <a:solidFill>
                          <a:srgbClr val="000000"/>
                        </a:solidFill>
                        <a:latin typeface="Cambria Math" panose="02040503050406030204" pitchFamily="18" charset="0"/>
                      </a:rPr>
                      <m:t> </m:t>
                    </m:r>
                    <m:r>
                      <m:rPr>
                        <m:sty m:val="p"/>
                      </m:rPr>
                      <a:rPr lang="en-US" altLang="zh-CN" sz="2000" b="0" dirty="0">
                        <a:solidFill>
                          <a:srgbClr val="000000"/>
                        </a:solidFill>
                        <a:latin typeface="Cambria Math" panose="02040503050406030204" pitchFamily="18" charset="0"/>
                      </a:rPr>
                      <m:t>SC</m:t>
                    </m:r>
                    <m:r>
                      <a:rPr lang="en-US" altLang="zh-CN" sz="2000" b="0" dirty="0">
                        <a:solidFill>
                          <a:srgbClr val="000000"/>
                        </a:solidFill>
                        <a:latin typeface="Cambria Math" panose="02040503050406030204" pitchFamily="18" charset="0"/>
                      </a:rPr>
                      <m:t> </m:t>
                    </m:r>
                    <m:r>
                      <m:rPr>
                        <m:sty m:val="p"/>
                      </m:rPr>
                      <a:rPr lang="en-US" altLang="zh-CN" sz="2000" b="0" dirty="0">
                        <a:solidFill>
                          <a:srgbClr val="000000"/>
                        </a:solidFill>
                        <a:latin typeface="Cambria Math" panose="02040503050406030204" pitchFamily="18" charset="0"/>
                      </a:rPr>
                      <m:t>WHERE</m:t>
                    </m:r>
                    <m:r>
                      <a:rPr lang="en-US" altLang="zh-CN" sz="2000" b="0" dirty="0">
                        <a:solidFill>
                          <a:srgbClr val="000000"/>
                        </a:solidFill>
                        <a:latin typeface="Cambria Math" panose="02040503050406030204" pitchFamily="18" charset="0"/>
                      </a:rPr>
                      <m:t> </m:t>
                    </m:r>
                    <m:r>
                      <m:rPr>
                        <m:sty m:val="p"/>
                      </m:rPr>
                      <a:rPr lang="en-US" altLang="zh-CN" sz="2000" b="0" dirty="0" err="1">
                        <a:solidFill>
                          <a:srgbClr val="000000"/>
                        </a:solidFill>
                        <a:latin typeface="Cambria Math" panose="02040503050406030204" pitchFamily="18" charset="0"/>
                      </a:rPr>
                      <m:t>Sclass</m:t>
                    </m:r>
                    <m:sSup>
                      <m:sSupPr>
                        <m:ctrlPr>
                          <a:rPr lang="en-US" altLang="zh-CN" sz="2000" b="0" i="1" dirty="0">
                            <a:solidFill>
                              <a:srgbClr val="000000"/>
                            </a:solidFill>
                            <a:latin typeface="Cambria Math" panose="02040503050406030204" pitchFamily="18" charset="0"/>
                          </a:rPr>
                        </m:ctrlPr>
                      </m:sSupPr>
                      <m:e>
                        <m:r>
                          <a:rPr lang="en-US" altLang="zh-CN" sz="2000" b="0" dirty="0">
                            <a:solidFill>
                              <a:srgbClr val="000000"/>
                            </a:solidFill>
                            <a:latin typeface="Cambria Math" panose="02040503050406030204" pitchFamily="18" charset="0"/>
                          </a:rPr>
                          <m:t>=</m:t>
                        </m:r>
                      </m:e>
                      <m:sup>
                        <m:r>
                          <a:rPr lang="en-US" altLang="zh-CN" sz="2000" b="0" dirty="0">
                            <a:solidFill>
                              <a:srgbClr val="000000"/>
                            </a:solidFill>
                            <a:latin typeface="Cambria Math" panose="02040503050406030204" pitchFamily="18" charset="0"/>
                          </a:rPr>
                          <m:t>′</m:t>
                        </m:r>
                      </m:sup>
                    </m:sSup>
                    <m:r>
                      <a:rPr lang="zh-CN" altLang="en-US" sz="2000" b="0" dirty="0">
                        <a:solidFill>
                          <a:srgbClr val="000000"/>
                        </a:solidFill>
                        <a:latin typeface="Cambria Math" panose="02040503050406030204" pitchFamily="18" charset="0"/>
                      </a:rPr>
                      <m:t>算法设</m:t>
                    </m:r>
                    <m:sSup>
                      <m:sSupPr>
                        <m:ctrlPr>
                          <a:rPr lang="en-US" altLang="zh-CN" sz="2000" b="0" i="1" dirty="0">
                            <a:solidFill>
                              <a:srgbClr val="000000"/>
                            </a:solidFill>
                            <a:latin typeface="Cambria Math" panose="02040503050406030204" pitchFamily="18" charset="0"/>
                          </a:rPr>
                        </m:ctrlPr>
                      </m:sSupPr>
                      <m:e>
                        <m:r>
                          <a:rPr lang="zh-CN" altLang="en-US" sz="2000" b="0" i="1" dirty="0">
                            <a:solidFill>
                              <a:srgbClr val="000000"/>
                            </a:solidFill>
                            <a:latin typeface="Cambria Math" panose="02040503050406030204" pitchFamily="18" charset="0"/>
                          </a:rPr>
                          <m:t>计</m:t>
                        </m:r>
                      </m:e>
                      <m:sup>
                        <m:r>
                          <a:rPr lang="en-US" altLang="zh-CN" sz="2000" b="0" i="1" dirty="0">
                            <a:solidFill>
                              <a:srgbClr val="000000"/>
                            </a:solidFill>
                            <a:latin typeface="Cambria Math" panose="02040503050406030204" pitchFamily="18" charset="0"/>
                          </a:rPr>
                          <m:t>′</m:t>
                        </m:r>
                      </m:sup>
                    </m:sSup>
                    <m:r>
                      <a:rPr lang="en-US" altLang="zh-CN" sz="2000" b="0" i="1"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OR</m:t>
                    </m:r>
                    <m:r>
                      <a:rPr lang="en-US" altLang="zh-CN" sz="2000" b="0" i="0" dirty="0" smtClean="0">
                        <a:solidFill>
                          <a:srgbClr val="000000"/>
                        </a:solidFill>
                        <a:latin typeface="Cambria Math" panose="02040503050406030204" pitchFamily="18" charset="0"/>
                      </a:rPr>
                      <m:t> </m:t>
                    </m:r>
                    <m:r>
                      <m:rPr>
                        <m:sty m:val="p"/>
                      </m:rPr>
                      <a:rPr lang="en-US" altLang="zh-CN" sz="2000" b="0" i="0" dirty="0" smtClean="0">
                        <a:solidFill>
                          <a:srgbClr val="000000"/>
                        </a:solidFill>
                        <a:latin typeface="Cambria Math" panose="02040503050406030204" pitchFamily="18" charset="0"/>
                      </a:rPr>
                      <m:t>Sclass</m:t>
                    </m:r>
                    <m:r>
                      <a:rPr lang="en-US" altLang="zh-CN" sz="2000" b="0" i="0" dirty="0" smtClean="0">
                        <a:solidFill>
                          <a:srgbClr val="000000"/>
                        </a:solidFill>
                        <a:latin typeface="Cambria Math" panose="02040503050406030204" pitchFamily="18" charset="0"/>
                      </a:rPr>
                      <m:t>=′</m:t>
                    </m:r>
                    <m:r>
                      <a:rPr lang="zh-CN" altLang="en-US" sz="2000" b="0" i="1" dirty="0">
                        <a:solidFill>
                          <a:srgbClr val="000000"/>
                        </a:solidFill>
                        <a:latin typeface="Cambria Math" panose="02040503050406030204" pitchFamily="18" charset="0"/>
                      </a:rPr>
                      <m:t>离散数学</m:t>
                    </m:r>
                    <m:r>
                      <a:rPr lang="en-US" altLang="zh-CN" sz="2000" b="0" i="0" dirty="0" smtClean="0">
                        <a:solidFill>
                          <a:srgbClr val="000000"/>
                        </a:solidFill>
                        <a:latin typeface="Cambria Math" panose="02040503050406030204" pitchFamily="18" charset="0"/>
                      </a:rPr>
                      <m:t>′</m:t>
                    </m:r>
                  </m:oMath>
                </a14:m>
                <a:endParaRPr lang="en-US" altLang="zh-CN" sz="2000" b="0" dirty="0">
                  <a:solidFill>
                    <a:srgbClr val="000000"/>
                  </a:solidFill>
                </a:endParaRPr>
              </a:p>
              <a:p>
                <a:pPr lvl="1">
                  <a:spcBef>
                    <a:spcPts val="600"/>
                  </a:spcBef>
                  <a:spcAft>
                    <a:spcPts val="600"/>
                  </a:spcAft>
                </a:pPr>
                <a:r>
                  <a:rPr lang="zh-CN" altLang="en-US" sz="2000" b="0" dirty="0">
                    <a:solidFill>
                      <a:srgbClr val="000000"/>
                    </a:solidFill>
                  </a:rPr>
                  <a:t>基数估计值：</a:t>
                </a:r>
                <a14:m>
                  <m:oMath xmlns:m="http://schemas.openxmlformats.org/officeDocument/2006/math">
                    <m:d>
                      <m:dPr>
                        <m:ctrlPr>
                          <a:rPr lang="en-US" altLang="zh-CN" sz="2000" b="0" i="1" dirty="0" smtClean="0">
                            <a:solidFill>
                              <a:srgbClr val="000000"/>
                            </a:solidFill>
                            <a:latin typeface="Cambria Math" panose="02040503050406030204" pitchFamily="18" charset="0"/>
                          </a:rPr>
                        </m:ctrlPr>
                      </m:dPr>
                      <m:e>
                        <m:r>
                          <a:rPr lang="en-US" altLang="zh-CN" sz="2000" b="0" i="1" dirty="0" smtClean="0">
                            <a:solidFill>
                              <a:srgbClr val="000000"/>
                            </a:solidFill>
                            <a:latin typeface="Cambria Math" panose="02040503050406030204" pitchFamily="18" charset="0"/>
                          </a:rPr>
                          <m:t>16−10</m:t>
                        </m:r>
                      </m:e>
                    </m:d>
                    <m:r>
                      <a:rPr lang="en-US" altLang="zh-CN" sz="2000" b="0" i="1" dirty="0" smtClean="0">
                        <a:solidFill>
                          <a:srgbClr val="000000"/>
                        </a:solidFill>
                        <a:latin typeface="Cambria Math" panose="02040503050406030204" pitchFamily="18" charset="0"/>
                      </a:rPr>
                      <m:t>+</m:t>
                    </m:r>
                    <m:d>
                      <m:dPr>
                        <m:ctrlPr>
                          <a:rPr lang="en-US" altLang="zh-CN" sz="2000" b="0" i="1" dirty="0" smtClean="0">
                            <a:solidFill>
                              <a:srgbClr val="000000"/>
                            </a:solidFill>
                            <a:latin typeface="Cambria Math" panose="02040503050406030204" pitchFamily="18" charset="0"/>
                          </a:rPr>
                        </m:ctrlPr>
                      </m:dPr>
                      <m:e>
                        <m:r>
                          <a:rPr lang="en-US" altLang="zh-CN" sz="2000" b="0" i="1" dirty="0" smtClean="0">
                            <a:solidFill>
                              <a:srgbClr val="000000"/>
                            </a:solidFill>
                            <a:latin typeface="Cambria Math" panose="02040503050406030204" pitchFamily="18" charset="0"/>
                          </a:rPr>
                          <m:t>3−1</m:t>
                        </m:r>
                      </m:e>
                    </m:d>
                    <m:r>
                      <a:rPr lang="en-US" altLang="zh-CN" sz="2000" b="0" i="1" dirty="0" smtClean="0">
                        <a:solidFill>
                          <a:srgbClr val="000000"/>
                        </a:solidFill>
                        <a:latin typeface="Cambria Math" panose="02040503050406030204" pitchFamily="18" charset="0"/>
                      </a:rPr>
                      <m:t>=8</m:t>
                    </m:r>
                  </m:oMath>
                </a14:m>
                <a:endParaRPr lang="en-US" altLang="zh-CN" sz="2000" b="0" dirty="0"/>
              </a:p>
            </p:txBody>
          </p:sp>
        </mc:Choice>
        <mc:Fallback xmlns="">
          <p:sp>
            <p:nvSpPr>
              <p:cNvPr id="14" name="Rectangle 3"/>
              <p:cNvSpPr>
                <a:spLocks noRot="1" noChangeAspect="1" noMove="1" noResize="1" noEditPoints="1" noAdjustHandles="1" noChangeArrowheads="1" noChangeShapeType="1" noTextEdit="1"/>
              </p:cNvSpPr>
              <p:nvPr/>
            </p:nvSpPr>
            <p:spPr bwMode="auto">
              <a:xfrm>
                <a:off x="684213" y="2131394"/>
                <a:ext cx="8208962" cy="4117006"/>
              </a:xfrm>
              <a:prstGeom prst="rect">
                <a:avLst/>
              </a:prstGeom>
              <a:blipFill>
                <a:blip r:embed="rId3"/>
                <a:stretch>
                  <a:fillRect l="-817" t="-2222"/>
                </a:stretch>
              </a:blipFill>
              <a:ln w="9525">
                <a:noFill/>
                <a:miter lim="800000"/>
              </a:ln>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(5)</a:t>
            </a:r>
            <a:endParaRPr lang="zh-CN" altLang="en-US" dirty="0">
              <a:ea typeface="黑体" panose="02010609060101010101" pitchFamily="2" charset="-122"/>
            </a:endParaRPr>
          </a:p>
        </p:txBody>
      </p:sp>
      <p:sp>
        <p:nvSpPr>
          <p:cNvPr id="14" name="Rectangle 3"/>
          <p:cNvSpPr>
            <a:spLocks noChangeArrowheads="1"/>
          </p:cNvSpPr>
          <p:nvPr/>
        </p:nvSpPr>
        <p:spPr bwMode="auto">
          <a:xfrm>
            <a:off x="684213" y="2032002"/>
            <a:ext cx="8208962" cy="2333102"/>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顶频直方图</a:t>
            </a:r>
            <a:endParaRPr lang="en-US" altLang="zh-CN" sz="2200" dirty="0">
              <a:solidFill>
                <a:srgbClr val="0000FF"/>
              </a:solidFill>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频率直方图的变体</a:t>
            </a:r>
            <a:r>
              <a:rPr lang="zh-CN" altLang="en-US" sz="2000" b="0" dirty="0">
                <a:solidFill>
                  <a:srgbClr val="003366"/>
                </a:solidFill>
              </a:rPr>
              <a:t>：仅</a:t>
            </a: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选取了前</a:t>
            </a:r>
            <a:r>
              <a:rPr kumimoji="1" lang="en-US" altLang="zh-CN" sz="2000" b="0" i="1"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b</a:t>
            </a: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个目标列分量值</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端点值与端点数</a:t>
            </a:r>
            <a:r>
              <a:rPr lang="zh-CN" altLang="en-US" sz="2000" b="0" dirty="0">
                <a:solidFill>
                  <a:srgbClr val="003366"/>
                </a:solidFill>
              </a:rPr>
              <a:t>含义和频率直方图相同</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流行值</a:t>
            </a:r>
            <a:r>
              <a:rPr lang="zh-CN" altLang="en-US" sz="2000" b="0" dirty="0">
                <a:solidFill>
                  <a:srgbClr val="003366"/>
                </a:solidFill>
              </a:rPr>
              <a:t>：被选中的分量值</a:t>
            </a:r>
            <a:endParaRPr lang="en-US" altLang="zh-CN" sz="2000" b="0" dirty="0">
              <a:solidFill>
                <a:srgbClr val="003366"/>
              </a:solidFill>
            </a:endParaRPr>
          </a:p>
          <a:p>
            <a:pPr marR="0" lvl="1" algn="l" defTabSz="914400" rtl="0" eaLnBrk="1" fontAlgn="base" latinLnBrk="0" hangingPunct="1">
              <a:lnSpc>
                <a:spcPct val="100000"/>
              </a:lnSpc>
              <a:spcBef>
                <a:spcPts val="600"/>
              </a:spcBef>
              <a:spcAft>
                <a:spcPts val="600"/>
              </a:spcAft>
              <a:buClr>
                <a:srgbClr val="003366"/>
              </a:buClr>
              <a:buSzTx/>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      非流行值：未被选中的分量值</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mc:AlternateContent xmlns:mc="http://schemas.openxmlformats.org/markup-compatibility/2006" xmlns:a14="http://schemas.microsoft.com/office/drawing/2010/main">
        <mc:Choice Requires="a14">
          <p:sp>
            <p:nvSpPr>
              <p:cNvPr id="2" name="Rectangle 3"/>
              <p:cNvSpPr>
                <a:spLocks noChangeArrowheads="1"/>
              </p:cNvSpPr>
              <p:nvPr/>
            </p:nvSpPr>
            <p:spPr bwMode="auto">
              <a:xfrm>
                <a:off x="684213" y="4365104"/>
                <a:ext cx="8208962" cy="249289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基于顶频直方图的基数估计</a:t>
                </a:r>
                <a:endParaRPr lang="en-US" altLang="zh-CN" sz="2200" dirty="0">
                  <a:solidFill>
                    <a:srgbClr val="0000FF"/>
                  </a:solidFill>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流行值</a:t>
                </a:r>
                <a:r>
                  <a:rPr lang="zh-CN" altLang="en-US" sz="2000" b="0" dirty="0">
                    <a:solidFill>
                      <a:srgbClr val="003366"/>
                    </a:solidFill>
                  </a:rPr>
                  <a:t>：与频率直方图相同</a:t>
                </a:r>
                <a:endParaRPr lang="en-US" altLang="zh-CN" sz="2000" b="0" dirty="0">
                  <a:solidFill>
                    <a:srgbClr val="003366"/>
                  </a:solidFill>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非流行值</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R="0" lvl="1" algn="l" defTabSz="914400" rtl="0" eaLnBrk="1" fontAlgn="base" latinLnBrk="0" hangingPunct="1">
                  <a:lnSpc>
                    <a:spcPct val="100000"/>
                  </a:lnSpc>
                  <a:spcBef>
                    <a:spcPts val="600"/>
                  </a:spcBef>
                  <a:spcAft>
                    <a:spcPts val="600"/>
                  </a:spcAft>
                  <a:buClr>
                    <a:srgbClr val="003366"/>
                  </a:buClr>
                  <a:buSzTx/>
                  <a:defRPr/>
                </a:pPr>
                <a:r>
                  <a:rPr lang="zh-CN" altLang="en-US" sz="2000" b="0" dirty="0">
                    <a:solidFill>
                      <a:srgbClr val="000000"/>
                    </a:solidFill>
                  </a:rPr>
                  <a:t>引入密度变量</a:t>
                </a:r>
                <a14:m>
                  <m:oMath xmlns:m="http://schemas.openxmlformats.org/officeDocument/2006/math">
                    <m:r>
                      <a:rPr lang="en-US" altLang="zh-CN" sz="2000" b="0" i="1" dirty="0" smtClean="0">
                        <a:solidFill>
                          <a:srgbClr val="000000"/>
                        </a:solidFill>
                        <a:latin typeface="Cambria Math" panose="02040503050406030204" pitchFamily="18" charset="0"/>
                      </a:rPr>
                      <m:t>𝑑𝑠</m:t>
                    </m:r>
                    <m:r>
                      <a:rPr lang="en-US" altLang="zh-CN" sz="2000" b="0" i="1" dirty="0" smtClean="0">
                        <a:solidFill>
                          <a:srgbClr val="000000"/>
                        </a:solidFill>
                        <a:latin typeface="Cambria Math" panose="02040503050406030204" pitchFamily="18" charset="0"/>
                      </a:rPr>
                      <m:t>=</m:t>
                    </m:r>
                    <m:f>
                      <m:fPr>
                        <m:ctrlPr>
                          <a:rPr lang="en-US" altLang="zh-CN" sz="2000" b="0" i="1" dirty="0" smtClean="0">
                            <a:solidFill>
                              <a:srgbClr val="000000"/>
                            </a:solidFill>
                            <a:latin typeface="Cambria Math" panose="02040503050406030204" pitchFamily="18" charset="0"/>
                          </a:rPr>
                        </m:ctrlPr>
                      </m:fPr>
                      <m:num>
                        <m:r>
                          <a:rPr lang="en-US" altLang="zh-CN" sz="2000" b="0" i="1" dirty="0" smtClean="0">
                            <a:solidFill>
                              <a:srgbClr val="000000"/>
                            </a:solidFill>
                            <a:latin typeface="Cambria Math" panose="02040503050406030204" pitchFamily="18" charset="0"/>
                          </a:rPr>
                          <m:t>1</m:t>
                        </m:r>
                      </m:num>
                      <m:den>
                        <m:r>
                          <a:rPr lang="en-US" altLang="zh-CN" sz="2000" b="0" i="1" dirty="0" smtClean="0">
                            <a:solidFill>
                              <a:srgbClr val="000000"/>
                            </a:solidFill>
                            <a:latin typeface="Cambria Math" panose="02040503050406030204" pitchFamily="18" charset="0"/>
                          </a:rPr>
                          <m:t>𝑁𝐷𝑉</m:t>
                        </m:r>
                      </m:den>
                    </m:f>
                    <m:d>
                      <m:dPr>
                        <m:ctrlPr>
                          <a:rPr lang="en-US" altLang="zh-CN" sz="2000" b="0" i="1" dirty="0" smtClean="0">
                            <a:solidFill>
                              <a:srgbClr val="000000"/>
                            </a:solidFill>
                            <a:latin typeface="Cambria Math" panose="02040503050406030204" pitchFamily="18" charset="0"/>
                          </a:rPr>
                        </m:ctrlPr>
                      </m:dPr>
                      <m:e>
                        <m:r>
                          <a:rPr lang="en-US" altLang="zh-CN" sz="2000" b="0" i="1" dirty="0" smtClean="0">
                            <a:solidFill>
                              <a:srgbClr val="000000"/>
                            </a:solidFill>
                            <a:latin typeface="Cambria Math" panose="02040503050406030204" pitchFamily="18" charset="0"/>
                          </a:rPr>
                          <m:t>0&lt;</m:t>
                        </m:r>
                        <m:r>
                          <a:rPr lang="en-US" altLang="zh-CN" sz="2000" b="0" i="1" dirty="0" smtClean="0">
                            <a:solidFill>
                              <a:srgbClr val="000000"/>
                            </a:solidFill>
                            <a:latin typeface="Cambria Math" panose="02040503050406030204" pitchFamily="18" charset="0"/>
                          </a:rPr>
                          <m:t>𝑑𝑠</m:t>
                        </m:r>
                        <m:r>
                          <a:rPr lang="en-US" altLang="zh-CN" sz="2000" b="0" i="1" dirty="0" smtClean="0">
                            <a:solidFill>
                              <a:srgbClr val="000000"/>
                            </a:solidFill>
                            <a:latin typeface="Cambria Math" panose="02040503050406030204" pitchFamily="18" charset="0"/>
                          </a:rPr>
                          <m:t>&lt;1</m:t>
                        </m:r>
                      </m:e>
                    </m:d>
                  </m:oMath>
                </a14:m>
                <a:endParaRPr lang="en-US" altLang="zh-CN" sz="2000" b="0" dirty="0">
                  <a:solidFill>
                    <a:srgbClr val="000000"/>
                  </a:solidFill>
                </a:endParaRPr>
              </a:p>
              <a:p>
                <a:pPr marR="0" lvl="1" algn="l" defTabSz="914400" rtl="0" eaLnBrk="1" fontAlgn="base" latinLnBrk="0" hangingPunct="1">
                  <a:lnSpc>
                    <a:spcPct val="100000"/>
                  </a:lnSpc>
                  <a:spcBef>
                    <a:spcPts val="600"/>
                  </a:spcBef>
                  <a:spcAft>
                    <a:spcPts val="600"/>
                  </a:spcAft>
                  <a:buClr>
                    <a:srgbClr val="003366"/>
                  </a:buClr>
                  <a:buSzTx/>
                  <a:defRPr/>
                </a:pPr>
                <a:r>
                  <a:rPr lang="zh-CN" altLang="en-US" sz="2000" b="0" dirty="0">
                    <a:solidFill>
                      <a:srgbClr val="000000"/>
                    </a:solidFill>
                  </a:rPr>
                  <a:t>基数估计值：</a:t>
                </a:r>
                <a14:m>
                  <m:oMath xmlns:m="http://schemas.openxmlformats.org/officeDocument/2006/math">
                    <m:d>
                      <m:dPr>
                        <m:ctrlPr>
                          <a:rPr lang="en-US" altLang="zh-CN" sz="2000" b="0" i="1" smtClean="0">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𝑁</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𝑟</m:t>
                        </m:r>
                      </m:e>
                    </m:d>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𝑑𝑠</m:t>
                    </m:r>
                    <m:r>
                      <a:rPr lang="en-US" altLang="zh-CN" sz="2000" b="0" i="1" smtClean="0">
                        <a:solidFill>
                          <a:srgbClr val="000000"/>
                        </a:solidFill>
                        <a:latin typeface="Cambria Math" panose="02040503050406030204" pitchFamily="18" charset="0"/>
                      </a:rPr>
                      <m:t>=</m:t>
                    </m:r>
                    <m:d>
                      <m:dPr>
                        <m:ctrlPr>
                          <a:rPr lang="en-US" altLang="zh-CN" sz="2000" b="0" i="1" smtClean="0">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𝑁</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𝑟</m:t>
                        </m:r>
                      </m:e>
                    </m:d>
                    <m:r>
                      <a:rPr lang="en-US" altLang="zh-CN" sz="2000" b="0" i="1" smtClean="0">
                        <a:solidFill>
                          <a:srgbClr val="000000"/>
                        </a:solidFill>
                        <a:latin typeface="Cambria Math" panose="02040503050406030204" pitchFamily="18" charset="0"/>
                      </a:rPr>
                      <m:t>×</m:t>
                    </m:r>
                    <m:f>
                      <m:fPr>
                        <m:ctrlPr>
                          <a:rPr lang="en-US" altLang="zh-CN" sz="2000" b="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1</m:t>
                        </m:r>
                      </m:num>
                      <m:den>
                        <m:r>
                          <a:rPr lang="en-US" altLang="zh-CN" sz="2000" b="0" i="1" smtClean="0">
                            <a:solidFill>
                              <a:srgbClr val="000000"/>
                            </a:solidFill>
                            <a:latin typeface="Cambria Math" panose="02040503050406030204" pitchFamily="18" charset="0"/>
                          </a:rPr>
                          <m:t>𝑁𝐷𝑉</m:t>
                        </m:r>
                      </m:den>
                    </m:f>
                  </m:oMath>
                </a14:m>
                <a:endParaRPr lang="en-US" altLang="zh-CN" sz="2000" b="0" dirty="0">
                  <a:solidFill>
                    <a:srgbClr val="000000"/>
                  </a:solidFill>
                </a:endParaRPr>
              </a:p>
            </p:txBody>
          </p:sp>
        </mc:Choice>
        <mc:Fallback xmlns="">
          <p:sp>
            <p:nvSpPr>
              <p:cNvPr id="2" name="Rectangle 3"/>
              <p:cNvSpPr>
                <a:spLocks noRot="1" noChangeAspect="1" noMove="1" noResize="1" noEditPoints="1" noAdjustHandles="1" noChangeArrowheads="1" noChangeShapeType="1" noTextEdit="1"/>
              </p:cNvSpPr>
              <p:nvPr/>
            </p:nvSpPr>
            <p:spPr bwMode="auto">
              <a:xfrm>
                <a:off x="684213" y="4365104"/>
                <a:ext cx="8208962" cy="2492896"/>
              </a:xfrm>
              <a:prstGeom prst="rect">
                <a:avLst/>
              </a:prstGeom>
              <a:blipFill>
                <a:blip r:embed="rId2"/>
                <a:stretch>
                  <a:fillRect l="-817" t="-3667" b="-489"/>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627343" y="3152440"/>
                <a:ext cx="2016224" cy="707886"/>
              </a:xfrm>
              <a:prstGeom prst="rect">
                <a:avLst/>
              </a:prstGeom>
              <a:solidFill>
                <a:schemeClr val="accent6">
                  <a:lumMod val="10000"/>
                  <a:lumOff val="90000"/>
                </a:schemeClr>
              </a:solidFill>
              <a:ln w="6350">
                <a:solidFill>
                  <a:schemeClr val="tx1"/>
                </a:solidFill>
              </a:ln>
            </p:spPr>
            <p:txBody>
              <a:bodyPr wrap="square" rtlCol="0">
                <a:spAutoFit/>
              </a:bodyPr>
              <a:lstStyle/>
              <a:p>
                <a:r>
                  <a:rPr lang="zh-CN" altLang="en-US" sz="2000" b="0" dirty="0">
                    <a:solidFill>
                      <a:srgbClr val="000000"/>
                    </a:solidFill>
                  </a:rPr>
                  <a:t>目标列总记录数</a:t>
                </a:r>
                <a:endParaRPr lang="en-US" altLang="zh-CN" sz="2000" b="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dirty="0" smtClean="0">
                          <a:solidFill>
                            <a:srgbClr val="000000"/>
                          </a:solidFill>
                          <a:latin typeface="Cambria Math" panose="02040503050406030204" pitchFamily="18" charset="0"/>
                        </a:rPr>
                        <m:t>𝑁</m:t>
                      </m:r>
                      <m:r>
                        <a:rPr lang="en-US" altLang="zh-CN" sz="2000" b="0" i="1"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𝑁</m:t>
                      </m:r>
                      <m:r>
                        <a:rPr lang="en-US" altLang="zh-CN" sz="2000" b="0" i="1" dirty="0" smtClean="0">
                          <a:solidFill>
                            <a:srgbClr val="000000"/>
                          </a:solidFill>
                          <a:latin typeface="Cambria Math" panose="02040503050406030204" pitchFamily="18" charset="0"/>
                        </a:rPr>
                        <m:t>&gt;0)</m:t>
                      </m:r>
                    </m:oMath>
                  </m:oMathPara>
                </a14:m>
                <a:endParaRPr lang="zh-CN" altLang="en-US" sz="2000" b="0" dirty="0"/>
              </a:p>
            </p:txBody>
          </p:sp>
        </mc:Choice>
        <mc:Fallback xmlns="">
          <p:sp>
            <p:nvSpPr>
              <p:cNvPr id="3" name="文本框 2"/>
              <p:cNvSpPr txBox="1">
                <a:spLocks noRot="1" noChangeAspect="1" noMove="1" noResize="1" noEditPoints="1" noAdjustHandles="1" noChangeArrowheads="1" noChangeShapeType="1" noTextEdit="1"/>
              </p:cNvSpPr>
              <p:nvPr/>
            </p:nvSpPr>
            <p:spPr>
              <a:xfrm>
                <a:off x="6627343" y="3152440"/>
                <a:ext cx="2016224" cy="707886"/>
              </a:xfrm>
              <a:prstGeom prst="rect">
                <a:avLst/>
              </a:prstGeom>
              <a:blipFill>
                <a:blip r:embed="rId3"/>
                <a:stretch>
                  <a:fillRect l="-3012" t="-5983" r="-301" b="-8547"/>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627341" y="4057341"/>
                <a:ext cx="2016225" cy="707886"/>
              </a:xfrm>
              <a:prstGeom prst="rect">
                <a:avLst/>
              </a:prstGeom>
              <a:solidFill>
                <a:schemeClr val="accent6">
                  <a:lumMod val="10000"/>
                  <a:lumOff val="90000"/>
                </a:schemeClr>
              </a:solidFill>
              <a:ln w="6350">
                <a:solidFill>
                  <a:schemeClr val="tx1"/>
                </a:solidFill>
              </a:ln>
            </p:spPr>
            <p:txBody>
              <a:bodyPr wrap="square" lIns="0" rIns="0" rtlCol="0">
                <a:spAutoFit/>
              </a:bodyPr>
              <a:lstStyle/>
              <a:p>
                <a:pPr algn="ctr"/>
                <a:r>
                  <a:rPr lang="zh-CN" altLang="en-US" sz="2000" b="0" dirty="0">
                    <a:solidFill>
                      <a:srgbClr val="000000"/>
                    </a:solidFill>
                  </a:rPr>
                  <a:t>目标列中为空值的记录数</a:t>
                </a:r>
                <a14:m>
                  <m:oMath xmlns:m="http://schemas.openxmlformats.org/officeDocument/2006/math">
                    <m:r>
                      <a:rPr lang="en-US" altLang="zh-CN" sz="2000" b="0" i="1" dirty="0" smtClean="0">
                        <a:solidFill>
                          <a:srgbClr val="000000"/>
                        </a:solidFill>
                        <a:latin typeface="Cambria Math" panose="02040503050406030204" pitchFamily="18" charset="0"/>
                      </a:rPr>
                      <m:t>𝑟</m:t>
                    </m:r>
                    <m:r>
                      <a:rPr lang="en-US" altLang="zh-CN" sz="2000" b="0" i="1"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𝑟</m:t>
                    </m:r>
                    <m:r>
                      <a:rPr lang="en-US" altLang="zh-CN" sz="2000" b="0" i="1" dirty="0" smtClean="0">
                        <a:solidFill>
                          <a:srgbClr val="000000"/>
                        </a:solidFill>
                        <a:latin typeface="Cambria Math" panose="02040503050406030204" pitchFamily="18" charset="0"/>
                      </a:rPr>
                      <m:t>&gt;0)</m:t>
                    </m:r>
                  </m:oMath>
                </a14:m>
                <a:endParaRPr lang="zh-CN" altLang="en-US" sz="2000" b="0" dirty="0"/>
              </a:p>
            </p:txBody>
          </p:sp>
        </mc:Choice>
        <mc:Fallback xmlns="">
          <p:sp>
            <p:nvSpPr>
              <p:cNvPr id="4" name="文本框 3"/>
              <p:cNvSpPr txBox="1">
                <a:spLocks noRot="1" noChangeAspect="1" noMove="1" noResize="1" noEditPoints="1" noAdjustHandles="1" noChangeArrowheads="1" noChangeShapeType="1" noTextEdit="1"/>
              </p:cNvSpPr>
              <p:nvPr/>
            </p:nvSpPr>
            <p:spPr>
              <a:xfrm>
                <a:off x="6627341" y="4057341"/>
                <a:ext cx="2016225" cy="707886"/>
              </a:xfrm>
              <a:prstGeom prst="rect">
                <a:avLst/>
              </a:prstGeom>
              <a:blipFill>
                <a:blip r:embed="rId4"/>
                <a:stretch>
                  <a:fillRect l="-6024" t="-5128" r="-3916" b="-11966"/>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627341" y="4946839"/>
                <a:ext cx="2016226" cy="646331"/>
              </a:xfrm>
              <a:prstGeom prst="rect">
                <a:avLst/>
              </a:prstGeom>
              <a:solidFill>
                <a:schemeClr val="accent6">
                  <a:lumMod val="10000"/>
                  <a:lumOff val="90000"/>
                </a:schemeClr>
              </a:solidFill>
              <a:ln w="6350">
                <a:solidFill>
                  <a:schemeClr val="tx1"/>
                </a:solidFill>
              </a:ln>
            </p:spPr>
            <p:txBody>
              <a:bodyPr wrap="square" rtlCol="0">
                <a:spAutoFit/>
              </a:bodyPr>
              <a:lstStyle/>
              <a:p>
                <a:pPr algn="ctr"/>
                <a:r>
                  <a:rPr lang="zh-CN" altLang="en-US" sz="1800" b="0" dirty="0">
                    <a:solidFill>
                      <a:srgbClr val="000000"/>
                    </a:solidFill>
                  </a:rPr>
                  <a:t>不同取值数目</a:t>
                </a:r>
                <a:endParaRPr lang="en-US" altLang="zh-CN" sz="1800" b="0" dirty="0">
                  <a:solidFill>
                    <a:srgbClr val="000000"/>
                  </a:solidFill>
                </a:endParaRPr>
              </a:p>
              <a:p>
                <a:pPr/>
                <a14:m>
                  <m:oMathPara xmlns:m="http://schemas.openxmlformats.org/officeDocument/2006/math">
                    <m:oMathParaPr>
                      <m:jc m:val="centerGroup"/>
                    </m:oMathParaPr>
                    <m:oMath xmlns:m="http://schemas.openxmlformats.org/officeDocument/2006/math">
                      <m:r>
                        <a:rPr lang="en-US" altLang="zh-CN" sz="1800" i="1" dirty="0" smtClean="0">
                          <a:solidFill>
                            <a:srgbClr val="000000"/>
                          </a:solidFill>
                          <a:latin typeface="Cambria Math" panose="02040503050406030204" pitchFamily="18" charset="0"/>
                        </a:rPr>
                        <m:t>𝑁𝐷𝑉</m:t>
                      </m:r>
                    </m:oMath>
                  </m:oMathPara>
                </a14:m>
                <a:endParaRPr lang="zh-CN" altLang="en-US" sz="1800" b="0" dirty="0">
                  <a:solidFill>
                    <a:srgbClr val="0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627341" y="4946839"/>
                <a:ext cx="2016226" cy="646331"/>
              </a:xfrm>
              <a:prstGeom prst="rect">
                <a:avLst/>
              </a:prstGeom>
              <a:blipFill>
                <a:blip r:embed="rId5"/>
                <a:stretch>
                  <a:fillRect t="-6481"/>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AutoShape 4"/>
              <p:cNvSpPr>
                <a:spLocks noChangeArrowheads="1"/>
              </p:cNvSpPr>
              <p:nvPr/>
            </p:nvSpPr>
            <p:spPr bwMode="auto">
              <a:xfrm>
                <a:off x="6660262" y="5774782"/>
                <a:ext cx="2160210" cy="991502"/>
              </a:xfrm>
              <a:prstGeom prst="cloudCallout">
                <a:avLst>
                  <a:gd name="adj1" fmla="val -102332"/>
                  <a:gd name="adj2" fmla="val -20768"/>
                </a:avLst>
              </a:prstGeom>
              <a:solidFill>
                <a:schemeClr val="accent1"/>
              </a:solidFill>
              <a:ln w="9525">
                <a:solidFill>
                  <a:schemeClr val="tx1"/>
                </a:solidFill>
                <a:round/>
              </a:ln>
            </p:spPr>
            <p:txBody>
              <a:bodyPr anchor="ctr"/>
              <a:lstStyle/>
              <a:p>
                <a:pPr algn="ctr">
                  <a:lnSpc>
                    <a:spcPts val="2400"/>
                  </a:lnSpc>
                  <a:spcBef>
                    <a:spcPct val="0"/>
                  </a:spcBef>
                  <a:buClrTx/>
                  <a:buFontTx/>
                  <a:buNone/>
                </a:pPr>
                <a14:m>
                  <m:oMath xmlns:m="http://schemas.openxmlformats.org/officeDocument/2006/math">
                    <m:r>
                      <a:rPr lang="en-US" altLang="zh-CN" sz="1800" b="1" i="1" dirty="0" smtClean="0">
                        <a:solidFill>
                          <a:srgbClr val="FF0000"/>
                        </a:solidFill>
                        <a:latin typeface="Cambria Math" panose="02040503050406030204" pitchFamily="18" charset="0"/>
                        <a:ea typeface="黑体" panose="02010609060101010101" pitchFamily="2" charset="-122"/>
                      </a:rPr>
                      <m:t>𝒅𝒔</m:t>
                    </m:r>
                    <m:r>
                      <a:rPr lang="zh-CN" altLang="en-US" sz="1800" b="1" i="1" dirty="0">
                        <a:solidFill>
                          <a:srgbClr val="FF0000"/>
                        </a:solidFill>
                        <a:latin typeface="Cambria Math" panose="02040503050406030204" pitchFamily="18" charset="0"/>
                        <a:ea typeface="黑体" panose="02010609060101010101" pitchFamily="2" charset="-122"/>
                      </a:rPr>
                      <m:t>蕴含</m:t>
                    </m:r>
                  </m:oMath>
                </a14:m>
                <a:r>
                  <a:rPr lang="zh-CN" altLang="en-US" sz="1800" dirty="0">
                    <a:solidFill>
                      <a:srgbClr val="FF0000"/>
                    </a:solidFill>
                    <a:latin typeface="+mn-lt"/>
                    <a:ea typeface="黑体" panose="02010609060101010101" pitchFamily="2" charset="-122"/>
                  </a:rPr>
                  <a:t>了什么假设？</a:t>
                </a:r>
                <a:endParaRPr lang="en-US" altLang="zh-CN" sz="1800" dirty="0">
                  <a:solidFill>
                    <a:srgbClr val="FF0000"/>
                  </a:solidFill>
                  <a:latin typeface="+mn-lt"/>
                  <a:ea typeface="黑体" panose="02010609060101010101" pitchFamily="2" charset="-122"/>
                </a:endParaRPr>
              </a:p>
            </p:txBody>
          </p:sp>
        </mc:Choice>
        <mc:Fallback xmlns="">
          <p:sp>
            <p:nvSpPr>
              <p:cNvPr id="6" name="AutoShape 4"/>
              <p:cNvSpPr>
                <a:spLocks noRot="1" noChangeAspect="1" noMove="1" noResize="1" noEditPoints="1" noAdjustHandles="1" noChangeArrowheads="1" noChangeShapeType="1" noTextEdit="1"/>
              </p:cNvSpPr>
              <p:nvPr/>
            </p:nvSpPr>
            <p:spPr bwMode="auto">
              <a:xfrm>
                <a:off x="6660262" y="5774782"/>
                <a:ext cx="2160210" cy="991502"/>
              </a:xfrm>
              <a:prstGeom prst="cloudCallout">
                <a:avLst>
                  <a:gd name="adj1" fmla="val -102332"/>
                  <a:gd name="adj2" fmla="val -20768"/>
                </a:avLst>
              </a:prstGeom>
              <a:blipFill>
                <a:blip r:embed="rId6"/>
                <a:stretch>
                  <a:fillRect/>
                </a:stretch>
              </a:blipFill>
              <a:ln w="9525">
                <a:solidFill>
                  <a:schemeClr val="tx1"/>
                </a:solidFill>
                <a:round/>
              </a:ln>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(6)</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4" name="Rectangle 3"/>
              <p:cNvSpPr>
                <a:spLocks noChangeArrowheads="1"/>
              </p:cNvSpPr>
              <p:nvPr/>
            </p:nvSpPr>
            <p:spPr bwMode="auto">
              <a:xfrm>
                <a:off x="684213" y="2032002"/>
                <a:ext cx="8208962" cy="240511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高度均衡直方图</a:t>
                </a:r>
                <a:endParaRPr lang="en-US" altLang="zh-CN" sz="2200" dirty="0">
                  <a:solidFill>
                    <a:srgbClr val="0000FF"/>
                  </a:solidFill>
                </a:endParaRPr>
              </a:p>
              <a:p>
                <a:pPr marL="269875" lvl="1" indent="-269875">
                  <a:spcBef>
                    <a:spcPts val="600"/>
                  </a:spcBef>
                  <a:spcAft>
                    <a:spcPts val="600"/>
                  </a:spcAft>
                  <a:buFontTx/>
                  <a:buChar char="-"/>
                </a:pPr>
                <a:r>
                  <a:rPr lang="zh-CN" altLang="en-US" sz="2000" b="0" dirty="0"/>
                  <a:t>对目标列数据排序后将记录平分到每一个存储桶中</a:t>
                </a:r>
                <a:endParaRPr lang="en-US" altLang="zh-CN" sz="2000" b="0" dirty="0"/>
              </a:p>
              <a:p>
                <a:pPr marL="179388" lvl="2">
                  <a:spcBef>
                    <a:spcPts val="300"/>
                  </a:spcBef>
                  <a:spcAft>
                    <a:spcPts val="300"/>
                  </a:spcAft>
                </a:pPr>
                <a:r>
                  <a:rPr lang="zh-CN" altLang="en-US" sz="1800" b="0" dirty="0">
                    <a:solidFill>
                      <a:srgbClr val="000000"/>
                    </a:solidFill>
                  </a:rPr>
                  <a:t>设有</a:t>
                </a:r>
                <a14:m>
                  <m:oMath xmlns:m="http://schemas.openxmlformats.org/officeDocument/2006/math">
                    <m:r>
                      <a:rPr lang="en-US" altLang="zh-CN" sz="1800" b="0" dirty="0">
                        <a:solidFill>
                          <a:srgbClr val="000000"/>
                        </a:solidFill>
                        <a:latin typeface="Cambria Math" panose="02040503050406030204" pitchFamily="18" charset="0"/>
                      </a:rPr>
                      <m:t>𝑏</m:t>
                    </m:r>
                    <m:r>
                      <a:rPr lang="zh-CN" altLang="en-US" sz="1800" b="0" dirty="0">
                        <a:solidFill>
                          <a:srgbClr val="000000"/>
                        </a:solidFill>
                        <a:latin typeface="Cambria Math" panose="02040503050406030204" pitchFamily="18" charset="0"/>
                      </a:rPr>
                      <m:t>个</m:t>
                    </m:r>
                  </m:oMath>
                </a14:m>
                <a:r>
                  <a:rPr lang="zh-CN" altLang="en-US" sz="1800" b="0" dirty="0">
                    <a:solidFill>
                      <a:srgbClr val="000000"/>
                    </a:solidFill>
                  </a:rPr>
                  <a:t>存储桶，则</a:t>
                </a:r>
                <a:r>
                  <a:rPr lang="zh-CN" altLang="en-US" sz="1800" b="0" dirty="0">
                    <a:solidFill>
                      <a:srgbClr val="FF0000"/>
                    </a:solidFill>
                  </a:rPr>
                  <a:t>端点数表示存储桶的编号</a:t>
                </a:r>
                <a:r>
                  <a:rPr lang="zh-CN" altLang="en-US" sz="1800" b="0" dirty="0">
                    <a:solidFill>
                      <a:srgbClr val="000000"/>
                    </a:solidFill>
                  </a:rPr>
                  <a:t>，第一个存储桶的端点值表示目标列分量的最小值，其余的存储桶端点值表示存储分量的最大值</a:t>
                </a:r>
                <a:endParaRPr lang="en-US" altLang="zh-CN" sz="1800" b="0" dirty="0">
                  <a:solidFill>
                    <a:srgbClr val="000000"/>
                  </a:solidFill>
                </a:endParaRPr>
              </a:p>
              <a:p>
                <a:pPr marL="269875" lvl="1" indent="-269875">
                  <a:spcBef>
                    <a:spcPts val="600"/>
                  </a:spcBef>
                  <a:spcAft>
                    <a:spcPts val="600"/>
                  </a:spcAft>
                  <a:buFontTx/>
                  <a:buChar char="-"/>
                </a:pPr>
                <a:r>
                  <a:rPr lang="zh-CN" altLang="en-US" sz="2000" b="0" dirty="0"/>
                  <a:t>流行值：</a:t>
                </a:r>
                <a:r>
                  <a:rPr lang="zh-CN" altLang="en-US" sz="1800" b="0" dirty="0">
                    <a:solidFill>
                      <a:srgbClr val="000000"/>
                    </a:solidFill>
                  </a:rPr>
                  <a:t>分量值作为存储桶端点值出现不只一次</a:t>
                </a:r>
                <a:endParaRPr lang="en-US" altLang="zh-CN" sz="1800" b="0" dirty="0">
                  <a:solidFill>
                    <a:srgbClr val="000000"/>
                  </a:solidFill>
                </a:endParaRPr>
              </a:p>
              <a:p>
                <a:pPr marL="0" lvl="1">
                  <a:spcBef>
                    <a:spcPts val="600"/>
                  </a:spcBef>
                  <a:spcAft>
                    <a:spcPts val="600"/>
                  </a:spcAft>
                </a:pPr>
                <a:r>
                  <a:rPr lang="zh-CN" altLang="en-US" sz="2000" b="0" dirty="0"/>
                  <a:t>    非流行值：</a:t>
                </a:r>
                <a:r>
                  <a:rPr lang="zh-CN" altLang="en-US" sz="1800" b="0" dirty="0">
                    <a:solidFill>
                      <a:srgbClr val="000000"/>
                    </a:solidFill>
                  </a:rPr>
                  <a:t>分量值作为存储桶端点值出现次数仅为一次</a:t>
                </a:r>
              </a:p>
              <a:p>
                <a:pPr marL="800100" lvl="1" indent="-342900">
                  <a:spcBef>
                    <a:spcPts val="600"/>
                  </a:spcBef>
                  <a:spcAft>
                    <a:spcPts val="600"/>
                  </a:spcAft>
                  <a:buFontTx/>
                  <a:buChar char="-"/>
                </a:pPr>
                <a:endParaRPr lang="zh-CN" altLang="en-US" sz="1800" b="0" dirty="0">
                  <a:solidFill>
                    <a:srgbClr val="000000"/>
                  </a:solidFill>
                </a:endParaRPr>
              </a:p>
            </p:txBody>
          </p:sp>
        </mc:Choice>
        <mc:Fallback xmlns="">
          <p:sp>
            <p:nvSpPr>
              <p:cNvPr id="14" name="Rectangle 3"/>
              <p:cNvSpPr>
                <a:spLocks noRot="1" noChangeAspect="1" noMove="1" noResize="1" noEditPoints="1" noAdjustHandles="1" noChangeArrowheads="1" noChangeShapeType="1" noTextEdit="1"/>
              </p:cNvSpPr>
              <p:nvPr/>
            </p:nvSpPr>
            <p:spPr bwMode="auto">
              <a:xfrm>
                <a:off x="684213" y="2032002"/>
                <a:ext cx="8208962" cy="2405110"/>
              </a:xfrm>
              <a:prstGeom prst="rect">
                <a:avLst/>
              </a:prstGeom>
              <a:blipFill>
                <a:blip r:embed="rId3"/>
                <a:stretch>
                  <a:fillRect l="-817" t="-3544" b="-3291"/>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3"/>
              <p:cNvSpPr>
                <a:spLocks noChangeArrowheads="1"/>
              </p:cNvSpPr>
              <p:nvPr/>
            </p:nvSpPr>
            <p:spPr bwMode="auto">
              <a:xfrm>
                <a:off x="707061" y="4532220"/>
                <a:ext cx="8208962" cy="171618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基于高度均衡直方图的基数估计</a:t>
                </a:r>
                <a:endParaRPr lang="en-US" altLang="zh-CN" sz="2200" dirty="0">
                  <a:solidFill>
                    <a:srgbClr val="0000FF"/>
                  </a:solidFill>
                </a:endParaRPr>
              </a:p>
              <a:p>
                <a:pPr marL="269875" lvl="1" indent="-269875">
                  <a:lnSpc>
                    <a:spcPct val="150000"/>
                  </a:lnSpc>
                  <a:spcBef>
                    <a:spcPts val="0"/>
                  </a:spcBef>
                  <a:spcAft>
                    <a:spcPts val="1000"/>
                  </a:spcAft>
                  <a:buFontTx/>
                  <a:buChar char="-"/>
                </a:pPr>
                <a:r>
                  <a:rPr lang="zh-CN" altLang="en-US" sz="2000" b="0" dirty="0"/>
                  <a:t>流行值：</a:t>
                </a:r>
                <a14:m>
                  <m:oMath xmlns:m="http://schemas.openxmlformats.org/officeDocument/2006/math">
                    <m:r>
                      <a:rPr lang="en-US" altLang="zh-CN" sz="1800" b="0" i="1" dirty="0" smtClean="0">
                        <a:solidFill>
                          <a:srgbClr val="000000"/>
                        </a:solidFill>
                        <a:latin typeface="Cambria Math" panose="02040503050406030204" pitchFamily="18" charset="0"/>
                      </a:rPr>
                      <m:t>𝑑𝑠</m:t>
                    </m:r>
                    <m:r>
                      <a:rPr lang="en-US" altLang="zh-CN" sz="1800" b="0" i="1" dirty="0" smtClean="0">
                        <a:solidFill>
                          <a:srgbClr val="000000"/>
                        </a:solidFill>
                        <a:latin typeface="Cambria Math" panose="02040503050406030204" pitchFamily="18" charset="0"/>
                      </a:rPr>
                      <m:t>=</m:t>
                    </m:r>
                    <m:f>
                      <m:fPr>
                        <m:ctrlPr>
                          <a:rPr lang="en-US" altLang="zh-CN" sz="1800" b="0" i="1" dirty="0" smtClean="0">
                            <a:solidFill>
                              <a:srgbClr val="000000"/>
                            </a:solidFill>
                            <a:latin typeface="Cambria Math" panose="02040503050406030204" pitchFamily="18" charset="0"/>
                          </a:rPr>
                        </m:ctrlPr>
                      </m:fPr>
                      <m:num>
                        <m:r>
                          <a:rPr lang="en-US" altLang="zh-CN" sz="1800" b="0" i="1" dirty="0" smtClean="0">
                            <a:solidFill>
                              <a:srgbClr val="000000"/>
                            </a:solidFill>
                            <a:latin typeface="Cambria Math" panose="02040503050406030204" pitchFamily="18" charset="0"/>
                          </a:rPr>
                          <m:t>𝑘</m:t>
                        </m:r>
                      </m:num>
                      <m:den>
                        <m:r>
                          <a:rPr lang="en-US" altLang="zh-CN" sz="1800" b="0" i="1" dirty="0" smtClean="0">
                            <a:solidFill>
                              <a:srgbClr val="000000"/>
                            </a:solidFill>
                            <a:latin typeface="Cambria Math" panose="02040503050406030204" pitchFamily="18" charset="0"/>
                          </a:rPr>
                          <m:t>𝑏</m:t>
                        </m:r>
                      </m:den>
                    </m:f>
                  </m:oMath>
                </a14:m>
                <a:endParaRPr lang="en-US" altLang="zh-CN" sz="1800" b="0" dirty="0">
                  <a:solidFill>
                    <a:srgbClr val="000000"/>
                  </a:solidFill>
                </a:endParaRPr>
              </a:p>
              <a:p>
                <a:pPr marL="269875" lvl="1" indent="-269875">
                  <a:spcBef>
                    <a:spcPts val="600"/>
                  </a:spcBef>
                  <a:spcAft>
                    <a:spcPts val="600"/>
                  </a:spcAft>
                  <a:buFontTx/>
                  <a:buChar char="-"/>
                </a:pPr>
                <a:r>
                  <a:rPr lang="zh-CN" altLang="en-US" sz="2000" b="0" dirty="0"/>
                  <a:t>非流行值：</a:t>
                </a:r>
                <a14:m>
                  <m:oMath xmlns:m="http://schemas.openxmlformats.org/officeDocument/2006/math">
                    <m:r>
                      <a:rPr lang="en-US" altLang="zh-CN" sz="1800" b="0" i="1" dirty="0" smtClean="0">
                        <a:solidFill>
                          <a:srgbClr val="000000"/>
                        </a:solidFill>
                        <a:latin typeface="Cambria Math" panose="02040503050406030204" pitchFamily="18" charset="0"/>
                      </a:rPr>
                      <m:t>𝑑𝑠</m:t>
                    </m:r>
                    <m:r>
                      <a:rPr lang="en-US" altLang="zh-CN" sz="1800" b="0" i="1" dirty="0" smtClean="0">
                        <a:solidFill>
                          <a:srgbClr val="000000"/>
                        </a:solidFill>
                        <a:latin typeface="Cambria Math" panose="02040503050406030204" pitchFamily="18" charset="0"/>
                      </a:rPr>
                      <m:t>=</m:t>
                    </m:r>
                    <m:f>
                      <m:fPr>
                        <m:ctrlPr>
                          <a:rPr lang="en-US" altLang="zh-CN" sz="1800" b="0" i="1" dirty="0" smtClean="0">
                            <a:solidFill>
                              <a:srgbClr val="000000"/>
                            </a:solidFill>
                            <a:latin typeface="Cambria Math" panose="02040503050406030204" pitchFamily="18" charset="0"/>
                          </a:rPr>
                        </m:ctrlPr>
                      </m:fPr>
                      <m:num>
                        <m:r>
                          <a:rPr lang="en-US" altLang="zh-CN" sz="1800" b="0" i="1" dirty="0" smtClean="0">
                            <a:solidFill>
                              <a:srgbClr val="000000"/>
                            </a:solidFill>
                            <a:latin typeface="Cambria Math" panose="02040503050406030204" pitchFamily="18" charset="0"/>
                          </a:rPr>
                          <m:t>𝑏</m:t>
                        </m:r>
                        <m:r>
                          <a:rPr lang="en-US" altLang="zh-CN" sz="1800" b="0" i="1" dirty="0" smtClean="0">
                            <a:solidFill>
                              <a:srgbClr val="000000"/>
                            </a:solidFill>
                            <a:latin typeface="Cambria Math" panose="02040503050406030204" pitchFamily="18" charset="0"/>
                          </a:rPr>
                          <m:t>−</m:t>
                        </m:r>
                        <m:r>
                          <a:rPr lang="en-US" altLang="zh-CN" sz="1800" b="0" i="1" dirty="0" smtClean="0">
                            <a:solidFill>
                              <a:srgbClr val="000000"/>
                            </a:solidFill>
                            <a:latin typeface="Cambria Math" panose="02040503050406030204" pitchFamily="18" charset="0"/>
                          </a:rPr>
                          <m:t>𝑘</m:t>
                        </m:r>
                      </m:num>
                      <m:den>
                        <m:r>
                          <a:rPr lang="en-US" altLang="zh-CN" sz="1800" b="0" i="1" dirty="0" smtClean="0">
                            <a:solidFill>
                              <a:srgbClr val="000000"/>
                            </a:solidFill>
                            <a:latin typeface="Cambria Math" panose="02040503050406030204" pitchFamily="18" charset="0"/>
                          </a:rPr>
                          <m:t>𝑏</m:t>
                        </m:r>
                      </m:den>
                    </m:f>
                    <m:r>
                      <a:rPr lang="en-US" altLang="zh-CN" sz="1800" b="0" i="1" dirty="0" smtClean="0">
                        <a:solidFill>
                          <a:srgbClr val="000000"/>
                        </a:solidFill>
                        <a:latin typeface="Cambria Math" panose="02040503050406030204" pitchFamily="18" charset="0"/>
                      </a:rPr>
                      <m:t>×</m:t>
                    </m:r>
                    <m:f>
                      <m:fPr>
                        <m:ctrlPr>
                          <a:rPr lang="en-US" altLang="zh-CN" sz="1800" b="0" i="1" dirty="0" smtClean="0">
                            <a:solidFill>
                              <a:srgbClr val="000000"/>
                            </a:solidFill>
                            <a:latin typeface="Cambria Math" panose="02040503050406030204" pitchFamily="18" charset="0"/>
                          </a:rPr>
                        </m:ctrlPr>
                      </m:fPr>
                      <m:num>
                        <m:r>
                          <a:rPr lang="en-US" altLang="zh-CN" sz="1800" b="0" i="1" dirty="0" smtClean="0">
                            <a:solidFill>
                              <a:srgbClr val="000000"/>
                            </a:solidFill>
                            <a:latin typeface="Cambria Math" panose="02040503050406030204" pitchFamily="18" charset="0"/>
                          </a:rPr>
                          <m:t>1</m:t>
                        </m:r>
                      </m:num>
                      <m:den>
                        <m:r>
                          <a:rPr lang="en-US" altLang="zh-CN" sz="1800" b="0" i="1" dirty="0" smtClean="0">
                            <a:solidFill>
                              <a:srgbClr val="000000"/>
                            </a:solidFill>
                            <a:latin typeface="Cambria Math" panose="02040503050406030204" pitchFamily="18" charset="0"/>
                          </a:rPr>
                          <m:t>𝑁𝐷𝑉</m:t>
                        </m:r>
                        <m:r>
                          <a:rPr lang="en-US" altLang="zh-CN" sz="1800" b="0" i="1" dirty="0" smtClean="0">
                            <a:solidFill>
                              <a:srgbClr val="000000"/>
                            </a:solidFill>
                            <a:latin typeface="Cambria Math" panose="02040503050406030204" pitchFamily="18" charset="0"/>
                          </a:rPr>
                          <m:t>−</m:t>
                        </m:r>
                        <m:r>
                          <a:rPr lang="en-US" altLang="zh-CN" sz="1800" b="0" i="1" dirty="0" smtClean="0">
                            <a:solidFill>
                              <a:srgbClr val="000000"/>
                            </a:solidFill>
                            <a:latin typeface="Cambria Math" panose="02040503050406030204" pitchFamily="18" charset="0"/>
                          </a:rPr>
                          <m:t>𝑎</m:t>
                        </m:r>
                      </m:den>
                    </m:f>
                  </m:oMath>
                </a14:m>
                <a:endParaRPr lang="zh-CN" altLang="en-US" sz="1800" b="0" dirty="0">
                  <a:solidFill>
                    <a:srgbClr val="000000"/>
                  </a:solidFill>
                </a:endParaRPr>
              </a:p>
              <a:p>
                <a:pPr marL="269875" lvl="1" indent="-269875">
                  <a:spcBef>
                    <a:spcPts val="600"/>
                  </a:spcBef>
                  <a:spcAft>
                    <a:spcPts val="600"/>
                  </a:spcAft>
                  <a:buFontTx/>
                  <a:buChar char="-"/>
                </a:pPr>
                <a:r>
                  <a:rPr lang="zh-CN" altLang="en-US" sz="2000" b="0" dirty="0"/>
                  <a:t>基数估计值：</a:t>
                </a:r>
                <a14:m>
                  <m:oMath xmlns:m="http://schemas.openxmlformats.org/officeDocument/2006/math">
                    <m:d>
                      <m:dPr>
                        <m:ctrlPr>
                          <a:rPr lang="en-US" altLang="zh-CN" sz="1800" b="0" i="1" smtClean="0">
                            <a:solidFill>
                              <a:srgbClr val="000000"/>
                            </a:solidFill>
                            <a:latin typeface="Cambria Math" panose="02040503050406030204" pitchFamily="18" charset="0"/>
                          </a:rPr>
                        </m:ctrlPr>
                      </m:dPr>
                      <m:e>
                        <m:r>
                          <a:rPr lang="en-US" altLang="zh-CN" sz="1800" b="0" i="1" smtClean="0">
                            <a:solidFill>
                              <a:srgbClr val="000000"/>
                            </a:solidFill>
                            <a:latin typeface="Cambria Math" panose="02040503050406030204" pitchFamily="18" charset="0"/>
                          </a:rPr>
                          <m:t>𝑁</m:t>
                        </m:r>
                        <m:r>
                          <a:rPr lang="en-US" altLang="zh-CN" sz="1800" b="0" i="1" smtClean="0">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𝑟</m:t>
                        </m:r>
                      </m:e>
                    </m:d>
                    <m:r>
                      <a:rPr lang="en-US" altLang="zh-CN" sz="1800" b="0" i="1" smtClean="0">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𝑑𝑠</m:t>
                    </m:r>
                  </m:oMath>
                </a14:m>
                <a:endParaRPr lang="zh-CN" altLang="en-US" sz="1800" b="0" dirty="0">
                  <a:solidFill>
                    <a:srgbClr val="000000"/>
                  </a:solidFill>
                </a:endParaRPr>
              </a:p>
            </p:txBody>
          </p:sp>
        </mc:Choice>
        <mc:Fallback xmlns="">
          <p:sp>
            <p:nvSpPr>
              <p:cNvPr id="2" name="Rectangle 3"/>
              <p:cNvSpPr>
                <a:spLocks noRot="1" noChangeAspect="1" noMove="1" noResize="1" noEditPoints="1" noAdjustHandles="1" noChangeArrowheads="1" noChangeShapeType="1" noTextEdit="1"/>
              </p:cNvSpPr>
              <p:nvPr/>
            </p:nvSpPr>
            <p:spPr bwMode="auto">
              <a:xfrm>
                <a:off x="707061" y="4532220"/>
                <a:ext cx="8208962" cy="1716180"/>
              </a:xfrm>
              <a:prstGeom prst="rect">
                <a:avLst/>
              </a:prstGeom>
              <a:blipFill>
                <a:blip r:embed="rId4"/>
                <a:stretch>
                  <a:fillRect l="-817" t="-4965" b="-29078"/>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4644008" y="5004591"/>
                <a:ext cx="1781912" cy="923330"/>
              </a:xfrm>
              <a:prstGeom prst="rect">
                <a:avLst/>
              </a:prstGeom>
              <a:solidFill>
                <a:schemeClr val="accent6">
                  <a:lumMod val="10000"/>
                  <a:lumOff val="90000"/>
                </a:schemeClr>
              </a:solidFill>
              <a:ln w="6350">
                <a:solidFill>
                  <a:schemeClr val="tx1"/>
                </a:solidFill>
              </a:ln>
            </p:spPr>
            <p:txBody>
              <a:bodyPr wrap="square" rtlCol="0">
                <a:spAutoFit/>
              </a:bodyPr>
              <a:lstStyle/>
              <a:p>
                <a:pPr algn="ctr"/>
                <a:r>
                  <a:rPr lang="zh-CN" altLang="en-US" sz="1800" b="0" dirty="0">
                    <a:solidFill>
                      <a:srgbClr val="000000"/>
                    </a:solidFill>
                  </a:rPr>
                  <a:t>流行值作为存储桶端点值出现次数</a:t>
                </a:r>
                <a14:m>
                  <m:oMath xmlns:m="http://schemas.openxmlformats.org/officeDocument/2006/math">
                    <m:r>
                      <a:rPr lang="en-US" altLang="zh-CN" sz="1800" b="0" i="1" dirty="0" smtClean="0">
                        <a:solidFill>
                          <a:srgbClr val="000000"/>
                        </a:solidFill>
                        <a:latin typeface="Cambria Math" panose="02040503050406030204" pitchFamily="18" charset="0"/>
                      </a:rPr>
                      <m:t>𝑘</m:t>
                    </m:r>
                    <m:r>
                      <a:rPr lang="en-US" altLang="zh-CN" sz="1800" b="0" i="1" dirty="0" smtClean="0">
                        <a:solidFill>
                          <a:srgbClr val="000000"/>
                        </a:solidFill>
                        <a:latin typeface="Cambria Math" panose="02040503050406030204" pitchFamily="18" charset="0"/>
                      </a:rPr>
                      <m:t>(</m:t>
                    </m:r>
                    <m:r>
                      <a:rPr lang="en-US" altLang="zh-CN" sz="1800" b="0" i="1" dirty="0" smtClean="0">
                        <a:solidFill>
                          <a:srgbClr val="000000"/>
                        </a:solidFill>
                        <a:latin typeface="Cambria Math" panose="02040503050406030204" pitchFamily="18" charset="0"/>
                      </a:rPr>
                      <m:t>𝑘</m:t>
                    </m:r>
                    <m:r>
                      <a:rPr lang="en-US" altLang="zh-CN" sz="1800" b="0" i="1" dirty="0" smtClean="0">
                        <a:solidFill>
                          <a:srgbClr val="000000"/>
                        </a:solidFill>
                        <a:latin typeface="Cambria Math" panose="02040503050406030204" pitchFamily="18" charset="0"/>
                      </a:rPr>
                      <m:t>&gt;1)</m:t>
                    </m:r>
                  </m:oMath>
                </a14:m>
                <a:endParaRPr lang="zh-CN" altLang="en-US" sz="1800" b="0" dirty="0"/>
              </a:p>
            </p:txBody>
          </p:sp>
        </mc:Choice>
        <mc:Fallback xmlns="">
          <p:sp>
            <p:nvSpPr>
              <p:cNvPr id="5" name="文本框 4"/>
              <p:cNvSpPr txBox="1">
                <a:spLocks noRot="1" noChangeAspect="1" noMove="1" noResize="1" noEditPoints="1" noAdjustHandles="1" noChangeArrowheads="1" noChangeShapeType="1" noTextEdit="1"/>
              </p:cNvSpPr>
              <p:nvPr/>
            </p:nvSpPr>
            <p:spPr>
              <a:xfrm>
                <a:off x="4644008" y="5004591"/>
                <a:ext cx="1781912" cy="923330"/>
              </a:xfrm>
              <a:prstGeom prst="rect">
                <a:avLst/>
              </a:prstGeom>
              <a:blipFill>
                <a:blip r:embed="rId5"/>
                <a:stretch>
                  <a:fillRect l="-2048" t="-3947" b="-7895"/>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644008" y="6023029"/>
                <a:ext cx="1781912" cy="646331"/>
              </a:xfrm>
              <a:prstGeom prst="rect">
                <a:avLst/>
              </a:prstGeom>
              <a:solidFill>
                <a:schemeClr val="accent6">
                  <a:lumMod val="10000"/>
                  <a:lumOff val="90000"/>
                </a:schemeClr>
              </a:solidFill>
              <a:ln w="6350">
                <a:solidFill>
                  <a:schemeClr val="tx1"/>
                </a:solidFill>
              </a:ln>
            </p:spPr>
            <p:txBody>
              <a:bodyPr wrap="square" rtlCol="0">
                <a:spAutoFit/>
              </a:bodyPr>
              <a:lstStyle/>
              <a:p>
                <a:pPr algn="ctr"/>
                <a:r>
                  <a:rPr lang="zh-CN" altLang="en-US" sz="1800" b="0" dirty="0">
                    <a:solidFill>
                      <a:srgbClr val="000000"/>
                    </a:solidFill>
                  </a:rPr>
                  <a:t>流行值个数</a:t>
                </a:r>
                <a:endParaRPr lang="en-US" altLang="zh-CN" sz="1800" b="0" i="1" dirty="0">
                  <a:solidFill>
                    <a:srgbClr val="00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1800" b="0" i="1" dirty="0" smtClean="0">
                          <a:solidFill>
                            <a:srgbClr val="000000"/>
                          </a:solidFill>
                          <a:latin typeface="Cambria Math" panose="02040503050406030204" pitchFamily="18" charset="0"/>
                        </a:rPr>
                        <m:t>𝑎</m:t>
                      </m:r>
                      <m:r>
                        <a:rPr lang="en-US" altLang="zh-CN" sz="1800" b="0" i="1" dirty="0" smtClean="0">
                          <a:solidFill>
                            <a:srgbClr val="000000"/>
                          </a:solidFill>
                          <a:latin typeface="Cambria Math" panose="02040503050406030204" pitchFamily="18" charset="0"/>
                        </a:rPr>
                        <m:t>(</m:t>
                      </m:r>
                      <m:r>
                        <a:rPr lang="en-US" altLang="zh-CN" sz="1800" b="0" i="1" dirty="0" smtClean="0">
                          <a:solidFill>
                            <a:srgbClr val="000000"/>
                          </a:solidFill>
                          <a:latin typeface="Cambria Math" panose="02040503050406030204" pitchFamily="18" charset="0"/>
                        </a:rPr>
                        <m:t>𝑎</m:t>
                      </m:r>
                      <m:r>
                        <a:rPr lang="en-US" altLang="zh-CN" sz="1800" b="0" i="1" dirty="0" smtClean="0">
                          <a:solidFill>
                            <a:srgbClr val="000000"/>
                          </a:solidFill>
                          <a:latin typeface="Cambria Math" panose="02040503050406030204" pitchFamily="18" charset="0"/>
                        </a:rPr>
                        <m:t>&gt;0)</m:t>
                      </m:r>
                    </m:oMath>
                  </m:oMathPara>
                </a14:m>
                <a:endParaRPr lang="zh-CN" altLang="en-US" sz="1800"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4644008" y="6023029"/>
                <a:ext cx="1781912" cy="646331"/>
              </a:xfrm>
              <a:prstGeom prst="rect">
                <a:avLst/>
              </a:prstGeom>
              <a:blipFill>
                <a:blip r:embed="rId6"/>
                <a:stretch>
                  <a:fillRect t="-6542" b="-7477"/>
                </a:stretch>
              </a:blipFill>
              <a:ln w="6350">
                <a:solidFill>
                  <a:schemeClr val="tx1"/>
                </a:solidFill>
              </a:ln>
            </p:spPr>
            <p:txBody>
              <a:bodyPr/>
              <a:lstStyle/>
              <a:p>
                <a:r>
                  <a:rPr lang="zh-CN" altLang="en-US">
                    <a:noFill/>
                  </a:rPr>
                  <a:t> </a:t>
                </a:r>
              </a:p>
            </p:txBody>
          </p:sp>
        </mc:Fallback>
      </mc:AlternateContent>
      <p:pic>
        <p:nvPicPr>
          <p:cNvPr id="4" name="图片 3"/>
          <p:cNvPicPr>
            <a:picLocks noChangeAspect="1"/>
          </p:cNvPicPr>
          <p:nvPr/>
        </p:nvPicPr>
        <p:blipFill rotWithShape="1">
          <a:blip r:embed="rId7"/>
          <a:srcRect l="8826" r="3606" b="7212"/>
          <a:stretch>
            <a:fillRect/>
          </a:stretch>
        </p:blipFill>
        <p:spPr>
          <a:xfrm>
            <a:off x="6588224" y="4613038"/>
            <a:ext cx="2234084" cy="22449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(7)</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4" name="Rectangle 3"/>
              <p:cNvSpPr>
                <a:spLocks noChangeArrowheads="1"/>
              </p:cNvSpPr>
              <p:nvPr/>
            </p:nvSpPr>
            <p:spPr bwMode="auto">
              <a:xfrm>
                <a:off x="684213" y="2032002"/>
                <a:ext cx="8208962" cy="254912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混合直方图</a:t>
                </a:r>
                <a:endParaRPr lang="en-US" altLang="zh-CN" sz="2200" dirty="0">
                  <a:solidFill>
                    <a:srgbClr val="0000FF"/>
                  </a:solidFill>
                </a:endParaRPr>
              </a:p>
              <a:p>
                <a:pPr marL="269875" lvl="1" indent="-269875">
                  <a:spcBef>
                    <a:spcPts val="600"/>
                  </a:spcBef>
                  <a:spcAft>
                    <a:spcPts val="600"/>
                  </a:spcAft>
                  <a:buFontTx/>
                  <a:buChar char="-"/>
                </a:pPr>
                <a:r>
                  <a:rPr lang="zh-CN" altLang="en-US" sz="2000" b="0" dirty="0"/>
                  <a:t>设有</a:t>
                </a:r>
                <a14:m>
                  <m:oMath xmlns:m="http://schemas.openxmlformats.org/officeDocument/2006/math">
                    <m:r>
                      <a:rPr lang="en-US" altLang="zh-CN" sz="2000" b="0" i="1" dirty="0" smtClean="0">
                        <a:latin typeface="Cambria Math" panose="02040503050406030204" pitchFamily="18" charset="0"/>
                      </a:rPr>
                      <m:t>𝑏</m:t>
                    </m:r>
                    <m:r>
                      <a:rPr lang="zh-CN" altLang="en-US" sz="2000" b="0" i="1" dirty="0">
                        <a:latin typeface="Cambria Math" panose="02040503050406030204" pitchFamily="18" charset="0"/>
                      </a:rPr>
                      <m:t>个</m:t>
                    </m:r>
                  </m:oMath>
                </a14:m>
                <a:r>
                  <a:rPr lang="zh-CN" altLang="en-US" sz="2000" b="0" dirty="0"/>
                  <a:t>存储桶，按目标列分量排序，旋转总记录数小于内部百分比阈值的前</a:t>
                </a:r>
                <a14:m>
                  <m:oMath xmlns:m="http://schemas.openxmlformats.org/officeDocument/2006/math">
                    <m:r>
                      <a:rPr lang="en-US" altLang="zh-CN" sz="2000" b="0" i="1" dirty="0" smtClean="0">
                        <a:latin typeface="Cambria Math" panose="02040503050406030204" pitchFamily="18" charset="0"/>
                      </a:rPr>
                      <m:t>𝑏</m:t>
                    </m:r>
                    <m:r>
                      <a:rPr lang="zh-CN" altLang="en-US" sz="2000" b="0" i="1" dirty="0">
                        <a:latin typeface="Cambria Math" panose="02040503050406030204" pitchFamily="18" charset="0"/>
                      </a:rPr>
                      <m:t>个</m:t>
                    </m:r>
                  </m:oMath>
                </a14:m>
                <a:r>
                  <a:rPr lang="zh-CN" altLang="en-US" sz="2000" b="0" dirty="0"/>
                  <a:t>分量值</a:t>
                </a:r>
                <a:endParaRPr lang="en-US" altLang="zh-CN" sz="2000" b="0" dirty="0"/>
              </a:p>
              <a:p>
                <a:pPr marL="269875" lvl="1" indent="-269875">
                  <a:spcBef>
                    <a:spcPts val="600"/>
                  </a:spcBef>
                  <a:spcAft>
                    <a:spcPts val="600"/>
                  </a:spcAft>
                  <a:buFontTx/>
                  <a:buChar char="-"/>
                </a:pPr>
                <a:r>
                  <a:rPr lang="zh-CN" altLang="en-US" sz="2000" b="0" dirty="0"/>
                  <a:t>端点值：</a:t>
                </a:r>
                <a:r>
                  <a:rPr lang="zh-CN" altLang="en-US" sz="1800" b="0" dirty="0">
                    <a:solidFill>
                      <a:srgbClr val="000000"/>
                    </a:solidFill>
                  </a:rPr>
                  <a:t>存储桶中其全部分量值的最大值</a:t>
                </a:r>
                <a:endParaRPr lang="en-US" altLang="zh-CN" sz="1800" b="0" dirty="0">
                  <a:solidFill>
                    <a:srgbClr val="000000"/>
                  </a:solidFill>
                </a:endParaRPr>
              </a:p>
              <a:p>
                <a:pPr marL="269875" lvl="1" indent="-269875">
                  <a:spcBef>
                    <a:spcPts val="600"/>
                  </a:spcBef>
                  <a:spcAft>
                    <a:spcPts val="600"/>
                  </a:spcAft>
                  <a:buFontTx/>
                  <a:buChar char="-"/>
                </a:pPr>
                <a:r>
                  <a:rPr lang="zh-CN" altLang="en-US" sz="2000" b="0" dirty="0"/>
                  <a:t>端点数：</a:t>
                </a:r>
                <a:r>
                  <a:rPr lang="zh-CN" altLang="en-US" sz="1800" b="0" dirty="0">
                    <a:solidFill>
                      <a:srgbClr val="000000"/>
                    </a:solidFill>
                  </a:rPr>
                  <a:t>存储桶及之前存储桶中所存储目标列的总记录数</a:t>
                </a:r>
                <a:endParaRPr lang="en-US" altLang="zh-CN" sz="1800" b="0" dirty="0">
                  <a:solidFill>
                    <a:srgbClr val="000000"/>
                  </a:solidFill>
                </a:endParaRPr>
              </a:p>
              <a:p>
                <a:pPr marL="269875" lvl="1" indent="-269875">
                  <a:spcBef>
                    <a:spcPts val="600"/>
                  </a:spcBef>
                  <a:spcAft>
                    <a:spcPts val="600"/>
                  </a:spcAft>
                  <a:buFontTx/>
                  <a:buChar char="-"/>
                </a:pPr>
                <a:r>
                  <a:rPr lang="zh-CN" altLang="en-US" sz="2000" b="0" dirty="0"/>
                  <a:t>流行值：</a:t>
                </a:r>
                <a:r>
                  <a:rPr lang="zh-CN" altLang="en-US" sz="2000" b="0" dirty="0">
                    <a:solidFill>
                      <a:srgbClr val="000000"/>
                    </a:solidFill>
                  </a:rPr>
                  <a:t>存储桶中的端点值；非</a:t>
                </a:r>
                <a:r>
                  <a:rPr lang="zh-CN" altLang="en-US" sz="2000" b="0" dirty="0"/>
                  <a:t>流行值：</a:t>
                </a:r>
                <a:r>
                  <a:rPr lang="zh-CN" altLang="en-US" sz="2000" b="0" dirty="0">
                    <a:solidFill>
                      <a:srgbClr val="000000"/>
                    </a:solidFill>
                  </a:rPr>
                  <a:t>不在存储桶中的分量值</a:t>
                </a:r>
                <a:endParaRPr lang="en-US" altLang="zh-CN" sz="2000" b="0" dirty="0"/>
              </a:p>
            </p:txBody>
          </p:sp>
        </mc:Choice>
        <mc:Fallback xmlns="">
          <p:sp>
            <p:nvSpPr>
              <p:cNvPr id="14" name="Rectangle 3"/>
              <p:cNvSpPr>
                <a:spLocks noRot="1" noChangeAspect="1" noMove="1" noResize="1" noEditPoints="1" noAdjustHandles="1" noChangeArrowheads="1" noChangeShapeType="1" noTextEdit="1"/>
              </p:cNvSpPr>
              <p:nvPr/>
            </p:nvSpPr>
            <p:spPr bwMode="auto">
              <a:xfrm>
                <a:off x="684213" y="2032002"/>
                <a:ext cx="8208962" cy="2549126"/>
              </a:xfrm>
              <a:prstGeom prst="rect">
                <a:avLst/>
              </a:prstGeom>
              <a:blipFill>
                <a:blip r:embed="rId3"/>
                <a:stretch>
                  <a:fillRect l="-817" t="-3349" b="-3110"/>
                </a:stretch>
              </a:blipFill>
              <a:ln w="9525">
                <a:noFill/>
                <a:miter lim="800000"/>
              </a:ln>
            </p:spPr>
            <p:txBody>
              <a:bodyPr/>
              <a:lstStyle/>
              <a:p>
                <a:r>
                  <a:rPr lang="zh-CN" altLang="en-US">
                    <a:noFill/>
                  </a:rPr>
                  <a:t> </a:t>
                </a:r>
              </a:p>
            </p:txBody>
          </p:sp>
        </mc:Fallback>
      </mc:AlternateContent>
      <p:sp>
        <p:nvSpPr>
          <p:cNvPr id="5" name="Rectangle 3"/>
          <p:cNvSpPr>
            <a:spLocks noChangeArrowheads="1"/>
          </p:cNvSpPr>
          <p:nvPr/>
        </p:nvSpPr>
        <p:spPr bwMode="auto">
          <a:xfrm>
            <a:off x="684213" y="4637022"/>
            <a:ext cx="8208962" cy="210434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基于混合直方图的基数估计</a:t>
            </a:r>
            <a:endParaRPr lang="en-US" altLang="zh-CN" sz="2200" dirty="0">
              <a:solidFill>
                <a:srgbClr val="0000FF"/>
              </a:solidFill>
            </a:endParaRPr>
          </a:p>
          <a:p>
            <a:pPr marL="269875" lvl="1" indent="-269875">
              <a:spcBef>
                <a:spcPts val="600"/>
              </a:spcBef>
              <a:spcAft>
                <a:spcPts val="600"/>
              </a:spcAft>
              <a:buFontTx/>
              <a:buChar char="-"/>
            </a:pPr>
            <a:r>
              <a:rPr lang="zh-CN" altLang="en-US" sz="2000" b="0" dirty="0"/>
              <a:t>引入记录端点值重复次数的指标加速计算</a:t>
            </a:r>
            <a:endParaRPr lang="en-US" altLang="zh-CN" sz="2000" b="0" dirty="0"/>
          </a:p>
          <a:p>
            <a:pPr marL="269875" lvl="1" indent="-269875">
              <a:spcBef>
                <a:spcPts val="600"/>
              </a:spcBef>
              <a:spcAft>
                <a:spcPts val="600"/>
              </a:spcAft>
              <a:buFontTx/>
              <a:buChar char="-"/>
            </a:pPr>
            <a:r>
              <a:rPr lang="zh-CN" altLang="en-US" sz="2000" b="0" dirty="0"/>
              <a:t>流行值：</a:t>
            </a:r>
            <a:r>
              <a:rPr lang="zh-CN" altLang="en-US" sz="2000" b="0" dirty="0">
                <a:solidFill>
                  <a:srgbClr val="000000"/>
                </a:solidFill>
              </a:rPr>
              <a:t>对应存储桶端点值重复次数</a:t>
            </a:r>
            <a:endParaRPr lang="en-US" altLang="zh-CN" sz="2000" b="0" dirty="0">
              <a:solidFill>
                <a:srgbClr val="000000"/>
              </a:solidFill>
            </a:endParaRPr>
          </a:p>
          <a:p>
            <a:pPr marL="269875" lvl="1" indent="-269875">
              <a:spcBef>
                <a:spcPts val="600"/>
              </a:spcBef>
              <a:spcAft>
                <a:spcPts val="600"/>
              </a:spcAft>
              <a:buFontTx/>
              <a:buChar char="-"/>
            </a:pPr>
            <a:r>
              <a:rPr lang="zh-CN" altLang="en-US" sz="2000" b="0" dirty="0"/>
              <a:t>非流行值：</a:t>
            </a:r>
            <a:r>
              <a:rPr lang="zh-CN" altLang="en-US" sz="2000" b="0" dirty="0">
                <a:solidFill>
                  <a:srgbClr val="000000"/>
                </a:solidFill>
              </a:rPr>
              <a:t>同高度均衡直方图</a:t>
            </a:r>
            <a:endParaRPr lang="en-US" altLang="zh-CN" sz="2000" b="0" dirty="0">
              <a:solidFill>
                <a:srgbClr val="000000"/>
              </a:solidFill>
            </a:endParaRPr>
          </a:p>
        </p:txBody>
      </p:sp>
      <p:graphicFrame>
        <p:nvGraphicFramePr>
          <p:cNvPr id="6" name="图表 5"/>
          <p:cNvGraphicFramePr>
            <a:graphicFrameLocks noChangeAspect="1"/>
          </p:cNvGraphicFramePr>
          <p:nvPr>
            <p:extLst>
              <p:ext uri="{D42A27DB-BD31-4B8C-83A1-F6EECF244321}">
                <p14:modId xmlns:p14="http://schemas.microsoft.com/office/powerpoint/2010/main" val="1048286013"/>
              </p:ext>
            </p:extLst>
          </p:nvPr>
        </p:nvGraphicFramePr>
        <p:xfrm>
          <a:off x="5359123" y="4537630"/>
          <a:ext cx="3534052" cy="232037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3" name="对话气泡: 圆角矩形 2">
                <a:extLst>
                  <a:ext uri="{FF2B5EF4-FFF2-40B4-BE49-F238E27FC236}">
                    <a16:creationId xmlns:a16="http://schemas.microsoft.com/office/drawing/2014/main" id="{FB45F12E-525B-431E-8739-0D788AA56723}"/>
                  </a:ext>
                </a:extLst>
              </p:cNvPr>
              <p:cNvSpPr/>
              <p:nvPr/>
            </p:nvSpPr>
            <p:spPr bwMode="auto">
              <a:xfrm>
                <a:off x="7092280" y="3032956"/>
                <a:ext cx="2016224" cy="792088"/>
              </a:xfrm>
              <a:prstGeom prst="wedgeRoundRectCallout">
                <a:avLst>
                  <a:gd name="adj1" fmla="val 1073"/>
                  <a:gd name="adj2" fmla="val -7035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14:m>
                  <m:oMathPara xmlns:m="http://schemas.openxmlformats.org/officeDocument/2006/math">
                    <m:oMathParaPr>
                      <m:jc m:val="centerGroup"/>
                    </m:oMathParaPr>
                    <m:oMath xmlns:m="http://schemas.openxmlformats.org/officeDocument/2006/math">
                      <m:d>
                        <m:dPr>
                          <m:ctrlPr>
                            <a:rPr lang="en-US" altLang="zh-CN" sz="1800" b="0" i="1">
                              <a:latin typeface="Cambria Math" panose="02040503050406030204" pitchFamily="18" charset="0"/>
                            </a:rPr>
                          </m:ctrlPr>
                        </m:dPr>
                        <m:e>
                          <m:r>
                            <a:rPr lang="en-US" altLang="zh-CN" sz="1800" b="0" i="1">
                              <a:latin typeface="Cambria Math" panose="02040503050406030204" pitchFamily="18" charset="0"/>
                            </a:rPr>
                            <m:t>1−</m:t>
                          </m:r>
                          <m:f>
                            <m:fPr>
                              <m:ctrlPr>
                                <a:rPr lang="en-US" altLang="zh-CN" sz="1800" b="0" i="1">
                                  <a:latin typeface="Cambria Math" panose="02040503050406030204" pitchFamily="18" charset="0"/>
                                </a:rPr>
                              </m:ctrlPr>
                            </m:fPr>
                            <m:num>
                              <m:r>
                                <a:rPr lang="en-US" altLang="zh-CN" sz="1800" b="0" i="1">
                                  <a:latin typeface="Cambria Math" panose="02040503050406030204" pitchFamily="18" charset="0"/>
                                </a:rPr>
                                <m:t>1</m:t>
                              </m:r>
                            </m:num>
                            <m:den>
                              <m:r>
                                <a:rPr lang="en-US" altLang="zh-CN" sz="1800" b="0" i="1">
                                  <a:latin typeface="Cambria Math" panose="02040503050406030204" pitchFamily="18" charset="0"/>
                                </a:rPr>
                                <m:t>𝑏</m:t>
                              </m:r>
                            </m:den>
                          </m:f>
                        </m:e>
                      </m:d>
                      <m:r>
                        <a:rPr lang="en-US" altLang="zh-CN" sz="1800" b="0" i="1">
                          <a:latin typeface="Cambria Math" panose="02040503050406030204" pitchFamily="18" charset="0"/>
                        </a:rPr>
                        <m:t>×100%</m:t>
                      </m:r>
                    </m:oMath>
                  </m:oMathPara>
                </a14:m>
                <a:endParaRPr lang="zh-CN" altLang="en-US" sz="1800" b="0" dirty="0"/>
              </a:p>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1800" b="1" i="0" u="none" strike="noStrike" cap="none" normalizeH="0" baseline="0" dirty="0">
                  <a:ln>
                    <a:noFill/>
                  </a:ln>
                  <a:solidFill>
                    <a:schemeClr val="tx1"/>
                  </a:solidFill>
                  <a:effectLst/>
                </a:endParaRPr>
              </a:p>
            </p:txBody>
          </p:sp>
        </mc:Choice>
        <mc:Fallback xmlns="">
          <p:sp>
            <p:nvSpPr>
              <p:cNvPr id="3" name="对话气泡: 圆角矩形 2">
                <a:extLst>
                  <a:ext uri="{FF2B5EF4-FFF2-40B4-BE49-F238E27FC236}">
                    <a16:creationId xmlns:a16="http://schemas.microsoft.com/office/drawing/2014/main" id="{FB45F12E-525B-431E-8739-0D788AA56723}"/>
                  </a:ext>
                </a:extLst>
              </p:cNvPr>
              <p:cNvSpPr>
                <a:spLocks noRot="1" noChangeAspect="1" noMove="1" noResize="1" noEditPoints="1" noAdjustHandles="1" noChangeArrowheads="1" noChangeShapeType="1" noTextEdit="1"/>
              </p:cNvSpPr>
              <p:nvPr/>
            </p:nvSpPr>
            <p:spPr bwMode="auto">
              <a:xfrm>
                <a:off x="7092280" y="3032956"/>
                <a:ext cx="2016224" cy="792088"/>
              </a:xfrm>
              <a:prstGeom prst="wedgeRoundRectCallout">
                <a:avLst>
                  <a:gd name="adj1" fmla="val 1073"/>
                  <a:gd name="adj2" fmla="val -70351"/>
                  <a:gd name="adj3" fmla="val 16667"/>
                </a:avLst>
              </a:prstGeom>
              <a:blipFill>
                <a:blip r:embed="rId5"/>
                <a:stretch>
                  <a:fillRect/>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(8)</a:t>
            </a:r>
            <a:endParaRPr lang="zh-CN" altLang="en-US" dirty="0">
              <a:ea typeface="黑体" panose="02010609060101010101" pitchFamily="2" charset="-122"/>
            </a:endParaRPr>
          </a:p>
        </p:txBody>
      </p:sp>
      <p:sp>
        <p:nvSpPr>
          <p:cNvPr id="14" name="Rectangle 3"/>
          <p:cNvSpPr>
            <a:spLocks noChangeArrowheads="1"/>
          </p:cNvSpPr>
          <p:nvPr/>
        </p:nvSpPr>
        <p:spPr bwMode="auto">
          <a:xfrm>
            <a:off x="684213" y="2032001"/>
            <a:ext cx="8208962" cy="1396997"/>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基于采样的基数估计方法</a:t>
            </a:r>
            <a:endParaRPr lang="en-US" altLang="zh-CN" sz="2000" b="0" dirty="0">
              <a:solidFill>
                <a:srgbClr val="0000FF"/>
              </a:solidFill>
            </a:endParaRPr>
          </a:p>
          <a:p>
            <a:pPr>
              <a:lnSpc>
                <a:spcPts val="2800"/>
              </a:lnSpc>
              <a:spcBef>
                <a:spcPts val="600"/>
              </a:spcBef>
              <a:spcAft>
                <a:spcPts val="600"/>
              </a:spcAft>
            </a:pPr>
            <a:r>
              <a:rPr lang="zh-CN" altLang="en-US" sz="2000" b="0" dirty="0"/>
              <a:t>使用采样的方法对查询数据进行缩放，通过对摘要信息进行连接和筛选得到采样基数值，再按缩放比例还原出原始数据的基数值</a:t>
            </a:r>
            <a:endParaRPr lang="en-US" altLang="zh-CN" sz="2000" b="0" dirty="0"/>
          </a:p>
        </p:txBody>
      </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639693" y="3398118"/>
                <a:ext cx="5948531" cy="204710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单表基数估计</a:t>
                </a:r>
                <a:endParaRPr lang="en-US" altLang="zh-CN" sz="2200" dirty="0">
                  <a:solidFill>
                    <a:srgbClr val="0000FF"/>
                  </a:solidFill>
                </a:endParaRPr>
              </a:p>
              <a:p>
                <a:pPr>
                  <a:lnSpc>
                    <a:spcPts val="2400"/>
                  </a:lnSpc>
                  <a:spcBef>
                    <a:spcPts val="600"/>
                  </a:spcBef>
                  <a:spcAft>
                    <a:spcPts val="600"/>
                  </a:spcAft>
                </a:pPr>
                <a:r>
                  <a:rPr lang="zh-CN" altLang="en-US" sz="2000" b="0" dirty="0">
                    <a:solidFill>
                      <a:srgbClr val="000000"/>
                    </a:solidFill>
                  </a:rPr>
                  <a:t>在有</a:t>
                </a:r>
                <a:r>
                  <a:rPr lang="en-US" altLang="zh-CN" sz="2000" b="0" dirty="0">
                    <a:solidFill>
                      <a:srgbClr val="000000"/>
                    </a:solidFill>
                  </a:rPr>
                  <a:t>10000</a:t>
                </a:r>
                <a:r>
                  <a:rPr lang="zh-CN" altLang="en-US" sz="2000" b="0" dirty="0">
                    <a:solidFill>
                      <a:srgbClr val="000000"/>
                    </a:solidFill>
                  </a:rPr>
                  <a:t>条记录的表</a:t>
                </a:r>
                <a14:m>
                  <m:oMath xmlns:m="http://schemas.openxmlformats.org/officeDocument/2006/math">
                    <m:r>
                      <a:rPr lang="en-US" altLang="zh-CN" sz="2000" b="0" dirty="0">
                        <a:solidFill>
                          <a:srgbClr val="000000"/>
                        </a:solidFill>
                        <a:latin typeface="Cambria Math" panose="02040503050406030204" pitchFamily="18" charset="0"/>
                      </a:rPr>
                      <m:t>𝑡</m:t>
                    </m:r>
                    <m:r>
                      <a:rPr lang="zh-CN" altLang="en-US" sz="2000" b="0" dirty="0">
                        <a:solidFill>
                          <a:srgbClr val="000000"/>
                        </a:solidFill>
                        <a:latin typeface="Cambria Math" panose="02040503050406030204" pitchFamily="18" charset="0"/>
                      </a:rPr>
                      <m:t>中</m:t>
                    </m:r>
                  </m:oMath>
                </a14:m>
                <a:r>
                  <a:rPr lang="zh-CN" altLang="en-US" sz="2000" b="0" dirty="0">
                    <a:solidFill>
                      <a:srgbClr val="000000"/>
                    </a:solidFill>
                  </a:rPr>
                  <a:t>随机采样</a:t>
                </a:r>
                <a:r>
                  <a:rPr lang="en-US" altLang="zh-CN" sz="2000" b="0" dirty="0">
                    <a:solidFill>
                      <a:srgbClr val="000000"/>
                    </a:solidFill>
                  </a:rPr>
                  <a:t>100</a:t>
                </a:r>
                <a:r>
                  <a:rPr lang="zh-CN" altLang="en-US" sz="2000" b="0" dirty="0">
                    <a:solidFill>
                      <a:srgbClr val="000000"/>
                    </a:solidFill>
                  </a:rPr>
                  <a:t>条记录</a:t>
                </a:r>
                <a:endParaRPr lang="en-US" altLang="zh-CN" sz="2000" b="0" dirty="0">
                  <a:solidFill>
                    <a:srgbClr val="000000"/>
                  </a:solidFill>
                </a:endParaRPr>
              </a:p>
              <a:p>
                <a:pPr>
                  <a:lnSpc>
                    <a:spcPts val="2400"/>
                  </a:lnSpc>
                  <a:spcBef>
                    <a:spcPts val="600"/>
                  </a:spcBef>
                  <a:spcAft>
                    <a:spcPts val="1200"/>
                  </a:spcAft>
                </a:pPr>
                <a:r>
                  <a:rPr lang="zh-CN" altLang="en-US" sz="2000" b="0" dirty="0">
                    <a:solidFill>
                      <a:srgbClr val="000000"/>
                    </a:solidFill>
                  </a:rPr>
                  <a:t>假设有</a:t>
                </a:r>
                <a:r>
                  <a:rPr lang="en-US" altLang="zh-CN" sz="2000" b="0" dirty="0">
                    <a:solidFill>
                      <a:srgbClr val="000000"/>
                    </a:solidFill>
                  </a:rPr>
                  <a:t>5</a:t>
                </a:r>
                <a:r>
                  <a:rPr lang="zh-CN" altLang="en-US" sz="2000" b="0" dirty="0">
                    <a:solidFill>
                      <a:srgbClr val="000000"/>
                    </a:solidFill>
                  </a:rPr>
                  <a:t>条符合查询条件，则基数估计结果为</a:t>
                </a:r>
                <a:endParaRPr lang="en-US" altLang="zh-CN" sz="2000" b="0" i="1" dirty="0">
                  <a:solidFill>
                    <a:srgbClr val="000000"/>
                  </a:solidFill>
                  <a:latin typeface="Cambria Math" panose="02040503050406030204" pitchFamily="18" charset="0"/>
                </a:endParaRPr>
              </a:p>
              <a:p>
                <a:pPr>
                  <a:lnSpc>
                    <a:spcPts val="2400"/>
                  </a:lnSpc>
                  <a:spcBef>
                    <a:spcPts val="2400"/>
                  </a:spcBef>
                  <a:spcAft>
                    <a:spcPts val="600"/>
                  </a:spcAft>
                </a:pPr>
                <a14:m>
                  <m:oMathPara xmlns:m="http://schemas.openxmlformats.org/officeDocument/2006/math">
                    <m:oMathParaPr>
                      <m:jc m:val="centerGroup"/>
                    </m:oMathParaPr>
                    <m:oMath xmlns:m="http://schemas.openxmlformats.org/officeDocument/2006/math">
                      <m:f>
                        <m:fPr>
                          <m:ctrlPr>
                            <a:rPr lang="en-US" altLang="zh-CN" sz="2000" b="0" i="1">
                              <a:solidFill>
                                <a:srgbClr val="000000"/>
                              </a:solidFill>
                              <a:latin typeface="Cambria Math" panose="02040503050406030204" pitchFamily="18" charset="0"/>
                            </a:rPr>
                          </m:ctrlPr>
                        </m:fPr>
                        <m:num>
                          <m:r>
                            <a:rPr lang="en-US" altLang="zh-CN" sz="2000" b="0">
                              <a:solidFill>
                                <a:srgbClr val="000000"/>
                              </a:solidFill>
                              <a:latin typeface="Cambria Math" panose="02040503050406030204" pitchFamily="18" charset="0"/>
                            </a:rPr>
                            <m:t>5</m:t>
                          </m:r>
                        </m:num>
                        <m:den>
                          <m:r>
                            <a:rPr lang="en-US" altLang="zh-CN" sz="2000" b="0">
                              <a:solidFill>
                                <a:srgbClr val="000000"/>
                              </a:solidFill>
                              <a:latin typeface="Cambria Math" panose="02040503050406030204" pitchFamily="18" charset="0"/>
                            </a:rPr>
                            <m:t>100</m:t>
                          </m:r>
                        </m:den>
                      </m:f>
                      <m:r>
                        <a:rPr lang="en-US" altLang="zh-CN" sz="2000" b="0">
                          <a:solidFill>
                            <a:srgbClr val="000000"/>
                          </a:solidFill>
                          <a:latin typeface="Cambria Math" panose="02040503050406030204" pitchFamily="18" charset="0"/>
                        </a:rPr>
                        <m:t>×10000=500</m:t>
                      </m:r>
                    </m:oMath>
                  </m:oMathPara>
                </a14:m>
                <a:endParaRPr lang="en-US" altLang="zh-CN" sz="2000" b="0" dirty="0">
                  <a:solidFill>
                    <a:srgbClr val="000000"/>
                  </a:solidFill>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639693" y="3398118"/>
                <a:ext cx="5948531" cy="2047105"/>
              </a:xfrm>
              <a:prstGeom prst="rect">
                <a:avLst/>
              </a:prstGeom>
              <a:blipFill>
                <a:blip r:embed="rId3"/>
                <a:stretch>
                  <a:fillRect l="-1127" t="-4167"/>
                </a:stretch>
              </a:blipFill>
              <a:ln w="9525">
                <a:noFill/>
                <a:miter lim="800000"/>
              </a:ln>
            </p:spPr>
            <p:txBody>
              <a:bodyPr/>
              <a:lstStyle/>
              <a:p>
                <a:r>
                  <a:rPr lang="zh-CN" altLang="en-US">
                    <a:noFill/>
                  </a:rPr>
                  <a:t> </a:t>
                </a:r>
              </a:p>
            </p:txBody>
          </p:sp>
        </mc:Fallback>
      </mc:AlternateContent>
      <p:sp>
        <p:nvSpPr>
          <p:cNvPr id="3" name="Rectangle 2"/>
          <p:cNvSpPr>
            <a:spLocks noChangeArrowheads="1"/>
          </p:cNvSpPr>
          <p:nvPr/>
        </p:nvSpPr>
        <p:spPr bwMode="auto">
          <a:xfrm flipV="1">
            <a:off x="5438140" y="4629785"/>
            <a:ext cx="3606165"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15898578"/>
              </p:ext>
            </p:extLst>
          </p:nvPr>
        </p:nvGraphicFramePr>
        <p:xfrm>
          <a:off x="5438140" y="3749423"/>
          <a:ext cx="3973512" cy="2265540"/>
        </p:xfrm>
        <a:graphic>
          <a:graphicData uri="http://schemas.openxmlformats.org/presentationml/2006/ole">
            <mc:AlternateContent xmlns:mc="http://schemas.openxmlformats.org/markup-compatibility/2006">
              <mc:Choice xmlns:v="urn:schemas-microsoft-com:vml" Requires="v">
                <p:oleObj name="Visio" r:id="rId4" imgW="3208655" imgH="1894205" progId="Visio.Drawing.15">
                  <p:embed/>
                </p:oleObj>
              </mc:Choice>
              <mc:Fallback>
                <p:oleObj name="Visio" r:id="rId4" imgW="3208655" imgH="1894205" progId="Visio.Drawing.15">
                  <p:embed/>
                  <p:pic>
                    <p:nvPicPr>
                      <p:cNvPr id="0" name="Object 1"/>
                      <p:cNvPicPr>
                        <a:picLocks noChangeAspect="1" noChangeArrowheads="1"/>
                      </p:cNvPicPr>
                      <p:nvPr/>
                    </p:nvPicPr>
                    <p:blipFill>
                      <a:blip r:embed="rId5"/>
                      <a:srcRect/>
                      <a:stretch>
                        <a:fillRect/>
                      </a:stretch>
                    </p:blipFill>
                    <p:spPr bwMode="auto">
                      <a:xfrm>
                        <a:off x="5438140" y="3749423"/>
                        <a:ext cx="3973512" cy="2265540"/>
                      </a:xfrm>
                      <a:prstGeom prst="rect">
                        <a:avLst/>
                      </a:prstGeom>
                      <a:noFill/>
                    </p:spPr>
                  </p:pic>
                </p:oleObj>
              </mc:Fallback>
            </mc:AlternateContent>
          </a:graphicData>
        </a:graphic>
      </p:graphicFrame>
      <p:sp>
        <p:nvSpPr>
          <p:cNvPr id="5" name="Rectangle 3"/>
          <p:cNvSpPr>
            <a:spLocks noChangeArrowheads="1"/>
          </p:cNvSpPr>
          <p:nvPr/>
        </p:nvSpPr>
        <p:spPr bwMode="auto">
          <a:xfrm>
            <a:off x="683568" y="5400680"/>
            <a:ext cx="8208962" cy="129955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多表基数估计</a:t>
            </a:r>
            <a:endParaRPr lang="en-US" altLang="zh-CN" sz="2200" dirty="0">
              <a:solidFill>
                <a:srgbClr val="0000FF"/>
              </a:solidFill>
            </a:endParaRPr>
          </a:p>
          <a:p>
            <a:pPr>
              <a:lnSpc>
                <a:spcPts val="2400"/>
              </a:lnSpc>
              <a:spcBef>
                <a:spcPts val="600"/>
              </a:spcBef>
              <a:spcAft>
                <a:spcPts val="600"/>
              </a:spcAft>
            </a:pPr>
            <a:r>
              <a:rPr lang="zh-CN" altLang="en-US" sz="2000" b="0" dirty="0">
                <a:solidFill>
                  <a:srgbClr val="000000"/>
                </a:solidFill>
              </a:rPr>
              <a:t>单独对每个表进行采样，再将采样结果连接并进行查询并缩放</a:t>
            </a:r>
            <a:endParaRPr lang="en-US" altLang="zh-CN" sz="2000" b="0" dirty="0">
              <a:solidFill>
                <a:srgbClr val="000000"/>
              </a:solidFill>
            </a:endParaRPr>
          </a:p>
        </p:txBody>
      </p:sp>
      <p:sp>
        <p:nvSpPr>
          <p:cNvPr id="6" name="AutoShape 4"/>
          <p:cNvSpPr>
            <a:spLocks noChangeArrowheads="1"/>
          </p:cNvSpPr>
          <p:nvPr/>
        </p:nvSpPr>
        <p:spPr bwMode="auto">
          <a:xfrm>
            <a:off x="6588833" y="3254763"/>
            <a:ext cx="2031442" cy="747482"/>
          </a:xfrm>
          <a:prstGeom prst="cloudCallout">
            <a:avLst>
              <a:gd name="adj1" fmla="val -71390"/>
              <a:gd name="adj2" fmla="val 59137"/>
            </a:avLst>
          </a:prstGeom>
          <a:solidFill>
            <a:schemeClr val="accent1"/>
          </a:solidFill>
          <a:ln w="9525">
            <a:solidFill>
              <a:schemeClr val="tx1"/>
            </a:solidFill>
            <a:round/>
          </a:ln>
        </p:spPr>
        <p:txBody>
          <a:bodyPr lIns="0" rIns="0" anchor="ctr"/>
          <a:lstStyle/>
          <a:p>
            <a:pPr algn="r">
              <a:lnSpc>
                <a:spcPts val="2400"/>
              </a:lnSpc>
              <a:spcBef>
                <a:spcPct val="0"/>
              </a:spcBef>
              <a:buClrTx/>
              <a:buFontTx/>
              <a:buNone/>
            </a:pPr>
            <a:r>
              <a:rPr lang="zh-CN" altLang="en-US" sz="1800" dirty="0">
                <a:solidFill>
                  <a:srgbClr val="FF0000"/>
                </a:solidFill>
                <a:latin typeface="+mn-lt"/>
                <a:ea typeface="黑体" panose="02010609060101010101" pitchFamily="2" charset="-122"/>
              </a:rPr>
              <a:t>有什么弊端？</a:t>
            </a:r>
            <a:endParaRPr lang="en-US" altLang="zh-CN" sz="1800" baseline="-25000" dirty="0">
              <a:solidFill>
                <a:srgbClr val="FF0000"/>
              </a:solidFill>
              <a:latin typeface="+mn-lt"/>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(9)</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684213" y="2135015"/>
                <a:ext cx="8496299" cy="4822377"/>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基于索引的连接采样方法（</a:t>
                </a:r>
                <a:r>
                  <a:rPr lang="en-US" altLang="zh-CN" sz="2200" dirty="0">
                    <a:solidFill>
                      <a:srgbClr val="0000FF"/>
                    </a:solidFill>
                  </a:rPr>
                  <a:t>Index-based Join Sampling</a:t>
                </a:r>
                <a:r>
                  <a:rPr lang="zh-CN" altLang="en-US" sz="2200" dirty="0">
                    <a:solidFill>
                      <a:srgbClr val="0000FF"/>
                    </a:solidFill>
                  </a:rPr>
                  <a:t>）</a:t>
                </a:r>
                <a:endParaRPr lang="en-US" altLang="zh-CN" sz="2200" dirty="0">
                  <a:solidFill>
                    <a:srgbClr val="0000FF"/>
                  </a:solidFill>
                </a:endParaRPr>
              </a:p>
              <a:p>
                <a:pPr marL="269875" lvl="1" indent="-269875">
                  <a:lnSpc>
                    <a:spcPts val="2400"/>
                  </a:lnSpc>
                  <a:spcBef>
                    <a:spcPts val="600"/>
                  </a:spcBef>
                  <a:spcAft>
                    <a:spcPts val="600"/>
                  </a:spcAft>
                  <a:buFontTx/>
                  <a:buChar char="-"/>
                </a:pPr>
                <a:r>
                  <a:rPr lang="zh-CN" altLang="en-US" sz="1800" b="0" dirty="0"/>
                  <a:t>简单采样可能出现连接结果为空的情况，应考虑在给定条件下连接属性的可能取值范围</a:t>
                </a:r>
                <a:endParaRPr lang="en-US" altLang="zh-CN" sz="1800" b="0" dirty="0"/>
              </a:p>
              <a:p>
                <a:pPr marL="269875" lvl="1" indent="-269875">
                  <a:lnSpc>
                    <a:spcPts val="2400"/>
                  </a:lnSpc>
                  <a:spcBef>
                    <a:spcPts val="600"/>
                  </a:spcBef>
                  <a:spcAft>
                    <a:spcPts val="600"/>
                  </a:spcAft>
                  <a:buFontTx/>
                  <a:buChar char="-"/>
                </a:pPr>
                <a:r>
                  <a:rPr lang="zh-CN" altLang="en-US" sz="1800" b="0" dirty="0"/>
                  <a:t>基数估计值计算方法：</a:t>
                </a:r>
                <a:endParaRPr lang="en-US" altLang="zh-CN" sz="1800" b="0" dirty="0"/>
              </a:p>
              <a:p>
                <a:pPr lvl="1" indent="-457200">
                  <a:lnSpc>
                    <a:spcPts val="2400"/>
                  </a:lnSpc>
                  <a:spcBef>
                    <a:spcPts val="600"/>
                  </a:spcBef>
                  <a:spcAft>
                    <a:spcPts val="600"/>
                  </a:spcAft>
                </a:pPr>
                <a:r>
                  <a:rPr lang="zh-CN" altLang="en-US" sz="1800" b="0" dirty="0">
                    <a:solidFill>
                      <a:srgbClr val="000000"/>
                    </a:solidFill>
                  </a:rPr>
                  <a:t>① 对一个包含查询列的表进行采样，设共有</a:t>
                </a:r>
                <a14:m>
                  <m:oMath xmlns:m="http://schemas.openxmlformats.org/officeDocument/2006/math">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𝑚</m:t>
                        </m:r>
                      </m:e>
                      <m:sub>
                        <m:r>
                          <a:rPr lang="en-US" altLang="zh-CN" sz="1800" b="0" i="1" dirty="0" smtClean="0">
                            <a:solidFill>
                              <a:srgbClr val="000000"/>
                            </a:solidFill>
                            <a:latin typeface="Cambria Math" panose="02040503050406030204" pitchFamily="18" charset="0"/>
                          </a:rPr>
                          <m:t>𝑖</m:t>
                        </m:r>
                      </m:sub>
                    </m:sSub>
                    <m:r>
                      <a:rPr lang="en-US" altLang="zh-CN" sz="1800" b="0" i="1" dirty="0" smtClean="0">
                        <a:solidFill>
                          <a:srgbClr val="000000"/>
                        </a:solidFill>
                        <a:latin typeface="Cambria Math" panose="02040503050406030204" pitchFamily="18" charset="0"/>
                      </a:rPr>
                      <m:t>,(1≤</m:t>
                    </m:r>
                    <m:r>
                      <a:rPr lang="en-US" altLang="zh-CN" sz="1800" b="0" i="1" dirty="0" smtClean="0">
                        <a:solidFill>
                          <a:srgbClr val="000000"/>
                        </a:solidFill>
                        <a:latin typeface="Cambria Math" panose="02040503050406030204" pitchFamily="18" charset="0"/>
                      </a:rPr>
                      <m:t>𝑖</m:t>
                    </m:r>
                    <m:r>
                      <a:rPr lang="en-US" altLang="zh-CN" sz="1800" b="0" i="1" dirty="0" smtClean="0">
                        <a:solidFill>
                          <a:srgbClr val="000000"/>
                        </a:solidFill>
                        <a:latin typeface="Cambria Math" panose="02040503050406030204" pitchFamily="18" charset="0"/>
                      </a:rPr>
                      <m:t>≤|</m:t>
                    </m:r>
                    <m:r>
                      <a:rPr lang="en-US" altLang="zh-CN" sz="1800" b="0" i="1" dirty="0" smtClean="0">
                        <a:solidFill>
                          <a:srgbClr val="000000"/>
                        </a:solidFill>
                        <a:latin typeface="Cambria Math" panose="02040503050406030204" pitchFamily="18" charset="0"/>
                      </a:rPr>
                      <m:t>𝑇</m:t>
                    </m:r>
                    <m:r>
                      <a:rPr lang="en-US" altLang="zh-CN" sz="1800" b="0" i="1" dirty="0" smtClean="0">
                        <a:solidFill>
                          <a:srgbClr val="000000"/>
                        </a:solidFill>
                        <a:latin typeface="Cambria Math" panose="02040503050406030204" pitchFamily="18" charset="0"/>
                      </a:rPr>
                      <m:t>|)</m:t>
                    </m:r>
                    <m:r>
                      <a:rPr lang="zh-CN" altLang="en-US" sz="1800" b="0" i="1" dirty="0">
                        <a:solidFill>
                          <a:srgbClr val="000000"/>
                        </a:solidFill>
                        <a:latin typeface="Cambria Math" panose="02040503050406030204" pitchFamily="18" charset="0"/>
                      </a:rPr>
                      <m:t>个</m:t>
                    </m:r>
                  </m:oMath>
                </a14:m>
                <a:r>
                  <a:rPr lang="zh-CN" altLang="en-US" sz="1800" b="0" dirty="0">
                    <a:solidFill>
                      <a:srgbClr val="000000"/>
                    </a:solidFill>
                  </a:rPr>
                  <a:t>记录</a:t>
                </a:r>
                <a:endParaRPr lang="en-US" altLang="zh-CN" sz="1800" b="0" dirty="0">
                  <a:solidFill>
                    <a:srgbClr val="000000"/>
                  </a:solidFill>
                </a:endParaRPr>
              </a:p>
              <a:p>
                <a:pPr lvl="1" indent="-457200">
                  <a:lnSpc>
                    <a:spcPts val="2400"/>
                  </a:lnSpc>
                  <a:spcBef>
                    <a:spcPts val="600"/>
                  </a:spcBef>
                  <a:spcAft>
                    <a:spcPts val="600"/>
                  </a:spcAft>
                </a:pPr>
                <a:r>
                  <a:rPr lang="zh-CN" altLang="en-US" sz="1800" b="0" dirty="0">
                    <a:solidFill>
                      <a:srgbClr val="000000"/>
                    </a:solidFill>
                  </a:rPr>
                  <a:t>② 根据结果筛选下个表中连接属性的可能取值范围（索引查询）</a:t>
                </a:r>
                <a:endParaRPr lang="en-US" altLang="zh-CN" sz="1800" b="0" dirty="0">
                  <a:solidFill>
                    <a:srgbClr val="000000"/>
                  </a:solidFill>
                </a:endParaRPr>
              </a:p>
              <a:p>
                <a:pPr lvl="1" indent="-457200">
                  <a:lnSpc>
                    <a:spcPts val="2400"/>
                  </a:lnSpc>
                  <a:spcBef>
                    <a:spcPts val="600"/>
                  </a:spcBef>
                  <a:spcAft>
                    <a:spcPts val="600"/>
                  </a:spcAft>
                </a:pPr>
                <a:r>
                  <a:rPr lang="zh-CN" altLang="en-US" sz="1800" b="0" dirty="0">
                    <a:solidFill>
                      <a:srgbClr val="000000"/>
                    </a:solidFill>
                  </a:rPr>
                  <a:t>③ 从结果中采样</a:t>
                </a:r>
                <a14:m>
                  <m:oMath xmlns:m="http://schemas.openxmlformats.org/officeDocument/2006/math">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𝑛</m:t>
                        </m:r>
                      </m:e>
                      <m:sub>
                        <m:r>
                          <a:rPr lang="en-US" altLang="zh-CN" sz="1800" b="0" i="1" dirty="0" smtClean="0">
                            <a:solidFill>
                              <a:srgbClr val="000000"/>
                            </a:solidFill>
                            <a:latin typeface="Cambria Math" panose="02040503050406030204" pitchFamily="18" charset="0"/>
                          </a:rPr>
                          <m:t>𝑖</m:t>
                        </m:r>
                      </m:sub>
                    </m:sSub>
                  </m:oMath>
                </a14:m>
                <a:r>
                  <a:rPr lang="zh-CN" altLang="en-US" sz="1800" b="0" dirty="0">
                    <a:solidFill>
                      <a:srgbClr val="000000"/>
                    </a:solidFill>
                  </a:rPr>
                  <a:t>条记录</a:t>
                </a:r>
                <a:endParaRPr lang="en-US" altLang="zh-CN" sz="1800" b="0" dirty="0">
                  <a:solidFill>
                    <a:srgbClr val="000000"/>
                  </a:solidFill>
                </a:endParaRPr>
              </a:p>
              <a:p>
                <a:pPr lvl="1" indent="-457200">
                  <a:lnSpc>
                    <a:spcPts val="2400"/>
                  </a:lnSpc>
                  <a:spcBef>
                    <a:spcPts val="600"/>
                  </a:spcBef>
                  <a:spcAft>
                    <a:spcPts val="600"/>
                  </a:spcAft>
                </a:pPr>
                <a:r>
                  <a:rPr lang="zh-CN" altLang="en-US" sz="1800" b="0" dirty="0">
                    <a:solidFill>
                      <a:srgbClr val="000000"/>
                    </a:solidFill>
                  </a:rPr>
                  <a:t>④ 重复②</a:t>
                </a:r>
                <a:r>
                  <a:rPr lang="en-US" altLang="zh-CN" sz="1800" b="0" dirty="0">
                    <a:solidFill>
                      <a:srgbClr val="000000"/>
                    </a:solidFill>
                  </a:rPr>
                  <a:t>-</a:t>
                </a:r>
                <a:r>
                  <a:rPr lang="zh-CN" altLang="en-US" sz="1800" b="0" dirty="0">
                    <a:solidFill>
                      <a:srgbClr val="000000"/>
                    </a:solidFill>
                  </a:rPr>
                  <a:t>③至所有连接表均被采样</a:t>
                </a:r>
                <a:endParaRPr lang="en-US" altLang="zh-CN" sz="1800" b="0" dirty="0">
                  <a:solidFill>
                    <a:srgbClr val="000000"/>
                  </a:solidFill>
                </a:endParaRPr>
              </a:p>
              <a:p>
                <a:pPr lvl="1" indent="-457200">
                  <a:lnSpc>
                    <a:spcPts val="2400"/>
                  </a:lnSpc>
                  <a:spcBef>
                    <a:spcPts val="600"/>
                  </a:spcBef>
                  <a:spcAft>
                    <a:spcPts val="0"/>
                  </a:spcAft>
                </a:pPr>
                <a:r>
                  <a:rPr lang="zh-CN" altLang="en-US" sz="1800" b="0" dirty="0">
                    <a:solidFill>
                      <a:srgbClr val="000000"/>
                    </a:solidFill>
                  </a:rPr>
                  <a:t>⑤ 将最终记录数除以每张表的缩放比例</a:t>
                </a:r>
                <a14:m>
                  <m:oMath xmlns:m="http://schemas.openxmlformats.org/officeDocument/2006/math">
                    <m:f>
                      <m:fPr>
                        <m:ctrlPr>
                          <a:rPr lang="en-US" altLang="zh-CN" sz="1800" b="0" i="1" smtClean="0">
                            <a:solidFill>
                              <a:srgbClr val="000000"/>
                            </a:solidFill>
                            <a:latin typeface="Cambria Math" panose="02040503050406030204" pitchFamily="18" charset="0"/>
                          </a:rPr>
                        </m:ctrlPr>
                      </m:fPr>
                      <m:num>
                        <m:sSub>
                          <m:sSubPr>
                            <m:ctrlPr>
                              <a:rPr lang="en-US" altLang="zh-CN" sz="1800" b="0" i="1" smtClean="0">
                                <a:solidFill>
                                  <a:srgbClr val="000000"/>
                                </a:solidFill>
                                <a:latin typeface="Cambria Math" panose="02040503050406030204" pitchFamily="18" charset="0"/>
                              </a:rPr>
                            </m:ctrlPr>
                          </m:sSubPr>
                          <m:e>
                            <m:r>
                              <a:rPr lang="en-US" altLang="zh-CN" sz="1800" b="0" i="1" smtClean="0">
                                <a:solidFill>
                                  <a:srgbClr val="000000"/>
                                </a:solidFill>
                                <a:latin typeface="Cambria Math" panose="02040503050406030204" pitchFamily="18" charset="0"/>
                              </a:rPr>
                              <m:t>𝑛</m:t>
                            </m:r>
                          </m:e>
                          <m:sub>
                            <m:r>
                              <a:rPr lang="en-US" altLang="zh-CN" sz="1800" b="0" i="1" smtClean="0">
                                <a:solidFill>
                                  <a:srgbClr val="000000"/>
                                </a:solidFill>
                                <a:latin typeface="Cambria Math" panose="02040503050406030204" pitchFamily="18" charset="0"/>
                              </a:rPr>
                              <m:t>𝑖</m:t>
                            </m:r>
                          </m:sub>
                        </m:sSub>
                      </m:num>
                      <m:den>
                        <m:sSub>
                          <m:sSubPr>
                            <m:ctrlPr>
                              <a:rPr lang="en-US" altLang="zh-CN" sz="1800" b="0" i="1" smtClean="0">
                                <a:solidFill>
                                  <a:srgbClr val="000000"/>
                                </a:solidFill>
                                <a:latin typeface="Cambria Math" panose="02040503050406030204" pitchFamily="18" charset="0"/>
                              </a:rPr>
                            </m:ctrlPr>
                          </m:sSubPr>
                          <m:e>
                            <m:r>
                              <a:rPr lang="en-US" altLang="zh-CN" sz="1800" b="0" i="1" smtClean="0">
                                <a:solidFill>
                                  <a:srgbClr val="000000"/>
                                </a:solidFill>
                                <a:latin typeface="Cambria Math" panose="02040503050406030204" pitchFamily="18" charset="0"/>
                              </a:rPr>
                              <m:t>𝑚</m:t>
                            </m:r>
                          </m:e>
                          <m:sub>
                            <m:r>
                              <a:rPr lang="en-US" altLang="zh-CN" sz="1800" b="0" i="1" smtClean="0">
                                <a:solidFill>
                                  <a:srgbClr val="000000"/>
                                </a:solidFill>
                                <a:latin typeface="Cambria Math" panose="02040503050406030204" pitchFamily="18" charset="0"/>
                              </a:rPr>
                              <m:t>𝑖</m:t>
                            </m:r>
                          </m:sub>
                        </m:sSub>
                      </m:den>
                    </m:f>
                    <m:r>
                      <a:rPr lang="zh-CN" altLang="en-US" sz="1800" b="0" i="1">
                        <a:solidFill>
                          <a:srgbClr val="000000"/>
                        </a:solidFill>
                        <a:latin typeface="Cambria Math" panose="02040503050406030204" pitchFamily="18" charset="0"/>
                      </a:rPr>
                      <m:t>，</m:t>
                    </m:r>
                  </m:oMath>
                </a14:m>
                <a:endParaRPr lang="en-US" altLang="zh-CN" sz="1800" b="0" dirty="0">
                  <a:solidFill>
                    <a:srgbClr val="000000"/>
                  </a:solidFill>
                </a:endParaRPr>
              </a:p>
              <a:p>
                <a:pPr lvl="1" indent="-457200">
                  <a:lnSpc>
                    <a:spcPts val="2400"/>
                  </a:lnSpc>
                  <a:spcBef>
                    <a:spcPts val="0"/>
                  </a:spcBef>
                  <a:spcAft>
                    <a:spcPts val="600"/>
                  </a:spcAft>
                </a:pPr>
                <a:r>
                  <a:rPr lang="zh-CN" altLang="en-US" sz="1800" b="0" dirty="0">
                    <a:solidFill>
                      <a:srgbClr val="000000"/>
                    </a:solidFill>
                  </a:rPr>
                  <a:t>     还原得到基数估计值</a:t>
                </a:r>
                <a:endParaRPr lang="en-US" altLang="zh-CN" sz="1800" b="0" dirty="0">
                  <a:solidFill>
                    <a:srgbClr val="000000"/>
                  </a:solidFill>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684213" y="2135015"/>
                <a:ext cx="8496299" cy="4822377"/>
              </a:xfrm>
              <a:prstGeom prst="rect">
                <a:avLst/>
              </a:prstGeom>
              <a:blipFill>
                <a:blip r:embed="rId2"/>
                <a:stretch>
                  <a:fillRect l="-789" t="-1896" r="-72"/>
                </a:stretch>
              </a:blipFill>
              <a:ln w="9525">
                <a:noFill/>
                <a:miter lim="800000"/>
              </a:ln>
            </p:spPr>
            <p:txBody>
              <a:bodyPr/>
              <a:lstStyle/>
              <a:p>
                <a:r>
                  <a:rPr lang="zh-CN" altLang="en-US">
                    <a:noFill/>
                  </a:rPr>
                  <a:t> </a:t>
                </a:r>
              </a:p>
            </p:txBody>
          </p:sp>
        </mc:Fallback>
      </mc:AlternateContent>
      <p:pic>
        <p:nvPicPr>
          <p:cNvPr id="5" name="图片 4"/>
          <p:cNvPicPr>
            <a:picLocks noChangeAspect="1"/>
          </p:cNvPicPr>
          <p:nvPr/>
        </p:nvPicPr>
        <p:blipFill rotWithShape="1">
          <a:blip r:embed="rId3"/>
          <a:srcRect b="14425"/>
          <a:stretch>
            <a:fillRect/>
          </a:stretch>
        </p:blipFill>
        <p:spPr>
          <a:xfrm>
            <a:off x="4932040" y="4581128"/>
            <a:ext cx="4032448" cy="20681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2492204" y="2564904"/>
            <a:ext cx="6253163" cy="3881437"/>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关系数据库查询优化概述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基数估计</a:t>
            </a:r>
            <a:endParaRPr lang="en-US" altLang="zh-CN" sz="2200" dirty="0">
              <a:solidFill>
                <a:srgbClr val="FF0000"/>
              </a:solidFill>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基数估计概述</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传统基数估计方法</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solidFill>
                  <a:srgbClr val="FF0000"/>
                </a:solidFill>
                <a:ea typeface="黑体" panose="02010609060101010101" pitchFamily="2" charset="-122"/>
              </a:rPr>
              <a:t>基于机器学习的基数估计方法</a:t>
            </a: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187624" y="609600"/>
            <a:ext cx="7920880" cy="1019200"/>
          </a:xfrm>
        </p:spPr>
        <p:txBody>
          <a:bodyPr lIns="0" rIns="0"/>
          <a:lstStyle/>
          <a:p>
            <a:pPr eaLnBrk="1" hangingPunct="1"/>
            <a:r>
              <a:rPr lang="zh-CN" altLang="en-US" sz="4000" dirty="0">
                <a:ea typeface="黑体" panose="02010609060101010101" pitchFamily="2" charset="-122"/>
              </a:rPr>
              <a:t>基于机器学习的基数估计方法 </a:t>
            </a:r>
            <a:r>
              <a:rPr lang="en-US" altLang="zh-CN" sz="4000" dirty="0">
                <a:ea typeface="黑体" panose="02010609060101010101" pitchFamily="2" charset="-122"/>
              </a:rPr>
              <a:t>(1)</a:t>
            </a:r>
            <a:endParaRPr lang="zh-CN" altLang="en-US" sz="4000" dirty="0">
              <a:ea typeface="黑体" panose="02010609060101010101" pitchFamily="2" charset="-122"/>
            </a:endParaRPr>
          </a:p>
        </p:txBody>
      </p:sp>
      <p:sp>
        <p:nvSpPr>
          <p:cNvPr id="14" name="Rectangle 3"/>
          <p:cNvSpPr>
            <a:spLocks noChangeArrowheads="1"/>
          </p:cNvSpPr>
          <p:nvPr/>
        </p:nvSpPr>
        <p:spPr bwMode="auto">
          <a:xfrm>
            <a:off x="684213" y="2132856"/>
            <a:ext cx="8208962" cy="468052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基于机器学习的基数估计</a:t>
            </a:r>
            <a:endParaRPr lang="en-US" altLang="zh-CN" sz="2200" dirty="0">
              <a:solidFill>
                <a:srgbClr val="0000FF"/>
              </a:solidFill>
            </a:endParaRPr>
          </a:p>
          <a:p>
            <a:pPr marL="269875" lvl="1" indent="-269875">
              <a:lnSpc>
                <a:spcPct val="150000"/>
              </a:lnSpc>
              <a:spcBef>
                <a:spcPts val="300"/>
              </a:spcBef>
              <a:spcAft>
                <a:spcPts val="300"/>
              </a:spcAft>
              <a:buFontTx/>
              <a:buChar char="-"/>
            </a:pPr>
            <a:r>
              <a:rPr lang="zh-CN" altLang="en-US" sz="2000" dirty="0"/>
              <a:t>查询驱动的方法</a:t>
            </a:r>
            <a:endParaRPr lang="en-US" altLang="zh-CN" sz="2000" i="1" dirty="0"/>
          </a:p>
          <a:p>
            <a:pPr marL="0" lvl="1">
              <a:lnSpc>
                <a:spcPct val="150000"/>
              </a:lnSpc>
              <a:spcBef>
                <a:spcPts val="300"/>
              </a:spcBef>
              <a:spcAft>
                <a:spcPts val="300"/>
              </a:spcAft>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以历史查询记录为数据来源，使用回归模型（</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Regression</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）和神经网络（</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Neural Network</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），通过</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构建输入为查询、输出为实际基数的模型来实现基数估计</a:t>
            </a:r>
            <a:endParaRPr lang="en-US" altLang="zh-CN" sz="2000" b="0" i="1" dirty="0">
              <a:solidFill>
                <a:srgbClr val="FF0000"/>
              </a:solidFill>
            </a:endParaRPr>
          </a:p>
          <a:p>
            <a:pPr marL="269875" lvl="1" indent="-269875">
              <a:lnSpc>
                <a:spcPct val="150000"/>
              </a:lnSpc>
              <a:spcBef>
                <a:spcPts val="300"/>
              </a:spcBef>
              <a:spcAft>
                <a:spcPts val="300"/>
              </a:spcAft>
              <a:buFontTx/>
              <a:buChar char="-"/>
            </a:pPr>
            <a:r>
              <a:rPr lang="zh-CN" altLang="en-US" sz="2000" dirty="0"/>
              <a:t>数据驱动的方法</a:t>
            </a:r>
            <a:endParaRPr lang="en-US" altLang="zh-CN" sz="2000" dirty="0"/>
          </a:p>
          <a:p>
            <a:pPr marL="0" lvl="1">
              <a:lnSpc>
                <a:spcPct val="150000"/>
              </a:lnSpc>
              <a:spcBef>
                <a:spcPts val="300"/>
              </a:spcBef>
              <a:spcAft>
                <a:spcPts val="300"/>
              </a:spcAft>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以数据库中的原始数据记录作为主要数据来源，考虑选择性估计问题，使用</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概率图模型（</a:t>
            </a:r>
            <a:r>
              <a:rPr lang="en-US" altLang="zh-CN" sz="1800" b="0" dirty="0">
                <a:solidFill>
                  <a:srgbClr val="FF0000"/>
                </a:solidFill>
              </a:rPr>
              <a:t>Probabilistic Graph Model, PGM</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）和自回归模型（</a:t>
            </a:r>
            <a:r>
              <a:rPr kumimoji="1" lang="en-US" altLang="zh-CN" sz="1800" b="0" i="0" u="none" strike="noStrike" kern="1200" cap="none" spc="0" normalizeH="0" baseline="0" noProof="0" dirty="0" err="1">
                <a:ln>
                  <a:noFill/>
                </a:ln>
                <a:solidFill>
                  <a:srgbClr val="FF0000"/>
                </a:solidFill>
                <a:effectLst/>
                <a:uLnTx/>
                <a:uFillTx/>
                <a:latin typeface="Times New Roman" panose="02020603050405020304" pitchFamily="18" charset="0"/>
                <a:ea typeface="黑体" panose="02010609060101010101" pitchFamily="2" charset="-122"/>
                <a:cs typeface="+mn-cs"/>
              </a:rPr>
              <a:t>AutoRegressive</a:t>
            </a: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 Model, ARM</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）等构建列的联合分布模型</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，然后利用联合分布计算满足查询条件的概率</a:t>
            </a:r>
            <a:endParaRPr lang="en-US" altLang="zh-CN" sz="2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2492204" y="2564904"/>
            <a:ext cx="6253163" cy="3881437"/>
          </a:xfrm>
        </p:spPr>
        <p:txBody>
          <a:bodyPr/>
          <a:lstStyle/>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关系数据库查询优化概述</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基数估计</a:t>
            </a:r>
            <a:endParaRPr lang="en-US" altLang="zh-CN" sz="22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基数估计概述</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传统基数估计方法</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基于机器学习的基数估计方法</a:t>
            </a: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684213" y="2035624"/>
                <a:ext cx="8496299" cy="4822375"/>
              </a:xfrm>
              <a:prstGeom prst="rect">
                <a:avLst/>
              </a:prstGeom>
              <a:noFill/>
              <a:ln w="9525">
                <a:noFill/>
                <a:miter lim="800000"/>
              </a:ln>
            </p:spPr>
            <p:txBody>
              <a:bodyPr/>
              <a:lstStyle/>
              <a:p>
                <a:pPr marL="342900" indent="-342900">
                  <a:lnSpc>
                    <a:spcPts val="2400"/>
                  </a:lnSpc>
                  <a:spcBef>
                    <a:spcPts val="600"/>
                  </a:spcBef>
                  <a:spcAft>
                    <a:spcPts val="1200"/>
                  </a:spcAft>
                  <a:buFont typeface="Wingdings" panose="05000000000000000000" pitchFamily="2" charset="2"/>
                  <a:buChar char="w"/>
                </a:pPr>
                <a:r>
                  <a:rPr lang="zh-CN" altLang="en-US" sz="2200" dirty="0">
                    <a:solidFill>
                      <a:srgbClr val="0000FF"/>
                    </a:solidFill>
                  </a:rPr>
                  <a:t>基于查询驱动的基数估计方法</a:t>
                </a:r>
                <a:endParaRPr lang="en-US" altLang="zh-CN" sz="2200" dirty="0">
                  <a:solidFill>
                    <a:srgbClr val="0000FF"/>
                  </a:solidFill>
                </a:endParaRPr>
              </a:p>
              <a:p>
                <a:pPr marL="179388" lvl="1">
                  <a:lnSpc>
                    <a:spcPts val="2400"/>
                  </a:lnSpc>
                  <a:spcBef>
                    <a:spcPts val="0"/>
                  </a:spcBef>
                  <a:spcAft>
                    <a:spcPts val="600"/>
                  </a:spcAft>
                </a:pPr>
                <a:r>
                  <a:rPr lang="zh-CN" altLang="en-US" sz="2000" b="0" dirty="0"/>
                  <a:t>多集合卷积神经网络（</a:t>
                </a:r>
                <a:r>
                  <a:rPr lang="en-US" altLang="zh-CN" sz="2000" b="0" dirty="0"/>
                  <a:t>Multi-set Convolutional Network, MSCN</a:t>
                </a:r>
                <a:r>
                  <a:rPr lang="zh-CN" altLang="en-US" sz="2000" b="0" dirty="0"/>
                  <a:t>）</a:t>
                </a:r>
                <a:endParaRPr lang="en-US" altLang="zh-CN" sz="2000" b="0" dirty="0"/>
              </a:p>
              <a:p>
                <a:pPr marL="179388" lvl="1">
                  <a:lnSpc>
                    <a:spcPts val="2400"/>
                  </a:lnSpc>
                  <a:spcBef>
                    <a:spcPts val="600"/>
                  </a:spcBef>
                  <a:spcAft>
                    <a:spcPts val="600"/>
                  </a:spcAft>
                </a:pPr>
                <a:r>
                  <a:rPr lang="zh-CN" altLang="en-US" sz="2000" dirty="0">
                    <a:solidFill>
                      <a:srgbClr val="00B050"/>
                    </a:solidFill>
                  </a:rPr>
                  <a:t>输入：</a:t>
                </a:r>
                <a:r>
                  <a:rPr lang="zh-CN" altLang="en-US" sz="2000" b="0" dirty="0"/>
                  <a:t>查询语句转换后的特征向量</a:t>
                </a:r>
                <a:endParaRPr lang="en-US" altLang="zh-CN" sz="2000" b="0" i="1" dirty="0"/>
              </a:p>
              <a:p>
                <a:pPr marL="179388" lvl="1">
                  <a:lnSpc>
                    <a:spcPts val="2400"/>
                  </a:lnSpc>
                  <a:spcBef>
                    <a:spcPts val="600"/>
                  </a:spcBef>
                  <a:spcAft>
                    <a:spcPts val="600"/>
                  </a:spcAft>
                </a:pPr>
                <a:r>
                  <a:rPr lang="zh-CN" altLang="en-US" sz="2000" dirty="0">
                    <a:solidFill>
                      <a:srgbClr val="00B050"/>
                    </a:solidFill>
                  </a:rPr>
                  <a:t>输出：</a:t>
                </a:r>
                <a:r>
                  <a:rPr lang="zh-CN" altLang="en-US" sz="2000" b="0" dirty="0"/>
                  <a:t>预测的基数值</a:t>
                </a:r>
                <a:endParaRPr lang="en-US" altLang="zh-CN" sz="2000" b="0" dirty="0"/>
              </a:p>
              <a:p>
                <a:pPr marL="179388" lvl="1">
                  <a:lnSpc>
                    <a:spcPts val="2400"/>
                  </a:lnSpc>
                  <a:spcBef>
                    <a:spcPts val="600"/>
                  </a:spcBef>
                  <a:spcAft>
                    <a:spcPts val="600"/>
                  </a:spcAft>
                </a:pPr>
                <a:r>
                  <a:rPr lang="zh-CN" altLang="en-US" sz="2000" dirty="0">
                    <a:solidFill>
                      <a:srgbClr val="00B050"/>
                    </a:solidFill>
                  </a:rPr>
                  <a:t>训练数据集：</a:t>
                </a:r>
                <a:r>
                  <a:rPr lang="zh-CN" altLang="en-US" sz="2000" b="0" dirty="0"/>
                  <a:t>历史查询记录</a:t>
                </a:r>
                <a:endParaRPr lang="en-US" altLang="zh-CN" sz="2000" b="0" dirty="0"/>
              </a:p>
              <a:p>
                <a:pPr marL="179388" lvl="1">
                  <a:lnSpc>
                    <a:spcPts val="2400"/>
                  </a:lnSpc>
                  <a:spcBef>
                    <a:spcPts val="600"/>
                  </a:spcBef>
                  <a:spcAft>
                    <a:spcPts val="1200"/>
                  </a:spcAft>
                </a:pPr>
                <a:r>
                  <a:rPr lang="zh-CN" altLang="en-US" sz="2000" dirty="0">
                    <a:solidFill>
                      <a:srgbClr val="00B050"/>
                    </a:solidFill>
                  </a:rPr>
                  <a:t>损失函数（</a:t>
                </a:r>
                <a:r>
                  <a:rPr lang="en-US" altLang="zh-CN" sz="2000" dirty="0">
                    <a:solidFill>
                      <a:srgbClr val="00B050"/>
                    </a:solidFill>
                  </a:rPr>
                  <a:t> q-error</a:t>
                </a:r>
                <a:r>
                  <a:rPr lang="zh-CN" altLang="en-US" sz="2000" dirty="0">
                    <a:solidFill>
                      <a:srgbClr val="00B050"/>
                    </a:solidFill>
                  </a:rPr>
                  <a:t>）：</a:t>
                </a:r>
                <a:endParaRPr lang="en-US" altLang="zh-CN" sz="2000" b="0" dirty="0"/>
              </a:p>
              <a:p>
                <a:pPr lvl="1">
                  <a:lnSpc>
                    <a:spcPts val="2400"/>
                  </a:lnSpc>
                  <a:spcBef>
                    <a:spcPts val="600"/>
                  </a:spcBef>
                  <a:spcAft>
                    <a:spcPts val="600"/>
                  </a:spcAft>
                </a:pPr>
                <a:r>
                  <a:rPr lang="en-US" altLang="zh-CN" sz="2000" b="0" dirty="0"/>
                  <a:t> </a:t>
                </a:r>
                <a14:m>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𝑏𝑠</m:t>
                        </m:r>
                      </m:den>
                    </m:f>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𝑏𝑠</m:t>
                        </m:r>
                      </m:sup>
                      <m:e>
                        <m:f>
                          <m:fPr>
                            <m:ctrlPr>
                              <a:rPr lang="en-US" altLang="zh-CN" sz="2000" b="0" i="1" smtClean="0">
                                <a:latin typeface="Cambria Math" panose="02040503050406030204" pitchFamily="18" charset="0"/>
                              </a:rPr>
                            </m:ctrlPr>
                          </m:fPr>
                          <m:num>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func>
                          </m:num>
                          <m:den>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func>
                          </m:den>
                        </m:f>
                      </m:e>
                    </m:nary>
                  </m:oMath>
                </a14:m>
                <a:endParaRPr lang="en-US" altLang="zh-CN" sz="2000" b="0" dirty="0"/>
              </a:p>
              <a:p>
                <a:pPr lvl="1">
                  <a:lnSpc>
                    <a:spcPts val="2400"/>
                  </a:lnSpc>
                  <a:spcBef>
                    <a:spcPts val="600"/>
                  </a:spcBef>
                  <a:spcAft>
                    <a:spcPts val="600"/>
                  </a:spcAft>
                </a:pPr>
                <a:endParaRPr lang="en-US" altLang="zh-CN" sz="2000" b="0" dirty="0"/>
              </a:p>
              <a:p>
                <a:pPr lvl="1">
                  <a:lnSpc>
                    <a:spcPts val="2400"/>
                  </a:lnSpc>
                  <a:spcBef>
                    <a:spcPts val="600"/>
                  </a:spcBef>
                  <a:spcAft>
                    <a:spcPts val="600"/>
                  </a:spcAft>
                </a:pPr>
                <a:endParaRPr lang="en-US" altLang="zh-CN" sz="1800" dirty="0">
                  <a:solidFill>
                    <a:srgbClr val="000000"/>
                  </a:solidFill>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684213" y="2035624"/>
                <a:ext cx="8496299" cy="4822375"/>
              </a:xfrm>
              <a:prstGeom prst="rect">
                <a:avLst/>
              </a:prstGeom>
              <a:blipFill>
                <a:blip r:embed="rId4"/>
                <a:stretch>
                  <a:fillRect l="-789" t="-1896"/>
                </a:stretch>
              </a:blipFill>
              <a:ln w="9525">
                <a:noFill/>
                <a:miter lim="800000"/>
              </a:ln>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70446566"/>
              </p:ext>
            </p:extLst>
          </p:nvPr>
        </p:nvGraphicFramePr>
        <p:xfrm>
          <a:off x="5436095" y="2789092"/>
          <a:ext cx="3168353" cy="4032448"/>
        </p:xfrm>
        <a:graphic>
          <a:graphicData uri="http://schemas.openxmlformats.org/presentationml/2006/ole">
            <mc:AlternateContent xmlns:mc="http://schemas.openxmlformats.org/markup-compatibility/2006">
              <mc:Choice xmlns:v="urn:schemas-microsoft-com:vml" Requires="v">
                <p:oleObj name="Visio" r:id="rId5" imgW="3168015" imgH="3953510" progId="Visio.Drawing.15">
                  <p:embed/>
                </p:oleObj>
              </mc:Choice>
              <mc:Fallback>
                <p:oleObj name="Visio" r:id="rId5" imgW="3168015" imgH="395351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5" y="2789092"/>
                        <a:ext cx="3168353" cy="4032448"/>
                      </a:xfrm>
                      <a:prstGeom prst="rect">
                        <a:avLst/>
                      </a:prstGeom>
                      <a:noFill/>
                    </p:spPr>
                  </p:pic>
                </p:oleObj>
              </mc:Fallback>
            </mc:AlternateContent>
          </a:graphicData>
        </a:graphic>
      </p:graphicFrame>
      <p:sp>
        <p:nvSpPr>
          <p:cNvPr id="4" name="对话气泡: 圆角矩形 3">
            <a:extLst>
              <a:ext uri="{FF2B5EF4-FFF2-40B4-BE49-F238E27FC236}">
                <a16:creationId xmlns:a16="http://schemas.microsoft.com/office/drawing/2014/main" id="{D3853983-7477-43BB-B64B-C577F162E76B}"/>
              </a:ext>
            </a:extLst>
          </p:cNvPr>
          <p:cNvSpPr/>
          <p:nvPr/>
        </p:nvSpPr>
        <p:spPr bwMode="auto">
          <a:xfrm>
            <a:off x="4605621" y="4001857"/>
            <a:ext cx="1440160" cy="432048"/>
          </a:xfrm>
          <a:prstGeom prst="wedgeRoundRectCallout">
            <a:avLst>
              <a:gd name="adj1" fmla="val 86711"/>
              <a:gd name="adj2" fmla="val 58091"/>
              <a:gd name="adj3" fmla="val 16667"/>
            </a:avLst>
          </a:prstGeom>
          <a:solidFill>
            <a:schemeClr val="accent5"/>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r>
              <a:rPr lang="zh-CN" altLang="en-US" sz="2000" dirty="0">
                <a:solidFill>
                  <a:srgbClr val="00B050"/>
                </a:solidFill>
              </a:rPr>
              <a:t>网络结构</a:t>
            </a:r>
            <a:endParaRPr lang="en-US" altLang="zh-CN" sz="2000" dirty="0">
              <a:solidFill>
                <a:srgbClr val="00B050"/>
              </a:solidFill>
            </a:endParaRPr>
          </a:p>
        </p:txBody>
      </p:sp>
      <mc:AlternateContent xmlns:mc="http://schemas.openxmlformats.org/markup-compatibility/2006" xmlns:a14="http://schemas.microsoft.com/office/drawing/2010/main">
        <mc:Choice Requires="a14">
          <p:sp>
            <p:nvSpPr>
              <p:cNvPr id="6" name="流程图: 可选过程 5">
                <a:extLst>
                  <a:ext uri="{FF2B5EF4-FFF2-40B4-BE49-F238E27FC236}">
                    <a16:creationId xmlns:a16="http://schemas.microsoft.com/office/drawing/2014/main" id="{BCABED1F-F96B-4C6D-95D2-EFE9233BF2E6}"/>
                  </a:ext>
                </a:extLst>
              </p:cNvPr>
              <p:cNvSpPr/>
              <p:nvPr/>
            </p:nvSpPr>
            <p:spPr bwMode="auto">
              <a:xfrm>
                <a:off x="1331640" y="5373216"/>
                <a:ext cx="2952328" cy="1207832"/>
              </a:xfrm>
              <a:prstGeom prst="flowChartAlternateProcess">
                <a:avLst/>
              </a:prstGeom>
              <a:solidFill>
                <a:schemeClr val="accent6">
                  <a:lumMod val="10000"/>
                  <a:lumOff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lvl="1">
                  <a:lnSpc>
                    <a:spcPts val="2600"/>
                  </a:lnSpc>
                  <a:spcBef>
                    <a:spcPts val="0"/>
                  </a:spcBef>
                  <a:spcAft>
                    <a:spcPts val="0"/>
                  </a:spcAft>
                </a:pPr>
                <a:r>
                  <a:rPr lang="en-US" altLang="zh-CN" sz="2000" b="0" i="1" dirty="0">
                    <a:solidFill>
                      <a:srgbClr val="000000"/>
                    </a:solidFill>
                  </a:rPr>
                  <a:t>bs</a:t>
                </a:r>
                <a:r>
                  <a:rPr lang="zh-CN" altLang="en-US" sz="2000" b="0" dirty="0">
                    <a:solidFill>
                      <a:srgbClr val="000000"/>
                    </a:solidFill>
                  </a:rPr>
                  <a:t>：批大小（</a:t>
                </a:r>
                <a:r>
                  <a:rPr lang="en-US" altLang="zh-CN" sz="2000" b="0" dirty="0">
                    <a:solidFill>
                      <a:srgbClr val="000000"/>
                    </a:solidFill>
                  </a:rPr>
                  <a:t>Batch Size</a:t>
                </a:r>
                <a:r>
                  <a:rPr lang="zh-CN" altLang="en-US" sz="2000" b="0" dirty="0">
                    <a:solidFill>
                      <a:srgbClr val="000000"/>
                    </a:solidFill>
                  </a:rPr>
                  <a:t>）</a:t>
                </a:r>
                <a:endParaRPr lang="en-US" altLang="zh-CN" sz="2000" b="0" dirty="0">
                  <a:solidFill>
                    <a:srgbClr val="000000"/>
                  </a:solidFill>
                </a:endParaRPr>
              </a:p>
              <a:p>
                <a:pPr marL="0" lvl="1">
                  <a:lnSpc>
                    <a:spcPts val="2600"/>
                  </a:lnSpc>
                  <a:spcBef>
                    <a:spcPts val="0"/>
                  </a:spcBef>
                  <a:spcAft>
                    <a:spcPts val="0"/>
                  </a:spcAft>
                </a:pPr>
                <a14:m>
                  <m:oMath xmlns:m="http://schemas.openxmlformats.org/officeDocument/2006/math">
                    <m:sSub>
                      <m:sSubPr>
                        <m:ctrlPr>
                          <a:rPr lang="en-US" altLang="zh-CN" sz="2000" b="0" i="1">
                            <a:solidFill>
                              <a:srgbClr val="000000"/>
                            </a:solidFill>
                            <a:latin typeface="Cambria Math" panose="02040503050406030204" pitchFamily="18" charset="0"/>
                          </a:rPr>
                        </m:ctrlPr>
                      </m:sSubPr>
                      <m:e>
                        <m:r>
                          <a:rPr lang="en-US" altLang="zh-CN" sz="2000" b="0" i="1">
                            <a:solidFill>
                              <a:srgbClr val="000000"/>
                            </a:solidFill>
                            <a:latin typeface="Cambria Math" panose="02040503050406030204" pitchFamily="18" charset="0"/>
                          </a:rPr>
                          <m:t>𝑒</m:t>
                        </m:r>
                      </m:e>
                      <m:sub>
                        <m:r>
                          <a:rPr lang="en-US" altLang="zh-CN" sz="2000" b="0" i="1">
                            <a:solidFill>
                              <a:srgbClr val="000000"/>
                            </a:solidFill>
                            <a:latin typeface="Cambria Math" panose="02040503050406030204" pitchFamily="18" charset="0"/>
                          </a:rPr>
                          <m:t>𝑖</m:t>
                        </m:r>
                      </m:sub>
                    </m:sSub>
                    <m:r>
                      <a:rPr lang="zh-CN" altLang="en-US" sz="2000" b="0" i="1">
                        <a:solidFill>
                          <a:srgbClr val="000000"/>
                        </a:solidFill>
                        <a:latin typeface="Cambria Math" panose="02040503050406030204" pitchFamily="18" charset="0"/>
                      </a:rPr>
                      <m:t>：</m:t>
                    </m:r>
                  </m:oMath>
                </a14:m>
                <a:r>
                  <a:rPr lang="zh-CN" altLang="en-US" sz="2000" b="0" dirty="0">
                    <a:solidFill>
                      <a:srgbClr val="000000"/>
                    </a:solidFill>
                  </a:rPr>
                  <a:t>第</a:t>
                </a:r>
                <a14:m>
                  <m:oMath xmlns:m="http://schemas.openxmlformats.org/officeDocument/2006/math">
                    <m:r>
                      <a:rPr lang="en-US" altLang="zh-CN" sz="2000" b="0" i="1" dirty="0">
                        <a:solidFill>
                          <a:srgbClr val="000000"/>
                        </a:solidFill>
                        <a:latin typeface="Cambria Math" panose="02040503050406030204" pitchFamily="18" charset="0"/>
                      </a:rPr>
                      <m:t>𝑖</m:t>
                    </m:r>
                  </m:oMath>
                </a14:m>
                <a:r>
                  <a:rPr lang="zh-CN" altLang="en-US" sz="2000" b="0" dirty="0">
                    <a:solidFill>
                      <a:srgbClr val="000000"/>
                    </a:solidFill>
                  </a:rPr>
                  <a:t>个预测值</a:t>
                </a:r>
                <a:endParaRPr lang="en-US" altLang="zh-CN" sz="2000" b="0" dirty="0">
                  <a:solidFill>
                    <a:srgbClr val="000000"/>
                  </a:solidFill>
                </a:endParaRPr>
              </a:p>
              <a:p>
                <a:pPr marL="0" lvl="1">
                  <a:lnSpc>
                    <a:spcPts val="2600"/>
                  </a:lnSpc>
                  <a:spcBef>
                    <a:spcPts val="0"/>
                  </a:spcBef>
                  <a:spcAft>
                    <a:spcPts val="0"/>
                  </a:spcAft>
                </a:pPr>
                <a14:m>
                  <m:oMath xmlns:m="http://schemas.openxmlformats.org/officeDocument/2006/math">
                    <m:sSub>
                      <m:sSubPr>
                        <m:ctrlPr>
                          <a:rPr lang="en-US" altLang="zh-CN" sz="2000" b="0" i="1" dirty="0">
                            <a:solidFill>
                              <a:srgbClr val="000000"/>
                            </a:solidFill>
                            <a:latin typeface="Cambria Math" panose="02040503050406030204" pitchFamily="18" charset="0"/>
                          </a:rPr>
                        </m:ctrlPr>
                      </m:sSubPr>
                      <m:e>
                        <m:r>
                          <a:rPr lang="en-US" altLang="zh-CN" sz="2000" b="0" i="1" dirty="0">
                            <a:solidFill>
                              <a:srgbClr val="000000"/>
                            </a:solidFill>
                            <a:latin typeface="Cambria Math" panose="02040503050406030204" pitchFamily="18" charset="0"/>
                          </a:rPr>
                          <m:t>𝑟</m:t>
                        </m:r>
                      </m:e>
                      <m:sub>
                        <m:r>
                          <a:rPr lang="en-US" altLang="zh-CN" sz="2000" b="0" i="1" dirty="0">
                            <a:solidFill>
                              <a:srgbClr val="000000"/>
                            </a:solidFill>
                            <a:latin typeface="Cambria Math" panose="02040503050406030204" pitchFamily="18" charset="0"/>
                          </a:rPr>
                          <m:t>𝑖</m:t>
                        </m:r>
                      </m:sub>
                    </m:sSub>
                    <m:r>
                      <a:rPr lang="zh-CN" altLang="en-US" sz="2000" b="0" i="1" dirty="0" smtClean="0">
                        <a:solidFill>
                          <a:srgbClr val="000000"/>
                        </a:solidFill>
                        <a:latin typeface="Cambria Math" panose="02040503050406030204" pitchFamily="18" charset="0"/>
                      </a:rPr>
                      <m:t>：</m:t>
                    </m:r>
                  </m:oMath>
                </a14:m>
                <a:r>
                  <a:rPr lang="zh-CN" altLang="en-US" sz="2000" b="0" dirty="0">
                    <a:solidFill>
                      <a:srgbClr val="000000"/>
                    </a:solidFill>
                  </a:rPr>
                  <a:t>真实值</a:t>
                </a:r>
                <a:endParaRPr lang="en-US" altLang="zh-CN" sz="2000" b="0" dirty="0">
                  <a:solidFill>
                    <a:srgbClr val="000000"/>
                  </a:solidFill>
                </a:endParaRPr>
              </a:p>
            </p:txBody>
          </p:sp>
        </mc:Choice>
        <mc:Fallback xmlns="">
          <p:sp>
            <p:nvSpPr>
              <p:cNvPr id="6" name="流程图: 可选过程 5">
                <a:extLst>
                  <a:ext uri="{FF2B5EF4-FFF2-40B4-BE49-F238E27FC236}">
                    <a16:creationId xmlns:a16="http://schemas.microsoft.com/office/drawing/2014/main" id="{BCABED1F-F96B-4C6D-95D2-EFE9233BF2E6}"/>
                  </a:ext>
                </a:extLst>
              </p:cNvPr>
              <p:cNvSpPr>
                <a:spLocks noRot="1" noChangeAspect="1" noMove="1" noResize="1" noEditPoints="1" noAdjustHandles="1" noChangeArrowheads="1" noChangeShapeType="1" noTextEdit="1"/>
              </p:cNvSpPr>
              <p:nvPr/>
            </p:nvSpPr>
            <p:spPr bwMode="auto">
              <a:xfrm>
                <a:off x="1331640" y="5373216"/>
                <a:ext cx="2952328" cy="1207832"/>
              </a:xfrm>
              <a:prstGeom prst="flowChartAlternateProcess">
                <a:avLst/>
              </a:prstGeom>
              <a:blipFill>
                <a:blip r:embed="rId7"/>
                <a:stretch>
                  <a:fillRect r="-6366"/>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(3)</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611561" y="2035624"/>
                <a:ext cx="7704856" cy="482237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a:t>
                </a:r>
                <a:r>
                  <a:rPr lang="en-US" altLang="zh-CN" sz="2200" dirty="0">
                    <a:solidFill>
                      <a:srgbClr val="0000FF"/>
                    </a:solidFill>
                  </a:rPr>
                  <a:t>MSCN</a:t>
                </a:r>
                <a:r>
                  <a:rPr lang="zh-CN" altLang="en-US" sz="2200" dirty="0">
                    <a:solidFill>
                      <a:srgbClr val="0000FF"/>
                    </a:solidFill>
                  </a:rPr>
                  <a:t>的基数估计方法</a:t>
                </a:r>
                <a:r>
                  <a:rPr lang="en-US" altLang="zh-CN" sz="2200" dirty="0">
                    <a:solidFill>
                      <a:srgbClr val="0000FF"/>
                    </a:solidFill>
                  </a:rPr>
                  <a:t>——</a:t>
                </a:r>
                <a:r>
                  <a:rPr lang="zh-CN" altLang="en-US" sz="2200" dirty="0">
                    <a:solidFill>
                      <a:srgbClr val="0000FF"/>
                    </a:solidFill>
                  </a:rPr>
                  <a:t>查询语句转特征向量</a:t>
                </a:r>
                <a:endParaRPr lang="en-US" altLang="zh-CN" sz="2200" dirty="0">
                  <a:solidFill>
                    <a:srgbClr val="0000FF"/>
                  </a:solidFill>
                </a:endParaRPr>
              </a:p>
              <a:p>
                <a:pPr lvl="1" indent="-366713">
                  <a:spcBef>
                    <a:spcPts val="600"/>
                  </a:spcBef>
                  <a:spcAft>
                    <a:spcPts val="600"/>
                  </a:spcAft>
                </a:pPr>
                <a:r>
                  <a:rPr lang="zh-CN" altLang="en-US" sz="2000" b="0" dirty="0"/>
                  <a:t>查询语句</a:t>
                </a:r>
                <a14:m>
                  <m:oMath xmlns:m="http://schemas.openxmlformats.org/officeDocument/2006/math">
                    <m:r>
                      <a:rPr lang="en-US" altLang="zh-CN" sz="2000" b="0" i="1" dirty="0" smtClean="0">
                        <a:latin typeface="Cambria Math" panose="02040503050406030204" pitchFamily="18" charset="0"/>
                      </a:rPr>
                      <m:t>𝑞</m:t>
                    </m:r>
                    <m:r>
                      <a:rPr lang="en-US" altLang="zh-CN" sz="2000" b="0" i="1" dirty="0" smtClean="0">
                        <a:latin typeface="Cambria Math" panose="02040503050406030204" pitchFamily="18" charset="0"/>
                      </a:rPr>
                      <m:t>(</m:t>
                    </m:r>
                    <m:r>
                      <a:rPr lang="en-US" altLang="zh-CN" sz="2000" b="0" i="1" dirty="0" err="1" smtClean="0">
                        <a:latin typeface="Cambria Math" panose="02040503050406030204" pitchFamily="18" charset="0"/>
                      </a:rPr>
                      <m:t>𝑞</m:t>
                    </m:r>
                    <m:r>
                      <a:rPr lang="en-US" altLang="zh-CN" sz="2000" b="0" i="1" dirty="0" err="1" smtClean="0">
                        <a:latin typeface="Cambria Math" panose="02040503050406030204" pitchFamily="18" charset="0"/>
                      </a:rPr>
                      <m:t>∈</m:t>
                    </m:r>
                    <m:r>
                      <a:rPr lang="en-US" altLang="zh-CN" sz="2000" b="0" i="1" dirty="0" err="1" smtClean="0">
                        <a:latin typeface="Cambria Math" panose="02040503050406030204" pitchFamily="18" charset="0"/>
                      </a:rPr>
                      <m:t>𝑄</m:t>
                    </m:r>
                    <m:r>
                      <a:rPr lang="en-US" altLang="zh-CN" sz="2000" b="0" i="1" dirty="0" smtClean="0">
                        <a:latin typeface="Cambria Math" panose="02040503050406030204" pitchFamily="18" charset="0"/>
                      </a:rPr>
                      <m:t>)</m:t>
                    </m:r>
                  </m:oMath>
                </a14:m>
                <a:r>
                  <a:rPr lang="zh-CN" altLang="en-US" sz="2000" b="0" dirty="0"/>
                  <a:t>表示为三元组的集合：</a:t>
                </a:r>
                <a:endParaRPr lang="en-US" altLang="zh-CN" sz="2000" b="0" i="1" dirty="0">
                  <a:latin typeface="Cambria Math" panose="02040503050406030204" pitchFamily="18" charset="0"/>
                </a:endParaRPr>
              </a:p>
              <a:p>
                <a:pPr marL="0" lvl="1">
                  <a:spcBef>
                    <a:spcPts val="600"/>
                  </a:spcBef>
                  <a:spcAft>
                    <a:spcPts val="600"/>
                  </a:spcAft>
                  <a:tabLst>
                    <a:tab pos="449263" algn="l"/>
                    <a:tab pos="719138" algn="l"/>
                  </a:tabLst>
                </a:pPr>
                <a:r>
                  <a:rPr lang="en-US" altLang="zh-CN" sz="2000" b="0" dirty="0"/>
                  <a:t>  </a:t>
                </a:r>
                <a14:m>
                  <m:oMath xmlns:m="http://schemas.openxmlformats.org/officeDocument/2006/math">
                    <m:r>
                      <a:rPr lang="en-US" altLang="zh-CN" sz="2000" b="0" i="1" dirty="0" smtClean="0">
                        <a:latin typeface="Cambria Math" panose="02040503050406030204" pitchFamily="18" charset="0"/>
                      </a:rPr>
                      <m:t>𝑞</m:t>
                    </m:r>
                    <m:r>
                      <a:rPr lang="en-US" altLang="zh-CN" sz="2000" b="0" i="1" dirty="0" smtClean="0">
                        <a:latin typeface="Cambria Math" panose="02040503050406030204" pitchFamily="18" charset="0"/>
                      </a:rPr>
                      <m:t>=(&lt;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𝑇</m:t>
                        </m:r>
                      </m:e>
                      <m:sub>
                        <m:r>
                          <a:rPr lang="en-US" altLang="zh-CN" sz="2000" b="0" i="1" dirty="0" err="1" smtClean="0">
                            <a:latin typeface="Cambria Math" panose="02040503050406030204" pitchFamily="18" charset="0"/>
                          </a:rPr>
                          <m:t>𝑞</m:t>
                        </m:r>
                      </m:sub>
                    </m:sSub>
                    <m:r>
                      <a:rPr lang="en-US" altLang="zh-CN" sz="2000" b="0" i="1" dirty="0" err="1" smtClean="0">
                        <a:latin typeface="Cambria Math" panose="02040503050406030204" pitchFamily="18" charset="0"/>
                      </a:rPr>
                      <m: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𝐽</m:t>
                        </m:r>
                      </m:e>
                      <m:sub>
                        <m:r>
                          <a:rPr lang="en-US" altLang="zh-CN" sz="2000" b="0" i="1" dirty="0" err="1" smtClean="0">
                            <a:latin typeface="Cambria Math" panose="02040503050406030204" pitchFamily="18" charset="0"/>
                          </a:rPr>
                          <m:t>𝑞</m:t>
                        </m:r>
                      </m:sub>
                    </m:sSub>
                    <m:r>
                      <a:rPr lang="en-US" altLang="zh-CN" sz="2000" b="0" i="1" dirty="0" err="1" smtClean="0">
                        <a:latin typeface="Cambria Math" panose="02040503050406030204" pitchFamily="18" charset="0"/>
                      </a:rPr>
                      <m: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𝑃</m:t>
                        </m:r>
                      </m:e>
                      <m:sub>
                        <m:r>
                          <a:rPr lang="en-US" altLang="zh-CN" sz="2000" b="0" i="1" dirty="0" err="1" smtClean="0">
                            <a:latin typeface="Cambria Math" panose="02040503050406030204" pitchFamily="18" charset="0"/>
                          </a:rPr>
                          <m:t>𝑞</m:t>
                        </m:r>
                      </m:sub>
                    </m:sSub>
                    <m:r>
                      <a:rPr lang="en-US" altLang="zh-CN" sz="2000" b="0" i="1" dirty="0" smtClean="0">
                        <a:latin typeface="Cambria Math" panose="02040503050406030204" pitchFamily="18" charset="0"/>
                      </a:rPr>
                      <m:t>&gt;│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𝑇</m:t>
                        </m:r>
                      </m:e>
                      <m:sub>
                        <m:r>
                          <a:rPr lang="en-US" altLang="zh-CN" sz="2000" b="0" i="1" dirty="0" err="1" smtClean="0">
                            <a:latin typeface="Cambria Math" panose="02040503050406030204" pitchFamily="18" charset="0"/>
                          </a:rPr>
                          <m:t>𝑞</m:t>
                        </m:r>
                      </m:sub>
                    </m:sSub>
                    <m:r>
                      <a:rPr lang="en-US" altLang="zh-CN" sz="2000" b="0" i="1" dirty="0" err="1" smtClean="0">
                        <a:latin typeface="Cambria Math" panose="02040503050406030204" pitchFamily="18" charset="0"/>
                      </a:rPr>
                      <m:t>∈</m:t>
                    </m:r>
                    <m:r>
                      <a:rPr lang="en-US" altLang="zh-CN" sz="2000" b="0" i="1" dirty="0" err="1" smtClean="0">
                        <a:latin typeface="Cambria Math" panose="02040503050406030204" pitchFamily="18" charset="0"/>
                      </a:rPr>
                      <m:t>𝑇</m:t>
                    </m:r>
                    <m:r>
                      <a:rPr lang="en-US" altLang="zh-CN" sz="2000" b="0" i="1" dirty="0" err="1" smtClean="0">
                        <a:latin typeface="Cambria Math" panose="02040503050406030204" pitchFamily="18" charset="0"/>
                      </a:rPr>
                      <m: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𝐽</m:t>
                        </m:r>
                      </m:e>
                      <m:sub>
                        <m:r>
                          <a:rPr lang="en-US" altLang="zh-CN" sz="2000" b="0" i="1" dirty="0" err="1" smtClean="0">
                            <a:latin typeface="Cambria Math" panose="02040503050406030204" pitchFamily="18" charset="0"/>
                          </a:rPr>
                          <m:t>𝑞</m:t>
                        </m:r>
                      </m:sub>
                    </m:sSub>
                    <m:r>
                      <a:rPr lang="en-US" altLang="zh-CN" sz="2000" b="0" i="1" dirty="0" err="1" smtClean="0">
                        <a:latin typeface="Cambria Math" panose="02040503050406030204" pitchFamily="18" charset="0"/>
                      </a:rPr>
                      <m:t>∈</m:t>
                    </m:r>
                    <m:r>
                      <a:rPr lang="en-US" altLang="zh-CN" sz="2000" b="0" i="1" dirty="0" err="1" smtClean="0">
                        <a:latin typeface="Cambria Math" panose="02040503050406030204" pitchFamily="18" charset="0"/>
                      </a:rPr>
                      <m:t>𝐽</m:t>
                    </m:r>
                    <m:r>
                      <a:rPr lang="en-US" altLang="zh-CN" sz="2000" b="0" i="1" dirty="0" err="1" smtClean="0">
                        <a:latin typeface="Cambria Math" panose="02040503050406030204" pitchFamily="18" charset="0"/>
                      </a:rPr>
                      <m:t>,</m:t>
                    </m:r>
                    <m:sSub>
                      <m:sSubPr>
                        <m:ctrlPr>
                          <a:rPr lang="en-US" altLang="zh-CN" sz="2000" b="0" i="1" dirty="0" err="1" smtClean="0">
                            <a:latin typeface="Cambria Math" panose="02040503050406030204" pitchFamily="18" charset="0"/>
                          </a:rPr>
                        </m:ctrlPr>
                      </m:sSubPr>
                      <m:e>
                        <m:r>
                          <a:rPr lang="en-US" altLang="zh-CN" sz="2000" b="0" i="1" dirty="0" err="1" smtClean="0">
                            <a:latin typeface="Cambria Math" panose="02040503050406030204" pitchFamily="18" charset="0"/>
                          </a:rPr>
                          <m:t>𝐶</m:t>
                        </m:r>
                      </m:e>
                      <m:sub>
                        <m:r>
                          <a:rPr lang="en-US" altLang="zh-CN" sz="2000" b="0" i="1" dirty="0" err="1" smtClean="0">
                            <a:latin typeface="Cambria Math" panose="02040503050406030204" pitchFamily="18" charset="0"/>
                          </a:rPr>
                          <m:t>𝑞</m:t>
                        </m:r>
                      </m:sub>
                    </m:sSub>
                    <m:r>
                      <a:rPr lang="en-US" altLang="zh-CN" sz="2000" b="0" i="1" dirty="0" err="1" smtClean="0">
                        <a:latin typeface="Cambria Math" panose="02040503050406030204" pitchFamily="18" charset="0"/>
                      </a:rPr>
                      <m:t>∈</m:t>
                    </m:r>
                    <m:r>
                      <a:rPr lang="en-US" altLang="zh-CN" sz="2000" b="0" i="1" dirty="0" err="1" smtClean="0">
                        <a:latin typeface="Cambria Math" panose="02040503050406030204" pitchFamily="18" charset="0"/>
                      </a:rPr>
                      <m:t>𝐶</m:t>
                    </m:r>
                    <m:r>
                      <a:rPr lang="en-US" altLang="zh-CN" sz="2000" b="0" i="1" dirty="0" smtClean="0">
                        <a:latin typeface="Cambria Math" panose="02040503050406030204" pitchFamily="18" charset="0"/>
                      </a:rPr>
                      <m:t>)</m:t>
                    </m:r>
                  </m:oMath>
                </a14:m>
                <a:endParaRPr lang="en-US" altLang="zh-CN" sz="2000" b="0" dirty="0"/>
              </a:p>
              <a:p>
                <a:pPr lvl="1" indent="-366713">
                  <a:spcBef>
                    <a:spcPts val="600"/>
                  </a:spcBef>
                  <a:spcAft>
                    <a:spcPts val="600"/>
                  </a:spcAft>
                </a:pP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𝑇</m:t>
                        </m:r>
                      </m:e>
                      <m:sub>
                        <m:r>
                          <a:rPr lang="en-US" altLang="zh-CN" sz="2000" b="0" i="1" dirty="0" smtClean="0">
                            <a:latin typeface="Cambria Math" panose="02040503050406030204" pitchFamily="18" charset="0"/>
                          </a:rPr>
                          <m:t>𝑞</m:t>
                        </m:r>
                      </m:sub>
                    </m:sSub>
                    <m:r>
                      <a:rPr lang="zh-CN" altLang="en-US" sz="2000" b="0" i="1" dirty="0">
                        <a:latin typeface="Cambria Math" panose="02040503050406030204" pitchFamily="18" charset="0"/>
                      </a:rPr>
                      <m:t>：</m:t>
                    </m:r>
                  </m:oMath>
                </a14:m>
                <a:r>
                  <a:rPr lang="zh-CN" altLang="en-US" sz="2000" b="0" dirty="0"/>
                  <a:t>查询</a:t>
                </a:r>
                <a14:m>
                  <m:oMath xmlns:m="http://schemas.openxmlformats.org/officeDocument/2006/math">
                    <m:r>
                      <a:rPr lang="en-US" altLang="zh-CN" sz="2000" b="0" i="1" dirty="0" smtClean="0">
                        <a:latin typeface="Cambria Math" panose="02040503050406030204" pitchFamily="18" charset="0"/>
                      </a:rPr>
                      <m:t>𝑞</m:t>
                    </m:r>
                  </m:oMath>
                </a14:m>
                <a:r>
                  <a:rPr lang="zh-CN" altLang="en-US" sz="2000" b="0" dirty="0"/>
                  <a:t>所涉及表的集合</a:t>
                </a:r>
                <a:endParaRPr lang="en-US" altLang="zh-CN" sz="2000" b="0" dirty="0"/>
              </a:p>
              <a:p>
                <a:pPr lvl="1" indent="-366713">
                  <a:spcBef>
                    <a:spcPts val="600"/>
                  </a:spcBef>
                  <a:spcAft>
                    <a:spcPts val="600"/>
                  </a:spcAft>
                </a:pP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𝐽</m:t>
                        </m:r>
                      </m:e>
                      <m:sub>
                        <m:r>
                          <a:rPr lang="en-US" altLang="zh-CN" sz="2000" b="0" i="1" dirty="0" smtClean="0">
                            <a:latin typeface="Cambria Math" panose="02040503050406030204" pitchFamily="18" charset="0"/>
                          </a:rPr>
                          <m:t>𝑞</m:t>
                        </m:r>
                      </m:sub>
                    </m:sSub>
                  </m:oMath>
                </a14:m>
                <a:r>
                  <a:rPr lang="zh-CN" altLang="en-US" sz="2000" b="0" dirty="0"/>
                  <a:t>：查询</a:t>
                </a:r>
                <a14:m>
                  <m:oMath xmlns:m="http://schemas.openxmlformats.org/officeDocument/2006/math">
                    <m:r>
                      <a:rPr lang="en-US" altLang="zh-CN" sz="2000" b="0" i="1" dirty="0" smtClean="0">
                        <a:latin typeface="Cambria Math" panose="02040503050406030204" pitchFamily="18" charset="0"/>
                      </a:rPr>
                      <m:t>𝑞</m:t>
                    </m:r>
                  </m:oMath>
                </a14:m>
                <a:r>
                  <a:rPr lang="zh-CN" altLang="en-US" sz="2000" b="0" dirty="0"/>
                  <a:t>所涉及连接类型的集合</a:t>
                </a:r>
                <a:endParaRPr lang="en-US" altLang="zh-CN" sz="2000" b="0" dirty="0"/>
              </a:p>
              <a:p>
                <a:pPr lvl="1" indent="-366713">
                  <a:spcBef>
                    <a:spcPts val="600"/>
                  </a:spcBef>
                  <a:spcAft>
                    <a:spcPts val="600"/>
                  </a:spcAft>
                </a:pP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𝐶</m:t>
                        </m:r>
                      </m:e>
                      <m:sub>
                        <m:r>
                          <a:rPr lang="en-US" altLang="zh-CN" sz="2000" b="0" i="1" dirty="0" smtClean="0">
                            <a:latin typeface="Cambria Math" panose="02040503050406030204" pitchFamily="18" charset="0"/>
                          </a:rPr>
                          <m:t>𝑞</m:t>
                        </m:r>
                      </m:sub>
                    </m:sSub>
                  </m:oMath>
                </a14:m>
                <a:r>
                  <a:rPr lang="zh-CN" altLang="en-US" sz="2000" b="0" dirty="0"/>
                  <a:t>：查询</a:t>
                </a:r>
                <a14:m>
                  <m:oMath xmlns:m="http://schemas.openxmlformats.org/officeDocument/2006/math">
                    <m:r>
                      <a:rPr lang="en-US" altLang="zh-CN" sz="2000" b="0" i="1" dirty="0" smtClean="0">
                        <a:latin typeface="Cambria Math" panose="02040503050406030204" pitchFamily="18" charset="0"/>
                      </a:rPr>
                      <m:t>𝑞</m:t>
                    </m:r>
                  </m:oMath>
                </a14:m>
                <a:r>
                  <a:rPr lang="zh-CN" altLang="en-US" sz="2000" b="0" dirty="0"/>
                  <a:t>所涉及查询条件的集合</a:t>
                </a:r>
                <a:endParaRPr lang="en-US" altLang="zh-CN" sz="2000" b="0" dirty="0"/>
              </a:p>
              <a:p>
                <a:pPr lvl="1" indent="-366713">
                  <a:spcBef>
                    <a:spcPts val="600"/>
                  </a:spcBef>
                  <a:spcAft>
                    <a:spcPts val="600"/>
                  </a:spcAft>
                </a:pPr>
                <a14:m>
                  <m:oMath xmlns:m="http://schemas.openxmlformats.org/officeDocument/2006/math">
                    <m:r>
                      <a:rPr lang="en-US" altLang="zh-CN" sz="2000" b="0" i="1" dirty="0" smtClean="0">
                        <a:latin typeface="Cambria Math" panose="02040503050406030204" pitchFamily="18" charset="0"/>
                      </a:rPr>
                      <m:t>𝑄</m:t>
                    </m:r>
                  </m:oMath>
                </a14:m>
                <a:r>
                  <a:rPr lang="zh-CN" altLang="en-US" sz="2000" b="0" dirty="0"/>
                  <a:t>：所有查询语句的集合</a:t>
                </a:r>
                <a:endParaRPr lang="en-US" altLang="zh-CN" sz="2000" b="0" dirty="0"/>
              </a:p>
              <a:p>
                <a:pPr lvl="1" indent="-366713">
                  <a:spcBef>
                    <a:spcPts val="600"/>
                  </a:spcBef>
                  <a:spcAft>
                    <a:spcPts val="600"/>
                  </a:spcAft>
                </a:pPr>
                <a14:m>
                  <m:oMath xmlns:m="http://schemas.openxmlformats.org/officeDocument/2006/math">
                    <m:r>
                      <a:rPr lang="en-US" altLang="zh-CN" sz="2000" b="0" i="1" dirty="0" smtClean="0">
                        <a:latin typeface="Cambria Math" panose="02040503050406030204" pitchFamily="18" charset="0"/>
                      </a:rPr>
                      <m:t>𝑇</m:t>
                    </m:r>
                    <m:r>
                      <a:rPr lang="zh-CN" altLang="en-US" sz="2000" b="0" i="1" dirty="0">
                        <a:latin typeface="Cambria Math" panose="02040503050406030204" pitchFamily="18" charset="0"/>
                      </a:rPr>
                      <m:t>：</m:t>
                    </m:r>
                  </m:oMath>
                </a14:m>
                <a:r>
                  <a:rPr lang="zh-CN" altLang="en-US" sz="2000" b="0" dirty="0"/>
                  <a:t>所有可用表的集合</a:t>
                </a:r>
                <a:endParaRPr lang="en-US" altLang="zh-CN" sz="2000" b="0" dirty="0"/>
              </a:p>
              <a:p>
                <a:pPr lvl="1" indent="-366713">
                  <a:spcBef>
                    <a:spcPts val="600"/>
                  </a:spcBef>
                  <a:spcAft>
                    <a:spcPts val="600"/>
                  </a:spcAft>
                </a:pPr>
                <a14:m>
                  <m:oMath xmlns:m="http://schemas.openxmlformats.org/officeDocument/2006/math">
                    <m:r>
                      <a:rPr lang="en-US" altLang="zh-CN" sz="2000" b="0" i="1" smtClean="0">
                        <a:latin typeface="Cambria Math" panose="02040503050406030204" pitchFamily="18" charset="0"/>
                      </a:rPr>
                      <m:t>𝐽</m:t>
                    </m:r>
                  </m:oMath>
                </a14:m>
                <a:r>
                  <a:rPr lang="zh-CN" altLang="en-US" sz="2000" b="0" dirty="0"/>
                  <a:t>：所有连接类型的集合</a:t>
                </a:r>
                <a:endParaRPr lang="en-US" altLang="zh-CN" sz="2000" b="0" dirty="0"/>
              </a:p>
              <a:p>
                <a:pPr lvl="1" indent="-366713">
                  <a:spcBef>
                    <a:spcPts val="600"/>
                  </a:spcBef>
                  <a:spcAft>
                    <a:spcPts val="600"/>
                  </a:spcAft>
                </a:pPr>
                <a14:m>
                  <m:oMath xmlns:m="http://schemas.openxmlformats.org/officeDocument/2006/math">
                    <m:r>
                      <a:rPr lang="en-US" altLang="zh-CN" sz="2000" b="0" i="1" dirty="0" smtClean="0">
                        <a:latin typeface="Cambria Math" panose="02040503050406030204" pitchFamily="18" charset="0"/>
                      </a:rPr>
                      <m:t>𝐶</m:t>
                    </m:r>
                    <m:r>
                      <a:rPr lang="zh-CN" altLang="en-US" sz="2000" b="0" i="1" dirty="0">
                        <a:latin typeface="Cambria Math" panose="02040503050406030204" pitchFamily="18" charset="0"/>
                      </a:rPr>
                      <m:t>：</m:t>
                    </m:r>
                  </m:oMath>
                </a14:m>
                <a:r>
                  <a:rPr lang="zh-CN" altLang="en-US" sz="2000" b="0" dirty="0"/>
                  <a:t>所有查询条件的集合</a:t>
                </a:r>
                <a:endParaRPr lang="en-US" altLang="zh-CN" sz="2000" b="0" dirty="0"/>
              </a:p>
            </p:txBody>
          </p:sp>
        </mc:Choice>
        <mc:Fallback xmlns="">
          <p:sp>
            <p:nvSpPr>
              <p:cNvPr id="10" name="Rectangle 3"/>
              <p:cNvSpPr>
                <a:spLocks noRot="1" noChangeAspect="1" noMove="1" noResize="1" noEditPoints="1" noAdjustHandles="1" noChangeArrowheads="1" noChangeShapeType="1" noTextEdit="1"/>
              </p:cNvSpPr>
              <p:nvPr/>
            </p:nvSpPr>
            <p:spPr bwMode="auto">
              <a:xfrm>
                <a:off x="611561" y="2035624"/>
                <a:ext cx="7704856" cy="4822375"/>
              </a:xfrm>
              <a:prstGeom prst="rect">
                <a:avLst/>
              </a:prstGeom>
              <a:blipFill>
                <a:blip r:embed="rId3"/>
                <a:stretch>
                  <a:fillRect l="-870" t="-1896"/>
                </a:stretch>
              </a:blipFill>
              <a:ln w="9525">
                <a:noFill/>
                <a:miter lim="800000"/>
              </a:ln>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436096" y="3485797"/>
                <a:ext cx="3672408" cy="2996461"/>
              </a:xfrm>
              <a:prstGeom prst="rect">
                <a:avLst/>
              </a:prstGeom>
              <a:solidFill>
                <a:schemeClr val="accent6">
                  <a:lumMod val="10000"/>
                  <a:lumOff val="90000"/>
                </a:schemeClr>
              </a:solidFill>
              <a:ln w="6350">
                <a:solidFill>
                  <a:schemeClr val="tx1"/>
                </a:solidFill>
              </a:ln>
            </p:spPr>
            <p:txBody>
              <a:bodyPr wrap="square" lIns="36000" rIns="36000" rtlCol="0">
                <a:spAutoFit/>
              </a:bodyPr>
              <a:lstStyle/>
              <a:p>
                <a:pPr marL="0" lvl="1">
                  <a:lnSpc>
                    <a:spcPts val="2500"/>
                  </a:lnSpc>
                  <a:spcBef>
                    <a:spcPts val="600"/>
                  </a:spcBef>
                  <a:spcAft>
                    <a:spcPts val="600"/>
                  </a:spcAft>
                </a:pPr>
                <a14:m>
                  <m:oMath xmlns:m="http://schemas.openxmlformats.org/officeDocument/2006/math">
                    <m:r>
                      <a:rPr lang="en-US" altLang="zh-CN" sz="1800" b="0" i="1" dirty="0" smtClean="0">
                        <a:solidFill>
                          <a:srgbClr val="000000"/>
                        </a:solidFill>
                        <a:latin typeface="Cambria Math" panose="02040503050406030204" pitchFamily="18" charset="0"/>
                      </a:rPr>
                      <m:t>𝐶</m:t>
                    </m:r>
                    <m:r>
                      <a:rPr lang="zh-CN" altLang="en-US" sz="1800" b="0" i="1" dirty="0" smtClean="0">
                        <a:solidFill>
                          <a:srgbClr val="000000"/>
                        </a:solidFill>
                        <a:latin typeface="Cambria Math" panose="02040503050406030204" pitchFamily="18" charset="0"/>
                      </a:rPr>
                      <m:t>中</m:t>
                    </m:r>
                  </m:oMath>
                </a14:m>
                <a:r>
                  <a:rPr lang="zh-CN" altLang="en-US" sz="1800" b="0" dirty="0">
                    <a:solidFill>
                      <a:srgbClr val="000000"/>
                    </a:solidFill>
                  </a:rPr>
                  <a:t>查询条件表示为</a:t>
                </a:r>
                <a14:m>
                  <m:oMath xmlns:m="http://schemas.openxmlformats.org/officeDocument/2006/math">
                    <m:r>
                      <a:rPr lang="en-US" altLang="zh-CN" sz="1800" b="0" i="1" dirty="0" smtClean="0">
                        <a:solidFill>
                          <a:srgbClr val="000000"/>
                        </a:solidFill>
                        <a:latin typeface="Cambria Math" panose="02040503050406030204" pitchFamily="18" charset="0"/>
                      </a:rPr>
                      <m:t>(</m:t>
                    </m:r>
                    <m:r>
                      <a:rPr lang="en-US" altLang="zh-CN" sz="1800" b="0" i="1" dirty="0" err="1" smtClean="0">
                        <a:solidFill>
                          <a:srgbClr val="000000"/>
                        </a:solidFill>
                        <a:latin typeface="Cambria Math" panose="02040503050406030204" pitchFamily="18" charset="0"/>
                      </a:rPr>
                      <m:t>𝑐𝑜𝑙</m:t>
                    </m:r>
                    <m:r>
                      <a:rPr lang="en-US" altLang="zh-CN" sz="1800" b="0" i="1" dirty="0" err="1" smtClean="0">
                        <a:solidFill>
                          <a:srgbClr val="000000"/>
                        </a:solidFill>
                        <a:latin typeface="Cambria Math" panose="02040503050406030204" pitchFamily="18" charset="0"/>
                      </a:rPr>
                      <m:t>,</m:t>
                    </m:r>
                    <m:r>
                      <a:rPr lang="en-US" altLang="zh-CN" sz="1800" b="0" i="1" dirty="0" err="1" smtClean="0">
                        <a:solidFill>
                          <a:srgbClr val="000000"/>
                        </a:solidFill>
                        <a:latin typeface="Cambria Math" panose="02040503050406030204" pitchFamily="18" charset="0"/>
                      </a:rPr>
                      <m:t>𝑜𝑝</m:t>
                    </m:r>
                    <m:r>
                      <a:rPr lang="en-US" altLang="zh-CN" sz="1800" b="0" i="1" dirty="0" err="1" smtClean="0">
                        <a:solidFill>
                          <a:srgbClr val="000000"/>
                        </a:solidFill>
                        <a:latin typeface="Cambria Math" panose="02040503050406030204" pitchFamily="18" charset="0"/>
                      </a:rPr>
                      <m:t>,</m:t>
                    </m:r>
                    <m:r>
                      <a:rPr lang="en-US" altLang="zh-CN" sz="1800" b="0" i="1" dirty="0" err="1" smtClean="0">
                        <a:solidFill>
                          <a:srgbClr val="000000"/>
                        </a:solidFill>
                        <a:latin typeface="Cambria Math" panose="02040503050406030204" pitchFamily="18" charset="0"/>
                      </a:rPr>
                      <m:t>𝑣𝑎𝑙</m:t>
                    </m:r>
                    <m:r>
                      <a:rPr lang="en-US" altLang="zh-CN" sz="1800" b="0" i="1" dirty="0" smtClean="0">
                        <a:solidFill>
                          <a:srgbClr val="000000"/>
                        </a:solidFill>
                        <a:latin typeface="Cambria Math" panose="02040503050406030204" pitchFamily="18" charset="0"/>
                      </a:rPr>
                      <m:t>)</m:t>
                    </m:r>
                  </m:oMath>
                </a14:m>
                <a:r>
                  <a:rPr lang="zh-CN" altLang="en-US" sz="1800" b="0" dirty="0">
                    <a:solidFill>
                      <a:srgbClr val="000000"/>
                    </a:solidFill>
                  </a:rPr>
                  <a:t>，</a:t>
                </a:r>
                <a14:m>
                  <m:oMath xmlns:m="http://schemas.openxmlformats.org/officeDocument/2006/math">
                    <m:r>
                      <a:rPr lang="en-US" altLang="zh-CN" sz="1800" b="0" i="1" dirty="0" smtClean="0">
                        <a:solidFill>
                          <a:srgbClr val="000000"/>
                        </a:solidFill>
                        <a:latin typeface="Cambria Math" panose="02040503050406030204" pitchFamily="18" charset="0"/>
                      </a:rPr>
                      <m:t>𝑐𝑜𝑙</m:t>
                    </m:r>
                    <m:r>
                      <a:rPr lang="zh-CN" altLang="en-US" sz="1800" b="0" i="1" dirty="0">
                        <a:solidFill>
                          <a:srgbClr val="000000"/>
                        </a:solidFill>
                        <a:latin typeface="Cambria Math" panose="02040503050406030204" pitchFamily="18" charset="0"/>
                      </a:rPr>
                      <m:t>和</m:t>
                    </m:r>
                    <m:r>
                      <a:rPr lang="en-US" altLang="zh-CN" sz="1800" b="0" i="1" dirty="0" smtClean="0">
                        <a:solidFill>
                          <a:srgbClr val="000000"/>
                        </a:solidFill>
                        <a:latin typeface="Cambria Math" panose="02040503050406030204" pitchFamily="18" charset="0"/>
                      </a:rPr>
                      <m:t>𝑜𝑝</m:t>
                    </m:r>
                    <m:r>
                      <a:rPr lang="zh-CN" altLang="en-US" sz="1800" b="0" i="1" dirty="0">
                        <a:solidFill>
                          <a:srgbClr val="000000"/>
                        </a:solidFill>
                        <a:latin typeface="Cambria Math" panose="02040503050406030204" pitchFamily="18" charset="0"/>
                      </a:rPr>
                      <m:t>用</m:t>
                    </m:r>
                  </m:oMath>
                </a14:m>
                <a:r>
                  <a:rPr lang="en-US" altLang="zh-CN" sz="1800" b="0" dirty="0">
                    <a:solidFill>
                      <a:srgbClr val="000000"/>
                    </a:solidFill>
                  </a:rPr>
                  <a:t>One-hot</a:t>
                </a:r>
                <a:r>
                  <a:rPr lang="zh-CN" altLang="en-US" sz="1800" b="0" dirty="0">
                    <a:solidFill>
                      <a:srgbClr val="000000"/>
                    </a:solidFill>
                  </a:rPr>
                  <a:t>向量表示，</a:t>
                </a:r>
                <a14:m>
                  <m:oMath xmlns:m="http://schemas.openxmlformats.org/officeDocument/2006/math">
                    <m:r>
                      <a:rPr lang="zh-CN" altLang="en-US" sz="1800" b="0" i="1" dirty="0">
                        <a:solidFill>
                          <a:srgbClr val="000000"/>
                        </a:solidFill>
                        <a:latin typeface="Cambria Math" panose="02040503050406030204" pitchFamily="18" charset="0"/>
                      </a:rPr>
                      <m:t>对</m:t>
                    </m:r>
                    <m:r>
                      <a:rPr lang="en-US" altLang="zh-CN" sz="1800" b="0" i="1" dirty="0" smtClean="0">
                        <a:solidFill>
                          <a:srgbClr val="000000"/>
                        </a:solidFill>
                        <a:latin typeface="Cambria Math" panose="02040503050406030204" pitchFamily="18" charset="0"/>
                      </a:rPr>
                      <m:t>𝑣𝑎𝑙</m:t>
                    </m:r>
                  </m:oMath>
                </a14:m>
                <a:r>
                  <a:rPr lang="zh-CN" altLang="en-US" sz="1800" b="0" dirty="0">
                    <a:solidFill>
                      <a:srgbClr val="000000"/>
                    </a:solidFill>
                  </a:rPr>
                  <a:t>进行归一化：</a:t>
                </a:r>
                <a:endParaRPr lang="en-US" altLang="zh-CN" sz="1800" b="0" dirty="0">
                  <a:solidFill>
                    <a:srgbClr val="000000"/>
                  </a:solidFill>
                </a:endParaRPr>
              </a:p>
              <a:p>
                <a:pPr marL="0" lvl="1">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800" b="0" i="1" dirty="0" smtClean="0">
                          <a:solidFill>
                            <a:srgbClr val="000000"/>
                          </a:solidFill>
                          <a:latin typeface="Cambria Math" panose="02040503050406030204" pitchFamily="18" charset="0"/>
                        </a:rPr>
                        <m:t>𝑣𝑎𝑙</m:t>
                      </m:r>
                      <m:r>
                        <a:rPr lang="en-US" altLang="zh-CN" sz="1800" b="0" i="1" dirty="0" smtClean="0">
                          <a:solidFill>
                            <a:srgbClr val="000000"/>
                          </a:solidFill>
                          <a:latin typeface="Cambria Math" panose="02040503050406030204" pitchFamily="18" charset="0"/>
                        </a:rPr>
                        <m:t>=</m:t>
                      </m:r>
                      <m:f>
                        <m:fPr>
                          <m:ctrlPr>
                            <a:rPr lang="en-US" altLang="zh-CN" sz="1800" b="0" i="1" dirty="0" smtClean="0">
                              <a:solidFill>
                                <a:srgbClr val="000000"/>
                              </a:solidFill>
                              <a:latin typeface="Cambria Math" panose="02040503050406030204" pitchFamily="18" charset="0"/>
                            </a:rPr>
                          </m:ctrlPr>
                        </m:fPr>
                        <m:num>
                          <m:r>
                            <a:rPr lang="en-US" altLang="zh-CN" sz="1800" b="0" i="1" dirty="0" smtClean="0">
                              <a:solidFill>
                                <a:srgbClr val="000000"/>
                              </a:solidFill>
                              <a:latin typeface="Cambria Math" panose="02040503050406030204" pitchFamily="18" charset="0"/>
                            </a:rPr>
                            <m:t>𝑣𝑎</m:t>
                          </m:r>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𝑙</m:t>
                              </m:r>
                            </m:e>
                            <m:sub>
                              <m:r>
                                <a:rPr lang="en-US" altLang="zh-CN" sz="1800" b="0" i="1" dirty="0" smtClean="0">
                                  <a:solidFill>
                                    <a:srgbClr val="000000"/>
                                  </a:solidFill>
                                  <a:latin typeface="Cambria Math" panose="02040503050406030204" pitchFamily="18" charset="0"/>
                                </a:rPr>
                                <m:t>0</m:t>
                              </m:r>
                            </m:sub>
                          </m:sSub>
                          <m:r>
                            <a:rPr lang="en-US" altLang="zh-CN" sz="1800" b="0" i="1" dirty="0" smtClean="0">
                              <a:solidFill>
                                <a:srgbClr val="000000"/>
                              </a:solidFill>
                              <a:latin typeface="Cambria Math" panose="02040503050406030204" pitchFamily="18" charset="0"/>
                            </a:rPr>
                            <m:t>−</m:t>
                          </m:r>
                          <m:sSub>
                            <m:sSubPr>
                              <m:ctrlPr>
                                <a:rPr lang="en-US" altLang="zh-CN" sz="1800" b="0" i="1" dirty="0">
                                  <a:solidFill>
                                    <a:srgbClr val="000000"/>
                                  </a:solidFill>
                                  <a:latin typeface="Cambria Math" panose="02040503050406030204" pitchFamily="18" charset="0"/>
                                </a:rPr>
                              </m:ctrlPr>
                            </m:sSubPr>
                            <m:e>
                              <m:r>
                                <a:rPr lang="en-US" altLang="zh-CN" sz="1800" b="0" i="1" dirty="0">
                                  <a:solidFill>
                                    <a:srgbClr val="000000"/>
                                  </a:solidFill>
                                  <a:latin typeface="Cambria Math" panose="02040503050406030204" pitchFamily="18" charset="0"/>
                                </a:rPr>
                                <m:t>𝑚𝑖𝑛</m:t>
                              </m:r>
                            </m:e>
                            <m:sub>
                              <m:r>
                                <a:rPr lang="en-US" altLang="zh-CN" sz="1800" b="0" i="1" dirty="0">
                                  <a:solidFill>
                                    <a:srgbClr val="000000"/>
                                  </a:solidFill>
                                  <a:latin typeface="Cambria Math" panose="02040503050406030204" pitchFamily="18" charset="0"/>
                                </a:rPr>
                                <m:t>𝑣𝑎𝑙</m:t>
                              </m:r>
                            </m:sub>
                          </m:sSub>
                        </m:num>
                        <m:den>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𝑚𝑎𝑥</m:t>
                              </m:r>
                            </m:e>
                            <m:sub>
                              <m:r>
                                <a:rPr lang="en-US" altLang="zh-CN" sz="1800" b="0" i="1" dirty="0" smtClean="0">
                                  <a:solidFill>
                                    <a:srgbClr val="000000"/>
                                  </a:solidFill>
                                  <a:latin typeface="Cambria Math" panose="02040503050406030204" pitchFamily="18" charset="0"/>
                                </a:rPr>
                                <m:t>𝑣𝑎𝑙</m:t>
                              </m:r>
                            </m:sub>
                          </m:sSub>
                          <m:r>
                            <a:rPr lang="en-US" altLang="zh-CN" sz="1800" b="0" i="1" dirty="0" smtClean="0">
                              <a:solidFill>
                                <a:srgbClr val="000000"/>
                              </a:solidFill>
                              <a:latin typeface="Cambria Math" panose="02040503050406030204" pitchFamily="18" charset="0"/>
                            </a:rPr>
                            <m:t>−</m:t>
                          </m:r>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𝑚𝑖𝑛</m:t>
                              </m:r>
                            </m:e>
                            <m:sub>
                              <m:r>
                                <a:rPr lang="en-US" altLang="zh-CN" sz="1800" b="0" i="1" dirty="0" smtClean="0">
                                  <a:solidFill>
                                    <a:srgbClr val="000000"/>
                                  </a:solidFill>
                                  <a:latin typeface="Cambria Math" panose="02040503050406030204" pitchFamily="18" charset="0"/>
                                </a:rPr>
                                <m:t>𝑣𝑎𝑙</m:t>
                              </m:r>
                            </m:sub>
                          </m:sSub>
                        </m:den>
                      </m:f>
                    </m:oMath>
                  </m:oMathPara>
                </a14:m>
                <a:endParaRPr lang="en-US" altLang="zh-CN" sz="1800" b="0" dirty="0">
                  <a:solidFill>
                    <a:srgbClr val="000000"/>
                  </a:solidFill>
                </a:endParaRPr>
              </a:p>
              <a:p>
                <a:pPr marL="0" lvl="1">
                  <a:spcBef>
                    <a:spcPts val="600"/>
                  </a:spcBef>
                  <a:spcAft>
                    <a:spcPts val="600"/>
                  </a:spcAft>
                </a:pPr>
                <a14:m>
                  <m:oMath xmlns:m="http://schemas.openxmlformats.org/officeDocument/2006/math">
                    <m:r>
                      <a:rPr lang="en-US" altLang="zh-CN" sz="1800" b="0" i="1" dirty="0" smtClean="0">
                        <a:solidFill>
                          <a:srgbClr val="000000"/>
                        </a:solidFill>
                        <a:latin typeface="Cambria Math" panose="02040503050406030204" pitchFamily="18" charset="0"/>
                      </a:rPr>
                      <m:t>𝑣𝑎</m:t>
                    </m:r>
                    <m:sSub>
                      <m:sSubPr>
                        <m:ctrlPr>
                          <a:rPr lang="en-US" altLang="zh-CN" sz="1800" b="0" i="1" dirty="0" smtClean="0">
                            <a:solidFill>
                              <a:srgbClr val="000000"/>
                            </a:solidFill>
                            <a:latin typeface="Cambria Math" panose="02040503050406030204" pitchFamily="18" charset="0"/>
                          </a:rPr>
                        </m:ctrlPr>
                      </m:sSubPr>
                      <m:e>
                        <m:r>
                          <a:rPr lang="en-US" altLang="zh-CN" sz="1800" b="0" i="1" dirty="0" smtClean="0">
                            <a:solidFill>
                              <a:srgbClr val="000000"/>
                            </a:solidFill>
                            <a:latin typeface="Cambria Math" panose="02040503050406030204" pitchFamily="18" charset="0"/>
                          </a:rPr>
                          <m:t>𝑙</m:t>
                        </m:r>
                      </m:e>
                      <m:sub>
                        <m:r>
                          <a:rPr lang="en-US" altLang="zh-CN" sz="1800" b="0" i="1" dirty="0" smtClean="0">
                            <a:solidFill>
                              <a:srgbClr val="000000"/>
                            </a:solidFill>
                            <a:latin typeface="Cambria Math" panose="02040503050406030204" pitchFamily="18" charset="0"/>
                          </a:rPr>
                          <m:t>0</m:t>
                        </m:r>
                      </m:sub>
                    </m:sSub>
                    <m:r>
                      <a:rPr lang="zh-CN" altLang="en-US" sz="1800" b="0" i="1" dirty="0">
                        <a:solidFill>
                          <a:srgbClr val="000000"/>
                        </a:solidFill>
                        <a:latin typeface="Cambria Math" panose="02040503050406030204" pitchFamily="18" charset="0"/>
                      </a:rPr>
                      <m:t>：</m:t>
                    </m:r>
                  </m:oMath>
                </a14:m>
                <a:r>
                  <a:rPr lang="zh-CN" altLang="en-US" sz="1800" b="0" dirty="0">
                    <a:solidFill>
                      <a:srgbClr val="000000"/>
                    </a:solidFill>
                  </a:rPr>
                  <a:t>实际基数估计值</a:t>
                </a:r>
                <a:endParaRPr lang="en-US" altLang="zh-CN" sz="1800" b="0" dirty="0">
                  <a:solidFill>
                    <a:srgbClr val="000000"/>
                  </a:solidFill>
                </a:endParaRPr>
              </a:p>
              <a:p>
                <a:pPr marL="0" lvl="1">
                  <a:spcBef>
                    <a:spcPts val="600"/>
                  </a:spcBef>
                  <a:spcAft>
                    <a:spcPts val="600"/>
                  </a:spcAft>
                </a:pPr>
                <a14:m>
                  <m:oMath xmlns:m="http://schemas.openxmlformats.org/officeDocument/2006/math">
                    <m:sSub>
                      <m:sSubPr>
                        <m:ctrlPr>
                          <a:rPr lang="en-US" altLang="zh-CN" sz="1800" b="0" i="1" dirty="0">
                            <a:solidFill>
                              <a:srgbClr val="000000"/>
                            </a:solidFill>
                            <a:latin typeface="Cambria Math" panose="02040503050406030204" pitchFamily="18" charset="0"/>
                          </a:rPr>
                        </m:ctrlPr>
                      </m:sSubPr>
                      <m:e>
                        <m:r>
                          <a:rPr lang="en-US" altLang="zh-CN" sz="1800" b="0" i="1" dirty="0">
                            <a:solidFill>
                              <a:srgbClr val="000000"/>
                            </a:solidFill>
                            <a:latin typeface="Cambria Math" panose="02040503050406030204" pitchFamily="18" charset="0"/>
                          </a:rPr>
                          <m:t>𝑚𝑖𝑛</m:t>
                        </m:r>
                      </m:e>
                      <m:sub>
                        <m:r>
                          <a:rPr lang="en-US" altLang="zh-CN" sz="1800" b="0" i="1" dirty="0">
                            <a:solidFill>
                              <a:srgbClr val="000000"/>
                            </a:solidFill>
                            <a:latin typeface="Cambria Math" panose="02040503050406030204" pitchFamily="18" charset="0"/>
                          </a:rPr>
                          <m:t>𝑣𝑎𝑙</m:t>
                        </m:r>
                      </m:sub>
                    </m:sSub>
                    <m:r>
                      <a:rPr lang="zh-CN" altLang="en-US" sz="1800" b="0" i="1" dirty="0">
                        <a:solidFill>
                          <a:srgbClr val="000000"/>
                        </a:solidFill>
                        <a:latin typeface="Cambria Math" panose="02040503050406030204" pitchFamily="18" charset="0"/>
                      </a:rPr>
                      <m:t>：</m:t>
                    </m:r>
                  </m:oMath>
                </a14:m>
                <a:r>
                  <a:rPr lang="zh-CN" altLang="en-US" sz="1800" b="0" dirty="0">
                    <a:solidFill>
                      <a:srgbClr val="000000"/>
                    </a:solidFill>
                  </a:rPr>
                  <a:t>对应列数据的最小值</a:t>
                </a:r>
                <a:endParaRPr lang="en-US" altLang="zh-CN" sz="1800" b="0" dirty="0">
                  <a:solidFill>
                    <a:srgbClr val="000000"/>
                  </a:solidFill>
                </a:endParaRPr>
              </a:p>
              <a:p>
                <a:pPr marL="0" lvl="1">
                  <a:spcBef>
                    <a:spcPts val="600"/>
                  </a:spcBef>
                  <a:spcAft>
                    <a:spcPts val="600"/>
                  </a:spcAft>
                </a:pPr>
                <a14:m>
                  <m:oMath xmlns:m="http://schemas.openxmlformats.org/officeDocument/2006/math">
                    <m:sSub>
                      <m:sSubPr>
                        <m:ctrlPr>
                          <a:rPr lang="en-US" altLang="zh-CN" sz="1800" b="0" i="1" dirty="0">
                            <a:solidFill>
                              <a:srgbClr val="000000"/>
                            </a:solidFill>
                            <a:latin typeface="Cambria Math" panose="02040503050406030204" pitchFamily="18" charset="0"/>
                          </a:rPr>
                        </m:ctrlPr>
                      </m:sSubPr>
                      <m:e>
                        <m:r>
                          <a:rPr lang="en-US" altLang="zh-CN" sz="1800" b="0" i="1" dirty="0">
                            <a:solidFill>
                              <a:srgbClr val="000000"/>
                            </a:solidFill>
                            <a:latin typeface="Cambria Math" panose="02040503050406030204" pitchFamily="18" charset="0"/>
                          </a:rPr>
                          <m:t>𝑚𝑎𝑥</m:t>
                        </m:r>
                      </m:e>
                      <m:sub>
                        <m:r>
                          <a:rPr lang="en-US" altLang="zh-CN" sz="1800" b="0" i="1" dirty="0">
                            <a:solidFill>
                              <a:srgbClr val="000000"/>
                            </a:solidFill>
                            <a:latin typeface="Cambria Math" panose="02040503050406030204" pitchFamily="18" charset="0"/>
                          </a:rPr>
                          <m:t>𝑣𝑎𝑙</m:t>
                        </m:r>
                      </m:sub>
                    </m:sSub>
                    <m:r>
                      <a:rPr lang="zh-CN" altLang="en-US" sz="1800" b="0" i="1" dirty="0">
                        <a:solidFill>
                          <a:srgbClr val="000000"/>
                        </a:solidFill>
                        <a:latin typeface="Cambria Math" panose="02040503050406030204" pitchFamily="18" charset="0"/>
                      </a:rPr>
                      <m:t>：</m:t>
                    </m:r>
                  </m:oMath>
                </a14:m>
                <a:r>
                  <a:rPr lang="zh-CN" altLang="en-US" sz="1800" b="0" dirty="0">
                    <a:solidFill>
                      <a:srgbClr val="000000"/>
                    </a:solidFill>
                  </a:rPr>
                  <a:t>对应列数据的最大值</a:t>
                </a:r>
                <a:endParaRPr lang="en-US" altLang="zh-CN" sz="1800" b="0" dirty="0">
                  <a:solidFill>
                    <a:srgbClr val="0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436096" y="3485797"/>
                <a:ext cx="3672408" cy="2996461"/>
              </a:xfrm>
              <a:prstGeom prst="rect">
                <a:avLst/>
              </a:prstGeom>
              <a:blipFill>
                <a:blip r:embed="rId4"/>
                <a:stretch>
                  <a:fillRect l="-2985" t="-1220" b="-1626"/>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436096" y="2636912"/>
                <a:ext cx="3672408" cy="727122"/>
              </a:xfrm>
              <a:prstGeom prst="rect">
                <a:avLst/>
              </a:prstGeom>
              <a:solidFill>
                <a:schemeClr val="accent6">
                  <a:lumMod val="10000"/>
                  <a:lumOff val="90000"/>
                </a:schemeClr>
              </a:solidFill>
              <a:ln w="6350">
                <a:solidFill>
                  <a:schemeClr val="tx1"/>
                </a:solidFill>
              </a:ln>
            </p:spPr>
            <p:style>
              <a:lnRef idx="2">
                <a:schemeClr val="accent1"/>
              </a:lnRef>
              <a:fillRef idx="1">
                <a:schemeClr val="lt1"/>
              </a:fillRef>
              <a:effectRef idx="0">
                <a:schemeClr val="accent1"/>
              </a:effectRef>
              <a:fontRef idx="minor">
                <a:schemeClr val="dk1"/>
              </a:fontRef>
            </p:style>
            <p:txBody>
              <a:bodyPr wrap="square" lIns="36000" rIns="36000" rtlCol="0">
                <a:spAutoFit/>
              </a:bodyPr>
              <a:lstStyle/>
              <a:p>
                <a:pPr marL="0" marR="0" lvl="1" indent="0" defTabSz="914400" rtl="0" eaLnBrk="1" fontAlgn="base" latinLnBrk="0" hangingPunct="1">
                  <a:lnSpc>
                    <a:spcPts val="2600"/>
                  </a:lnSpc>
                  <a:spcBef>
                    <a:spcPts val="600"/>
                  </a:spcBef>
                  <a:spcAft>
                    <a:spcPts val="600"/>
                  </a:spcAft>
                  <a:buClr>
                    <a:srgbClr val="003366"/>
                  </a:buClr>
                  <a:buSzTx/>
                  <a:buFont typeface="Wingdings" panose="05000000000000000000" pitchFamily="2" charset="2"/>
                  <a:buNone/>
                  <a:defRPr/>
                </a:pPr>
                <a14:m>
                  <m:oMath xmlns:m="http://schemas.openxmlformats.org/officeDocument/2006/math">
                    <m:r>
                      <a:rPr lang="en-US" altLang="zh-CN" sz="1800" b="0" dirty="0">
                        <a:solidFill>
                          <a:srgbClr val="000000"/>
                        </a:solidFill>
                        <a:latin typeface="Cambria Math" panose="02040503050406030204" pitchFamily="18" charset="0"/>
                        <a:ea typeface="黑体" panose="02010609060101010101" pitchFamily="2" charset="-122"/>
                      </a:rPr>
                      <m:t>𝑇</m:t>
                    </m:r>
                  </m:oMath>
                </a14:m>
                <a:r>
                  <a:rPr lang="zh-CN" altLang="en-US" sz="1800" b="0" dirty="0">
                    <a:solidFill>
                      <a:srgbClr val="000000"/>
                    </a:solidFill>
                    <a:latin typeface="Times New Roman" panose="02020603050405020304" pitchFamily="18" charset="0"/>
                    <a:ea typeface="黑体" panose="02010609060101010101" pitchFamily="2" charset="-122"/>
                  </a:rPr>
                  <a:t>中每张表</a:t>
                </a:r>
                <a14:m>
                  <m:oMath xmlns:m="http://schemas.openxmlformats.org/officeDocument/2006/math">
                    <m:r>
                      <a:rPr lang="en-US" altLang="zh-CN" sz="1800" b="0" dirty="0">
                        <a:solidFill>
                          <a:srgbClr val="000000"/>
                        </a:solidFill>
                        <a:latin typeface="Cambria Math" panose="02040503050406030204" pitchFamily="18" charset="0"/>
                        <a:ea typeface="黑体" panose="02010609060101010101" pitchFamily="2" charset="-122"/>
                      </a:rPr>
                      <m:t>𝑡</m:t>
                    </m:r>
                    <m:r>
                      <a:rPr lang="zh-CN" altLang="en-US" sz="1800" b="0" i="1" dirty="0">
                        <a:solidFill>
                          <a:srgbClr val="000000"/>
                        </a:solidFill>
                        <a:latin typeface="Cambria Math" panose="02040503050406030204" pitchFamily="18" charset="0"/>
                        <a:ea typeface="黑体" panose="02010609060101010101" pitchFamily="2" charset="-122"/>
                      </a:rPr>
                      <m:t>，</m:t>
                    </m:r>
                    <m:r>
                      <a:rPr lang="en-US" altLang="zh-CN" sz="1800" b="0" dirty="0">
                        <a:solidFill>
                          <a:srgbClr val="000000"/>
                        </a:solidFill>
                        <a:latin typeface="Cambria Math" panose="02040503050406030204" pitchFamily="18" charset="0"/>
                        <a:ea typeface="黑体" panose="02010609060101010101" pitchFamily="2" charset="-122"/>
                      </a:rPr>
                      <m:t>𝐽</m:t>
                    </m:r>
                  </m:oMath>
                </a14:m>
                <a:r>
                  <a:rPr lang="zh-CN" altLang="en-US" sz="1800" b="0" dirty="0">
                    <a:solidFill>
                      <a:srgbClr val="000000"/>
                    </a:solidFill>
                    <a:latin typeface="Times New Roman" panose="02020603050405020304" pitchFamily="18" charset="0"/>
                    <a:ea typeface="黑体" panose="02010609060101010101" pitchFamily="2" charset="-122"/>
                  </a:rPr>
                  <a:t>中每种连接类型</a:t>
                </a:r>
                <a14:m>
                  <m:oMath xmlns:m="http://schemas.openxmlformats.org/officeDocument/2006/math">
                    <m:r>
                      <a:rPr lang="en-US" altLang="zh-CN" sz="1800" b="0" dirty="0">
                        <a:solidFill>
                          <a:srgbClr val="000000"/>
                        </a:solidFill>
                        <a:latin typeface="Cambria Math" panose="02040503050406030204" pitchFamily="18" charset="0"/>
                        <a:ea typeface="黑体" panose="02010609060101010101" pitchFamily="2" charset="-122"/>
                      </a:rPr>
                      <m:t>𝑗</m:t>
                    </m:r>
                  </m:oMath>
                </a14:m>
                <a:r>
                  <a:rPr lang="zh-CN" altLang="en-US" sz="1800" b="0" dirty="0">
                    <a:solidFill>
                      <a:srgbClr val="000000"/>
                    </a:solidFill>
                    <a:latin typeface="Times New Roman" panose="02020603050405020304" pitchFamily="18" charset="0"/>
                    <a:ea typeface="黑体" panose="02010609060101010101" pitchFamily="2" charset="-122"/>
                  </a:rPr>
                  <a:t>：用长度为</a:t>
                </a:r>
                <a14:m>
                  <m:oMath xmlns:m="http://schemas.openxmlformats.org/officeDocument/2006/math">
                    <m:r>
                      <a:rPr lang="en-US" altLang="zh-CN" sz="1800" b="0">
                        <a:solidFill>
                          <a:srgbClr val="000000"/>
                        </a:solidFill>
                        <a:latin typeface="Cambria Math" panose="02040503050406030204" pitchFamily="18" charset="0"/>
                        <a:ea typeface="黑体" panose="02010609060101010101" pitchFamily="2" charset="-122"/>
                      </a:rPr>
                      <m:t>|</m:t>
                    </m:r>
                    <m:r>
                      <a:rPr lang="en-US" altLang="zh-CN" sz="1800" b="0">
                        <a:solidFill>
                          <a:srgbClr val="000000"/>
                        </a:solidFill>
                        <a:latin typeface="Cambria Math" panose="02040503050406030204" pitchFamily="18" charset="0"/>
                        <a:ea typeface="黑体" panose="02010609060101010101" pitchFamily="2" charset="-122"/>
                      </a:rPr>
                      <m:t>𝑇</m:t>
                    </m:r>
                    <m:r>
                      <a:rPr lang="en-US" altLang="zh-CN" sz="1800" b="0">
                        <a:solidFill>
                          <a:srgbClr val="000000"/>
                        </a:solidFill>
                        <a:latin typeface="Cambria Math" panose="02040503050406030204" pitchFamily="18" charset="0"/>
                        <a:ea typeface="黑体" panose="02010609060101010101" pitchFamily="2" charset="-122"/>
                      </a:rPr>
                      <m:t>|</m:t>
                    </m:r>
                  </m:oMath>
                </a14:m>
                <a:r>
                  <a:rPr lang="zh-CN" altLang="en-US" sz="1800" b="0" dirty="0">
                    <a:solidFill>
                      <a:srgbClr val="000000"/>
                    </a:solidFill>
                    <a:latin typeface="Times New Roman" panose="02020603050405020304" pitchFamily="18" charset="0"/>
                    <a:ea typeface="黑体" panose="02010609060101010101" pitchFamily="2" charset="-122"/>
                  </a:rPr>
                  <a:t>和</a:t>
                </a:r>
                <a14:m>
                  <m:oMath xmlns:m="http://schemas.openxmlformats.org/officeDocument/2006/math">
                    <m:r>
                      <a:rPr lang="en-US" altLang="zh-CN" sz="1800" b="0" dirty="0">
                        <a:solidFill>
                          <a:srgbClr val="000000"/>
                        </a:solidFill>
                        <a:latin typeface="Cambria Math" panose="02040503050406030204" pitchFamily="18" charset="0"/>
                        <a:ea typeface="黑体" panose="02010609060101010101" pitchFamily="2" charset="-122"/>
                      </a:rPr>
                      <m:t>|</m:t>
                    </m:r>
                    <m:r>
                      <a:rPr lang="en-US" altLang="zh-CN" sz="1800" b="0" dirty="0">
                        <a:solidFill>
                          <a:srgbClr val="000000"/>
                        </a:solidFill>
                        <a:latin typeface="Cambria Math" panose="02040503050406030204" pitchFamily="18" charset="0"/>
                        <a:ea typeface="黑体" panose="02010609060101010101" pitchFamily="2" charset="-122"/>
                      </a:rPr>
                      <m:t>𝐽</m:t>
                    </m:r>
                    <m:r>
                      <a:rPr lang="en-US" altLang="zh-CN" sz="1800" b="0" dirty="0">
                        <a:solidFill>
                          <a:srgbClr val="000000"/>
                        </a:solidFill>
                        <a:latin typeface="Cambria Math" panose="02040503050406030204" pitchFamily="18" charset="0"/>
                        <a:ea typeface="黑体" panose="02010609060101010101" pitchFamily="2" charset="-122"/>
                      </a:rPr>
                      <m:t>|</m:t>
                    </m:r>
                    <m:r>
                      <a:rPr lang="zh-CN" altLang="en-US" sz="1800" b="0" dirty="0">
                        <a:solidFill>
                          <a:srgbClr val="000000"/>
                        </a:solidFill>
                        <a:latin typeface="Cambria Math" panose="02040503050406030204" pitchFamily="18" charset="0"/>
                        <a:ea typeface="黑体" panose="02010609060101010101" pitchFamily="2" charset="-122"/>
                      </a:rPr>
                      <m:t>的</m:t>
                    </m:r>
                  </m:oMath>
                </a14:m>
                <a:r>
                  <a:rPr lang="en-US" altLang="zh-CN" sz="1800" b="0" dirty="0">
                    <a:solidFill>
                      <a:srgbClr val="000000"/>
                    </a:solidFill>
                    <a:latin typeface="Times New Roman" panose="02020603050405020304" pitchFamily="18" charset="0"/>
                    <a:ea typeface="黑体" panose="02010609060101010101" pitchFamily="2" charset="-122"/>
                  </a:rPr>
                  <a:t>One-hot</a:t>
                </a:r>
                <a:r>
                  <a:rPr lang="zh-CN" altLang="en-US" sz="1800" b="0" dirty="0">
                    <a:solidFill>
                      <a:srgbClr val="000000"/>
                    </a:solidFill>
                    <a:latin typeface="Times New Roman" panose="02020603050405020304" pitchFamily="18" charset="0"/>
                    <a:ea typeface="黑体" panose="02010609060101010101" pitchFamily="2" charset="-122"/>
                  </a:rPr>
                  <a:t>向量表示</a:t>
                </a:r>
                <a:endParaRPr lang="en-US" altLang="zh-CN" sz="1800" b="0" dirty="0">
                  <a:solidFill>
                    <a:srgbClr val="000000"/>
                  </a:solidFill>
                  <a:latin typeface="Times New Roman" panose="02020603050405020304" pitchFamily="18" charset="0"/>
                  <a:ea typeface="黑体" panose="02010609060101010101" pitchFamily="2"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436096" y="2636912"/>
                <a:ext cx="3672408" cy="727122"/>
              </a:xfrm>
              <a:prstGeom prst="rect">
                <a:avLst/>
              </a:prstGeom>
              <a:blipFill>
                <a:blip r:embed="rId5"/>
                <a:stretch>
                  <a:fillRect l="-2985" t="-3333" r="-2156" b="-12500"/>
                </a:stretch>
              </a:blipFill>
              <a:ln w="6350">
                <a:solidFill>
                  <a:schemeClr val="tx1"/>
                </a:solidFill>
              </a:ln>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8" name="Rectangle 3"/>
              <p:cNvSpPr>
                <a:spLocks noChangeArrowheads="1"/>
              </p:cNvSpPr>
              <p:nvPr/>
            </p:nvSpPr>
            <p:spPr bwMode="auto">
              <a:xfrm>
                <a:off x="684212" y="2055298"/>
                <a:ext cx="8352283" cy="4115544"/>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基于贝叶斯网的基数估计</a:t>
                </a:r>
                <a:r>
                  <a:rPr lang="en-US" altLang="zh-CN" sz="2200" dirty="0">
                    <a:solidFill>
                      <a:srgbClr val="0000FF"/>
                    </a:solidFill>
                  </a:rPr>
                  <a:t>——</a:t>
                </a:r>
                <a:r>
                  <a:rPr lang="zh-CN" altLang="en-US" sz="2200" dirty="0">
                    <a:solidFill>
                      <a:srgbClr val="0000FF"/>
                    </a:solidFill>
                  </a:rPr>
                  <a:t>数据驱动的</a:t>
                </a:r>
                <a:r>
                  <a:rPr lang="en-US" altLang="zh-CN" sz="2200" dirty="0">
                    <a:solidFill>
                      <a:srgbClr val="0000FF"/>
                    </a:solidFill>
                  </a:rPr>
                  <a:t>PGM</a:t>
                </a:r>
                <a:r>
                  <a:rPr lang="zh-CN" altLang="en-US" sz="2200" dirty="0">
                    <a:solidFill>
                      <a:srgbClr val="0000FF"/>
                    </a:solidFill>
                  </a:rPr>
                  <a:t>代表方法</a:t>
                </a:r>
                <a:endParaRPr lang="en-US" altLang="zh-CN" sz="2200" dirty="0">
                  <a:solidFill>
                    <a:srgbClr val="0000FF"/>
                  </a:solidFill>
                </a:endParaRPr>
              </a:p>
              <a:p>
                <a:pPr>
                  <a:lnSpc>
                    <a:spcPts val="2400"/>
                  </a:lnSpc>
                  <a:spcBef>
                    <a:spcPts val="600"/>
                  </a:spcBef>
                  <a:spcAft>
                    <a:spcPts val="600"/>
                  </a:spcAft>
                </a:pPr>
                <a:r>
                  <a:rPr lang="zh-CN" altLang="en-US" sz="2000" dirty="0"/>
                  <a:t>贝叶斯网（</a:t>
                </a:r>
                <a:r>
                  <a:rPr lang="en-US" altLang="zh-CN" sz="2000" dirty="0"/>
                  <a:t>Bayesian Network, BN</a:t>
                </a:r>
                <a:r>
                  <a:rPr lang="zh-CN" altLang="en-US" sz="2000" dirty="0"/>
                  <a:t>）</a:t>
                </a:r>
                <a:endParaRPr lang="en-US" altLang="zh-CN" sz="2000" dirty="0"/>
              </a:p>
              <a:p>
                <a:pPr marL="358775" lvl="1" indent="-268288">
                  <a:lnSpc>
                    <a:spcPts val="2400"/>
                  </a:lnSpc>
                  <a:spcBef>
                    <a:spcPts val="600"/>
                  </a:spcBef>
                  <a:spcAft>
                    <a:spcPts val="600"/>
                  </a:spcAft>
                  <a:buFontTx/>
                  <a:buChar char="-"/>
                </a:pPr>
                <a:r>
                  <a:rPr lang="zh-CN" altLang="en-US" sz="2000" b="0" dirty="0"/>
                  <a:t>将表中的属性列看作随机变量，</a:t>
                </a:r>
                <a:r>
                  <a:rPr lang="zh-CN" altLang="en-US" sz="2000" b="0" dirty="0">
                    <a:solidFill>
                      <a:srgbClr val="FF0000"/>
                    </a:solidFill>
                  </a:rPr>
                  <a:t>根据属性间依赖关系构建有向无环图（</a:t>
                </a:r>
                <a:r>
                  <a:rPr lang="en-US" altLang="zh-CN" sz="2000" b="0" dirty="0">
                    <a:solidFill>
                      <a:srgbClr val="FF0000"/>
                    </a:solidFill>
                  </a:rPr>
                  <a:t>Directed Acyclic Graph, DAG</a:t>
                </a:r>
                <a:r>
                  <a:rPr lang="zh-CN" altLang="en-US" sz="2000" b="0" dirty="0">
                    <a:solidFill>
                      <a:srgbClr val="FF0000"/>
                    </a:solidFill>
                  </a:rPr>
                  <a:t>）</a:t>
                </a:r>
                <a:r>
                  <a:rPr lang="zh-CN" altLang="en-US" sz="2000" b="0" dirty="0"/>
                  <a:t>，每个属性节点的条件概率参数构成条件概率表（</a:t>
                </a:r>
                <a:r>
                  <a:rPr lang="en-US" altLang="zh-CN" sz="2000" b="0" dirty="0"/>
                  <a:t>Conditional Probability Table, CPT</a:t>
                </a:r>
                <a:r>
                  <a:rPr lang="zh-CN" altLang="en-US" sz="2000" b="0" dirty="0"/>
                  <a:t>）</a:t>
                </a:r>
                <a:endParaRPr lang="en-US" altLang="zh-CN" sz="2000" b="0" dirty="0"/>
              </a:p>
              <a:p>
                <a:pPr marL="358775" lvl="1" indent="-268288">
                  <a:lnSpc>
                    <a:spcPts val="2400"/>
                  </a:lnSpc>
                  <a:spcBef>
                    <a:spcPts val="600"/>
                  </a:spcBef>
                  <a:spcAft>
                    <a:spcPts val="600"/>
                  </a:spcAft>
                  <a:buFontTx/>
                  <a:buChar char="-"/>
                </a:pPr>
                <a:r>
                  <a:rPr lang="zh-CN" altLang="en-US" sz="2000" b="0" dirty="0"/>
                  <a:t>通过连乘</a:t>
                </a:r>
                <a:r>
                  <a:rPr lang="en-US" altLang="zh-CN" sz="2000" b="0" dirty="0"/>
                  <a:t>CPT</a:t>
                </a:r>
                <a:r>
                  <a:rPr lang="zh-CN" altLang="en-US" sz="2000" b="0" dirty="0"/>
                  <a:t>得到联合概率分布</a:t>
                </a:r>
                <a:endPar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endParaRPr>
              </a:p>
              <a:p>
                <a:pPr lvl="1">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b>
                          </m:sSub>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000" b="0" dirty="0"/>
              </a:p>
              <a:p>
                <a:pPr lvl="1" indent="-187325">
                  <a:lnSpc>
                    <a:spcPts val="2400"/>
                  </a:lnSpc>
                  <a:spcBef>
                    <a:spcPts val="600"/>
                  </a:spcBef>
                  <a:spcAft>
                    <a:spcPts val="600"/>
                  </a:spcAft>
                </a:pPr>
                <a14:m>
                  <m:oMath xmlns:m="http://schemas.openxmlformats.org/officeDocument/2006/math">
                    <m:sSub>
                      <m:sSubPr>
                        <m:ctrlPr>
                          <a:rPr lang="en-US" altLang="zh-CN" sz="2000" b="0" i="1" dirty="0">
                            <a:solidFill>
                              <a:srgbClr val="000000"/>
                            </a:solidFill>
                            <a:latin typeface="Cambria Math" panose="02040503050406030204" pitchFamily="18" charset="0"/>
                          </a:rPr>
                        </m:ctrlPr>
                      </m:sSubPr>
                      <m:e>
                        <m:r>
                          <a:rPr lang="en-US" altLang="zh-CN" sz="2000" b="0" dirty="0">
                            <a:solidFill>
                              <a:srgbClr val="000000"/>
                            </a:solidFill>
                            <a:latin typeface="Cambria Math" panose="02040503050406030204" pitchFamily="18" charset="0"/>
                          </a:rPr>
                          <m:t>𝐴</m:t>
                        </m:r>
                      </m:e>
                      <m:sub>
                        <m:r>
                          <a:rPr lang="en-US" altLang="zh-CN" sz="2000" b="0" dirty="0">
                            <a:solidFill>
                              <a:srgbClr val="000000"/>
                            </a:solidFill>
                            <a:latin typeface="Cambria Math" panose="02040503050406030204" pitchFamily="18" charset="0"/>
                          </a:rPr>
                          <m:t>𝑖</m:t>
                        </m:r>
                      </m:sub>
                    </m:sSub>
                  </m:oMath>
                </a14:m>
                <a:r>
                  <a:rPr lang="zh-CN" altLang="en-US" sz="2000" b="0" dirty="0">
                    <a:solidFill>
                      <a:srgbClr val="000000"/>
                    </a:solidFill>
                  </a:rPr>
                  <a:t>：属性节点，</a:t>
                </a:r>
                <a14:m>
                  <m:oMath xmlns:m="http://schemas.openxmlformats.org/officeDocument/2006/math">
                    <m:r>
                      <a:rPr lang="en-US" altLang="zh-CN" sz="2000" b="0">
                        <a:solidFill>
                          <a:srgbClr val="000000"/>
                        </a:solidFill>
                        <a:latin typeface="Cambria Math" panose="02040503050406030204" pitchFamily="18" charset="0"/>
                      </a:rPr>
                      <m:t>𝜋</m:t>
                    </m:r>
                    <m:r>
                      <a:rPr lang="en-US" altLang="zh-CN" sz="2000" b="0">
                        <a:solidFill>
                          <a:srgbClr val="000000"/>
                        </a:solidFill>
                        <a:latin typeface="Cambria Math" panose="02040503050406030204" pitchFamily="18" charset="0"/>
                      </a:rPr>
                      <m:t>(</m:t>
                    </m:r>
                    <m:sSub>
                      <m:sSubPr>
                        <m:ctrlPr>
                          <a:rPr lang="en-US" altLang="zh-CN" sz="2000" b="0" i="1">
                            <a:solidFill>
                              <a:srgbClr val="000000"/>
                            </a:solidFill>
                            <a:latin typeface="Cambria Math" panose="02040503050406030204" pitchFamily="18" charset="0"/>
                          </a:rPr>
                        </m:ctrlPr>
                      </m:sSubPr>
                      <m:e>
                        <m:r>
                          <a:rPr lang="en-US" altLang="zh-CN" sz="2000" b="0">
                            <a:solidFill>
                              <a:srgbClr val="000000"/>
                            </a:solidFill>
                            <a:latin typeface="Cambria Math" panose="02040503050406030204" pitchFamily="18" charset="0"/>
                          </a:rPr>
                          <m:t>𝐴</m:t>
                        </m:r>
                      </m:e>
                      <m:sub>
                        <m:r>
                          <a:rPr lang="en-US" altLang="zh-CN" sz="2000" b="0">
                            <a:solidFill>
                              <a:srgbClr val="000000"/>
                            </a:solidFill>
                            <a:latin typeface="Cambria Math" panose="02040503050406030204" pitchFamily="18" charset="0"/>
                          </a:rPr>
                          <m:t>𝑖</m:t>
                        </m:r>
                      </m:sub>
                    </m:sSub>
                    <m:r>
                      <a:rPr lang="en-US" altLang="zh-CN" sz="2000" b="0">
                        <a:solidFill>
                          <a:srgbClr val="000000"/>
                        </a:solidFill>
                        <a:latin typeface="Cambria Math" panose="02040503050406030204" pitchFamily="18" charset="0"/>
                      </a:rPr>
                      <m:t>)</m:t>
                    </m:r>
                  </m:oMath>
                </a14:m>
                <a:r>
                  <a:rPr lang="zh-CN" altLang="en-US" sz="2000" b="0" dirty="0">
                    <a:solidFill>
                      <a:srgbClr val="000000"/>
                    </a:solidFill>
                  </a:rPr>
                  <a:t>：节点</a:t>
                </a:r>
                <a14:m>
                  <m:oMath xmlns:m="http://schemas.openxmlformats.org/officeDocument/2006/math">
                    <m:sSub>
                      <m:sSubPr>
                        <m:ctrlPr>
                          <a:rPr lang="en-US" altLang="zh-CN" sz="2000" b="0" i="1" dirty="0">
                            <a:solidFill>
                              <a:srgbClr val="000000"/>
                            </a:solidFill>
                            <a:latin typeface="Cambria Math" panose="02040503050406030204" pitchFamily="18" charset="0"/>
                          </a:rPr>
                        </m:ctrlPr>
                      </m:sSubPr>
                      <m:e>
                        <m:r>
                          <a:rPr lang="en-US" altLang="zh-CN" sz="2000" b="0" dirty="0">
                            <a:solidFill>
                              <a:srgbClr val="000000"/>
                            </a:solidFill>
                            <a:latin typeface="Cambria Math" panose="02040503050406030204" pitchFamily="18" charset="0"/>
                          </a:rPr>
                          <m:t>𝐴</m:t>
                        </m:r>
                      </m:e>
                      <m:sub>
                        <m:r>
                          <a:rPr lang="en-US" altLang="zh-CN" sz="2000" b="0" dirty="0">
                            <a:solidFill>
                              <a:srgbClr val="000000"/>
                            </a:solidFill>
                            <a:latin typeface="Cambria Math" panose="02040503050406030204" pitchFamily="18" charset="0"/>
                          </a:rPr>
                          <m:t>𝑖</m:t>
                        </m:r>
                      </m:sub>
                    </m:sSub>
                  </m:oMath>
                </a14:m>
                <a:r>
                  <a:rPr lang="zh-CN" altLang="en-US" sz="2000" b="0" dirty="0">
                    <a:solidFill>
                      <a:srgbClr val="000000"/>
                    </a:solidFill>
                  </a:rPr>
                  <a:t>的父节点集</a:t>
                </a:r>
                <a:endParaRPr lang="en-US" altLang="zh-CN" sz="2000" b="0" dirty="0">
                  <a:solidFill>
                    <a:srgbClr val="000000"/>
                  </a:solidFill>
                </a:endParaRPr>
              </a:p>
              <a:p>
                <a:pPr lvl="1" indent="-187325">
                  <a:lnSpc>
                    <a:spcPts val="2400"/>
                  </a:lnSpc>
                  <a:spcBef>
                    <a:spcPts val="600"/>
                  </a:spcBef>
                  <a:spcAft>
                    <a:spcPts val="600"/>
                  </a:spcAft>
                </a:pPr>
                <a:r>
                  <a:rPr lang="zh-CN" altLang="en-US" sz="2000" b="0" dirty="0">
                    <a:solidFill>
                      <a:srgbClr val="000000"/>
                    </a:solidFill>
                  </a:rPr>
                  <a:t>当</a:t>
                </a:r>
                <a14:m>
                  <m:oMath xmlns:m="http://schemas.openxmlformats.org/officeDocument/2006/math">
                    <m:r>
                      <a:rPr lang="el-GR" altLang="zh-CN" sz="2000" b="0" dirty="0">
                        <a:solidFill>
                          <a:srgbClr val="000000"/>
                        </a:solidFill>
                        <a:latin typeface="Cambria Math" panose="02040503050406030204" pitchFamily="18" charset="0"/>
                      </a:rPr>
                      <m:t>𝜋</m:t>
                    </m:r>
                    <m:r>
                      <a:rPr lang="el-GR" altLang="zh-CN" sz="2000" b="0" dirty="0">
                        <a:solidFill>
                          <a:srgbClr val="000000"/>
                        </a:solidFill>
                        <a:latin typeface="Cambria Math" panose="02040503050406030204" pitchFamily="18" charset="0"/>
                      </a:rPr>
                      <m:t>(</m:t>
                    </m:r>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𝐴</m:t>
                        </m:r>
                      </m:e>
                      <m:sub>
                        <m:r>
                          <a:rPr lang="en-US" altLang="zh-CN" sz="2000" b="0" dirty="0" err="1">
                            <a:solidFill>
                              <a:srgbClr val="000000"/>
                            </a:solidFill>
                            <a:latin typeface="Cambria Math" panose="02040503050406030204" pitchFamily="18" charset="0"/>
                          </a:rPr>
                          <m:t>𝑖</m:t>
                        </m:r>
                      </m:sub>
                    </m:sSub>
                    <m:r>
                      <a:rPr lang="en-US" altLang="zh-CN" sz="2000" b="0" dirty="0">
                        <a:solidFill>
                          <a:srgbClr val="000000"/>
                        </a:solidFill>
                        <a:latin typeface="Cambria Math" panose="02040503050406030204" pitchFamily="18" charset="0"/>
                      </a:rPr>
                      <m:t>)</m:t>
                    </m:r>
                    <m:r>
                      <a:rPr lang="zh-CN" altLang="en-US" sz="2000" b="0" dirty="0">
                        <a:solidFill>
                          <a:srgbClr val="000000"/>
                        </a:solidFill>
                        <a:latin typeface="Cambria Math" panose="02040503050406030204" pitchFamily="18" charset="0"/>
                      </a:rPr>
                      <m:t>为</m:t>
                    </m:r>
                  </m:oMath>
                </a14:m>
                <a:r>
                  <a:rPr lang="zh-CN" altLang="en-US" sz="2000" b="0" dirty="0">
                    <a:solidFill>
                      <a:srgbClr val="000000"/>
                    </a:solidFill>
                  </a:rPr>
                  <a:t>空集时，</a:t>
                </a:r>
                <a14:m>
                  <m:oMath xmlns:m="http://schemas.openxmlformats.org/officeDocument/2006/math">
                    <m:r>
                      <a:rPr lang="en-US" altLang="zh-CN" sz="2000" b="0" dirty="0">
                        <a:solidFill>
                          <a:srgbClr val="000000"/>
                        </a:solidFill>
                        <a:latin typeface="Cambria Math" panose="02040503050406030204" pitchFamily="18" charset="0"/>
                      </a:rPr>
                      <m:t>𝑃</m:t>
                    </m:r>
                    <m:r>
                      <a:rPr lang="en-US" altLang="zh-CN" sz="2000" b="0" dirty="0">
                        <a:solidFill>
                          <a:srgbClr val="000000"/>
                        </a:solidFill>
                        <a:latin typeface="Cambria Math" panose="02040503050406030204" pitchFamily="18" charset="0"/>
                      </a:rPr>
                      <m:t>(</m:t>
                    </m:r>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𝐴</m:t>
                        </m:r>
                      </m:e>
                      <m:sub>
                        <m:r>
                          <a:rPr lang="en-US" altLang="zh-CN" sz="2000" b="0" dirty="0" err="1">
                            <a:solidFill>
                              <a:srgbClr val="000000"/>
                            </a:solidFill>
                            <a:latin typeface="Cambria Math" panose="02040503050406030204" pitchFamily="18" charset="0"/>
                          </a:rPr>
                          <m:t>𝑖</m:t>
                        </m:r>
                      </m:sub>
                    </m:sSub>
                    <m:r>
                      <a:rPr lang="en-US" altLang="zh-CN" sz="2000" b="0" dirty="0">
                        <a:solidFill>
                          <a:srgbClr val="000000"/>
                        </a:solidFill>
                        <a:latin typeface="Cambria Math" panose="02040503050406030204" pitchFamily="18" charset="0"/>
                      </a:rPr>
                      <m:t>|</m:t>
                    </m:r>
                    <m:r>
                      <a:rPr lang="el-GR" altLang="zh-CN" sz="2000" b="0" dirty="0">
                        <a:solidFill>
                          <a:srgbClr val="000000"/>
                        </a:solidFill>
                        <a:latin typeface="Cambria Math" panose="02040503050406030204" pitchFamily="18" charset="0"/>
                      </a:rPr>
                      <m:t>𝜋</m:t>
                    </m:r>
                    <m:d>
                      <m:dPr>
                        <m:ctrlPr>
                          <a:rPr lang="el-GR" altLang="zh-CN" sz="2000" b="0" i="1" dirty="0">
                            <a:solidFill>
                              <a:srgbClr val="000000"/>
                            </a:solidFill>
                            <a:latin typeface="Cambria Math" panose="02040503050406030204" pitchFamily="18" charset="0"/>
                          </a:rPr>
                        </m:ctrlPr>
                      </m:dPr>
                      <m:e>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𝐴</m:t>
                            </m:r>
                          </m:e>
                          <m:sub>
                            <m:r>
                              <a:rPr lang="en-US" altLang="zh-CN" sz="2000" b="0" dirty="0" err="1">
                                <a:solidFill>
                                  <a:srgbClr val="000000"/>
                                </a:solidFill>
                                <a:latin typeface="Cambria Math" panose="02040503050406030204" pitchFamily="18" charset="0"/>
                              </a:rPr>
                              <m:t>𝑖</m:t>
                            </m:r>
                          </m:sub>
                        </m:sSub>
                      </m:e>
                    </m:d>
                    <m:r>
                      <a:rPr lang="en-US" altLang="zh-CN" sz="2000" b="0" dirty="0">
                        <a:solidFill>
                          <a:srgbClr val="000000"/>
                        </a:solidFill>
                        <a:latin typeface="Cambria Math" panose="02040503050406030204" pitchFamily="18" charset="0"/>
                      </a:rPr>
                      <m:t>)</m:t>
                    </m:r>
                  </m:oMath>
                </a14:m>
                <a:r>
                  <a:rPr lang="zh-CN" altLang="en-US" sz="2000" b="0" dirty="0">
                    <a:solidFill>
                      <a:srgbClr val="000000"/>
                    </a:solidFill>
                  </a:rPr>
                  <a:t>为由其先验概率表达的边缘分布</a:t>
                </a:r>
                <a14:m>
                  <m:oMath xmlns:m="http://schemas.openxmlformats.org/officeDocument/2006/math">
                    <m:r>
                      <a:rPr lang="en-US" altLang="zh-CN" sz="2000" b="0" dirty="0">
                        <a:solidFill>
                          <a:srgbClr val="000000"/>
                        </a:solidFill>
                        <a:latin typeface="Cambria Math" panose="02040503050406030204" pitchFamily="18" charset="0"/>
                      </a:rPr>
                      <m:t>𝑃</m:t>
                    </m:r>
                    <m:r>
                      <a:rPr lang="en-US" altLang="zh-CN" sz="2000" b="0" dirty="0">
                        <a:solidFill>
                          <a:srgbClr val="000000"/>
                        </a:solidFill>
                        <a:latin typeface="Cambria Math" panose="02040503050406030204" pitchFamily="18" charset="0"/>
                      </a:rPr>
                      <m:t>(</m:t>
                    </m:r>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𝐴</m:t>
                        </m:r>
                      </m:e>
                      <m:sub>
                        <m:r>
                          <a:rPr lang="en-US" altLang="zh-CN" sz="2000" b="0" dirty="0" err="1">
                            <a:solidFill>
                              <a:srgbClr val="000000"/>
                            </a:solidFill>
                            <a:latin typeface="Cambria Math" panose="02040503050406030204" pitchFamily="18" charset="0"/>
                          </a:rPr>
                          <m:t>𝑖</m:t>
                        </m:r>
                      </m:sub>
                    </m:sSub>
                    <m:r>
                      <a:rPr lang="en-US" altLang="zh-CN" sz="2000" b="0" dirty="0">
                        <a:solidFill>
                          <a:srgbClr val="000000"/>
                        </a:solidFill>
                        <a:latin typeface="Cambria Math" panose="02040503050406030204" pitchFamily="18" charset="0"/>
                      </a:rPr>
                      <m:t>)</m:t>
                    </m:r>
                  </m:oMath>
                </a14:m>
                <a:endParaRPr lang="en-US" altLang="zh-CN" sz="2000" b="0" dirty="0">
                  <a:solidFill>
                    <a:srgbClr val="000000"/>
                  </a:solidFill>
                </a:endParaRPr>
              </a:p>
            </p:txBody>
          </p:sp>
        </mc:Choice>
        <mc:Fallback xmlns="">
          <p:sp>
            <p:nvSpPr>
              <p:cNvPr id="18" name="Rectangle 3"/>
              <p:cNvSpPr>
                <a:spLocks noRot="1" noChangeAspect="1" noMove="1" noResize="1" noEditPoints="1" noAdjustHandles="1" noChangeArrowheads="1" noChangeShapeType="1" noTextEdit="1"/>
              </p:cNvSpPr>
              <p:nvPr/>
            </p:nvSpPr>
            <p:spPr bwMode="auto">
              <a:xfrm>
                <a:off x="684212" y="2055298"/>
                <a:ext cx="8352283" cy="4115544"/>
              </a:xfrm>
              <a:prstGeom prst="rect">
                <a:avLst/>
              </a:prstGeom>
              <a:blipFill>
                <a:blip r:embed="rId2"/>
                <a:stretch>
                  <a:fillRect l="-803" t="-2222"/>
                </a:stretch>
              </a:blipFill>
              <a:ln w="9525">
                <a:noFill/>
                <a:miter lim="800000"/>
              </a:ln>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(5)</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8" name="Rectangle 3"/>
              <p:cNvSpPr>
                <a:spLocks noChangeArrowheads="1"/>
              </p:cNvSpPr>
              <p:nvPr/>
            </p:nvSpPr>
            <p:spPr bwMode="auto">
              <a:xfrm>
                <a:off x="684212" y="2059385"/>
                <a:ext cx="8424291" cy="48259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基于贝叶斯网的基数估计方法</a:t>
                </a:r>
                <a:r>
                  <a:rPr lang="en-US" altLang="zh-CN" sz="2200" dirty="0">
                    <a:solidFill>
                      <a:srgbClr val="0000FF"/>
                    </a:solidFill>
                  </a:rPr>
                  <a:t>——</a:t>
                </a:r>
                <a:r>
                  <a:rPr lang="zh-CN" altLang="en-US" sz="2200" dirty="0">
                    <a:solidFill>
                      <a:srgbClr val="0000FF"/>
                    </a:solidFill>
                  </a:rPr>
                  <a:t>模型学习</a:t>
                </a:r>
                <a:endParaRPr lang="en-US" altLang="zh-CN" sz="2000" dirty="0"/>
              </a:p>
              <a:p>
                <a:pPr marL="269875" lvl="1" indent="-269875">
                  <a:lnSpc>
                    <a:spcPts val="2700"/>
                  </a:lnSpc>
                  <a:spcBef>
                    <a:spcPts val="0"/>
                  </a:spcBef>
                  <a:spcAft>
                    <a:spcPts val="0"/>
                  </a:spcAft>
                  <a:buFontTx/>
                  <a:buChar char="-"/>
                </a:pPr>
                <a:r>
                  <a:rPr lang="zh-CN" altLang="en-US" sz="2000" b="0" dirty="0"/>
                  <a:t>根据属性间依赖关系使用搜索算法（如</a:t>
                </a:r>
                <a:r>
                  <a:rPr lang="en-US" altLang="zh-CN" sz="2000" b="0" dirty="0"/>
                  <a:t>K2</a:t>
                </a:r>
                <a:r>
                  <a:rPr lang="zh-CN" altLang="en-US" sz="2000" b="0" dirty="0"/>
                  <a:t>算法、爬山算法）构建</a:t>
                </a:r>
                <a:r>
                  <a:rPr lang="en-US" altLang="zh-CN" sz="2000" b="0" dirty="0"/>
                  <a:t>BN</a:t>
                </a:r>
                <a:r>
                  <a:rPr lang="zh-CN" altLang="en-US" sz="2000" b="0" dirty="0"/>
                  <a:t>的</a:t>
                </a:r>
                <a:r>
                  <a:rPr lang="en-US" altLang="zh-CN" sz="2000" b="0" dirty="0"/>
                  <a:t>DAG</a:t>
                </a:r>
                <a:r>
                  <a:rPr lang="zh-CN" altLang="en-US" sz="2000" b="0" dirty="0"/>
                  <a:t>结构</a:t>
                </a:r>
                <a:endParaRPr lang="en-US" altLang="zh-CN" sz="2000" b="0" dirty="0"/>
              </a:p>
              <a:p>
                <a:pPr marL="0" lvl="1">
                  <a:lnSpc>
                    <a:spcPts val="2400"/>
                  </a:lnSpc>
                  <a:spcBef>
                    <a:spcPts val="600"/>
                  </a:spcBef>
                  <a:spcAft>
                    <a:spcPts val="600"/>
                  </a:spcAft>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    </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采用结构评分函数，结合爬山算法进行</a:t>
                </a:r>
                <a:r>
                  <a:rPr lang="zh-CN" altLang="en-US" sz="2000" b="0" dirty="0">
                    <a:solidFill>
                      <a:srgbClr val="000000"/>
                    </a:solidFill>
                  </a:rPr>
                  <a:t>结构</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学习：</a:t>
                </a:r>
                <a:endParaRPr lang="en-US" altLang="zh-CN" sz="2000" b="0" dirty="0">
                  <a:solidFill>
                    <a:srgbClr val="000000"/>
                  </a:solidFill>
                </a:endParaRPr>
              </a:p>
              <a:p>
                <a:pPr lvl="1">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0" dirty="0">
                          <a:solidFill>
                            <a:srgbClr val="000000"/>
                          </a:solidFill>
                          <a:latin typeface="Cambria Math" panose="02040503050406030204" pitchFamily="18" charset="0"/>
                        </a:rPr>
                        <m:t>𝑙</m:t>
                      </m:r>
                      <m:d>
                        <m:dPr>
                          <m:ctrlPr>
                            <a:rPr lang="en-US" altLang="zh-CN" sz="2000" b="0" i="1" dirty="0">
                              <a:solidFill>
                                <a:srgbClr val="000000"/>
                              </a:solidFill>
                              <a:latin typeface="Cambria Math" panose="02040503050406030204" pitchFamily="18" charset="0"/>
                            </a:rPr>
                          </m:ctrlPr>
                        </m:dPr>
                        <m:e>
                          <m:r>
                            <a:rPr lang="en-US" altLang="zh-CN" sz="2000" b="0" dirty="0">
                              <a:solidFill>
                                <a:srgbClr val="000000"/>
                              </a:solidFill>
                              <a:latin typeface="Cambria Math" panose="02040503050406030204" pitchFamily="18" charset="0"/>
                            </a:rPr>
                            <m:t>𝑆</m:t>
                          </m:r>
                          <m:r>
                            <a:rPr lang="en-US" altLang="zh-CN" sz="2000" b="0" dirty="0">
                              <a:solidFill>
                                <a:srgbClr val="000000"/>
                              </a:solidFill>
                              <a:latin typeface="Cambria Math" panose="02040503050406030204" pitchFamily="18" charset="0"/>
                            </a:rPr>
                            <m:t>,</m:t>
                          </m:r>
                          <m:r>
                            <a:rPr lang="el-GR" altLang="zh-CN" sz="2000" b="0" dirty="0">
                              <a:solidFill>
                                <a:srgbClr val="000000"/>
                              </a:solidFill>
                              <a:latin typeface="Cambria Math" panose="02040503050406030204" pitchFamily="18" charset="0"/>
                            </a:rPr>
                            <m:t>𝜃</m:t>
                          </m:r>
                        </m:e>
                        <m:e>
                          <m:r>
                            <a:rPr lang="el-GR" altLang="zh-CN" sz="2000" b="0" dirty="0">
                              <a:solidFill>
                                <a:srgbClr val="000000"/>
                              </a:solidFill>
                              <a:latin typeface="Cambria Math" panose="02040503050406030204" pitchFamily="18" charset="0"/>
                            </a:rPr>
                            <m:t>··</m:t>
                          </m:r>
                          <m:r>
                            <a:rPr lang="en-US" altLang="zh-CN" sz="2000" b="0" dirty="0">
                              <a:solidFill>
                                <a:srgbClr val="000000"/>
                              </a:solidFill>
                              <a:latin typeface="Cambria Math" panose="02040503050406030204" pitchFamily="18" charset="0"/>
                            </a:rPr>
                            <m:t>𝐷</m:t>
                          </m:r>
                        </m:e>
                      </m:d>
                      <m:r>
                        <a:rPr lang="en-US" altLang="zh-CN" sz="2000" b="0" dirty="0">
                          <a:solidFill>
                            <a:srgbClr val="000000"/>
                          </a:solidFill>
                          <a:latin typeface="Cambria Math" panose="02040503050406030204" pitchFamily="18" charset="0"/>
                        </a:rPr>
                        <m:t>=</m:t>
                      </m:r>
                      <m:nary>
                        <m:naryPr>
                          <m:chr m:val="∑"/>
                          <m:ctrlPr>
                            <a:rPr lang="en-US" altLang="zh-CN" sz="2000" b="0" i="1" dirty="0">
                              <a:solidFill>
                                <a:srgbClr val="000000"/>
                              </a:solidFill>
                              <a:latin typeface="Cambria Math" panose="02040503050406030204" pitchFamily="18" charset="0"/>
                            </a:rPr>
                          </m:ctrlPr>
                        </m:naryPr>
                        <m:sub>
                          <m:r>
                            <a:rPr lang="en-US" altLang="zh-CN" sz="2000" b="0" dirty="0" err="1">
                              <a:solidFill>
                                <a:srgbClr val="000000"/>
                              </a:solidFill>
                              <a:latin typeface="Cambria Math" panose="02040503050406030204" pitchFamily="18" charset="0"/>
                            </a:rPr>
                            <m:t>𝑖</m:t>
                          </m:r>
                        </m:sub>
                        <m:sup>
                          <m:r>
                            <a:rPr lang="en-US" altLang="zh-CN" sz="2000" b="0" dirty="0" err="1">
                              <a:solidFill>
                                <a:srgbClr val="000000"/>
                              </a:solidFill>
                              <a:latin typeface="Cambria Math" panose="02040503050406030204" pitchFamily="18" charset="0"/>
                            </a:rPr>
                            <m:t>𝑛</m:t>
                          </m:r>
                        </m:sup>
                        <m:e>
                          <m:d>
                            <m:dPr>
                              <m:begChr m:val="|"/>
                              <m:endChr m:val="|"/>
                              <m:ctrlPr>
                                <a:rPr lang="en-US" altLang="zh-CN" sz="2000" b="0" i="1" dirty="0">
                                  <a:solidFill>
                                    <a:srgbClr val="000000"/>
                                  </a:solidFill>
                                  <a:latin typeface="Cambria Math" panose="02040503050406030204" pitchFamily="18" charset="0"/>
                                </a:rPr>
                              </m:ctrlPr>
                            </m:dPr>
                            <m:e>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𝑡</m:t>
                                  </m:r>
                                </m:e>
                                <m:sub>
                                  <m:r>
                                    <a:rPr lang="en-US" altLang="zh-CN" sz="2000" b="0" dirty="0" err="1">
                                      <a:solidFill>
                                        <a:srgbClr val="000000"/>
                                      </a:solidFill>
                                      <a:latin typeface="Cambria Math" panose="02040503050406030204" pitchFamily="18" charset="0"/>
                                    </a:rPr>
                                    <m:t>𝑖</m:t>
                                  </m:r>
                                </m:sub>
                              </m:sSub>
                            </m:e>
                          </m:d>
                          <m:nary>
                            <m:naryPr>
                              <m:chr m:val="∑"/>
                              <m:supHide m:val="on"/>
                              <m:ctrlPr>
                                <a:rPr lang="en-US" altLang="zh-CN" sz="2000" b="0" i="1" dirty="0">
                                  <a:solidFill>
                                    <a:srgbClr val="000000"/>
                                  </a:solidFill>
                                  <a:latin typeface="Cambria Math" panose="02040503050406030204" pitchFamily="18" charset="0"/>
                                </a:rPr>
                              </m:ctrlPr>
                            </m:naryPr>
                            <m:sub>
                              <m:r>
                                <a:rPr lang="en-US" altLang="zh-CN" sz="2000" b="0" dirty="0" err="1">
                                  <a:solidFill>
                                    <a:srgbClr val="000000"/>
                                  </a:solidFill>
                                  <a:latin typeface="Cambria Math" panose="02040503050406030204" pitchFamily="18" charset="0"/>
                                </a:rPr>
                                <m:t>𝐴</m:t>
                              </m:r>
                              <m:r>
                                <a:rPr lang="en-US" altLang="zh-CN" sz="2000" b="0" dirty="0" err="1">
                                  <a:solidFill>
                                    <a:srgbClr val="000000"/>
                                  </a:solidFill>
                                  <a:latin typeface="Cambria Math" panose="02040503050406030204" pitchFamily="18" charset="0"/>
                                </a:rPr>
                                <m:t>∈</m:t>
                              </m:r>
                              <m:sSub>
                                <m:sSubPr>
                                  <m:ctrlPr>
                                    <a:rPr lang="en-US" altLang="zh-CN" sz="2000" b="0" i="1" dirty="0" err="1">
                                      <a:solidFill>
                                        <a:srgbClr val="000000"/>
                                      </a:solidFill>
                                      <a:latin typeface="Cambria Math" panose="02040503050406030204" pitchFamily="18" charset="0"/>
                                    </a:rPr>
                                  </m:ctrlPr>
                                </m:sSubPr>
                                <m:e>
                                  <m:r>
                                    <a:rPr lang="en-US" altLang="zh-CN" sz="2000" b="0" dirty="0" err="1">
                                      <a:solidFill>
                                        <a:srgbClr val="000000"/>
                                      </a:solidFill>
                                      <a:latin typeface="Cambria Math" panose="02040503050406030204" pitchFamily="18" charset="0"/>
                                    </a:rPr>
                                    <m:t>𝑡</m:t>
                                  </m:r>
                                </m:e>
                                <m:sub>
                                  <m:r>
                                    <a:rPr lang="en-US" altLang="zh-CN" sz="2000" b="0" dirty="0" err="1">
                                      <a:solidFill>
                                        <a:srgbClr val="000000"/>
                                      </a:solidFill>
                                      <a:latin typeface="Cambria Math" panose="02040503050406030204" pitchFamily="18" charset="0"/>
                                    </a:rPr>
                                    <m:t>𝑖</m:t>
                                  </m:r>
                                </m:sub>
                              </m:sSub>
                              <m:r>
                                <a:rPr lang="en-US" altLang="zh-CN" sz="2000" b="0" dirty="0">
                                  <a:solidFill>
                                    <a:srgbClr val="000000"/>
                                  </a:solidFill>
                                  <a:latin typeface="Cambria Math" panose="02040503050406030204" pitchFamily="18" charset="0"/>
                                </a:rPr>
                                <m:t>.∗</m:t>
                              </m:r>
                            </m:sub>
                            <m:sup/>
                            <m:e>
                              <m:r>
                                <a:rPr lang="en-US" altLang="zh-CN" sz="2000" b="0" dirty="0">
                                  <a:solidFill>
                                    <a:srgbClr val="000000"/>
                                  </a:solidFill>
                                  <a:latin typeface="Cambria Math" panose="02040503050406030204" pitchFamily="18" charset="0"/>
                                </a:rPr>
                                <m:t>𝑀𝐼</m:t>
                              </m:r>
                              <m:d>
                                <m:dPr>
                                  <m:ctrlPr>
                                    <a:rPr lang="en-US" altLang="zh-CN" sz="2000" b="0" i="1" dirty="0">
                                      <a:solidFill>
                                        <a:srgbClr val="000000"/>
                                      </a:solidFill>
                                      <a:latin typeface="Cambria Math" panose="02040503050406030204" pitchFamily="18" charset="0"/>
                                    </a:rPr>
                                  </m:ctrlPr>
                                </m:dPr>
                                <m:e>
                                  <m:r>
                                    <a:rPr lang="en-US" altLang="zh-CN" sz="2000" b="0" dirty="0">
                                      <a:solidFill>
                                        <a:srgbClr val="000000"/>
                                      </a:solidFill>
                                      <a:latin typeface="Cambria Math" panose="02040503050406030204" pitchFamily="18" charset="0"/>
                                    </a:rPr>
                                    <m:t>𝐴</m:t>
                                  </m:r>
                                  <m:r>
                                    <a:rPr lang="en-US" altLang="zh-CN" sz="2000" b="0" dirty="0">
                                      <a:solidFill>
                                        <a:srgbClr val="000000"/>
                                      </a:solidFill>
                                      <a:latin typeface="Cambria Math" panose="02040503050406030204" pitchFamily="18" charset="0"/>
                                    </a:rPr>
                                    <m:t>;</m:t>
                                  </m:r>
                                  <m:r>
                                    <a:rPr lang="el-GR" altLang="zh-CN" sz="2000" b="0" dirty="0">
                                      <a:solidFill>
                                        <a:srgbClr val="000000"/>
                                      </a:solidFill>
                                      <a:latin typeface="Cambria Math" panose="02040503050406030204" pitchFamily="18" charset="0"/>
                                    </a:rPr>
                                    <m:t>𝜋</m:t>
                                  </m:r>
                                  <m:d>
                                    <m:dPr>
                                      <m:ctrlPr>
                                        <a:rPr lang="el-GR" altLang="zh-CN" sz="2000" b="0" i="1" dirty="0">
                                          <a:solidFill>
                                            <a:srgbClr val="000000"/>
                                          </a:solidFill>
                                          <a:latin typeface="Cambria Math" panose="02040503050406030204" pitchFamily="18" charset="0"/>
                                        </a:rPr>
                                      </m:ctrlPr>
                                    </m:dPr>
                                    <m:e>
                                      <m:r>
                                        <a:rPr lang="en-US" altLang="zh-CN" sz="2000" b="0" dirty="0">
                                          <a:solidFill>
                                            <a:srgbClr val="000000"/>
                                          </a:solidFill>
                                          <a:latin typeface="Cambria Math" panose="02040503050406030204" pitchFamily="18" charset="0"/>
                                        </a:rPr>
                                        <m:t>𝐴</m:t>
                                      </m:r>
                                    </m:e>
                                  </m:d>
                                </m:e>
                              </m:d>
                            </m:e>
                          </m:nary>
                        </m:e>
                      </m:nary>
                      <m:r>
                        <a:rPr lang="en-US" altLang="zh-CN" sz="2000" b="0" dirty="0">
                          <a:solidFill>
                            <a:srgbClr val="000000"/>
                          </a:solidFill>
                          <a:latin typeface="Cambria Math" panose="02040503050406030204" pitchFamily="18" charset="0"/>
                        </a:rPr>
                        <m:t>+</m:t>
                      </m:r>
                      <m:r>
                        <a:rPr lang="en-US" altLang="zh-CN" sz="2000" b="0" dirty="0">
                          <a:solidFill>
                            <a:srgbClr val="000000"/>
                          </a:solidFill>
                          <a:latin typeface="Cambria Math" panose="02040503050406030204" pitchFamily="18" charset="0"/>
                        </a:rPr>
                        <m:t>𝑐</m:t>
                      </m:r>
                    </m:oMath>
                  </m:oMathPara>
                </a14:m>
                <a:endParaRPr lang="en-US" altLang="zh-CN" sz="2000" b="0" dirty="0">
                  <a:solidFill>
                    <a:srgbClr val="000000"/>
                  </a:solidFill>
                </a:endParaRPr>
              </a:p>
              <a:p>
                <a:pPr marL="269875" lvl="1" indent="-269875">
                  <a:lnSpc>
                    <a:spcPts val="2700"/>
                  </a:lnSpc>
                  <a:spcBef>
                    <a:spcPts val="0"/>
                  </a:spcBef>
                  <a:spcAft>
                    <a:spcPts val="0"/>
                  </a:spcAft>
                  <a:buFontTx/>
                  <a:buChar char="-"/>
                </a:pPr>
                <a:r>
                  <a:rPr lang="zh-CN" altLang="en-US" sz="2000" b="0" dirty="0"/>
                  <a:t>使用最大似然估计（</a:t>
                </a:r>
                <a:r>
                  <a:rPr lang="en-US" altLang="zh-CN" sz="2000" b="0" dirty="0"/>
                  <a:t>Maximum Likelihood Estimation, MLE</a:t>
                </a:r>
                <a:r>
                  <a:rPr lang="zh-CN" altLang="en-US" sz="2000" b="0" dirty="0"/>
                  <a:t>）学习每个节点的</a:t>
                </a:r>
                <a:r>
                  <a:rPr lang="en-US" altLang="zh-CN" sz="2000" b="0" dirty="0"/>
                  <a:t>CPT</a:t>
                </a:r>
              </a:p>
              <a:p>
                <a:pPr lvl="1">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zh-CN" altLang="zh-CN" sz="14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𝐹</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𝐹</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en-US" altLang="zh-CN" sz="2000" b="0" dirty="0"/>
              </a:p>
              <a:p>
                <a:pPr lvl="1">
                  <a:lnSpc>
                    <a:spcPts val="2700"/>
                  </a:lnSpc>
                  <a:spcBef>
                    <a:spcPts val="0"/>
                  </a:spcBef>
                  <a:spcAft>
                    <a:spcPts val="0"/>
                  </a:spcAft>
                </a:pPr>
                <a14:m>
                  <m:oMath xmlns:m="http://schemas.openxmlformats.org/officeDocument/2006/math">
                    <m:r>
                      <a:rPr lang="en-US" altLang="zh-CN" sz="2000" b="0" dirty="0">
                        <a:solidFill>
                          <a:srgbClr val="000000"/>
                        </a:solidFill>
                        <a:latin typeface="Cambria Math" panose="02040503050406030204" pitchFamily="18" charset="0"/>
                      </a:rPr>
                      <m:t>𝐴</m:t>
                    </m:r>
                  </m:oMath>
                </a14:m>
                <a:r>
                  <a:rPr lang="zh-CN" altLang="en-US" sz="2000" b="0" dirty="0">
                    <a:solidFill>
                      <a:srgbClr val="000000"/>
                    </a:solidFill>
                  </a:rPr>
                  <a:t>：属性节点，</a:t>
                </a:r>
                <a14:m>
                  <m:oMath xmlns:m="http://schemas.openxmlformats.org/officeDocument/2006/math">
                    <m:r>
                      <a:rPr lang="en-US" altLang="zh-CN" sz="2000" b="0" dirty="0">
                        <a:solidFill>
                          <a:srgbClr val="000000"/>
                        </a:solidFill>
                        <a:latin typeface="Cambria Math" panose="02040503050406030204" pitchFamily="18" charset="0"/>
                      </a:rPr>
                      <m:t>𝑣</m:t>
                    </m:r>
                    <m:r>
                      <a:rPr lang="zh-CN" altLang="en-US" sz="2000" b="0" i="1" dirty="0">
                        <a:solidFill>
                          <a:srgbClr val="000000"/>
                        </a:solidFill>
                        <a:latin typeface="Cambria Math" panose="02040503050406030204" pitchFamily="18" charset="0"/>
                      </a:rPr>
                      <m:t>：</m:t>
                    </m:r>
                    <m:r>
                      <a:rPr lang="en-US" altLang="zh-CN" sz="2000" b="0" dirty="0">
                        <a:solidFill>
                          <a:srgbClr val="000000"/>
                        </a:solidFill>
                        <a:latin typeface="Cambria Math" panose="02040503050406030204" pitchFamily="18" charset="0"/>
                      </a:rPr>
                      <m:t>𝐴</m:t>
                    </m:r>
                  </m:oMath>
                </a14:m>
                <a:r>
                  <a:rPr lang="zh-CN" altLang="en-US" sz="2000" b="0" dirty="0">
                    <a:solidFill>
                      <a:srgbClr val="000000"/>
                    </a:solidFill>
                  </a:rPr>
                  <a:t>的可能取值，</a:t>
                </a:r>
                <a14:m>
                  <m:oMath xmlns:m="http://schemas.openxmlformats.org/officeDocument/2006/math">
                    <m:r>
                      <a:rPr lang="en-US" altLang="zh-CN" sz="2000" b="0" dirty="0">
                        <a:solidFill>
                          <a:srgbClr val="000000"/>
                        </a:solidFill>
                        <a:latin typeface="Cambria Math" panose="02040503050406030204" pitchFamily="18" charset="0"/>
                      </a:rPr>
                      <m:t>𝑥</m:t>
                    </m:r>
                    <m:r>
                      <a:rPr lang="zh-CN" altLang="en-US" sz="2000" b="0" i="1" dirty="0">
                        <a:solidFill>
                          <a:srgbClr val="000000"/>
                        </a:solidFill>
                        <a:latin typeface="Cambria Math" panose="02040503050406030204" pitchFamily="18" charset="0"/>
                      </a:rPr>
                      <m:t>：</m:t>
                    </m:r>
                    <m:r>
                      <a:rPr lang="en-US" altLang="zh-CN" sz="2000" b="0" dirty="0">
                        <a:solidFill>
                          <a:srgbClr val="000000"/>
                        </a:solidFill>
                        <a:latin typeface="Cambria Math" panose="02040503050406030204" pitchFamily="18" charset="0"/>
                      </a:rPr>
                      <m:t>𝐴</m:t>
                    </m:r>
                  </m:oMath>
                </a14:m>
                <a:r>
                  <a:rPr lang="zh-CN" altLang="en-US" sz="2000" b="0" dirty="0">
                    <a:solidFill>
                      <a:srgbClr val="000000"/>
                    </a:solidFill>
                  </a:rPr>
                  <a:t>的父节点集</a:t>
                </a:r>
                <a14:m>
                  <m:oMath xmlns:m="http://schemas.openxmlformats.org/officeDocument/2006/math">
                    <m:r>
                      <a:rPr lang="en-US" altLang="zh-CN" sz="2000" b="0">
                        <a:solidFill>
                          <a:srgbClr val="000000"/>
                        </a:solidFill>
                        <a:latin typeface="Cambria Math" panose="02040503050406030204" pitchFamily="18" charset="0"/>
                      </a:rPr>
                      <m:t>𝜋</m:t>
                    </m:r>
                    <m:r>
                      <a:rPr lang="en-US" altLang="zh-CN" sz="2000" b="0">
                        <a:solidFill>
                          <a:srgbClr val="000000"/>
                        </a:solidFill>
                        <a:latin typeface="Cambria Math" panose="02040503050406030204" pitchFamily="18" charset="0"/>
                      </a:rPr>
                      <m:t>(</m:t>
                    </m:r>
                    <m:r>
                      <a:rPr lang="en-US" altLang="zh-CN" sz="2000" b="0">
                        <a:solidFill>
                          <a:srgbClr val="000000"/>
                        </a:solidFill>
                        <a:latin typeface="Cambria Math" panose="02040503050406030204" pitchFamily="18" charset="0"/>
                      </a:rPr>
                      <m:t>𝐴</m:t>
                    </m:r>
                    <m:r>
                      <a:rPr lang="en-US" altLang="zh-CN" sz="2000" b="0">
                        <a:solidFill>
                          <a:srgbClr val="000000"/>
                        </a:solidFill>
                        <a:latin typeface="Cambria Math" panose="02040503050406030204" pitchFamily="18" charset="0"/>
                      </a:rPr>
                      <m:t>)</m:t>
                    </m:r>
                    <m:r>
                      <a:rPr lang="zh-CN" altLang="en-US" sz="2000" b="0">
                        <a:solidFill>
                          <a:srgbClr val="000000"/>
                        </a:solidFill>
                        <a:latin typeface="Cambria Math" panose="02040503050406030204" pitchFamily="18" charset="0"/>
                      </a:rPr>
                      <m:t>的</m:t>
                    </m:r>
                  </m:oMath>
                </a14:m>
                <a:r>
                  <a:rPr lang="zh-CN" altLang="en-US" sz="2000" b="0" dirty="0">
                    <a:solidFill>
                      <a:srgbClr val="000000"/>
                    </a:solidFill>
                  </a:rPr>
                  <a:t>可取值组合</a:t>
                </a:r>
                <a14:m>
                  <m:oMath xmlns:m="http://schemas.openxmlformats.org/officeDocument/2006/math">
                    <m:r>
                      <a:rPr lang="en-US" altLang="zh-CN" sz="2000" b="0" dirty="0">
                        <a:solidFill>
                          <a:srgbClr val="000000"/>
                        </a:solidFill>
                        <a:latin typeface="Cambria Math" panose="02040503050406030204" pitchFamily="18" charset="0"/>
                      </a:rPr>
                      <m:t>𝐹</m:t>
                    </m:r>
                    <m:r>
                      <a:rPr lang="en-US" altLang="zh-CN" sz="2000" b="0" dirty="0">
                        <a:solidFill>
                          <a:srgbClr val="000000"/>
                        </a:solidFill>
                        <a:latin typeface="Cambria Math" panose="02040503050406030204" pitchFamily="18" charset="0"/>
                      </a:rPr>
                      <m:t>(·)</m:t>
                    </m:r>
                    <m:r>
                      <a:rPr lang="zh-CN" altLang="en-US" sz="2000" b="0" i="1" dirty="0">
                        <a:solidFill>
                          <a:srgbClr val="000000"/>
                        </a:solidFill>
                        <a:latin typeface="Cambria Math" panose="02040503050406030204" pitchFamily="18" charset="0"/>
                      </a:rPr>
                      <m:t>：</m:t>
                    </m:r>
                  </m:oMath>
                </a14:m>
                <a:r>
                  <a:rPr lang="zh-CN" altLang="en-US" sz="2000" b="0" dirty="0">
                    <a:solidFill>
                      <a:srgbClr val="000000"/>
                    </a:solidFill>
                  </a:rPr>
                  <a:t>表中满足条件的记录数</a:t>
                </a:r>
                <a:endParaRPr lang="en-US" altLang="zh-CN" sz="2000" b="0" dirty="0">
                  <a:solidFill>
                    <a:srgbClr val="000000"/>
                  </a:solidFill>
                </a:endParaRPr>
              </a:p>
            </p:txBody>
          </p:sp>
        </mc:Choice>
        <mc:Fallback xmlns="">
          <p:sp>
            <p:nvSpPr>
              <p:cNvPr id="18" name="Rectangle 3"/>
              <p:cNvSpPr>
                <a:spLocks noRot="1" noChangeAspect="1" noMove="1" noResize="1" noEditPoints="1" noAdjustHandles="1" noChangeArrowheads="1" noChangeShapeType="1" noTextEdit="1"/>
              </p:cNvSpPr>
              <p:nvPr/>
            </p:nvSpPr>
            <p:spPr bwMode="auto">
              <a:xfrm>
                <a:off x="684212" y="2059385"/>
                <a:ext cx="8424291" cy="4825999"/>
              </a:xfrm>
              <a:prstGeom prst="rect">
                <a:avLst/>
              </a:prstGeom>
              <a:blipFill>
                <a:blip r:embed="rId2"/>
                <a:stretch>
                  <a:fillRect l="-796" t="-1896"/>
                </a:stretch>
              </a:blipFill>
              <a:ln w="9525">
                <a:noFill/>
                <a:miter lim="800000"/>
              </a:ln>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(6)</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8" name="Rectangle 3"/>
              <p:cNvSpPr>
                <a:spLocks noChangeArrowheads="1"/>
              </p:cNvSpPr>
              <p:nvPr/>
            </p:nvSpPr>
            <p:spPr bwMode="auto">
              <a:xfrm>
                <a:off x="683568" y="2131393"/>
                <a:ext cx="8208962" cy="48259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基于贝叶斯网的基数估计方法</a:t>
                </a:r>
                <a:r>
                  <a:rPr lang="en-US" altLang="zh-CN" sz="2200" dirty="0">
                    <a:solidFill>
                      <a:srgbClr val="0000FF"/>
                    </a:solidFill>
                  </a:rPr>
                  <a:t>——</a:t>
                </a:r>
                <a:r>
                  <a:rPr lang="zh-CN" altLang="en-US" sz="2200" dirty="0">
                    <a:solidFill>
                      <a:srgbClr val="0000FF"/>
                    </a:solidFill>
                  </a:rPr>
                  <a:t>基数估计</a:t>
                </a:r>
                <a:endParaRPr lang="en-US" altLang="zh-CN" sz="2000" dirty="0"/>
              </a:p>
              <a:p>
                <a:pPr marL="342900" indent="-342900">
                  <a:lnSpc>
                    <a:spcPts val="2400"/>
                  </a:lnSpc>
                  <a:spcBef>
                    <a:spcPts val="600"/>
                  </a:spcBef>
                  <a:spcAft>
                    <a:spcPts val="600"/>
                  </a:spcAft>
                  <a:buFontTx/>
                  <a:buChar char="-"/>
                </a:pPr>
                <a:r>
                  <a:rPr kumimoji="1" lang="zh-CN" altLang="en-US" sz="20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单表基数估计</a:t>
                </a:r>
                <a:endParaRPr kumimoji="1" lang="en-US" altLang="zh-CN" sz="20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342900" indent="-342900">
                  <a:lnSpc>
                    <a:spcPts val="2400"/>
                  </a:lnSpc>
                  <a:spcBef>
                    <a:spcPts val="600"/>
                  </a:spcBef>
                  <a:spcAft>
                    <a:spcPts val="0"/>
                  </a:spcAft>
                  <a:buFont typeface="Wingdings" panose="05000000000000000000" pitchFamily="2" charset="2"/>
                  <a:buChar char="ü"/>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通过连乘</a:t>
                </a:r>
                <a:r>
                  <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CPT</a:t>
                </a: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得到联合概率分布</a:t>
                </a:r>
                <a14:m>
                  <m:oMath xmlns:m="http://schemas.openxmlformats.org/officeDocument/2006/math">
                    <m:r>
                      <a:rPr kumimoji="1" lang="en-US" altLang="zh-CN" sz="1800" b="1" i="1" u="none" strike="noStrike" kern="1200" cap="none" spc="0" normalizeH="0" baseline="0" noProof="0" smtClean="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d>
                      <m:d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e>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e>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b>
                        </m:s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e>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𝑚</m:t>
                            </m:r>
                          </m:sub>
                        </m:sSub>
                      </m:e>
                    </m:d>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naryPr>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up>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𝑚</m:t>
                        </m:r>
                      </m:sup>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e>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𝜋</m:t>
                        </m:r>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1" lang="zh-CN" altLang="zh-CN" sz="1400" b="1" i="1" u="none" strike="noStrike" kern="1200" cap="none" spc="0" normalizeH="0" baseline="0" noProof="0">
                                <a:ln>
                                  <a:noFill/>
                                </a:ln>
                                <a:solidFill>
                                  <a:srgbClr val="003366"/>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e>
                          <m: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1" lang="en-US" altLang="zh-CN" sz="1800" b="1" i="1" u="none" strike="noStrike" kern="1200" cap="none" spc="0" normalizeH="0" baseline="0" noProof="0">
                            <a:ln>
                              <a:noFill/>
                            </a:ln>
                            <a:solidFill>
                              <a:srgbClr val="003366"/>
                            </a:solidFill>
                            <a:effectLst/>
                            <a:uLnTx/>
                            <a:uFillTx/>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1800" dirty="0">
                  <a:solidFill>
                    <a:srgbClr val="003366"/>
                  </a:solidFill>
                  <a:ea typeface="宋体" panose="02010600030101010101" pitchFamily="2" charset="-122"/>
                  <a:cs typeface="Times New Roman" panose="02020603050405020304" pitchFamily="18" charset="0"/>
                </a:endParaRPr>
              </a:p>
              <a:p>
                <a:pPr marL="342900" indent="-342900">
                  <a:lnSpc>
                    <a:spcPts val="2400"/>
                  </a:lnSpc>
                  <a:spcBef>
                    <a:spcPts val="600"/>
                  </a:spcBef>
                  <a:spcAft>
                    <a:spcPts val="0"/>
                  </a:spcAft>
                  <a:buFont typeface="Wingdings" panose="05000000000000000000" pitchFamily="2" charset="2"/>
                  <a:buChar char="ü"/>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将满足查询条件的概率值进行相加得到最终满足查询的概率值</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342900" indent="-342900">
                  <a:lnSpc>
                    <a:spcPts val="2400"/>
                  </a:lnSpc>
                  <a:spcBef>
                    <a:spcPts val="600"/>
                  </a:spcBef>
                  <a:spcAft>
                    <a:spcPts val="0"/>
                  </a:spcAft>
                  <a:buFont typeface="Wingdings" panose="05000000000000000000" pitchFamily="2" charset="2"/>
                  <a:buChar char="ü"/>
                </a:pPr>
                <a:r>
                  <a:rPr lang="zh-CN" altLang="en-US" sz="2000" b="0" dirty="0">
                    <a:solidFill>
                      <a:srgbClr val="003366"/>
                    </a:solidFill>
                  </a:rPr>
                  <a:t>将概率值乘以表的总记录数即可得到基数估计值</a:t>
                </a:r>
                <a:endParaRPr lang="en-US" altLang="zh-CN" sz="2000" b="0" dirty="0">
                  <a:solidFill>
                    <a:srgbClr val="003366"/>
                  </a:solidFill>
                </a:endParaRPr>
              </a:p>
              <a:p>
                <a:pPr marL="342900" indent="-342900">
                  <a:lnSpc>
                    <a:spcPts val="2400"/>
                  </a:lnSpc>
                  <a:spcBef>
                    <a:spcPts val="1200"/>
                  </a:spcBef>
                  <a:spcAft>
                    <a:spcPts val="600"/>
                  </a:spcAft>
                  <a:buFontTx/>
                  <a:buChar char="-"/>
                </a:pPr>
                <a:r>
                  <a:rPr lang="zh-CN" altLang="en-US" sz="2000" dirty="0"/>
                  <a:t>多表基数估计</a:t>
                </a:r>
                <a:endParaRPr lang="en-US" altLang="zh-CN" sz="2000" dirty="0"/>
              </a:p>
              <a:p>
                <a:pPr marL="342900" indent="-342900">
                  <a:lnSpc>
                    <a:spcPts val="2400"/>
                  </a:lnSpc>
                  <a:spcBef>
                    <a:spcPts val="600"/>
                  </a:spcBef>
                  <a:spcAft>
                    <a:spcPts val="0"/>
                  </a:spcAft>
                  <a:buFont typeface="Wingdings" panose="05000000000000000000" pitchFamily="2" charset="2"/>
                  <a:buChar char="ü"/>
                </a:pPr>
                <a:r>
                  <a:rPr lang="zh-CN" altLang="en-US" sz="2000" b="0" dirty="0"/>
                  <a:t>引入连接指示器变量</a:t>
                </a:r>
                <a14:m>
                  <m:oMath xmlns:m="http://schemas.openxmlformats.org/officeDocument/2006/math">
                    <m:r>
                      <a:rPr lang="en-US" altLang="zh-CN" sz="2000" b="0" i="1" dirty="0" smtClean="0">
                        <a:latin typeface="Cambria Math" panose="02040503050406030204" pitchFamily="18" charset="0"/>
                      </a:rPr>
                      <m:t>𝐽</m:t>
                    </m:r>
                  </m:oMath>
                </a14:m>
                <a:r>
                  <a:rPr lang="zh-CN" altLang="en-US" sz="2000" b="0" dirty="0"/>
                  <a:t>，取值范围为</a:t>
                </a:r>
                <a14:m>
                  <m:oMath xmlns:m="http://schemas.openxmlformats.org/officeDocument/2006/math">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T</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F</m:t>
                    </m:r>
                    <m:r>
                      <a:rPr lang="en-US" altLang="zh-CN" sz="2000" b="0" i="1" smtClean="0">
                        <a:latin typeface="Cambria Math" panose="02040503050406030204" pitchFamily="18" charset="0"/>
                      </a:rPr>
                      <m:t>}</m:t>
                    </m:r>
                    <m:r>
                      <a:rPr lang="zh-CN" altLang="en-US" sz="2000" b="0" i="1">
                        <a:latin typeface="Cambria Math" panose="02040503050406030204" pitchFamily="18" charset="0"/>
                      </a:rPr>
                      <m:t>；</m:t>
                    </m:r>
                  </m:oMath>
                </a14:m>
                <a:r>
                  <a:rPr lang="zh-CN" altLang="en-US" sz="2000" b="0" dirty="0"/>
                  <a:t>如果两个表中连接变量相等，则</a:t>
                </a:r>
                <a14:m>
                  <m:oMath xmlns:m="http://schemas.openxmlformats.org/officeDocument/2006/math">
                    <m:r>
                      <a:rPr lang="en-US" altLang="zh-CN" sz="2000" b="0" i="1" dirty="0" smtClean="0">
                        <a:latin typeface="Cambria Math" panose="02040503050406030204" pitchFamily="18" charset="0"/>
                      </a:rPr>
                      <m:t>𝐽</m:t>
                    </m:r>
                    <m:r>
                      <a:rPr lang="en-US" altLang="zh-CN" sz="2000" b="0" i="1" dirty="0" smtClean="0">
                        <a:latin typeface="Cambria Math" panose="02040503050406030204" pitchFamily="18" charset="0"/>
                      </a:rPr>
                      <m:t>=</m:t>
                    </m:r>
                    <m:r>
                      <m:rPr>
                        <m:sty m:val="p"/>
                      </m:rPr>
                      <a:rPr lang="en-US" altLang="zh-CN" sz="2000" b="0" i="0" dirty="0" smtClean="0">
                        <a:latin typeface="Cambria Math" panose="02040503050406030204" pitchFamily="18" charset="0"/>
                      </a:rPr>
                      <m:t>T</m:t>
                    </m:r>
                  </m:oMath>
                </a14:m>
                <a:r>
                  <a:rPr lang="zh-CN" altLang="en-US" sz="2000" b="0" dirty="0"/>
                  <a:t>反之</a:t>
                </a:r>
                <a14:m>
                  <m:oMath xmlns:m="http://schemas.openxmlformats.org/officeDocument/2006/math">
                    <m:r>
                      <a:rPr lang="en-US" altLang="zh-CN" sz="2000" b="0" i="1" dirty="0">
                        <a:latin typeface="Cambria Math" panose="02040503050406030204" pitchFamily="18" charset="0"/>
                      </a:rPr>
                      <m:t>𝐽</m:t>
                    </m:r>
                    <m:r>
                      <a:rPr lang="en-US" altLang="zh-CN" sz="2000" b="0" i="1" dirty="0">
                        <a:latin typeface="Cambria Math" panose="02040503050406030204" pitchFamily="18" charset="0"/>
                      </a:rPr>
                      <m:t>=</m:t>
                    </m:r>
                    <m:r>
                      <m:rPr>
                        <m:sty m:val="p"/>
                      </m:rPr>
                      <a:rPr lang="en-US" altLang="zh-CN" sz="2000" b="0" i="1" dirty="0" smtClean="0">
                        <a:latin typeface="Cambria Math" panose="02040503050406030204" pitchFamily="18" charset="0"/>
                      </a:rPr>
                      <m:t>F</m:t>
                    </m:r>
                  </m:oMath>
                </a14:m>
                <a:endParaRPr lang="en-US" altLang="zh-CN" sz="2000" b="0" dirty="0"/>
              </a:p>
              <a:p>
                <a:pPr marL="342900" indent="-342900">
                  <a:lnSpc>
                    <a:spcPts val="2400"/>
                  </a:lnSpc>
                  <a:spcBef>
                    <a:spcPts val="600"/>
                  </a:spcBef>
                  <a:spcAft>
                    <a:spcPts val="0"/>
                  </a:spcAft>
                  <a:buFont typeface="Wingdings" panose="05000000000000000000" pitchFamily="2" charset="2"/>
                  <a:buChar char="ü"/>
                </a:pPr>
                <a:r>
                  <a:rPr lang="zh-CN" altLang="en-US" sz="2000" b="0" dirty="0"/>
                  <a:t>计算联合概率分布时加入对应连接指示器变量</a:t>
                </a:r>
                <a14:m>
                  <m:oMath xmlns:m="http://schemas.openxmlformats.org/officeDocument/2006/math">
                    <m:r>
                      <a:rPr lang="en-US" altLang="zh-CN" sz="2000" b="0" i="1" dirty="0" smtClean="0">
                        <a:latin typeface="Cambria Math" panose="02040503050406030204" pitchFamily="18" charset="0"/>
                      </a:rPr>
                      <m:t>𝐽</m:t>
                    </m:r>
                    <m:r>
                      <a:rPr lang="en-US" altLang="zh-CN" sz="2000" b="0" i="1" dirty="0" smtClean="0">
                        <a:latin typeface="Cambria Math" panose="02040503050406030204" pitchFamily="18" charset="0"/>
                      </a:rPr>
                      <m:t>=</m:t>
                    </m:r>
                    <m:r>
                      <m:rPr>
                        <m:sty m:val="p"/>
                      </m:rPr>
                      <a:rPr lang="en-US" altLang="zh-CN" sz="2000" b="0" i="0" dirty="0" smtClean="0">
                        <a:latin typeface="Cambria Math" panose="02040503050406030204" pitchFamily="18" charset="0"/>
                      </a:rPr>
                      <m:t>T</m:t>
                    </m:r>
                    <m:r>
                      <a:rPr lang="zh-CN" altLang="en-US" sz="2000" b="0" i="1" dirty="0">
                        <a:latin typeface="Cambria Math" panose="02040503050406030204" pitchFamily="18" charset="0"/>
                      </a:rPr>
                      <m:t>的</m:t>
                    </m:r>
                  </m:oMath>
                </a14:m>
                <a:r>
                  <a:rPr lang="zh-CN" altLang="en-US" sz="2000" b="0" dirty="0"/>
                  <a:t>条件</a:t>
                </a:r>
                <a:endParaRPr lang="en-US" altLang="zh-CN" sz="2000" b="0" dirty="0"/>
              </a:p>
              <a:p>
                <a:pPr marL="342900" indent="-342900">
                  <a:lnSpc>
                    <a:spcPts val="2400"/>
                  </a:lnSpc>
                  <a:spcBef>
                    <a:spcPts val="600"/>
                  </a:spcBef>
                  <a:spcAft>
                    <a:spcPts val="0"/>
                  </a:spcAft>
                  <a:buFont typeface="Wingdings" panose="05000000000000000000" pitchFamily="2" charset="2"/>
                  <a:buChar char="ü"/>
                </a:pPr>
                <a:r>
                  <a:rPr lang="zh-CN" altLang="en-US" sz="2000" b="0" dirty="0"/>
                  <a:t>将最终得到的概率值乘以对应表的总记录数即可得到基数估计值</a:t>
                </a:r>
                <a:endParaRPr lang="en-US" altLang="zh-CN" sz="2000" b="0" dirty="0"/>
              </a:p>
            </p:txBody>
          </p:sp>
        </mc:Choice>
        <mc:Fallback xmlns="">
          <p:sp>
            <p:nvSpPr>
              <p:cNvPr id="18" name="Rectangle 3"/>
              <p:cNvSpPr>
                <a:spLocks noRot="1" noChangeAspect="1" noMove="1" noResize="1" noEditPoints="1" noAdjustHandles="1" noChangeArrowheads="1" noChangeShapeType="1" noTextEdit="1"/>
              </p:cNvSpPr>
              <p:nvPr/>
            </p:nvSpPr>
            <p:spPr bwMode="auto">
              <a:xfrm>
                <a:off x="683568" y="2131393"/>
                <a:ext cx="8208962" cy="4825999"/>
              </a:xfrm>
              <a:prstGeom prst="rect">
                <a:avLst/>
              </a:prstGeom>
              <a:blipFill>
                <a:blip r:embed="rId2"/>
                <a:stretch>
                  <a:fillRect l="-817" t="-1896"/>
                </a:stretch>
              </a:blipFill>
              <a:ln w="9525">
                <a:noFill/>
                <a:miter lim="800000"/>
              </a:ln>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(7)</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8" name="Rectangle 3"/>
              <p:cNvSpPr>
                <a:spLocks noChangeArrowheads="1"/>
              </p:cNvSpPr>
              <p:nvPr/>
            </p:nvSpPr>
            <p:spPr bwMode="auto">
              <a:xfrm>
                <a:off x="684213" y="2032001"/>
                <a:ext cx="8208962" cy="48259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基于自回归模型的基数估计</a:t>
                </a:r>
                <a:r>
                  <a:rPr lang="en-US" altLang="zh-CN" sz="2200" dirty="0">
                    <a:solidFill>
                      <a:srgbClr val="0000FF"/>
                    </a:solidFill>
                  </a:rPr>
                  <a:t>——</a:t>
                </a:r>
                <a:r>
                  <a:rPr lang="zh-CN" altLang="en-US" sz="2200" dirty="0">
                    <a:solidFill>
                      <a:srgbClr val="0000FF"/>
                    </a:solidFill>
                  </a:rPr>
                  <a:t>数据驱动的</a:t>
                </a:r>
                <a:r>
                  <a:rPr lang="en-US" altLang="zh-CN" sz="2200" dirty="0">
                    <a:solidFill>
                      <a:srgbClr val="0000FF"/>
                    </a:solidFill>
                  </a:rPr>
                  <a:t>ARM</a:t>
                </a:r>
                <a:r>
                  <a:rPr lang="zh-CN" altLang="en-US" sz="2200" dirty="0">
                    <a:solidFill>
                      <a:srgbClr val="0000FF"/>
                    </a:solidFill>
                  </a:rPr>
                  <a:t>代表方法</a:t>
                </a:r>
                <a:endParaRPr lang="en-US" altLang="zh-CN" sz="2200" dirty="0">
                  <a:solidFill>
                    <a:srgbClr val="0000FF"/>
                  </a:solidFill>
                </a:endParaRPr>
              </a:p>
              <a:p>
                <a:pPr marL="269875" lvl="1" indent="-269875">
                  <a:lnSpc>
                    <a:spcPts val="2700"/>
                  </a:lnSpc>
                  <a:spcBef>
                    <a:spcPts val="600"/>
                  </a:spcBef>
                  <a:spcAft>
                    <a:spcPts val="600"/>
                  </a:spcAft>
                  <a:buFontTx/>
                  <a:buChar char="-"/>
                </a:pPr>
                <a:r>
                  <a:rPr lang="zh-CN" altLang="en-US" sz="2000" b="0" dirty="0"/>
                  <a:t>通过链式公式分解联合概率分布</a:t>
                </a:r>
                <a:endParaRPr lang="en-US" altLang="zh-CN" sz="2000" b="0" dirty="0"/>
              </a:p>
              <a:p>
                <a:pPr marL="0" lvl="1">
                  <a:lnSpc>
                    <a:spcPts val="2400"/>
                  </a:lnSpc>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dirty="0" smtClean="0">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600" b="0" i="1" dirty="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0" i="1" dirty="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0" i="1" dirty="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dirty="0">
                                  <a:effectLst/>
                                  <a:latin typeface="Cambria Math" panose="02040503050406030204" pitchFamily="18" charset="0"/>
                                  <a:ea typeface="宋体" panose="02010600030101010101" pitchFamily="2" charset="-122"/>
                                  <a:cs typeface="Times New Roman" panose="02020603050405020304" pitchFamily="18" charset="0"/>
                                </a:rPr>
                                <m:t>𝑚</m:t>
                              </m:r>
                            </m:sub>
                          </m:sSub>
                        </m:e>
                      </m:d>
                      <m:r>
                        <a:rPr lang="en-US"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pt-BR"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pt-BR"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effectLst/>
                                  <a:latin typeface="Cambria Math" panose="02040503050406030204" pitchFamily="18" charset="0"/>
                                  <a:ea typeface="宋体" panose="02010600030101010101" pitchFamily="2" charset="-122"/>
                                  <a:cs typeface="Times New Roman" panose="02020603050405020304" pitchFamily="18" charset="0"/>
                                </a:rPr>
                                <m:t>𝐴</m:t>
                              </m:r>
                            </m:e>
                            <m:sub>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e>
                      </m:d>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𝑃</m:t>
                      </m:r>
                      <m:d>
                        <m:d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𝐴</m:t>
                              </m:r>
                            </m:e>
                            <m:sub>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e>
                        <m:e>
                          <m:sSub>
                            <m:sSub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𝐴</m:t>
                              </m:r>
                            </m:e>
                            <m:sub>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e>
                      </m:d>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𝑃</m:t>
                      </m:r>
                      <m:d>
                        <m:d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𝑚</m:t>
                              </m:r>
                            </m:sub>
                          </m:sSub>
                        </m:e>
                        <m:e>
                          <m:sSub>
                            <m:sSub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𝐴</m:t>
                              </m:r>
                            </m:e>
                            <m:sub>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𝑚</m:t>
                              </m:r>
                              <m:r>
                                <a:rPr lang="pt-BR"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e>
                      </m:d>
                    </m:oMath>
                  </m:oMathPara>
                </a14:m>
                <a:endParaRPr lang="en-US" altLang="zh-CN" sz="2400" b="0" dirty="0"/>
              </a:p>
              <a:p>
                <a:pPr marL="269875" lvl="1" indent="-269875">
                  <a:lnSpc>
                    <a:spcPts val="2700"/>
                  </a:lnSpc>
                  <a:spcBef>
                    <a:spcPts val="600"/>
                  </a:spcBef>
                  <a:spcAft>
                    <a:spcPts val="600"/>
                  </a:spcAft>
                  <a:buFontTx/>
                  <a:buChar char="-"/>
                </a:pPr>
                <a:r>
                  <a:rPr lang="zh-CN" altLang="en-US" sz="2000" b="0" dirty="0"/>
                  <a:t>每一个乘积项均使用一个神经网络进行学习，输入为前几列属性值的组合，输出为条件概率</a:t>
                </a:r>
                <a:endParaRPr lang="en-US" altLang="zh-CN" sz="2000" b="0" dirty="0"/>
              </a:p>
            </p:txBody>
          </p:sp>
        </mc:Choice>
        <mc:Fallback xmlns="">
          <p:sp>
            <p:nvSpPr>
              <p:cNvPr id="18" name="Rectangle 3"/>
              <p:cNvSpPr>
                <a:spLocks noRot="1" noChangeAspect="1" noMove="1" noResize="1" noEditPoints="1" noAdjustHandles="1" noChangeArrowheads="1" noChangeShapeType="1" noTextEdit="1"/>
              </p:cNvSpPr>
              <p:nvPr/>
            </p:nvSpPr>
            <p:spPr bwMode="auto">
              <a:xfrm>
                <a:off x="684213" y="2032001"/>
                <a:ext cx="8208962" cy="4825999"/>
              </a:xfrm>
              <a:prstGeom prst="rect">
                <a:avLst/>
              </a:prstGeom>
              <a:blipFill>
                <a:blip r:embed="rId2"/>
                <a:stretch>
                  <a:fillRect l="-817" t="-1768"/>
                </a:stretch>
              </a:blipFill>
              <a:ln w="9525">
                <a:noFill/>
                <a:miter lim="800000"/>
              </a:ln>
            </p:spPr>
            <p:txBody>
              <a:bodyPr/>
              <a:lstStyle/>
              <a:p>
                <a:r>
                  <a:rPr lang="zh-CN" altLang="en-US">
                    <a:noFill/>
                  </a:rPr>
                  <a:t> </a:t>
                </a:r>
              </a:p>
            </p:txBody>
          </p:sp>
        </mc:Fallback>
      </mc:AlternateContent>
      <p:sp>
        <p:nvSpPr>
          <p:cNvPr id="2" name="AutoShape 4"/>
          <p:cNvSpPr>
            <a:spLocks noChangeArrowheads="1"/>
          </p:cNvSpPr>
          <p:nvPr/>
        </p:nvSpPr>
        <p:spPr bwMode="auto">
          <a:xfrm>
            <a:off x="6228184" y="4941168"/>
            <a:ext cx="2840488" cy="1466601"/>
          </a:xfrm>
          <a:prstGeom prst="cloudCallout">
            <a:avLst>
              <a:gd name="adj1" fmla="val -53433"/>
              <a:gd name="adj2" fmla="val -120259"/>
            </a:avLst>
          </a:prstGeom>
          <a:solidFill>
            <a:schemeClr val="accent1"/>
          </a:solidFill>
          <a:ln w="9525">
            <a:solidFill>
              <a:schemeClr val="tx1"/>
            </a:solidFill>
            <a:round/>
          </a:ln>
        </p:spPr>
        <p:txBody>
          <a:bodyPr lIns="0" rIns="0" anchor="ctr"/>
          <a:lstStyle/>
          <a:p>
            <a:pPr algn="ctr">
              <a:lnSpc>
                <a:spcPts val="2400"/>
              </a:lnSpc>
              <a:spcBef>
                <a:spcPct val="0"/>
              </a:spcBef>
              <a:buClrTx/>
              <a:buFontTx/>
              <a:buNone/>
            </a:pPr>
            <a:r>
              <a:rPr lang="zh-CN" altLang="en-US" sz="1800" dirty="0">
                <a:solidFill>
                  <a:srgbClr val="FF0000"/>
                </a:solidFill>
                <a:latin typeface="+mn-lt"/>
                <a:ea typeface="黑体" panose="02010609060101010101" pitchFamily="2" charset="-122"/>
              </a:rPr>
              <a:t>第一个乘积项对应的神经网络输入</a:t>
            </a:r>
            <a:endParaRPr lang="en-US" altLang="zh-CN" sz="1800" dirty="0">
              <a:solidFill>
                <a:srgbClr val="FF0000"/>
              </a:solidFill>
              <a:latin typeface="+mn-lt"/>
              <a:ea typeface="黑体" panose="02010609060101010101" pitchFamily="2" charset="-122"/>
            </a:endParaRPr>
          </a:p>
          <a:p>
            <a:pPr algn="ctr">
              <a:lnSpc>
                <a:spcPts val="2400"/>
              </a:lnSpc>
              <a:spcBef>
                <a:spcPct val="0"/>
              </a:spcBef>
              <a:buClrTx/>
              <a:buFontTx/>
              <a:buNone/>
            </a:pPr>
            <a:r>
              <a:rPr lang="zh-CN" altLang="en-US" sz="1800" dirty="0">
                <a:solidFill>
                  <a:srgbClr val="FF0000"/>
                </a:solidFill>
                <a:latin typeface="+mn-lt"/>
                <a:ea typeface="黑体" panose="02010609060101010101" pitchFamily="2" charset="-122"/>
              </a:rPr>
              <a:t>是什么？</a:t>
            </a:r>
            <a:endParaRPr lang="en-US" altLang="zh-CN" sz="1800" baseline="-25000" dirty="0">
              <a:solidFill>
                <a:srgbClr val="FF0000"/>
              </a:solidFill>
              <a:latin typeface="+mn-lt"/>
              <a:ea typeface="黑体" panose="02010609060101010101" pitchFamily="2" charset="-122"/>
            </a:endParaRPr>
          </a:p>
        </p:txBody>
      </p:sp>
      <p:sp>
        <p:nvSpPr>
          <p:cNvPr id="3" name="矩形 2">
            <a:extLst>
              <a:ext uri="{FF2B5EF4-FFF2-40B4-BE49-F238E27FC236}">
                <a16:creationId xmlns:a16="http://schemas.microsoft.com/office/drawing/2014/main" id="{DA2D5724-10AE-4322-B927-F9B0AE73AB55}"/>
              </a:ext>
            </a:extLst>
          </p:cNvPr>
          <p:cNvSpPr/>
          <p:nvPr/>
        </p:nvSpPr>
        <p:spPr>
          <a:xfrm>
            <a:off x="827585" y="4221088"/>
            <a:ext cx="5328592" cy="2144177"/>
          </a:xfrm>
          <a:prstGeom prst="rect">
            <a:avLst/>
          </a:prstGeom>
          <a:solidFill>
            <a:schemeClr val="accent6">
              <a:lumMod val="10000"/>
              <a:lumOff val="90000"/>
            </a:schemeClr>
          </a:solidFill>
          <a:ln w="6350">
            <a:solidFill>
              <a:schemeClr val="tx1"/>
            </a:solidFill>
          </a:ln>
        </p:spPr>
        <p:txBody>
          <a:bodyPr wrap="square">
            <a:spAutoFit/>
          </a:bodyPr>
          <a:lstStyle/>
          <a:p>
            <a:pPr marL="0" lvl="1">
              <a:lnSpc>
                <a:spcPts val="2700"/>
              </a:lnSpc>
              <a:spcBef>
                <a:spcPts val="600"/>
              </a:spcBef>
              <a:spcAft>
                <a:spcPts val="600"/>
              </a:spcAft>
            </a:pPr>
            <a:r>
              <a:rPr lang="zh-CN" altLang="en-US" sz="2000" dirty="0">
                <a:solidFill>
                  <a:srgbClr val="00B050"/>
                </a:solidFill>
              </a:rPr>
              <a:t>例：</a:t>
            </a:r>
            <a:r>
              <a:rPr lang="en-US" altLang="zh-CN" sz="2000" dirty="0" err="1">
                <a:solidFill>
                  <a:srgbClr val="00B050"/>
                </a:solidFill>
              </a:rPr>
              <a:t>Naru</a:t>
            </a:r>
            <a:r>
              <a:rPr lang="zh-CN" altLang="en-US" sz="2000" dirty="0">
                <a:solidFill>
                  <a:srgbClr val="00B050"/>
                </a:solidFill>
              </a:rPr>
              <a:t>（</a:t>
            </a:r>
            <a:r>
              <a:rPr lang="en-US" altLang="zh-CN" sz="2000" dirty="0">
                <a:solidFill>
                  <a:srgbClr val="00B050"/>
                </a:solidFill>
              </a:rPr>
              <a:t>Neural Relation Understanding</a:t>
            </a:r>
            <a:r>
              <a:rPr lang="zh-CN" altLang="en-US" sz="2000" dirty="0">
                <a:solidFill>
                  <a:srgbClr val="00B050"/>
                </a:solidFill>
              </a:rPr>
              <a:t>）</a:t>
            </a:r>
            <a:endParaRPr lang="en-US" altLang="zh-CN" sz="2000" b="0" dirty="0">
              <a:solidFill>
                <a:srgbClr val="00B050"/>
              </a:solidFill>
              <a:latin typeface="Cambria Math" panose="02040503050406030204" pitchFamily="18" charset="0"/>
              <a:ea typeface="宋体" panose="02010600030101010101" pitchFamily="2" charset="-122"/>
              <a:cs typeface="Times New Roman" panose="02020603050405020304" pitchFamily="18" charset="0"/>
            </a:endParaRPr>
          </a:p>
          <a:p>
            <a:pPr marL="0" lvl="1">
              <a:lnSpc>
                <a:spcPts val="2700"/>
              </a:lnSpc>
              <a:spcBef>
                <a:spcPts val="600"/>
              </a:spcBef>
              <a:spcAft>
                <a:spcPts val="600"/>
              </a:spcAft>
            </a:pPr>
            <a:r>
              <a:rPr lang="zh-CN" altLang="en-US" sz="2000" dirty="0"/>
              <a:t>将属性值转为特征向量的编码策略</a:t>
            </a:r>
            <a:endParaRPr lang="en-US" altLang="zh-CN" sz="2000" b="0" dirty="0">
              <a:latin typeface="Cambria Math" panose="02040503050406030204" pitchFamily="18" charset="0"/>
              <a:ea typeface="宋体" panose="02010600030101010101" pitchFamily="2" charset="-122"/>
              <a:cs typeface="Times New Roman" panose="02020603050405020304" pitchFamily="18" charset="0"/>
            </a:endParaRPr>
          </a:p>
          <a:p>
            <a:pPr marL="269875" lvl="1" indent="-269875">
              <a:lnSpc>
                <a:spcPts val="2400"/>
              </a:lnSpc>
              <a:spcBef>
                <a:spcPts val="600"/>
              </a:spcBef>
              <a:spcAft>
                <a:spcPts val="600"/>
              </a:spcAft>
              <a:buFontTx/>
              <a:buChar char="-"/>
            </a:pPr>
            <a:r>
              <a:rPr lang="zh-CN" altLang="en-US" sz="1800" b="0" dirty="0"/>
              <a:t>属性取值个数较少时采用</a:t>
            </a:r>
            <a:r>
              <a:rPr lang="en-US" altLang="zh-CN" sz="1800" b="0" dirty="0"/>
              <a:t>One-hot</a:t>
            </a:r>
            <a:r>
              <a:rPr lang="zh-CN" altLang="en-US" sz="1800" b="0" dirty="0"/>
              <a:t>向量表示</a:t>
            </a:r>
            <a:endParaRPr lang="en-US" altLang="zh-CN" sz="1800" b="0" dirty="0"/>
          </a:p>
          <a:p>
            <a:pPr marL="269875" lvl="1" indent="-269875">
              <a:lnSpc>
                <a:spcPts val="2400"/>
              </a:lnSpc>
              <a:spcBef>
                <a:spcPts val="600"/>
              </a:spcBef>
              <a:spcAft>
                <a:spcPts val="600"/>
              </a:spcAft>
              <a:buFontTx/>
              <a:buChar char="-"/>
            </a:pPr>
            <a:r>
              <a:rPr lang="zh-CN" altLang="en-US" sz="1800" b="0" dirty="0"/>
              <a:t>将</a:t>
            </a:r>
            <a:r>
              <a:rPr lang="en-US" altLang="zh-CN" sz="1800" b="0" dirty="0"/>
              <a:t>One-hot</a:t>
            </a:r>
            <a:r>
              <a:rPr lang="zh-CN" altLang="en-US" sz="1800" b="0" dirty="0"/>
              <a:t>向量与可学习嵌入矩阵相乘，得到属性值的低维嵌入向量表示</a:t>
            </a:r>
            <a:endParaRPr lang="en-US" altLang="zh-CN" sz="1800"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(8)</a:t>
            </a:r>
            <a:endParaRPr lang="zh-CN" altLang="en-US" dirty="0">
              <a:ea typeface="黑体" panose="02010609060101010101" pitchFamily="2" charset="-122"/>
            </a:endParaRPr>
          </a:p>
        </p:txBody>
      </p:sp>
      <p:sp>
        <p:nvSpPr>
          <p:cNvPr id="18" name="Rectangle 3"/>
          <p:cNvSpPr>
            <a:spLocks noChangeArrowheads="1"/>
          </p:cNvSpPr>
          <p:nvPr/>
        </p:nvSpPr>
        <p:spPr bwMode="auto">
          <a:xfrm>
            <a:off x="684213" y="2064657"/>
            <a:ext cx="8208962" cy="48259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基于自回归模型的基数估计</a:t>
            </a:r>
            <a:endParaRPr lang="en-US" altLang="zh-CN" sz="2200" dirty="0">
              <a:solidFill>
                <a:srgbClr val="0000FF"/>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AF180D6-90C0-4216-9F85-AADA05D190AB}"/>
                  </a:ext>
                </a:extLst>
              </p:cNvPr>
              <p:cNvSpPr/>
              <p:nvPr/>
            </p:nvSpPr>
            <p:spPr>
              <a:xfrm>
                <a:off x="880650" y="2505142"/>
                <a:ext cx="8065591" cy="4221669"/>
              </a:xfrm>
              <a:prstGeom prst="rect">
                <a:avLst/>
              </a:prstGeom>
              <a:solidFill>
                <a:schemeClr val="accent6">
                  <a:lumMod val="10000"/>
                  <a:lumOff val="90000"/>
                </a:schemeClr>
              </a:solidFill>
              <a:ln w="6350">
                <a:solidFill>
                  <a:schemeClr val="tx1"/>
                </a:solidFill>
              </a:ln>
            </p:spPr>
            <p:txBody>
              <a:bodyPr wrap="square">
                <a:spAutoFit/>
              </a:bodyPr>
              <a:lstStyle/>
              <a:p>
                <a:pPr lvl="1" indent="-457200">
                  <a:lnSpc>
                    <a:spcPts val="2400"/>
                  </a:lnSpc>
                  <a:spcBef>
                    <a:spcPts val="600"/>
                  </a:spcBef>
                  <a:spcAft>
                    <a:spcPts val="600"/>
                  </a:spcAft>
                </a:pPr>
                <a:r>
                  <a:rPr lang="zh-CN" altLang="en-US" sz="2000" dirty="0"/>
                  <a:t>特征向量转为条件概率值的解码策略</a:t>
                </a:r>
                <a:endParaRPr lang="en-US" altLang="zh-CN" sz="2000" b="0" dirty="0">
                  <a:latin typeface="Cambria Math" panose="02040503050406030204" pitchFamily="18" charset="0"/>
                  <a:ea typeface="宋体" panose="02010600030101010101" pitchFamily="2" charset="-122"/>
                  <a:cs typeface="Times New Roman" panose="02020603050405020304" pitchFamily="18" charset="0"/>
                </a:endParaRPr>
              </a:p>
              <a:p>
                <a:pPr marL="269875" lvl="1" indent="-269875">
                  <a:lnSpc>
                    <a:spcPts val="2700"/>
                  </a:lnSpc>
                  <a:spcBef>
                    <a:spcPts val="300"/>
                  </a:spcBef>
                  <a:spcAft>
                    <a:spcPts val="300"/>
                  </a:spcAft>
                  <a:buFontTx/>
                  <a:buChar char="-"/>
                </a:pPr>
                <a:r>
                  <a:rPr lang="zh-CN" altLang="en-US" sz="1800" b="0" dirty="0"/>
                  <a:t>属性取值个数较少时，使用全连接层输出长度为</a:t>
                </a:r>
                <a14:m>
                  <m:oMath xmlns:m="http://schemas.openxmlformats.org/officeDocument/2006/math">
                    <m:sSub>
                      <m:sSubPr>
                        <m:ctrlPr>
                          <a:rPr lang="en-US" altLang="zh-CN" sz="1800" b="0" i="1" dirty="0">
                            <a:latin typeface="Cambria Math" panose="02040503050406030204" pitchFamily="18" charset="0"/>
                          </a:rPr>
                        </m:ctrlPr>
                      </m:sSubPr>
                      <m:e>
                        <m:r>
                          <a:rPr lang="en-US" altLang="zh-CN" sz="1800" b="0" i="1" dirty="0">
                            <a:latin typeface="Cambria Math" panose="02040503050406030204" pitchFamily="18" charset="0"/>
                          </a:rPr>
                          <m:t>|</m:t>
                        </m:r>
                        <m:r>
                          <a:rPr lang="en-US" altLang="zh-CN" sz="1800" b="0" i="1" dirty="0">
                            <a:latin typeface="Cambria Math" panose="02040503050406030204" pitchFamily="18" charset="0"/>
                          </a:rPr>
                          <m:t>𝐴</m:t>
                        </m:r>
                      </m:e>
                      <m:sub>
                        <m:r>
                          <a:rPr lang="en-US" altLang="zh-CN" sz="1800" b="0" i="1" dirty="0">
                            <a:latin typeface="Cambria Math" panose="02040503050406030204" pitchFamily="18" charset="0"/>
                          </a:rPr>
                          <m:t>𝑖</m:t>
                        </m:r>
                      </m:sub>
                    </m:sSub>
                    <m:r>
                      <a:rPr lang="en-US" altLang="zh-CN" sz="1800" b="0" i="1" dirty="0">
                        <a:latin typeface="Cambria Math" panose="02040503050406030204" pitchFamily="18" charset="0"/>
                      </a:rPr>
                      <m:t>|</m:t>
                    </m:r>
                    <m:r>
                      <a:rPr lang="zh-CN" altLang="en-US" sz="1800" b="0" i="1" dirty="0">
                        <a:latin typeface="Cambria Math" panose="02040503050406030204" pitchFamily="18" charset="0"/>
                      </a:rPr>
                      <m:t>的</m:t>
                    </m:r>
                  </m:oMath>
                </a14:m>
                <a:r>
                  <a:rPr lang="zh-CN" altLang="en-US" sz="1800" b="0" dirty="0"/>
                  <a:t>向量，代表</a:t>
                </a:r>
                <a14:m>
                  <m:oMath xmlns:m="http://schemas.openxmlformats.org/officeDocument/2006/math">
                    <m:sSub>
                      <m:sSubPr>
                        <m:ctrlPr>
                          <a:rPr lang="en-US" altLang="zh-CN" sz="1800" b="0" i="1" dirty="0">
                            <a:latin typeface="Cambria Math" panose="02040503050406030204" pitchFamily="18" charset="0"/>
                          </a:rPr>
                        </m:ctrlPr>
                      </m:sSubPr>
                      <m:e>
                        <m:r>
                          <a:rPr lang="en-US" altLang="zh-CN" sz="1800" b="0" i="1" dirty="0">
                            <a:latin typeface="Cambria Math" panose="02040503050406030204" pitchFamily="18" charset="0"/>
                          </a:rPr>
                          <m:t>𝐴</m:t>
                        </m:r>
                      </m:e>
                      <m:sub>
                        <m:r>
                          <a:rPr lang="en-US" altLang="zh-CN" sz="1800" b="0" i="1" dirty="0">
                            <a:latin typeface="Cambria Math" panose="02040503050406030204" pitchFamily="18" charset="0"/>
                          </a:rPr>
                          <m:t>𝑖</m:t>
                        </m:r>
                      </m:sub>
                    </m:sSub>
                    <m:r>
                      <a:rPr lang="zh-CN" altLang="en-US" sz="1800" b="0" i="1" dirty="0">
                        <a:latin typeface="Cambria Math" panose="02040503050406030204" pitchFamily="18" charset="0"/>
                      </a:rPr>
                      <m:t>取</m:t>
                    </m:r>
                  </m:oMath>
                </a14:m>
                <a:r>
                  <a:rPr lang="zh-CN" altLang="en-US" sz="1800" b="0" dirty="0"/>
                  <a:t>不同值时的条件概率</a:t>
                </a:r>
                <a:endParaRPr lang="en-US" altLang="zh-CN" sz="1800" b="0" dirty="0"/>
              </a:p>
              <a:p>
                <a:pPr marL="269875" lvl="1" indent="-269875">
                  <a:lnSpc>
                    <a:spcPts val="2700"/>
                  </a:lnSpc>
                  <a:spcBef>
                    <a:spcPts val="300"/>
                  </a:spcBef>
                  <a:spcAft>
                    <a:spcPts val="300"/>
                  </a:spcAft>
                  <a:buFontTx/>
                  <a:buChar char="-"/>
                </a:pPr>
                <a:r>
                  <a:rPr lang="zh-CN" altLang="en-US" sz="1800" b="0" dirty="0"/>
                  <a:t>属性取值个数较多时，先使用全连接层将其转换为低维嵌入向量的维度，再与可学习嵌入矩阵的转置相乘反向得到输出向量</a:t>
                </a:r>
                <a:endParaRPr lang="en-US" altLang="zh-CN" sz="1800" b="0" dirty="0"/>
              </a:p>
              <a:p>
                <a:pPr lvl="1" indent="-457200">
                  <a:lnSpc>
                    <a:spcPts val="2400"/>
                  </a:lnSpc>
                  <a:spcBef>
                    <a:spcPts val="600"/>
                  </a:spcBef>
                  <a:spcAft>
                    <a:spcPts val="600"/>
                  </a:spcAft>
                </a:pPr>
                <a:r>
                  <a:rPr lang="zh-CN" altLang="en-US" sz="2000" dirty="0"/>
                  <a:t>损失函数</a:t>
                </a:r>
                <a:endParaRPr lang="en-US" altLang="zh-CN" sz="2000" dirty="0"/>
              </a:p>
              <a:p>
                <a:pPr marL="269875" lvl="1" indent="-269875">
                  <a:lnSpc>
                    <a:spcPts val="2400"/>
                  </a:lnSpc>
                  <a:spcBef>
                    <a:spcPts val="600"/>
                  </a:spcBef>
                  <a:spcAft>
                    <a:spcPts val="600"/>
                  </a:spcAft>
                  <a:buFontTx/>
                  <a:buChar char="-"/>
                </a:pPr>
                <a:r>
                  <a:rPr lang="zh-CN" altLang="en-US" sz="1800" b="0" dirty="0"/>
                  <a:t>交叉熵损失函数</a:t>
                </a:r>
                <a:endParaRPr lang="en-US" altLang="zh-CN" sz="1800" b="0" dirty="0"/>
              </a:p>
              <a:p>
                <a:pPr marL="0" lvl="1">
                  <a:lnSpc>
                    <a:spcPts val="2400"/>
                  </a:lnSpc>
                  <a:spcBef>
                    <a:spcPts val="600"/>
                  </a:spcBef>
                  <a:spcAft>
                    <a:spcPts val="600"/>
                  </a:spcAft>
                </a:pPr>
                <a:r>
                  <a:rPr lang="zh-CN" altLang="en-US" sz="2000" dirty="0"/>
                  <a:t>基数估计</a:t>
                </a:r>
                <a:endParaRPr lang="en-US" altLang="zh-CN" sz="2000" dirty="0"/>
              </a:p>
              <a:p>
                <a:pPr marL="269875" lvl="1" indent="-269875">
                  <a:lnSpc>
                    <a:spcPts val="2700"/>
                  </a:lnSpc>
                  <a:spcBef>
                    <a:spcPts val="300"/>
                  </a:spcBef>
                  <a:spcAft>
                    <a:spcPts val="300"/>
                  </a:spcAft>
                  <a:buFontTx/>
                  <a:buChar char="-"/>
                </a:pPr>
                <a:r>
                  <a:rPr lang="zh-CN" altLang="en-US" sz="1800" b="0" dirty="0"/>
                  <a:t>属性取值的可能组合个数较少时直接相加每一种情况</a:t>
                </a:r>
                <a:endParaRPr lang="en-US" altLang="zh-CN" sz="1800" b="0" dirty="0"/>
              </a:p>
              <a:p>
                <a:pPr marL="269875" lvl="1" indent="-269875">
                  <a:lnSpc>
                    <a:spcPts val="2700"/>
                  </a:lnSpc>
                  <a:spcBef>
                    <a:spcPts val="300"/>
                  </a:spcBef>
                  <a:spcAft>
                    <a:spcPts val="300"/>
                  </a:spcAft>
                  <a:buFontTx/>
                  <a:buChar char="-"/>
                </a:pPr>
                <a:r>
                  <a:rPr lang="zh-CN" altLang="en-US" sz="1800" b="0" dirty="0"/>
                  <a:t>属性取值的可能组合个数较多时，采用渐进式采样法得到概率值</a:t>
                </a:r>
              </a:p>
            </p:txBody>
          </p:sp>
        </mc:Choice>
        <mc:Fallback xmlns="">
          <p:sp>
            <p:nvSpPr>
              <p:cNvPr id="2" name="矩形 1">
                <a:extLst>
                  <a:ext uri="{FF2B5EF4-FFF2-40B4-BE49-F238E27FC236}">
                    <a16:creationId xmlns:a16="http://schemas.microsoft.com/office/drawing/2014/main" id="{DAF180D6-90C0-4216-9F85-AADA05D190AB}"/>
                  </a:ext>
                </a:extLst>
              </p:cNvPr>
              <p:cNvSpPr>
                <a:spLocks noRot="1" noChangeAspect="1" noMove="1" noResize="1" noEditPoints="1" noAdjustHandles="1" noChangeArrowheads="1" noChangeShapeType="1" noTextEdit="1"/>
              </p:cNvSpPr>
              <p:nvPr/>
            </p:nvSpPr>
            <p:spPr>
              <a:xfrm>
                <a:off x="880650" y="2505142"/>
                <a:ext cx="8065591" cy="4221669"/>
              </a:xfrm>
              <a:prstGeom prst="rect">
                <a:avLst/>
              </a:prstGeom>
              <a:blipFill>
                <a:blip r:embed="rId2"/>
                <a:stretch>
                  <a:fillRect l="-755" t="-1154"/>
                </a:stretch>
              </a:blipFill>
              <a:ln w="6350">
                <a:solidFill>
                  <a:schemeClr val="tx1"/>
                </a:solidFill>
              </a:ln>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基于机器学习的基数估计 </a:t>
            </a:r>
            <a:r>
              <a:rPr lang="en-US" altLang="zh-CN" dirty="0">
                <a:ea typeface="黑体" panose="02010609060101010101" pitchFamily="2" charset="-122"/>
              </a:rPr>
              <a:t>(9)</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18" name="Rectangle 3"/>
              <p:cNvSpPr>
                <a:spLocks noChangeArrowheads="1"/>
              </p:cNvSpPr>
              <p:nvPr/>
            </p:nvSpPr>
            <p:spPr bwMode="auto">
              <a:xfrm>
                <a:off x="684213" y="2032001"/>
                <a:ext cx="8208962" cy="13969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基于自回归模型的基数估计</a:t>
                </a:r>
                <a:r>
                  <a:rPr lang="en-US" altLang="zh-CN" sz="2200" dirty="0">
                    <a:solidFill>
                      <a:srgbClr val="0000FF"/>
                    </a:solidFill>
                  </a:rPr>
                  <a:t>——</a:t>
                </a:r>
                <a:r>
                  <a:rPr lang="zh-CN" altLang="en-US" sz="2200" dirty="0">
                    <a:solidFill>
                      <a:srgbClr val="0000FF"/>
                    </a:solidFill>
                  </a:rPr>
                  <a:t>渐进式采样</a:t>
                </a:r>
                <a:endParaRPr lang="en-US" altLang="zh-CN" sz="2200" dirty="0">
                  <a:solidFill>
                    <a:srgbClr val="0000FF"/>
                  </a:solidFill>
                </a:endParaRPr>
              </a:p>
              <a:p>
                <a:pPr marL="358775" lvl="1" indent="-358775">
                  <a:lnSpc>
                    <a:spcPts val="2700"/>
                  </a:lnSpc>
                  <a:spcBef>
                    <a:spcPts val="300"/>
                  </a:spcBef>
                  <a:spcAft>
                    <a:spcPts val="300"/>
                  </a:spcAft>
                  <a:buFontTx/>
                  <a:buChar char="-"/>
                </a:pPr>
                <a:r>
                  <a:rPr lang="zh-CN" altLang="en-US" sz="1800" dirty="0">
                    <a:solidFill>
                      <a:srgbClr val="00B050"/>
                    </a:solidFill>
                  </a:rPr>
                  <a:t>输入：</a:t>
                </a:r>
                <a:r>
                  <a:rPr lang="zh-CN" altLang="en-US" sz="1800" b="0" dirty="0"/>
                  <a:t>采样点数</a:t>
                </a:r>
                <a14:m>
                  <m:oMath xmlns:m="http://schemas.openxmlformats.org/officeDocument/2006/math">
                    <m:r>
                      <a:rPr lang="en-US" altLang="zh-CN" sz="1800" b="0" i="1" dirty="0" smtClean="0">
                        <a:latin typeface="Cambria Math" panose="02040503050406030204" pitchFamily="18" charset="0"/>
                      </a:rPr>
                      <m:t>𝑆</m:t>
                    </m:r>
                  </m:oMath>
                </a14:m>
                <a:r>
                  <a:rPr lang="zh-CN" altLang="en-US" sz="1800" b="0" dirty="0"/>
                  <a:t>；查询条件的取值范围</a:t>
                </a:r>
                <a14:m>
                  <m:oMath xmlns:m="http://schemas.openxmlformats.org/officeDocument/2006/math">
                    <m:r>
                      <a:rPr lang="en-US" altLang="zh-CN" sz="1800" b="0" i="1" dirty="0">
                        <a:latin typeface="Cambria Math" panose="02040503050406030204" pitchFamily="18" charset="0"/>
                      </a:rPr>
                      <m:t>𝑅</m:t>
                    </m:r>
                    <m:r>
                      <a:rPr lang="en-US" altLang="zh-CN" sz="1800" b="0" i="1" dirty="0">
                        <a:latin typeface="Cambria Math" panose="02040503050406030204" pitchFamily="18" charset="0"/>
                      </a:rPr>
                      <m:t>=</m:t>
                    </m:r>
                    <m:d>
                      <m:dPr>
                        <m:begChr m:val="{"/>
                        <m:endChr m:val="}"/>
                        <m:ctrlPr>
                          <a:rPr lang="en-US" altLang="zh-CN" sz="1800" b="0" i="1" dirty="0">
                            <a:latin typeface="Cambria Math" panose="02040503050406030204" pitchFamily="18" charset="0"/>
                          </a:rPr>
                        </m:ctrlPr>
                      </m:dPr>
                      <m:e>
                        <m:sSub>
                          <m:sSubPr>
                            <m:ctrlPr>
                              <a:rPr lang="en-US" altLang="zh-CN" sz="1800" b="0" i="1" dirty="0">
                                <a:latin typeface="Cambria Math" panose="02040503050406030204" pitchFamily="18" charset="0"/>
                              </a:rPr>
                            </m:ctrlPr>
                          </m:sSubPr>
                          <m:e>
                            <m:r>
                              <a:rPr lang="en-US" altLang="zh-CN" sz="1800" b="0" i="1" dirty="0">
                                <a:latin typeface="Cambria Math" panose="02040503050406030204" pitchFamily="18" charset="0"/>
                              </a:rPr>
                              <m:t>𝑅</m:t>
                            </m:r>
                          </m:e>
                          <m:sub>
                            <m:r>
                              <a:rPr lang="en-US" altLang="zh-CN" sz="1800" b="0" i="1" dirty="0">
                                <a:latin typeface="Cambria Math" panose="02040503050406030204" pitchFamily="18" charset="0"/>
                              </a:rPr>
                              <m:t>1</m:t>
                            </m:r>
                          </m:sub>
                        </m:sSub>
                        <m:r>
                          <a:rPr lang="en-US" altLang="zh-CN" sz="1800" b="0" i="1" dirty="0">
                            <a:latin typeface="Cambria Math" panose="02040503050406030204" pitchFamily="18" charset="0"/>
                          </a:rPr>
                          <m:t>,</m:t>
                        </m:r>
                        <m:sSub>
                          <m:sSubPr>
                            <m:ctrlPr>
                              <a:rPr lang="en-US" altLang="zh-CN" sz="1800" b="0" i="1" dirty="0">
                                <a:latin typeface="Cambria Math" panose="02040503050406030204" pitchFamily="18" charset="0"/>
                              </a:rPr>
                            </m:ctrlPr>
                          </m:sSubPr>
                          <m:e>
                            <m:r>
                              <a:rPr lang="en-US" altLang="zh-CN" sz="1800" b="0" i="1" dirty="0">
                                <a:latin typeface="Cambria Math" panose="02040503050406030204" pitchFamily="18" charset="0"/>
                              </a:rPr>
                              <m:t>𝑅</m:t>
                            </m:r>
                          </m:e>
                          <m:sub>
                            <m:r>
                              <a:rPr lang="en-US" altLang="zh-CN" sz="1800" b="0" i="1" dirty="0">
                                <a:latin typeface="Cambria Math" panose="02040503050406030204" pitchFamily="18" charset="0"/>
                              </a:rPr>
                              <m:t>2</m:t>
                            </m:r>
                          </m:sub>
                        </m:sSub>
                        <m:r>
                          <a:rPr lang="en-US" altLang="zh-CN" sz="1800" b="0" i="1" dirty="0">
                            <a:latin typeface="Cambria Math" panose="02040503050406030204" pitchFamily="18" charset="0"/>
                          </a:rPr>
                          <m:t>…,</m:t>
                        </m:r>
                        <m:sSub>
                          <m:sSubPr>
                            <m:ctrlPr>
                              <a:rPr lang="en-US" altLang="zh-CN" sz="1800" b="0" i="1" dirty="0" err="1">
                                <a:latin typeface="Cambria Math" panose="02040503050406030204" pitchFamily="18" charset="0"/>
                              </a:rPr>
                            </m:ctrlPr>
                          </m:sSubPr>
                          <m:e>
                            <m:r>
                              <a:rPr lang="en-US" altLang="zh-CN" sz="1800" b="0" i="1" dirty="0" err="1">
                                <a:latin typeface="Cambria Math" panose="02040503050406030204" pitchFamily="18" charset="0"/>
                              </a:rPr>
                              <m:t>𝑅</m:t>
                            </m:r>
                          </m:e>
                          <m:sub>
                            <m:r>
                              <a:rPr lang="en-US" altLang="zh-CN" sz="1800" b="0" i="1" dirty="0" err="1">
                                <a:latin typeface="Cambria Math" panose="02040503050406030204" pitchFamily="18" charset="0"/>
                              </a:rPr>
                              <m:t>𝑚</m:t>
                            </m:r>
                          </m:sub>
                        </m:sSub>
                      </m:e>
                    </m:d>
                  </m:oMath>
                </a14:m>
                <a:endParaRPr lang="en-US" altLang="zh-CN" sz="1800" b="0" dirty="0"/>
              </a:p>
              <a:p>
                <a:pPr marL="358775" lvl="1" indent="-358775">
                  <a:lnSpc>
                    <a:spcPts val="2700"/>
                  </a:lnSpc>
                  <a:spcBef>
                    <a:spcPts val="300"/>
                  </a:spcBef>
                  <a:spcAft>
                    <a:spcPts val="300"/>
                  </a:spcAft>
                  <a:buFontTx/>
                  <a:buChar char="-"/>
                </a:pPr>
                <a:r>
                  <a:rPr lang="zh-CN" altLang="en-US" sz="1800" dirty="0">
                    <a:solidFill>
                      <a:srgbClr val="00B050"/>
                    </a:solidFill>
                  </a:rPr>
                  <a:t>输出：</a:t>
                </a:r>
                <a:r>
                  <a:rPr lang="zh-CN" altLang="en-US" sz="1800" b="0" dirty="0"/>
                  <a:t>满足查询条件的联合概率</a:t>
                </a:r>
                <a14:m>
                  <m:oMath xmlns:m="http://schemas.openxmlformats.org/officeDocument/2006/math">
                    <m:r>
                      <a:rPr lang="en-US" altLang="zh-CN" sz="1800" b="0" i="1" dirty="0" smtClean="0">
                        <a:latin typeface="Cambria Math" panose="02040503050406030204" pitchFamily="18" charset="0"/>
                      </a:rPr>
                      <m:t>𝑃</m:t>
                    </m:r>
                  </m:oMath>
                </a14:m>
                <a:endParaRPr lang="en-US" altLang="zh-CN" sz="1800" b="0" dirty="0"/>
              </a:p>
            </p:txBody>
          </p:sp>
        </mc:Choice>
        <mc:Fallback xmlns="">
          <p:sp>
            <p:nvSpPr>
              <p:cNvPr id="18" name="Rectangle 3"/>
              <p:cNvSpPr>
                <a:spLocks noRot="1" noChangeAspect="1" noMove="1" noResize="1" noEditPoints="1" noAdjustHandles="1" noChangeArrowheads="1" noChangeShapeType="1" noTextEdit="1"/>
              </p:cNvSpPr>
              <p:nvPr/>
            </p:nvSpPr>
            <p:spPr bwMode="auto">
              <a:xfrm>
                <a:off x="684213" y="2032001"/>
                <a:ext cx="8208962" cy="1396999"/>
              </a:xfrm>
              <a:prstGeom prst="rect">
                <a:avLst/>
              </a:prstGeom>
              <a:blipFill>
                <a:blip r:embed="rId2"/>
                <a:stretch>
                  <a:fillRect l="-817" t="-6087"/>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1115616" y="3284984"/>
                <a:ext cx="7848922" cy="3474541"/>
              </a:xfrm>
              <a:prstGeom prst="rect">
                <a:avLst/>
              </a:prstGeom>
              <a:noFill/>
            </p:spPr>
            <p:txBody>
              <a:bodyPr wrap="square" rtlCol="0">
                <a:spAutoFit/>
              </a:bodyPr>
              <a:lstStyle/>
              <a:p>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① </a:t>
                </a:r>
                <a:r>
                  <a:rPr lang="zh-CN" altLang="zh-CN" sz="1800" b="0" kern="100" dirty="0">
                    <a:solidFill>
                      <a:srgbClr val="000000"/>
                    </a:solidFill>
                    <a:effectLst/>
                    <a:latin typeface="+mn-lt"/>
                    <a:ea typeface="黑体" panose="02010609060101010101" pitchFamily="49" charset="-122"/>
                    <a:cs typeface="Times New Roman" panose="02020603050405020304" pitchFamily="18" charset="0"/>
                  </a:rPr>
                  <a:t>将</a:t>
                </a:r>
                <a:r>
                  <a:rPr lang="zh-CN" altLang="en-US" sz="1800" b="0" kern="100" dirty="0">
                    <a:solidFill>
                      <a:srgbClr val="000000"/>
                    </a:solidFill>
                    <a:latin typeface="+mn-lt"/>
                    <a:ea typeface="黑体" panose="02010609060101010101" pitchFamily="49" charset="-122"/>
                    <a:cs typeface="Times New Roman" panose="02020603050405020304" pitchFamily="18" charset="0"/>
                  </a:rPr>
                  <a:t>前</a:t>
                </a:r>
                <a14:m>
                  <m:oMath xmlns:m="http://schemas.openxmlformats.org/officeDocument/2006/math">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𝑖</m:t>
                    </m:r>
                  </m:oMath>
                </a14:m>
                <a:r>
                  <a:rPr lang="zh-CN" altLang="en-US" sz="1800" b="0" kern="100" dirty="0">
                    <a:solidFill>
                      <a:srgbClr val="000000"/>
                    </a:solidFill>
                    <a:latin typeface="+mn-lt"/>
                    <a:ea typeface="黑体" panose="02010609060101010101" pitchFamily="49" charset="-122"/>
                    <a:cs typeface="Times New Roman" panose="02020603050405020304" pitchFamily="18" charset="0"/>
                  </a:rPr>
                  <a:t>个属性的取值</a:t>
                </a:r>
                <a:r>
                  <a:rPr lang="zh-CN" altLang="zh-CN" sz="1800" b="0" kern="100" dirty="0">
                    <a:solidFill>
                      <a:srgbClr val="000000"/>
                    </a:solidFill>
                    <a:effectLst/>
                    <a:latin typeface="+mn-lt"/>
                    <a:ea typeface="黑体" panose="02010609060101010101" pitchFamily="49" charset="-122"/>
                    <a:cs typeface="Times New Roman" panose="02020603050405020304" pitchFamily="18" charset="0"/>
                  </a:rPr>
                  <a:t>输入自回归模型得到</a:t>
                </a:r>
                <a14:m>
                  <m:oMath xmlns:m="http://schemas.openxmlformats.org/officeDocument/2006/math">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smtClean="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smtClean="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endParaRPr lang="en-US" altLang="zh-CN" sz="1800" b="0" kern="100" dirty="0">
                  <a:solidFill>
                    <a:srgbClr val="000000"/>
                  </a:solidFill>
                  <a:effectLst/>
                  <a:latin typeface="+mn-lt"/>
                  <a:ea typeface="黑体" panose="02010609060101010101" pitchFamily="49" charset="-122"/>
                  <a:cs typeface="Times New Roman" panose="02020603050405020304" pitchFamily="18" charset="0"/>
                </a:endParaRPr>
              </a:p>
              <a:p>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     若为第一个属性则为</a:t>
                </a:r>
                <a:r>
                  <a:rPr lang="en-US" altLang="zh-CN" sz="1800" kern="100" dirty="0">
                    <a:solidFill>
                      <a:srgbClr val="000000"/>
                    </a:solidFill>
                    <a:effectLst/>
                    <a:latin typeface="+mn-lt"/>
                    <a:ea typeface="黑体" panose="02010609060101010101" pitchFamily="49" charset="-122"/>
                    <a:cs typeface="Times New Roman" panose="02020603050405020304" pitchFamily="18" charset="0"/>
                  </a:rPr>
                  <a:t>0</a:t>
                </a:r>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向量</a:t>
                </a:r>
                <a:endParaRPr lang="zh-CN" altLang="zh-CN" sz="1800" b="0" kern="100" dirty="0">
                  <a:solidFill>
                    <a:srgbClr val="000000"/>
                  </a:solidFill>
                  <a:effectLst/>
                  <a:latin typeface="+mn-lt"/>
                  <a:ea typeface="黑体" panose="02010609060101010101" pitchFamily="49" charset="-122"/>
                  <a:cs typeface="Times New Roman" panose="02020603050405020304" pitchFamily="18" charset="0"/>
                </a:endParaRPr>
              </a:p>
              <a:p>
                <a:pPr indent="21590">
                  <a:lnSpc>
                    <a:spcPct val="150000"/>
                  </a:lnSpc>
                  <a:tabLst>
                    <a:tab pos="114300" algn="l"/>
                    <a:tab pos="228600" algn="l"/>
                    <a:tab pos="342900" algn="l"/>
                  </a:tabLst>
                </a:pPr>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② </a:t>
                </a:r>
                <a:r>
                  <a:rPr lang="zh-CN" altLang="zh-CN" sz="1800" b="0" kern="100" dirty="0">
                    <a:solidFill>
                      <a:srgbClr val="000000"/>
                    </a:solidFill>
                    <a:effectLst/>
                    <a:latin typeface="+mn-lt"/>
                    <a:ea typeface="黑体" panose="02010609060101010101" pitchFamily="49" charset="-122"/>
                    <a:cs typeface="Times New Roman" panose="02020603050405020304" pitchFamily="18" charset="0"/>
                  </a:rPr>
                  <a:t>在取值范围内将</a:t>
                </a:r>
                <a14:m>
                  <m:oMath xmlns:m="http://schemas.openxmlformats.org/officeDocument/2006/math">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重新归一化得</a:t>
                </a:r>
                <a:r>
                  <a:rPr lang="zh-CN" altLang="en-US" sz="1800" b="0" kern="100" dirty="0">
                    <a:solidFill>
                      <a:srgbClr val="000000"/>
                    </a:solidFill>
                    <a:latin typeface="+mn-lt"/>
                    <a:ea typeface="黑体" panose="02010609060101010101" pitchFamily="49" charset="-122"/>
                    <a:cs typeface="Times New Roman" panose="02020603050405020304" pitchFamily="18" charset="0"/>
                  </a:rPr>
                  <a:t>到 </a:t>
                </a:r>
                <a:endParaRPr lang="en-US" altLang="zh-CN" sz="1800" b="0" kern="100" dirty="0">
                  <a:solidFill>
                    <a:srgbClr val="000000"/>
                  </a:solidFill>
                  <a:latin typeface="+mn-lt"/>
                  <a:ea typeface="黑体" panose="02010609060101010101" pitchFamily="49" charset="-122"/>
                  <a:cs typeface="Times New Roman" panose="02020603050405020304" pitchFamily="18" charset="0"/>
                </a:endParaRPr>
              </a:p>
              <a:p>
                <a:pPr indent="21590">
                  <a:lnSpc>
                    <a:spcPct val="150000"/>
                  </a:lnSpc>
                  <a:spcBef>
                    <a:spcPts val="0"/>
                  </a:spcBef>
                  <a:tabLst>
                    <a:tab pos="114300" algn="l"/>
                    <a:tab pos="228600" algn="l"/>
                    <a:tab pos="342900" algn="l"/>
                  </a:tabLst>
                </a:pPr>
                <a:r>
                  <a:rPr lang="en-US" altLang="zh-CN" sz="1800" b="0" kern="100" dirty="0">
                    <a:solidFill>
                      <a:srgbClr val="000000"/>
                    </a:solidFill>
                    <a:effectLst/>
                    <a:latin typeface="+mn-lt"/>
                    <a:ea typeface="黑体" panose="02010609060101010101" pitchFamily="49" charset="-122"/>
                    <a:cs typeface="Times New Roman" panose="02020603050405020304" pitchFamily="18" charset="0"/>
                  </a:rPr>
                  <a:t>    </a:t>
                </a:r>
                <a14:m>
                  <m:oMath xmlns:m="http://schemas.openxmlformats.org/officeDocument/2006/math">
                    <m:r>
                      <a:rPr lang="en-US" altLang="zh-CN" sz="1800" b="0" i="1" kern="100" smtClean="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1800" b="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d>
                  </m:oMath>
                </a14:m>
                <a:endParaRPr lang="zh-CN" altLang="zh-CN" sz="1800" b="0" kern="100" dirty="0">
                  <a:solidFill>
                    <a:srgbClr val="000000"/>
                  </a:solidFill>
                  <a:effectLst/>
                  <a:latin typeface="+mn-lt"/>
                  <a:ea typeface="黑体" panose="02010609060101010101" pitchFamily="49" charset="-122"/>
                  <a:cs typeface="Times New Roman" panose="02020603050405020304" pitchFamily="18" charset="0"/>
                </a:endParaRPr>
              </a:p>
              <a:p>
                <a:pPr indent="21590" algn="just">
                  <a:lnSpc>
                    <a:spcPct val="150000"/>
                  </a:lnSpc>
                  <a:tabLst>
                    <a:tab pos="114300" algn="l"/>
                    <a:tab pos="228600" algn="l"/>
                    <a:tab pos="342900" algn="l"/>
                  </a:tabLst>
                </a:pPr>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③ </a:t>
                </a:r>
                <a:r>
                  <a:rPr lang="zh-CN" altLang="en-US" sz="1800" b="0" kern="100" dirty="0">
                    <a:solidFill>
                      <a:srgbClr val="000000"/>
                    </a:solidFill>
                    <a:latin typeface="+mn-lt"/>
                    <a:ea typeface="黑体" panose="02010609060101010101" pitchFamily="49" charset="-122"/>
                    <a:cs typeface="Times New Roman" panose="02020603050405020304" pitchFamily="18" charset="0"/>
                  </a:rPr>
                  <a:t>对</a:t>
                </a:r>
                <a14:m>
                  <m:oMath xmlns:m="http://schemas.openxmlformats.org/officeDocument/2006/math">
                    <m:sSub>
                      <m:sSubPr>
                        <m:ctrlP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𝑖</m:t>
                        </m:r>
                      </m:sub>
                    </m:sSub>
                  </m:oMath>
                </a14:m>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的属性取值按照归一化后概率进行采样，</a:t>
                </a:r>
                <a:r>
                  <a:rPr lang="zh-CN" altLang="en-US" sz="1800" b="0" kern="100" dirty="0">
                    <a:solidFill>
                      <a:srgbClr val="000000"/>
                    </a:solidFill>
                    <a:latin typeface="+mn-lt"/>
                    <a:ea typeface="黑体" panose="02010609060101010101" pitchFamily="49" charset="-122"/>
                    <a:cs typeface="Times New Roman" panose="02020603050405020304" pitchFamily="18" charset="0"/>
                  </a:rPr>
                  <a:t>得到</a:t>
                </a:r>
                <a14:m>
                  <m:oMath xmlns:m="http://schemas.openxmlformats.org/officeDocument/2006/math">
                    <m:sSub>
                      <m:sSubPr>
                        <m:ctrlP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𝑖</m:t>
                        </m:r>
                      </m:sub>
                    </m:sSub>
                    <m:r>
                      <a:rPr lang="zh-CN" altLang="en-US" sz="1800" b="0" i="1" kern="100" dirty="0">
                        <a:solidFill>
                          <a:srgbClr val="000000"/>
                        </a:solidFill>
                        <a:latin typeface="Cambria Math" panose="02040503050406030204" pitchFamily="18" charset="0"/>
                        <a:ea typeface="等线" panose="02010600030101010101" pitchFamily="2" charset="-122"/>
                        <a:cs typeface="Times New Roman" panose="02020603050405020304" pitchFamily="18" charset="0"/>
                      </a:rPr>
                      <m:t>属性</m:t>
                    </m:r>
                  </m:oMath>
                </a14:m>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的取值</a:t>
                </a:r>
                <a:endParaRPr lang="en-US" altLang="zh-CN" sz="1800" b="0" kern="100" dirty="0">
                  <a:solidFill>
                    <a:srgbClr val="000000"/>
                  </a:solidFill>
                  <a:effectLst/>
                  <a:latin typeface="+mn-lt"/>
                  <a:ea typeface="黑体" panose="02010609060101010101" pitchFamily="49" charset="-122"/>
                  <a:cs typeface="Times New Roman" panose="02020603050405020304" pitchFamily="18" charset="0"/>
                </a:endParaRPr>
              </a:p>
              <a:p>
                <a:pPr indent="21590" algn="just">
                  <a:lnSpc>
                    <a:spcPct val="150000"/>
                  </a:lnSpc>
                  <a:tabLst>
                    <a:tab pos="114300" algn="l"/>
                    <a:tab pos="228600" algn="l"/>
                    <a:tab pos="342900" algn="l"/>
                  </a:tabLst>
                </a:pPr>
                <a:r>
                  <a:rPr lang="zh-CN" altLang="en-US" sz="1800" b="0" kern="100" dirty="0">
                    <a:solidFill>
                      <a:srgbClr val="000000"/>
                    </a:solidFill>
                    <a:latin typeface="+mn-lt"/>
                    <a:ea typeface="黑体" panose="02010609060101010101" pitchFamily="49" charset="-122"/>
                    <a:cs typeface="Times New Roman" panose="02020603050405020304" pitchFamily="18" charset="0"/>
                  </a:rPr>
                  <a:t>④ 转至①并计算下一个属性的条件概率</a:t>
                </a:r>
                <a:endParaRPr lang="en-US" altLang="zh-CN" sz="1800" b="0" kern="100" dirty="0">
                  <a:solidFill>
                    <a:srgbClr val="000000"/>
                  </a:solidFill>
                  <a:latin typeface="+mn-lt"/>
                  <a:ea typeface="黑体" panose="02010609060101010101" pitchFamily="49" charset="-122"/>
                  <a:cs typeface="Times New Roman" panose="02020603050405020304" pitchFamily="18" charset="0"/>
                </a:endParaRPr>
              </a:p>
              <a:p>
                <a:pPr indent="21590" algn="just">
                  <a:lnSpc>
                    <a:spcPct val="150000"/>
                  </a:lnSpc>
                  <a:tabLst>
                    <a:tab pos="114300" algn="l"/>
                    <a:tab pos="228600" algn="l"/>
                    <a:tab pos="342900" algn="l"/>
                  </a:tabLst>
                </a:pPr>
                <a:r>
                  <a:rPr lang="zh-CN" altLang="en-US" sz="1800" b="0" kern="100" dirty="0">
                    <a:solidFill>
                      <a:srgbClr val="000000"/>
                    </a:solidFill>
                    <a:latin typeface="+mn-lt"/>
                    <a:ea typeface="黑体" panose="02010609060101010101" pitchFamily="49" charset="-122"/>
                    <a:cs typeface="Times New Roman" panose="02020603050405020304" pitchFamily="18" charset="0"/>
                  </a:rPr>
                  <a:t>⑤ </a:t>
                </a:r>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计算完所有属性之后将中间归一化前的条件概率连乘得到联合概率</a:t>
                </a:r>
                <a:endParaRPr lang="en-US" altLang="zh-CN" sz="1800" b="0" kern="100" dirty="0">
                  <a:solidFill>
                    <a:srgbClr val="000000"/>
                  </a:solidFill>
                  <a:effectLst/>
                  <a:latin typeface="+mn-lt"/>
                  <a:ea typeface="黑体" panose="02010609060101010101" pitchFamily="49" charset="-122"/>
                  <a:cs typeface="Times New Roman" panose="02020603050405020304" pitchFamily="18" charset="0"/>
                </a:endParaRPr>
              </a:p>
              <a:p>
                <a:pPr indent="21590" algn="just">
                  <a:lnSpc>
                    <a:spcPct val="150000"/>
                  </a:lnSpc>
                  <a:tabLst>
                    <a:tab pos="114300" algn="l"/>
                    <a:tab pos="228600" algn="l"/>
                    <a:tab pos="342900" algn="l"/>
                  </a:tabLst>
                </a:pPr>
                <a:r>
                  <a:rPr lang="zh-CN" altLang="en-US" sz="1800" b="0" kern="100" dirty="0">
                    <a:solidFill>
                      <a:srgbClr val="000000"/>
                    </a:solidFill>
                    <a:latin typeface="+mn-lt"/>
                    <a:ea typeface="黑体" panose="02010609060101010101" pitchFamily="49" charset="-122"/>
                    <a:cs typeface="Times New Roman" panose="02020603050405020304" pitchFamily="18" charset="0"/>
                  </a:rPr>
                  <a:t>⑥ 重复①</a:t>
                </a:r>
                <a:r>
                  <a:rPr lang="en-US" altLang="zh-CN" sz="1800" b="0" kern="100" dirty="0">
                    <a:solidFill>
                      <a:srgbClr val="000000"/>
                    </a:solidFill>
                    <a:latin typeface="+mn-lt"/>
                    <a:ea typeface="黑体" panose="02010609060101010101" pitchFamily="49" charset="-122"/>
                    <a:cs typeface="Times New Roman" panose="02020603050405020304" pitchFamily="18" charset="0"/>
                  </a:rPr>
                  <a:t>~</a:t>
                </a:r>
                <a:r>
                  <a:rPr lang="zh-CN" altLang="en-US" sz="1800" b="0" kern="100" dirty="0">
                    <a:solidFill>
                      <a:srgbClr val="000000"/>
                    </a:solidFill>
                    <a:latin typeface="+mn-lt"/>
                    <a:ea typeface="黑体" panose="02010609060101010101" pitchFamily="49" charset="-122"/>
                    <a:cs typeface="Times New Roman" panose="02020603050405020304" pitchFamily="18" charset="0"/>
                  </a:rPr>
                  <a:t>⑤</a:t>
                </a:r>
                <a14:m>
                  <m:oMath xmlns:m="http://schemas.openxmlformats.org/officeDocument/2006/math">
                    <m:r>
                      <a:rPr lang="en-US" altLang="zh-CN" sz="1800" b="0" i="1" kern="100" dirty="0" smtClean="0">
                        <a:solidFill>
                          <a:srgbClr val="000000"/>
                        </a:solidFill>
                        <a:latin typeface="Cambria Math" panose="02040503050406030204" pitchFamily="18" charset="0"/>
                        <a:ea typeface="等线" panose="02010600030101010101" pitchFamily="2" charset="-122"/>
                        <a:cs typeface="Times New Roman" panose="02020603050405020304" pitchFamily="18" charset="0"/>
                      </a:rPr>
                      <m:t>𝑆</m:t>
                    </m:r>
                  </m:oMath>
                </a14:m>
                <a:r>
                  <a:rPr lang="zh-CN" altLang="en-US" sz="1800" b="0" kern="100" dirty="0">
                    <a:solidFill>
                      <a:srgbClr val="000000"/>
                    </a:solidFill>
                    <a:effectLst/>
                    <a:latin typeface="+mn-lt"/>
                    <a:ea typeface="黑体" panose="02010609060101010101" pitchFamily="49" charset="-122"/>
                    <a:cs typeface="Times New Roman" panose="02020603050405020304" pitchFamily="18" charset="0"/>
                  </a:rPr>
                  <a:t>次</a:t>
                </a:r>
                <a:r>
                  <a:rPr lang="zh-CN" altLang="zh-CN" sz="1800" b="0" kern="100" dirty="0">
                    <a:solidFill>
                      <a:srgbClr val="000000"/>
                    </a:solidFill>
                    <a:effectLst/>
                    <a:latin typeface="+mn-lt"/>
                    <a:ea typeface="黑体" panose="02010609060101010101" pitchFamily="49" charset="-122"/>
                    <a:cs typeface="Times New Roman" panose="02020603050405020304" pitchFamily="18" charset="0"/>
                  </a:rPr>
                  <a:t>，并计算</a:t>
                </a:r>
                <a:r>
                  <a:rPr lang="zh-CN" altLang="en-US" sz="1800" b="0" kern="100" dirty="0">
                    <a:solidFill>
                      <a:srgbClr val="000000"/>
                    </a:solidFill>
                    <a:latin typeface="+mn-lt"/>
                    <a:ea typeface="黑体" panose="02010609060101010101" pitchFamily="49" charset="-122"/>
                    <a:cs typeface="Times New Roman" panose="02020603050405020304" pitchFamily="18" charset="0"/>
                  </a:rPr>
                  <a:t>最终的平均</a:t>
                </a:r>
                <a:r>
                  <a:rPr lang="zh-CN" altLang="zh-CN" sz="1800" b="0" kern="100" dirty="0">
                    <a:solidFill>
                      <a:srgbClr val="000000"/>
                    </a:solidFill>
                    <a:effectLst/>
                    <a:latin typeface="+mn-lt"/>
                    <a:ea typeface="黑体" panose="02010609060101010101" pitchFamily="49" charset="-122"/>
                    <a:cs typeface="Times New Roman" panose="02020603050405020304" pitchFamily="18" charset="0"/>
                  </a:rPr>
                  <a:t>联合概率</a:t>
                </a:r>
                <a:endParaRPr lang="en-US" altLang="zh-CN" sz="1800" b="0" kern="100" dirty="0">
                  <a:solidFill>
                    <a:srgbClr val="000000"/>
                  </a:solidFill>
                  <a:effectLst/>
                  <a:latin typeface="+mn-lt"/>
                  <a:ea typeface="黑体" panose="02010609060101010101" pitchFamily="49" charset="-122"/>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115616" y="3284984"/>
                <a:ext cx="7848922" cy="3474541"/>
              </a:xfrm>
              <a:prstGeom prst="rect">
                <a:avLst/>
              </a:prstGeom>
              <a:blipFill>
                <a:blip r:embed="rId3"/>
                <a:stretch>
                  <a:fillRect l="-621" t="-1404" b="-351"/>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2492204" y="2564904"/>
            <a:ext cx="6253163" cy="3881437"/>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关系数据库查询优化概述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基数估计</a:t>
            </a:r>
            <a:endParaRPr lang="en-US" altLang="zh-CN" sz="22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基数估计概述</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传统基数估计方法</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基于机器学习的基数估计</a:t>
            </a: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总结</a:t>
            </a:r>
          </a:p>
        </p:txBody>
      </p:sp>
      <p:sp>
        <p:nvSpPr>
          <p:cNvPr id="5" name="Rectangle 3"/>
          <p:cNvSpPr>
            <a:spLocks noChangeArrowheads="1"/>
          </p:cNvSpPr>
          <p:nvPr/>
        </p:nvSpPr>
        <p:spPr bwMode="auto">
          <a:xfrm>
            <a:off x="956469" y="2118003"/>
            <a:ext cx="8208962" cy="4581128"/>
          </a:xfrm>
          <a:prstGeom prst="rect">
            <a:avLst/>
          </a:prstGeom>
          <a:noFill/>
          <a:ln w="9525">
            <a:noFill/>
            <a:miter lim="800000"/>
          </a:ln>
        </p:spPr>
        <p:txBody>
          <a:bodyPr/>
          <a:lstStyle/>
          <a:p>
            <a:pPr marL="342900" indent="-342900">
              <a:lnSpc>
                <a:spcPts val="2800"/>
              </a:lnSpc>
              <a:spcBef>
                <a:spcPts val="600"/>
              </a:spcBef>
              <a:spcAft>
                <a:spcPts val="0"/>
              </a:spcAft>
              <a:buFont typeface="Wingdings" panose="05000000000000000000" pitchFamily="2" charset="2"/>
              <a:buChar char="w"/>
            </a:pPr>
            <a:r>
              <a:rPr lang="zh-CN" altLang="en-US" sz="2200" dirty="0">
                <a:solidFill>
                  <a:srgbClr val="0000FF"/>
                </a:solidFill>
              </a:rPr>
              <a:t>关系数据库查询优化</a:t>
            </a:r>
            <a:endParaRPr lang="en-US" altLang="zh-CN" sz="2200" dirty="0">
              <a:solidFill>
                <a:srgbClr val="0000FF"/>
              </a:solidFill>
            </a:endParaRPr>
          </a:p>
          <a:p>
            <a:pPr marL="342900" indent="-342900">
              <a:lnSpc>
                <a:spcPts val="2800"/>
              </a:lnSpc>
              <a:spcBef>
                <a:spcPts val="600"/>
              </a:spcBef>
              <a:spcAft>
                <a:spcPts val="0"/>
              </a:spcAft>
              <a:buFont typeface="Wingdings" panose="05000000000000000000" pitchFamily="2" charset="2"/>
              <a:buChar char="ü"/>
            </a:pPr>
            <a:r>
              <a:rPr lang="zh-CN" altLang="en-US" sz="2000" b="0" dirty="0"/>
              <a:t>常见的查询优化手段（使用索引，反规范化，物化视图，查询重写）</a:t>
            </a:r>
            <a:endParaRPr lang="en-US" altLang="zh-CN" sz="2000" b="0" dirty="0"/>
          </a:p>
          <a:p>
            <a:pPr marL="342900" indent="-342900">
              <a:lnSpc>
                <a:spcPts val="2800"/>
              </a:lnSpc>
              <a:spcBef>
                <a:spcPts val="600"/>
              </a:spcBef>
              <a:spcAft>
                <a:spcPts val="0"/>
              </a:spcAft>
              <a:buFont typeface="Wingdings" panose="05000000000000000000" pitchFamily="2" charset="2"/>
              <a:buChar char="ü"/>
            </a:pPr>
            <a:r>
              <a:rPr lang="zh-CN" altLang="en-US" sz="2000" b="0" dirty="0"/>
              <a:t>查询优化器：找出开销最小的最优查询执行计划</a:t>
            </a:r>
            <a:endParaRPr lang="en-US" altLang="zh-CN" sz="2000" b="0" dirty="0"/>
          </a:p>
          <a:p>
            <a:pPr marL="342900" indent="-342900">
              <a:lnSpc>
                <a:spcPts val="2800"/>
              </a:lnSpc>
              <a:spcBef>
                <a:spcPts val="600"/>
              </a:spcBef>
              <a:spcAft>
                <a:spcPts val="0"/>
              </a:spcAft>
              <a:buFont typeface="Wingdings" panose="05000000000000000000" pitchFamily="2" charset="2"/>
              <a:buChar char="ü"/>
            </a:pPr>
            <a:r>
              <a:rPr lang="zh-CN" altLang="en-US" sz="2000" b="0" dirty="0"/>
              <a:t>基数估计用于查询优化器的规模分布估计器</a:t>
            </a:r>
            <a:endParaRPr lang="en-US" altLang="zh-CN" sz="2000" b="0" dirty="0"/>
          </a:p>
          <a:p>
            <a:pPr marL="342900" indent="-342900">
              <a:lnSpc>
                <a:spcPts val="2800"/>
              </a:lnSpc>
              <a:spcBef>
                <a:spcPts val="600"/>
              </a:spcBef>
              <a:spcAft>
                <a:spcPts val="0"/>
              </a:spcAft>
              <a:buFont typeface="Wingdings" panose="05000000000000000000" pitchFamily="2" charset="2"/>
              <a:buChar char="w"/>
            </a:pPr>
            <a:r>
              <a:rPr lang="zh-CN" altLang="en-US" sz="2200" dirty="0">
                <a:solidFill>
                  <a:srgbClr val="0000FF"/>
                </a:solidFill>
              </a:rPr>
              <a:t>基数估计（估计满足查询条件的记录数）</a:t>
            </a:r>
            <a:endParaRPr lang="en-US" altLang="zh-CN" sz="2200" dirty="0">
              <a:solidFill>
                <a:srgbClr val="0000FF"/>
              </a:solidFill>
            </a:endParaRPr>
          </a:p>
          <a:p>
            <a:pPr marL="342900" indent="-342900">
              <a:lnSpc>
                <a:spcPts val="2800"/>
              </a:lnSpc>
              <a:spcBef>
                <a:spcPts val="600"/>
              </a:spcBef>
              <a:spcAft>
                <a:spcPts val="0"/>
              </a:spcAft>
              <a:buFont typeface="Wingdings" panose="05000000000000000000" pitchFamily="2" charset="2"/>
              <a:buChar char="ü"/>
            </a:pPr>
            <a:r>
              <a:rPr lang="zh-CN" altLang="en-US" sz="2000" b="0" dirty="0"/>
              <a:t>传统基数估计方法（直方图，采样）</a:t>
            </a:r>
            <a:endParaRPr lang="en-US" altLang="zh-CN" sz="2000" b="0" dirty="0"/>
          </a:p>
          <a:p>
            <a:pPr marL="342900" indent="-342900">
              <a:lnSpc>
                <a:spcPts val="2800"/>
              </a:lnSpc>
              <a:spcBef>
                <a:spcPts val="600"/>
              </a:spcBef>
              <a:spcAft>
                <a:spcPts val="0"/>
              </a:spcAft>
              <a:buFont typeface="Wingdings" panose="05000000000000000000" pitchFamily="2" charset="2"/>
              <a:buChar char="ü"/>
            </a:pPr>
            <a:r>
              <a:rPr lang="zh-CN" altLang="en-US" sz="2000" b="0" dirty="0"/>
              <a:t>基于机器学习的基数估计</a:t>
            </a:r>
            <a:endParaRPr lang="en-US" altLang="zh-CN" sz="2000" b="0" dirty="0"/>
          </a:p>
          <a:p>
            <a:pPr marL="342900" indent="-76200">
              <a:lnSpc>
                <a:spcPts val="2800"/>
              </a:lnSpc>
              <a:spcBef>
                <a:spcPts val="600"/>
              </a:spcBef>
              <a:spcAft>
                <a:spcPts val="0"/>
              </a:spcAft>
              <a:buFont typeface="Wingdings" panose="05000000000000000000" pitchFamily="2" charset="2"/>
              <a:buChar char="p"/>
            </a:pPr>
            <a:r>
              <a:rPr lang="zh-CN" altLang="en-US" sz="2000" b="0" dirty="0"/>
              <a:t> 查询驱动</a:t>
            </a:r>
            <a:r>
              <a:rPr lang="en-US" altLang="zh-CN" sz="2000" b="0" dirty="0"/>
              <a:t>—</a:t>
            </a:r>
            <a:r>
              <a:rPr lang="zh-CN" altLang="en-US" sz="2000" b="0" dirty="0"/>
              <a:t>回归模型、神经网络</a:t>
            </a:r>
            <a:endParaRPr lang="en-US" altLang="zh-CN" sz="2000" b="0" dirty="0"/>
          </a:p>
          <a:p>
            <a:pPr marL="342900" indent="-76200">
              <a:lnSpc>
                <a:spcPts val="2800"/>
              </a:lnSpc>
              <a:spcBef>
                <a:spcPts val="600"/>
              </a:spcBef>
              <a:spcAft>
                <a:spcPts val="0"/>
              </a:spcAft>
              <a:buFont typeface="Wingdings" panose="05000000000000000000" pitchFamily="2" charset="2"/>
              <a:buChar char="p"/>
            </a:pPr>
            <a:r>
              <a:rPr lang="en-US" altLang="zh-CN" sz="2000" b="0" dirty="0"/>
              <a:t> </a:t>
            </a:r>
            <a:r>
              <a:rPr lang="zh-CN" altLang="en-US" sz="2000" b="0" dirty="0"/>
              <a:t>数据驱动</a:t>
            </a:r>
            <a:r>
              <a:rPr lang="en-US" altLang="zh-CN" sz="2000" b="0" dirty="0"/>
              <a:t>—</a:t>
            </a:r>
            <a:r>
              <a:rPr lang="zh-CN" altLang="en-US" sz="2000" b="0" dirty="0"/>
              <a:t>概率图模型、自回归模型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关系数据库查询优化概述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7" name="Rectangle 3"/>
          <p:cNvSpPr>
            <a:spLocks noChangeArrowheads="1"/>
          </p:cNvSpPr>
          <p:nvPr/>
        </p:nvSpPr>
        <p:spPr bwMode="auto">
          <a:xfrm>
            <a:off x="684213" y="2032001"/>
            <a:ext cx="8208962" cy="1541016"/>
          </a:xfrm>
          <a:prstGeom prst="rect">
            <a:avLst/>
          </a:prstGeom>
          <a:noFill/>
          <a:ln w="9525">
            <a:noFill/>
            <a:miter lim="800000"/>
          </a:ln>
        </p:spPr>
        <p:txBody>
          <a:bodyPr/>
          <a:lstStyle/>
          <a:p>
            <a:pPr marL="342900" indent="-342900">
              <a:lnSpc>
                <a:spcPts val="2800"/>
              </a:lnSpc>
              <a:spcBef>
                <a:spcPts val="600"/>
              </a:spcBef>
              <a:spcAft>
                <a:spcPts val="600"/>
              </a:spcAft>
              <a:buFont typeface="Wingdings" panose="05000000000000000000" pitchFamily="2" charset="2"/>
              <a:buChar char="w"/>
            </a:pPr>
            <a:r>
              <a:rPr lang="zh-CN" altLang="en-US" sz="2200" dirty="0">
                <a:solidFill>
                  <a:srgbClr val="0000FF"/>
                </a:solidFill>
                <a:latin typeface="黑体" panose="02010609060101010101" pitchFamily="2" charset="-122"/>
              </a:rPr>
              <a:t>数据管理</a:t>
            </a:r>
            <a:r>
              <a:rPr lang="zh-CN" altLang="en-US" sz="2200" dirty="0">
                <a:solidFill>
                  <a:srgbClr val="0000FF"/>
                </a:solidFill>
                <a:cs typeface="Times New Roman" panose="02020603050405020304" pitchFamily="18" charset="0"/>
              </a:rPr>
              <a:t>（</a:t>
            </a:r>
            <a:r>
              <a:rPr lang="en-US" altLang="zh-CN" sz="2200" dirty="0">
                <a:solidFill>
                  <a:srgbClr val="0000FF"/>
                </a:solidFill>
                <a:cs typeface="Times New Roman" panose="02020603050405020304" pitchFamily="18" charset="0"/>
              </a:rPr>
              <a:t>Data Management</a:t>
            </a:r>
            <a:r>
              <a:rPr lang="zh-CN" altLang="en-US" sz="2200" dirty="0">
                <a:solidFill>
                  <a:srgbClr val="0000FF"/>
                </a:solidFill>
                <a:cs typeface="Times New Roman" panose="02020603050405020304" pitchFamily="18" charset="0"/>
              </a:rPr>
              <a:t>）</a:t>
            </a:r>
            <a:r>
              <a:rPr lang="zh-CN" altLang="en-US" sz="2200" dirty="0">
                <a:solidFill>
                  <a:srgbClr val="0000FF"/>
                </a:solidFill>
                <a:latin typeface="黑体" panose="02010609060101010101" pitchFamily="2" charset="-122"/>
              </a:rPr>
              <a:t>技术</a:t>
            </a:r>
            <a:endParaRPr lang="en-US" altLang="zh-CN" sz="2200" dirty="0">
              <a:solidFill>
                <a:srgbClr val="0000FF"/>
              </a:solidFill>
              <a:latin typeface="黑体" panose="02010609060101010101" pitchFamily="2" charset="-122"/>
            </a:endParaRPr>
          </a:p>
          <a:p>
            <a:pPr marL="800100" lvl="1" indent="-342900">
              <a:lnSpc>
                <a:spcPts val="2800"/>
              </a:lnSpc>
              <a:spcBef>
                <a:spcPts val="600"/>
              </a:spcBef>
              <a:spcAft>
                <a:spcPts val="600"/>
              </a:spcAft>
              <a:buFontTx/>
              <a:buChar char="-"/>
            </a:pPr>
            <a:r>
              <a:rPr lang="zh-CN" altLang="en-US" sz="2000" b="0" dirty="0">
                <a:latin typeface="黑体" panose="02010609060101010101" pitchFamily="2" charset="-122"/>
              </a:rPr>
              <a:t>信息系统开发和建设的</a:t>
            </a:r>
            <a:r>
              <a:rPr lang="zh-CN" altLang="en-US" sz="2000" b="0" dirty="0">
                <a:solidFill>
                  <a:srgbClr val="FF0000"/>
                </a:solidFill>
                <a:latin typeface="黑体" panose="02010609060101010101" pitchFamily="2" charset="-122"/>
              </a:rPr>
              <a:t>核心技术</a:t>
            </a:r>
            <a:endParaRPr lang="en-US" altLang="zh-CN" sz="2000" b="0" dirty="0">
              <a:solidFill>
                <a:srgbClr val="FF0000"/>
              </a:solidFill>
              <a:latin typeface="黑体" panose="02010609060101010101" pitchFamily="2" charset="-122"/>
            </a:endParaRPr>
          </a:p>
          <a:p>
            <a:pPr marL="800100" lvl="1" indent="-342900">
              <a:lnSpc>
                <a:spcPts val="2800"/>
              </a:lnSpc>
              <a:spcBef>
                <a:spcPts val="600"/>
              </a:spcBef>
              <a:spcAft>
                <a:spcPts val="600"/>
              </a:spcAft>
              <a:buFontTx/>
              <a:buChar char="-"/>
            </a:pPr>
            <a:r>
              <a:rPr lang="zh-CN" altLang="en-US" sz="2000" b="0" dirty="0">
                <a:latin typeface="黑体" panose="02010609060101010101" pitchFamily="2" charset="-122"/>
              </a:rPr>
              <a:t>大数据和人工智能研究及应用的</a:t>
            </a:r>
            <a:r>
              <a:rPr lang="zh-CN" altLang="en-US" sz="2000" b="0" dirty="0">
                <a:solidFill>
                  <a:srgbClr val="FF0000"/>
                </a:solidFill>
                <a:latin typeface="黑体" panose="02010609060101010101" pitchFamily="2" charset="-122"/>
              </a:rPr>
              <a:t>重要基础</a:t>
            </a:r>
          </a:p>
          <a:p>
            <a:pPr>
              <a:lnSpc>
                <a:spcPts val="2600"/>
              </a:lnSpc>
            </a:pPr>
            <a:endParaRPr lang="en-US" altLang="zh-CN" sz="2200" b="0" dirty="0">
              <a:latin typeface="黑体" panose="02010609060101010101" pitchFamily="2" charset="-122"/>
            </a:endParaRPr>
          </a:p>
        </p:txBody>
      </p:sp>
      <p:sp>
        <p:nvSpPr>
          <p:cNvPr id="9" name="Rectangle 3"/>
          <p:cNvSpPr>
            <a:spLocks noChangeArrowheads="1"/>
          </p:cNvSpPr>
          <p:nvPr/>
        </p:nvSpPr>
        <p:spPr bwMode="auto">
          <a:xfrm>
            <a:off x="684213" y="3717032"/>
            <a:ext cx="8208962" cy="3024336"/>
          </a:xfrm>
          <a:prstGeom prst="rect">
            <a:avLst/>
          </a:prstGeom>
          <a:noFill/>
          <a:ln w="9525">
            <a:noFill/>
            <a:miter lim="800000"/>
          </a:ln>
        </p:spPr>
        <p:txBody>
          <a:bodyPr/>
          <a:lstStyle/>
          <a:p>
            <a:pPr marL="342900" indent="-342900">
              <a:lnSpc>
                <a:spcPts val="2800"/>
              </a:lnSpc>
              <a:spcBef>
                <a:spcPts val="600"/>
              </a:spcBef>
              <a:spcAft>
                <a:spcPts val="600"/>
              </a:spcAft>
              <a:buFont typeface="Wingdings" panose="05000000000000000000" pitchFamily="2" charset="2"/>
              <a:buChar char="w"/>
            </a:pPr>
            <a:r>
              <a:rPr lang="zh-CN" altLang="en-US" sz="2200" dirty="0">
                <a:solidFill>
                  <a:srgbClr val="0000FF"/>
                </a:solidFill>
                <a:latin typeface="黑体" panose="02010609060101010101" pitchFamily="2" charset="-122"/>
              </a:rPr>
              <a:t>数据库（</a:t>
            </a:r>
            <a:r>
              <a:rPr lang="en-US" altLang="zh-CN" sz="2200" dirty="0">
                <a:solidFill>
                  <a:srgbClr val="0000FF"/>
                </a:solidFill>
                <a:latin typeface="+mj-lt"/>
              </a:rPr>
              <a:t>Database</a:t>
            </a:r>
            <a:r>
              <a:rPr lang="zh-CN" altLang="en-US" sz="2200" dirty="0">
                <a:solidFill>
                  <a:srgbClr val="0000FF"/>
                </a:solidFill>
                <a:latin typeface="黑体" panose="02010609060101010101" pitchFamily="2" charset="-122"/>
              </a:rPr>
              <a:t>）</a:t>
            </a:r>
            <a:endParaRPr lang="en-US" altLang="zh-CN" sz="2200" dirty="0">
              <a:solidFill>
                <a:srgbClr val="0000FF"/>
              </a:solidFill>
              <a:latin typeface="黑体" panose="02010609060101010101" pitchFamily="2" charset="-122"/>
            </a:endParaRPr>
          </a:p>
          <a:p>
            <a:pPr marL="800100" marR="0" lvl="1" indent="-342900" algn="l" defTabSz="914400" rtl="0" eaLnBrk="1" fontAlgn="base" latinLnBrk="0" hangingPunct="1">
              <a:lnSpc>
                <a:spcPts val="2800"/>
              </a:lnSpc>
              <a:spcBef>
                <a:spcPts val="600"/>
              </a:spcBef>
              <a:spcAft>
                <a:spcPts val="600"/>
              </a:spcAft>
              <a:buClr>
                <a:srgbClr val="003366"/>
              </a:buClr>
              <a:buSzTx/>
              <a:buFontTx/>
              <a:buChar char="-"/>
              <a:defRPr/>
            </a:pPr>
            <a:r>
              <a:rPr lang="zh-CN" altLang="en-US" sz="2000" b="0" dirty="0">
                <a:solidFill>
                  <a:srgbClr val="003366"/>
                </a:solidFill>
                <a:latin typeface="黑体" panose="02010609060101010101" pitchFamily="2" charset="-122"/>
              </a:rPr>
              <a:t>需求分析：</a:t>
            </a:r>
            <a:r>
              <a:rPr lang="zh-CN" altLang="en-US" sz="2000" b="0" dirty="0">
                <a:solidFill>
                  <a:srgbClr val="000000"/>
                </a:solidFill>
                <a:latin typeface="黑体" panose="02010609060101010101" pitchFamily="2" charset="-122"/>
              </a:rPr>
              <a:t>数据、功能、性能等需求</a:t>
            </a:r>
            <a:endParaRPr lang="en-US" altLang="zh-CN" sz="2000" b="0" dirty="0">
              <a:solidFill>
                <a:srgbClr val="000000"/>
              </a:solidFill>
              <a:latin typeface="黑体" panose="02010609060101010101" pitchFamily="2" charset="-122"/>
            </a:endParaRPr>
          </a:p>
          <a:p>
            <a:pPr marL="800100" marR="0" lvl="1" indent="-342900" algn="l" defTabSz="914400" rtl="0" eaLnBrk="1" fontAlgn="base" latinLnBrk="0" hangingPunct="1">
              <a:lnSpc>
                <a:spcPts val="28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概念结构设计：</a:t>
            </a:r>
            <a:r>
              <a:rPr kumimoji="1" lang="zh-CN" altLang="en-US"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设计</a:t>
            </a:r>
            <a:r>
              <a:rPr kumimoji="1" lang="en-US" altLang="zh-CN" sz="2000" b="0" i="0" u="none" strike="noStrike" kern="1200" cap="none" spc="0" normalizeH="0" baseline="0" noProof="0" dirty="0">
                <a:ln>
                  <a:noFill/>
                </a:ln>
                <a:solidFill>
                  <a:srgbClr val="000000"/>
                </a:solidFill>
                <a:effectLst/>
                <a:uLnTx/>
                <a:uFillTx/>
                <a:latin typeface="+mj-lt"/>
                <a:ea typeface="黑体" panose="02010609060101010101" pitchFamily="2" charset="-122"/>
                <a:cs typeface="+mn-cs"/>
              </a:rPr>
              <a:t>E-R</a:t>
            </a:r>
            <a:r>
              <a:rPr kumimoji="1" lang="zh-CN" altLang="en-US"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图</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a:p>
            <a:pPr marL="800100" marR="0" lvl="1" indent="-342900" algn="l" defTabSz="914400" rtl="0" eaLnBrk="1" fontAlgn="base" latinLnBrk="0" hangingPunct="1">
              <a:lnSpc>
                <a:spcPts val="2800"/>
              </a:lnSpc>
              <a:spcBef>
                <a:spcPts val="600"/>
              </a:spcBef>
              <a:spcAft>
                <a:spcPts val="600"/>
              </a:spcAft>
              <a:buClr>
                <a:srgbClr val="003366"/>
              </a:buClr>
              <a:buSzTx/>
              <a:buFontTx/>
              <a:buChar char="-"/>
              <a:defRPr/>
            </a:pPr>
            <a:r>
              <a:rPr lang="zh-CN" altLang="en-US" sz="2000" b="0" dirty="0">
                <a:solidFill>
                  <a:srgbClr val="003366"/>
                </a:solidFill>
                <a:latin typeface="黑体" panose="02010609060101010101" pitchFamily="2" charset="-122"/>
              </a:rPr>
              <a:t>逻辑结构设计：</a:t>
            </a:r>
            <a:r>
              <a:rPr lang="zh-CN" altLang="en-US" sz="2000" b="0" dirty="0">
                <a:solidFill>
                  <a:srgbClr val="000000"/>
                </a:solidFill>
                <a:latin typeface="黑体" panose="02010609060101010101" pitchFamily="2" charset="-122"/>
              </a:rPr>
              <a:t>设计优化</a:t>
            </a:r>
            <a:r>
              <a:rPr kumimoji="1" lang="zh-CN" altLang="en-US"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关系模式</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a:p>
            <a:pPr marL="800100" marR="0" lvl="1" indent="-342900" algn="l" defTabSz="914400" rtl="0" eaLnBrk="1" fontAlgn="base" latinLnBrk="0" hangingPunct="1">
              <a:lnSpc>
                <a:spcPts val="2800"/>
              </a:lnSpc>
              <a:spcBef>
                <a:spcPts val="600"/>
              </a:spcBef>
              <a:spcAft>
                <a:spcPts val="600"/>
              </a:spcAft>
              <a:buClr>
                <a:srgbClr val="003366"/>
              </a:buClr>
              <a:buSzTx/>
              <a:buFontTx/>
              <a:buChar char="-"/>
              <a:defRPr/>
            </a:pPr>
            <a:r>
              <a:rPr lang="zh-CN" altLang="en-US" sz="2000" b="0" dirty="0">
                <a:solidFill>
                  <a:srgbClr val="003366"/>
                </a:solidFill>
                <a:latin typeface="黑体" panose="02010609060101010101" pitchFamily="2" charset="-122"/>
              </a:rPr>
              <a:t>物理结构设计：</a:t>
            </a:r>
            <a:r>
              <a:rPr lang="zh-CN" altLang="en-US" sz="2000" b="0" dirty="0">
                <a:solidFill>
                  <a:srgbClr val="000000"/>
                </a:solidFill>
                <a:latin typeface="黑体" panose="02010609060101010101" pitchFamily="2" charset="-122"/>
              </a:rPr>
              <a:t>设计系统架构（如存储结构、系统配置等</a:t>
            </a:r>
            <a:r>
              <a:rPr lang="zh-CN" altLang="en-US" sz="2000" b="0" dirty="0">
                <a:solidFill>
                  <a:srgbClr val="003366"/>
                </a:solidFill>
                <a:latin typeface="黑体" panose="02010609060101010101" pitchFamily="2" charset="-122"/>
              </a:rPr>
              <a:t>）</a:t>
            </a:r>
            <a:endParaRPr lang="en-US" altLang="zh-CN" sz="2000" b="0" dirty="0">
              <a:solidFill>
                <a:srgbClr val="003366"/>
              </a:solidFill>
              <a:latin typeface="黑体" panose="02010609060101010101" pitchFamily="2" charset="-122"/>
            </a:endParaRPr>
          </a:p>
          <a:p>
            <a:pPr marL="800100" marR="0" lvl="1" indent="-342900" algn="l" defTabSz="914400" rtl="0" eaLnBrk="1" fontAlgn="base" latinLnBrk="0" hangingPunct="1">
              <a:lnSpc>
                <a:spcPts val="2800"/>
              </a:lnSpc>
              <a:spcBef>
                <a:spcPts val="600"/>
              </a:spcBef>
              <a:spcAft>
                <a:spcPts val="600"/>
              </a:spcAft>
              <a:buClr>
                <a:srgbClr val="003366"/>
              </a:buClr>
              <a:buSzTx/>
              <a:buFontTx/>
              <a:buChar char="-"/>
              <a:defRPr/>
            </a:pPr>
            <a:r>
              <a:rPr kumimoji="1"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数据库实施：</a:t>
            </a:r>
            <a:r>
              <a:rPr kumimoji="1" lang="zh-CN" altLang="en-US"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编程实现并测试数据库程序</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a:p>
            <a:pPr marL="342900" indent="-342900">
              <a:lnSpc>
                <a:spcPts val="2800"/>
              </a:lnSpc>
              <a:spcBef>
                <a:spcPts val="600"/>
              </a:spcBef>
              <a:spcAft>
                <a:spcPts val="600"/>
              </a:spcAft>
              <a:buFont typeface="Wingdings" panose="05000000000000000000" pitchFamily="2" charset="2"/>
              <a:buChar char="w"/>
            </a:pPr>
            <a:endParaRPr lang="en-US" altLang="zh-CN" sz="2200" dirty="0">
              <a:solidFill>
                <a:srgbClr val="0000FF"/>
              </a:solidFill>
              <a:latin typeface="黑体" panose="02010609060101010101" pitchFamily="2" charset="-122"/>
            </a:endParaRPr>
          </a:p>
          <a:p>
            <a:pPr lvl="1">
              <a:lnSpc>
                <a:spcPts val="2800"/>
              </a:lnSpc>
              <a:spcBef>
                <a:spcPts val="600"/>
              </a:spcBef>
              <a:spcAft>
                <a:spcPts val="600"/>
              </a:spcAft>
            </a:pPr>
            <a:endParaRPr lang="en-US" altLang="zh-CN" sz="2200" b="0" dirty="0">
              <a:latin typeface="黑体" panose="02010609060101010101" pitchFamily="2" charset="-122"/>
            </a:endParaRPr>
          </a:p>
        </p:txBody>
      </p:sp>
      <p:sp>
        <p:nvSpPr>
          <p:cNvPr id="3" name="AutoShape 4"/>
          <p:cNvSpPr>
            <a:spLocks noChangeArrowheads="1"/>
          </p:cNvSpPr>
          <p:nvPr/>
        </p:nvSpPr>
        <p:spPr bwMode="auto">
          <a:xfrm>
            <a:off x="6180617" y="3184231"/>
            <a:ext cx="2448272" cy="1033732"/>
          </a:xfrm>
          <a:prstGeom prst="cloudCallout">
            <a:avLst>
              <a:gd name="adj1" fmla="val -99593"/>
              <a:gd name="adj2" fmla="val 33109"/>
            </a:avLst>
          </a:prstGeom>
          <a:solidFill>
            <a:schemeClr val="accent1"/>
          </a:solidFill>
          <a:ln w="9525">
            <a:solidFill>
              <a:schemeClr val="tx1"/>
            </a:solidFill>
            <a:round/>
          </a:ln>
        </p:spPr>
        <p:txBody>
          <a:bodyPr anchor="ctr"/>
          <a:lstStyle/>
          <a:p>
            <a:pPr algn="ctr">
              <a:lnSpc>
                <a:spcPts val="2400"/>
              </a:lnSpc>
              <a:spcBef>
                <a:spcPct val="0"/>
              </a:spcBef>
              <a:buClrTx/>
              <a:buFontTx/>
              <a:buNone/>
            </a:pPr>
            <a:r>
              <a:rPr lang="zh-CN" altLang="en-US" sz="1800" dirty="0">
                <a:latin typeface="+mn-lt"/>
                <a:ea typeface="黑体" panose="02010609060101010101" pitchFamily="2" charset="-122"/>
              </a:rPr>
              <a:t>数据管理技术的具体实现</a:t>
            </a:r>
            <a:endParaRPr lang="en-US" altLang="zh-CN" sz="1800" dirty="0">
              <a:solidFill>
                <a:schemeClr val="folHlink"/>
              </a:solidFill>
              <a:latin typeface="+mn-lt"/>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结语</a:t>
            </a:r>
            <a:endParaRPr lang="en-US" altLang="zh-CN" dirty="0">
              <a:effectLst>
                <a:outerShdw blurRad="38100" dist="38100" dir="2700000" algn="tl">
                  <a:srgbClr val="C0C0C0"/>
                </a:outerShdw>
              </a:effectLst>
              <a:ea typeface="黑体" panose="02010609060101010101" pitchFamily="2" charset="-122"/>
            </a:endParaRPr>
          </a:p>
        </p:txBody>
      </p:sp>
      <p:sp>
        <p:nvSpPr>
          <p:cNvPr id="47107" name="Rectangle 3"/>
          <p:cNvSpPr>
            <a:spLocks noGrp="1" noChangeArrowheads="1"/>
          </p:cNvSpPr>
          <p:nvPr>
            <p:ph type="body" idx="1"/>
          </p:nvPr>
        </p:nvSpPr>
        <p:spPr>
          <a:xfrm>
            <a:off x="1403648" y="2214563"/>
            <a:ext cx="7364115" cy="3881437"/>
          </a:xfrm>
        </p:spPr>
        <p:txBody>
          <a:bodyPr/>
          <a:lstStyle/>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r>
              <a:rPr lang="zh-CN" altLang="en-US" sz="4400" b="1" dirty="0">
                <a:latin typeface="黑体" panose="02010609060101010101" pitchFamily="2" charset="-122"/>
                <a:ea typeface="黑体" panose="02010609060101010101" pitchFamily="2" charset="-122"/>
              </a:rPr>
              <a:t>谢谢</a:t>
            </a:r>
            <a:r>
              <a:rPr lang="zh-CN" altLang="en-US" sz="4400" b="1" dirty="0"/>
              <a:t>！</a:t>
            </a:r>
            <a:endParaRPr lang="en-US" altLang="zh-CN" sz="4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关系数据库查询优化概述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14" name="Rectangle 3"/>
          <p:cNvSpPr>
            <a:spLocks noChangeArrowheads="1"/>
          </p:cNvSpPr>
          <p:nvPr/>
        </p:nvSpPr>
        <p:spPr bwMode="auto">
          <a:xfrm>
            <a:off x="684213" y="2032001"/>
            <a:ext cx="8208962" cy="2045071"/>
          </a:xfrm>
          <a:prstGeom prst="rect">
            <a:avLst/>
          </a:prstGeom>
          <a:noFill/>
          <a:ln w="9525">
            <a:noFill/>
            <a:miter lim="800000"/>
          </a:ln>
        </p:spPr>
        <p:txBody>
          <a:bodyPr/>
          <a:lstStyle/>
          <a:p>
            <a:pPr marL="342900" indent="-342900">
              <a:lnSpc>
                <a:spcPts val="2800"/>
              </a:lnSpc>
              <a:spcBef>
                <a:spcPts val="600"/>
              </a:spcBef>
              <a:spcAft>
                <a:spcPts val="600"/>
              </a:spcAft>
              <a:buFont typeface="Wingdings" panose="05000000000000000000" pitchFamily="2" charset="2"/>
              <a:buChar char="w"/>
            </a:pPr>
            <a:r>
              <a:rPr lang="zh-CN" altLang="en-US" sz="2200" dirty="0">
                <a:solidFill>
                  <a:srgbClr val="0000FF"/>
                </a:solidFill>
                <a:latin typeface="黑体" panose="02010609060101010101" pitchFamily="2" charset="-122"/>
              </a:rPr>
              <a:t>查询优化（</a:t>
            </a:r>
            <a:r>
              <a:rPr lang="en-US" altLang="zh-CN" sz="2200" dirty="0">
                <a:solidFill>
                  <a:srgbClr val="0000FF"/>
                </a:solidFill>
                <a:latin typeface="+mj-lt"/>
              </a:rPr>
              <a:t>Query Optimization</a:t>
            </a:r>
            <a:r>
              <a:rPr lang="zh-CN" altLang="en-US" sz="2200" dirty="0">
                <a:solidFill>
                  <a:srgbClr val="0000FF"/>
                </a:solidFill>
                <a:latin typeface="黑体" panose="02010609060101010101" pitchFamily="2" charset="-122"/>
              </a:rPr>
              <a:t>）</a:t>
            </a:r>
            <a:endParaRPr lang="en-US" altLang="zh-CN" sz="2200" dirty="0">
              <a:solidFill>
                <a:srgbClr val="0000FF"/>
              </a:solidFill>
              <a:latin typeface="黑体" panose="02010609060101010101" pitchFamily="2" charset="-122"/>
            </a:endParaRPr>
          </a:p>
          <a:p>
            <a:pPr marL="800100" lvl="1" indent="-342900">
              <a:lnSpc>
                <a:spcPts val="2800"/>
              </a:lnSpc>
              <a:spcBef>
                <a:spcPts val="600"/>
              </a:spcBef>
              <a:spcAft>
                <a:spcPts val="600"/>
              </a:spcAft>
              <a:buFontTx/>
              <a:buChar char="-"/>
            </a:pPr>
            <a:r>
              <a:rPr lang="zh-CN" altLang="en-US" sz="2000" b="0" dirty="0"/>
              <a:t>对查询语句、索引设计、查询执行计划等方面进行调整优化</a:t>
            </a:r>
            <a:endParaRPr lang="en-US" altLang="zh-CN" sz="2000" b="0" dirty="0"/>
          </a:p>
          <a:p>
            <a:pPr marL="800100" lvl="1" indent="-342900">
              <a:lnSpc>
                <a:spcPts val="2800"/>
              </a:lnSpc>
              <a:spcBef>
                <a:spcPts val="600"/>
              </a:spcBef>
              <a:spcAft>
                <a:spcPts val="600"/>
              </a:spcAft>
              <a:buFontTx/>
              <a:buChar char="-"/>
            </a:pPr>
            <a:r>
              <a:rPr lang="zh-CN" altLang="en-US" sz="2000" b="0" dirty="0"/>
              <a:t>提高系统</a:t>
            </a:r>
            <a:r>
              <a:rPr lang="zh-CN" altLang="en-US" sz="2000" b="0" dirty="0">
                <a:solidFill>
                  <a:srgbClr val="FF0000"/>
                </a:solidFill>
              </a:rPr>
              <a:t>响应速度、可伸缩性和可用性</a:t>
            </a:r>
            <a:endParaRPr lang="en-US" altLang="zh-CN" sz="2000" b="0" dirty="0">
              <a:solidFill>
                <a:srgbClr val="FF0000"/>
              </a:solidFill>
            </a:endParaRPr>
          </a:p>
        </p:txBody>
      </p:sp>
      <p:sp>
        <p:nvSpPr>
          <p:cNvPr id="17" name="AutoShape 4"/>
          <p:cNvSpPr>
            <a:spLocks noChangeArrowheads="1"/>
          </p:cNvSpPr>
          <p:nvPr/>
        </p:nvSpPr>
        <p:spPr bwMode="auto">
          <a:xfrm>
            <a:off x="6258328" y="3054536"/>
            <a:ext cx="2749587" cy="936104"/>
          </a:xfrm>
          <a:prstGeom prst="cloudCallout">
            <a:avLst>
              <a:gd name="adj1" fmla="val -57914"/>
              <a:gd name="adj2" fmla="val -52438"/>
            </a:avLst>
          </a:prstGeom>
          <a:solidFill>
            <a:schemeClr val="accent1"/>
          </a:solidFill>
          <a:ln w="9525">
            <a:solidFill>
              <a:schemeClr val="tx1"/>
            </a:solidFill>
            <a:round/>
          </a:ln>
        </p:spPr>
        <p:txBody>
          <a:bodyPr anchor="ctr"/>
          <a:lstStyle/>
          <a:p>
            <a:pPr algn="ctr">
              <a:spcBef>
                <a:spcPct val="0"/>
              </a:spcBef>
              <a:buClrTx/>
              <a:buFontTx/>
              <a:buNone/>
            </a:pPr>
            <a:r>
              <a:rPr lang="zh-CN" altLang="en-US" sz="1800" dirty="0">
                <a:solidFill>
                  <a:srgbClr val="FF0000"/>
                </a:solidFill>
                <a:latin typeface="+mn-lt"/>
                <a:ea typeface="黑体" panose="02010609060101010101" pitchFamily="2" charset="-122"/>
              </a:rPr>
              <a:t>数据库物理设计的重要任务</a:t>
            </a:r>
            <a:endParaRPr lang="en-US" altLang="zh-CN" sz="1800" dirty="0">
              <a:solidFill>
                <a:srgbClr val="FF0000"/>
              </a:solidFill>
              <a:latin typeface="+mn-lt"/>
              <a:ea typeface="黑体" panose="02010609060101010101" pitchFamily="2" charset="-122"/>
            </a:endParaRPr>
          </a:p>
        </p:txBody>
      </p:sp>
      <p:sp>
        <p:nvSpPr>
          <p:cNvPr id="2" name="Rectangle 3"/>
          <p:cNvSpPr>
            <a:spLocks noChangeArrowheads="1"/>
          </p:cNvSpPr>
          <p:nvPr/>
        </p:nvSpPr>
        <p:spPr bwMode="auto">
          <a:xfrm>
            <a:off x="708220" y="3645024"/>
            <a:ext cx="8435779" cy="3024336"/>
          </a:xfrm>
          <a:prstGeom prst="rect">
            <a:avLst/>
          </a:prstGeom>
          <a:noFill/>
          <a:ln w="9525">
            <a:noFill/>
            <a:miter lim="800000"/>
          </a:ln>
        </p:spPr>
        <p:txBody>
          <a:bodyPr/>
          <a:lstStyle/>
          <a:p>
            <a:pPr marL="342900" indent="-342900">
              <a:lnSpc>
                <a:spcPts val="2800"/>
              </a:lnSpc>
              <a:spcBef>
                <a:spcPts val="600"/>
              </a:spcBef>
              <a:spcAft>
                <a:spcPts val="600"/>
              </a:spcAft>
              <a:buFont typeface="Wingdings" panose="05000000000000000000" pitchFamily="2" charset="2"/>
              <a:buChar char="w"/>
            </a:pPr>
            <a:r>
              <a:rPr lang="zh-CN" altLang="en-US" sz="2200" dirty="0">
                <a:solidFill>
                  <a:srgbClr val="0000FF"/>
                </a:solidFill>
                <a:latin typeface="黑体" panose="02010609060101010101" pitchFamily="2" charset="-122"/>
              </a:rPr>
              <a:t>查询优化常见手段</a:t>
            </a:r>
            <a:endParaRPr lang="en-US" altLang="zh-CN" sz="2200" dirty="0">
              <a:solidFill>
                <a:srgbClr val="0000FF"/>
              </a:solidFill>
              <a:latin typeface="黑体" panose="02010609060101010101" pitchFamily="2" charset="-122"/>
            </a:endParaRPr>
          </a:p>
          <a:p>
            <a:pPr marL="800100" lvl="1" indent="-342900">
              <a:lnSpc>
                <a:spcPts val="2800"/>
              </a:lnSpc>
              <a:spcBef>
                <a:spcPts val="600"/>
              </a:spcBef>
              <a:spcAft>
                <a:spcPts val="600"/>
              </a:spcAft>
              <a:buFontTx/>
              <a:buChar char="-"/>
            </a:pPr>
            <a:r>
              <a:rPr lang="zh-CN" altLang="en-US" sz="2000" b="0" dirty="0"/>
              <a:t>使用索引（</a:t>
            </a:r>
            <a:r>
              <a:rPr lang="en-US" altLang="zh-CN" sz="2000" b="0" dirty="0"/>
              <a:t>Index</a:t>
            </a:r>
            <a:r>
              <a:rPr lang="zh-CN" altLang="en-US" sz="2000" b="0" dirty="0"/>
              <a:t>）：</a:t>
            </a:r>
            <a:r>
              <a:rPr lang="zh-CN" altLang="en-US" sz="2000" b="0" dirty="0">
                <a:solidFill>
                  <a:srgbClr val="000000"/>
                </a:solidFill>
              </a:rPr>
              <a:t>用预处理的时空开销换取高效查询</a:t>
            </a:r>
            <a:endParaRPr lang="en-US" altLang="zh-CN" sz="2000" b="0" dirty="0">
              <a:solidFill>
                <a:srgbClr val="000000"/>
              </a:solidFill>
            </a:endParaRPr>
          </a:p>
          <a:p>
            <a:pPr marL="800100" lvl="1" indent="-342900">
              <a:lnSpc>
                <a:spcPts val="2800"/>
              </a:lnSpc>
              <a:spcBef>
                <a:spcPts val="600"/>
              </a:spcBef>
              <a:spcAft>
                <a:spcPts val="600"/>
              </a:spcAft>
              <a:buFontTx/>
              <a:buChar char="-"/>
            </a:pPr>
            <a:r>
              <a:rPr lang="zh-CN" altLang="en-US" sz="2000" b="0" dirty="0"/>
              <a:t>反规范化（</a:t>
            </a:r>
            <a:r>
              <a:rPr lang="en-US" altLang="zh-CN" sz="2000" b="0" dirty="0"/>
              <a:t>De-normalization</a:t>
            </a:r>
            <a:r>
              <a:rPr lang="zh-CN" altLang="en-US" sz="2000" b="0" dirty="0"/>
              <a:t>）：</a:t>
            </a:r>
            <a:r>
              <a:rPr lang="zh-CN" altLang="en-US" sz="2000" b="0" dirty="0">
                <a:solidFill>
                  <a:srgbClr val="000000"/>
                </a:solidFill>
              </a:rPr>
              <a:t>减少连接操作次数和磁盘</a:t>
            </a:r>
            <a:r>
              <a:rPr lang="en-US" altLang="zh-CN" sz="2000" b="0" dirty="0">
                <a:solidFill>
                  <a:srgbClr val="000000"/>
                </a:solidFill>
              </a:rPr>
              <a:t>I/O</a:t>
            </a:r>
          </a:p>
          <a:p>
            <a:pPr marL="800100" lvl="1" indent="-342900">
              <a:lnSpc>
                <a:spcPts val="2800"/>
              </a:lnSpc>
              <a:spcBef>
                <a:spcPts val="600"/>
              </a:spcBef>
              <a:spcAft>
                <a:spcPts val="600"/>
              </a:spcAft>
              <a:buFontTx/>
              <a:buChar char="-"/>
            </a:pPr>
            <a:r>
              <a:rPr lang="zh-CN" altLang="en-US" sz="2000" b="0" dirty="0"/>
              <a:t>物化视图（</a:t>
            </a:r>
            <a:r>
              <a:rPr lang="en-US" altLang="zh-CN" sz="2000" b="0" dirty="0"/>
              <a:t>Materialized View</a:t>
            </a:r>
            <a:r>
              <a:rPr lang="zh-CN" altLang="en-US" sz="2000" b="0" dirty="0"/>
              <a:t>）：</a:t>
            </a:r>
            <a:r>
              <a:rPr lang="zh-CN" altLang="en-US" sz="2000" b="0" dirty="0">
                <a:solidFill>
                  <a:srgbClr val="000000"/>
                </a:solidFill>
              </a:rPr>
              <a:t>预存视图</a:t>
            </a:r>
            <a:endParaRPr lang="en-US" altLang="zh-CN" sz="2000" b="0" dirty="0">
              <a:solidFill>
                <a:srgbClr val="000000"/>
              </a:solidFill>
            </a:endParaRPr>
          </a:p>
          <a:p>
            <a:pPr marL="800100" lvl="1" indent="-342900">
              <a:lnSpc>
                <a:spcPts val="2800"/>
              </a:lnSpc>
              <a:spcBef>
                <a:spcPts val="600"/>
              </a:spcBef>
              <a:spcAft>
                <a:spcPts val="600"/>
              </a:spcAft>
              <a:buFontTx/>
              <a:buChar char="-"/>
            </a:pPr>
            <a:r>
              <a:rPr lang="zh-CN" altLang="en-US" sz="2000" b="0" dirty="0"/>
              <a:t>查询重写（</a:t>
            </a:r>
            <a:r>
              <a:rPr lang="en-US" altLang="zh-CN" sz="2000" b="0" dirty="0"/>
              <a:t>Query Rewriting</a:t>
            </a:r>
            <a:r>
              <a:rPr lang="zh-CN" altLang="en-US" sz="2000" b="0" dirty="0"/>
              <a:t>）：</a:t>
            </a:r>
            <a:r>
              <a:rPr lang="zh-CN" altLang="en-US" sz="2000" b="0" dirty="0">
                <a:solidFill>
                  <a:srgbClr val="000000"/>
                </a:solidFill>
              </a:rPr>
              <a:t>重写语句获得更好的查询执行计划</a:t>
            </a:r>
            <a:endParaRPr lang="en-US" altLang="zh-CN" sz="2000" b="0" dirty="0">
              <a:solidFill>
                <a:srgbClr val="000000"/>
              </a:solidFill>
            </a:endParaRPr>
          </a:p>
          <a:p>
            <a:pPr lvl="1">
              <a:lnSpc>
                <a:spcPts val="2800"/>
              </a:lnSpc>
              <a:spcBef>
                <a:spcPts val="600"/>
              </a:spcBef>
              <a:spcAft>
                <a:spcPts val="600"/>
              </a:spcAft>
            </a:pPr>
            <a:r>
              <a:rPr lang="zh-CN" altLang="en-US" sz="2000" b="0" dirty="0">
                <a:solidFill>
                  <a:srgbClr val="FF0000"/>
                </a:solidFill>
              </a:rPr>
              <a:t>优化目标</a:t>
            </a:r>
            <a:r>
              <a:rPr lang="en-US" altLang="zh-CN" sz="2000" b="0" dirty="0">
                <a:solidFill>
                  <a:srgbClr val="FF0000"/>
                </a:solidFill>
              </a:rPr>
              <a:t>——</a:t>
            </a:r>
            <a:r>
              <a:rPr lang="zh-CN" altLang="en-US" sz="2000" b="0" dirty="0">
                <a:solidFill>
                  <a:srgbClr val="FF0000"/>
                </a:solidFill>
              </a:rPr>
              <a:t>减少查询所需时间和资源消耗</a:t>
            </a:r>
            <a:endParaRPr lang="en-US" altLang="zh-CN" sz="2000" b="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2492204" y="2564904"/>
            <a:ext cx="6253163" cy="3881437"/>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关系数据库查询优化概述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基数估计</a:t>
            </a:r>
            <a:endParaRPr lang="en-US" altLang="zh-CN" sz="2200" dirty="0">
              <a:solidFill>
                <a:srgbClr val="FF0000"/>
              </a:solidFill>
              <a:ea typeface="黑体" panose="02010609060101010101" pitchFamily="2" charset="-122"/>
            </a:endParaRPr>
          </a:p>
          <a:p>
            <a:pPr lvl="1" eaLnBrk="1" hangingPunct="1">
              <a:lnSpc>
                <a:spcPts val="2800"/>
              </a:lnSpc>
              <a:spcBef>
                <a:spcPts val="0"/>
              </a:spcBef>
              <a:spcAft>
                <a:spcPts val="600"/>
              </a:spcAft>
            </a:pPr>
            <a:r>
              <a:rPr lang="zh-CN" altLang="en-US" sz="1800" dirty="0">
                <a:solidFill>
                  <a:srgbClr val="FF0000"/>
                </a:solidFill>
                <a:ea typeface="黑体" panose="02010609060101010101" pitchFamily="2" charset="-122"/>
              </a:rPr>
              <a:t>基数估计概述</a:t>
            </a:r>
            <a:endParaRPr lang="en-US" altLang="zh-CN" sz="1800" dirty="0">
              <a:solidFill>
                <a:srgbClr val="FF0000"/>
              </a:solidFill>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传统基数估计方法</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基于机器学习的基数估计方法</a:t>
            </a: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基数估计概述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14" name="Rectangle 3"/>
          <p:cNvSpPr>
            <a:spLocks noChangeArrowheads="1"/>
          </p:cNvSpPr>
          <p:nvPr/>
        </p:nvSpPr>
        <p:spPr bwMode="auto">
          <a:xfrm>
            <a:off x="684213" y="2032001"/>
            <a:ext cx="8208962" cy="1296654"/>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查询优化器（</a:t>
            </a:r>
            <a:r>
              <a:rPr lang="en-US" altLang="zh-CN" sz="2200" dirty="0">
                <a:solidFill>
                  <a:srgbClr val="0000FF"/>
                </a:solidFill>
              </a:rPr>
              <a:t>Query Optimizer</a:t>
            </a:r>
            <a:r>
              <a:rPr lang="zh-CN" altLang="en-US" sz="2200" dirty="0">
                <a:solidFill>
                  <a:srgbClr val="0000FF"/>
                </a:solidFill>
              </a:rPr>
              <a:t>）</a:t>
            </a:r>
            <a:endParaRPr lang="en-US" altLang="zh-CN" sz="2200" dirty="0">
              <a:solidFill>
                <a:srgbClr val="0000FF"/>
              </a:solidFill>
            </a:endParaRPr>
          </a:p>
          <a:p>
            <a:pPr>
              <a:lnSpc>
                <a:spcPts val="2800"/>
              </a:lnSpc>
              <a:spcBef>
                <a:spcPts val="600"/>
              </a:spcBef>
              <a:spcAft>
                <a:spcPts val="600"/>
              </a:spcAft>
            </a:pPr>
            <a:r>
              <a:rPr lang="zh-CN" altLang="en-US" sz="2000" b="0" dirty="0"/>
              <a:t>从查询操作的所有执行计划（通过应用查询优化各种手段可得到的查询执行计划）中</a:t>
            </a:r>
            <a:r>
              <a:rPr lang="zh-CN" altLang="en-US" sz="2000" b="0" dirty="0">
                <a:solidFill>
                  <a:srgbClr val="FF0000"/>
                </a:solidFill>
              </a:rPr>
              <a:t>尽可能找到最优的计划</a:t>
            </a:r>
            <a:endParaRPr lang="en-US" altLang="zh-CN" sz="2000" b="0" dirty="0">
              <a:solidFill>
                <a:srgbClr val="FF0000"/>
              </a:solidFill>
            </a:endParaRPr>
          </a:p>
          <a:p>
            <a:pPr>
              <a:lnSpc>
                <a:spcPts val="2600"/>
              </a:lnSpc>
            </a:pPr>
            <a:endParaRPr lang="en-US" altLang="zh-CN" sz="2200" b="0" dirty="0">
              <a:latin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2844478" y="3465338"/>
          <a:ext cx="3888432" cy="2943327"/>
        </p:xfrm>
        <a:graphic>
          <a:graphicData uri="http://schemas.openxmlformats.org/presentationml/2006/ole">
            <mc:AlternateContent xmlns:mc="http://schemas.openxmlformats.org/markup-compatibility/2006">
              <mc:Choice xmlns:v="urn:schemas-microsoft-com:vml" Requires="v">
                <p:oleObj name="Visio" r:id="rId2" imgW="2312035" imgH="1751330" progId="Visio.Drawing.15">
                  <p:embed/>
                </p:oleObj>
              </mc:Choice>
              <mc:Fallback>
                <p:oleObj name="Visio" r:id="rId2" imgW="2312035" imgH="1751330"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478" y="3465338"/>
                        <a:ext cx="3888432" cy="2943327"/>
                      </a:xfrm>
                      <a:prstGeom prst="rect">
                        <a:avLst/>
                      </a:prstGeom>
                      <a:noFill/>
                    </p:spPr>
                  </p:pic>
                </p:oleObj>
              </mc:Fallback>
            </mc:AlternateContent>
          </a:graphicData>
        </a:graphic>
      </p:graphicFrame>
      <p:sp>
        <p:nvSpPr>
          <p:cNvPr id="6" name="文本框 5"/>
          <p:cNvSpPr txBox="1"/>
          <p:nvPr/>
        </p:nvSpPr>
        <p:spPr>
          <a:xfrm>
            <a:off x="863016" y="3412157"/>
            <a:ext cx="1836302" cy="1015663"/>
          </a:xfrm>
          <a:prstGeom prst="rect">
            <a:avLst/>
          </a:prstGeom>
          <a:solidFill>
            <a:schemeClr val="accent4">
              <a:lumMod val="10000"/>
              <a:lumOff val="90000"/>
            </a:schemeClr>
          </a:solidFill>
          <a:ln w="6350">
            <a:solidFill>
              <a:schemeClr val="tx1"/>
            </a:solidFill>
          </a:ln>
        </p:spPr>
        <p:txBody>
          <a:bodyPr wrap="square" rtlCol="0">
            <a:spAutoFit/>
          </a:bodyPr>
          <a:lstStyle/>
          <a:p>
            <a:pPr algn="ctr"/>
            <a:r>
              <a:rPr lang="zh-CN" altLang="en-US" sz="2000" b="0" dirty="0">
                <a:solidFill>
                  <a:srgbClr val="002060"/>
                </a:solidFill>
                <a:cs typeface="Times New Roman" panose="02020603050405020304" pitchFamily="18" charset="0"/>
              </a:rPr>
              <a:t>估计执行计划的代价（</a:t>
            </a:r>
            <a:r>
              <a:rPr lang="en-US" altLang="zh-CN" sz="2000" b="0" dirty="0">
                <a:solidFill>
                  <a:srgbClr val="002060"/>
                </a:solidFill>
                <a:cs typeface="Times New Roman" panose="02020603050405020304" pitchFamily="18" charset="0"/>
              </a:rPr>
              <a:t>I/O</a:t>
            </a:r>
            <a:r>
              <a:rPr lang="zh-CN" altLang="en-US" sz="2000" b="0" dirty="0">
                <a:solidFill>
                  <a:srgbClr val="002060"/>
                </a:solidFill>
                <a:cs typeface="Times New Roman" panose="02020603050405020304" pitchFamily="18" charset="0"/>
              </a:rPr>
              <a:t>成本、</a:t>
            </a:r>
            <a:r>
              <a:rPr lang="en-US" altLang="zh-CN" sz="2000" b="0" dirty="0">
                <a:solidFill>
                  <a:srgbClr val="002060"/>
                </a:solidFill>
                <a:cs typeface="Times New Roman" panose="02020603050405020304" pitchFamily="18" charset="0"/>
              </a:rPr>
              <a:t>CPU</a:t>
            </a:r>
            <a:r>
              <a:rPr lang="zh-CN" altLang="en-US" sz="2000" b="0" dirty="0">
                <a:solidFill>
                  <a:srgbClr val="002060"/>
                </a:solidFill>
                <a:cs typeface="Times New Roman" panose="02020603050405020304" pitchFamily="18" charset="0"/>
              </a:rPr>
              <a:t>成本）</a:t>
            </a:r>
          </a:p>
        </p:txBody>
      </p:sp>
      <p:cxnSp>
        <p:nvCxnSpPr>
          <p:cNvPr id="8" name="直接箭头连接符 7"/>
          <p:cNvCxnSpPr>
            <a:endCxn id="6" idx="2"/>
          </p:cNvCxnSpPr>
          <p:nvPr/>
        </p:nvCxnSpPr>
        <p:spPr bwMode="auto">
          <a:xfrm flipH="1" flipV="1">
            <a:off x="1781167" y="4427820"/>
            <a:ext cx="1063312" cy="724592"/>
          </a:xfrm>
          <a:prstGeom prst="straightConnector1">
            <a:avLst/>
          </a:prstGeom>
          <a:ln w="38100">
            <a:solidFill>
              <a:srgbClr val="0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1" idx="1"/>
          </p:cNvCxnSpPr>
          <p:nvPr/>
        </p:nvCxnSpPr>
        <p:spPr bwMode="auto">
          <a:xfrm flipV="1">
            <a:off x="6374442" y="5112767"/>
            <a:ext cx="680795" cy="39644"/>
          </a:xfrm>
          <a:prstGeom prst="straightConnector1">
            <a:avLst/>
          </a:prstGeom>
          <a:ln w="38100">
            <a:solidFill>
              <a:srgbClr val="0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055237" y="4112493"/>
            <a:ext cx="1944683" cy="2000548"/>
          </a:xfrm>
          <a:prstGeom prst="rect">
            <a:avLst/>
          </a:prstGeom>
          <a:solidFill>
            <a:schemeClr val="accent6">
              <a:lumMod val="10000"/>
              <a:lumOff val="90000"/>
            </a:schemeClr>
          </a:solidFill>
          <a:ln w="6350">
            <a:solidFill>
              <a:schemeClr val="tx1"/>
            </a:solidFill>
          </a:ln>
        </p:spPr>
        <p:txBody>
          <a:bodyPr wrap="square" rtlCol="0">
            <a:spAutoFit/>
          </a:bodyPr>
          <a:lstStyle/>
          <a:p>
            <a:pPr algn="ctr"/>
            <a:r>
              <a:rPr lang="zh-CN" altLang="en-US" sz="2000" b="0" dirty="0">
                <a:solidFill>
                  <a:srgbClr val="002060"/>
                </a:solidFill>
                <a:cs typeface="Times New Roman" panose="02020603050405020304" pitchFamily="18" charset="0"/>
              </a:rPr>
              <a:t>估计查询涉及数据对象的大小分布情况（查询结果大小、可能取值频率分布）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基数估计概述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14" name="Rectangle 3"/>
          <p:cNvSpPr>
            <a:spLocks noChangeArrowheads="1"/>
          </p:cNvSpPr>
          <p:nvPr/>
        </p:nvSpPr>
        <p:spPr bwMode="auto">
          <a:xfrm>
            <a:off x="684213" y="2032002"/>
            <a:ext cx="8208962" cy="1038058"/>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基数估计（</a:t>
            </a:r>
            <a:r>
              <a:rPr lang="en-US" altLang="zh-CN" sz="2200" dirty="0">
                <a:solidFill>
                  <a:srgbClr val="0000FF"/>
                </a:solidFill>
              </a:rPr>
              <a:t>Cardinality Estimation</a:t>
            </a:r>
            <a:r>
              <a:rPr lang="zh-CN" altLang="en-US" sz="2200" dirty="0">
                <a:solidFill>
                  <a:srgbClr val="0000FF"/>
                </a:solidFill>
              </a:rPr>
              <a:t>）</a:t>
            </a:r>
            <a:endParaRPr lang="en-US" altLang="zh-CN" sz="2200" dirty="0">
              <a:solidFill>
                <a:srgbClr val="0000FF"/>
              </a:solidFill>
            </a:endParaRPr>
          </a:p>
          <a:p>
            <a:pPr>
              <a:lnSpc>
                <a:spcPts val="2400"/>
              </a:lnSpc>
              <a:spcBef>
                <a:spcPts val="600"/>
              </a:spcBef>
              <a:spcAft>
                <a:spcPts val="600"/>
              </a:spcAft>
            </a:pPr>
            <a:r>
              <a:rPr lang="en-US" altLang="zh-CN" sz="2200" b="0" dirty="0">
                <a:solidFill>
                  <a:srgbClr val="0000FF"/>
                </a:solidFill>
              </a:rPr>
              <a:t>     </a:t>
            </a:r>
            <a:r>
              <a:rPr lang="zh-CN" altLang="en-US" sz="2000" b="0" dirty="0"/>
              <a:t>估计数据中满足查询条件的记录数</a:t>
            </a:r>
            <a:endParaRPr lang="en-US" altLang="zh-CN" sz="2000" b="0" dirty="0"/>
          </a:p>
        </p:txBody>
      </p:sp>
      <p:sp>
        <p:nvSpPr>
          <p:cNvPr id="17" name="Rectangle 3"/>
          <p:cNvSpPr>
            <a:spLocks noChangeArrowheads="1"/>
          </p:cNvSpPr>
          <p:nvPr/>
        </p:nvSpPr>
        <p:spPr bwMode="auto">
          <a:xfrm>
            <a:off x="684213" y="4154562"/>
            <a:ext cx="8208962" cy="100263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选择性估计（</a:t>
            </a:r>
            <a:r>
              <a:rPr lang="en-US" altLang="zh-CN" sz="2200" dirty="0">
                <a:solidFill>
                  <a:srgbClr val="0000FF"/>
                </a:solidFill>
              </a:rPr>
              <a:t>Selectivity Estimation</a:t>
            </a:r>
            <a:r>
              <a:rPr lang="zh-CN" altLang="en-US" sz="2200" dirty="0">
                <a:solidFill>
                  <a:srgbClr val="0000FF"/>
                </a:solidFill>
              </a:rPr>
              <a:t>）</a:t>
            </a:r>
            <a:endParaRPr lang="en-US" altLang="zh-CN" sz="2200" dirty="0">
              <a:solidFill>
                <a:srgbClr val="0000FF"/>
              </a:solidFill>
            </a:endParaRPr>
          </a:p>
          <a:p>
            <a:pPr>
              <a:lnSpc>
                <a:spcPts val="2400"/>
              </a:lnSpc>
              <a:spcBef>
                <a:spcPts val="600"/>
              </a:spcBef>
              <a:spcAft>
                <a:spcPts val="600"/>
              </a:spcAft>
            </a:pPr>
            <a:r>
              <a:rPr lang="en-US" altLang="zh-CN" sz="2200" b="0" dirty="0">
                <a:solidFill>
                  <a:srgbClr val="0000FF"/>
                </a:solidFill>
              </a:rPr>
              <a:t>     </a:t>
            </a:r>
            <a:r>
              <a:rPr lang="zh-CN" altLang="en-US" sz="2000" b="0" dirty="0"/>
              <a:t>估计数据中满足查询条件的概率值</a:t>
            </a:r>
            <a:endParaRPr lang="en-US" altLang="zh-CN" sz="2000" b="0" dirty="0"/>
          </a:p>
        </p:txBody>
      </p:sp>
      <p:sp>
        <p:nvSpPr>
          <p:cNvPr id="2" name="AutoShape 4"/>
          <p:cNvSpPr>
            <a:spLocks noChangeArrowheads="1"/>
          </p:cNvSpPr>
          <p:nvPr/>
        </p:nvSpPr>
        <p:spPr bwMode="auto">
          <a:xfrm>
            <a:off x="5712594" y="2834823"/>
            <a:ext cx="3021855" cy="1271751"/>
          </a:xfrm>
          <a:prstGeom prst="cloudCallout">
            <a:avLst>
              <a:gd name="adj1" fmla="val -72837"/>
              <a:gd name="adj2" fmla="val -34045"/>
            </a:avLst>
          </a:prstGeom>
          <a:solidFill>
            <a:schemeClr val="accent1"/>
          </a:solidFill>
          <a:ln w="9525">
            <a:solidFill>
              <a:schemeClr val="tx1"/>
            </a:solidFill>
            <a:round/>
          </a:ln>
        </p:spPr>
        <p:txBody>
          <a:bodyPr anchor="ctr"/>
          <a:lstStyle/>
          <a:p>
            <a:pPr algn="ctr">
              <a:lnSpc>
                <a:spcPts val="2400"/>
              </a:lnSpc>
              <a:spcBef>
                <a:spcPct val="0"/>
              </a:spcBef>
              <a:buClrTx/>
              <a:buFontTx/>
              <a:buNone/>
            </a:pPr>
            <a:r>
              <a:rPr lang="zh-CN" altLang="en-US" sz="1800" dirty="0">
                <a:solidFill>
                  <a:srgbClr val="FF0000"/>
                </a:solidFill>
                <a:latin typeface="+mn-lt"/>
                <a:ea typeface="黑体" panose="02010609060101010101" pitchFamily="2" charset="-122"/>
              </a:rPr>
              <a:t>基数估计和规模分布估计器有什么关系？</a:t>
            </a:r>
            <a:endParaRPr lang="en-US" altLang="zh-CN" sz="1800" dirty="0">
              <a:solidFill>
                <a:srgbClr val="FF0000"/>
              </a:solidFill>
              <a:latin typeface="+mn-lt"/>
              <a:ea typeface="黑体" panose="02010609060101010101" pitchFamily="2" charset="-122"/>
            </a:endParaRPr>
          </a:p>
        </p:txBody>
      </p:sp>
      <p:sp>
        <p:nvSpPr>
          <p:cNvPr id="3" name="箭头: 上下 2"/>
          <p:cNvSpPr/>
          <p:nvPr/>
        </p:nvSpPr>
        <p:spPr bwMode="auto">
          <a:xfrm>
            <a:off x="2684245" y="2930949"/>
            <a:ext cx="879643" cy="1160412"/>
          </a:xfrm>
          <a:prstGeom prst="upDownArrow">
            <a:avLst>
              <a:gd name="adj1" fmla="val 41684"/>
              <a:gd name="adj2" fmla="val 3336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lang="en-US" altLang="zh-CN" sz="2000" dirty="0"/>
          </a:p>
        </p:txBody>
      </p:sp>
      <p:sp>
        <p:nvSpPr>
          <p:cNvPr id="5" name="文本框 4"/>
          <p:cNvSpPr txBox="1"/>
          <p:nvPr/>
        </p:nvSpPr>
        <p:spPr>
          <a:xfrm flipH="1">
            <a:off x="2901830" y="3187989"/>
            <a:ext cx="432050" cy="646331"/>
          </a:xfrm>
          <a:prstGeom prst="rect">
            <a:avLst/>
          </a:prstGeom>
          <a:noFill/>
        </p:spPr>
        <p:txBody>
          <a:bodyPr wrap="square" rtlCol="0">
            <a:spAutoFit/>
          </a:bodyPr>
          <a:lstStyle/>
          <a:p>
            <a:r>
              <a:rPr lang="zh-CN" altLang="en-US" sz="1800" dirty="0"/>
              <a:t>等价</a:t>
            </a:r>
          </a:p>
        </p:txBody>
      </p:sp>
      <p:sp>
        <p:nvSpPr>
          <p:cNvPr id="6" name="Rectangle 3"/>
          <p:cNvSpPr>
            <a:spLocks noChangeArrowheads="1"/>
          </p:cNvSpPr>
          <p:nvPr/>
        </p:nvSpPr>
        <p:spPr bwMode="auto">
          <a:xfrm>
            <a:off x="695251" y="5253167"/>
            <a:ext cx="8208962" cy="1357864"/>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基数估计方法</a:t>
            </a:r>
            <a:endParaRPr lang="en-US" altLang="zh-CN" sz="2200" dirty="0">
              <a:solidFill>
                <a:srgbClr val="0000FF"/>
              </a:solidFill>
            </a:endParaRPr>
          </a:p>
          <a:p>
            <a:pPr marL="800100" lvl="1" indent="-342900">
              <a:lnSpc>
                <a:spcPts val="2400"/>
              </a:lnSpc>
              <a:spcBef>
                <a:spcPts val="600"/>
              </a:spcBef>
              <a:spcAft>
                <a:spcPts val="600"/>
              </a:spcAft>
              <a:buFontTx/>
              <a:buChar char="-"/>
            </a:pPr>
            <a:r>
              <a:rPr lang="zh-CN" altLang="en-US" sz="2000" b="0" dirty="0"/>
              <a:t>传统基数估计方法</a:t>
            </a:r>
            <a:endParaRPr lang="en-US" altLang="zh-CN" sz="2000" b="0" dirty="0"/>
          </a:p>
          <a:p>
            <a:pPr marL="800100" lvl="1" indent="-342900">
              <a:lnSpc>
                <a:spcPts val="2400"/>
              </a:lnSpc>
              <a:spcBef>
                <a:spcPts val="600"/>
              </a:spcBef>
              <a:spcAft>
                <a:spcPts val="600"/>
              </a:spcAft>
              <a:buFontTx/>
              <a:buChar char="-"/>
            </a:pPr>
            <a:r>
              <a:rPr lang="zh-CN" altLang="en-US" sz="2000" b="0" dirty="0"/>
              <a:t>基于机器学习的基数估计方法</a:t>
            </a:r>
            <a:endParaRPr lang="en-US" altLang="zh-CN" sz="2000" b="0" dirty="0"/>
          </a:p>
        </p:txBody>
      </p:sp>
      <p:sp>
        <p:nvSpPr>
          <p:cNvPr id="9" name="AutoShape 4">
            <a:extLst>
              <a:ext uri="{FF2B5EF4-FFF2-40B4-BE49-F238E27FC236}">
                <a16:creationId xmlns:a16="http://schemas.microsoft.com/office/drawing/2014/main" id="{04A29B2B-1710-4744-B735-49C47489DA2F}"/>
              </a:ext>
            </a:extLst>
          </p:cNvPr>
          <p:cNvSpPr>
            <a:spLocks noChangeArrowheads="1"/>
          </p:cNvSpPr>
          <p:nvPr/>
        </p:nvSpPr>
        <p:spPr bwMode="auto">
          <a:xfrm>
            <a:off x="5871320" y="5253167"/>
            <a:ext cx="3021855" cy="1271751"/>
          </a:xfrm>
          <a:prstGeom prst="cloudCallout">
            <a:avLst>
              <a:gd name="adj1" fmla="val -107825"/>
              <a:gd name="adj2" fmla="val -10452"/>
            </a:avLst>
          </a:prstGeom>
          <a:solidFill>
            <a:schemeClr val="accent1"/>
          </a:solidFill>
          <a:ln w="9525">
            <a:solidFill>
              <a:schemeClr val="tx1"/>
            </a:solidFill>
            <a:round/>
          </a:ln>
        </p:spPr>
        <p:txBody>
          <a:bodyPr anchor="ctr"/>
          <a:lstStyle/>
          <a:p>
            <a:pPr algn="ctr">
              <a:lnSpc>
                <a:spcPts val="2400"/>
              </a:lnSpc>
              <a:spcBef>
                <a:spcPct val="0"/>
              </a:spcBef>
              <a:buClrTx/>
              <a:buFontTx/>
              <a:buNone/>
            </a:pPr>
            <a:r>
              <a:rPr lang="zh-CN" altLang="en-US" sz="1800" dirty="0">
                <a:solidFill>
                  <a:srgbClr val="FF0000"/>
                </a:solidFill>
                <a:latin typeface="+mn-lt"/>
                <a:ea typeface="黑体" panose="02010609060101010101" pitchFamily="2" charset="-122"/>
              </a:rPr>
              <a:t>当前数据库领域研究的热点！</a:t>
            </a:r>
            <a:endParaRPr lang="en-US" altLang="zh-CN" sz="1800" dirty="0">
              <a:solidFill>
                <a:srgbClr val="FF0000"/>
              </a:solidFill>
              <a:latin typeface="+mn-lt"/>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2492204" y="2564904"/>
            <a:ext cx="6253163" cy="3881437"/>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关系数据库查询优化概述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基数估计</a:t>
            </a:r>
            <a:endParaRPr lang="en-US" altLang="zh-CN" sz="2200" dirty="0">
              <a:solidFill>
                <a:srgbClr val="FF0000"/>
              </a:solidFill>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基数估计概述</a:t>
            </a:r>
            <a:endParaRPr lang="en-US" altLang="zh-CN" sz="1800" dirty="0">
              <a:ea typeface="黑体" panose="02010609060101010101" pitchFamily="2" charset="-122"/>
            </a:endParaRPr>
          </a:p>
          <a:p>
            <a:pPr lvl="1" eaLnBrk="1" hangingPunct="1">
              <a:lnSpc>
                <a:spcPts val="2800"/>
              </a:lnSpc>
              <a:spcBef>
                <a:spcPts val="0"/>
              </a:spcBef>
              <a:spcAft>
                <a:spcPts val="600"/>
              </a:spcAft>
            </a:pPr>
            <a:r>
              <a:rPr lang="zh-CN" altLang="en-US" sz="1800" dirty="0">
                <a:solidFill>
                  <a:srgbClr val="FF0000"/>
                </a:solidFill>
                <a:ea typeface="黑体" panose="02010609060101010101" pitchFamily="2" charset="-122"/>
              </a:rPr>
              <a:t>传统基数估计方法</a:t>
            </a:r>
            <a:endParaRPr lang="en-US" altLang="zh-CN" sz="1800" dirty="0">
              <a:solidFill>
                <a:srgbClr val="FF0000"/>
              </a:solidFill>
              <a:ea typeface="黑体" panose="02010609060101010101" pitchFamily="2" charset="-122"/>
            </a:endParaRPr>
          </a:p>
          <a:p>
            <a:pPr lvl="1" eaLnBrk="1" hangingPunct="1">
              <a:lnSpc>
                <a:spcPts val="2800"/>
              </a:lnSpc>
              <a:spcBef>
                <a:spcPts val="0"/>
              </a:spcBef>
              <a:spcAft>
                <a:spcPts val="600"/>
              </a:spcAft>
            </a:pPr>
            <a:r>
              <a:rPr lang="zh-CN" altLang="en-US" sz="1800" dirty="0">
                <a:ea typeface="黑体" panose="02010609060101010101" pitchFamily="2" charset="-122"/>
              </a:rPr>
              <a:t>基于机器学习的基数估计方法</a:t>
            </a: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1371600" y="609600"/>
            <a:ext cx="7378700" cy="1143000"/>
          </a:xfrm>
        </p:spPr>
        <p:txBody>
          <a:bodyPr/>
          <a:lstStyle/>
          <a:p>
            <a:pPr eaLnBrk="1" hangingPunct="1"/>
            <a:r>
              <a:rPr lang="zh-CN" altLang="en-US" dirty="0">
                <a:ea typeface="黑体" panose="02010609060101010101" pitchFamily="2" charset="-122"/>
              </a:rPr>
              <a:t>传统基数估计方法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14" name="Rectangle 3"/>
          <p:cNvSpPr>
            <a:spLocks noChangeArrowheads="1"/>
          </p:cNvSpPr>
          <p:nvPr/>
        </p:nvSpPr>
        <p:spPr bwMode="auto">
          <a:xfrm>
            <a:off x="683568" y="2060848"/>
            <a:ext cx="8209607" cy="482453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传统基数估计方法</a:t>
            </a:r>
            <a:endParaRPr lang="en-US" altLang="zh-CN" sz="2200" dirty="0">
              <a:solidFill>
                <a:srgbClr val="0000FF"/>
              </a:solidFill>
            </a:endParaRPr>
          </a:p>
          <a:p>
            <a:pPr marL="266700" lvl="1" indent="-266700">
              <a:lnSpc>
                <a:spcPct val="150000"/>
              </a:lnSpc>
              <a:spcBef>
                <a:spcPts val="0"/>
              </a:spcBef>
              <a:spcAft>
                <a:spcPts val="300"/>
              </a:spcAft>
              <a:buFontTx/>
              <a:buChar char="-"/>
            </a:pPr>
            <a:r>
              <a:rPr lang="zh-CN" altLang="en-US" sz="2000" b="0" dirty="0"/>
              <a:t>基于概要的方法</a:t>
            </a:r>
            <a:endParaRPr lang="en-US" altLang="zh-CN" sz="2000" b="0" i="1" dirty="0"/>
          </a:p>
          <a:p>
            <a:pPr marL="0" lvl="1">
              <a:lnSpc>
                <a:spcPct val="150000"/>
              </a:lnSpc>
              <a:spcBef>
                <a:spcPts val="0"/>
              </a:spcBef>
              <a:spcAft>
                <a:spcPts val="0"/>
              </a:spcAft>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预先收集数据库的统计信息，基于独立性等简单假设，快速计算基数值</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a:p>
            <a:pPr marL="0" lvl="1">
              <a:lnSpc>
                <a:spcPct val="150000"/>
              </a:lnSpc>
              <a:spcBef>
                <a:spcPts val="0"/>
              </a:spcBef>
              <a:spcAft>
                <a:spcPts val="0"/>
              </a:spcAft>
            </a:pPr>
            <a:r>
              <a:rPr lang="zh-CN" altLang="en-US" sz="1800" b="0" dirty="0">
                <a:solidFill>
                  <a:srgbClr val="FF0000"/>
                </a:solidFill>
              </a:rPr>
              <a:t>代表性方法：基于直方图的方法</a:t>
            </a:r>
            <a:endParaRPr lang="en-US" altLang="zh-CN" sz="1800" b="0" dirty="0">
              <a:solidFill>
                <a:srgbClr val="000000"/>
              </a:solidFill>
            </a:endParaRPr>
          </a:p>
          <a:p>
            <a:pPr lvl="1">
              <a:lnSpc>
                <a:spcPct val="150000"/>
              </a:lnSpc>
              <a:spcBef>
                <a:spcPts val="0"/>
              </a:spcBef>
              <a:spcAft>
                <a:spcPts val="0"/>
              </a:spcAft>
            </a:pPr>
            <a:endParaRPr lang="en-US" altLang="zh-CN" sz="1800" b="0" dirty="0">
              <a:solidFill>
                <a:srgbClr val="000000"/>
              </a:solidFill>
            </a:endParaRPr>
          </a:p>
          <a:p>
            <a:pPr lvl="1">
              <a:lnSpc>
                <a:spcPct val="150000"/>
              </a:lnSpc>
              <a:spcBef>
                <a:spcPts val="0"/>
              </a:spcBef>
              <a:spcAft>
                <a:spcPts val="0"/>
              </a:spcAft>
            </a:pPr>
            <a:endParaRPr lang="en-US" altLang="zh-CN" sz="1800" b="0" dirty="0">
              <a:solidFill>
                <a:srgbClr val="000000"/>
              </a:solidFill>
            </a:endParaRPr>
          </a:p>
          <a:p>
            <a:pPr lvl="1">
              <a:lnSpc>
                <a:spcPct val="150000"/>
              </a:lnSpc>
              <a:spcBef>
                <a:spcPts val="0"/>
              </a:spcBef>
              <a:spcAft>
                <a:spcPts val="0"/>
              </a:spcAft>
            </a:pPr>
            <a:endParaRPr lang="en-US" altLang="zh-CN" sz="1800" b="0" dirty="0">
              <a:solidFill>
                <a:srgbClr val="000000"/>
              </a:solidFill>
            </a:endParaRPr>
          </a:p>
          <a:p>
            <a:pPr lvl="1">
              <a:lnSpc>
                <a:spcPts val="600"/>
              </a:lnSpc>
              <a:spcBef>
                <a:spcPts val="0"/>
              </a:spcBef>
              <a:spcAft>
                <a:spcPts val="0"/>
              </a:spcAft>
            </a:pPr>
            <a:endParaRPr lang="en-US" altLang="zh-CN" sz="1800" b="0" dirty="0">
              <a:solidFill>
                <a:srgbClr val="000000"/>
              </a:solidFill>
            </a:endParaRPr>
          </a:p>
          <a:p>
            <a:pPr marL="266700" lvl="1" indent="-266700">
              <a:lnSpc>
                <a:spcPct val="150000"/>
              </a:lnSpc>
              <a:spcBef>
                <a:spcPts val="300"/>
              </a:spcBef>
              <a:spcAft>
                <a:spcPts val="300"/>
              </a:spcAft>
              <a:buFontTx/>
              <a:buChar char="-"/>
            </a:pPr>
            <a:r>
              <a:rPr lang="zh-CN" altLang="en-US" sz="2000" b="0" dirty="0"/>
              <a:t>基于采样的方法</a:t>
            </a:r>
            <a:endParaRPr lang="en-US" altLang="zh-CN" sz="2000" b="0" dirty="0"/>
          </a:p>
          <a:p>
            <a:pPr marL="0" marR="0" lvl="1" algn="l" defTabSz="914400" rtl="0" eaLnBrk="1" fontAlgn="base" latinLnBrk="0" hangingPunct="1">
              <a:lnSpc>
                <a:spcPct val="150000"/>
              </a:lnSpc>
              <a:spcBef>
                <a:spcPts val="0"/>
              </a:spcBef>
              <a:spcAft>
                <a:spcPts val="0"/>
              </a:spcAft>
              <a:buClr>
                <a:srgbClr val="003366"/>
              </a:buClr>
              <a:buSzTx/>
              <a:buFont typeface="Wingdings" panose="05000000000000000000" pitchFamily="2" charset="2"/>
              <a:buNone/>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从原始数据中随机抽取一定比例或一定数量的记录，根据在采样集上执行查询得到的结果大小除以相应缩放比例得到基数估计结果</a:t>
            </a:r>
            <a:endParaRPr lang="en-US" altLang="zh-CN" sz="2000" b="0" dirty="0"/>
          </a:p>
        </p:txBody>
      </p:sp>
      <p:sp>
        <p:nvSpPr>
          <p:cNvPr id="2" name="矩形 1">
            <a:extLst>
              <a:ext uri="{FF2B5EF4-FFF2-40B4-BE49-F238E27FC236}">
                <a16:creationId xmlns:a16="http://schemas.microsoft.com/office/drawing/2014/main" id="{5E90EAF2-58AC-49BF-8334-E4B2175C0000}"/>
              </a:ext>
            </a:extLst>
          </p:cNvPr>
          <p:cNvSpPr/>
          <p:nvPr/>
        </p:nvSpPr>
        <p:spPr>
          <a:xfrm>
            <a:off x="4051622" y="3550234"/>
            <a:ext cx="4968552" cy="1701748"/>
          </a:xfrm>
          <a:prstGeom prst="rect">
            <a:avLst/>
          </a:prstGeom>
          <a:solidFill>
            <a:schemeClr val="accent5"/>
          </a:solidFill>
          <a:ln w="6350">
            <a:solidFill>
              <a:schemeClr val="tx1"/>
            </a:solidFill>
          </a:ln>
        </p:spPr>
        <p:txBody>
          <a:bodyPr wrap="square">
            <a:spAutoFit/>
          </a:bodyPr>
          <a:lstStyle/>
          <a:p>
            <a:pPr marL="0" lvl="1">
              <a:lnSpc>
                <a:spcPct val="150000"/>
              </a:lnSpc>
              <a:spcBef>
                <a:spcPts val="0"/>
              </a:spcBef>
              <a:spcAft>
                <a:spcPts val="0"/>
              </a:spcAft>
            </a:pPr>
            <a:r>
              <a:rPr lang="zh-CN" altLang="en-US" sz="1800" b="0" dirty="0">
                <a:solidFill>
                  <a:srgbClr val="000000"/>
                </a:solidFill>
              </a:rPr>
              <a:t>① 频率直方图（</a:t>
            </a:r>
            <a:r>
              <a:rPr lang="en-US" altLang="zh-CN" sz="1800" b="0" dirty="0">
                <a:solidFill>
                  <a:srgbClr val="000000"/>
                </a:solidFill>
              </a:rPr>
              <a:t>Frequency Histogram</a:t>
            </a:r>
            <a:r>
              <a:rPr lang="zh-CN" altLang="en-US" sz="1800" b="0" dirty="0">
                <a:solidFill>
                  <a:srgbClr val="000000"/>
                </a:solidFill>
              </a:rPr>
              <a:t>）</a:t>
            </a:r>
            <a:endParaRPr lang="en-US" altLang="zh-CN" sz="1800" b="0" dirty="0">
              <a:solidFill>
                <a:srgbClr val="000000"/>
              </a:solidFill>
            </a:endParaRPr>
          </a:p>
          <a:p>
            <a:pPr marL="0" lvl="1">
              <a:lnSpc>
                <a:spcPct val="150000"/>
              </a:lnSpc>
              <a:spcBef>
                <a:spcPts val="0"/>
              </a:spcBef>
              <a:spcAft>
                <a:spcPts val="0"/>
              </a:spcAft>
            </a:pPr>
            <a:r>
              <a:rPr lang="zh-CN" altLang="en-US" sz="1800" b="0" dirty="0">
                <a:solidFill>
                  <a:srgbClr val="000000"/>
                </a:solidFill>
              </a:rPr>
              <a:t>② 顶频直方图（</a:t>
            </a:r>
            <a:r>
              <a:rPr lang="en-US" altLang="zh-CN" sz="1800" b="0" dirty="0">
                <a:solidFill>
                  <a:srgbClr val="000000"/>
                </a:solidFill>
              </a:rPr>
              <a:t>Top Frequency Histogram</a:t>
            </a:r>
            <a:r>
              <a:rPr lang="zh-CN" altLang="en-US" sz="1800" b="0" dirty="0">
                <a:solidFill>
                  <a:srgbClr val="000000"/>
                </a:solidFill>
              </a:rPr>
              <a:t>）</a:t>
            </a:r>
            <a:endParaRPr lang="en-US" altLang="zh-CN" sz="1800" b="0" dirty="0">
              <a:solidFill>
                <a:srgbClr val="000000"/>
              </a:solidFill>
            </a:endParaRPr>
          </a:p>
          <a:p>
            <a:pPr marL="0" lvl="1">
              <a:lnSpc>
                <a:spcPct val="150000"/>
              </a:lnSpc>
              <a:spcBef>
                <a:spcPts val="0"/>
              </a:spcBef>
              <a:spcAft>
                <a:spcPts val="0"/>
              </a:spcAft>
            </a:pPr>
            <a:r>
              <a:rPr lang="zh-CN" altLang="en-US" sz="1800" b="0" dirty="0">
                <a:solidFill>
                  <a:srgbClr val="000000"/>
                </a:solidFill>
              </a:rPr>
              <a:t>③ 高度均衡直方图（</a:t>
            </a:r>
            <a:r>
              <a:rPr lang="en-US" altLang="zh-CN" sz="1800" b="0" dirty="0">
                <a:solidFill>
                  <a:srgbClr val="000000"/>
                </a:solidFill>
              </a:rPr>
              <a:t>Height Balanced Histogram</a:t>
            </a:r>
            <a:r>
              <a:rPr lang="zh-CN" altLang="en-US" sz="1800" b="0" dirty="0">
                <a:solidFill>
                  <a:srgbClr val="000000"/>
                </a:solidFill>
              </a:rPr>
              <a:t>）</a:t>
            </a:r>
            <a:endParaRPr lang="en-US" altLang="zh-CN" sz="1800" b="0" dirty="0">
              <a:solidFill>
                <a:srgbClr val="000000"/>
              </a:solidFill>
            </a:endParaRPr>
          </a:p>
          <a:p>
            <a:pPr marL="0" lvl="1">
              <a:lnSpc>
                <a:spcPct val="150000"/>
              </a:lnSpc>
              <a:spcBef>
                <a:spcPts val="0"/>
              </a:spcBef>
              <a:spcAft>
                <a:spcPts val="0"/>
              </a:spcAft>
            </a:pPr>
            <a:r>
              <a:rPr lang="zh-CN" altLang="en-US" sz="1800" b="0" dirty="0">
                <a:solidFill>
                  <a:srgbClr val="000000"/>
                </a:solidFill>
              </a:rPr>
              <a:t>④ 混合直方图（</a:t>
            </a:r>
            <a:r>
              <a:rPr lang="en-US" altLang="zh-CN" sz="1800" b="0" dirty="0">
                <a:solidFill>
                  <a:srgbClr val="000000"/>
                </a:solidFill>
              </a:rPr>
              <a:t>Hybrid Histogram</a:t>
            </a:r>
            <a:r>
              <a:rPr lang="zh-CN" altLang="en-US" sz="1800" b="0" dirty="0">
                <a:solidFill>
                  <a:srgbClr val="000000"/>
                </a:solidFill>
              </a:rPr>
              <a:t>）</a:t>
            </a:r>
            <a:endParaRPr lang="en-US" altLang="zh-CN" sz="2000" b="0" i="1" dirty="0"/>
          </a:p>
        </p:txBody>
      </p:sp>
      <p:sp>
        <p:nvSpPr>
          <p:cNvPr id="3" name="对话气泡: 圆角矩形 2">
            <a:extLst>
              <a:ext uri="{FF2B5EF4-FFF2-40B4-BE49-F238E27FC236}">
                <a16:creationId xmlns:a16="http://schemas.microsoft.com/office/drawing/2014/main" id="{7320A26D-0375-45A0-AFB4-B069D14B5297}"/>
              </a:ext>
            </a:extLst>
          </p:cNvPr>
          <p:cNvSpPr/>
          <p:nvPr/>
        </p:nvSpPr>
        <p:spPr bwMode="auto">
          <a:xfrm>
            <a:off x="1503499" y="4005064"/>
            <a:ext cx="1728192" cy="792088"/>
          </a:xfrm>
          <a:prstGeom prst="wedgeRoundRectCallout">
            <a:avLst>
              <a:gd name="adj1" fmla="val 89214"/>
              <a:gd name="adj2" fmla="val -43922"/>
              <a:gd name="adj3" fmla="val 16667"/>
            </a:avLst>
          </a:prstGeom>
          <a:solidFill>
            <a:schemeClr val="accent6">
              <a:lumMod val="10000"/>
              <a:lumOff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r>
              <a:rPr lang="zh-CN" altLang="en-US" sz="2000" b="0" dirty="0">
                <a:solidFill>
                  <a:srgbClr val="000000"/>
                </a:solidFill>
              </a:rPr>
              <a:t>根据不同数据分布情况</a:t>
            </a:r>
            <a:endParaRPr lang="en-US" altLang="zh-CN" sz="2000" b="0" dirty="0">
              <a:solidFill>
                <a:srgbClr val="00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k4ZDIwNjVhOGY1NGE5OGFiNTgwM2Y5MDk3ZmZlMWYifQ=="/>
</p:tagLst>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187</TotalTime>
  <Words>2724</Words>
  <Application>Microsoft Office PowerPoint</Application>
  <PresentationFormat>全屏显示(4:3)</PresentationFormat>
  <Paragraphs>303</Paragraphs>
  <Slides>30</Slides>
  <Notes>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6" baseType="lpstr">
      <vt:lpstr>黑体</vt:lpstr>
      <vt:lpstr>Cambria Math</vt:lpstr>
      <vt:lpstr>Times New Roman</vt:lpstr>
      <vt:lpstr>Wingdings</vt:lpstr>
      <vt:lpstr>Straight Edge</vt:lpstr>
      <vt:lpstr>Visio</vt:lpstr>
      <vt:lpstr>第1章 关系数据库查询优化</vt:lpstr>
      <vt:lpstr>提纲</vt:lpstr>
      <vt:lpstr>关系数据库查询优化概述 (1)</vt:lpstr>
      <vt:lpstr>关系数据库查询优化概述 (2)</vt:lpstr>
      <vt:lpstr>提纲</vt:lpstr>
      <vt:lpstr>基数估计概述 (1)</vt:lpstr>
      <vt:lpstr>基数估计概述 (2)</vt:lpstr>
      <vt:lpstr>提纲</vt:lpstr>
      <vt:lpstr>传统基数估计方法 (1)</vt:lpstr>
      <vt:lpstr>传统基数估计方法 (2)</vt:lpstr>
      <vt:lpstr>传统基数估计方法 (3)</vt:lpstr>
      <vt:lpstr>传统基数估计方法 (4)</vt:lpstr>
      <vt:lpstr>传统基数估计方法 (5)</vt:lpstr>
      <vt:lpstr>传统基数估计方法 (6)</vt:lpstr>
      <vt:lpstr>传统基数估计方法 (7)</vt:lpstr>
      <vt:lpstr>传统基数估计方法 (8)</vt:lpstr>
      <vt:lpstr>传统基数估计方法 (9)</vt:lpstr>
      <vt:lpstr>提纲</vt:lpstr>
      <vt:lpstr>基于机器学习的基数估计方法 (1)</vt:lpstr>
      <vt:lpstr>基于机器学习的基数估计 (2)</vt:lpstr>
      <vt:lpstr>基于机器学习的基数估计 (3)</vt:lpstr>
      <vt:lpstr>基于机器学习的基数估计 (4)</vt:lpstr>
      <vt:lpstr>基于机器学习的基数估计 (5)</vt:lpstr>
      <vt:lpstr>基于机器学习的基数估计 (6)</vt:lpstr>
      <vt:lpstr>基于机器学习的基数估计 (7)</vt:lpstr>
      <vt:lpstr>基于机器学习的基数估计 (8)</vt:lpstr>
      <vt:lpstr>基于机器学习的基数估计 (9)</vt:lpstr>
      <vt:lpstr>提纲</vt:lpstr>
      <vt:lpstr>总结</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574</cp:revision>
  <dcterms:created xsi:type="dcterms:W3CDTF">2113-01-01T00:00:00Z</dcterms:created>
  <dcterms:modified xsi:type="dcterms:W3CDTF">2024-09-24T02:39:18Z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64535EF8F059478893B85D688E25A6CF_12</vt:lpwstr>
  </property>
  <property fmtid="{D5CDD505-2E9C-101B-9397-08002B2CF9AE}" pid="3" name="KSOProductBuildVer">
    <vt:lpwstr>2052-12.1.0.15990</vt:lpwstr>
  </property>
</Properties>
</file>