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352" r:id="rId4"/>
    <p:sldId id="262" r:id="rId5"/>
    <p:sldId id="359" r:id="rId6"/>
    <p:sldId id="355" r:id="rId7"/>
    <p:sldId id="357" r:id="rId8"/>
    <p:sldId id="358" r:id="rId9"/>
    <p:sldId id="421" r:id="rId10"/>
    <p:sldId id="415" r:id="rId11"/>
    <p:sldId id="353" r:id="rId12"/>
    <p:sldId id="265" r:id="rId13"/>
    <p:sldId id="416" r:id="rId14"/>
    <p:sldId id="422" r:id="rId15"/>
    <p:sldId id="371" r:id="rId16"/>
    <p:sldId id="364" r:id="rId17"/>
    <p:sldId id="366" r:id="rId18"/>
    <p:sldId id="403" r:id="rId19"/>
    <p:sldId id="423" r:id="rId20"/>
    <p:sldId id="405" r:id="rId21"/>
    <p:sldId id="424" r:id="rId22"/>
    <p:sldId id="417" r:id="rId23"/>
    <p:sldId id="372" r:id="rId24"/>
    <p:sldId id="370" r:id="rId25"/>
    <p:sldId id="419" r:id="rId26"/>
    <p:sldId id="406" r:id="rId27"/>
    <p:sldId id="420" r:id="rId28"/>
    <p:sldId id="408" r:id="rId29"/>
    <p:sldId id="328" r:id="rId30"/>
    <p:sldId id="350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pitchFamily="2" charset="2"/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pitchFamily="2" charset="2"/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pitchFamily="2" charset="2"/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pitchFamily="2" charset="2"/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Font typeface="Wingdings" panose="05000000000000000000" pitchFamily="2" charset="2"/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le Fang" initials="Y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000000"/>
    <a:srgbClr val="E2EFD9"/>
    <a:srgbClr val="0000FF"/>
    <a:srgbClr val="CCCC99"/>
    <a:srgbClr val="0000CC"/>
    <a:srgbClr val="F5D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21" autoAdjust="0"/>
    <p:restoredTop sz="96143" autoAdjust="0"/>
  </p:normalViewPr>
  <p:slideViewPr>
    <p:cSldViewPr snapToGrid="0" showGuides="1">
      <p:cViewPr varScale="1">
        <p:scale>
          <a:sx n="97" d="100"/>
          <a:sy n="97" d="100"/>
        </p:scale>
        <p:origin x="1461" y="37"/>
      </p:cViewPr>
      <p:guideLst>
        <p:guide orient="horz" pos="211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3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6.xml"/><Relationship Id="rId13" Type="http://schemas.openxmlformats.org/officeDocument/2006/relationships/slide" Target="slides/slide24.xml"/><Relationship Id="rId3" Type="http://schemas.openxmlformats.org/officeDocument/2006/relationships/slide" Target="slides/slide3.xml"/><Relationship Id="rId7" Type="http://schemas.openxmlformats.org/officeDocument/2006/relationships/slide" Target="slides/slide15.xml"/><Relationship Id="rId12" Type="http://schemas.openxmlformats.org/officeDocument/2006/relationships/slide" Target="slides/slide2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12.xml"/><Relationship Id="rId11" Type="http://schemas.openxmlformats.org/officeDocument/2006/relationships/slide" Target="slides/slide20.xml"/><Relationship Id="rId5" Type="http://schemas.openxmlformats.org/officeDocument/2006/relationships/slide" Target="slides/slide11.xml"/><Relationship Id="rId15" Type="http://schemas.openxmlformats.org/officeDocument/2006/relationships/slide" Target="slides/slide28.xml"/><Relationship Id="rId10" Type="http://schemas.openxmlformats.org/officeDocument/2006/relationships/slide" Target="slides/slide18.xml"/><Relationship Id="rId4" Type="http://schemas.openxmlformats.org/officeDocument/2006/relationships/slide" Target="slides/slide5.xml"/><Relationship Id="rId9" Type="http://schemas.openxmlformats.org/officeDocument/2006/relationships/slide" Target="slides/slide17.xml"/><Relationship Id="rId14" Type="http://schemas.openxmlformats.org/officeDocument/2006/relationships/slide" Target="slides/slide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 b="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 b="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sz="1200" b="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sz="1200" b="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5B263C-5119-4304-8D42-7ACA737F6E5B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5B263C-5119-4304-8D42-7ACA737F6E5B}" type="slidenum">
              <a:rPr lang="zh-CN" altLang="en-US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5B263C-5119-4304-8D42-7ACA737F6E5B}" type="slidenum">
              <a:rPr lang="zh-CN" altLang="en-US" smtClean="0"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5B263C-5119-4304-8D42-7ACA737F6E5B}" type="slidenum">
              <a:rPr lang="zh-CN" altLang="en-US" smtClean="0"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5B263C-5119-4304-8D42-7ACA737F6E5B}" type="slidenum">
              <a:rPr lang="zh-CN" altLang="en-US" smtClean="0"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5B263C-5119-4304-8D42-7ACA737F6E5B}" type="slidenum">
              <a:rPr lang="zh-CN" altLang="en-US" smtClean="0"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5B263C-5119-4304-8D42-7ACA737F6E5B}" type="slidenum">
              <a:rPr lang="zh-CN" altLang="en-US" smtClean="0"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5B263C-5119-4304-8D42-7ACA737F6E5B}" type="slidenum">
              <a:rPr lang="zh-CN" altLang="en-US" smtClean="0"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5B263C-5119-4304-8D42-7ACA737F6E5B}" type="slidenum">
              <a:rPr lang="zh-CN" altLang="en-US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5B263C-5119-4304-8D42-7ACA737F6E5B}" type="slidenum">
              <a:rPr lang="zh-CN" altLang="en-US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5B263C-5119-4304-8D42-7ACA737F6E5B}" type="slidenum">
              <a:rPr lang="zh-CN" altLang="en-US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5B263C-5119-4304-8D42-7ACA737F6E5B}" type="slidenum">
              <a:rPr lang="zh-CN" altLang="en-US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5B263C-5119-4304-8D42-7ACA737F6E5B}" type="slidenum">
              <a:rPr lang="zh-CN" altLang="en-US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5B263C-5119-4304-8D42-7ACA737F6E5B}" type="slidenum">
              <a:rPr lang="zh-CN" altLang="en-US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5B263C-5119-4304-8D42-7ACA737F6E5B}" type="slidenum">
              <a:rPr lang="zh-CN" altLang="en-US" smtClean="0"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5B263C-5119-4304-8D42-7ACA737F6E5B}" type="slidenum">
              <a:rPr lang="zh-CN" altLang="en-US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/>
          <p:nvPr/>
        </p:nvGrpSpPr>
        <p:grpSpPr bwMode="auto">
          <a:xfrm>
            <a:off x="0" y="68263"/>
            <a:ext cx="8678863" cy="6713537"/>
            <a:chOff x="0" y="43"/>
            <a:chExt cx="5467" cy="4229"/>
          </a:xfrm>
        </p:grpSpPr>
        <p:sp>
          <p:nvSpPr>
            <p:cNvPr id="5" name="Rectangle 1027"/>
            <p:cNvSpPr>
              <a:spLocks noChangeArrowheads="1"/>
            </p:cNvSpPr>
            <p:nvPr userDrawn="1"/>
          </p:nvSpPr>
          <p:spPr bwMode="auto">
            <a:xfrm>
              <a:off x="692" y="494"/>
              <a:ext cx="4775" cy="93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6" name="Group 1028"/>
            <p:cNvGrpSpPr/>
            <p:nvPr userDrawn="1"/>
          </p:nvGrpSpPr>
          <p:grpSpPr bwMode="auto">
            <a:xfrm>
              <a:off x="0" y="43"/>
              <a:ext cx="624" cy="4229"/>
              <a:chOff x="0" y="43"/>
              <a:chExt cx="624" cy="4229"/>
            </a:xfrm>
          </p:grpSpPr>
          <p:sp>
            <p:nvSpPr>
              <p:cNvPr id="7" name="Line 1029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" name="Line 1030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Line 1031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Line 1032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Line 1033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Line 1034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Line 1035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4" name="Line 1036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5" name="Line 1037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" name="Line 1038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7" name="Line 1039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8" name="Line 1040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9" name="Line 1041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0" name="Line 1042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1" name="Line 1043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2" name="Line 1044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3" name="Line 1045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4" name="Line 1046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5" name="Line 1047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6" name="Line 1048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7" name="Line 1049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" name="Line 1050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9" name="Line 1051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Line 1052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Line 1053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Line 1054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3" name="Line 1055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4" name="Line 1056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5" name="Line 1057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6" name="Line 1058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7" name="Line 1059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8" name="Line 1060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9" name="Line 1061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0" name="Line 1062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1" name="Line 1063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" name="Line 1064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" name="Line 1065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" name="Line 1066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5" name="Line 1067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6" name="Line 1068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7" name="Line 1069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8" name="Line 1070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9" name="Line 1071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0" name="Line 1072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" name="Line 1073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" name="Line 1074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3" name="Line 1075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" name="Line 1076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" name="Line 1077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" name="Line 1078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7" name="Line 1079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8" name="Line 1080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9" name="Line 1081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0" name="Line 1082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1" name="Line 1083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2" name="Line 1084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3" name="Line 1085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4" name="Line 1086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5" name="Line 1087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6" name="Line 1088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7" name="Line 1089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8" name="Line 1090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9" name="Line 1091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" name="Line 1092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1" name="Line 1093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2" name="Line 1094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3" name="Line 1095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4" name="Line 1096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5" name="Line 1097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6" name="Line 1098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7" name="Line 1099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8" name="Line 1100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9" name="Line 1101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0" name="Line 1102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1" name="Line 1103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2" name="Line 1104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3" name="Line 1105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4" name="Line 1106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5" name="Line 1107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6" name="Line 1108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7" name="Line 1109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8" name="Line 1110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9" name="Line 1111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0" name="Line 1112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1" name="Line 1113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2" name="Line 1114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3" name="Line 1115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4" name="Line 1116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5" name="Line 1117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6" name="Line 1118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7" name="Line 1119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8" name="Line 1120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9" name="Line 1121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0" name="Line 1122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1" name="Line 1123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2" name="Line 1124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" name="Line 1125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624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" name="Line 1126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624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5" name="Rectangle 1132"/>
          <p:cNvSpPr>
            <a:spLocks noChangeArrowheads="1"/>
          </p:cNvSpPr>
          <p:nvPr/>
        </p:nvSpPr>
        <p:spPr bwMode="auto">
          <a:xfrm>
            <a:off x="3017838" y="2120900"/>
            <a:ext cx="5662612" cy="777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endParaRPr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106" name="Rectangle 1133"/>
          <p:cNvSpPr>
            <a:spLocks noChangeArrowheads="1"/>
          </p:cNvSpPr>
          <p:nvPr/>
        </p:nvSpPr>
        <p:spPr bwMode="auto">
          <a:xfrm>
            <a:off x="1098550" y="862013"/>
            <a:ext cx="5662613" cy="777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endParaRPr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6250" name="Rectangle 1130"/>
          <p:cNvSpPr>
            <a:spLocks noGrp="1" noChangeArrowheads="1"/>
          </p:cNvSpPr>
          <p:nvPr>
            <p:ph type="ctrTitle"/>
          </p:nvPr>
        </p:nvSpPr>
        <p:spPr>
          <a:xfrm>
            <a:off x="1169988" y="1046163"/>
            <a:ext cx="7380287" cy="101282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251" name="Rectangle 1131"/>
          <p:cNvSpPr>
            <a:spLocks noGrp="1" noChangeArrowheads="1"/>
          </p:cNvSpPr>
          <p:nvPr>
            <p:ph type="subTitle" idx="1"/>
          </p:nvPr>
        </p:nvSpPr>
        <p:spPr>
          <a:xfrm>
            <a:off x="1566863" y="2693988"/>
            <a:ext cx="6662737" cy="2994025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7" name="Rectangle 1127"/>
          <p:cNvSpPr>
            <a:spLocks noGrp="1" noChangeArrowheads="1"/>
          </p:cNvSpPr>
          <p:nvPr>
            <p:ph type="dt" sz="half" idx="10"/>
          </p:nvPr>
        </p:nvSpPr>
        <p:spPr>
          <a:xfrm>
            <a:off x="1387475" y="6357938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8" name="Rectangle 1128"/>
          <p:cNvSpPr>
            <a:spLocks noGrp="1" noChangeArrowheads="1"/>
          </p:cNvSpPr>
          <p:nvPr>
            <p:ph type="ftr" sz="quarter" idx="11"/>
          </p:nvPr>
        </p:nvSpPr>
        <p:spPr>
          <a:xfrm>
            <a:off x="3722688" y="6357938"/>
            <a:ext cx="2271712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109" name="Rectangle 112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64300" y="6361113"/>
            <a:ext cx="1906588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902B7F-264A-4FC5-AB19-D3CDB3EAA87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 autoUpdateAnimBg="0"/>
      <p:bldP spid="106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5F5E6-A5C4-40CD-896D-52BD263B909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8625" y="609600"/>
            <a:ext cx="1989138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09625" y="609600"/>
            <a:ext cx="58166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CBB175-9D7C-4547-8366-15957A1CE83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410B0D-ABF1-44AC-94F7-7C7B1B92C97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6" name="Rectangle 1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63E70-9991-42B0-9DF0-AD20CA315B5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2214563"/>
            <a:ext cx="3903663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1FDCE-C7D6-4239-8533-F085902BBB4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9" name="Rectangle 1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56679-EB19-4EED-B5BB-CC586AECD25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5" name="Rectangle 1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9AB0C-3D36-46F3-B154-14A3C4562B0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4" name="Rectangle 1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A1526-3BD2-467C-B8F1-EFA7AB79088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A9433-8828-4A7B-BF92-590046B4021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7909FC-A1CE-4110-A274-CD5BE91BDD7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/>
          <p:nvPr/>
        </p:nvGrpSpPr>
        <p:grpSpPr bwMode="auto">
          <a:xfrm>
            <a:off x="0" y="68263"/>
            <a:ext cx="8915400" cy="6713537"/>
            <a:chOff x="0" y="43"/>
            <a:chExt cx="5616" cy="4229"/>
          </a:xfrm>
        </p:grpSpPr>
        <p:grpSp>
          <p:nvGrpSpPr>
            <p:cNvPr id="10248" name="Group 3"/>
            <p:cNvGrpSpPr/>
            <p:nvPr userDrawn="1"/>
          </p:nvGrpSpPr>
          <p:grpSpPr bwMode="auto">
            <a:xfrm>
              <a:off x="0" y="43"/>
              <a:ext cx="408" cy="4229"/>
              <a:chOff x="0" y="43"/>
              <a:chExt cx="5760" cy="4229"/>
            </a:xfrm>
          </p:grpSpPr>
          <p:sp>
            <p:nvSpPr>
              <p:cNvPr id="5124" name="Line 4"/>
              <p:cNvSpPr>
                <a:spLocks noChangeShapeType="1"/>
              </p:cNvSpPr>
              <p:nvPr userDrawn="1"/>
            </p:nvSpPr>
            <p:spPr bwMode="auto">
              <a:xfrm>
                <a:off x="0" y="420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5" name="Line 5"/>
              <p:cNvSpPr>
                <a:spLocks noChangeShapeType="1"/>
              </p:cNvSpPr>
              <p:nvPr userDrawn="1"/>
            </p:nvSpPr>
            <p:spPr bwMode="auto">
              <a:xfrm>
                <a:off x="0" y="42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6" name="Line 6"/>
              <p:cNvSpPr>
                <a:spLocks noChangeShapeType="1"/>
              </p:cNvSpPr>
              <p:nvPr userDrawn="1"/>
            </p:nvSpPr>
            <p:spPr bwMode="auto">
              <a:xfrm>
                <a:off x="0" y="427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7" name="Line 7"/>
              <p:cNvSpPr>
                <a:spLocks noChangeShapeType="1"/>
              </p:cNvSpPr>
              <p:nvPr userDrawn="1"/>
            </p:nvSpPr>
            <p:spPr bwMode="auto">
              <a:xfrm>
                <a:off x="0" y="4113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8" name="Line 8"/>
              <p:cNvSpPr>
                <a:spLocks noChangeShapeType="1"/>
              </p:cNvSpPr>
              <p:nvPr userDrawn="1"/>
            </p:nvSpPr>
            <p:spPr bwMode="auto">
              <a:xfrm>
                <a:off x="0" y="406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29" name="Line 9"/>
              <p:cNvSpPr>
                <a:spLocks noChangeShapeType="1"/>
              </p:cNvSpPr>
              <p:nvPr userDrawn="1"/>
            </p:nvSpPr>
            <p:spPr bwMode="auto">
              <a:xfrm>
                <a:off x="0" y="41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0" name="Line 10"/>
              <p:cNvSpPr>
                <a:spLocks noChangeShapeType="1"/>
              </p:cNvSpPr>
              <p:nvPr userDrawn="1"/>
            </p:nvSpPr>
            <p:spPr bwMode="auto">
              <a:xfrm>
                <a:off x="0" y="366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1" name="Line 11"/>
              <p:cNvSpPr>
                <a:spLocks noChangeShapeType="1"/>
              </p:cNvSpPr>
              <p:nvPr userDrawn="1"/>
            </p:nvSpPr>
            <p:spPr bwMode="auto">
              <a:xfrm>
                <a:off x="0" y="363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2" name="Line 12"/>
              <p:cNvSpPr>
                <a:spLocks noChangeShapeType="1"/>
              </p:cNvSpPr>
              <p:nvPr userDrawn="1"/>
            </p:nvSpPr>
            <p:spPr bwMode="auto">
              <a:xfrm>
                <a:off x="0" y="402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3" name="Line 13"/>
              <p:cNvSpPr>
                <a:spLocks noChangeShapeType="1"/>
              </p:cNvSpPr>
              <p:nvPr userDrawn="1"/>
            </p:nvSpPr>
            <p:spPr bwMode="auto">
              <a:xfrm>
                <a:off x="0" y="389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4" name="Line 14"/>
              <p:cNvSpPr>
                <a:spLocks noChangeShapeType="1"/>
              </p:cNvSpPr>
              <p:nvPr userDrawn="1"/>
            </p:nvSpPr>
            <p:spPr bwMode="auto">
              <a:xfrm>
                <a:off x="0" y="381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5" name="Line 15"/>
              <p:cNvSpPr>
                <a:spLocks noChangeShapeType="1"/>
              </p:cNvSpPr>
              <p:nvPr userDrawn="1"/>
            </p:nvSpPr>
            <p:spPr bwMode="auto">
              <a:xfrm>
                <a:off x="0" y="399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6" name="Line 16"/>
              <p:cNvSpPr>
                <a:spLocks noChangeShapeType="1"/>
              </p:cNvSpPr>
              <p:nvPr userDrawn="1"/>
            </p:nvSpPr>
            <p:spPr bwMode="auto">
              <a:xfrm>
                <a:off x="0" y="368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7" name="Line 17"/>
              <p:cNvSpPr>
                <a:spLocks noChangeShapeType="1"/>
              </p:cNvSpPr>
              <p:nvPr userDrawn="1"/>
            </p:nvSpPr>
            <p:spPr bwMode="auto">
              <a:xfrm>
                <a:off x="0" y="374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8" name="Line 18"/>
              <p:cNvSpPr>
                <a:spLocks noChangeShapeType="1"/>
              </p:cNvSpPr>
              <p:nvPr userDrawn="1"/>
            </p:nvSpPr>
            <p:spPr bwMode="auto">
              <a:xfrm>
                <a:off x="0" y="39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39" name="Line 19"/>
              <p:cNvSpPr>
                <a:spLocks noChangeShapeType="1"/>
              </p:cNvSpPr>
              <p:nvPr userDrawn="1"/>
            </p:nvSpPr>
            <p:spPr bwMode="auto">
              <a:xfrm>
                <a:off x="0" y="39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0" name="Line 20"/>
              <p:cNvSpPr>
                <a:spLocks noChangeShapeType="1"/>
              </p:cNvSpPr>
              <p:nvPr userDrawn="1"/>
            </p:nvSpPr>
            <p:spPr bwMode="auto">
              <a:xfrm>
                <a:off x="0" y="351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1" name="Line 21"/>
              <p:cNvSpPr>
                <a:spLocks noChangeShapeType="1"/>
              </p:cNvSpPr>
              <p:nvPr userDrawn="1"/>
            </p:nvSpPr>
            <p:spPr bwMode="auto">
              <a:xfrm>
                <a:off x="0" y="35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2" name="Line 22"/>
              <p:cNvSpPr>
                <a:spLocks noChangeShapeType="1"/>
              </p:cNvSpPr>
              <p:nvPr userDrawn="1"/>
            </p:nvSpPr>
            <p:spPr bwMode="auto">
              <a:xfrm>
                <a:off x="0" y="357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3" name="Line 23"/>
              <p:cNvSpPr>
                <a:spLocks noChangeShapeType="1"/>
              </p:cNvSpPr>
              <p:nvPr userDrawn="1"/>
            </p:nvSpPr>
            <p:spPr bwMode="auto">
              <a:xfrm>
                <a:off x="0" y="342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4" name="Line 24"/>
              <p:cNvSpPr>
                <a:spLocks noChangeShapeType="1"/>
              </p:cNvSpPr>
              <p:nvPr userDrawn="1"/>
            </p:nvSpPr>
            <p:spPr bwMode="auto">
              <a:xfrm>
                <a:off x="0" y="337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5" name="Line 25"/>
              <p:cNvSpPr>
                <a:spLocks noChangeShapeType="1"/>
              </p:cNvSpPr>
              <p:nvPr userDrawn="1"/>
            </p:nvSpPr>
            <p:spPr bwMode="auto">
              <a:xfrm>
                <a:off x="0" y="346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6" name="Line 26"/>
              <p:cNvSpPr>
                <a:spLocks noChangeShapeType="1"/>
              </p:cNvSpPr>
              <p:nvPr userDrawn="1"/>
            </p:nvSpPr>
            <p:spPr bwMode="auto">
              <a:xfrm>
                <a:off x="0" y="297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7" name="Line 27"/>
              <p:cNvSpPr>
                <a:spLocks noChangeShapeType="1"/>
              </p:cNvSpPr>
              <p:nvPr userDrawn="1"/>
            </p:nvSpPr>
            <p:spPr bwMode="auto">
              <a:xfrm>
                <a:off x="0" y="294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8" name="Line 28"/>
              <p:cNvSpPr>
                <a:spLocks noChangeShapeType="1"/>
              </p:cNvSpPr>
              <p:nvPr userDrawn="1"/>
            </p:nvSpPr>
            <p:spPr bwMode="auto">
              <a:xfrm>
                <a:off x="0" y="332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49" name="Line 29"/>
              <p:cNvSpPr>
                <a:spLocks noChangeShapeType="1"/>
              </p:cNvSpPr>
              <p:nvPr userDrawn="1"/>
            </p:nvSpPr>
            <p:spPr bwMode="auto">
              <a:xfrm>
                <a:off x="0" y="320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0" name="Line 30"/>
              <p:cNvSpPr>
                <a:spLocks noChangeShapeType="1"/>
              </p:cNvSpPr>
              <p:nvPr userDrawn="1"/>
            </p:nvSpPr>
            <p:spPr bwMode="auto">
              <a:xfrm>
                <a:off x="0" y="312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1" name="Line 31"/>
              <p:cNvSpPr>
                <a:spLocks noChangeShapeType="1"/>
              </p:cNvSpPr>
              <p:nvPr userDrawn="1"/>
            </p:nvSpPr>
            <p:spPr bwMode="auto">
              <a:xfrm>
                <a:off x="0" y="330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2" name="Line 32"/>
              <p:cNvSpPr>
                <a:spLocks noChangeShapeType="1"/>
              </p:cNvSpPr>
              <p:nvPr userDrawn="1"/>
            </p:nvSpPr>
            <p:spPr bwMode="auto">
              <a:xfrm>
                <a:off x="0" y="299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3" name="Line 33"/>
              <p:cNvSpPr>
                <a:spLocks noChangeShapeType="1"/>
              </p:cNvSpPr>
              <p:nvPr userDrawn="1"/>
            </p:nvSpPr>
            <p:spPr bwMode="auto">
              <a:xfrm>
                <a:off x="0" y="304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4" name="Line 34"/>
              <p:cNvSpPr>
                <a:spLocks noChangeShapeType="1"/>
              </p:cNvSpPr>
              <p:nvPr userDrawn="1"/>
            </p:nvSpPr>
            <p:spPr bwMode="auto">
              <a:xfrm>
                <a:off x="0" y="324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5" name="Line 35"/>
              <p:cNvSpPr>
                <a:spLocks noChangeShapeType="1"/>
              </p:cNvSpPr>
              <p:nvPr userDrawn="1"/>
            </p:nvSpPr>
            <p:spPr bwMode="auto">
              <a:xfrm>
                <a:off x="0" y="322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6" name="Line 36"/>
              <p:cNvSpPr>
                <a:spLocks noChangeShapeType="1"/>
              </p:cNvSpPr>
              <p:nvPr userDrawn="1"/>
            </p:nvSpPr>
            <p:spPr bwMode="auto">
              <a:xfrm>
                <a:off x="0" y="283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7" name="Line 37"/>
              <p:cNvSpPr>
                <a:spLocks noChangeShapeType="1"/>
              </p:cNvSpPr>
              <p:nvPr userDrawn="1"/>
            </p:nvSpPr>
            <p:spPr bwMode="auto">
              <a:xfrm>
                <a:off x="0" y="275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8" name="Line 38"/>
              <p:cNvSpPr>
                <a:spLocks noChangeShapeType="1"/>
              </p:cNvSpPr>
              <p:nvPr userDrawn="1"/>
            </p:nvSpPr>
            <p:spPr bwMode="auto">
              <a:xfrm>
                <a:off x="0" y="267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59" name="Line 39"/>
              <p:cNvSpPr>
                <a:spLocks noChangeShapeType="1"/>
              </p:cNvSpPr>
              <p:nvPr userDrawn="1"/>
            </p:nvSpPr>
            <p:spPr bwMode="auto">
              <a:xfrm>
                <a:off x="0" y="287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0" name="Line 40"/>
              <p:cNvSpPr>
                <a:spLocks noChangeShapeType="1"/>
              </p:cNvSpPr>
              <p:nvPr userDrawn="1"/>
            </p:nvSpPr>
            <p:spPr bwMode="auto">
              <a:xfrm>
                <a:off x="0" y="285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1" name="Line 41"/>
              <p:cNvSpPr>
                <a:spLocks noChangeShapeType="1"/>
              </p:cNvSpPr>
              <p:nvPr userDrawn="1"/>
            </p:nvSpPr>
            <p:spPr bwMode="auto">
              <a:xfrm>
                <a:off x="0" y="2554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2" name="Line 42"/>
              <p:cNvSpPr>
                <a:spLocks noChangeShapeType="1"/>
              </p:cNvSpPr>
              <p:nvPr userDrawn="1"/>
            </p:nvSpPr>
            <p:spPr bwMode="auto">
              <a:xfrm>
                <a:off x="0" y="2590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3" name="Line 43"/>
              <p:cNvSpPr>
                <a:spLocks noChangeShapeType="1"/>
              </p:cNvSpPr>
              <p:nvPr userDrawn="1"/>
            </p:nvSpPr>
            <p:spPr bwMode="auto">
              <a:xfrm>
                <a:off x="0" y="2623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4" name="Line 44"/>
              <p:cNvSpPr>
                <a:spLocks noChangeShapeType="1"/>
              </p:cNvSpPr>
              <p:nvPr userDrawn="1"/>
            </p:nvSpPr>
            <p:spPr bwMode="auto">
              <a:xfrm>
                <a:off x="0" y="246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5" name="Line 45"/>
              <p:cNvSpPr>
                <a:spLocks noChangeShapeType="1"/>
              </p:cNvSpPr>
              <p:nvPr userDrawn="1"/>
            </p:nvSpPr>
            <p:spPr bwMode="auto">
              <a:xfrm>
                <a:off x="0" y="241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6" name="Line 46"/>
              <p:cNvSpPr>
                <a:spLocks noChangeShapeType="1"/>
              </p:cNvSpPr>
              <p:nvPr userDrawn="1"/>
            </p:nvSpPr>
            <p:spPr bwMode="auto">
              <a:xfrm>
                <a:off x="0" y="250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7" name="Line 47"/>
              <p:cNvSpPr>
                <a:spLocks noChangeShapeType="1"/>
              </p:cNvSpPr>
              <p:nvPr userDrawn="1"/>
            </p:nvSpPr>
            <p:spPr bwMode="auto">
              <a:xfrm>
                <a:off x="0" y="237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8" name="Line 48"/>
              <p:cNvSpPr>
                <a:spLocks noChangeShapeType="1"/>
              </p:cNvSpPr>
              <p:nvPr userDrawn="1"/>
            </p:nvSpPr>
            <p:spPr bwMode="auto">
              <a:xfrm>
                <a:off x="0" y="2245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69" name="Line 49"/>
              <p:cNvSpPr>
                <a:spLocks noChangeShapeType="1"/>
              </p:cNvSpPr>
              <p:nvPr userDrawn="1"/>
            </p:nvSpPr>
            <p:spPr bwMode="auto">
              <a:xfrm>
                <a:off x="0" y="235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0" name="Line 50"/>
              <p:cNvSpPr>
                <a:spLocks noChangeShapeType="1"/>
              </p:cNvSpPr>
              <p:nvPr userDrawn="1"/>
            </p:nvSpPr>
            <p:spPr bwMode="auto">
              <a:xfrm>
                <a:off x="0" y="2290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1" name="Line 51"/>
              <p:cNvSpPr>
                <a:spLocks noChangeShapeType="1"/>
              </p:cNvSpPr>
              <p:nvPr userDrawn="1"/>
            </p:nvSpPr>
            <p:spPr bwMode="auto">
              <a:xfrm>
                <a:off x="0" y="2269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2" name="Line 52"/>
              <p:cNvSpPr>
                <a:spLocks noChangeShapeType="1"/>
              </p:cNvSpPr>
              <p:nvPr userDrawn="1"/>
            </p:nvSpPr>
            <p:spPr bwMode="auto">
              <a:xfrm>
                <a:off x="0" y="213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3" name="Line 53"/>
              <p:cNvSpPr>
                <a:spLocks noChangeShapeType="1"/>
              </p:cNvSpPr>
              <p:nvPr userDrawn="1"/>
            </p:nvSpPr>
            <p:spPr bwMode="auto">
              <a:xfrm>
                <a:off x="0" y="21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4" name="Line 54"/>
              <p:cNvSpPr>
                <a:spLocks noChangeShapeType="1"/>
              </p:cNvSpPr>
              <p:nvPr userDrawn="1"/>
            </p:nvSpPr>
            <p:spPr bwMode="auto">
              <a:xfrm>
                <a:off x="0" y="219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5" name="Line 55"/>
              <p:cNvSpPr>
                <a:spLocks noChangeShapeType="1"/>
              </p:cNvSpPr>
              <p:nvPr userDrawn="1"/>
            </p:nvSpPr>
            <p:spPr bwMode="auto">
              <a:xfrm>
                <a:off x="0" y="204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6" name="Line 56"/>
              <p:cNvSpPr>
                <a:spLocks noChangeShapeType="1"/>
              </p:cNvSpPr>
              <p:nvPr userDrawn="1"/>
            </p:nvSpPr>
            <p:spPr bwMode="auto">
              <a:xfrm>
                <a:off x="0" y="1992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7" name="Line 57"/>
              <p:cNvSpPr>
                <a:spLocks noChangeShapeType="1"/>
              </p:cNvSpPr>
              <p:nvPr userDrawn="1"/>
            </p:nvSpPr>
            <p:spPr bwMode="auto">
              <a:xfrm>
                <a:off x="0" y="208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8" name="Line 58"/>
              <p:cNvSpPr>
                <a:spLocks noChangeShapeType="1"/>
              </p:cNvSpPr>
              <p:nvPr userDrawn="1"/>
            </p:nvSpPr>
            <p:spPr bwMode="auto">
              <a:xfrm>
                <a:off x="0" y="1593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79" name="Line 59"/>
              <p:cNvSpPr>
                <a:spLocks noChangeShapeType="1"/>
              </p:cNvSpPr>
              <p:nvPr userDrawn="1"/>
            </p:nvSpPr>
            <p:spPr bwMode="auto">
              <a:xfrm>
                <a:off x="0" y="156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 userDrawn="1"/>
            </p:nvSpPr>
            <p:spPr bwMode="auto">
              <a:xfrm>
                <a:off x="0" y="194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 userDrawn="1"/>
            </p:nvSpPr>
            <p:spPr bwMode="auto">
              <a:xfrm>
                <a:off x="0" y="1821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2" name="Line 62"/>
              <p:cNvSpPr>
                <a:spLocks noChangeShapeType="1"/>
              </p:cNvSpPr>
              <p:nvPr userDrawn="1"/>
            </p:nvSpPr>
            <p:spPr bwMode="auto">
              <a:xfrm>
                <a:off x="0" y="1740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3" name="Line 63"/>
              <p:cNvSpPr>
                <a:spLocks noChangeShapeType="1"/>
              </p:cNvSpPr>
              <p:nvPr userDrawn="1"/>
            </p:nvSpPr>
            <p:spPr bwMode="auto">
              <a:xfrm>
                <a:off x="0" y="192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4" name="Line 64"/>
              <p:cNvSpPr>
                <a:spLocks noChangeShapeType="1"/>
              </p:cNvSpPr>
              <p:nvPr userDrawn="1"/>
            </p:nvSpPr>
            <p:spPr bwMode="auto">
              <a:xfrm>
                <a:off x="0" y="161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 userDrawn="1"/>
            </p:nvSpPr>
            <p:spPr bwMode="auto">
              <a:xfrm>
                <a:off x="0" y="166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6" name="Line 66"/>
              <p:cNvSpPr>
                <a:spLocks noChangeShapeType="1"/>
              </p:cNvSpPr>
              <p:nvPr userDrawn="1"/>
            </p:nvSpPr>
            <p:spPr bwMode="auto">
              <a:xfrm>
                <a:off x="0" y="186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7" name="Line 67"/>
              <p:cNvSpPr>
                <a:spLocks noChangeShapeType="1"/>
              </p:cNvSpPr>
              <p:nvPr userDrawn="1"/>
            </p:nvSpPr>
            <p:spPr bwMode="auto">
              <a:xfrm>
                <a:off x="0" y="1845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8" name="Line 68"/>
              <p:cNvSpPr>
                <a:spLocks noChangeShapeType="1"/>
              </p:cNvSpPr>
              <p:nvPr userDrawn="1"/>
            </p:nvSpPr>
            <p:spPr bwMode="auto">
              <a:xfrm>
                <a:off x="0" y="1437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89" name="Line 69"/>
              <p:cNvSpPr>
                <a:spLocks noChangeShapeType="1"/>
              </p:cNvSpPr>
              <p:nvPr userDrawn="1"/>
            </p:nvSpPr>
            <p:spPr bwMode="auto">
              <a:xfrm>
                <a:off x="0" y="147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0" name="Line 70"/>
              <p:cNvSpPr>
                <a:spLocks noChangeShapeType="1"/>
              </p:cNvSpPr>
              <p:nvPr userDrawn="1"/>
            </p:nvSpPr>
            <p:spPr bwMode="auto">
              <a:xfrm>
                <a:off x="0" y="1506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1" name="Line 71"/>
              <p:cNvSpPr>
                <a:spLocks noChangeShapeType="1"/>
              </p:cNvSpPr>
              <p:nvPr userDrawn="1"/>
            </p:nvSpPr>
            <p:spPr bwMode="auto">
              <a:xfrm>
                <a:off x="0" y="1347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2" name="Line 72"/>
              <p:cNvSpPr>
                <a:spLocks noChangeShapeType="1"/>
              </p:cNvSpPr>
              <p:nvPr userDrawn="1"/>
            </p:nvSpPr>
            <p:spPr bwMode="auto">
              <a:xfrm>
                <a:off x="0" y="1392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3" name="Line 73"/>
              <p:cNvSpPr>
                <a:spLocks noChangeShapeType="1"/>
              </p:cNvSpPr>
              <p:nvPr userDrawn="1"/>
            </p:nvSpPr>
            <p:spPr bwMode="auto">
              <a:xfrm>
                <a:off x="0" y="1016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4" name="Line 74"/>
              <p:cNvSpPr>
                <a:spLocks noChangeShapeType="1"/>
              </p:cNvSpPr>
              <p:nvPr userDrawn="1"/>
            </p:nvSpPr>
            <p:spPr bwMode="auto">
              <a:xfrm>
                <a:off x="0" y="989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5" name="Line 75"/>
              <p:cNvSpPr>
                <a:spLocks noChangeShapeType="1"/>
              </p:cNvSpPr>
              <p:nvPr userDrawn="1"/>
            </p:nvSpPr>
            <p:spPr bwMode="auto">
              <a:xfrm>
                <a:off x="0" y="1244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6" name="Line 76"/>
              <p:cNvSpPr>
                <a:spLocks noChangeShapeType="1"/>
              </p:cNvSpPr>
              <p:nvPr userDrawn="1"/>
            </p:nvSpPr>
            <p:spPr bwMode="auto">
              <a:xfrm>
                <a:off x="0" y="1163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7" name="Line 77"/>
              <p:cNvSpPr>
                <a:spLocks noChangeShapeType="1"/>
              </p:cNvSpPr>
              <p:nvPr userDrawn="1"/>
            </p:nvSpPr>
            <p:spPr bwMode="auto">
              <a:xfrm>
                <a:off x="0" y="1037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8" name="Line 78"/>
              <p:cNvSpPr>
                <a:spLocks noChangeShapeType="1"/>
              </p:cNvSpPr>
              <p:nvPr userDrawn="1"/>
            </p:nvSpPr>
            <p:spPr bwMode="auto">
              <a:xfrm>
                <a:off x="0" y="10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199" name="Line 79"/>
              <p:cNvSpPr>
                <a:spLocks noChangeShapeType="1"/>
              </p:cNvSpPr>
              <p:nvPr userDrawn="1"/>
            </p:nvSpPr>
            <p:spPr bwMode="auto">
              <a:xfrm>
                <a:off x="0" y="128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0" name="Line 80"/>
              <p:cNvSpPr>
                <a:spLocks noChangeShapeType="1"/>
              </p:cNvSpPr>
              <p:nvPr userDrawn="1"/>
            </p:nvSpPr>
            <p:spPr bwMode="auto">
              <a:xfrm>
                <a:off x="0" y="126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1" name="Line 81"/>
              <p:cNvSpPr>
                <a:spLocks noChangeShapeType="1"/>
              </p:cNvSpPr>
              <p:nvPr userDrawn="1"/>
            </p:nvSpPr>
            <p:spPr bwMode="auto">
              <a:xfrm>
                <a:off x="0" y="86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2" name="Line 82"/>
              <p:cNvSpPr>
                <a:spLocks noChangeShapeType="1"/>
              </p:cNvSpPr>
              <p:nvPr userDrawn="1"/>
            </p:nvSpPr>
            <p:spPr bwMode="auto">
              <a:xfrm>
                <a:off x="0" y="896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3" name="Line 83"/>
              <p:cNvSpPr>
                <a:spLocks noChangeShapeType="1"/>
              </p:cNvSpPr>
              <p:nvPr userDrawn="1"/>
            </p:nvSpPr>
            <p:spPr bwMode="auto">
              <a:xfrm>
                <a:off x="0" y="92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4" name="Line 84"/>
              <p:cNvSpPr>
                <a:spLocks noChangeShapeType="1"/>
              </p:cNvSpPr>
              <p:nvPr userDrawn="1"/>
            </p:nvSpPr>
            <p:spPr bwMode="auto">
              <a:xfrm>
                <a:off x="0" y="770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5" name="Line 85"/>
              <p:cNvSpPr>
                <a:spLocks noChangeShapeType="1"/>
              </p:cNvSpPr>
              <p:nvPr userDrawn="1"/>
            </p:nvSpPr>
            <p:spPr bwMode="auto">
              <a:xfrm>
                <a:off x="0" y="815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6" name="Line 86"/>
              <p:cNvSpPr>
                <a:spLocks noChangeShapeType="1"/>
              </p:cNvSpPr>
              <p:nvPr userDrawn="1"/>
            </p:nvSpPr>
            <p:spPr bwMode="auto">
              <a:xfrm>
                <a:off x="0" y="718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7" name="Line 87"/>
              <p:cNvSpPr>
                <a:spLocks noChangeShapeType="1"/>
              </p:cNvSpPr>
              <p:nvPr userDrawn="1"/>
            </p:nvSpPr>
            <p:spPr bwMode="auto">
              <a:xfrm>
                <a:off x="0" y="646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8" name="Line 88"/>
              <p:cNvSpPr>
                <a:spLocks noChangeShapeType="1"/>
              </p:cNvSpPr>
              <p:nvPr userDrawn="1"/>
            </p:nvSpPr>
            <p:spPr bwMode="auto">
              <a:xfrm>
                <a:off x="0" y="522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09" name="Line 89"/>
              <p:cNvSpPr>
                <a:spLocks noChangeShapeType="1"/>
              </p:cNvSpPr>
              <p:nvPr userDrawn="1"/>
            </p:nvSpPr>
            <p:spPr bwMode="auto">
              <a:xfrm>
                <a:off x="0" y="558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0" name="Line 90"/>
              <p:cNvSpPr>
                <a:spLocks noChangeShapeType="1"/>
              </p:cNvSpPr>
              <p:nvPr userDrawn="1"/>
            </p:nvSpPr>
            <p:spPr bwMode="auto">
              <a:xfrm>
                <a:off x="0" y="591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1" name="Line 91"/>
              <p:cNvSpPr>
                <a:spLocks noChangeShapeType="1"/>
              </p:cNvSpPr>
              <p:nvPr userDrawn="1"/>
            </p:nvSpPr>
            <p:spPr bwMode="auto">
              <a:xfrm>
                <a:off x="0" y="432"/>
                <a:ext cx="5760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2" name="Line 92"/>
              <p:cNvSpPr>
                <a:spLocks noChangeShapeType="1"/>
              </p:cNvSpPr>
              <p:nvPr userDrawn="1"/>
            </p:nvSpPr>
            <p:spPr bwMode="auto">
              <a:xfrm>
                <a:off x="0" y="384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3" name="Line 93"/>
              <p:cNvSpPr>
                <a:spLocks noChangeShapeType="1"/>
              </p:cNvSpPr>
              <p:nvPr userDrawn="1"/>
            </p:nvSpPr>
            <p:spPr bwMode="auto">
              <a:xfrm>
                <a:off x="0" y="477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4" name="Line 94"/>
              <p:cNvSpPr>
                <a:spLocks noChangeShapeType="1"/>
              </p:cNvSpPr>
              <p:nvPr userDrawn="1"/>
            </p:nvSpPr>
            <p:spPr bwMode="auto">
              <a:xfrm>
                <a:off x="0" y="339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5" name="Line 95"/>
              <p:cNvSpPr>
                <a:spLocks noChangeShapeType="1"/>
              </p:cNvSpPr>
              <p:nvPr userDrawn="1"/>
            </p:nvSpPr>
            <p:spPr bwMode="auto">
              <a:xfrm>
                <a:off x="0" y="318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6" name="Line 96"/>
              <p:cNvSpPr>
                <a:spLocks noChangeShapeType="1"/>
              </p:cNvSpPr>
              <p:nvPr userDrawn="1"/>
            </p:nvSpPr>
            <p:spPr bwMode="auto">
              <a:xfrm>
                <a:off x="0" y="258"/>
                <a:ext cx="5760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7" name="Line 97"/>
              <p:cNvSpPr>
                <a:spLocks noChangeShapeType="1"/>
              </p:cNvSpPr>
              <p:nvPr userDrawn="1"/>
            </p:nvSpPr>
            <p:spPr bwMode="auto">
              <a:xfrm>
                <a:off x="0" y="70"/>
                <a:ext cx="576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8" name="Line 98"/>
              <p:cNvSpPr>
                <a:spLocks noChangeShapeType="1"/>
              </p:cNvSpPr>
              <p:nvPr userDrawn="1"/>
            </p:nvSpPr>
            <p:spPr bwMode="auto">
              <a:xfrm>
                <a:off x="0" y="43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19" name="Line 99"/>
              <p:cNvSpPr>
                <a:spLocks noChangeShapeType="1"/>
              </p:cNvSpPr>
              <p:nvPr userDrawn="1"/>
            </p:nvSpPr>
            <p:spPr bwMode="auto">
              <a:xfrm>
                <a:off x="0" y="91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0" name="Line 100"/>
              <p:cNvSpPr>
                <a:spLocks noChangeShapeType="1"/>
              </p:cNvSpPr>
              <p:nvPr userDrawn="1"/>
            </p:nvSpPr>
            <p:spPr bwMode="auto">
              <a:xfrm>
                <a:off x="0" y="145"/>
                <a:ext cx="5760" cy="0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1" name="Line 101"/>
              <p:cNvSpPr>
                <a:spLocks noChangeShapeType="1"/>
              </p:cNvSpPr>
              <p:nvPr userDrawn="1"/>
            </p:nvSpPr>
            <p:spPr bwMode="auto">
              <a:xfrm>
                <a:off x="0" y="202"/>
                <a:ext cx="5760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0249" name="Group 102"/>
            <p:cNvGrpSpPr/>
            <p:nvPr userDrawn="1"/>
          </p:nvGrpSpPr>
          <p:grpSpPr bwMode="auto">
            <a:xfrm>
              <a:off x="400" y="205"/>
              <a:ext cx="5216" cy="1123"/>
              <a:chOff x="400" y="205"/>
              <a:chExt cx="5216" cy="1123"/>
            </a:xfrm>
          </p:grpSpPr>
          <p:sp>
            <p:nvSpPr>
              <p:cNvPr id="5223" name="Rectangle 103"/>
              <p:cNvSpPr>
                <a:spLocks noChangeArrowheads="1"/>
              </p:cNvSpPr>
              <p:nvPr userDrawn="1"/>
            </p:nvSpPr>
            <p:spPr bwMode="auto">
              <a:xfrm>
                <a:off x="557" y="205"/>
                <a:ext cx="313" cy="914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4" name="Rectangle 104"/>
              <p:cNvSpPr>
                <a:spLocks noChangeArrowheads="1"/>
              </p:cNvSpPr>
              <p:nvPr userDrawn="1"/>
            </p:nvSpPr>
            <p:spPr bwMode="auto">
              <a:xfrm>
                <a:off x="400" y="288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5" name="Rectangle 105"/>
              <p:cNvSpPr>
                <a:spLocks noChangeArrowheads="1"/>
              </p:cNvSpPr>
              <p:nvPr userDrawn="1"/>
            </p:nvSpPr>
            <p:spPr bwMode="auto">
              <a:xfrm>
                <a:off x="4599" y="1115"/>
                <a:ext cx="929" cy="21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226" name="Rectangle 106"/>
              <p:cNvSpPr>
                <a:spLocks noChangeArrowheads="1"/>
              </p:cNvSpPr>
              <p:nvPr userDrawn="1"/>
            </p:nvSpPr>
            <p:spPr bwMode="auto">
              <a:xfrm>
                <a:off x="2049" y="1211"/>
                <a:ext cx="3567" cy="49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243" name="Rectangle 10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9625" y="2214563"/>
            <a:ext cx="7958138" cy="3881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228" name="Rectangle 10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9625" y="6373813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FontTx/>
              <a:buNone/>
              <a:defRPr kumimoji="0" sz="1400" b="0" smtClean="0">
                <a:solidFill>
                  <a:schemeClr val="folHlink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9" name="Rectangle 10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376988"/>
            <a:ext cx="30861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spcBef>
                <a:spcPct val="0"/>
              </a:spcBef>
              <a:buClrTx/>
              <a:buFontTx/>
              <a:buNone/>
              <a:defRPr kumimoji="0" sz="1400" b="0" smtClean="0">
                <a:solidFill>
                  <a:schemeClr val="folHlink"/>
                </a:solidFill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动态规划</a:t>
            </a:r>
            <a:endParaRPr lang="en-US" altLang="zh-CN"/>
          </a:p>
        </p:txBody>
      </p:sp>
      <p:sp>
        <p:nvSpPr>
          <p:cNvPr id="5230" name="Rectangle 1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9713" y="6376988"/>
            <a:ext cx="219392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FontTx/>
              <a:buNone/>
              <a:defRPr kumimoji="0" sz="1400" b="0" smtClean="0">
                <a:solidFill>
                  <a:schemeClr val="folHlink"/>
                </a:solidFill>
                <a:ea typeface="+mn-ea"/>
              </a:defRPr>
            </a:lvl1pPr>
          </a:lstStyle>
          <a:p>
            <a:pPr>
              <a:defRPr/>
            </a:pPr>
            <a:fld id="{A46414B0-2FA7-4528-95F2-8F22DA5AF7AE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0247" name="Rectangle 111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609600"/>
            <a:ext cx="73787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w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w"/>
        <a:defRPr kumimoji="1" sz="2000">
          <a:solidFill>
            <a:schemeClr val="tx1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7.jpeg"/><Relationship Id="rId4" Type="http://schemas.openxmlformats.org/officeDocument/2006/relationships/image" Target="../media/image1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image" Target="../media/image3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oleObject" Target="../embeddings/oleObject1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11" Type="http://schemas.openxmlformats.org/officeDocument/2006/relationships/image" Target="../media/image33.png"/><Relationship Id="rId5" Type="http://schemas.openxmlformats.org/officeDocument/2006/relationships/oleObject" Target="../embeddings/oleObject10.bin"/><Relationship Id="rId15" Type="http://schemas.openxmlformats.org/officeDocument/2006/relationships/image" Target="../media/image31.wmf"/><Relationship Id="rId10" Type="http://schemas.openxmlformats.org/officeDocument/2006/relationships/image" Target="../media/image29.e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2.bin"/><Relationship Id="rId14" Type="http://schemas.openxmlformats.org/officeDocument/2006/relationships/oleObject" Target="../embeddings/oleObject1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oleObject" Target="../embeddings/oleObject1.bin"/><Relationship Id="rId7" Type="http://schemas.openxmlformats.org/officeDocument/2006/relationships/image" Target="../media/image6.svg"/><Relationship Id="rId12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emf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701428" y="980728"/>
            <a:ext cx="8442572" cy="1012825"/>
          </a:xfrm>
        </p:spPr>
        <p:txBody>
          <a:bodyPr/>
          <a:lstStyle/>
          <a:p>
            <a:pPr eaLnBrk="1" hangingPunct="1"/>
            <a:r>
              <a:rPr lang="zh-CN" altLang="en-US" b="1" dirty="0">
                <a:ea typeface="黑体" panose="02010609060101010101" pitchFamily="2" charset="-122"/>
              </a:rPr>
              <a:t>第</a:t>
            </a:r>
            <a:r>
              <a:rPr lang="en-US" altLang="zh-CN" b="1" dirty="0">
                <a:ea typeface="黑体" panose="02010609060101010101" pitchFamily="2" charset="-122"/>
              </a:rPr>
              <a:t>2</a:t>
            </a:r>
            <a:r>
              <a:rPr lang="zh-CN" altLang="en-US" b="1" dirty="0">
                <a:ea typeface="黑体" panose="02010609060101010101" pitchFamily="2" charset="-122"/>
              </a:rPr>
              <a:t>章</a:t>
            </a:r>
            <a:r>
              <a:rPr lang="en-US" altLang="zh-CN" b="1" dirty="0">
                <a:ea typeface="黑体" panose="02010609060101010101" pitchFamily="2" charset="-122"/>
              </a:rPr>
              <a:t> </a:t>
            </a:r>
            <a:r>
              <a:rPr lang="zh-CN" altLang="en-US" b="1" dirty="0">
                <a:ea typeface="黑体" panose="02010609060101010101" pitchFamily="2" charset="-122"/>
              </a:rPr>
              <a:t>信息检索</a:t>
            </a:r>
            <a:endParaRPr lang="en-US" altLang="zh-CN" b="1" dirty="0">
              <a:ea typeface="黑体" panose="0201060906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15816" y="3140968"/>
            <a:ext cx="4281805" cy="259778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 eaLnBrk="1" hangingPunct="1"/>
            <a:r>
              <a:rPr lang="en-US" altLang="zh-CN" sz="4000" dirty="0">
                <a:ea typeface="黑体" panose="02010609060101010101" pitchFamily="2" charset="-122"/>
              </a:rPr>
              <a:t>《</a:t>
            </a:r>
            <a:r>
              <a:rPr lang="zh-CN" altLang="en-US" sz="4000" dirty="0">
                <a:ea typeface="黑体" panose="02010609060101010101" pitchFamily="2" charset="-122"/>
              </a:rPr>
              <a:t>智能数据工程</a:t>
            </a:r>
            <a:r>
              <a:rPr lang="en-US" altLang="zh-CN" sz="4000" dirty="0">
                <a:ea typeface="黑体" panose="02010609060101010101" pitchFamily="2" charset="-122"/>
              </a:rPr>
              <a:t>》</a:t>
            </a:r>
          </a:p>
          <a:p>
            <a:pPr algn="ctr" eaLnBrk="1" hangingPunct="1"/>
            <a:endParaRPr lang="en-US" altLang="zh-CN" dirty="0">
              <a:ea typeface="黑体" panose="02010609060101010101" pitchFamily="2" charset="-122"/>
            </a:endParaRPr>
          </a:p>
          <a:p>
            <a:pPr algn="ctr" eaLnBrk="1" hangingPunct="1"/>
            <a:r>
              <a:rPr lang="zh-CN" altLang="en-US" dirty="0">
                <a:ea typeface="黑体" panose="02010609060101010101" pitchFamily="2" charset="-122"/>
              </a:rPr>
              <a:t>清华大学出版社</a:t>
            </a:r>
            <a:endParaRPr lang="en-US" altLang="zh-CN" dirty="0">
              <a:ea typeface="黑体" panose="02010609060101010101" pitchFamily="2" charset="-122"/>
            </a:endParaRPr>
          </a:p>
          <a:p>
            <a:pPr algn="ctr" eaLnBrk="1" hangingPunct="1"/>
            <a:r>
              <a:rPr lang="en-US" altLang="zh-CN" dirty="0">
                <a:ea typeface="黑体" panose="02010609060101010101" pitchFamily="2" charset="-122"/>
              </a:rPr>
              <a:t>2025</a:t>
            </a:r>
            <a:r>
              <a:rPr lang="zh-CN" altLang="en-US" dirty="0">
                <a:ea typeface="黑体" panose="02010609060101010101" pitchFamily="2" charset="-122"/>
              </a:rPr>
              <a:t>年</a:t>
            </a:r>
            <a:r>
              <a:rPr lang="en-US" altLang="zh-CN" dirty="0">
                <a:ea typeface="黑体" panose="02010609060101010101" pitchFamily="2" charset="-122"/>
              </a:rPr>
              <a:t>1</a:t>
            </a:r>
            <a:r>
              <a:rPr lang="zh-CN" altLang="en-US" dirty="0">
                <a:ea typeface="黑体" panose="02010609060101010101" pitchFamily="2" charset="-122"/>
              </a:rPr>
              <a:t>月</a:t>
            </a:r>
            <a:endParaRPr lang="en-US" altLang="zh-CN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362" name="Rectangle 3"/>
              <p:cNvSpPr>
                <a:spLocks noChangeArrowheads="1"/>
              </p:cNvSpPr>
              <p:nvPr/>
            </p:nvSpPr>
            <p:spPr bwMode="auto">
              <a:xfrm>
                <a:off x="683568" y="2033774"/>
                <a:ext cx="8208962" cy="463558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/>
              <a:p>
                <a:pPr marL="342900" indent="-342900" algn="just">
                  <a:lnSpc>
                    <a:spcPct val="150000"/>
                  </a:lnSpc>
                  <a:buSzPct val="55000"/>
                  <a:buFont typeface="Wingdings" panose="05000000000000000000" pitchFamily="2" charset="2"/>
                  <a:buChar char="n"/>
                </a:pPr>
                <a:r>
                  <a:rPr lang="zh-CN" altLang="en-US" sz="2000" b="0" kern="100" dirty="0">
                    <a:solidFill>
                      <a:srgbClr val="FF0000"/>
                    </a:solidFill>
                    <a:effectLst/>
                    <a:latin typeface="+mj-lt"/>
                  </a:rPr>
                  <a:t>匹配函数：</a:t>
                </a:r>
                <a:r>
                  <a:rPr lang="zh-CN" altLang="zh-CN" sz="2000" dirty="0">
                    <a:effectLst/>
                    <a:latin typeface="+mj-lt"/>
                    <a:cs typeface="Times New Roman" panose="02020603050405020304" pitchFamily="18" charset="0"/>
                  </a:rPr>
                  <a:t>文档与提问式之间的相关程度</a:t>
                </a:r>
                <a:endParaRPr lang="en-US" altLang="zh-CN" sz="2000" dirty="0">
                  <a:latin typeface="+mj-lt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altLang="zh-CN" sz="1800" dirty="0">
                    <a:solidFill>
                      <a:schemeClr val="tx1"/>
                    </a:solidFill>
                    <a:effectLst/>
                    <a:latin typeface="+mj-lt"/>
                    <a:ea typeface="等线" panose="02010600030101010101" pitchFamily="2" charset="-122"/>
                    <a:cs typeface="Cambria Math" panose="02040503050406030204" pitchFamily="18" charset="0"/>
                  </a:rPr>
                  <a:t>                               </a:t>
                </a:r>
                <a:r>
                  <a:rPr lang="en-US" altLang="zh-CN" sz="1800" b="0" dirty="0">
                    <a:solidFill>
                      <a:schemeClr val="tx1"/>
                    </a:solidFill>
                    <a:effectLst/>
                    <a:latin typeface="+mj-lt"/>
                    <a:ea typeface="等线" panose="02010600030101010101" pitchFamily="2" charset="-122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Cambria Math" panose="02040503050406030204" pitchFamily="18" charset="0"/>
                      </a:rPr>
                      <m:t>𝑠𝑖𝑚</m:t>
                    </m:r>
                    <m:d>
                      <m:dPr>
                        <m:ctrlPr>
                          <a:rPr lang="zh-CN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𝐝</m:t>
                            </m:r>
                          </m:e>
                          <m:sub>
                            <m:r>
                              <a:rPr lang="en-US" altLang="zh-CN" sz="1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𝐣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𝐪</m:t>
                        </m:r>
                      </m:e>
                    </m:d>
                    <m:r>
                      <a:rPr lang="en-US" altLang="zh-CN" sz="18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zh-CN" altLang="zh-C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宋体" panose="02010600030101010101" pitchFamily="2" charset="-122"/>
                                  </a:rPr>
                                  <m:t>𝐝</m:t>
                                </m:r>
                              </m:e>
                              <m:sub>
                                <m:r>
                                  <a:rPr lang="en-US" altLang="zh-CN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宋体" panose="02010600030101010101" pitchFamily="2" charset="-122"/>
                                  </a:rPr>
                                  <m:t>𝐣</m:t>
                                </m:r>
                              </m:sub>
                            </m:sSub>
                            <m:r>
                              <a:rPr lang="zh-CN" altLang="zh-CN" sz="1800" b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•</m:t>
                            </m:r>
                            <m:r>
                              <a:rPr lang="en-US" altLang="zh-CN" sz="1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宋体" panose="02010600030101010101" pitchFamily="2" charset="-122"/>
                              </a:rPr>
                              <m:t>𝐪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zh-CN" altLang="zh-C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𝐝</m:t>
                                </m:r>
                              </m:e>
                              <m:sub>
                                <m:r>
                                  <a:rPr lang="en-US" altLang="zh-CN" sz="18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𝐣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zh-C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𝐪</m:t>
                            </m:r>
                          </m:e>
                        </m:d>
                      </m:den>
                    </m:f>
                    <m:r>
                      <a:rPr lang="en-US" altLang="zh-CN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zh-CN" altLang="zh-C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𝑖𝑞</m:t>
                                </m:r>
                              </m:sub>
                            </m:sSub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zh-CN" altLang="zh-C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zh-CN" altLang="zh-CN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×</m:t>
                        </m:r>
                        <m:rad>
                          <m:radPr>
                            <m:degHide m:val="on"/>
                            <m:ctrlPr>
                              <a:rPr lang="zh-CN" altLang="zh-C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zh-CN" altLang="zh-CN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𝑖𝑞</m:t>
                                    </m:r>
                                  </m:sub>
                                  <m:sup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rad>
                      </m:den>
                    </m:f>
                    <m:r>
                      <a:rPr lang="en-US" altLang="zh-CN" sz="1800" b="1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0≤</m:t>
                    </m:r>
                    <m:r>
                      <a:rPr lang="en-US" altLang="zh-CN" sz="18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𝑠𝑖𝑚</m:t>
                    </m:r>
                    <m:d>
                      <m:dPr>
                        <m:ctrlPr>
                          <a:rPr lang="zh-CN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𝐝</m:t>
                            </m:r>
                          </m:e>
                          <m:sub>
                            <m:r>
                              <a:rPr lang="en-US" altLang="zh-CN" sz="1800" b="1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𝐣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800" b="1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𝐪</m:t>
                        </m:r>
                      </m:e>
                    </m:d>
                    <m:r>
                      <a:rPr lang="en-US" altLang="zh-CN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≤1</m:t>
                    </m:r>
                  </m:oMath>
                </a14:m>
                <a:endParaRPr lang="zh-CN" altLang="en-US" sz="1800" b="0" dirty="0">
                  <a:solidFill>
                    <a:schemeClr val="tx1"/>
                  </a:solidFill>
                  <a:effectLst/>
                  <a:latin typeface="+mj-lt"/>
                  <a:cs typeface="Times New Roman" panose="02020603050405020304" pitchFamily="18" charset="0"/>
                </a:endParaRPr>
              </a:p>
              <a:p>
                <a:pPr lvl="0" algn="just">
                  <a:lnSpc>
                    <a:spcPct val="150000"/>
                  </a:lnSpc>
                </a:pPr>
                <a:endParaRPr lang="en-US" altLang="zh-CN" sz="1800" b="0" kern="100" dirty="0">
                  <a:latin typeface="+mj-lt"/>
                </a:endParaRPr>
              </a:p>
            </p:txBody>
          </p:sp>
        </mc:Choice>
        <mc:Fallback xmlns="">
          <p:sp>
            <p:nvSpPr>
              <p:cNvPr id="15362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2033774"/>
                <a:ext cx="8208962" cy="46355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信息检索模型</a:t>
            </a:r>
            <a:r>
              <a:rPr lang="en-US" altLang="zh-CN" dirty="0">
                <a:ea typeface="黑体" panose="02010609060101010101" pitchFamily="2" charset="-122"/>
              </a:rPr>
              <a:t> (5)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827316"/>
              </p:ext>
            </p:extLst>
          </p:nvPr>
        </p:nvGraphicFramePr>
        <p:xfrm>
          <a:off x="899592" y="2517798"/>
          <a:ext cx="1943544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231900" imgH="868045" progId="Visio.Drawing.15">
                  <p:embed/>
                </p:oleObj>
              </mc:Choice>
              <mc:Fallback>
                <p:oleObj name="Visio" r:id="rId5" imgW="1231900" imgH="868045" progId="Visio.Drawing.15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517798"/>
                        <a:ext cx="1943544" cy="13681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>
                <a:spLocks noChangeArrowheads="1"/>
              </p:cNvSpPr>
              <p:nvPr/>
            </p:nvSpPr>
            <p:spPr bwMode="auto">
              <a:xfrm>
                <a:off x="755576" y="4077072"/>
                <a:ext cx="8208962" cy="194421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pPr marL="627380" indent="-627380" algn="just">
                  <a:lnSpc>
                    <a:spcPts val="2700"/>
                  </a:lnSpc>
                  <a:spcBef>
                    <a:spcPts val="0"/>
                  </a:spcBef>
                </a:pPr>
                <a:r>
                  <a:rPr lang="en-US" altLang="zh-CN" sz="2000" dirty="0">
                    <a:solidFill>
                      <a:srgbClr val="00B050"/>
                    </a:solidFill>
                    <a:latin typeface="+mj-lt"/>
                  </a:rPr>
                  <a:t>【</a:t>
                </a:r>
                <a:r>
                  <a:rPr lang="zh-CN" altLang="en-US" sz="2000" dirty="0">
                    <a:solidFill>
                      <a:srgbClr val="00B050"/>
                    </a:solidFill>
                    <a:latin typeface="+mj-lt"/>
                  </a:rPr>
                  <a:t>例</a:t>
                </a:r>
                <a:r>
                  <a:rPr lang="en-US" altLang="zh-CN" sz="2000" dirty="0">
                    <a:solidFill>
                      <a:srgbClr val="00B050"/>
                    </a:solidFill>
                    <a:latin typeface="+mj-lt"/>
                  </a:rPr>
                  <a:t>】</a:t>
                </a:r>
                <a:r>
                  <a:rPr lang="zh-CN" altLang="en-US" sz="1800" b="0" dirty="0">
                    <a:solidFill>
                      <a:schemeClr val="tx1"/>
                    </a:solidFill>
                    <a:effectLst/>
                    <a:latin typeface="+mj-lt"/>
                    <a:cs typeface="Times New Roman" panose="02020603050405020304" pitchFamily="18" charset="0"/>
                  </a:rPr>
                  <a:t>已知</a:t>
                </a:r>
                <a:r>
                  <a:rPr lang="zh-CN" altLang="zh-CN" sz="1800" b="0" dirty="0">
                    <a:solidFill>
                      <a:schemeClr val="tx1"/>
                    </a:solidFill>
                    <a:effectLst/>
                    <a:latin typeface="+mj-lt"/>
                    <a:cs typeface="Times New Roman" panose="02020603050405020304" pitchFamily="18" charset="0"/>
                  </a:rPr>
                  <a:t>文档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=(</m:t>
                    </m:r>
                    <m:sSubSup>
                      <m:sSubSupPr>
                        <m:ctrlPr>
                          <a:rPr lang="zh-CN" altLang="zh-CN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8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zh-CN" altLang="zh-CN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8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,…,</m:t>
                    </m:r>
                    <m:sSubSup>
                      <m:sSubSupPr>
                        <m:ctrlPr>
                          <a:rPr lang="zh-CN" altLang="zh-CN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𝑡𝑗</m:t>
                        </m:r>
                      </m:sub>
                      <m:sup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18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1800" b="0" dirty="0">
                    <a:solidFill>
                      <a:schemeClr val="tx1"/>
                    </a:solidFill>
                    <a:effectLst/>
                    <a:latin typeface="+mj-lt"/>
                    <a:cs typeface="Times New Roman" panose="02020603050405020304" pitchFamily="18" charset="0"/>
                  </a:rPr>
                  <a:t>和</a:t>
                </a:r>
                <a:r>
                  <a:rPr lang="zh-CN" altLang="en-US" sz="1800" b="0" dirty="0">
                    <a:solidFill>
                      <a:schemeClr val="tx1"/>
                    </a:solidFill>
                    <a:effectLst/>
                    <a:latin typeface="+mj-lt"/>
                    <a:cs typeface="Times New Roman" panose="02020603050405020304" pitchFamily="18" charset="0"/>
                  </a:rPr>
                  <a:t>提问式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𝐝</m:t>
                        </m:r>
                      </m:e>
                      <m:sub>
                        <m:r>
                          <a:rPr lang="en-US" altLang="zh-CN" sz="1800" b="1" i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𝐣</m:t>
                        </m:r>
                      </m:sub>
                    </m:sSub>
                    <m:r>
                      <a:rPr lang="en-US" altLang="zh-CN" sz="1800" b="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altLang="zh-CN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altLang="zh-CN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zh-CN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altLang="zh-CN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zh-CN" altLang="zh-CN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𝑡𝑞</m:t>
                            </m:r>
                          </m:sub>
                          <m:sup>
                            <m:r>
                              <a:rPr lang="en-US" altLang="zh-CN" sz="1800" b="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1800" b="0" dirty="0">
                    <a:solidFill>
                      <a:schemeClr val="tx1"/>
                    </a:solidFill>
                    <a:effectLst/>
                    <a:latin typeface="+mj-lt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1800" b="0" dirty="0">
                    <a:solidFill>
                      <a:schemeClr val="tx1"/>
                    </a:solidFill>
                    <a:effectLst/>
                    <a:latin typeface="+mj-lt"/>
                    <a:cs typeface="Times New Roman" panose="02020603050405020304" pitchFamily="18" charset="0"/>
                  </a:rPr>
                  <a:t>若</a:t>
                </a:r>
                <a:r>
                  <a:rPr lang="zh-CN" altLang="en-US" sz="1800" b="0" dirty="0">
                    <a:solidFill>
                      <a:schemeClr val="tx1"/>
                    </a:solidFill>
                    <a:effectLst/>
                    <a:latin typeface="+mj-lt"/>
                    <a:cs typeface="Times New Roman" panose="02020603050405020304" pitchFamily="18" charset="0"/>
                  </a:rPr>
                  <a:t>文档向量为</a:t>
                </a:r>
                <a:r>
                  <a:rPr lang="en-US" altLang="zh-CN" sz="1800" dirty="0">
                    <a:solidFill>
                      <a:schemeClr val="tx1"/>
                    </a:solidFill>
                    <a:effectLst/>
                    <a:latin typeface="+mj-lt"/>
                  </a:rPr>
                  <a:t>d</a:t>
                </a:r>
                <a:r>
                  <a:rPr lang="en-US" altLang="zh-CN" sz="1800" baseline="-25000" dirty="0">
                    <a:solidFill>
                      <a:schemeClr val="tx1"/>
                    </a:solidFill>
                    <a:effectLst/>
                    <a:latin typeface="+mj-lt"/>
                  </a:rPr>
                  <a:t>1</a:t>
                </a:r>
                <a:r>
                  <a:rPr lang="en-US" altLang="zh-CN" sz="1800" b="0" dirty="0">
                    <a:solidFill>
                      <a:schemeClr val="tx1"/>
                    </a:solidFill>
                    <a:effectLst/>
                    <a:latin typeface="+mj-lt"/>
                  </a:rPr>
                  <a:t>=(0.4, 0.8)</a:t>
                </a:r>
                <a:r>
                  <a:rPr lang="zh-CN" altLang="zh-CN" sz="1800" b="0" dirty="0">
                    <a:solidFill>
                      <a:schemeClr val="tx1"/>
                    </a:solidFill>
                    <a:effectLst/>
                    <a:latin typeface="+mj-lt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800" dirty="0">
                    <a:solidFill>
                      <a:schemeClr val="tx1"/>
                    </a:solidFill>
                    <a:effectLst/>
                    <a:latin typeface="+mj-lt"/>
                  </a:rPr>
                  <a:t>d</a:t>
                </a:r>
                <a:r>
                  <a:rPr lang="en-US" altLang="zh-CN" sz="1800" baseline="-25000" dirty="0">
                    <a:solidFill>
                      <a:schemeClr val="tx1"/>
                    </a:solidFill>
                    <a:effectLst/>
                    <a:latin typeface="+mj-lt"/>
                  </a:rPr>
                  <a:t>2</a:t>
                </a:r>
                <a:r>
                  <a:rPr lang="en-US" altLang="zh-CN" sz="1800" b="0" dirty="0">
                    <a:solidFill>
                      <a:schemeClr val="tx1"/>
                    </a:solidFill>
                    <a:effectLst/>
                    <a:latin typeface="+mj-lt"/>
                  </a:rPr>
                  <a:t>=(0.2, 0.7)</a:t>
                </a:r>
                <a:r>
                  <a:rPr lang="zh-CN" altLang="zh-CN" sz="1800" b="0" dirty="0">
                    <a:solidFill>
                      <a:schemeClr val="tx1"/>
                    </a:solidFill>
                    <a:effectLst/>
                    <a:latin typeface="+mj-lt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800" dirty="0">
                    <a:solidFill>
                      <a:schemeClr val="tx1"/>
                    </a:solidFill>
                    <a:effectLst/>
                    <a:latin typeface="+mj-lt"/>
                  </a:rPr>
                  <a:t>q</a:t>
                </a:r>
                <a:r>
                  <a:rPr lang="en-US" altLang="zh-CN" sz="1800" b="0" i="1" dirty="0">
                    <a:solidFill>
                      <a:schemeClr val="tx1"/>
                    </a:solidFill>
                    <a:effectLst/>
                    <a:latin typeface="+mj-lt"/>
                  </a:rPr>
                  <a:t>=</a:t>
                </a:r>
                <a:r>
                  <a:rPr lang="en-US" altLang="zh-CN" sz="1800" b="0" dirty="0">
                    <a:solidFill>
                      <a:schemeClr val="tx1"/>
                    </a:solidFill>
                    <a:effectLst/>
                    <a:latin typeface="+mj-lt"/>
                  </a:rPr>
                  <a:t>(0.8, 0.3)</a:t>
                </a:r>
                <a:r>
                  <a:rPr lang="zh-CN" altLang="en-US" sz="1800" b="0" dirty="0">
                    <a:solidFill>
                      <a:schemeClr val="tx1"/>
                    </a:solidFill>
                    <a:effectLst/>
                    <a:latin typeface="+mj-lt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1800" b="0" dirty="0">
                    <a:solidFill>
                      <a:schemeClr val="tx1"/>
                    </a:solidFill>
                    <a:effectLst/>
                    <a:latin typeface="+mj-lt"/>
                    <a:cs typeface="Times New Roman" panose="02020603050405020304" pitchFamily="18" charset="0"/>
                  </a:rPr>
                  <a:t>则</a:t>
                </a:r>
                <a:endParaRPr lang="en-US" altLang="zh-CN" sz="1800" b="0" dirty="0">
                  <a:solidFill>
                    <a:schemeClr val="tx1"/>
                  </a:solidFill>
                  <a:effectLst/>
                  <a:latin typeface="+mj-lt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2700"/>
                  </a:lnSpc>
                  <a:spcBef>
                    <a:spcPts val="0"/>
                  </a:spcBef>
                  <a:buFont typeface="黑体" panose="02010609060101010101" pitchFamily="49" charset="-122"/>
                  <a:buChar char="-"/>
                </a:pPr>
                <a:r>
                  <a:rPr lang="en-US" altLang="zh-CN" sz="1800" b="0" i="1" dirty="0">
                    <a:solidFill>
                      <a:schemeClr val="tx1"/>
                    </a:solidFill>
                    <a:effectLst/>
                    <a:latin typeface="+mj-lt"/>
                  </a:rPr>
                  <a:t>sim</a:t>
                </a:r>
                <a:r>
                  <a:rPr lang="en-US" altLang="zh-CN" sz="1800" b="0" dirty="0">
                    <a:solidFill>
                      <a:schemeClr val="tx1"/>
                    </a:solidFill>
                    <a:effectLst/>
                    <a:latin typeface="+mj-lt"/>
                  </a:rPr>
                  <a:t>(</a:t>
                </a:r>
                <a:r>
                  <a:rPr lang="en-US" altLang="zh-CN" sz="1800" dirty="0">
                    <a:solidFill>
                      <a:schemeClr val="tx1"/>
                    </a:solidFill>
                    <a:effectLst/>
                    <a:latin typeface="+mj-lt"/>
                  </a:rPr>
                  <a:t>d</a:t>
                </a:r>
                <a:r>
                  <a:rPr lang="en-US" altLang="zh-CN" sz="1800" baseline="-25000" dirty="0">
                    <a:solidFill>
                      <a:schemeClr val="tx1"/>
                    </a:solidFill>
                    <a:effectLst/>
                    <a:latin typeface="+mj-lt"/>
                  </a:rPr>
                  <a:t>1</a:t>
                </a:r>
                <a:r>
                  <a:rPr lang="en-US" altLang="zh-CN" sz="1800" b="0" dirty="0">
                    <a:solidFill>
                      <a:schemeClr val="tx1"/>
                    </a:solidFill>
                    <a:effectLst/>
                    <a:latin typeface="+mj-lt"/>
                  </a:rPr>
                  <a:t>, </a:t>
                </a:r>
                <a:r>
                  <a:rPr lang="en-US" altLang="zh-CN" sz="1800" dirty="0">
                    <a:solidFill>
                      <a:schemeClr val="tx1"/>
                    </a:solidFill>
                    <a:effectLst/>
                    <a:latin typeface="+mj-lt"/>
                  </a:rPr>
                  <a:t>q</a:t>
                </a:r>
                <a:r>
                  <a:rPr lang="en-US" altLang="zh-CN" sz="1800" b="0" dirty="0">
                    <a:solidFill>
                      <a:schemeClr val="tx1"/>
                    </a:solidFill>
                    <a:effectLst/>
                    <a:latin typeface="+mj-lt"/>
                  </a:rPr>
                  <a:t>)=0.4</a:t>
                </a:r>
                <a:r>
                  <a:rPr lang="en-US" altLang="zh-CN" sz="1800" b="0" dirty="0">
                    <a:solidFill>
                      <a:schemeClr val="tx1"/>
                    </a:solidFill>
                    <a:effectLst/>
                    <a:latin typeface="+mj-lt"/>
                    <a:cs typeface="Times New Roman" panose="02020603050405020304" pitchFamily="18" charset="0"/>
                    <a:sym typeface="Symbol" panose="05050102010706020507" pitchFamily="18" charset="2"/>
                  </a:rPr>
                  <a:t></a:t>
                </a:r>
                <a:r>
                  <a:rPr lang="en-US" altLang="zh-CN" sz="1800" b="0" dirty="0">
                    <a:solidFill>
                      <a:schemeClr val="tx1"/>
                    </a:solidFill>
                    <a:effectLst/>
                    <a:latin typeface="+mj-lt"/>
                  </a:rPr>
                  <a:t>0.8+0.8</a:t>
                </a:r>
                <a:r>
                  <a:rPr lang="en-US" altLang="zh-CN" sz="1800" b="0" dirty="0">
                    <a:solidFill>
                      <a:schemeClr val="tx1"/>
                    </a:solidFill>
                    <a:effectLst/>
                    <a:latin typeface="+mj-lt"/>
                    <a:cs typeface="Times New Roman" panose="02020603050405020304" pitchFamily="18" charset="0"/>
                    <a:sym typeface="Symbol" panose="05050102010706020507" pitchFamily="18" charset="2"/>
                  </a:rPr>
                  <a:t></a:t>
                </a:r>
                <a:r>
                  <a:rPr lang="en-US" altLang="zh-CN" sz="1800" b="0" dirty="0">
                    <a:solidFill>
                      <a:schemeClr val="tx1"/>
                    </a:solidFill>
                    <a:effectLst/>
                    <a:latin typeface="+mj-lt"/>
                  </a:rPr>
                  <a:t>0.3=0.56</a:t>
                </a:r>
              </a:p>
              <a:p>
                <a:pPr algn="just">
                  <a:lnSpc>
                    <a:spcPts val="2700"/>
                  </a:lnSpc>
                  <a:spcBef>
                    <a:spcPts val="0"/>
                  </a:spcBef>
                </a:pPr>
                <a:r>
                  <a:rPr lang="en-US" altLang="zh-CN" sz="1800" b="0" i="1" dirty="0">
                    <a:solidFill>
                      <a:schemeClr val="tx1"/>
                    </a:solidFill>
                    <a:effectLst/>
                    <a:latin typeface="+mj-lt"/>
                  </a:rPr>
                  <a:t>     sim</a:t>
                </a:r>
                <a:r>
                  <a:rPr lang="en-US" altLang="zh-CN" sz="1800" b="0" dirty="0">
                    <a:solidFill>
                      <a:schemeClr val="tx1"/>
                    </a:solidFill>
                    <a:effectLst/>
                    <a:latin typeface="+mj-lt"/>
                  </a:rPr>
                  <a:t>(</a:t>
                </a:r>
                <a:r>
                  <a:rPr lang="en-US" altLang="zh-CN" sz="1800" dirty="0">
                    <a:solidFill>
                      <a:schemeClr val="tx1"/>
                    </a:solidFill>
                    <a:effectLst/>
                    <a:latin typeface="+mj-lt"/>
                  </a:rPr>
                  <a:t>d</a:t>
                </a:r>
                <a:r>
                  <a:rPr lang="en-US" altLang="zh-CN" sz="1800" baseline="-25000" dirty="0">
                    <a:solidFill>
                      <a:schemeClr val="tx1"/>
                    </a:solidFill>
                    <a:effectLst/>
                    <a:latin typeface="+mj-lt"/>
                  </a:rPr>
                  <a:t>2</a:t>
                </a:r>
                <a:r>
                  <a:rPr lang="en-US" altLang="zh-CN" sz="1800" b="0" dirty="0">
                    <a:solidFill>
                      <a:schemeClr val="tx1"/>
                    </a:solidFill>
                    <a:effectLst/>
                    <a:latin typeface="+mj-lt"/>
                  </a:rPr>
                  <a:t>, </a:t>
                </a:r>
                <a:r>
                  <a:rPr lang="en-US" altLang="zh-CN" sz="1800" dirty="0">
                    <a:solidFill>
                      <a:schemeClr val="tx1"/>
                    </a:solidFill>
                    <a:effectLst/>
                    <a:latin typeface="+mj-lt"/>
                  </a:rPr>
                  <a:t>q</a:t>
                </a:r>
                <a:r>
                  <a:rPr lang="en-US" altLang="zh-CN" sz="1800" b="0" dirty="0">
                    <a:solidFill>
                      <a:schemeClr val="tx1"/>
                    </a:solidFill>
                    <a:effectLst/>
                    <a:latin typeface="+mj-lt"/>
                  </a:rPr>
                  <a:t>)=0.2</a:t>
                </a:r>
                <a:r>
                  <a:rPr lang="en-US" altLang="zh-CN" sz="1800" b="0" dirty="0">
                    <a:solidFill>
                      <a:schemeClr val="tx1"/>
                    </a:solidFill>
                    <a:effectLst/>
                    <a:latin typeface="+mj-lt"/>
                    <a:cs typeface="Times New Roman" panose="02020603050405020304" pitchFamily="18" charset="0"/>
                    <a:sym typeface="Symbol" panose="05050102010706020507" pitchFamily="18" charset="2"/>
                  </a:rPr>
                  <a:t></a:t>
                </a:r>
                <a:r>
                  <a:rPr lang="en-US" altLang="zh-CN" sz="1800" b="0" dirty="0">
                    <a:solidFill>
                      <a:schemeClr val="tx1"/>
                    </a:solidFill>
                    <a:effectLst/>
                    <a:latin typeface="+mj-lt"/>
                  </a:rPr>
                  <a:t>0.8+0.7</a:t>
                </a:r>
                <a:r>
                  <a:rPr lang="en-US" altLang="zh-CN" sz="1800" b="0" dirty="0">
                    <a:solidFill>
                      <a:schemeClr val="tx1"/>
                    </a:solidFill>
                    <a:effectLst/>
                    <a:latin typeface="+mj-lt"/>
                    <a:cs typeface="Times New Roman" panose="02020603050405020304" pitchFamily="18" charset="0"/>
                    <a:sym typeface="Symbol" panose="05050102010706020507" pitchFamily="18" charset="2"/>
                  </a:rPr>
                  <a:t></a:t>
                </a:r>
                <a:r>
                  <a:rPr lang="en-US" altLang="zh-CN" sz="1800" b="0" dirty="0">
                    <a:solidFill>
                      <a:schemeClr val="tx1"/>
                    </a:solidFill>
                    <a:effectLst/>
                    <a:latin typeface="+mj-lt"/>
                  </a:rPr>
                  <a:t>0.3=0.37</a:t>
                </a:r>
                <a:endParaRPr lang="en-US" altLang="zh-CN" sz="1800" b="0" dirty="0">
                  <a:solidFill>
                    <a:schemeClr val="tx1"/>
                  </a:solidFill>
                  <a:effectLst/>
                  <a:latin typeface="+mj-lt"/>
                  <a:cs typeface="Times New Roman" panose="02020603050405020304" pitchFamily="18" charset="0"/>
                </a:endParaRPr>
              </a:p>
              <a:p>
                <a:pPr marL="285750" indent="-285750" algn="just">
                  <a:lnSpc>
                    <a:spcPts val="2700"/>
                  </a:lnSpc>
                  <a:spcBef>
                    <a:spcPts val="0"/>
                  </a:spcBef>
                  <a:buFont typeface="黑体" panose="02010609060101010101" pitchFamily="49" charset="-122"/>
                  <a:buChar char="-"/>
                </a:pPr>
                <a:r>
                  <a:rPr lang="zh-CN" altLang="zh-CN" sz="1800" b="0" dirty="0">
                    <a:solidFill>
                      <a:schemeClr val="tx1"/>
                    </a:solidFill>
                    <a:effectLst/>
                    <a:latin typeface="+mj-lt"/>
                    <a:cs typeface="Times New Roman" panose="02020603050405020304" pitchFamily="18" charset="0"/>
                  </a:rPr>
                  <a:t>若相似度的阈值</a:t>
                </a:r>
                <a:r>
                  <a:rPr lang="en-US" altLang="zh-CN" sz="1800" b="0" i="1" dirty="0">
                    <a:solidFill>
                      <a:schemeClr val="tx1"/>
                    </a:solidFill>
                    <a:effectLst/>
                    <a:latin typeface="+mj-lt"/>
                    <a:cs typeface="Times New Roman" panose="02020603050405020304" pitchFamily="18" charset="0"/>
                    <a:sym typeface="Symbol" panose="05050102010706020507" pitchFamily="18" charset="2"/>
                  </a:rPr>
                  <a:t></a:t>
                </a:r>
                <a:r>
                  <a:rPr lang="zh-CN" altLang="zh-CN" sz="1800" b="0" dirty="0">
                    <a:solidFill>
                      <a:schemeClr val="tx1"/>
                    </a:solidFill>
                    <a:effectLst/>
                    <a:latin typeface="+mj-lt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1800" b="0" dirty="0">
                    <a:solidFill>
                      <a:schemeClr val="tx1"/>
                    </a:solidFill>
                    <a:effectLst/>
                    <a:latin typeface="+mj-lt"/>
                  </a:rPr>
                  <a:t>0.35</a:t>
                </a:r>
                <a:r>
                  <a:rPr lang="zh-CN" altLang="zh-CN" sz="1800" b="0" dirty="0">
                    <a:solidFill>
                      <a:schemeClr val="tx1"/>
                    </a:solidFill>
                    <a:effectLst/>
                    <a:latin typeface="+mj-lt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1800" b="0" i="1" dirty="0">
                    <a:solidFill>
                      <a:schemeClr val="tx1"/>
                    </a:solidFill>
                    <a:effectLst/>
                    <a:latin typeface="+mj-lt"/>
                  </a:rPr>
                  <a:t>d</a:t>
                </a:r>
                <a:r>
                  <a:rPr lang="en-US" altLang="zh-CN" sz="1800" b="0" baseline="-25000" dirty="0">
                    <a:solidFill>
                      <a:schemeClr val="tx1"/>
                    </a:solidFill>
                    <a:effectLst/>
                    <a:latin typeface="+mj-lt"/>
                  </a:rPr>
                  <a:t>1</a:t>
                </a:r>
                <a:r>
                  <a:rPr lang="zh-CN" altLang="zh-CN" sz="1800" b="0" dirty="0">
                    <a:solidFill>
                      <a:schemeClr val="tx1"/>
                    </a:solidFill>
                    <a:effectLst/>
                    <a:latin typeface="+mj-lt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1800" b="0" i="1" dirty="0">
                    <a:solidFill>
                      <a:schemeClr val="tx1"/>
                    </a:solidFill>
                    <a:effectLst/>
                    <a:latin typeface="+mj-lt"/>
                  </a:rPr>
                  <a:t>d</a:t>
                </a:r>
                <a:r>
                  <a:rPr lang="en-US" altLang="zh-CN" sz="1800" b="0" baseline="-25000" dirty="0">
                    <a:solidFill>
                      <a:schemeClr val="tx1"/>
                    </a:solidFill>
                    <a:effectLst/>
                    <a:latin typeface="+mj-lt"/>
                  </a:rPr>
                  <a:t>2</a:t>
                </a:r>
                <a:r>
                  <a:rPr lang="zh-CN" altLang="zh-CN" sz="1800" b="0" dirty="0">
                    <a:solidFill>
                      <a:schemeClr val="tx1"/>
                    </a:solidFill>
                    <a:effectLst/>
                    <a:latin typeface="+mj-lt"/>
                    <a:cs typeface="Times New Roman" panose="02020603050405020304" pitchFamily="18" charset="0"/>
                  </a:rPr>
                  <a:t>都作为检索结果返回，且</a:t>
                </a:r>
                <a:r>
                  <a:rPr lang="en-US" altLang="zh-CN" sz="1800" b="0" i="1" dirty="0">
                    <a:solidFill>
                      <a:schemeClr val="tx1"/>
                    </a:solidFill>
                    <a:effectLst/>
                    <a:latin typeface="+mj-lt"/>
                  </a:rPr>
                  <a:t>d</a:t>
                </a:r>
                <a:r>
                  <a:rPr lang="en-US" altLang="zh-CN" sz="1800" b="0" baseline="-25000" dirty="0">
                    <a:solidFill>
                      <a:schemeClr val="tx1"/>
                    </a:solidFill>
                    <a:effectLst/>
                    <a:latin typeface="+mj-lt"/>
                  </a:rPr>
                  <a:t>1</a:t>
                </a:r>
                <a:r>
                  <a:rPr lang="zh-CN" altLang="zh-CN" sz="1800" b="0" dirty="0">
                    <a:solidFill>
                      <a:schemeClr val="tx1"/>
                    </a:solidFill>
                    <a:effectLst/>
                    <a:latin typeface="+mj-lt"/>
                    <a:cs typeface="Times New Roman" panose="02020603050405020304" pitchFamily="18" charset="0"/>
                  </a:rPr>
                  <a:t>应排在</a:t>
                </a:r>
                <a:r>
                  <a:rPr lang="en-US" altLang="zh-CN" sz="1800" b="0" i="1" dirty="0">
                    <a:solidFill>
                      <a:schemeClr val="tx1"/>
                    </a:solidFill>
                    <a:effectLst/>
                    <a:latin typeface="+mj-lt"/>
                  </a:rPr>
                  <a:t>d</a:t>
                </a:r>
                <a:r>
                  <a:rPr lang="en-US" altLang="zh-CN" sz="1800" b="0" baseline="-25000" dirty="0">
                    <a:solidFill>
                      <a:schemeClr val="tx1"/>
                    </a:solidFill>
                    <a:effectLst/>
                    <a:latin typeface="+mj-lt"/>
                  </a:rPr>
                  <a:t>2</a:t>
                </a:r>
                <a:r>
                  <a:rPr lang="zh-CN" altLang="zh-CN" sz="1800" b="0" dirty="0">
                    <a:solidFill>
                      <a:schemeClr val="tx1"/>
                    </a:solidFill>
                    <a:effectLst/>
                    <a:latin typeface="+mj-lt"/>
                    <a:cs typeface="Times New Roman" panose="02020603050405020304" pitchFamily="18" charset="0"/>
                  </a:rPr>
                  <a:t>之前</a:t>
                </a:r>
                <a:endParaRPr lang="en-US" altLang="zh-CN" sz="1800" b="0" kern="100" dirty="0">
                  <a:solidFill>
                    <a:schemeClr val="tx1"/>
                  </a:solidFill>
                  <a:effectLst/>
                  <a:latin typeface="+mj-lt"/>
                </a:endParaRPr>
              </a:p>
              <a:p>
                <a:pPr lvl="0" algn="just">
                  <a:lnSpc>
                    <a:spcPts val="2700"/>
                  </a:lnSpc>
                  <a:spcBef>
                    <a:spcPts val="0"/>
                  </a:spcBef>
                </a:pPr>
                <a:endParaRPr lang="en-US" altLang="zh-CN" sz="1800" b="0" dirty="0">
                  <a:effectLst/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4077072"/>
                <a:ext cx="8208962" cy="1944216"/>
              </a:xfrm>
              <a:prstGeom prst="rect">
                <a:avLst/>
              </a:prstGeom>
              <a:blipFill>
                <a:blip r:embed="rId7"/>
                <a:stretch>
                  <a:fillRect l="-816" t="-2188" r="-445"/>
                </a:stretch>
              </a:blipFill>
              <a:ln w="6350">
                <a:solidFill>
                  <a:schemeClr val="tx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613150" y="2205355"/>
            <a:ext cx="2895600" cy="3881120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信息检索概述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信息检索模型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anose="02010609060101010101" pitchFamily="2" charset="-122"/>
              </a:rPr>
              <a:t>文本信息检索</a:t>
            </a:r>
            <a:endParaRPr lang="en-US" altLang="zh-CN" sz="2200" dirty="0">
              <a:solidFill>
                <a:srgbClr val="FF0000"/>
              </a:solidFill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200" dirty="0">
                <a:ea typeface="黑体" panose="02010609060101010101" pitchFamily="2" charset="-122"/>
              </a:rPr>
              <a:t>Web</a:t>
            </a:r>
            <a:r>
              <a:rPr lang="zh-CN" altLang="en-US" sz="2200" dirty="0">
                <a:ea typeface="黑体" panose="02010609060101010101" pitchFamily="2" charset="-122"/>
              </a:rPr>
              <a:t>信息检索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信息检索评价指标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总结</a:t>
            </a:r>
            <a:endParaRPr lang="en-US" altLang="zh-CN" sz="2200" dirty="0">
              <a:ea typeface="黑体" panose="0201060906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620688"/>
            <a:ext cx="7956376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文本信息检索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(1)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idx="1"/>
          </p:nvPr>
        </p:nvSpPr>
        <p:spPr>
          <a:xfrm>
            <a:off x="658614" y="2050488"/>
            <a:ext cx="8305874" cy="4824532"/>
          </a:xfrm>
        </p:spPr>
        <p:txBody>
          <a:bodyPr lIns="0" rIns="0"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文本信息检索 </a:t>
            </a:r>
            <a:r>
              <a:rPr lang="zh-CN" altLang="en-US" sz="2200" dirty="0">
                <a:latin typeface="+mj-lt"/>
                <a:ea typeface="黑体" panose="02010609060101010101" pitchFamily="2" charset="-122"/>
              </a:rPr>
              <a:t>主要对象是文本数据</a:t>
            </a:r>
            <a:endParaRPr lang="en-US" altLang="zh-CN" sz="2200" dirty="0">
              <a:latin typeface="+mj-lt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200" dirty="0">
              <a:latin typeface="+mj-lt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200" dirty="0">
              <a:latin typeface="+mj-lt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200" dirty="0"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72945" y="4695616"/>
            <a:ext cx="193009" cy="523220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endParaRPr lang="zh-CN" altLang="en-US" dirty="0"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31989" y="2459139"/>
            <a:ext cx="21419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solidFill>
                  <a:srgbClr val="FF0000"/>
                </a:solidFill>
                <a:latin typeface="+mj-lt"/>
              </a:rPr>
              <a:t>词汇的分布规律</a:t>
            </a:r>
            <a:endParaRPr lang="zh-CN" altLang="en-US" sz="1800" dirty="0">
              <a:latin typeface="+mj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96136" y="2454772"/>
            <a:ext cx="1485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solidFill>
                  <a:srgbClr val="FF0000"/>
                </a:solidFill>
                <a:latin typeface="+mj-lt"/>
              </a:rPr>
              <a:t>文本预处理</a:t>
            </a:r>
            <a:endParaRPr lang="zh-CN" altLang="en-US" sz="1800" dirty="0">
              <a:latin typeface="+mj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36903" y="4656234"/>
            <a:ext cx="1680308" cy="15765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0" dirty="0">
                <a:solidFill>
                  <a:srgbClr val="0000FF"/>
                </a:solidFill>
                <a:latin typeface="+mj-lt"/>
              </a:rPr>
              <a:t>齐普夫分布模型</a:t>
            </a:r>
            <a:endParaRPr lang="en-US" altLang="zh-CN" sz="1600" b="0" dirty="0">
              <a:solidFill>
                <a:srgbClr val="0000FF"/>
              </a:solidFill>
              <a:latin typeface="+mj-lt"/>
            </a:endParaRPr>
          </a:p>
          <a:p>
            <a:pPr algn="ctr">
              <a:lnSpc>
                <a:spcPts val="2400"/>
              </a:lnSpc>
            </a:pPr>
            <a:r>
              <a:rPr lang="zh-CN" altLang="en-US" sz="1600" b="0" dirty="0">
                <a:latin typeface="+mj-lt"/>
              </a:rPr>
              <a:t>词频</a:t>
            </a:r>
            <a:r>
              <a:rPr lang="en-US" altLang="zh-CN" sz="1600" b="0" i="1" dirty="0">
                <a:effectLst/>
                <a:latin typeface="+mj-lt"/>
                <a:ea typeface="宋体" panose="02010600030101010101" pitchFamily="2" charset="-122"/>
              </a:rPr>
              <a:t>f</a:t>
            </a:r>
            <a:r>
              <a:rPr lang="en-US" altLang="zh-CN" sz="1600" b="0" dirty="0">
                <a:effectLst/>
                <a:latin typeface="+mj-lt"/>
                <a:ea typeface="宋体" panose="02010600030101010101" pitchFamily="2" charset="-122"/>
              </a:rPr>
              <a:t>=</a:t>
            </a:r>
            <a:r>
              <a:rPr lang="en-US" altLang="zh-CN" sz="1600" b="0" i="1" dirty="0">
                <a:effectLst/>
                <a:latin typeface="+mj-lt"/>
                <a:ea typeface="宋体" panose="02010600030101010101" pitchFamily="2" charset="-122"/>
              </a:rPr>
              <a:t>C</a:t>
            </a:r>
            <a:r>
              <a:rPr lang="en-US" altLang="zh-CN" sz="1600" b="0" dirty="0">
                <a:effectLst/>
                <a:latin typeface="+mj-lt"/>
                <a:ea typeface="宋体" panose="02010600030101010101" pitchFamily="2" charset="-122"/>
              </a:rPr>
              <a:t>/</a:t>
            </a:r>
            <a:r>
              <a:rPr lang="en-US" altLang="zh-CN" sz="1600" b="0" i="1" dirty="0">
                <a:effectLst/>
                <a:latin typeface="+mj-lt"/>
                <a:ea typeface="宋体" panose="02010600030101010101" pitchFamily="2" charset="-122"/>
              </a:rPr>
              <a:t>r</a:t>
            </a:r>
            <a:r>
              <a:rPr lang="en-US" altLang="zh-CN" sz="1600" b="0" i="1" baseline="30000" dirty="0"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1600" b="0" dirty="0">
                <a:latin typeface="+mj-lt"/>
              </a:rPr>
              <a:t>,</a:t>
            </a:r>
            <a:r>
              <a:rPr lang="zh-CN" altLang="en-US" sz="1600" b="0" dirty="0">
                <a:latin typeface="+mj-lt"/>
              </a:rPr>
              <a:t>揭示词频和词排名之间的关系</a:t>
            </a:r>
            <a:r>
              <a:rPr lang="en-US" altLang="zh-CN" sz="1600" b="0" dirty="0">
                <a:latin typeface="+mj-lt"/>
              </a:rPr>
              <a:t>,</a:t>
            </a:r>
            <a:r>
              <a:rPr lang="zh-CN" altLang="en-US" sz="1600" b="0" dirty="0">
                <a:latin typeface="+mj-lt"/>
              </a:rPr>
              <a:t>存在“</a:t>
            </a:r>
            <a:r>
              <a:rPr lang="zh-CN" altLang="en-US" sz="1600" b="0" dirty="0">
                <a:solidFill>
                  <a:srgbClr val="FF0000"/>
                </a:solidFill>
                <a:latin typeface="+mj-lt"/>
              </a:rPr>
              <a:t>长尾</a:t>
            </a:r>
            <a:r>
              <a:rPr lang="zh-CN" altLang="en-US" sz="1600" b="0" dirty="0">
                <a:latin typeface="+mj-lt"/>
              </a:rPr>
              <a:t>”特征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058156" y="3800091"/>
            <a:ext cx="4981736" cy="634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rIns="72000" rtlCol="0">
            <a:spAutoFit/>
          </a:bodyPr>
          <a:lstStyle/>
          <a:p>
            <a:r>
              <a:rPr lang="zh-CN" altLang="en-US" sz="1600" b="0" dirty="0">
                <a:solidFill>
                  <a:srgbClr val="0000FF"/>
                </a:solidFill>
                <a:latin typeface="+mj-lt"/>
              </a:rPr>
              <a:t>词干提取</a:t>
            </a:r>
            <a:endParaRPr lang="en-US" altLang="zh-CN" sz="1600" b="0" dirty="0">
              <a:solidFill>
                <a:srgbClr val="0000FF"/>
              </a:solidFill>
              <a:latin typeface="+mj-lt"/>
            </a:endParaRPr>
          </a:p>
          <a:p>
            <a:r>
              <a:rPr lang="en-US" altLang="zh-CN" sz="1600" b="0" dirty="0">
                <a:effectLst/>
                <a:latin typeface="+mj-lt"/>
                <a:ea typeface="宋体" panose="02010600030101010101" pitchFamily="2" charset="-122"/>
              </a:rPr>
              <a:t>“ </a:t>
            </a:r>
            <a:r>
              <a:rPr lang="en-US" altLang="zh-CN" sz="1600" b="0" dirty="0">
                <a:latin typeface="+mj-lt"/>
              </a:rPr>
              <a:t>running, runs, ran</a:t>
            </a:r>
            <a:r>
              <a:rPr lang="zh-CN" altLang="en-US" sz="1600" b="0" dirty="0">
                <a:latin typeface="+mj-lt"/>
              </a:rPr>
              <a:t> </a:t>
            </a:r>
            <a:r>
              <a:rPr lang="en-US" altLang="zh-CN" sz="1600" b="0" dirty="0">
                <a:effectLst/>
                <a:latin typeface="+mj-lt"/>
                <a:ea typeface="宋体" panose="02010600030101010101" pitchFamily="2" charset="-122"/>
              </a:rPr>
              <a:t>” </a:t>
            </a:r>
            <a:r>
              <a:rPr lang="zh-CN" altLang="en-US" sz="1600" b="0" dirty="0">
                <a:latin typeface="+mj-lt"/>
              </a:rPr>
              <a:t>→ </a:t>
            </a:r>
            <a:r>
              <a:rPr lang="en-US" altLang="zh-CN" sz="1600" b="0" dirty="0">
                <a:effectLst/>
                <a:latin typeface="+mj-lt"/>
                <a:ea typeface="宋体" panose="02010600030101010101" pitchFamily="2" charset="-122"/>
              </a:rPr>
              <a:t>“ </a:t>
            </a:r>
            <a:r>
              <a:rPr lang="en-US" altLang="zh-CN" sz="1600" b="0" dirty="0">
                <a:latin typeface="+mj-lt"/>
                <a:cs typeface="Times New Roman" panose="02020603050405020304" pitchFamily="18" charset="0"/>
              </a:rPr>
              <a:t>run</a:t>
            </a:r>
            <a:r>
              <a:rPr lang="en-US" altLang="zh-CN" sz="1600" b="0" dirty="0">
                <a:effectLst/>
                <a:latin typeface="+mj-lt"/>
                <a:ea typeface="宋体" panose="02010600030101010101" pitchFamily="2" charset="-122"/>
              </a:rPr>
              <a:t> ”</a:t>
            </a:r>
            <a:endParaRPr lang="zh-CN" altLang="en-US" sz="1600" b="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058156" y="5579037"/>
            <a:ext cx="4981736" cy="634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rIns="72000" rtlCol="0">
            <a:spAutoFit/>
          </a:bodyPr>
          <a:lstStyle/>
          <a:p>
            <a:r>
              <a:rPr lang="zh-CN" altLang="en-US" sz="1600" b="0" dirty="0">
                <a:solidFill>
                  <a:srgbClr val="0000FF"/>
                </a:solidFill>
                <a:latin typeface="+mj-lt"/>
              </a:rPr>
              <a:t>名词及名词性短语识别</a:t>
            </a:r>
            <a:endParaRPr lang="en-US" altLang="zh-CN" sz="1600" b="0" dirty="0">
              <a:solidFill>
                <a:srgbClr val="0000FF"/>
              </a:solidFill>
              <a:latin typeface="+mj-lt"/>
            </a:endParaRPr>
          </a:p>
          <a:p>
            <a:r>
              <a:rPr lang="en-US" altLang="zh-CN" sz="1600" b="0" dirty="0">
                <a:effectLst/>
                <a:latin typeface="+mj-lt"/>
                <a:ea typeface="宋体" panose="02010600030101010101" pitchFamily="2" charset="-122"/>
              </a:rPr>
              <a:t>“</a:t>
            </a:r>
            <a:r>
              <a:rPr lang="zh-CN" altLang="en-US" sz="1600" b="0" dirty="0">
                <a:latin typeface="+mj-lt"/>
              </a:rPr>
              <a:t>人工智能正在改变世界</a:t>
            </a:r>
            <a:r>
              <a:rPr lang="en-US" altLang="zh-CN" sz="1600" b="0" dirty="0">
                <a:effectLst/>
                <a:latin typeface="+mj-lt"/>
                <a:ea typeface="宋体" panose="02010600030101010101" pitchFamily="2" charset="-122"/>
              </a:rPr>
              <a:t>”</a:t>
            </a:r>
            <a:r>
              <a:rPr lang="zh-CN" altLang="en-US" sz="1600" b="0" dirty="0">
                <a:latin typeface="+mj-lt"/>
              </a:rPr>
              <a:t>→</a:t>
            </a:r>
            <a:r>
              <a:rPr lang="en-US" altLang="zh-CN" sz="1600" b="0" dirty="0">
                <a:effectLst/>
                <a:latin typeface="+mj-lt"/>
                <a:ea typeface="宋体" panose="02010600030101010101" pitchFamily="2" charset="-122"/>
              </a:rPr>
              <a:t> “</a:t>
            </a:r>
            <a:r>
              <a:rPr lang="zh-CN" altLang="en-US" sz="1600" b="0" dirty="0">
                <a:latin typeface="+mj-lt"/>
              </a:rPr>
              <a:t>人工智能</a:t>
            </a:r>
            <a:r>
              <a:rPr lang="en-US" altLang="zh-CN" sz="1600" b="0" dirty="0">
                <a:effectLst/>
                <a:latin typeface="+mj-lt"/>
                <a:ea typeface="宋体" panose="02010600030101010101" pitchFamily="2" charset="-122"/>
              </a:rPr>
              <a:t>” </a:t>
            </a:r>
            <a:r>
              <a:rPr lang="zh-CN" altLang="en-US" sz="1600" b="0" dirty="0">
                <a:latin typeface="+mj-lt"/>
              </a:rPr>
              <a:t>，</a:t>
            </a:r>
            <a:r>
              <a:rPr lang="en-US" altLang="zh-CN" sz="1600" b="0" dirty="0">
                <a:effectLst/>
                <a:latin typeface="+mj-lt"/>
                <a:ea typeface="宋体" panose="02010600030101010101" pitchFamily="2" charset="-122"/>
              </a:rPr>
              <a:t> “</a:t>
            </a:r>
            <a:r>
              <a:rPr lang="zh-CN" altLang="en-US" sz="1600" b="0" dirty="0">
                <a:latin typeface="+mj-lt"/>
              </a:rPr>
              <a:t>世界</a:t>
            </a:r>
            <a:r>
              <a:rPr lang="en-US" altLang="zh-CN" sz="1600" b="0" dirty="0">
                <a:effectLst/>
                <a:latin typeface="+mj-lt"/>
                <a:ea typeface="宋体" panose="02010600030101010101" pitchFamily="2" charset="-122"/>
              </a:rPr>
              <a:t>”</a:t>
            </a:r>
            <a:endParaRPr lang="zh-CN" altLang="en-US" sz="1600" b="0" dirty="0">
              <a:latin typeface="+mj-lt"/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476533"/>
              </p:ext>
            </p:extLst>
          </p:nvPr>
        </p:nvGraphicFramePr>
        <p:xfrm>
          <a:off x="624324" y="2754883"/>
          <a:ext cx="1644341" cy="1813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487805" imgH="1511300" progId="Visio.Drawing.15">
                  <p:embed/>
                </p:oleObj>
              </mc:Choice>
              <mc:Fallback>
                <p:oleObj name="Visio" r:id="rId3" imgW="1487805" imgH="1511300" progId="Visio.Drawing.15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324" y="2754883"/>
                        <a:ext cx="1644341" cy="18137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7" name="Picture 9" descr="统计词频，使用matplotlib画图验证齐普夫定律_怎么画齐普夫定律分布图-CSDN博客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626" y="2826891"/>
            <a:ext cx="1566767" cy="160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文本框 29"/>
          <p:cNvSpPr txBox="1"/>
          <p:nvPr/>
        </p:nvSpPr>
        <p:spPr>
          <a:xfrm>
            <a:off x="683569" y="4673594"/>
            <a:ext cx="1477930" cy="1564274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zh-CN" sz="1600" b="0" dirty="0">
                <a:solidFill>
                  <a:srgbClr val="0000FF"/>
                </a:solidFill>
                <a:latin typeface="+mj-lt"/>
              </a:rPr>
              <a:t>Heaps</a:t>
            </a:r>
            <a:r>
              <a:rPr lang="zh-CN" altLang="en-US" sz="1600" b="0" dirty="0">
                <a:solidFill>
                  <a:srgbClr val="0000FF"/>
                </a:solidFill>
                <a:latin typeface="+mj-lt"/>
              </a:rPr>
              <a:t>分布模型</a:t>
            </a:r>
            <a:endParaRPr lang="en-US" altLang="zh-CN" sz="1600" b="0" dirty="0">
              <a:solidFill>
                <a:srgbClr val="0000FF"/>
              </a:solidFill>
              <a:latin typeface="+mj-lt"/>
            </a:endParaRPr>
          </a:p>
          <a:p>
            <a:pPr algn="ctr"/>
            <a:r>
              <a:rPr lang="zh-CN" altLang="en-US" sz="1600" b="0" dirty="0">
                <a:effectLst/>
                <a:latin typeface="+mj-lt"/>
              </a:rPr>
              <a:t>词汇量</a:t>
            </a:r>
            <a:r>
              <a:rPr lang="en-US" altLang="zh-CN" sz="1600" b="0" i="1" dirty="0">
                <a:effectLst/>
                <a:latin typeface="+mj-lt"/>
                <a:ea typeface="宋体" panose="02010600030101010101" pitchFamily="2" charset="-122"/>
              </a:rPr>
              <a:t>V</a:t>
            </a:r>
            <a:r>
              <a:rPr lang="en-US" altLang="zh-CN" sz="1600" b="0" dirty="0">
                <a:effectLst/>
                <a:latin typeface="+mj-lt"/>
                <a:ea typeface="宋体" panose="02010600030101010101" pitchFamily="2" charset="-122"/>
              </a:rPr>
              <a:t>=</a:t>
            </a:r>
            <a:r>
              <a:rPr lang="en-US" altLang="zh-CN" sz="1600" b="0" i="1" dirty="0" err="1">
                <a:effectLst/>
                <a:latin typeface="+mj-lt"/>
                <a:ea typeface="宋体" panose="02010600030101010101" pitchFamily="2" charset="-122"/>
              </a:rPr>
              <a:t>K</a:t>
            </a:r>
            <a:r>
              <a:rPr lang="en-US" altLang="zh-CN" sz="1600" b="0" dirty="0" err="1"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1600" b="0" i="1" dirty="0" err="1">
                <a:effectLst/>
                <a:latin typeface="+mj-lt"/>
                <a:ea typeface="宋体" panose="02010600030101010101" pitchFamily="2" charset="-122"/>
              </a:rPr>
              <a:t>t</a:t>
            </a:r>
            <a:r>
              <a:rPr lang="en-US" altLang="zh-CN" sz="1600" b="0" i="1" baseline="30000" dirty="0"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en-US" altLang="zh-CN" sz="1600" b="0" dirty="0">
              <a:latin typeface="+mj-lt"/>
            </a:endParaRPr>
          </a:p>
          <a:p>
            <a:pPr algn="ctr">
              <a:lnSpc>
                <a:spcPts val="2400"/>
              </a:lnSpc>
            </a:pPr>
            <a:r>
              <a:rPr lang="zh-CN" altLang="zh-CN" sz="1600" b="0" dirty="0">
                <a:effectLst/>
                <a:latin typeface="+mj-lt"/>
                <a:cs typeface="Times New Roman" panose="02020603050405020304" pitchFamily="18" charset="0"/>
              </a:rPr>
              <a:t>揭示词汇量随文本长度变化的规律</a:t>
            </a:r>
            <a:endParaRPr lang="zh-CN" altLang="en-US" sz="1400" b="0" dirty="0">
              <a:latin typeface="+mj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65202" y="2932002"/>
            <a:ext cx="4981736" cy="634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rIns="72000" rtlCol="0">
            <a:spAutoFit/>
          </a:bodyPr>
          <a:lstStyle/>
          <a:p>
            <a:r>
              <a:rPr lang="zh-CN" altLang="en-US" sz="1600" b="0" dirty="0">
                <a:solidFill>
                  <a:srgbClr val="0000FF"/>
                </a:solidFill>
                <a:latin typeface="+mj-lt"/>
              </a:rPr>
              <a:t>文本词汇分析</a:t>
            </a:r>
            <a:endParaRPr lang="en-US" altLang="zh-CN" sz="1600" b="0" dirty="0">
              <a:solidFill>
                <a:srgbClr val="0000FF"/>
              </a:solidFill>
              <a:latin typeface="+mj-lt"/>
            </a:endParaRPr>
          </a:p>
          <a:p>
            <a:r>
              <a:rPr lang="en-US" altLang="zh-CN" sz="1600" b="0" dirty="0">
                <a:effectLst/>
                <a:latin typeface="+mj-lt"/>
                <a:ea typeface="宋体" panose="02010600030101010101" pitchFamily="2" charset="-122"/>
              </a:rPr>
              <a:t>“Python 3.8”</a:t>
            </a:r>
            <a:r>
              <a:rPr lang="zh-CN" altLang="en-US" sz="1600" b="0" dirty="0">
                <a:latin typeface="+mj-lt"/>
              </a:rPr>
              <a:t> →</a:t>
            </a:r>
            <a:r>
              <a:rPr lang="en-US" altLang="zh-CN" sz="1600" b="0" dirty="0">
                <a:effectLst/>
                <a:latin typeface="+mj-lt"/>
                <a:ea typeface="宋体" panose="02010600030101010101" pitchFamily="2" charset="-122"/>
              </a:rPr>
              <a:t>“ Python ”</a:t>
            </a:r>
            <a:r>
              <a:rPr lang="zh-CN" altLang="en-US" sz="1600" b="0" dirty="0">
                <a:effectLst/>
                <a:latin typeface="+mj-lt"/>
                <a:ea typeface="宋体" panose="02010600030101010101" pitchFamily="2" charset="-122"/>
              </a:rPr>
              <a:t>，</a:t>
            </a:r>
            <a:r>
              <a:rPr lang="en-US" altLang="zh-CN" sz="1600" b="0" dirty="0">
                <a:effectLst/>
                <a:latin typeface="+mj-lt"/>
                <a:ea typeface="宋体" panose="02010600030101010101" pitchFamily="2" charset="-122"/>
              </a:rPr>
              <a:t>“MP4”</a:t>
            </a:r>
            <a:r>
              <a:rPr lang="zh-CN" altLang="en-US" sz="1600" b="0" dirty="0">
                <a:latin typeface="+mj-lt"/>
              </a:rPr>
              <a:t> →</a:t>
            </a:r>
            <a:r>
              <a:rPr lang="en-US" altLang="zh-CN" sz="1600" b="0" dirty="0">
                <a:effectLst/>
                <a:latin typeface="+mj-lt"/>
                <a:ea typeface="宋体" panose="02010600030101010101" pitchFamily="2" charset="-122"/>
              </a:rPr>
              <a:t>“MP4”</a:t>
            </a:r>
            <a:r>
              <a:rPr lang="zh-CN" altLang="en-US" sz="1600" b="0" dirty="0">
                <a:effectLst/>
                <a:latin typeface="+mj-lt"/>
                <a:ea typeface="宋体" panose="02010600030101010101" pitchFamily="2" charset="-122"/>
              </a:rPr>
              <a:t> </a:t>
            </a:r>
            <a:endParaRPr lang="zh-CN" altLang="en-US" sz="1600" b="0" dirty="0">
              <a:latin typeface="+mj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65202" y="4677807"/>
            <a:ext cx="4974690" cy="634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rIns="72000" rtlCol="0">
            <a:spAutoFit/>
          </a:bodyPr>
          <a:lstStyle/>
          <a:p>
            <a:r>
              <a:rPr lang="zh-CN" altLang="en-US" sz="1600" b="0" dirty="0">
                <a:solidFill>
                  <a:srgbClr val="0000FF"/>
                </a:solidFill>
                <a:latin typeface="+mj-lt"/>
              </a:rPr>
              <a:t>停用词去除</a:t>
            </a:r>
            <a:endParaRPr lang="en-US" altLang="zh-CN" sz="1600" b="0" dirty="0">
              <a:solidFill>
                <a:srgbClr val="0000FF"/>
              </a:solidFill>
              <a:latin typeface="+mj-lt"/>
            </a:endParaRPr>
          </a:p>
          <a:p>
            <a:r>
              <a:rPr lang="en-US" altLang="zh-CN" sz="1600" b="0" dirty="0">
                <a:effectLst/>
                <a:latin typeface="+mj-lt"/>
                <a:ea typeface="宋体" panose="02010600030101010101" pitchFamily="2" charset="-122"/>
              </a:rPr>
              <a:t>“</a:t>
            </a:r>
            <a:r>
              <a:rPr lang="zh-CN" altLang="en-US" sz="1600" b="0" dirty="0">
                <a:latin typeface="+mj-lt"/>
              </a:rPr>
              <a:t>人工智能正在改变世界</a:t>
            </a:r>
            <a:r>
              <a:rPr lang="en-US" altLang="zh-CN" sz="1600" b="0" dirty="0">
                <a:effectLst/>
                <a:latin typeface="+mj-lt"/>
                <a:ea typeface="宋体" panose="02010600030101010101" pitchFamily="2" charset="-122"/>
              </a:rPr>
              <a:t>” </a:t>
            </a:r>
            <a:r>
              <a:rPr lang="zh-CN" altLang="en-US" sz="1600" b="0" dirty="0">
                <a:latin typeface="+mj-lt"/>
              </a:rPr>
              <a:t>→</a:t>
            </a:r>
            <a:r>
              <a:rPr lang="en-US" altLang="zh-CN" sz="1600" b="0" dirty="0">
                <a:effectLst/>
                <a:latin typeface="+mj-lt"/>
                <a:ea typeface="宋体" panose="02010600030101010101" pitchFamily="2" charset="-122"/>
              </a:rPr>
              <a:t> “</a:t>
            </a:r>
            <a:r>
              <a:rPr lang="zh-CN" altLang="en-US" sz="1600" b="0" dirty="0">
                <a:latin typeface="+mj-lt"/>
              </a:rPr>
              <a:t>人工智能</a:t>
            </a:r>
            <a:r>
              <a:rPr lang="en-US" altLang="zh-CN" sz="1600" b="0" dirty="0">
                <a:effectLst/>
                <a:latin typeface="+mj-lt"/>
                <a:ea typeface="宋体" panose="02010600030101010101" pitchFamily="2" charset="-122"/>
              </a:rPr>
              <a:t>”</a:t>
            </a:r>
            <a:r>
              <a:rPr lang="zh-CN" altLang="en-US" sz="1600" b="0" dirty="0">
                <a:latin typeface="+mj-lt"/>
              </a:rPr>
              <a:t> </a:t>
            </a:r>
            <a:r>
              <a:rPr lang="en-US" altLang="zh-CN" sz="1600" b="0" dirty="0">
                <a:effectLst/>
                <a:latin typeface="+mj-lt"/>
                <a:ea typeface="宋体" panose="02010600030101010101" pitchFamily="2" charset="-122"/>
              </a:rPr>
              <a:t>“</a:t>
            </a:r>
            <a:r>
              <a:rPr lang="zh-CN" altLang="en-US" sz="1600" b="0" dirty="0">
                <a:latin typeface="+mj-lt"/>
              </a:rPr>
              <a:t>改变</a:t>
            </a:r>
            <a:r>
              <a:rPr lang="en-US" altLang="zh-CN" sz="1600" b="0" dirty="0">
                <a:effectLst/>
                <a:latin typeface="+mj-lt"/>
                <a:ea typeface="宋体" panose="02010600030101010101" pitchFamily="2" charset="-122"/>
              </a:rPr>
              <a:t>”</a:t>
            </a:r>
            <a:r>
              <a:rPr lang="zh-CN" altLang="en-US" sz="1600" b="0" dirty="0">
                <a:latin typeface="+mj-lt"/>
              </a:rPr>
              <a:t> </a:t>
            </a:r>
            <a:r>
              <a:rPr lang="en-US" altLang="zh-CN" sz="1600" b="0" dirty="0">
                <a:effectLst/>
                <a:latin typeface="+mj-lt"/>
                <a:ea typeface="宋体" panose="02010600030101010101" pitchFamily="2" charset="-122"/>
              </a:rPr>
              <a:t>“</a:t>
            </a:r>
            <a:r>
              <a:rPr lang="zh-CN" altLang="en-US" sz="1600" b="0" dirty="0">
                <a:latin typeface="+mj-lt"/>
              </a:rPr>
              <a:t>世界</a:t>
            </a:r>
            <a:r>
              <a:rPr lang="en-US" altLang="zh-CN" sz="1600" b="0" dirty="0">
                <a:effectLst/>
                <a:latin typeface="+mj-lt"/>
                <a:ea typeface="宋体" panose="02010600030101010101" pitchFamily="2" charset="-122"/>
              </a:rPr>
              <a:t>”</a:t>
            </a:r>
            <a:endParaRPr lang="zh-CN" altLang="en-US" sz="1600" b="0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4984073" y="2055299"/>
            <a:ext cx="4140534" cy="5620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900"/>
              </a:lnSpc>
              <a:buFont typeface="Wingdings" panose="05000000000000000000" pitchFamily="2" charset="2"/>
              <a:buChar char="w"/>
            </a:pPr>
            <a:r>
              <a:rPr lang="zh-CN" altLang="en-US" sz="2200" b="0" dirty="0">
                <a:solidFill>
                  <a:srgbClr val="0000FF"/>
                </a:solidFill>
                <a:latin typeface="+mj-lt"/>
              </a:rPr>
              <a:t>倒排索引的使用</a:t>
            </a:r>
            <a:endParaRPr lang="en-US" altLang="zh-CN" sz="2200" b="0" dirty="0">
              <a:solidFill>
                <a:srgbClr val="0000FF"/>
              </a:solidFill>
              <a:latin typeface="+mj-lt"/>
            </a:endParaRPr>
          </a:p>
          <a:p>
            <a:pPr lvl="0" algn="just">
              <a:lnSpc>
                <a:spcPct val="150000"/>
              </a:lnSpc>
            </a:pPr>
            <a:endParaRPr lang="en-US" altLang="zh-CN" sz="2200" b="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文本信息检索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(2)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39122" y="2521471"/>
            <a:ext cx="3801976" cy="2159245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 marL="285750" indent="-285750">
              <a:lnSpc>
                <a:spcPts val="2600"/>
              </a:lnSpc>
              <a:buFont typeface="黑体" panose="02010609060101010101" pitchFamily="49" charset="-122"/>
              <a:buChar char="-"/>
            </a:pPr>
            <a:r>
              <a:rPr lang="zh-CN" altLang="en-US" sz="1800" b="0" dirty="0">
                <a:latin typeface="+mj-lt"/>
              </a:rPr>
              <a:t>词汇表检索：</a:t>
            </a:r>
            <a:r>
              <a:rPr lang="zh-CN" altLang="en-US" sz="1800" b="0" dirty="0">
                <a:latin typeface="+mj-lt"/>
                <a:cs typeface="Times New Roman" panose="02020603050405020304" pitchFamily="18" charset="0"/>
              </a:rPr>
              <a:t>对</a:t>
            </a:r>
            <a:r>
              <a:rPr lang="zh-CN" altLang="zh-CN" sz="1800" b="0" dirty="0">
                <a:effectLst/>
                <a:latin typeface="+mj-lt"/>
                <a:cs typeface="Times New Roman" panose="02020603050405020304" pitchFamily="18" charset="0"/>
              </a:rPr>
              <a:t>提问式</a:t>
            </a:r>
            <a:r>
              <a:rPr lang="en-US" altLang="zh-CN" sz="1800" b="0" i="1" dirty="0">
                <a:effectLst/>
                <a:latin typeface="+mj-lt"/>
              </a:rPr>
              <a:t>q</a:t>
            </a:r>
            <a:r>
              <a:rPr lang="zh-CN" altLang="en-US" sz="1800" b="0" dirty="0">
                <a:latin typeface="+mj-lt"/>
                <a:cs typeface="Times New Roman" panose="02020603050405020304" pitchFamily="18" charset="0"/>
              </a:rPr>
              <a:t>分词</a:t>
            </a:r>
            <a:r>
              <a:rPr lang="zh-CN" altLang="zh-CN" sz="1800" b="0" dirty="0">
                <a:effectLst/>
                <a:latin typeface="+mj-lt"/>
                <a:cs typeface="Times New Roman" panose="02020603050405020304" pitchFamily="18" charset="0"/>
              </a:rPr>
              <a:t>，在词汇表中进行检索</a:t>
            </a:r>
            <a:endParaRPr lang="en-US" altLang="zh-CN" sz="1800" b="0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600"/>
              </a:lnSpc>
              <a:buFont typeface="黑体" panose="02010609060101010101" pitchFamily="49" charset="-122"/>
              <a:buChar char="-"/>
            </a:pPr>
            <a:r>
              <a:rPr lang="zh-CN" altLang="en-US" sz="1800" b="0" dirty="0">
                <a:latin typeface="+mj-lt"/>
              </a:rPr>
              <a:t>倒排表检索：</a:t>
            </a:r>
            <a:r>
              <a:rPr lang="zh-CN" altLang="zh-CN" sz="1800" b="0" dirty="0">
                <a:effectLst/>
                <a:latin typeface="+mj-lt"/>
                <a:cs typeface="Times New Roman" panose="02020603050405020304" pitchFamily="18" charset="0"/>
              </a:rPr>
              <a:t>提问式</a:t>
            </a:r>
            <a:r>
              <a:rPr lang="en-US" altLang="zh-CN" sz="1800" b="0" i="1" dirty="0">
                <a:effectLst/>
                <a:latin typeface="+mj-lt"/>
              </a:rPr>
              <a:t>q</a:t>
            </a:r>
            <a:r>
              <a:rPr lang="zh-CN" altLang="zh-CN" sz="1800" b="0" dirty="0">
                <a:effectLst/>
                <a:latin typeface="+mj-lt"/>
                <a:cs typeface="Times New Roman" panose="02020603050405020304" pitchFamily="18" charset="0"/>
              </a:rPr>
              <a:t>中所有词对应的倒排表</a:t>
            </a:r>
            <a:endParaRPr lang="en-US" altLang="zh-CN" sz="1800" b="0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600"/>
              </a:lnSpc>
              <a:buFont typeface="黑体" panose="02010609060101010101" pitchFamily="49" charset="-122"/>
              <a:buChar char="-"/>
            </a:pPr>
            <a:r>
              <a:rPr lang="zh-CN" altLang="en-US" sz="1800" b="0" dirty="0">
                <a:latin typeface="+mj-lt"/>
              </a:rPr>
              <a:t>倒排表操作：</a:t>
            </a:r>
            <a:r>
              <a:rPr lang="zh-CN" altLang="zh-CN" sz="1800" b="0" dirty="0">
                <a:effectLst/>
                <a:latin typeface="+mj-lt"/>
                <a:cs typeface="Times New Roman" panose="02020603050405020304" pitchFamily="18" charset="0"/>
              </a:rPr>
              <a:t>对检索出的倒排表进行后处理，实现检索查询</a:t>
            </a:r>
            <a:endParaRPr lang="en-US" altLang="zh-CN" sz="1800" b="0" dirty="0">
              <a:effectLst/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2316" y="4886728"/>
            <a:ext cx="548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solidFill>
                  <a:srgbClr val="00B050"/>
                </a:solidFill>
                <a:latin typeface="+mj-lt"/>
                <a:ea typeface="宋体" panose="02010600030101010101" pitchFamily="2" charset="-122"/>
              </a:rPr>
              <a:t>【</a:t>
            </a:r>
            <a:r>
              <a:rPr lang="zh-CN" altLang="en-US" sz="1800" kern="100" dirty="0">
                <a:solidFill>
                  <a:srgbClr val="00B050"/>
                </a:solidFill>
                <a:effectLst/>
                <a:latin typeface="+mj-lt"/>
              </a:rPr>
              <a:t>例</a:t>
            </a:r>
            <a:r>
              <a:rPr lang="en-US" altLang="zh-CN" sz="1800" kern="100" dirty="0">
                <a:solidFill>
                  <a:srgbClr val="00B050"/>
                </a:solidFill>
                <a:latin typeface="+mj-lt"/>
                <a:ea typeface="宋体" panose="02010600030101010101" pitchFamily="2" charset="-122"/>
              </a:rPr>
              <a:t>】</a:t>
            </a:r>
            <a:r>
              <a:rPr lang="zh-CN" altLang="zh-CN" sz="1800" b="0" kern="100" dirty="0">
                <a:effectLst/>
                <a:latin typeface="+mj-lt"/>
              </a:rPr>
              <a:t>查询词</a:t>
            </a:r>
            <a:r>
              <a:rPr lang="en-US" altLang="zh-CN" sz="1800" b="0" kern="100" dirty="0">
                <a:effectLst/>
                <a:latin typeface="+mj-lt"/>
              </a:rPr>
              <a:t>“agent AND James”</a:t>
            </a:r>
            <a:r>
              <a:rPr lang="zh-CN" altLang="en-US" sz="1800" b="0" kern="100" dirty="0">
                <a:latin typeface="+mj-lt"/>
              </a:rPr>
              <a:t>所在的文档</a:t>
            </a:r>
            <a:endParaRPr lang="zh-CN" altLang="en-US" sz="1800" b="0" dirty="0">
              <a:latin typeface="+mj-lt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251329"/>
              </p:ext>
            </p:extLst>
          </p:nvPr>
        </p:nvGraphicFramePr>
        <p:xfrm>
          <a:off x="683567" y="2342534"/>
          <a:ext cx="4799087" cy="2598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9197975" imgH="4649470" progId="Visio.Drawing.15">
                  <p:embed/>
                </p:oleObj>
              </mc:Choice>
              <mc:Fallback>
                <p:oleObj name="Visio" r:id="rId4" imgW="9197975" imgH="4649470" progId="Visio.Drawing.15">
                  <p:embed/>
                  <p:pic>
                    <p:nvPicPr>
                      <p:cNvPr id="0" name="对象 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567" y="2342534"/>
                        <a:ext cx="4799087" cy="2598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974569"/>
              </p:ext>
            </p:extLst>
          </p:nvPr>
        </p:nvGraphicFramePr>
        <p:xfrm>
          <a:off x="794908" y="5262358"/>
          <a:ext cx="6850062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6974205" imgH="1356360" progId="Visio.Drawing.15">
                  <p:embed/>
                </p:oleObj>
              </mc:Choice>
              <mc:Fallback>
                <p:oleObj name="Visio" r:id="rId6" imgW="6974205" imgH="1356360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4908" y="5262358"/>
                        <a:ext cx="6850062" cy="1325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907704" y="1928223"/>
            <a:ext cx="171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solidFill>
                  <a:srgbClr val="FF0000"/>
                </a:solidFill>
                <a:latin typeface="+mj-lt"/>
              </a:rPr>
              <a:t>倒排索引</a:t>
            </a:r>
            <a:endParaRPr lang="zh-CN" altLang="en-US" sz="1800" b="0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文本信息检索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(3)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09625" y="1988841"/>
            <a:ext cx="7958138" cy="4107160"/>
          </a:xfrm>
        </p:spPr>
        <p:txBody>
          <a:bodyPr/>
          <a:lstStyle/>
          <a:p>
            <a:r>
              <a:rPr lang="zh-CN" altLang="en-US" sz="2000" b="1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创建倒排索引的算法（基于内存的方法）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444176"/>
            <a:ext cx="7825259" cy="329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圆角矩形标注 6"/>
          <p:cNvSpPr/>
          <p:nvPr/>
        </p:nvSpPr>
        <p:spPr bwMode="auto">
          <a:xfrm>
            <a:off x="4716016" y="2564904"/>
            <a:ext cx="4051747" cy="1152128"/>
          </a:xfrm>
          <a:prstGeom prst="wedgeRoundRectCallout">
            <a:avLst>
              <a:gd name="adj1" fmla="val -82500"/>
              <a:gd name="adj2" fmla="val 4639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None/>
            </a:pPr>
            <a:r>
              <a:rPr kumimoji="1" lang="zh-CN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黑体" panose="02010609060101010101" pitchFamily="2" charset="-122"/>
              </a:rPr>
              <a:t>第一次遍历：</a:t>
            </a:r>
            <a:endParaRPr kumimoji="1" lang="en-US" altLang="zh-CN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j-lt"/>
              <a:ea typeface="黑体" panose="02010609060101010101" pitchFamily="2" charset="-122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ü"/>
            </a:pPr>
            <a:r>
              <a:rPr kumimoji="1" lang="zh-CN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j-lt"/>
                <a:ea typeface="黑体" panose="02010609060101010101" pitchFamily="2" charset="-122"/>
              </a:rPr>
              <a:t>对每个词获得出现过该词的文档数</a:t>
            </a:r>
            <a:endParaRPr kumimoji="1" lang="en-US" altLang="zh-CN" sz="18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黑体" panose="02010609060101010101" pitchFamily="2" charset="-122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002060"/>
                </a:solidFill>
                <a:latin typeface="+mj-lt"/>
                <a:ea typeface="黑体" panose="02010609060101010101" pitchFamily="2" charset="-122"/>
              </a:rPr>
              <a:t>所需内存大小</a:t>
            </a:r>
            <a:endParaRPr kumimoji="1" lang="zh-CN" altLang="en-US" sz="18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8" name="圆角矩形标注 7"/>
          <p:cNvSpPr/>
          <p:nvPr/>
        </p:nvSpPr>
        <p:spPr bwMode="auto">
          <a:xfrm>
            <a:off x="4572000" y="5581972"/>
            <a:ext cx="4429746" cy="1152128"/>
          </a:xfrm>
          <a:prstGeom prst="wedgeRoundRectCallout">
            <a:avLst>
              <a:gd name="adj1" fmla="val -66225"/>
              <a:gd name="adj2" fmla="val -6191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None/>
            </a:pPr>
            <a:r>
              <a:rPr kumimoji="1" lang="zh-CN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  <a:ea typeface="黑体" panose="02010609060101010101" pitchFamily="2" charset="-122"/>
              </a:rPr>
              <a:t>第二次遍历：</a:t>
            </a:r>
            <a:endParaRPr kumimoji="1" lang="en-US" altLang="zh-CN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j-lt"/>
              <a:ea typeface="黑体" panose="02010609060101010101" pitchFamily="2" charset="-122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ü"/>
            </a:pPr>
            <a:r>
              <a:rPr kumimoji="1" lang="zh-CN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j-lt"/>
                <a:ea typeface="黑体" panose="02010609060101010101" pitchFamily="2" charset="-122"/>
              </a:rPr>
              <a:t>获得词的文档号及在文档中出现的位置</a:t>
            </a:r>
            <a:endParaRPr lang="en-US" altLang="zh-CN" sz="1800" dirty="0">
              <a:solidFill>
                <a:srgbClr val="002060"/>
              </a:solidFill>
              <a:latin typeface="+mj-lt"/>
              <a:ea typeface="黑体" panose="02010609060101010101" pitchFamily="2" charset="-122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ü"/>
            </a:pPr>
            <a:r>
              <a:rPr kumimoji="1" lang="zh-CN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j-lt"/>
                <a:ea typeface="黑体" panose="02010609060101010101" pitchFamily="2" charset="-122"/>
              </a:rPr>
              <a:t>快速更新词的倒排表</a:t>
            </a:r>
          </a:p>
        </p:txBody>
      </p:sp>
      <p:sp>
        <p:nvSpPr>
          <p:cNvPr id="9" name="矩形 8"/>
          <p:cNvSpPr/>
          <p:nvPr/>
        </p:nvSpPr>
        <p:spPr>
          <a:xfrm>
            <a:off x="766243" y="5856246"/>
            <a:ext cx="3438424" cy="772006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2800"/>
              </a:lnSpc>
            </a:pPr>
            <a:r>
              <a:rPr lang="zh-CN" altLang="en-US" sz="1800" dirty="0">
                <a:latin typeface="+mj-lt"/>
                <a:ea typeface="黑体" panose="02010609060101010101" pitchFamily="2" charset="-122"/>
              </a:rPr>
              <a:t>基于内存的方法是倒排索引构建的基础，基于此构建倒排文件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240" y="2277110"/>
            <a:ext cx="2980055" cy="3881120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信息检索概述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信息检索模型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文本信息检索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200" dirty="0">
                <a:solidFill>
                  <a:srgbClr val="FF0000"/>
                </a:solidFill>
                <a:ea typeface="黑体" panose="02010609060101010101" pitchFamily="2" charset="-122"/>
              </a:rPr>
              <a:t>Web</a:t>
            </a:r>
            <a:r>
              <a:rPr lang="zh-CN" altLang="en-US" sz="2200" dirty="0">
                <a:solidFill>
                  <a:srgbClr val="FF0000"/>
                </a:solidFill>
                <a:ea typeface="黑体" panose="02010609060101010101" pitchFamily="2" charset="-122"/>
              </a:rPr>
              <a:t>信息检索</a:t>
            </a:r>
            <a:endParaRPr lang="en-US" altLang="zh-CN" sz="2200" dirty="0">
              <a:solidFill>
                <a:srgbClr val="FF0000"/>
              </a:solidFill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信息检索评价指标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总结</a:t>
            </a:r>
            <a:endParaRPr lang="en-US" altLang="zh-CN" sz="2200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 descr="信息检索的意义和作用是什么？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009" y="4729191"/>
            <a:ext cx="3030469" cy="153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云形 32"/>
          <p:cNvSpPr/>
          <p:nvPr/>
        </p:nvSpPr>
        <p:spPr bwMode="auto">
          <a:xfrm>
            <a:off x="6555298" y="4962394"/>
            <a:ext cx="2409190" cy="164592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32" name="云形 31"/>
          <p:cNvSpPr/>
          <p:nvPr/>
        </p:nvSpPr>
        <p:spPr bwMode="auto">
          <a:xfrm>
            <a:off x="921122" y="4815183"/>
            <a:ext cx="2238375" cy="153035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3" name="云形 2"/>
          <p:cNvSpPr/>
          <p:nvPr/>
        </p:nvSpPr>
        <p:spPr bwMode="auto">
          <a:xfrm>
            <a:off x="794778" y="2726951"/>
            <a:ext cx="2286584" cy="1577596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620688"/>
            <a:ext cx="7956376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Web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信息检索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(1)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52253" y="2060849"/>
            <a:ext cx="8305874" cy="602640"/>
          </a:xfrm>
        </p:spPr>
        <p:txBody>
          <a:bodyPr lIns="0" rIns="0"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  Web</a:t>
            </a:r>
            <a:r>
              <a:rPr lang="zh-CN" altLang="en-US" sz="2400" b="1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信息检索</a:t>
            </a:r>
            <a:r>
              <a:rPr lang="zh-CN" altLang="en-US" sz="2200" dirty="0">
                <a:latin typeface="+mj-lt"/>
                <a:ea typeface="黑体" panose="02010609060101010101" pitchFamily="2" charset="-122"/>
              </a:rPr>
              <a:t>（针对互联网上数据的检索）</a:t>
            </a:r>
            <a:endParaRPr lang="en-US" altLang="zh-CN" sz="2200" dirty="0">
              <a:latin typeface="+mj-lt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200" dirty="0"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56669" y="2869714"/>
            <a:ext cx="1362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solidFill>
                  <a:srgbClr val="FF0000"/>
                </a:solidFill>
                <a:latin typeface="+mj-lt"/>
              </a:rPr>
              <a:t>基本概念</a:t>
            </a:r>
            <a:endParaRPr lang="zh-CN" altLang="en-US" sz="1800" dirty="0">
              <a:latin typeface="+mj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42676" y="4979062"/>
            <a:ext cx="1272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solidFill>
                  <a:srgbClr val="FF0000"/>
                </a:solidFill>
                <a:latin typeface="+mj-lt"/>
              </a:rPr>
              <a:t>网页去重</a:t>
            </a:r>
            <a:endParaRPr lang="zh-CN" altLang="en-US" sz="1800" b="0" dirty="0">
              <a:latin typeface="+mj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92654" y="3176983"/>
            <a:ext cx="198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>
                <a:latin typeface="+mj-lt"/>
              </a:rPr>
              <a:t>从海量、分散无序、动态变化等复杂数据中检索</a:t>
            </a:r>
            <a:endParaRPr lang="zh-CN" altLang="en-US" sz="1800" dirty="0">
              <a:latin typeface="+mj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845588" y="5496900"/>
            <a:ext cx="192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dirty="0">
                <a:latin typeface="+mj-lt"/>
              </a:rPr>
              <a:t>PageRank</a:t>
            </a:r>
            <a:r>
              <a:rPr lang="zh-CN" altLang="en-US" sz="1800" b="0" dirty="0">
                <a:latin typeface="+mj-lt"/>
              </a:rPr>
              <a:t>排序</a:t>
            </a:r>
            <a:endParaRPr lang="zh-CN" altLang="en-US" sz="1800" dirty="0">
              <a:latin typeface="+mj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845588" y="5805930"/>
            <a:ext cx="1827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dirty="0">
                <a:latin typeface="+mj-lt"/>
              </a:rPr>
              <a:t>个性化</a:t>
            </a:r>
            <a:r>
              <a:rPr lang="en-US" altLang="zh-CN" sz="1800" b="0" dirty="0">
                <a:latin typeface="+mj-lt"/>
              </a:rPr>
              <a:t>PageRank</a:t>
            </a:r>
            <a:endParaRPr lang="zh-CN" altLang="en-US" sz="1800" dirty="0">
              <a:latin typeface="+mj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942082" y="6105789"/>
            <a:ext cx="134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dirty="0">
                <a:latin typeface="+mj-lt"/>
              </a:rPr>
              <a:t>HITS</a:t>
            </a:r>
            <a:r>
              <a:rPr lang="zh-CN" altLang="en-US" sz="1800" b="0" dirty="0">
                <a:latin typeface="+mj-lt"/>
              </a:rPr>
              <a:t>排序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048533" y="5126607"/>
            <a:ext cx="1422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solidFill>
                  <a:srgbClr val="FF0000"/>
                </a:solidFill>
                <a:latin typeface="+mj-lt"/>
              </a:rPr>
              <a:t>结果排序</a:t>
            </a:r>
            <a:endParaRPr lang="zh-CN" altLang="en-US" sz="1800" b="0" dirty="0">
              <a:latin typeface="+mj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326252" y="5362553"/>
            <a:ext cx="1505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dirty="0">
                <a:latin typeface="+mj-lt"/>
              </a:rPr>
              <a:t>Shingle</a:t>
            </a:r>
            <a:r>
              <a:rPr lang="zh-CN" altLang="en-US" sz="1800" b="0" dirty="0">
                <a:latin typeface="+mj-lt"/>
              </a:rPr>
              <a:t>去重</a:t>
            </a:r>
            <a:endParaRPr lang="zh-CN" altLang="en-US" sz="1800" dirty="0">
              <a:latin typeface="+mj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326185" y="5729426"/>
            <a:ext cx="228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dirty="0" err="1">
                <a:latin typeface="+mj-lt"/>
              </a:rPr>
              <a:t>Simhash</a:t>
            </a:r>
            <a:r>
              <a:rPr lang="zh-CN" altLang="en-US" sz="1800" b="0" dirty="0">
                <a:latin typeface="+mj-lt"/>
              </a:rPr>
              <a:t>去重</a:t>
            </a:r>
            <a:endParaRPr lang="zh-CN" altLang="en-US" sz="1800" dirty="0">
              <a:latin typeface="+mj-lt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442714"/>
              </p:ext>
            </p:extLst>
          </p:nvPr>
        </p:nvGraphicFramePr>
        <p:xfrm>
          <a:off x="3438961" y="2564904"/>
          <a:ext cx="4754969" cy="1992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099050" imgH="2123440" progId="Visio.Drawing.15">
                  <p:embed/>
                </p:oleObj>
              </mc:Choice>
              <mc:Fallback>
                <p:oleObj name="Visio" r:id="rId4" imgW="5099050" imgH="2123440" progId="Visio.Drawing.15">
                  <p:embed/>
                  <p:pic>
                    <p:nvPicPr>
                      <p:cNvPr id="0" name="图片 3383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38961" y="2564904"/>
                        <a:ext cx="4754969" cy="1992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620688"/>
            <a:ext cx="7956376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Web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信息检索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(2)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58614" y="1979875"/>
            <a:ext cx="8305874" cy="868128"/>
          </a:xfrm>
        </p:spPr>
        <p:txBody>
          <a:bodyPr lIns="0" rIns="0"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Single</a:t>
            </a:r>
            <a:r>
              <a:rPr lang="zh-CN" altLang="en-US" sz="2400" b="1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网页去重：</a:t>
            </a:r>
            <a:r>
              <a:rPr lang="zh-CN" altLang="en-US" sz="2200" dirty="0">
                <a:latin typeface="+mj-lt"/>
                <a:ea typeface="黑体" panose="02010609060101010101" pitchFamily="2" charset="-122"/>
              </a:rPr>
              <a:t>根据网页的特征计算向量距离判断是否重复</a:t>
            </a:r>
            <a:endParaRPr lang="en-US" altLang="zh-CN" sz="2200" dirty="0">
              <a:latin typeface="+mj-lt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200" dirty="0">
              <a:latin typeface="+mj-lt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200" dirty="0">
              <a:latin typeface="+mj-lt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200" dirty="0"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43481" y="2475226"/>
            <a:ext cx="4952655" cy="88024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zh-CN" altLang="en-US" sz="1600" dirty="0">
                <a:solidFill>
                  <a:srgbClr val="0000FF"/>
                </a:solidFill>
                <a:latin typeface="+mj-lt"/>
              </a:rPr>
              <a:t> 单词级别特征提取</a:t>
            </a:r>
            <a:r>
              <a:rPr lang="en-US" altLang="zh-CN" sz="1600" dirty="0">
                <a:solidFill>
                  <a:srgbClr val="0000FF"/>
                </a:solidFill>
                <a:latin typeface="+mj-lt"/>
              </a:rPr>
              <a:t>——</a:t>
            </a:r>
          </a:p>
          <a:p>
            <a:r>
              <a:rPr lang="zh-CN" altLang="en-US" sz="1600" b="0" dirty="0">
                <a:solidFill>
                  <a:srgbClr val="002060"/>
                </a:solidFill>
                <a:latin typeface="+mj-lt"/>
              </a:rPr>
              <a:t>“政府计划增加教育预算”→ “政府”、“计划”、“增加”、“教育”、“预算”的词向量或词频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213326" y="2422540"/>
            <a:ext cx="2880319" cy="165686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lIns="0" rIns="0" rtlCol="0">
            <a:spAutoFit/>
          </a:bodyPr>
          <a:lstStyle/>
          <a:p>
            <a:pPr defTabSz="268605">
              <a:lnSpc>
                <a:spcPts val="2400"/>
              </a:lnSpc>
              <a:spcBef>
                <a:spcPts val="0"/>
              </a:spcBef>
              <a:spcAft>
                <a:spcPts val="200"/>
              </a:spcAft>
              <a:tabLst>
                <a:tab pos="0" algn="l"/>
                <a:tab pos="88900" algn="l"/>
              </a:tabLst>
            </a:pPr>
            <a:r>
              <a:rPr lang="en-US" altLang="zh-CN" sz="1800" b="0" dirty="0">
                <a:solidFill>
                  <a:srgbClr val="FF0000"/>
                </a:solidFill>
                <a:latin typeface="+mj-lt"/>
              </a:rPr>
              <a:t>  Shingle</a:t>
            </a:r>
            <a:r>
              <a:rPr lang="zh-CN" altLang="en-US" sz="1800" b="0" dirty="0">
                <a:solidFill>
                  <a:srgbClr val="FF0000"/>
                </a:solidFill>
                <a:latin typeface="+mj-lt"/>
              </a:rPr>
              <a:t>级别特征提取</a:t>
            </a:r>
            <a:endParaRPr lang="en-US" altLang="zh-CN" sz="1800" b="0" dirty="0">
              <a:solidFill>
                <a:srgbClr val="FF0000"/>
              </a:solidFill>
              <a:latin typeface="+mj-lt"/>
            </a:endParaRPr>
          </a:p>
          <a:p>
            <a:pPr marL="285750" indent="-285750">
              <a:lnSpc>
                <a:spcPts val="2400"/>
              </a:lnSpc>
              <a:spcBef>
                <a:spcPts val="0"/>
              </a:spcBef>
              <a:spcAft>
                <a:spcPts val="200"/>
              </a:spcAft>
              <a:buFont typeface="黑体" panose="02010609060101010101" pitchFamily="49" charset="-122"/>
              <a:buChar char="-"/>
            </a:pPr>
            <a:r>
              <a:rPr lang="zh-CN" altLang="en-US" sz="1800" b="0" dirty="0">
                <a:latin typeface="+mj-lt"/>
              </a:rPr>
              <a:t>针对整个网页或网页的一个具体片段进行特征提取</a:t>
            </a:r>
            <a:endParaRPr lang="en-US" altLang="zh-CN" sz="1800" b="0" dirty="0">
              <a:latin typeface="+mj-lt"/>
            </a:endParaRPr>
          </a:p>
          <a:p>
            <a:pPr marL="285750" indent="-285750">
              <a:lnSpc>
                <a:spcPts val="2400"/>
              </a:lnSpc>
              <a:spcBef>
                <a:spcPts val="0"/>
              </a:spcBef>
              <a:spcAft>
                <a:spcPts val="200"/>
              </a:spcAft>
              <a:buFont typeface="黑体" panose="02010609060101010101" pitchFamily="49" charset="-122"/>
              <a:buChar char="-"/>
            </a:pPr>
            <a:r>
              <a:rPr lang="zh-CN" altLang="en-US" sz="1800" b="0" dirty="0">
                <a:latin typeface="+mj-lt"/>
              </a:rPr>
              <a:t>网页的整体结构、新闻类别分布、页面布局信息等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40455" y="3445384"/>
            <a:ext cx="4952654" cy="63402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zh-CN" altLang="en-US" sz="1600" dirty="0">
                <a:solidFill>
                  <a:srgbClr val="0000FF"/>
                </a:solidFill>
                <a:latin typeface="+mj-lt"/>
              </a:rPr>
              <a:t> 文档级别特征提取</a:t>
            </a:r>
            <a:r>
              <a:rPr lang="en-US" altLang="zh-CN" sz="1600" dirty="0">
                <a:solidFill>
                  <a:srgbClr val="0000FF"/>
                </a:solidFill>
                <a:latin typeface="+mj-lt"/>
              </a:rPr>
              <a:t>——</a:t>
            </a:r>
          </a:p>
          <a:p>
            <a:pPr algn="ctr"/>
            <a:r>
              <a:rPr lang="zh-CN" altLang="en-US" sz="1600" b="0" dirty="0">
                <a:solidFill>
                  <a:srgbClr val="002060"/>
                </a:solidFill>
                <a:latin typeface="+mj-lt"/>
              </a:rPr>
              <a:t>提取整个文章主题、情感分析结果、关键词或主要内容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486418"/>
              </p:ext>
            </p:extLst>
          </p:nvPr>
        </p:nvGraphicFramePr>
        <p:xfrm>
          <a:off x="840455" y="4147169"/>
          <a:ext cx="8253190" cy="2672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399905" imgH="3169285" progId="Visio.Drawing.15">
                  <p:embed/>
                </p:oleObj>
              </mc:Choice>
              <mc:Fallback>
                <p:oleObj name="Visio" r:id="rId2" imgW="9399905" imgH="3169285" progId="Visio.Drawing.15">
                  <p:embed/>
                  <p:pic>
                    <p:nvPicPr>
                      <p:cNvPr id="0" name="图片 3483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0455" y="4147169"/>
                        <a:ext cx="8253190" cy="26728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箭头: 右 4"/>
          <p:cNvSpPr/>
          <p:nvPr/>
        </p:nvSpPr>
        <p:spPr bwMode="auto">
          <a:xfrm>
            <a:off x="5876178" y="2996952"/>
            <a:ext cx="291059" cy="53596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588224" y="6189687"/>
                <a:ext cx="2403648" cy="582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  <m:d>
                      <m:dPr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0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)∩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)|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zh-CN" altLang="zh-CN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∪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)|</m:t>
                        </m:r>
                      </m:den>
                    </m:f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effectLst/>
                    <a:latin typeface="+mj-lt"/>
                    <a:ea typeface="宋体" panose="02010600030101010101" pitchFamily="2" charset="-122"/>
                  </a:rPr>
                  <a:t> </a:t>
                </a:r>
                <a:endParaRPr lang="zh-CN" alt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6189687"/>
                <a:ext cx="2403648" cy="582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7047784" y="4470996"/>
            <a:ext cx="19334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1" dirty="0">
                <a:solidFill>
                  <a:srgbClr val="FF0000"/>
                </a:solidFill>
                <a:latin typeface="+mj-lt"/>
              </a:rPr>
              <a:t>A</a:t>
            </a:r>
            <a:r>
              <a:rPr lang="zh-CN" altLang="en-US" sz="2000" b="0" dirty="0">
                <a:solidFill>
                  <a:srgbClr val="FF0000"/>
                </a:solidFill>
                <a:latin typeface="+mj-lt"/>
              </a:rPr>
              <a:t>和</a:t>
            </a:r>
            <a:r>
              <a:rPr lang="en-US" altLang="zh-CN" sz="2000" b="0" i="1" dirty="0">
                <a:solidFill>
                  <a:srgbClr val="FF0000"/>
                </a:solidFill>
                <a:latin typeface="+mj-lt"/>
              </a:rPr>
              <a:t>B</a:t>
            </a:r>
            <a:r>
              <a:rPr lang="zh-CN" altLang="en-US" sz="2000" b="0" dirty="0">
                <a:solidFill>
                  <a:srgbClr val="FF0000"/>
                </a:solidFill>
                <a:latin typeface="+mj-lt"/>
              </a:rPr>
              <a:t>的相似度：</a:t>
            </a:r>
            <a:endParaRPr lang="zh-CN" altLang="en-US" sz="2000" dirty="0">
              <a:latin typeface="+mj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620688"/>
            <a:ext cx="7956376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Web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信息检索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(3)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58614" y="2060848"/>
            <a:ext cx="8305874" cy="452695"/>
          </a:xfrm>
        </p:spPr>
        <p:txBody>
          <a:bodyPr lIns="0" rIns="0"/>
          <a:lstStyle/>
          <a:p>
            <a:pPr algn="ctr" eaLnBrk="1" hangingPunct="1">
              <a:lnSpc>
                <a:spcPct val="90000"/>
              </a:lnSpc>
            </a:pPr>
            <a:r>
              <a:rPr lang="en-US" altLang="zh-CN" sz="2400" b="1" dirty="0" err="1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Simhash</a:t>
            </a:r>
            <a:r>
              <a:rPr lang="zh-CN" altLang="en-US" sz="2400" b="1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网页去重：</a:t>
            </a:r>
            <a:r>
              <a:rPr lang="zh-CN" altLang="en-US" sz="2200" dirty="0">
                <a:latin typeface="+mj-lt"/>
                <a:ea typeface="黑体" panose="02010609060101010101" pitchFamily="2" charset="-122"/>
              </a:rPr>
              <a:t>局部敏感哈希算法，对文档降维计算相似度</a:t>
            </a:r>
            <a:endParaRPr lang="en-US" altLang="zh-CN" sz="2200" dirty="0"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99593" y="2544634"/>
            <a:ext cx="2376264" cy="98430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lIns="0" rIns="0" rtlCol="0">
            <a:spAutoFit/>
          </a:bodyPr>
          <a:lstStyle/>
          <a:p>
            <a:pPr algn="ctr">
              <a:lnSpc>
                <a:spcPts val="2400"/>
              </a:lnSpc>
              <a:spcBef>
                <a:spcPts val="0"/>
              </a:spcBef>
            </a:pPr>
            <a:r>
              <a:rPr lang="zh-CN" altLang="en-US" sz="2000" b="0" dirty="0">
                <a:solidFill>
                  <a:srgbClr val="FF0000"/>
                </a:solidFill>
                <a:latin typeface="+mj-lt"/>
              </a:rPr>
              <a:t>分词：</a:t>
            </a:r>
            <a:r>
              <a:rPr lang="zh-CN" altLang="en-US" sz="1600" b="0" dirty="0">
                <a:latin typeface="+mj-lt"/>
              </a:rPr>
              <a:t>对文本分词得到特征向量，利用</a:t>
            </a:r>
            <a:r>
              <a:rPr lang="en-US" altLang="zh-CN" sz="1600" b="0" dirty="0" err="1">
                <a:effectLst/>
                <a:latin typeface="+mj-lt"/>
              </a:rPr>
              <a:t>tf</a:t>
            </a:r>
            <a:r>
              <a:rPr lang="en-US" altLang="zh-CN" sz="1600" b="0" dirty="0">
                <a:effectLst/>
                <a:latin typeface="+mj-lt"/>
              </a:rPr>
              <a:t>/</a:t>
            </a:r>
            <a:r>
              <a:rPr lang="en-US" altLang="zh-CN" sz="1600" b="0" dirty="0" err="1">
                <a:effectLst/>
                <a:latin typeface="+mj-lt"/>
              </a:rPr>
              <a:t>idf</a:t>
            </a:r>
            <a:r>
              <a:rPr lang="zh-CN" altLang="en-US" sz="1600" b="0" dirty="0">
                <a:effectLst/>
                <a:latin typeface="+mj-lt"/>
              </a:rPr>
              <a:t>计算</a:t>
            </a:r>
            <a:r>
              <a:rPr lang="zh-CN" altLang="en-US" sz="1600" b="0" dirty="0">
                <a:latin typeface="+mj-lt"/>
              </a:rPr>
              <a:t>权重</a:t>
            </a:r>
            <a:r>
              <a:rPr lang="en-US" altLang="zh-CN" sz="1600" b="0" dirty="0">
                <a:latin typeface="+mj-lt"/>
              </a:rPr>
              <a:t>,</a:t>
            </a:r>
            <a:r>
              <a:rPr lang="zh-CN" altLang="en-US" sz="1600" b="0" dirty="0">
                <a:latin typeface="+mj-lt"/>
              </a:rPr>
              <a:t>输出</a:t>
            </a:r>
            <a:r>
              <a:rPr lang="en-US" altLang="zh-CN" sz="1600" b="0" dirty="0">
                <a:latin typeface="+mj-lt"/>
              </a:rPr>
              <a:t>&lt;</a:t>
            </a:r>
            <a:r>
              <a:rPr lang="zh-CN" altLang="en-US" sz="1600" b="0" dirty="0">
                <a:latin typeface="+mj-lt"/>
              </a:rPr>
              <a:t>特征，权重</a:t>
            </a:r>
            <a:r>
              <a:rPr lang="en-US" altLang="zh-CN" sz="1600" b="0" dirty="0">
                <a:latin typeface="+mj-lt"/>
              </a:rPr>
              <a:t>&gt;</a:t>
            </a:r>
            <a:endParaRPr lang="zh-CN" altLang="en-US" sz="1600" dirty="0">
              <a:latin typeface="+mj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947292" y="2916386"/>
            <a:ext cx="1512168" cy="40011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000" b="0" dirty="0">
                <a:solidFill>
                  <a:srgbClr val="FF0000"/>
                </a:solidFill>
                <a:latin typeface="+mj-lt"/>
              </a:rPr>
              <a:t>加权、降维</a:t>
            </a:r>
            <a:endParaRPr lang="en-US" altLang="zh-CN" sz="2000" b="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19873" y="2544634"/>
            <a:ext cx="2088232" cy="984308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lIns="0" rIns="0" rtlCol="0">
            <a:spAutoFit/>
          </a:bodyPr>
          <a:lstStyle/>
          <a:p>
            <a:pPr algn="ctr">
              <a:lnSpc>
                <a:spcPts val="2400"/>
              </a:lnSpc>
              <a:spcBef>
                <a:spcPts val="0"/>
              </a:spcBef>
            </a:pPr>
            <a:r>
              <a:rPr lang="zh-CN" altLang="en-US" sz="2000" b="0" dirty="0">
                <a:solidFill>
                  <a:srgbClr val="FF0000"/>
                </a:solidFill>
                <a:latin typeface="+mj-lt"/>
              </a:rPr>
              <a:t>哈希值计算：</a:t>
            </a:r>
            <a:endParaRPr lang="en-US" altLang="zh-CN" sz="2000" b="0" dirty="0">
              <a:solidFill>
                <a:srgbClr val="FF0000"/>
              </a:solidFill>
              <a:latin typeface="+mj-lt"/>
            </a:endParaRPr>
          </a:p>
          <a:p>
            <a:pPr algn="ctr">
              <a:lnSpc>
                <a:spcPts val="2400"/>
              </a:lnSpc>
              <a:spcBef>
                <a:spcPts val="0"/>
              </a:spcBef>
            </a:pPr>
            <a:r>
              <a:rPr lang="zh-CN" altLang="en-US" sz="1600" b="0" dirty="0">
                <a:latin typeface="+mj-lt"/>
              </a:rPr>
              <a:t>输入</a:t>
            </a:r>
            <a:r>
              <a:rPr lang="en-US" altLang="zh-CN" sz="1600" b="0" dirty="0">
                <a:latin typeface="+mj-lt"/>
              </a:rPr>
              <a:t>&lt;</a:t>
            </a:r>
            <a:r>
              <a:rPr lang="zh-CN" altLang="en-US" sz="1600" b="0" dirty="0">
                <a:latin typeface="+mj-lt"/>
              </a:rPr>
              <a:t>特征，权重</a:t>
            </a:r>
            <a:r>
              <a:rPr lang="en-US" altLang="zh-CN" sz="1600" b="0" dirty="0">
                <a:latin typeface="+mj-lt"/>
              </a:rPr>
              <a:t>&gt;</a:t>
            </a:r>
          </a:p>
          <a:p>
            <a:pPr algn="ctr">
              <a:lnSpc>
                <a:spcPts val="2400"/>
              </a:lnSpc>
              <a:spcBef>
                <a:spcPts val="0"/>
              </a:spcBef>
            </a:pPr>
            <a:r>
              <a:rPr lang="zh-CN" altLang="en-US" sz="1600" b="0" dirty="0">
                <a:latin typeface="+mj-lt"/>
              </a:rPr>
              <a:t>输出</a:t>
            </a:r>
            <a:r>
              <a:rPr lang="en-US" altLang="zh-CN" sz="1600" b="0" dirty="0">
                <a:latin typeface="+mj-lt"/>
              </a:rPr>
              <a:t>&lt;</a:t>
            </a:r>
            <a:r>
              <a:rPr lang="zh-CN" altLang="en-US" sz="1600" b="0" dirty="0">
                <a:latin typeface="+mj-lt"/>
              </a:rPr>
              <a:t>哈希值，权重</a:t>
            </a:r>
            <a:r>
              <a:rPr lang="en-US" altLang="zh-CN" sz="1600" b="0" dirty="0">
                <a:latin typeface="+mj-lt"/>
              </a:rPr>
              <a:t>&gt;</a:t>
            </a:r>
            <a:endParaRPr lang="zh-CN" altLang="en-US" sz="2400" b="0" dirty="0">
              <a:latin typeface="+mj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490011" y="5783412"/>
            <a:ext cx="1163180" cy="40011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2000" b="0" dirty="0">
                <a:solidFill>
                  <a:srgbClr val="FF0000"/>
                </a:solidFill>
                <a:latin typeface="+mj-lt"/>
              </a:rPr>
              <a:t>距离计算</a:t>
            </a:r>
            <a:endParaRPr lang="zh-CN" altLang="en-US" sz="2000" b="0" dirty="0">
              <a:latin typeface="+mj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41" y="3663368"/>
            <a:ext cx="5491920" cy="197851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273" y="3755284"/>
            <a:ext cx="2378207" cy="1931644"/>
          </a:xfrm>
          <a:prstGeom prst="rect">
            <a:avLst/>
          </a:prstGeom>
        </p:spPr>
      </p:pic>
      <p:sp>
        <p:nvSpPr>
          <p:cNvPr id="11" name="箭头: 右 10"/>
          <p:cNvSpPr/>
          <p:nvPr/>
        </p:nvSpPr>
        <p:spPr bwMode="auto">
          <a:xfrm>
            <a:off x="6150681" y="4437112"/>
            <a:ext cx="291059" cy="53596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12" name="箭头: 圆角右 11"/>
          <p:cNvSpPr/>
          <p:nvPr/>
        </p:nvSpPr>
        <p:spPr bwMode="auto">
          <a:xfrm flipH="1" flipV="1">
            <a:off x="6123785" y="5683982"/>
            <a:ext cx="1877703" cy="88346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07704" y="5906489"/>
            <a:ext cx="4106963" cy="76944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0" i="1" dirty="0">
                <a:solidFill>
                  <a:srgbClr val="002060"/>
                </a:solidFill>
                <a:effectLst/>
                <a:latin typeface="+mj-lt"/>
                <a:ea typeface="黑体" panose="02010609060101010101" pitchFamily="2" charset="-122"/>
              </a:rPr>
              <a:t>A</a:t>
            </a:r>
            <a:r>
              <a:rPr lang="zh-CN" altLang="zh-CN" sz="2000" b="0" dirty="0">
                <a:solidFill>
                  <a:srgbClr val="002060"/>
                </a:solidFill>
                <a:effectLst/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0" i="1" dirty="0">
                <a:solidFill>
                  <a:srgbClr val="002060"/>
                </a:solidFill>
                <a:effectLst/>
                <a:latin typeface="+mj-lt"/>
                <a:ea typeface="黑体" panose="02010609060101010101" pitchFamily="2" charset="-122"/>
              </a:rPr>
              <a:t>B</a:t>
            </a:r>
            <a:r>
              <a:rPr lang="zh-CN" altLang="zh-CN" sz="2000" b="0" dirty="0">
                <a:solidFill>
                  <a:srgbClr val="002060"/>
                </a:solidFill>
                <a:effectLst/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b="0" dirty="0" err="1">
                <a:solidFill>
                  <a:srgbClr val="002060"/>
                </a:solidFill>
                <a:effectLst/>
                <a:latin typeface="+mj-lt"/>
                <a:ea typeface="黑体" panose="02010609060101010101" pitchFamily="2" charset="-122"/>
              </a:rPr>
              <a:t>Simhash</a:t>
            </a:r>
            <a:r>
              <a:rPr lang="zh-CN" altLang="zh-CN" sz="2000" b="0" dirty="0">
                <a:solidFill>
                  <a:srgbClr val="002060"/>
                </a:solidFill>
                <a:effectLst/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值的海明距离为</a:t>
            </a:r>
            <a:r>
              <a:rPr lang="en-US" altLang="zh-CN" sz="2000" b="0" dirty="0">
                <a:solidFill>
                  <a:srgbClr val="002060"/>
                </a:solidFill>
                <a:effectLst/>
                <a:latin typeface="+mj-lt"/>
                <a:ea typeface="黑体" panose="02010609060101010101" pitchFamily="2" charset="-122"/>
              </a:rPr>
              <a:t>2</a:t>
            </a:r>
            <a:endParaRPr lang="en-US" altLang="zh-CN" sz="2000" b="0" dirty="0">
              <a:solidFill>
                <a:srgbClr val="002060"/>
              </a:solidFill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00" b="0" dirty="0">
                <a:solidFill>
                  <a:srgbClr val="002060"/>
                </a:solidFill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zh-CN" sz="2000" b="0" dirty="0">
                <a:solidFill>
                  <a:srgbClr val="002060"/>
                </a:solidFill>
                <a:effectLst/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有两个位不同</a:t>
            </a:r>
            <a:r>
              <a:rPr lang="zh-CN" altLang="en-US" sz="2000" b="0" dirty="0">
                <a:solidFill>
                  <a:srgbClr val="002060"/>
                </a:solidFill>
                <a:effectLst/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，具有一定相似性）</a:t>
            </a:r>
            <a:endParaRPr lang="zh-CN" altLang="en-US" sz="2000" b="0" dirty="0">
              <a:solidFill>
                <a:srgbClr val="002060"/>
              </a:solidFill>
              <a:latin typeface="+mj-lt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Web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信息检索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(4)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3568" y="2024988"/>
            <a:ext cx="8365182" cy="4300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700"/>
              </a:lnSpc>
              <a:spcBef>
                <a:spcPct val="30000"/>
              </a:spcBef>
              <a:spcAft>
                <a:spcPct val="20000"/>
              </a:spcAft>
            </a:pPr>
            <a:r>
              <a:rPr lang="en-US" altLang="zh-CN" sz="2200" b="1" kern="0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Web</a:t>
            </a:r>
            <a:r>
              <a:rPr lang="zh-CN" altLang="en-US" sz="2200" b="1" kern="0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页面排序的基本思想</a:t>
            </a:r>
            <a:endParaRPr lang="en-US" altLang="zh-CN" sz="2200" b="0" kern="0" dirty="0">
              <a:solidFill>
                <a:srgbClr val="0000FF"/>
              </a:solidFill>
              <a:latin typeface="+mj-lt"/>
              <a:ea typeface="黑体" panose="02010609060101010101" pitchFamily="2" charset="-122"/>
            </a:endParaRPr>
          </a:p>
          <a:p>
            <a:pPr eaLnBrk="1" hangingPunct="1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SzPct val="55000"/>
              <a:buFont typeface="Wingdings" panose="05000000000000000000" pitchFamily="2" charset="2"/>
              <a:buChar char="n"/>
            </a:pPr>
            <a:r>
              <a:rPr lang="zh-CN" altLang="en-US" sz="1900" b="0" kern="0" dirty="0">
                <a:latin typeface="+mj-lt"/>
                <a:ea typeface="黑体" panose="02010609060101010101" pitchFamily="2" charset="-122"/>
              </a:rPr>
              <a:t>链接反映网页之间形成的</a:t>
            </a:r>
            <a:r>
              <a:rPr lang="zh-CN" altLang="en-US" sz="1900" b="0" kern="0" dirty="0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“参考”、“引用”和“推荐”关系</a:t>
            </a:r>
            <a:endParaRPr lang="en-US" altLang="zh-CN" sz="1900" b="0" kern="0" dirty="0">
              <a:solidFill>
                <a:srgbClr val="FF0000"/>
              </a:solidFill>
              <a:latin typeface="+mj-lt"/>
              <a:ea typeface="黑体" panose="02010609060101010101" pitchFamily="2" charset="-122"/>
            </a:endParaRPr>
          </a:p>
          <a:p>
            <a:pPr eaLnBrk="1" hangingPunct="1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SzPct val="55000"/>
              <a:buFont typeface="Wingdings" panose="05000000000000000000" pitchFamily="2" charset="2"/>
              <a:buChar char="n"/>
            </a:pPr>
            <a:r>
              <a:rPr lang="zh-CN" altLang="en-US" sz="1900" b="0" kern="0" dirty="0">
                <a:latin typeface="+mj-lt"/>
                <a:ea typeface="黑体" panose="02010609060101010101" pitchFamily="2" charset="-122"/>
              </a:rPr>
              <a:t>若一个网页被较多的其他网页链接，则它相对较被人关注，其内容应该是较重要、或者较有用的</a:t>
            </a:r>
            <a:endParaRPr lang="en-US" altLang="zh-CN" sz="1900" b="0" kern="0" dirty="0">
              <a:latin typeface="+mj-lt"/>
              <a:ea typeface="黑体" panose="02010609060101010101" pitchFamily="2" charset="-122"/>
            </a:endParaRPr>
          </a:p>
          <a:p>
            <a:pPr eaLnBrk="1" hangingPunct="1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SzPct val="55000"/>
              <a:buFont typeface="Wingdings" panose="05000000000000000000" pitchFamily="2" charset="2"/>
              <a:buChar char="n"/>
            </a:pPr>
            <a:r>
              <a:rPr lang="zh-CN" altLang="en-US" sz="1900" b="0" kern="0" dirty="0">
                <a:latin typeface="+mj-lt"/>
                <a:ea typeface="黑体" panose="02010609060101010101" pitchFamily="2" charset="-122"/>
              </a:rPr>
              <a:t>一个网页的</a:t>
            </a:r>
            <a:r>
              <a:rPr lang="zh-CN" altLang="en-US" sz="1900" b="0" u="sng" kern="0" dirty="0">
                <a:solidFill>
                  <a:srgbClr val="00B050"/>
                </a:solidFill>
                <a:latin typeface="+mj-lt"/>
                <a:ea typeface="黑体" panose="02010609060101010101" pitchFamily="2" charset="-122"/>
              </a:rPr>
              <a:t>“入度”（指向它的网页的个数）</a:t>
            </a:r>
            <a:r>
              <a:rPr lang="zh-CN" altLang="en-US" sz="1900" b="0" kern="0" dirty="0">
                <a:latin typeface="+mj-lt"/>
                <a:ea typeface="黑体" panose="02010609060101010101" pitchFamily="2" charset="-122"/>
              </a:rPr>
              <a:t>是衡量它重要程度的一种有意义的指标。和</a:t>
            </a:r>
            <a:r>
              <a:rPr lang="zh-CN" altLang="en-US" sz="1900" b="0" kern="0" dirty="0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科技论文</a:t>
            </a:r>
            <a:r>
              <a:rPr lang="zh-CN" altLang="en-US" sz="1900" b="0" kern="0" dirty="0">
                <a:latin typeface="+mj-lt"/>
                <a:ea typeface="黑体" panose="02010609060101010101" pitchFamily="2" charset="-122"/>
              </a:rPr>
              <a:t>情况类似，</a:t>
            </a:r>
            <a:r>
              <a:rPr lang="zh-CN" altLang="en-US" sz="1900" b="0" kern="0" dirty="0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被引用较多的就是较好的论文</a:t>
            </a:r>
            <a:endParaRPr lang="en-US" altLang="zh-CN" sz="1900" b="0" kern="0" dirty="0">
              <a:solidFill>
                <a:srgbClr val="FF0000"/>
              </a:solidFill>
              <a:latin typeface="+mj-lt"/>
              <a:ea typeface="黑体" panose="02010609060101010101" pitchFamily="2" charset="-122"/>
            </a:endParaRPr>
          </a:p>
          <a:p>
            <a:pPr eaLnBrk="1" hangingPunct="1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SzPct val="55000"/>
              <a:buFont typeface="Wingdings" panose="05000000000000000000" pitchFamily="2" charset="2"/>
              <a:buChar char="n"/>
            </a:pPr>
            <a:r>
              <a:rPr lang="zh-CN" altLang="en-US" sz="1900" b="0" kern="0" dirty="0">
                <a:latin typeface="+mj-lt"/>
                <a:ea typeface="黑体" panose="02010609060101010101" pitchFamily="2" charset="-122"/>
              </a:rPr>
              <a:t>网页的</a:t>
            </a:r>
            <a:r>
              <a:rPr lang="zh-CN" altLang="en-US" sz="1900" b="0" u="sng" kern="0" dirty="0">
                <a:solidFill>
                  <a:srgbClr val="00B050"/>
                </a:solidFill>
                <a:latin typeface="+mj-lt"/>
                <a:ea typeface="黑体" panose="02010609060101010101" pitchFamily="2" charset="-122"/>
              </a:rPr>
              <a:t>“出度”（从它连出的超链个数）</a:t>
            </a:r>
            <a:r>
              <a:rPr lang="zh-CN" altLang="en-US" sz="1900" b="0" kern="0" dirty="0">
                <a:latin typeface="+mj-lt"/>
                <a:ea typeface="黑体" panose="02010609060101010101" pitchFamily="2" charset="-122"/>
              </a:rPr>
              <a:t>对分析网上信息的状况也很有意义的（门户网站），因此可考虑同时用两个指标来衡量网页的重要性</a:t>
            </a:r>
            <a:endParaRPr lang="en-US" altLang="zh-CN" sz="1900" b="0" kern="0" dirty="0">
              <a:latin typeface="+mj-lt"/>
              <a:ea typeface="黑体" panose="02010609060101010101" pitchFamily="2" charset="-122"/>
            </a:endParaRPr>
          </a:p>
          <a:p>
            <a:pPr eaLnBrk="1" hangingPunct="1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SzPct val="55000"/>
              <a:buFont typeface="Wingdings" panose="05000000000000000000" pitchFamily="2" charset="2"/>
              <a:buChar char="n"/>
            </a:pPr>
            <a:r>
              <a:rPr lang="zh-CN" altLang="en-US" sz="1900" b="0" kern="0" dirty="0">
                <a:latin typeface="+mj-lt"/>
                <a:ea typeface="黑体" panose="02010609060101010101" pitchFamily="2" charset="-122"/>
              </a:rPr>
              <a:t>链接流行度（</a:t>
            </a:r>
            <a:r>
              <a:rPr lang="en-US" altLang="zh-CN" sz="1900" b="0" kern="0" dirty="0">
                <a:latin typeface="+mj-lt"/>
                <a:ea typeface="黑体" panose="02010609060101010101" pitchFamily="2" charset="-122"/>
              </a:rPr>
              <a:t>Link popularity</a:t>
            </a:r>
            <a:r>
              <a:rPr lang="zh-CN" altLang="en-US" sz="1900" b="0" kern="0" dirty="0">
                <a:latin typeface="+mj-lt"/>
                <a:ea typeface="黑体" panose="02010609060101010101" pitchFamily="2" charset="-122"/>
              </a:rPr>
              <a:t>）技术</a:t>
            </a:r>
          </a:p>
          <a:p>
            <a:pPr algn="just" eaLnBrk="1" hangingPunct="1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1900" b="0" dirty="0">
                <a:latin typeface="+mj-lt"/>
                <a:ea typeface="黑体" panose="02010609060101010101" pitchFamily="2" charset="-122"/>
              </a:rPr>
              <a:t>    </a:t>
            </a:r>
            <a:r>
              <a:rPr lang="en-US" altLang="zh-CN" sz="1900" b="0" dirty="0">
                <a:latin typeface="+mj-lt"/>
                <a:ea typeface="黑体" panose="02010609060101010101" pitchFamily="2" charset="-122"/>
              </a:rPr>
              <a:t>- </a:t>
            </a:r>
            <a:r>
              <a:rPr lang="zh-CN" altLang="en-US" sz="1900" b="0" dirty="0">
                <a:latin typeface="+mj-lt"/>
                <a:ea typeface="黑体" panose="02010609060101010101" pitchFamily="2" charset="-122"/>
              </a:rPr>
              <a:t>通过其他页面连接到当前页面的链接数量来决定当前页面的重要性</a:t>
            </a:r>
          </a:p>
          <a:p>
            <a:pPr algn="just" eaLnBrk="1" hangingPunct="1">
              <a:lnSpc>
                <a:spcPts val="27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1900" b="0" dirty="0">
                <a:latin typeface="+mj-lt"/>
                <a:ea typeface="黑体" panose="02010609060101010101" pitchFamily="2" charset="-122"/>
              </a:rPr>
              <a:t>    </a:t>
            </a:r>
            <a:r>
              <a:rPr lang="en-US" altLang="zh-CN" sz="1900" b="0" dirty="0">
                <a:latin typeface="+mj-lt"/>
                <a:ea typeface="黑体" panose="02010609060101010101" pitchFamily="2" charset="-122"/>
              </a:rPr>
              <a:t>- </a:t>
            </a:r>
            <a:r>
              <a:rPr lang="zh-CN" altLang="en-US" sz="1900" b="0" dirty="0">
                <a:latin typeface="+mj-lt"/>
                <a:ea typeface="黑体" panose="02010609060101010101" pitchFamily="2" charset="-122"/>
              </a:rPr>
              <a:t>防止人为加工的页面欺骗搜索引擎，由网页间的超链关系发现重要页面</a:t>
            </a:r>
            <a:endParaRPr lang="en-US" altLang="zh-CN" sz="1900" b="0" dirty="0">
              <a:latin typeface="+mj-lt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6797" y="2204864"/>
            <a:ext cx="2948305" cy="3289935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anose="02010609060101010101" pitchFamily="2" charset="-122"/>
              </a:rPr>
              <a:t>信息检索概述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信息检索模型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文本信息检索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200" dirty="0">
                <a:ea typeface="黑体" panose="02010609060101010101" pitchFamily="2" charset="-122"/>
              </a:rPr>
              <a:t>Web</a:t>
            </a:r>
            <a:r>
              <a:rPr lang="zh-CN" altLang="en-US" sz="2200" dirty="0">
                <a:ea typeface="黑体" panose="02010609060101010101" pitchFamily="2" charset="-122"/>
              </a:rPr>
              <a:t>信息检索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信息检索评价指标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总结</a:t>
            </a:r>
            <a:endParaRPr lang="en-US" altLang="zh-CN" sz="2200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620688"/>
            <a:ext cx="7956376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Web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信息检索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(5)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3568" y="2033954"/>
            <a:ext cx="8305874" cy="350422"/>
          </a:xfrm>
        </p:spPr>
        <p:txBody>
          <a:bodyPr lIns="0" rIns="0"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PageRank</a:t>
            </a:r>
            <a:r>
              <a:rPr lang="zh-CN" altLang="en-US" sz="2400" b="1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结果排序算法</a:t>
            </a:r>
            <a:endParaRPr lang="en-US" altLang="zh-CN" sz="2400" b="1" dirty="0">
              <a:solidFill>
                <a:srgbClr val="0000FF"/>
              </a:solidFill>
              <a:latin typeface="+mj-lt"/>
              <a:ea typeface="黑体" panose="02010609060101010101" pitchFamily="2" charset="-122"/>
            </a:endParaRPr>
          </a:p>
          <a:p>
            <a:pPr eaLnBrk="1" hangingPunct="1">
              <a:spcBef>
                <a:spcPct val="15000"/>
              </a:spcBef>
              <a:spcAft>
                <a:spcPct val="15000"/>
              </a:spcAft>
              <a:buFont typeface="黑体" panose="02010609060101010101" pitchFamily="49" charset="-122"/>
              <a:buChar char="-"/>
            </a:pPr>
            <a:r>
              <a:rPr lang="zh-CN" altLang="en-US" sz="1900" dirty="0">
                <a:latin typeface="+mj-lt"/>
                <a:ea typeface="黑体" panose="02010609060101010101" pitchFamily="2" charset="-122"/>
              </a:rPr>
              <a:t>如果一个页面被多次引用，则这个页面很可能是重要的</a:t>
            </a:r>
            <a:endParaRPr lang="en-US" altLang="zh-CN" sz="1900" dirty="0">
              <a:latin typeface="+mj-lt"/>
              <a:ea typeface="黑体" panose="02010609060101010101" pitchFamily="2" charset="-122"/>
            </a:endParaRPr>
          </a:p>
          <a:p>
            <a:pPr eaLnBrk="1" hangingPunct="1">
              <a:spcBef>
                <a:spcPct val="15000"/>
              </a:spcBef>
              <a:spcAft>
                <a:spcPct val="15000"/>
              </a:spcAft>
              <a:buFont typeface="黑体" panose="02010609060101010101" pitchFamily="49" charset="-122"/>
              <a:buChar char="-"/>
            </a:pPr>
            <a:r>
              <a:rPr lang="zh-CN" altLang="en-US" sz="1900" dirty="0">
                <a:latin typeface="+mj-lt"/>
                <a:ea typeface="黑体" panose="02010609060101010101" pitchFamily="2" charset="-122"/>
              </a:rPr>
              <a:t>如果一个页面尽管未被多次引用，但都被一个重要的页面引用，则这个页面很可能是重要的</a:t>
            </a:r>
            <a:endParaRPr lang="en-US" altLang="zh-CN" sz="1900" dirty="0">
              <a:latin typeface="+mj-lt"/>
              <a:ea typeface="黑体" panose="02010609060101010101" pitchFamily="2" charset="-122"/>
            </a:endParaRPr>
          </a:p>
          <a:p>
            <a:pPr eaLnBrk="1" hangingPunct="1">
              <a:spcBef>
                <a:spcPct val="15000"/>
              </a:spcBef>
              <a:spcAft>
                <a:spcPct val="15000"/>
              </a:spcAft>
              <a:buFont typeface="黑体" panose="02010609060101010101" pitchFamily="49" charset="-122"/>
              <a:buChar char="-"/>
            </a:pPr>
            <a:r>
              <a:rPr lang="zh-CN" altLang="en-US" sz="1900" dirty="0">
                <a:latin typeface="+mj-lt"/>
                <a:ea typeface="黑体" panose="02010609060101010101" pitchFamily="2" charset="-122"/>
              </a:rPr>
              <a:t>一个页面的重要性被均分，并传递到它所引用的页面</a:t>
            </a:r>
            <a:endParaRPr lang="en-US" altLang="zh-CN" sz="1800" b="1" dirty="0">
              <a:solidFill>
                <a:srgbClr val="0000FF"/>
              </a:solidFill>
              <a:latin typeface="+mj-lt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800" dirty="0">
              <a:latin typeface="+mj-lt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200" dirty="0">
              <a:latin typeface="+mj-lt"/>
              <a:ea typeface="黑体" panose="0201060906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200" dirty="0">
              <a:latin typeface="+mj-lt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200" dirty="0">
              <a:latin typeface="+mj-lt"/>
              <a:ea typeface="黑体" panose="0201060906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200" dirty="0"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+mj-lt"/>
            </a:endParaRPr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391075"/>
              </p:ext>
            </p:extLst>
          </p:nvPr>
        </p:nvGraphicFramePr>
        <p:xfrm>
          <a:off x="2843808" y="4748798"/>
          <a:ext cx="465880" cy="818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2496800" imgH="21945600" progId="Equation.KSEE3">
                  <p:embed/>
                </p:oleObj>
              </mc:Choice>
              <mc:Fallback>
                <p:oleObj name="公式" r:id="rId3" imgW="12496800" imgH="21945600" progId="Equation.KSEE3">
                  <p:embed/>
                  <p:pic>
                    <p:nvPicPr>
                      <p:cNvPr id="0" name="对象 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3808" y="4748798"/>
                        <a:ext cx="465880" cy="818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330829"/>
              </p:ext>
            </p:extLst>
          </p:nvPr>
        </p:nvGraphicFramePr>
        <p:xfrm>
          <a:off x="3421585" y="4762983"/>
          <a:ext cx="1314760" cy="740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42367200" imgH="21945600" progId="Equation.KSEE3">
                  <p:embed/>
                </p:oleObj>
              </mc:Choice>
              <mc:Fallback>
                <p:oleObj name="公式" r:id="rId5" imgW="42367200" imgH="21945600" progId="Equation.KSEE3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1585" y="4762983"/>
                        <a:ext cx="1314760" cy="740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748729"/>
              </p:ext>
            </p:extLst>
          </p:nvPr>
        </p:nvGraphicFramePr>
        <p:xfrm>
          <a:off x="4954033" y="4730868"/>
          <a:ext cx="2174107" cy="2070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57302400" imgH="54559200" progId="Equation.KSEE3">
                  <p:embed/>
                </p:oleObj>
              </mc:Choice>
              <mc:Fallback>
                <p:oleObj name="公式" r:id="rId7" imgW="57302400" imgH="54559200" progId="Equation.KSEE3">
                  <p:embed/>
                  <p:pic>
                    <p:nvPicPr>
                      <p:cNvPr id="0" name="对象 5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54033" y="4730868"/>
                        <a:ext cx="2174107" cy="2070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158500"/>
              </p:ext>
            </p:extLst>
          </p:nvPr>
        </p:nvGraphicFramePr>
        <p:xfrm>
          <a:off x="2005282" y="5541688"/>
          <a:ext cx="2746692" cy="1273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9" imgW="1991360" imgH="906780" progId="Visio.Drawing.15">
                  <p:embed/>
                </p:oleObj>
              </mc:Choice>
              <mc:Fallback>
                <p:oleObj name="Visio" r:id="rId9" imgW="1991360" imgH="906780" progId="Visio.Drawing.15">
                  <p:embed/>
                  <p:pic>
                    <p:nvPicPr>
                      <p:cNvPr id="0" name="对象 5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05282" y="5541688"/>
                        <a:ext cx="2746692" cy="1273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云形 6"/>
          <p:cNvSpPr/>
          <p:nvPr/>
        </p:nvSpPr>
        <p:spPr bwMode="auto">
          <a:xfrm>
            <a:off x="586784" y="4883009"/>
            <a:ext cx="2185016" cy="507488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/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971743" y="4968329"/>
                <a:ext cx="14400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𝐌</m:t>
                      </m:r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·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43" y="4968329"/>
                <a:ext cx="144001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238014"/>
              </p:ext>
            </p:extLst>
          </p:nvPr>
        </p:nvGraphicFramePr>
        <p:xfrm>
          <a:off x="7418538" y="4756537"/>
          <a:ext cx="1343713" cy="1018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8956000" imgH="21945600" progId="Equation.KSEE3">
                  <p:embed/>
                </p:oleObj>
              </mc:Choice>
              <mc:Fallback>
                <p:oleObj name="公式" r:id="rId12" imgW="28956000" imgH="21945600" progId="Equation.KSEE3">
                  <p:embed/>
                  <p:pic>
                    <p:nvPicPr>
                      <p:cNvPr id="0" name="对象 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418538" y="4756537"/>
                        <a:ext cx="1343713" cy="1018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752421"/>
              </p:ext>
            </p:extLst>
          </p:nvPr>
        </p:nvGraphicFramePr>
        <p:xfrm>
          <a:off x="7144577" y="5850377"/>
          <a:ext cx="1840786" cy="901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44805600" imgH="21945600" progId="Equation.KSEE3">
                  <p:embed/>
                </p:oleObj>
              </mc:Choice>
              <mc:Fallback>
                <p:oleObj name="公式" r:id="rId14" imgW="44805600" imgH="21945600" progId="Equation.KSEE3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144577" y="5850377"/>
                        <a:ext cx="1840786" cy="901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79489" y="3858839"/>
            <a:ext cx="8305874" cy="422405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6350">
            <a:solidFill>
              <a:schemeClr val="accent1"/>
            </a:solidFill>
          </a:ln>
        </p:spPr>
        <p:txBody>
          <a:bodyPr wrap="square" tIns="72000" bIns="72000">
            <a:spAutoFit/>
          </a:bodyPr>
          <a:lstStyle/>
          <a:p>
            <a:pPr marL="0" indent="0" algn="ctr" eaLnBrk="1" hangingPunct="1">
              <a:lnSpc>
                <a:spcPct val="90000"/>
              </a:lnSpc>
              <a:buNone/>
            </a:pPr>
            <a:r>
              <a:rPr lang="zh-CN" altLang="en-US" sz="2000" dirty="0">
                <a:latin typeface="+mj-lt"/>
                <a:ea typeface="黑体" panose="02010609060101010101" pitchFamily="2" charset="-122"/>
              </a:rPr>
              <a:t>在有向图上利用随机游走算法，输出符合用户需求的网页排序结果</a:t>
            </a:r>
            <a:endParaRPr lang="en-US" altLang="zh-CN" sz="2000" dirty="0"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14" name="对话气泡: 圆角矩形 9"/>
          <p:cNvSpPr/>
          <p:nvPr/>
        </p:nvSpPr>
        <p:spPr bwMode="auto">
          <a:xfrm>
            <a:off x="1892592" y="4320781"/>
            <a:ext cx="1215412" cy="390578"/>
          </a:xfrm>
          <a:prstGeom prst="wedgeRoundRectCallout">
            <a:avLst>
              <a:gd name="adj1" fmla="val 48735"/>
              <a:gd name="adj2" fmla="val 8644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algn="ctr"/>
            <a:r>
              <a:rPr lang="zh-CN" altLang="en-US" sz="1800" dirty="0">
                <a:solidFill>
                  <a:srgbClr val="00B050"/>
                </a:solidFill>
                <a:latin typeface="+mj-lt"/>
              </a:rPr>
              <a:t>初始向量</a:t>
            </a:r>
          </a:p>
        </p:txBody>
      </p:sp>
      <p:sp>
        <p:nvSpPr>
          <p:cNvPr id="15" name="对话气泡: 圆角矩形 10"/>
          <p:cNvSpPr/>
          <p:nvPr/>
        </p:nvSpPr>
        <p:spPr bwMode="auto">
          <a:xfrm>
            <a:off x="3421585" y="4311398"/>
            <a:ext cx="1532447" cy="390578"/>
          </a:xfrm>
          <a:prstGeom prst="wedgeRoundRectCallout">
            <a:avLst>
              <a:gd name="adj1" fmla="val -43845"/>
              <a:gd name="adj2" fmla="val 8644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45720" rIns="0" bIns="45720" numCol="1" rtlCol="0" anchor="t" anchorCtr="0" compatLnSpc="1"/>
          <a:lstStyle/>
          <a:p>
            <a:pPr algn="ctr"/>
            <a:r>
              <a:rPr lang="zh-CN" altLang="en-US" sz="1800" dirty="0">
                <a:solidFill>
                  <a:srgbClr val="00B050"/>
                </a:solidFill>
                <a:latin typeface="+mj-lt"/>
              </a:rPr>
              <a:t>初始转移矩阵</a:t>
            </a:r>
          </a:p>
        </p:txBody>
      </p:sp>
      <p:sp>
        <p:nvSpPr>
          <p:cNvPr id="16" name="对话气泡: 圆角矩形 11"/>
          <p:cNvSpPr/>
          <p:nvPr/>
        </p:nvSpPr>
        <p:spPr bwMode="auto">
          <a:xfrm>
            <a:off x="5595693" y="4320068"/>
            <a:ext cx="1532447" cy="390578"/>
          </a:xfrm>
          <a:prstGeom prst="wedgeRoundRectCallout">
            <a:avLst>
              <a:gd name="adj1" fmla="val -67245"/>
              <a:gd name="adj2" fmla="val 5661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45720" rIns="0" bIns="45720" numCol="1" rtlCol="0" anchor="t" anchorCtr="0" compatLnSpc="1"/>
          <a:lstStyle/>
          <a:p>
            <a:pPr algn="ctr"/>
            <a:r>
              <a:rPr lang="zh-CN" altLang="en-US" sz="1800" dirty="0">
                <a:solidFill>
                  <a:srgbClr val="00B050"/>
                </a:solidFill>
                <a:latin typeface="+mj-lt"/>
              </a:rPr>
              <a:t>计算转移概率</a:t>
            </a:r>
          </a:p>
        </p:txBody>
      </p:sp>
      <p:sp>
        <p:nvSpPr>
          <p:cNvPr id="17" name="对话气泡: 圆角矩形 12"/>
          <p:cNvSpPr/>
          <p:nvPr/>
        </p:nvSpPr>
        <p:spPr bwMode="auto">
          <a:xfrm>
            <a:off x="7452917" y="4320781"/>
            <a:ext cx="1343714" cy="390578"/>
          </a:xfrm>
          <a:prstGeom prst="wedgeRoundRectCallout">
            <a:avLst>
              <a:gd name="adj1" fmla="val -818"/>
              <a:gd name="adj2" fmla="val 8415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45720" rIns="0" bIns="45720" numCol="1" rtlCol="0" anchor="t" anchorCtr="0" compatLnSpc="1"/>
          <a:lstStyle/>
          <a:p>
            <a:pPr algn="ctr"/>
            <a:r>
              <a:rPr lang="zh-CN" altLang="en-US" sz="1800" dirty="0">
                <a:solidFill>
                  <a:srgbClr val="00B050"/>
                </a:solidFill>
                <a:latin typeface="+mj-lt"/>
              </a:rPr>
              <a:t>规范化处理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  <a:sym typeface="+mn-ea"/>
              </a:rPr>
              <a:t>Web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  <a:sym typeface="+mn-ea"/>
              </a:rPr>
              <a:t>信息检索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  <a:sym typeface="+mn-ea"/>
              </a:rPr>
              <a:t>(6)</a:t>
            </a:r>
            <a:endParaRPr lang="zh-CN" altLang="en-US"/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755650" y="2132965"/>
            <a:ext cx="8305800" cy="7251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400" b="1" kern="0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个性化</a:t>
            </a:r>
            <a:r>
              <a:rPr lang="en-US" altLang="zh-CN" sz="2400" b="1" kern="0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PageRank</a:t>
            </a:r>
            <a:r>
              <a:rPr lang="zh-CN" altLang="en-US" sz="2400" b="1" kern="0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排序 </a:t>
            </a:r>
            <a:r>
              <a:rPr lang="zh-CN" altLang="en-US" sz="2200" b="0" kern="0" dirty="0">
                <a:latin typeface="+mj-lt"/>
                <a:ea typeface="黑体" panose="02010609060101010101" pitchFamily="2" charset="-122"/>
              </a:rPr>
              <a:t>应对推荐系统类应用场景，根据用户喜好来推荐不同的商品，改进</a:t>
            </a:r>
            <a:r>
              <a:rPr lang="en-US" altLang="zh-CN" sz="2200" b="0" kern="0" dirty="0">
                <a:latin typeface="+mj-lt"/>
                <a:ea typeface="黑体" panose="02010609060101010101" pitchFamily="2" charset="-122"/>
              </a:rPr>
              <a:t>PageRank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036046" y="3140968"/>
                <a:ext cx="3675997" cy="702946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𝑃𝑅</m:t>
                          </m:r>
                        </m:e>
                        <m:sup>
                          <m:d>
                            <m:dPr>
                              <m:ctrlPr>
                                <a:rPr lang="zh-CN" altLang="zh-CN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altLang="zh-CN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altLang="zh-CN" sz="1800" b="1" i="1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𝐫</m:t>
                      </m:r>
                      <m:r>
                        <a:rPr lang="en-US" altLang="zh-CN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18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·</m:t>
                      </m:r>
                      <m:r>
                        <a:rPr lang="en-US" altLang="zh-CN" sz="1800" b="1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𝐌</m:t>
                      </m:r>
                      <m:r>
                        <a:rPr lang="en-US" altLang="zh-CN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·</m:t>
                      </m:r>
                      <m:sSup>
                        <m:sSupPr>
                          <m:ctrlPr>
                            <a:rPr lang="zh-CN" altLang="zh-CN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𝑃𝑅</m:t>
                          </m:r>
                        </m:e>
                        <m:sup>
                          <m:d>
                            <m:dPr>
                              <m:ctrlPr>
                                <a:rPr lang="zh-CN" altLang="zh-CN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1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046" y="3140968"/>
                <a:ext cx="3675997" cy="7029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对话气泡: 圆角矩形 10"/>
          <p:cNvSpPr/>
          <p:nvPr/>
        </p:nvSpPr>
        <p:spPr bwMode="auto">
          <a:xfrm>
            <a:off x="6714565" y="4078117"/>
            <a:ext cx="2035735" cy="668888"/>
          </a:xfrm>
          <a:prstGeom prst="wedgeRoundRectCallout">
            <a:avLst>
              <a:gd name="adj1" fmla="val -35154"/>
              <a:gd name="adj2" fmla="val -112462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45720" rIns="0" bIns="45720" numCol="1" rtlCol="0" anchor="t" anchorCtr="0" compatLnSpc="1"/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  <a:latin typeface="+mj-lt"/>
              </a:rPr>
              <a:t>等概率随机选择</a:t>
            </a:r>
            <a:endParaRPr lang="en-US" altLang="zh-CN" sz="1600" dirty="0">
              <a:solidFill>
                <a:srgbClr val="FF0000"/>
              </a:solidFill>
              <a:latin typeface="+mj-lt"/>
            </a:endParaRPr>
          </a:p>
          <a:p>
            <a:pPr algn="ctr"/>
            <a:r>
              <a:rPr lang="zh-CN" altLang="en-US" sz="1600" dirty="0">
                <a:solidFill>
                  <a:srgbClr val="FF0000"/>
                </a:solidFill>
                <a:latin typeface="+mj-lt"/>
              </a:rPr>
              <a:t>网页节点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5036046" y="4848102"/>
                <a:ext cx="3675997" cy="781313"/>
              </a:xfrm>
              <a:prstGeom prst="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𝑃𝑅</m:t>
                      </m:r>
                      <m:d>
                        <m:d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sSub>
                        <m:sSub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𝑑</m:t>
                      </m:r>
                      <m:nary>
                        <m:naryPr>
                          <m:chr m:val="∑"/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𝑃𝑅</m:t>
                              </m:r>
                              <m:d>
                                <m:d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zh-CN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m:rPr>
                          <m:nor/>
                        </m:rPr>
                        <a:rPr lang="en-US" altLang="zh-CN" sz="1600">
                          <a:latin typeface="+mj-lt"/>
                        </a:rPr>
                        <m:t>	</m:t>
                      </m:r>
                    </m:oMath>
                  </m:oMathPara>
                </a14:m>
                <a:endParaRPr kumimoji="1" lang="zh-CN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046" y="4848102"/>
                <a:ext cx="3675997" cy="7813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下箭头 4"/>
          <p:cNvSpPr/>
          <p:nvPr/>
        </p:nvSpPr>
        <p:spPr>
          <a:xfrm>
            <a:off x="2234217" y="4059247"/>
            <a:ext cx="252095" cy="58282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3609" y="3140968"/>
            <a:ext cx="3187030" cy="702946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b="0" dirty="0">
                <a:solidFill>
                  <a:schemeClr val="tx1"/>
                </a:solidFill>
                <a:latin typeface="+mj-lt"/>
              </a:rPr>
              <a:t>PageRank</a:t>
            </a:r>
            <a:r>
              <a:rPr lang="zh-CN" altLang="en-US" sz="1800" b="0" dirty="0">
                <a:solidFill>
                  <a:schemeClr val="tx1"/>
                </a:solidFill>
                <a:latin typeface="+mj-lt"/>
              </a:rPr>
              <a:t>算法</a:t>
            </a:r>
            <a:r>
              <a:rPr lang="zh-CN" altLang="en-US" sz="1800" b="0" dirty="0">
                <a:latin typeface="+mj-lt"/>
              </a:rPr>
              <a:t>：</a:t>
            </a:r>
            <a:br>
              <a:rPr lang="en-US" altLang="zh-CN" sz="1800" b="0" dirty="0">
                <a:latin typeface="+mj-lt"/>
              </a:rPr>
            </a:br>
            <a:r>
              <a:rPr lang="zh-CN" altLang="en-US" sz="1800" b="0" dirty="0">
                <a:solidFill>
                  <a:srgbClr val="FF0000"/>
                </a:solidFill>
                <a:latin typeface="+mj-lt"/>
              </a:rPr>
              <a:t>等概率</a:t>
            </a:r>
            <a:r>
              <a:rPr lang="zh-CN" altLang="en-US" sz="1800" b="0" dirty="0">
                <a:solidFill>
                  <a:schemeClr val="tx2"/>
                </a:solidFill>
                <a:latin typeface="+mj-lt"/>
              </a:rPr>
              <a:t>访问网页节点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04452" y="4085737"/>
            <a:ext cx="646430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800" b="0" dirty="0">
                <a:solidFill>
                  <a:schemeClr val="tx1"/>
                </a:solidFill>
                <a:latin typeface="+mj-lt"/>
              </a:rPr>
              <a:t>升级</a:t>
            </a:r>
            <a:endParaRPr kumimoji="1" lang="zh-CN" alt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43608" y="4849166"/>
            <a:ext cx="3187030" cy="781313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>
            <a:defPPr>
              <a:defRPr lang="en-US"/>
            </a:defPPr>
            <a:lvl1pPr>
              <a:defRPr sz="1800" b="0">
                <a:latin typeface="Cambria Math" panose="02040503050406030204" pitchFamily="18" charset="0"/>
              </a:defRPr>
            </a:lvl1pPr>
          </a:lstStyle>
          <a:p>
            <a:r>
              <a:rPr lang="zh-CN" altLang="en-US" dirty="0">
                <a:latin typeface="+mj-lt"/>
              </a:rPr>
              <a:t>多轮游走后，依据概率对剩余节点进行排序，生成推荐列表</a:t>
            </a:r>
          </a:p>
        </p:txBody>
      </p:sp>
      <p:sp>
        <p:nvSpPr>
          <p:cNvPr id="11" name="右箭头 10"/>
          <p:cNvSpPr/>
          <p:nvPr/>
        </p:nvSpPr>
        <p:spPr>
          <a:xfrm>
            <a:off x="4425991" y="3384491"/>
            <a:ext cx="431800" cy="2159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425991" y="5130808"/>
            <a:ext cx="431800" cy="2159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620688"/>
            <a:ext cx="7956376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Web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信息检索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(7)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58614" y="2051978"/>
            <a:ext cx="8305874" cy="1000921"/>
          </a:xfrm>
        </p:spPr>
        <p:txBody>
          <a:bodyPr lIns="0" rIns="0"/>
          <a:lstStyle/>
          <a:p>
            <a:pPr eaLnBrk="1" latinLnBrk="0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rgbClr val="0000FF"/>
                </a:solidFill>
                <a:ea typeface="黑体" panose="02010609060101010101" pitchFamily="2" charset="-122"/>
              </a:rPr>
              <a:t>HITS</a:t>
            </a:r>
            <a:r>
              <a:rPr lang="zh-CN" altLang="en-US" sz="2200" dirty="0">
                <a:ea typeface="黑体" panose="02010609060101010101" pitchFamily="2" charset="-122"/>
              </a:rPr>
              <a:t>包含权威性和目录型网页，</a:t>
            </a:r>
            <a:r>
              <a:rPr lang="zh-CN" altLang="en-US" sz="2200" dirty="0">
                <a:effectLst/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目录型网页提供了只想权威性网页的链接集合，</a:t>
            </a:r>
            <a:r>
              <a:rPr lang="zh-CN" altLang="en-US" sz="2200" dirty="0"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权威性网页对于检索而言是高质量的内容网页</a:t>
            </a:r>
            <a:endParaRPr lang="en-US" altLang="zh-CN" sz="22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65503" y="5183662"/>
            <a:ext cx="2664296" cy="1401010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 sz="1800" b="0" i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    q</a:t>
            </a:r>
            <a:r>
              <a:rPr lang="zh-CN" altLang="en-US" sz="1800" b="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的</a:t>
            </a:r>
            <a:r>
              <a:rPr lang="zh-CN" altLang="en-US" sz="1800" b="0" dirty="0">
                <a:latin typeface="黑体" panose="02010609060101010101" pitchFamily="2" charset="-122"/>
                <a:sym typeface="+mn-ea"/>
              </a:rPr>
              <a:t>检索结果</a:t>
            </a:r>
            <a:endParaRPr lang="en-US" altLang="zh-CN" sz="1800" b="0" dirty="0">
              <a:latin typeface="黑体" panose="02010609060101010101" pitchFamily="2" charset="-122"/>
              <a:sym typeface="+mn-ea"/>
            </a:endParaRPr>
          </a:p>
          <a:p>
            <a:pPr marL="285750" indent="-285750">
              <a:buFontTx/>
              <a:buChar char="-"/>
            </a:pPr>
            <a:r>
              <a:rPr lang="zh-CN" altLang="en-US" sz="1800" b="0" dirty="0">
                <a:latin typeface="黑体" panose="02010609060101010101" pitchFamily="2" charset="-122"/>
                <a:sym typeface="+mn-ea"/>
              </a:rPr>
              <a:t>前</a:t>
            </a:r>
            <a:r>
              <a:rPr lang="en-US" altLang="zh-CN" sz="1800" b="0" i="1" dirty="0">
                <a:latin typeface="+mj-lt"/>
                <a:sym typeface="+mn-ea"/>
              </a:rPr>
              <a:t>n</a:t>
            </a:r>
            <a:r>
              <a:rPr lang="zh-CN" altLang="en-US" sz="1800" b="0" dirty="0">
                <a:latin typeface="黑体" panose="02010609060101010101" pitchFamily="2" charset="-122"/>
                <a:sym typeface="+mn-ea"/>
              </a:rPr>
              <a:t>个页面记为基页</a:t>
            </a:r>
            <a:r>
              <a:rPr lang="en-US" altLang="zh-CN" sz="1800" b="0" i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S</a:t>
            </a:r>
          </a:p>
          <a:p>
            <a:pPr marL="285750" indent="-285750">
              <a:buFontTx/>
              <a:buChar char="-"/>
            </a:pPr>
            <a:r>
              <a:rPr lang="zh-CN" altLang="en-US" sz="1800" b="0" dirty="0">
                <a:latin typeface="+mj-lt"/>
                <a:sym typeface="+mn-ea"/>
              </a:rPr>
              <a:t>迭代</a:t>
            </a:r>
            <a:r>
              <a:rPr lang="en-US" altLang="zh-CN" sz="1800" b="0" i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S</a:t>
            </a:r>
            <a:r>
              <a:rPr lang="zh-CN" altLang="en-US" sz="1800" b="0" dirty="0">
                <a:latin typeface="+mj-lt"/>
                <a:sym typeface="+mn-ea"/>
              </a:rPr>
              <a:t>引用</a:t>
            </a:r>
            <a:r>
              <a:rPr lang="en-US" altLang="zh-CN" sz="1800" b="0" dirty="0">
                <a:latin typeface="+mj-lt"/>
                <a:sym typeface="+mn-ea"/>
              </a:rPr>
              <a:t>+</a:t>
            </a:r>
            <a:r>
              <a:rPr lang="zh-CN" altLang="en-US" sz="1800" b="0" dirty="0">
                <a:latin typeface="+mj-lt"/>
                <a:sym typeface="+mn-ea"/>
              </a:rPr>
              <a:t>引用</a:t>
            </a:r>
            <a:r>
              <a:rPr lang="en-US" altLang="zh-CN" sz="1800" b="0" i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S</a:t>
            </a:r>
            <a:r>
              <a:rPr lang="zh-CN" altLang="en-US" sz="1800" b="0" dirty="0">
                <a:latin typeface="+mj-lt"/>
                <a:sym typeface="+mn-ea"/>
              </a:rPr>
              <a:t>页面</a:t>
            </a:r>
            <a:endParaRPr lang="en-US" altLang="zh-CN" sz="1800" b="0" dirty="0">
              <a:latin typeface="+mj-lt"/>
              <a:sym typeface="+mn-ea"/>
            </a:endParaRPr>
          </a:p>
          <a:p>
            <a:pPr marL="285750" indent="-285750">
              <a:buFontTx/>
              <a:buChar char="-"/>
            </a:pPr>
            <a:r>
              <a:rPr lang="zh-CN" altLang="en-US" sz="1800" b="0" dirty="0">
                <a:latin typeface="+mj-lt"/>
                <a:sym typeface="+mn-ea"/>
              </a:rPr>
              <a:t>构建</a:t>
            </a:r>
            <a:r>
              <a:rPr lang="en-US" altLang="zh-CN" sz="1800" b="0" i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T</a:t>
            </a:r>
            <a:endParaRPr lang="en-US" altLang="zh-CN" sz="1800" b="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altLang="zh-CN" sz="1800" b="0" dirty="0">
              <a:latin typeface="黑体" panose="0201060906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067944" y="5589240"/>
            <a:ext cx="4690060" cy="718398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en-US" altLang="zh-CN" sz="1800" b="0" dirty="0">
                <a:solidFill>
                  <a:srgbClr val="FF0000"/>
                </a:solidFill>
                <a:effectLst/>
                <a:latin typeface="+mj-lt"/>
                <a:sym typeface="+mn-ea"/>
              </a:rPr>
              <a:t>I</a:t>
            </a:r>
            <a:r>
              <a:rPr lang="zh-CN" altLang="en-US" sz="1800" b="0" dirty="0">
                <a:solidFill>
                  <a:srgbClr val="FF0000"/>
                </a:solidFill>
                <a:effectLst/>
                <a:latin typeface="黑体" panose="02010609060101010101" pitchFamily="2" charset="-122"/>
                <a:sym typeface="+mn-ea"/>
              </a:rPr>
              <a:t>操作</a:t>
            </a:r>
            <a:r>
              <a:rPr lang="zh-CN" altLang="en-US" sz="1800" b="0" dirty="0">
                <a:effectLst/>
                <a:latin typeface="黑体" panose="02010609060101010101" pitchFamily="2" charset="-122"/>
                <a:sym typeface="+mn-ea"/>
              </a:rPr>
              <a:t>：用</a:t>
            </a:r>
            <a:r>
              <a:rPr lang="zh-CN" altLang="zh-CN" sz="1800" b="0" kern="100" dirty="0">
                <a:effectLst/>
                <a:latin typeface="黑体" panose="02010609060101010101" pitchFamily="2" charset="-122"/>
                <a:sym typeface="+mn-ea"/>
              </a:rPr>
              <a:t>网页</a:t>
            </a:r>
            <a:r>
              <a:rPr lang="en-US" altLang="zh-CN" sz="1800" b="0" i="1" kern="100" dirty="0">
                <a:effectLst/>
                <a:latin typeface="+mj-lt"/>
                <a:sym typeface="+mn-ea"/>
              </a:rPr>
              <a:t>v</a:t>
            </a:r>
            <a:r>
              <a:rPr lang="zh-CN" altLang="zh-CN" sz="1800" b="0" kern="100" dirty="0">
                <a:effectLst/>
                <a:latin typeface="黑体" panose="02010609060101010101" pitchFamily="2" charset="-122"/>
                <a:sym typeface="+mn-ea"/>
              </a:rPr>
              <a:t>的</a:t>
            </a:r>
            <a:r>
              <a:rPr lang="en-US" altLang="zh-CN" sz="1800" b="0" kern="100" dirty="0">
                <a:effectLst/>
                <a:latin typeface="+mj-lt"/>
                <a:sym typeface="+mn-ea"/>
              </a:rPr>
              <a:t>Hub</a:t>
            </a:r>
            <a:r>
              <a:rPr lang="zh-CN" altLang="zh-CN" sz="1800" b="0" kern="100" dirty="0">
                <a:effectLst/>
                <a:latin typeface="黑体" panose="02010609060101010101" pitchFamily="2" charset="-122"/>
                <a:sym typeface="+mn-ea"/>
              </a:rPr>
              <a:t>值修正</a:t>
            </a:r>
            <a:r>
              <a:rPr lang="en-US" altLang="zh-CN" sz="1800" b="0" i="1" kern="100" dirty="0">
                <a:effectLst/>
                <a:latin typeface="+mj-lt"/>
                <a:sym typeface="+mn-ea"/>
              </a:rPr>
              <a:t>u</a:t>
            </a:r>
            <a:r>
              <a:rPr lang="zh-CN" altLang="zh-CN" sz="1800" b="0" kern="100" dirty="0">
                <a:effectLst/>
                <a:latin typeface="黑体" panose="02010609060101010101" pitchFamily="2" charset="-122"/>
                <a:sym typeface="+mn-ea"/>
              </a:rPr>
              <a:t>的</a:t>
            </a:r>
            <a:r>
              <a:rPr lang="en-US" altLang="zh-CN" sz="1800" b="0" kern="100" dirty="0">
                <a:effectLst/>
                <a:latin typeface="+mj-lt"/>
                <a:sym typeface="+mn-ea"/>
              </a:rPr>
              <a:t>Authority</a:t>
            </a:r>
            <a:r>
              <a:rPr lang="zh-CN" altLang="zh-CN" sz="1800" b="0" kern="100" dirty="0">
                <a:effectLst/>
                <a:latin typeface="黑体" panose="02010609060101010101" pitchFamily="2" charset="-122"/>
                <a:sym typeface="+mn-ea"/>
              </a:rPr>
              <a:t>值</a:t>
            </a:r>
            <a:br>
              <a:rPr lang="zh-CN" altLang="zh-CN" sz="1800" b="0" kern="100" dirty="0">
                <a:effectLst/>
                <a:latin typeface="黑体" panose="02010609060101010101" pitchFamily="2" charset="-122"/>
                <a:sym typeface="+mn-ea"/>
              </a:rPr>
            </a:br>
            <a:r>
              <a:rPr lang="en-US" altLang="zh-CN" sz="1800" b="0" dirty="0">
                <a:solidFill>
                  <a:srgbClr val="FF0000"/>
                </a:solidFill>
                <a:latin typeface="+mj-lt"/>
                <a:sym typeface="+mn-ea"/>
              </a:rPr>
              <a:t>O</a:t>
            </a:r>
            <a:r>
              <a:rPr lang="zh-CN" altLang="en-US" sz="1800" b="0" dirty="0">
                <a:solidFill>
                  <a:srgbClr val="FF0000"/>
                </a:solidFill>
                <a:effectLst/>
                <a:latin typeface="黑体" panose="02010609060101010101" pitchFamily="2" charset="-122"/>
                <a:sym typeface="+mn-ea"/>
              </a:rPr>
              <a:t>操作</a:t>
            </a:r>
            <a:r>
              <a:rPr lang="zh-CN" altLang="en-US" sz="1800" b="0" dirty="0">
                <a:effectLst/>
                <a:latin typeface="黑体" panose="02010609060101010101" pitchFamily="2" charset="-122"/>
                <a:sym typeface="+mn-ea"/>
              </a:rPr>
              <a:t>：</a:t>
            </a:r>
            <a:r>
              <a:rPr lang="zh-CN" sz="1800" b="0" dirty="0">
                <a:latin typeface="黑体" panose="02010609060101010101" pitchFamily="2" charset="-122"/>
                <a:sym typeface="+mn-ea"/>
              </a:rPr>
              <a:t>用</a:t>
            </a:r>
            <a:r>
              <a:rPr lang="zh-CN" altLang="zh-CN" sz="1800" b="0" dirty="0">
                <a:latin typeface="黑体" panose="02010609060101010101" pitchFamily="2" charset="-122"/>
                <a:sym typeface="+mn-ea"/>
              </a:rPr>
              <a:t>网页</a:t>
            </a:r>
            <a:r>
              <a:rPr lang="en-US" altLang="zh-CN" sz="1800" b="0" i="1" dirty="0">
                <a:latin typeface="+mj-lt"/>
                <a:sym typeface="+mn-ea"/>
              </a:rPr>
              <a:t>u</a:t>
            </a:r>
            <a:r>
              <a:rPr lang="zh-CN" altLang="zh-CN" sz="1800" b="0" dirty="0">
                <a:latin typeface="黑体" panose="02010609060101010101" pitchFamily="2" charset="-122"/>
                <a:sym typeface="+mn-ea"/>
              </a:rPr>
              <a:t>的</a:t>
            </a:r>
            <a:r>
              <a:rPr lang="en-US" altLang="zh-CN" sz="1800" b="0" dirty="0">
                <a:latin typeface="+mj-lt"/>
                <a:sym typeface="+mn-ea"/>
              </a:rPr>
              <a:t>Authority</a:t>
            </a:r>
            <a:r>
              <a:rPr lang="zh-CN" altLang="zh-CN" sz="1800" b="0" dirty="0">
                <a:latin typeface="黑体" panose="02010609060101010101" pitchFamily="2" charset="-122"/>
                <a:sym typeface="+mn-ea"/>
              </a:rPr>
              <a:t>值修正</a:t>
            </a:r>
            <a:r>
              <a:rPr lang="en-US" altLang="zh-CN" sz="1800" b="0" i="1" dirty="0">
                <a:latin typeface="+mj-lt"/>
                <a:sym typeface="+mn-ea"/>
              </a:rPr>
              <a:t>v</a:t>
            </a:r>
            <a:r>
              <a:rPr lang="zh-CN" altLang="zh-CN" sz="1800" b="0" dirty="0">
                <a:latin typeface="黑体" panose="02010609060101010101" pitchFamily="2" charset="-122"/>
                <a:sym typeface="+mn-ea"/>
              </a:rPr>
              <a:t>的</a:t>
            </a:r>
            <a:r>
              <a:rPr lang="en-US" altLang="zh-CN" sz="1800" b="0" dirty="0">
                <a:latin typeface="+mj-lt"/>
                <a:sym typeface="+mn-ea"/>
              </a:rPr>
              <a:t>Hub</a:t>
            </a:r>
            <a:r>
              <a:rPr lang="zh-CN" altLang="zh-CN" sz="1800" b="0" dirty="0">
                <a:latin typeface="黑体" panose="02010609060101010101" pitchFamily="2" charset="-122"/>
                <a:sym typeface="+mn-ea"/>
              </a:rPr>
              <a:t>值</a:t>
            </a:r>
            <a:endParaRPr lang="zh-CN" altLang="en-US" b="0" dirty="0">
              <a:latin typeface="黑体" panose="02010609060101010101" pitchFamily="2" charset="-122"/>
              <a:sym typeface="+mn-ea"/>
            </a:endParaRPr>
          </a:p>
        </p:txBody>
      </p:sp>
      <p:sp>
        <p:nvSpPr>
          <p:cNvPr id="5" name="云形 4">
            <a:extLst>
              <a:ext uri="{FF2B5EF4-FFF2-40B4-BE49-F238E27FC236}">
                <a16:creationId xmlns:a16="http://schemas.microsoft.com/office/drawing/2014/main" id="{6651FF6E-4155-DFD8-FA36-8DDCE2CB975C}"/>
              </a:ext>
            </a:extLst>
          </p:cNvPr>
          <p:cNvSpPr/>
          <p:nvPr/>
        </p:nvSpPr>
        <p:spPr bwMode="auto">
          <a:xfrm>
            <a:off x="658614" y="3850714"/>
            <a:ext cx="1168880" cy="567709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8000" tIns="108000" rIns="18000" bIns="0" numCol="1" rtlCol="0" anchor="t" anchorCtr="0" compatLnSpc="1"/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</a:rPr>
              <a:t>提问式 </a:t>
            </a:r>
            <a:r>
              <a:rPr kumimoji="1" lang="en-US" altLang="zh-CN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</a:rPr>
              <a:t>q</a:t>
            </a:r>
            <a:endParaRPr kumimoji="1" lang="zh-CN" altLang="en-US" sz="1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6CFD6C75-A2AB-A7AB-B1C4-B5D081C1D7D4}"/>
              </a:ext>
            </a:extLst>
          </p:cNvPr>
          <p:cNvSpPr/>
          <p:nvPr/>
        </p:nvSpPr>
        <p:spPr bwMode="auto">
          <a:xfrm>
            <a:off x="1893616" y="4044987"/>
            <a:ext cx="275835" cy="184137"/>
          </a:xfrm>
          <a:prstGeom prst="rightArrow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9" name="矩形: 折角 8">
            <a:extLst>
              <a:ext uri="{FF2B5EF4-FFF2-40B4-BE49-F238E27FC236}">
                <a16:creationId xmlns:a16="http://schemas.microsoft.com/office/drawing/2014/main" id="{B9AA3B2B-8D50-E4FD-4A8E-F1ED938EB266}"/>
              </a:ext>
            </a:extLst>
          </p:cNvPr>
          <p:cNvSpPr/>
          <p:nvPr/>
        </p:nvSpPr>
        <p:spPr bwMode="auto">
          <a:xfrm>
            <a:off x="2229842" y="3867175"/>
            <a:ext cx="551670" cy="539760"/>
          </a:xfrm>
          <a:prstGeom prst="foldedCorner">
            <a:avLst/>
          </a:prstGeom>
          <a:solidFill>
            <a:srgbClr val="E2EF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8000" tIns="0" rIns="18000" bIns="0" numCol="1" rtlCol="0" anchor="ctr" anchorCtr="0" compatLnSpc="1"/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400" b="0" dirty="0"/>
              <a:t>基页</a:t>
            </a:r>
            <a:endParaRPr kumimoji="1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0" name="矩形: 折角 9">
            <a:extLst>
              <a:ext uri="{FF2B5EF4-FFF2-40B4-BE49-F238E27FC236}">
                <a16:creationId xmlns:a16="http://schemas.microsoft.com/office/drawing/2014/main" id="{0A646094-A3F7-4EA5-2BC9-374C17315B38}"/>
              </a:ext>
            </a:extLst>
          </p:cNvPr>
          <p:cNvSpPr/>
          <p:nvPr/>
        </p:nvSpPr>
        <p:spPr bwMode="auto">
          <a:xfrm>
            <a:off x="3178129" y="3867175"/>
            <a:ext cx="551670" cy="539760"/>
          </a:xfrm>
          <a:prstGeom prst="foldedCorner">
            <a:avLst/>
          </a:prstGeom>
          <a:solidFill>
            <a:srgbClr val="E2EFD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18000" tIns="0" rIns="18000" bIns="0" numCol="1" rtlCol="0" anchor="ctr" anchorCtr="0" compatLnSpc="1"/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400" b="0" i="1" dirty="0"/>
              <a:t>T</a:t>
            </a:r>
            <a:endParaRPr kumimoji="1" lang="zh-CN" altLang="en-US" sz="14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A7D80AB8-B769-4841-C87A-16404821CC09}"/>
                  </a:ext>
                </a:extLst>
              </p:cNvPr>
              <p:cNvSpPr/>
              <p:nvPr/>
            </p:nvSpPr>
            <p:spPr bwMode="auto">
              <a:xfrm>
                <a:off x="3982425" y="3409975"/>
                <a:ext cx="1168881" cy="539760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18000" tIns="0" rIns="18000" bIns="0" numCol="1" rtlCol="0" anchor="ctr" anchorCtr="0" compatLnSpc="1"/>
              <a:lstStyle/>
              <a:p>
                <a:pPr marR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anose="05000000000000000000" pitchFamily="2" charset="2"/>
                  <a:buNone/>
                </a:pPr>
                <a:r>
                  <a:rPr lang="zh-CN" altLang="en-US" sz="1400" b="0" dirty="0">
                    <a:solidFill>
                      <a:srgbClr val="000000"/>
                    </a:solidFill>
                  </a:rPr>
                  <a:t>目录型网页为</a:t>
                </a:r>
                <a:endParaRPr lang="en-US" altLang="zh-CN" sz="1400" b="0" dirty="0">
                  <a:solidFill>
                    <a:srgbClr val="000000"/>
                  </a:solidFill>
                </a:endParaRPr>
              </a:p>
              <a:p>
                <a:pPr marR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anose="05000000000000000000" pitchFamily="2" charset="2"/>
                  <a:buNone/>
                </a:pPr>
                <a:r>
                  <a:rPr lang="zh-CN" altLang="en-US" sz="1400" b="0" dirty="0">
                    <a:solidFill>
                      <a:srgbClr val="000000"/>
                    </a:solidFill>
                  </a:rPr>
                  <a:t>顶点集合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A7D80AB8-B769-4841-C87A-16404821CC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82425" y="3409975"/>
                <a:ext cx="1168881" cy="539760"/>
              </a:xfrm>
              <a:prstGeom prst="roundRect">
                <a:avLst/>
              </a:prstGeom>
              <a:blipFill>
                <a:blip r:embed="rId3"/>
                <a:stretch>
                  <a:fillRect l="-4124" r="-4639" b="-7692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7583BA36-86DF-9FA9-F27E-C1B065925C08}"/>
                  </a:ext>
                </a:extLst>
              </p:cNvPr>
              <p:cNvSpPr/>
              <p:nvPr/>
            </p:nvSpPr>
            <p:spPr bwMode="auto">
              <a:xfrm>
                <a:off x="3982426" y="4400449"/>
                <a:ext cx="1168880" cy="539760"/>
              </a:xfrm>
              <a:prstGeom prst="roundRect">
                <a:avLst/>
              </a:prstGeom>
              <a:solidFill>
                <a:schemeClr val="accent6">
                  <a:lumMod val="10000"/>
                  <a:lumOff val="9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18000" tIns="0" rIns="18000" bIns="0" numCol="1" rtlCol="0" anchor="ctr" anchorCtr="0" compatLnSpc="1"/>
              <a:lstStyle/>
              <a:p>
                <a:pPr marR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anose="05000000000000000000" pitchFamily="2" charset="2"/>
                  <a:buNone/>
                </a:pPr>
                <a:r>
                  <a:rPr lang="zh-CN" altLang="en-US" sz="1400" b="0" dirty="0">
                    <a:solidFill>
                      <a:srgbClr val="000000"/>
                    </a:solidFill>
                  </a:rPr>
                  <a:t>目录型网页为</a:t>
                </a:r>
                <a:endParaRPr lang="en-US" altLang="zh-CN" sz="1400" b="0" dirty="0">
                  <a:solidFill>
                    <a:srgbClr val="000000"/>
                  </a:solidFill>
                </a:endParaRPr>
              </a:p>
              <a:p>
                <a:pPr marR="0" algn="ctr" defTabSz="914400" rtl="0" eaLnBrk="1" fontAlgn="base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schemeClr val="accent2"/>
                  </a:buClr>
                  <a:buSzTx/>
                  <a:buFont typeface="Wingdings" panose="05000000000000000000" pitchFamily="2" charset="2"/>
                  <a:buNone/>
                </a:pPr>
                <a:r>
                  <a:rPr lang="zh-CN" altLang="en-US" sz="1400" b="0" dirty="0">
                    <a:solidFill>
                      <a:srgbClr val="000000"/>
                    </a:solidFill>
                  </a:rPr>
                  <a:t>顶点集合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zh-CN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7583BA36-86DF-9FA9-F27E-C1B065925C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82426" y="4400449"/>
                <a:ext cx="1168880" cy="539760"/>
              </a:xfrm>
              <a:prstGeom prst="roundRect">
                <a:avLst/>
              </a:prstGeom>
              <a:blipFill>
                <a:blip r:embed="rId4"/>
                <a:stretch>
                  <a:fillRect l="-4124" r="-4639" b="-7778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箭头: 右 12">
            <a:extLst>
              <a:ext uri="{FF2B5EF4-FFF2-40B4-BE49-F238E27FC236}">
                <a16:creationId xmlns:a16="http://schemas.microsoft.com/office/drawing/2014/main" id="{581066F7-E6EC-E319-B423-1D0003DE838B}"/>
              </a:ext>
            </a:extLst>
          </p:cNvPr>
          <p:cNvSpPr/>
          <p:nvPr/>
        </p:nvSpPr>
        <p:spPr bwMode="auto">
          <a:xfrm>
            <a:off x="2841903" y="4044987"/>
            <a:ext cx="275835" cy="184137"/>
          </a:xfrm>
          <a:prstGeom prst="rightArrow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0A4C723-E6C8-BDF3-2A6B-7FF7DD474DCA}"/>
                  </a:ext>
                </a:extLst>
              </p:cNvPr>
              <p:cNvSpPr/>
              <p:nvPr/>
            </p:nvSpPr>
            <p:spPr bwMode="auto">
              <a:xfrm>
                <a:off x="5345623" y="3850714"/>
                <a:ext cx="1296021" cy="562735"/>
              </a:xfrm>
              <a:prstGeom prst="rect">
                <a:avLst/>
              </a:prstGeom>
              <a:solidFill>
                <a:srgbClr val="FFF2CC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18000" tIns="0" rIns="18000" bIns="0" numCol="1" rtlCol="0" anchor="ctr" anchorCtr="0" compatLnSpc="1"/>
              <a:lstStyle/>
              <a:p>
                <a:pPr algn="ctr"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sz="1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0" i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0A4C723-E6C8-BDF3-2A6B-7FF7DD474D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45623" y="3850714"/>
                <a:ext cx="1296021" cy="562735"/>
              </a:xfrm>
              <a:prstGeom prst="rect">
                <a:avLst/>
              </a:prstGeom>
              <a:blipFill>
                <a:blip r:embed="rId5"/>
                <a:stretch>
                  <a:fillRect l="-465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4389916-6AF2-65DB-8D79-17EB5692AED4}"/>
                  </a:ext>
                </a:extLst>
              </p:cNvPr>
              <p:cNvSpPr/>
              <p:nvPr/>
            </p:nvSpPr>
            <p:spPr bwMode="auto">
              <a:xfrm>
                <a:off x="6733871" y="3031665"/>
                <a:ext cx="2346825" cy="71839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18000" tIns="0" rIns="18000" bIns="0" numCol="1" rtlCol="0" anchor="ctr" anchorCtr="0" compatLnSpc="1"/>
              <a:lstStyle/>
              <a:p>
                <a:pPr>
                  <a:spcBef>
                    <a:spcPts val="0"/>
                  </a:spcBef>
                </a:pPr>
                <a:r>
                  <a:rPr lang="en-US" altLang="zh-CN" sz="1400" b="0" dirty="0">
                    <a:solidFill>
                      <a:srgbClr val="000000"/>
                    </a:solidFill>
                  </a:rPr>
                  <a:t>I </a:t>
                </a:r>
                <a:r>
                  <a:rPr lang="zh-CN" altLang="en-US" sz="1400" b="0" dirty="0">
                    <a:solidFill>
                      <a:srgbClr val="000000"/>
                    </a:solidFill>
                  </a:rPr>
                  <a:t>操作：</a:t>
                </a:r>
                <a:endParaRPr lang="en-US" altLang="zh-CN" sz="1400" b="0" dirty="0">
                  <a:solidFill>
                    <a:srgbClr val="000000"/>
                  </a:solidFill>
                </a:endParaRPr>
              </a:p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:(</m:t>
                      </m:r>
                      <m:r>
                        <a:rPr lang="en-US" altLang="zh-CN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en-US" altLang="zh-CN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400" b="0" i="1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4389916-6AF2-65DB-8D79-17EB5692AE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3871" y="3031665"/>
                <a:ext cx="2346825" cy="718398"/>
              </a:xfrm>
              <a:prstGeom prst="rect">
                <a:avLst/>
              </a:prstGeom>
              <a:blipFill>
                <a:blip r:embed="rId6"/>
                <a:stretch>
                  <a:fillRect l="-3618" t="-74167" b="-147500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77F7BE1-0188-ECAB-D745-ED530E3130E2}"/>
                  </a:ext>
                </a:extLst>
              </p:cNvPr>
              <p:cNvSpPr/>
              <p:nvPr/>
            </p:nvSpPr>
            <p:spPr bwMode="auto">
              <a:xfrm>
                <a:off x="6733870" y="4503364"/>
                <a:ext cx="2346825" cy="718398"/>
              </a:xfrm>
              <a:prstGeom prst="rect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18000" tIns="0" rIns="18000" bIns="0" numCol="1" rtlCol="0" anchor="ctr" anchorCtr="0" compatLnSpc="1"/>
              <a:lstStyle/>
              <a:p>
                <a:pPr>
                  <a:spcBef>
                    <a:spcPts val="0"/>
                  </a:spcBef>
                </a:pPr>
                <a:r>
                  <a:rPr lang="en-US" altLang="zh-CN" sz="1400" b="0" dirty="0">
                    <a:solidFill>
                      <a:srgbClr val="000000"/>
                    </a:solidFill>
                  </a:rPr>
                  <a:t>O</a:t>
                </a:r>
                <a:r>
                  <a:rPr lang="zh-CN" altLang="en-US" sz="1400" b="0" dirty="0">
                    <a:solidFill>
                      <a:srgbClr val="000000"/>
                    </a:solidFill>
                  </a:rPr>
                  <a:t>操作：</a:t>
                </a:r>
                <a:endParaRPr lang="en-US" altLang="zh-CN" sz="1400" b="0" dirty="0">
                  <a:solidFill>
                    <a:srgbClr val="000000"/>
                  </a:solidFill>
                </a:endParaRPr>
              </a:p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:(</m:t>
                      </m:r>
                      <m:r>
                        <a:rPr lang="en-US" altLang="zh-CN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en-US" altLang="zh-CN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400" b="0" i="1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77F7BE1-0188-ECAB-D745-ED530E313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3870" y="4503364"/>
                <a:ext cx="2346825" cy="718398"/>
              </a:xfrm>
              <a:prstGeom prst="rect">
                <a:avLst/>
              </a:prstGeom>
              <a:blipFill>
                <a:blip r:embed="rId7"/>
                <a:stretch>
                  <a:fillRect l="-3618" t="-75000" b="-146667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箭头: 右 16">
            <a:extLst>
              <a:ext uri="{FF2B5EF4-FFF2-40B4-BE49-F238E27FC236}">
                <a16:creationId xmlns:a16="http://schemas.microsoft.com/office/drawing/2014/main" id="{F6313EFB-5CAD-3238-4D44-10EC0A88E550}"/>
              </a:ext>
            </a:extLst>
          </p:cNvPr>
          <p:cNvSpPr/>
          <p:nvPr/>
        </p:nvSpPr>
        <p:spPr bwMode="auto">
          <a:xfrm rot="19800000">
            <a:off x="3679033" y="3626413"/>
            <a:ext cx="275835" cy="184137"/>
          </a:xfrm>
          <a:prstGeom prst="rightArrow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42614CB8-0F34-6C78-E47B-4B2C140DB915}"/>
              </a:ext>
            </a:extLst>
          </p:cNvPr>
          <p:cNvSpPr/>
          <p:nvPr/>
        </p:nvSpPr>
        <p:spPr bwMode="auto">
          <a:xfrm rot="2073511">
            <a:off x="3679366" y="4449895"/>
            <a:ext cx="275835" cy="184137"/>
          </a:xfrm>
          <a:prstGeom prst="rightArrow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A98AFA2A-36E2-798C-B5D3-0DECAA1F0FF3}"/>
              </a:ext>
            </a:extLst>
          </p:cNvPr>
          <p:cNvSpPr/>
          <p:nvPr/>
        </p:nvSpPr>
        <p:spPr bwMode="auto">
          <a:xfrm rot="19454263">
            <a:off x="6156008" y="3524934"/>
            <a:ext cx="600459" cy="184137"/>
          </a:xfrm>
          <a:prstGeom prst="rightArrow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BB32075A-8066-7942-CFBE-311F3D4B4B1B}"/>
              </a:ext>
            </a:extLst>
          </p:cNvPr>
          <p:cNvSpPr/>
          <p:nvPr/>
        </p:nvSpPr>
        <p:spPr bwMode="auto">
          <a:xfrm rot="2073511">
            <a:off x="6135321" y="4590541"/>
            <a:ext cx="633808" cy="184137"/>
          </a:xfrm>
          <a:prstGeom prst="rightArrow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DC5719CC-28E7-0B63-8B6E-27CDC426A5CE}"/>
              </a:ext>
            </a:extLst>
          </p:cNvPr>
          <p:cNvSpPr/>
          <p:nvPr/>
        </p:nvSpPr>
        <p:spPr bwMode="auto">
          <a:xfrm rot="2139331">
            <a:off x="5185679" y="3617913"/>
            <a:ext cx="275835" cy="184137"/>
          </a:xfrm>
          <a:prstGeom prst="rightArrow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5422B45A-EE0C-AAA8-1677-EF80453C6B77}"/>
              </a:ext>
            </a:extLst>
          </p:cNvPr>
          <p:cNvSpPr/>
          <p:nvPr/>
        </p:nvSpPr>
        <p:spPr bwMode="auto">
          <a:xfrm rot="19800000">
            <a:off x="5186770" y="4486451"/>
            <a:ext cx="275835" cy="184137"/>
          </a:xfrm>
          <a:prstGeom prst="rightArrow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4890" y="2205355"/>
            <a:ext cx="2992120" cy="3881120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引例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信息检索概述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信息检索模型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文本信息检索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200" dirty="0">
                <a:ea typeface="黑体" panose="02010609060101010101" pitchFamily="2" charset="-122"/>
              </a:rPr>
              <a:t>Web</a:t>
            </a:r>
            <a:r>
              <a:rPr lang="zh-CN" altLang="en-US" sz="2200" dirty="0">
                <a:ea typeface="黑体" panose="02010609060101010101" pitchFamily="2" charset="-122"/>
              </a:rPr>
              <a:t>信息检索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anose="02010609060101010101" pitchFamily="2" charset="-122"/>
              </a:rPr>
              <a:t>信息检索评价指标</a:t>
            </a:r>
            <a:endParaRPr lang="en-US" altLang="zh-CN" sz="2200" dirty="0">
              <a:solidFill>
                <a:srgbClr val="FF0000"/>
              </a:solidFill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总结</a:t>
            </a:r>
            <a:endParaRPr lang="en-US" altLang="zh-CN" sz="2200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620688"/>
            <a:ext cx="7956376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信息检索评价指标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(1)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58614" y="2060848"/>
            <a:ext cx="8305874" cy="723196"/>
          </a:xfrm>
        </p:spPr>
        <p:txBody>
          <a:bodyPr lIns="0" rIns="0"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单个查询的评价指标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5179" y="2493010"/>
            <a:ext cx="4929541" cy="2685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1" latinLnBrk="0" hangingPunct="1">
              <a:lnSpc>
                <a:spcPct val="130000"/>
              </a:lnSpc>
              <a:spcBef>
                <a:spcPts val="0"/>
              </a:spcBef>
              <a:buFont typeface="黑体" panose="02010609060101010101" pitchFamily="49" charset="-122"/>
              <a:buChar char="-"/>
            </a:pPr>
            <a:r>
              <a:rPr sz="2200" b="0" dirty="0" err="1">
                <a:latin typeface="+mj-lt"/>
                <a:ea typeface="黑体" panose="02010609060101010101" pitchFamily="49" charset="-122"/>
              </a:rPr>
              <a:t>收录范围</a:t>
            </a:r>
            <a:r>
              <a:rPr sz="2200" b="0" dirty="0" err="1">
                <a:latin typeface="+mj-lt"/>
                <a:ea typeface="黑体" panose="02010609060101010101" pitchFamily="49" charset="-122"/>
                <a:cs typeface="Times New Roman" panose="02020603050405020304" pitchFamily="18" charset="0"/>
              </a:rPr>
              <a:t>（Coverage</a:t>
            </a:r>
            <a:r>
              <a:rPr sz="2200" b="0" dirty="0">
                <a:latin typeface="+mj-lt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  <a:p>
            <a:pPr marL="342900" indent="-342900" eaLnBrk="1" latinLnBrk="0" hangingPunct="1">
              <a:lnSpc>
                <a:spcPct val="130000"/>
              </a:lnSpc>
              <a:spcBef>
                <a:spcPts val="0"/>
              </a:spcBef>
              <a:buFont typeface="黑体" panose="02010609060101010101" pitchFamily="49" charset="-122"/>
              <a:buChar char="-"/>
            </a:pPr>
            <a:r>
              <a:rPr sz="2200" b="0" dirty="0" err="1">
                <a:solidFill>
                  <a:srgbClr val="FF0000"/>
                </a:solidFill>
                <a:latin typeface="+mj-lt"/>
                <a:ea typeface="黑体" panose="02010609060101010101" pitchFamily="49" charset="-122"/>
                <a:cs typeface="Times New Roman" panose="02020603050405020304" pitchFamily="18" charset="0"/>
              </a:rPr>
              <a:t>查全率</a:t>
            </a:r>
            <a:r>
              <a:rPr lang="en-US" sz="2200" b="0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200" b="0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  <a:cs typeface="Times New Roman" panose="02020603050405020304" pitchFamily="18" charset="0"/>
              </a:rPr>
              <a:t>召回率</a:t>
            </a:r>
            <a:r>
              <a:rPr sz="2200" b="0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  <a:cs typeface="Times New Roman" panose="02020603050405020304" pitchFamily="18" charset="0"/>
              </a:rPr>
              <a:t>（Recall，</a:t>
            </a:r>
            <a:r>
              <a:rPr lang="zh-CN" altLang="en-US" sz="2200" b="0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  <a:cs typeface="Times New Roman" panose="02020603050405020304" pitchFamily="18" charset="0"/>
              </a:rPr>
              <a:t>简</a:t>
            </a:r>
            <a:r>
              <a:rPr sz="2200" b="0" dirty="0" err="1">
                <a:solidFill>
                  <a:srgbClr val="FF0000"/>
                </a:solidFill>
                <a:latin typeface="+mj-lt"/>
                <a:ea typeface="黑体" panose="02010609060101010101" pitchFamily="49" charset="-122"/>
                <a:cs typeface="Times New Roman" panose="02020603050405020304" pitchFamily="18" charset="0"/>
              </a:rPr>
              <a:t>记为R</a:t>
            </a:r>
            <a:r>
              <a:rPr sz="2200" b="0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sz="2200" b="0" dirty="0">
              <a:latin typeface="+mj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1" latinLnBrk="0" hangingPunct="1">
              <a:lnSpc>
                <a:spcPct val="130000"/>
              </a:lnSpc>
              <a:spcBef>
                <a:spcPts val="0"/>
              </a:spcBef>
              <a:buFont typeface="黑体" panose="02010609060101010101" pitchFamily="49" charset="-122"/>
              <a:buChar char="-"/>
            </a:pPr>
            <a:r>
              <a:rPr sz="2200" b="0" dirty="0" err="1">
                <a:solidFill>
                  <a:srgbClr val="FF0000"/>
                </a:solidFill>
                <a:latin typeface="+mj-lt"/>
                <a:ea typeface="黑体" panose="02010609060101010101" pitchFamily="49" charset="-122"/>
                <a:cs typeface="Times New Roman" panose="02020603050405020304" pitchFamily="18" charset="0"/>
              </a:rPr>
              <a:t>查准率（Precision</a:t>
            </a:r>
            <a:r>
              <a:rPr sz="2200" b="0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200" b="0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  <a:cs typeface="Times New Roman" panose="02020603050405020304" pitchFamily="18" charset="0"/>
              </a:rPr>
              <a:t>简</a:t>
            </a:r>
            <a:r>
              <a:rPr sz="2200" b="0" dirty="0" err="1">
                <a:solidFill>
                  <a:srgbClr val="FF0000"/>
                </a:solidFill>
                <a:latin typeface="+mj-lt"/>
                <a:ea typeface="黑体" panose="02010609060101010101" pitchFamily="49" charset="-122"/>
                <a:cs typeface="Times New Roman" panose="02020603050405020304" pitchFamily="18" charset="0"/>
              </a:rPr>
              <a:t>记为P</a:t>
            </a:r>
            <a:r>
              <a:rPr sz="2200" b="0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sz="2200" b="0" dirty="0">
              <a:latin typeface="+mj-lt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eaLnBrk="1" latinLnBrk="0" hangingPunct="1">
              <a:lnSpc>
                <a:spcPct val="130000"/>
              </a:lnSpc>
              <a:spcBef>
                <a:spcPts val="0"/>
              </a:spcBef>
              <a:buFont typeface="黑体" panose="02010609060101010101" pitchFamily="49" charset="-122"/>
              <a:buChar char="-"/>
            </a:pPr>
            <a:r>
              <a:rPr sz="2200" b="0" dirty="0" err="1">
                <a:latin typeface="+mj-lt"/>
                <a:ea typeface="黑体" panose="02010609060101010101" pitchFamily="49" charset="-122"/>
              </a:rPr>
              <a:t>响应时间</a:t>
            </a:r>
            <a:r>
              <a:rPr sz="2200" b="0" dirty="0" err="1">
                <a:latin typeface="+mj-lt"/>
                <a:ea typeface="黑体" panose="02010609060101010101" pitchFamily="49" charset="-122"/>
                <a:cs typeface="Times New Roman" panose="02020603050405020304" pitchFamily="18" charset="0"/>
              </a:rPr>
              <a:t>（Response</a:t>
            </a:r>
            <a:r>
              <a:rPr sz="2200" b="0" dirty="0">
                <a:latin typeface="+mj-lt"/>
                <a:ea typeface="黑体" panose="02010609060101010101" pitchFamily="49" charset="-122"/>
                <a:cs typeface="Times New Roman" panose="02020603050405020304" pitchFamily="18" charset="0"/>
              </a:rPr>
              <a:t> Time）</a:t>
            </a:r>
          </a:p>
          <a:p>
            <a:pPr marL="342900" indent="-342900" eaLnBrk="1" latinLnBrk="0" hangingPunct="1">
              <a:lnSpc>
                <a:spcPct val="130000"/>
              </a:lnSpc>
              <a:spcBef>
                <a:spcPts val="0"/>
              </a:spcBef>
              <a:buFont typeface="黑体" panose="02010609060101010101" pitchFamily="49" charset="-122"/>
              <a:buChar char="-"/>
            </a:pPr>
            <a:r>
              <a:rPr sz="2200" b="0" dirty="0" err="1">
                <a:latin typeface="+mj-lt"/>
                <a:ea typeface="黑体" panose="02010609060101010101" pitchFamily="49" charset="-122"/>
              </a:rPr>
              <a:t>用户负荷</a:t>
            </a:r>
            <a:r>
              <a:rPr sz="2200" b="0" dirty="0" err="1">
                <a:latin typeface="+mj-lt"/>
                <a:ea typeface="黑体" panose="02010609060101010101" pitchFamily="49" charset="-122"/>
                <a:cs typeface="Times New Roman" panose="02020603050405020304" pitchFamily="18" charset="0"/>
              </a:rPr>
              <a:t>（User</a:t>
            </a:r>
            <a:r>
              <a:rPr sz="2200" b="0" dirty="0">
                <a:latin typeface="+mj-lt"/>
                <a:ea typeface="黑体" panose="02010609060101010101" pitchFamily="49" charset="-122"/>
                <a:cs typeface="Times New Roman" panose="02020603050405020304" pitchFamily="18" charset="0"/>
              </a:rPr>
              <a:t> Effort）</a:t>
            </a:r>
          </a:p>
          <a:p>
            <a:pPr marL="342900" indent="-342900" eaLnBrk="1" latinLnBrk="0" hangingPunct="1">
              <a:lnSpc>
                <a:spcPct val="130000"/>
              </a:lnSpc>
              <a:spcBef>
                <a:spcPts val="0"/>
              </a:spcBef>
              <a:buFont typeface="黑体" panose="02010609060101010101" pitchFamily="49" charset="-122"/>
              <a:buChar char="-"/>
            </a:pPr>
            <a:r>
              <a:rPr sz="2200" b="0" dirty="0" err="1">
                <a:latin typeface="+mj-lt"/>
                <a:ea typeface="黑体" panose="02010609060101010101" pitchFamily="49" charset="-122"/>
              </a:rPr>
              <a:t>输出方式</a:t>
            </a:r>
            <a:r>
              <a:rPr sz="2200" b="0" dirty="0" err="1">
                <a:latin typeface="+mj-lt"/>
                <a:ea typeface="黑体" panose="02010609060101010101" pitchFamily="49" charset="-122"/>
                <a:cs typeface="Times New Roman" panose="02020603050405020304" pitchFamily="18" charset="0"/>
              </a:rPr>
              <a:t>（Output</a:t>
            </a:r>
            <a:r>
              <a:rPr sz="2200" b="0" dirty="0">
                <a:latin typeface="+mj-lt"/>
                <a:ea typeface="黑体" panose="02010609060101010101" pitchFamily="49" charset="-122"/>
                <a:cs typeface="Times New Roman" panose="02020603050405020304" pitchFamily="18" charset="0"/>
              </a:rPr>
              <a:t> Format）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65800" y="2504921"/>
            <a:ext cx="2268852" cy="1024751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r>
              <a:rPr lang="zh-CN" altLang="zh-CN" sz="1800" b="0" dirty="0">
                <a:effectLst/>
                <a:latin typeface="+mj-lt"/>
                <a:cs typeface="Times New Roman" panose="02020603050405020304" pitchFamily="18" charset="0"/>
                <a:sym typeface="+mn-ea"/>
              </a:rPr>
              <a:t>文档集</a:t>
            </a:r>
            <a:r>
              <a:rPr lang="en-US" altLang="zh-CN" sz="1800" b="0" i="1" dirty="0">
                <a:effectLst/>
                <a:latin typeface="+mj-lt"/>
                <a:sym typeface="+mn-ea"/>
              </a:rPr>
              <a:t>C</a:t>
            </a:r>
            <a:r>
              <a:rPr lang="zh-CN" altLang="zh-CN" sz="1800" b="0" dirty="0">
                <a:effectLst/>
                <a:latin typeface="+mj-lt"/>
                <a:cs typeface="Times New Roman" panose="02020603050405020304" pitchFamily="18" charset="0"/>
                <a:sym typeface="+mn-ea"/>
              </a:rPr>
              <a:t>和提问式</a:t>
            </a:r>
            <a:r>
              <a:rPr lang="en-US" altLang="zh-CN" sz="1800" b="0" i="1" dirty="0">
                <a:effectLst/>
                <a:latin typeface="+mj-lt"/>
                <a:sym typeface="+mn-ea"/>
              </a:rPr>
              <a:t>q</a:t>
            </a:r>
            <a:endParaRPr lang="en-US" altLang="zh-CN" sz="1800" b="0" dirty="0">
              <a:effectLst/>
              <a:latin typeface="+mj-lt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1800" b="0" i="1" dirty="0">
                <a:effectLst/>
                <a:latin typeface="+mj-lt"/>
                <a:sym typeface="+mn-ea"/>
              </a:rPr>
              <a:t>q</a:t>
            </a:r>
            <a:r>
              <a:rPr lang="zh-CN" altLang="zh-CN" sz="1800" b="0" dirty="0">
                <a:effectLst/>
                <a:latin typeface="+mj-lt"/>
                <a:cs typeface="Times New Roman" panose="02020603050405020304" pitchFamily="18" charset="0"/>
                <a:sym typeface="+mn-ea"/>
              </a:rPr>
              <a:t>对应文档集</a:t>
            </a:r>
            <a:r>
              <a:rPr lang="en-US" altLang="zh-CN" sz="1800" b="0" i="1" dirty="0">
                <a:effectLst/>
                <a:latin typeface="+mj-lt"/>
                <a:sym typeface="+mn-ea"/>
              </a:rPr>
              <a:t>R</a:t>
            </a:r>
            <a:endParaRPr lang="en-US" altLang="zh-CN" sz="1800" b="0" dirty="0">
              <a:effectLst/>
              <a:latin typeface="+mj-lt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1800" b="0" i="1" dirty="0">
                <a:effectLst/>
                <a:latin typeface="+mj-lt"/>
                <a:sym typeface="+mn-ea"/>
              </a:rPr>
              <a:t>q</a:t>
            </a:r>
            <a:r>
              <a:rPr lang="zh-CN" altLang="zh-CN" sz="1800" b="0" dirty="0">
                <a:effectLst/>
                <a:latin typeface="+mj-lt"/>
                <a:cs typeface="Times New Roman" panose="02020603050405020304" pitchFamily="18" charset="0"/>
                <a:sym typeface="+mn-ea"/>
              </a:rPr>
              <a:t>检索返回文档集</a:t>
            </a:r>
            <a:r>
              <a:rPr lang="en-US" altLang="zh-CN" sz="1800" b="0" i="1" dirty="0">
                <a:effectLst/>
                <a:latin typeface="+mj-lt"/>
                <a:sym typeface="+mn-ea"/>
              </a:rPr>
              <a:t>A</a:t>
            </a:r>
            <a:endParaRPr kumimoji="1" lang="en-US" altLang="zh-CN" sz="1800" dirty="0">
              <a:solidFill>
                <a:srgbClr val="FF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243757" y="5407995"/>
                <a:ext cx="3082925" cy="866006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 eaLnBrk="1" latinLnBrk="0" hangingPunct="1">
                  <a:lnSpc>
                    <a:spcPct val="120000"/>
                  </a:lnSpc>
                  <a:spcBef>
                    <a:spcPts val="0"/>
                  </a:spcBef>
                  <a:buFont typeface="Wingdings" panose="05000000000000000000" charset="0"/>
                  <a:buNone/>
                </a:pPr>
                <a:r>
                  <a:rPr sz="2200" b="0" dirty="0" err="1">
                    <a:solidFill>
                      <a:srgbClr val="FF0000"/>
                    </a:solidFill>
                    <a:latin typeface="+mj-lt"/>
                    <a:cs typeface="Times New Roman" panose="02020603050405020304" pitchFamily="18" charset="0"/>
                    <a:sym typeface="+mn-ea"/>
                  </a:rPr>
                  <a:t>查全率</a:t>
                </a:r>
                <a:r>
                  <a:rPr lang="zh-CN" sz="2200" b="0" dirty="0">
                    <a:solidFill>
                      <a:srgbClr val="FF0000"/>
                    </a:solidFill>
                    <a:latin typeface="+mj-lt"/>
                    <a:cs typeface="Times New Roman" panose="02020603050405020304" pitchFamily="18" charset="0"/>
                    <a:sym typeface="+mn-ea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2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𝑅</m:t>
                    </m:r>
                    <m:r>
                      <a:rPr lang="en-US" altLang="zh-CN" sz="22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altLang="zh-CN" sz="22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𝑅</m:t>
                        </m:r>
                      </m:e>
                    </m:d>
                  </m:oMath>
                </a14:m>
                <a:endParaRPr lang="en-US" altLang="zh-CN" sz="2200" b="0" i="1" dirty="0">
                  <a:solidFill>
                    <a:srgbClr val="FF0000"/>
                  </a:solidFill>
                  <a:latin typeface="+mj-lt"/>
                  <a:cs typeface="Cambria Math" panose="02040503050406030204" pitchFamily="18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20000"/>
                  </a:lnSpc>
                  <a:spcBef>
                    <a:spcPts val="0"/>
                  </a:spcBef>
                  <a:buFont typeface="Wingdings" panose="05000000000000000000" charset="0"/>
                  <a:buNone/>
                </a:pPr>
                <a:r>
                  <a:rPr sz="2200" b="0" dirty="0" err="1">
                    <a:solidFill>
                      <a:srgbClr val="FF0000"/>
                    </a:solidFill>
                    <a:latin typeface="+mj-lt"/>
                    <a:sym typeface="+mn-ea"/>
                  </a:rPr>
                  <a:t>查准率</a:t>
                </a:r>
                <a:r>
                  <a:rPr lang="zh-CN" sz="2200" b="0" dirty="0">
                    <a:solidFill>
                      <a:srgbClr val="FF0000"/>
                    </a:solidFill>
                    <a:latin typeface="+mj-lt"/>
                    <a:sym typeface="+mn-ea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2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𝑃</m:t>
                    </m:r>
                    <m:r>
                      <a:rPr lang="en-US" altLang="zh-CN" sz="22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altLang="zh-CN" sz="22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2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𝐴</m:t>
                        </m:r>
                      </m:e>
                    </m:d>
                  </m:oMath>
                </a14:m>
                <a:endParaRPr lang="zh-CN" sz="2200" b="0" dirty="0">
                  <a:solidFill>
                    <a:srgbClr val="FF0000"/>
                  </a:solidFill>
                  <a:latin typeface="+mj-lt"/>
                  <a:sym typeface="+mn-ea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757" y="5407995"/>
                <a:ext cx="3082925" cy="866006"/>
              </a:xfrm>
              <a:prstGeom prst="rect">
                <a:avLst/>
              </a:prstGeom>
              <a:blipFill>
                <a:blip r:embed="rId3"/>
                <a:stretch>
                  <a:fillRect l="-2362" t="-2778"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AFCF9616-735B-23AB-1BF2-8AD8B6170E2A}"/>
              </a:ext>
            </a:extLst>
          </p:cNvPr>
          <p:cNvSpPr/>
          <p:nvPr/>
        </p:nvSpPr>
        <p:spPr bwMode="auto">
          <a:xfrm>
            <a:off x="5220072" y="4541376"/>
            <a:ext cx="1872208" cy="1080150"/>
          </a:xfrm>
          <a:prstGeom prst="ellips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B1A5133-A87F-33B9-7159-93707E8F7FF7}"/>
              </a:ext>
            </a:extLst>
          </p:cNvPr>
          <p:cNvSpPr/>
          <p:nvPr/>
        </p:nvSpPr>
        <p:spPr bwMode="auto">
          <a:xfrm>
            <a:off x="6588224" y="4535512"/>
            <a:ext cx="1872208" cy="1080150"/>
          </a:xfrm>
          <a:prstGeom prst="ellips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黑体" panose="02010609060101010101" pitchFamily="2" charset="-122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FBFA7BA8-DD98-C597-947B-1A1D8C8EA9B3}"/>
              </a:ext>
            </a:extLst>
          </p:cNvPr>
          <p:cNvCxnSpPr>
            <a:cxnSpLocks/>
          </p:cNvCxnSpPr>
          <p:nvPr/>
        </p:nvCxnSpPr>
        <p:spPr bwMode="auto">
          <a:xfrm>
            <a:off x="6694134" y="4829408"/>
            <a:ext cx="2880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4A6ED13-BA4E-DE82-4BA0-815FD905C24B}"/>
              </a:ext>
            </a:extLst>
          </p:cNvPr>
          <p:cNvCxnSpPr>
            <a:cxnSpLocks/>
            <a:stCxn id="15" idx="2"/>
            <a:endCxn id="14" idx="6"/>
          </p:cNvCxnSpPr>
          <p:nvPr/>
        </p:nvCxnSpPr>
        <p:spPr bwMode="auto">
          <a:xfrm>
            <a:off x="6588224" y="5075587"/>
            <a:ext cx="504056" cy="58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A1452DE-F34C-7727-6476-671878EFDA14}"/>
              </a:ext>
            </a:extLst>
          </p:cNvPr>
          <p:cNvCxnSpPr>
            <a:cxnSpLocks/>
          </p:cNvCxnSpPr>
          <p:nvPr/>
        </p:nvCxnSpPr>
        <p:spPr bwMode="auto">
          <a:xfrm>
            <a:off x="6610456" y="5208916"/>
            <a:ext cx="4523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C8843B3-3EE2-1123-EFB4-F280F19C4FC4}"/>
              </a:ext>
            </a:extLst>
          </p:cNvPr>
          <p:cNvCxnSpPr>
            <a:cxnSpLocks/>
          </p:cNvCxnSpPr>
          <p:nvPr/>
        </p:nvCxnSpPr>
        <p:spPr bwMode="auto">
          <a:xfrm>
            <a:off x="6608868" y="4953956"/>
            <a:ext cx="4523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8883A81-3BDD-7493-1EEB-664C2CFDBC49}"/>
              </a:ext>
            </a:extLst>
          </p:cNvPr>
          <p:cNvCxnSpPr>
            <a:cxnSpLocks/>
          </p:cNvCxnSpPr>
          <p:nvPr/>
        </p:nvCxnSpPr>
        <p:spPr bwMode="auto">
          <a:xfrm>
            <a:off x="6702915" y="5333464"/>
            <a:ext cx="2880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24422C8-92F5-0928-EF82-D6F436B35FDA}"/>
              </a:ext>
            </a:extLst>
          </p:cNvPr>
          <p:cNvCxnSpPr>
            <a:cxnSpLocks/>
          </p:cNvCxnSpPr>
          <p:nvPr/>
        </p:nvCxnSpPr>
        <p:spPr bwMode="auto">
          <a:xfrm flipV="1">
            <a:off x="5765800" y="5208916"/>
            <a:ext cx="173987" cy="6991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05B2991-D0CE-669B-B590-50827AF41F8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644079" y="5208916"/>
            <a:ext cx="326143" cy="69912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68622D8-4156-7321-F35B-75F7C258EDF8}"/>
              </a:ext>
            </a:extLst>
          </p:cNvPr>
          <p:cNvCxnSpPr>
            <a:cxnSpLocks/>
          </p:cNvCxnSpPr>
          <p:nvPr/>
        </p:nvCxnSpPr>
        <p:spPr bwMode="auto">
          <a:xfrm>
            <a:off x="6846931" y="4262871"/>
            <a:ext cx="0" cy="74092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8A63C374-931F-8A7E-20AD-25497F2B1A6E}"/>
              </a:ext>
            </a:extLst>
          </p:cNvPr>
          <p:cNvSpPr txBox="1"/>
          <p:nvPr/>
        </p:nvSpPr>
        <p:spPr>
          <a:xfrm>
            <a:off x="5708638" y="3869197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0" dirty="0">
                <a:latin typeface="+mj-lt"/>
              </a:rPr>
              <a:t>检测出的相关文档集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D7789291-FA76-90AB-B58C-F0C6CEAB1092}"/>
              </a:ext>
            </a:extLst>
          </p:cNvPr>
          <p:cNvSpPr txBox="1"/>
          <p:nvPr/>
        </p:nvSpPr>
        <p:spPr>
          <a:xfrm>
            <a:off x="5096386" y="59243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0" dirty="0">
                <a:latin typeface="+mj-lt"/>
              </a:rPr>
              <a:t>相关文档集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4EEC433-9DAC-C039-0648-3A1A289D4236}"/>
              </a:ext>
            </a:extLst>
          </p:cNvPr>
          <p:cNvSpPr txBox="1"/>
          <p:nvPr/>
        </p:nvSpPr>
        <p:spPr>
          <a:xfrm>
            <a:off x="7178500" y="590804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0" dirty="0">
                <a:latin typeface="+mj-lt"/>
              </a:rPr>
              <a:t>检出文档集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" y="2947035"/>
            <a:ext cx="4069715" cy="3314700"/>
          </a:xfrm>
          <a:prstGeom prst="rect">
            <a:avLst/>
          </a:prstGeom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620688"/>
            <a:ext cx="7956376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信息检索评价指标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(2)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58495" y="2060575"/>
            <a:ext cx="4408170" cy="426720"/>
          </a:xfrm>
        </p:spPr>
        <p:txBody>
          <a:bodyPr lIns="0" rIns="0"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查全率和查准率的替代性指标</a:t>
            </a:r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1950720" y="3800991"/>
            <a:ext cx="2658110" cy="886512"/>
          </a:xfrm>
          <a:prstGeom prst="cloudCallout">
            <a:avLst>
              <a:gd name="adj1" fmla="val -54981"/>
              <a:gd name="adj2" fmla="val 6185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dirty="0">
              <a:solidFill>
                <a:srgbClr val="FF0000"/>
              </a:solidFill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267585" y="4005580"/>
            <a:ext cx="2228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0" kern="0" dirty="0">
                <a:latin typeface="+mj-lt"/>
                <a:sym typeface="+mn-ea"/>
              </a:rPr>
              <a:t>查准率-查全率曲线</a:t>
            </a:r>
            <a:endParaRPr lang="en-US" altLang="zh-CN" sz="1800" b="0" dirty="0">
              <a:solidFill>
                <a:srgbClr val="000000"/>
              </a:solidFill>
              <a:latin typeface="+mj-lt"/>
              <a:cs typeface="黑体" panose="02010609060101010101" pitchFamily="2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4685526" y="2588393"/>
                <a:ext cx="4670425" cy="2642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latinLnBrk="0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sz="1800" dirty="0">
                    <a:solidFill>
                      <a:srgbClr val="FF0000"/>
                    </a:solidFill>
                    <a:latin typeface="+mj-lt"/>
                    <a:cs typeface="Times New Roman" panose="02020603050405020304" pitchFamily="18" charset="0"/>
                  </a:rPr>
                  <a:t>替代性指标</a:t>
                </a:r>
                <a:endParaRPr sz="1800" b="0" dirty="0">
                  <a:latin typeface="+mj-lt"/>
                  <a:cs typeface="Times New Roman" panose="02020603050405020304" pitchFamily="18" charset="0"/>
                </a:endParaRPr>
              </a:p>
              <a:p>
                <a:pPr marL="285750" indent="-285750" eaLnBrk="1" latinLnBrk="0" hangingPunct="1">
                  <a:lnSpc>
                    <a:spcPct val="150000"/>
                  </a:lnSpc>
                  <a:spcBef>
                    <a:spcPts val="0"/>
                  </a:spcBef>
                  <a:buFont typeface="黑体" panose="02010609060101010101" pitchFamily="49" charset="-122"/>
                  <a:buChar char="-"/>
                </a:pPr>
                <a:r>
                  <a:rPr sz="1800" b="0" dirty="0" err="1">
                    <a:latin typeface="+mj-lt"/>
                    <a:cs typeface="Times New Roman" panose="02020603050405020304" pitchFamily="18" charset="0"/>
                  </a:rPr>
                  <a:t>调和平均数（Harmonic</a:t>
                </a:r>
                <a:r>
                  <a:rPr sz="1800" b="0" dirty="0">
                    <a:latin typeface="+mj-lt"/>
                    <a:cs typeface="Times New Roman" panose="02020603050405020304" pitchFamily="18" charset="0"/>
                  </a:rPr>
                  <a:t> Mean）</a:t>
                </a:r>
                <a:r>
                  <a:rPr lang="zh-CN" sz="1800" b="0" dirty="0">
                    <a:latin typeface="+mj-lt"/>
                    <a:cs typeface="Times New Roman" panose="02020603050405020304" pitchFamily="18" charset="0"/>
                  </a:rPr>
                  <a:t>：</a:t>
                </a:r>
                <a:endParaRPr lang="en-US" altLang="zh-CN" sz="1800" b="0" dirty="0">
                  <a:latin typeface="+mj-lt"/>
                  <a:cs typeface="Times New Roman" panose="02020603050405020304" pitchFamily="18" charset="0"/>
                </a:endParaRPr>
              </a:p>
              <a:p>
                <a:pPr eaLnBrk="1" latinLnBrk="0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sz="1800" b="0" dirty="0">
                    <a:latin typeface="+mj-lt"/>
                    <a:cs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𝐹</m:t>
                    </m:r>
                    <m:r>
                      <a:rPr lang="en-US" sz="1800" b="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=2/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  <m:r>
                          <a:rPr lang="en-US" sz="1800" b="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800" b="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d>
                  </m:oMath>
                </a14:m>
                <a:endParaRPr lang="en-US" sz="1800" b="0" i="1" dirty="0">
                  <a:latin typeface="+mj-lt"/>
                  <a:cs typeface="Cambria Math" panose="02040503050406030204" pitchFamily="18" charset="0"/>
                </a:endParaRPr>
              </a:p>
              <a:p>
                <a:pPr marL="285750" indent="-285750" eaLnBrk="1" latinLnBrk="0" hangingPunct="1">
                  <a:lnSpc>
                    <a:spcPct val="150000"/>
                  </a:lnSpc>
                  <a:spcBef>
                    <a:spcPts val="0"/>
                  </a:spcBef>
                  <a:buFont typeface="黑体" panose="02010609060101010101" pitchFamily="49" charset="-122"/>
                  <a:buChar char="-"/>
                </a:pPr>
                <a:r>
                  <a:rPr lang="en-US" sz="1800" b="0" dirty="0" err="1">
                    <a:latin typeface="+mj-lt"/>
                    <a:cs typeface="Times New Roman" panose="02020603050405020304" pitchFamily="18" charset="0"/>
                  </a:rPr>
                  <a:t>E测度</a:t>
                </a:r>
                <a:r>
                  <a:rPr lang="zh-CN" altLang="en-US" sz="1800" b="0" dirty="0">
                    <a:latin typeface="+mj-lt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𝐸</m:t>
                    </m:r>
                    <m:r>
                      <a:rPr lang="en-US" sz="1800" b="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=1−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800" b="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800" b="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800" b="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/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b="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800" b="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800" b="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𝑅</m:t>
                            </m:r>
                          </m:den>
                        </m:f>
                        <m:r>
                          <a:rPr lang="en-US" sz="1800" b="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800" b="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d>
                  </m:oMath>
                </a14:m>
                <a:endParaRPr lang="en-US" sz="1800" b="0" i="1" dirty="0">
                  <a:latin typeface="+mj-lt"/>
                  <a:cs typeface="Cambria Math" panose="02040503050406030204" pitchFamily="18" charset="0"/>
                </a:endParaRPr>
              </a:p>
              <a:p>
                <a:pPr marL="285750" indent="-285750" eaLnBrk="1" latinLnBrk="0" hangingPunct="1">
                  <a:lnSpc>
                    <a:spcPct val="150000"/>
                  </a:lnSpc>
                  <a:spcBef>
                    <a:spcPts val="0"/>
                  </a:spcBef>
                  <a:buFont typeface="黑体" panose="02010609060101010101" pitchFamily="49" charset="-122"/>
                  <a:buChar char="-"/>
                </a:pPr>
                <a:r>
                  <a:rPr lang="zh-CN" altLang="en-US" sz="1800" b="0" i="1" dirty="0">
                    <a:latin typeface="+mj-lt"/>
                    <a:cs typeface="Times New Roman" panose="02020603050405020304" pitchFamily="18" charset="0"/>
                  </a:rPr>
                  <a:t>P</a:t>
                </a:r>
                <a:r>
                  <a:rPr lang="zh-CN" altLang="en-US" sz="1800" b="0" dirty="0">
                    <a:latin typeface="+mj-lt"/>
                    <a:cs typeface="Times New Roman" panose="02020603050405020304" pitchFamily="18" charset="0"/>
                  </a:rPr>
                  <a:t>@</a:t>
                </a:r>
                <a:r>
                  <a:rPr lang="zh-CN" altLang="en-US" sz="1800" b="0" i="1" dirty="0">
                    <a:latin typeface="+mj-lt"/>
                    <a:cs typeface="Times New Roman" panose="02020603050405020304" pitchFamily="18" charset="0"/>
                  </a:rPr>
                  <a:t>K</a:t>
                </a:r>
                <a:r>
                  <a:rPr lang="zh-CN" altLang="en-US" sz="1800" b="0" dirty="0">
                    <a:latin typeface="+mj-lt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𝑃</m:t>
                    </m:r>
                    <m:r>
                      <a:rPr lang="en-US" sz="1800" b="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@</m:t>
                    </m:r>
                    <m:r>
                      <a:rPr lang="en-US" sz="1800" b="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𝐾</m:t>
                    </m:r>
                    <m:r>
                      <a:rPr lang="en-US" sz="1800" b="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1800" b="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@</m:t>
                        </m:r>
                        <m:r>
                          <a:rPr lang="en-US" sz="1800" b="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sz="1800" b="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/</m:t>
                    </m:r>
                    <m:r>
                      <a:rPr lang="en-US" sz="1800" b="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𝐾</m:t>
                    </m:r>
                  </m:oMath>
                </a14:m>
                <a:endParaRPr lang="zh-CN" altLang="en-US" sz="1800" b="0" dirty="0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526" y="2588393"/>
                <a:ext cx="4670425" cy="2642839"/>
              </a:xfrm>
              <a:prstGeom prst="rect">
                <a:avLst/>
              </a:prstGeom>
              <a:blipFill>
                <a:blip r:embed="rId4"/>
                <a:stretch>
                  <a:fillRect l="-1175" b="-30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4975225" y="5616168"/>
            <a:ext cx="2919096" cy="707886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+mj-lt"/>
              </a:rPr>
              <a:t>查全率-查准率曲线更能清晰地描述评价结果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620688"/>
            <a:ext cx="7956376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信息检索评价指标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(3)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58614" y="2060848"/>
            <a:ext cx="8305874" cy="323526"/>
          </a:xfrm>
        </p:spPr>
        <p:txBody>
          <a:bodyPr lIns="0" rIns="0"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多查询检索指标</a:t>
            </a:r>
            <a:endParaRPr lang="en-US" altLang="zh-CN" sz="2200" dirty="0"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43110" y="5264695"/>
                <a:ext cx="8600889" cy="136362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1800" b="0" dirty="0">
                    <a:latin typeface="+mj-lt"/>
                  </a:rPr>
                  <a:t>【</a:t>
                </a:r>
                <a:r>
                  <a:rPr lang="zh-CN" altLang="en-US" sz="1800" b="0" dirty="0">
                    <a:solidFill>
                      <a:srgbClr val="FF0000"/>
                    </a:solidFill>
                    <a:latin typeface="+mj-lt"/>
                  </a:rPr>
                  <a:t>例</a:t>
                </a:r>
                <a:r>
                  <a:rPr lang="en-US" altLang="zh-CN" sz="1800" b="0" dirty="0">
                    <a:latin typeface="+mj-lt"/>
                  </a:rPr>
                  <a:t>】</a:t>
                </a:r>
                <a:r>
                  <a:rPr lang="zh-CN" altLang="zh-CN" sz="1800" b="0" dirty="0">
                    <a:effectLst/>
                    <a:latin typeface="+mj-lt"/>
                    <a:cs typeface="Times New Roman" panose="02020603050405020304" pitchFamily="18" charset="0"/>
                  </a:rPr>
                  <a:t>设查询</a:t>
                </a:r>
                <a:r>
                  <a:rPr lang="en-US" altLang="zh-CN" sz="1800" b="0" dirty="0">
                    <a:effectLst/>
                    <a:latin typeface="+mj-lt"/>
                    <a:ea typeface="宋体" panose="02010600030101010101" pitchFamily="2" charset="-122"/>
                  </a:rPr>
                  <a:t>1</a:t>
                </a:r>
                <a:r>
                  <a:rPr lang="zh-CN" altLang="zh-CN" sz="1800" b="0" dirty="0">
                    <a:effectLst/>
                    <a:latin typeface="+mj-lt"/>
                    <a:cs typeface="Times New Roman" panose="02020603050405020304" pitchFamily="18" charset="0"/>
                  </a:rPr>
                  <a:t>检索出</a:t>
                </a:r>
                <a:r>
                  <a:rPr lang="en-US" altLang="zh-CN" sz="1800" b="0" dirty="0">
                    <a:effectLst/>
                    <a:latin typeface="+mj-lt"/>
                    <a:ea typeface="宋体" panose="02010600030101010101" pitchFamily="2" charset="-122"/>
                  </a:rPr>
                  <a:t>80</a:t>
                </a:r>
                <a:r>
                  <a:rPr lang="zh-CN" altLang="zh-CN" sz="1800" b="0" dirty="0">
                    <a:effectLst/>
                    <a:latin typeface="+mj-lt"/>
                    <a:cs typeface="Times New Roman" panose="02020603050405020304" pitchFamily="18" charset="0"/>
                  </a:rPr>
                  <a:t>个文档，其中</a:t>
                </a:r>
                <a:r>
                  <a:rPr lang="en-US" altLang="zh-CN" sz="1800" b="0" dirty="0">
                    <a:effectLst/>
                    <a:latin typeface="+mj-lt"/>
                    <a:ea typeface="宋体" panose="02010600030101010101" pitchFamily="2" charset="-122"/>
                  </a:rPr>
                  <a:t>40</a:t>
                </a:r>
                <a:r>
                  <a:rPr lang="zh-CN" altLang="zh-CN" sz="1800" b="0" dirty="0">
                    <a:effectLst/>
                    <a:latin typeface="+mj-lt"/>
                    <a:cs typeface="Times New Roman" panose="02020603050405020304" pitchFamily="18" charset="0"/>
                  </a:rPr>
                  <a:t>个是相关文档；查询</a:t>
                </a:r>
                <a:r>
                  <a:rPr lang="en-US" altLang="zh-CN" sz="1800" b="0" dirty="0">
                    <a:effectLst/>
                    <a:latin typeface="+mj-lt"/>
                    <a:ea typeface="宋体" panose="02010600030101010101" pitchFamily="2" charset="-122"/>
                  </a:rPr>
                  <a:t>2</a:t>
                </a:r>
                <a:r>
                  <a:rPr lang="zh-CN" altLang="zh-CN" sz="1800" b="0" dirty="0">
                    <a:effectLst/>
                    <a:latin typeface="+mj-lt"/>
                    <a:cs typeface="Times New Roman" panose="02020603050405020304" pitchFamily="18" charset="0"/>
                  </a:rPr>
                  <a:t>检索出</a:t>
                </a:r>
                <a:r>
                  <a:rPr lang="en-US" altLang="zh-CN" sz="1800" b="0" dirty="0">
                    <a:effectLst/>
                    <a:latin typeface="+mj-lt"/>
                    <a:ea typeface="宋体" panose="02010600030101010101" pitchFamily="2" charset="-122"/>
                  </a:rPr>
                  <a:t>30</a:t>
                </a:r>
                <a:r>
                  <a:rPr lang="zh-CN" altLang="zh-CN" sz="1800" b="0" dirty="0">
                    <a:effectLst/>
                    <a:latin typeface="+mj-lt"/>
                    <a:cs typeface="Times New Roman" panose="02020603050405020304" pitchFamily="18" charset="0"/>
                  </a:rPr>
                  <a:t>个文档，其中</a:t>
                </a:r>
                <a:r>
                  <a:rPr lang="en-US" altLang="zh-CN" sz="1800" b="0" dirty="0">
                    <a:effectLst/>
                    <a:latin typeface="+mj-lt"/>
                    <a:ea typeface="宋体" panose="02010600030101010101" pitchFamily="2" charset="-122"/>
                  </a:rPr>
                  <a:t>24</a:t>
                </a:r>
                <a:r>
                  <a:rPr lang="zh-CN" altLang="zh-CN" sz="1800" b="0" dirty="0">
                    <a:effectLst/>
                    <a:latin typeface="+mj-lt"/>
                    <a:cs typeface="Times New Roman" panose="02020603050405020304" pitchFamily="18" charset="0"/>
                  </a:rPr>
                  <a:t>个是相关文档</a:t>
                </a:r>
                <a:endParaRPr lang="en-US" altLang="zh-CN" sz="1800" b="0" dirty="0">
                  <a:latin typeface="+mj-lt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黑体" panose="02010609060101010101" pitchFamily="49" charset="-122"/>
                  <a:buChar char="-"/>
                </a:pPr>
                <a:r>
                  <a:rPr lang="zh-CN" altLang="en-US" sz="1800" b="0" dirty="0">
                    <a:solidFill>
                      <a:srgbClr val="FF0000"/>
                    </a:solidFill>
                    <a:latin typeface="+mj-lt"/>
                    <a:cs typeface="Times New Roman" panose="02020603050405020304" pitchFamily="18" charset="0"/>
                  </a:rPr>
                  <a:t>微平均查准率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800" b="0" dirty="0">
                        <a:solidFill>
                          <a:srgbClr val="FF0000"/>
                        </a:solidFill>
                        <a:latin typeface="+mj-lt"/>
                      </a:rPr>
                      <m:t>：</m:t>
                    </m:r>
                    <m:r>
                      <a:rPr lang="en-US" altLang="zh-CN" sz="18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𝑀𝑖𝑐𝑟𝑜𝑃</m:t>
                    </m:r>
                    <m:r>
                      <a:rPr lang="en-US" altLang="zh-CN" sz="18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zh-CN" altLang="zh-CN" sz="1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sz="18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8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CN" altLang="zh-CN" sz="18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18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zh-CN" altLang="zh-CN" sz="18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𝑟𝑎</m:t>
                                </m:r>
                              </m:e>
                              <m:sub>
                                <m:r>
                                  <a:rPr lang="en-US" altLang="zh-CN" sz="18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sz="18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8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CN" altLang="zh-CN" sz="18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18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sup>
                          <m:e>
                            <m:sSub>
                              <m:sSubPr>
                                <m:ctrlPr>
                                  <a:rPr lang="zh-CN" altLang="zh-CN" sz="18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8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altLang="zh-CN" sz="1800" b="0" dirty="0">
                    <a:solidFill>
                      <a:srgbClr val="FF0000"/>
                    </a:solidFill>
                    <a:latin typeface="+mj-lt"/>
                    <a:cs typeface="Times New Roman" panose="02020603050405020304" pitchFamily="18" charset="0"/>
                    <a:sym typeface="+mn-ea"/>
                  </a:rPr>
                  <a:t>=(40+24)/(80+30)=0.58</a:t>
                </a:r>
                <a:endParaRPr lang="en-US" altLang="zh-CN" sz="1800" b="0" dirty="0">
                  <a:solidFill>
                    <a:srgbClr val="FF0000"/>
                  </a:solidFill>
                  <a:effectLst/>
                  <a:latin typeface="+mj-lt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110" y="5264695"/>
                <a:ext cx="8600889" cy="1363628"/>
              </a:xfrm>
              <a:prstGeom prst="rect">
                <a:avLst/>
              </a:prstGeom>
              <a:blipFill>
                <a:blip r:embed="rId3"/>
                <a:stretch>
                  <a:fillRect l="-567" t="-3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98338" y="2488207"/>
                <a:ext cx="8445662" cy="2672655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r>
                  <a:rPr lang="en-US" altLang="zh-CN" sz="1800" b="0" dirty="0">
                    <a:latin typeface="+mj-lt"/>
                  </a:rPr>
                  <a:t>【</a:t>
                </a:r>
                <a:r>
                  <a:rPr lang="zh-CN" altLang="en-US" sz="1800" b="0" dirty="0">
                    <a:solidFill>
                      <a:srgbClr val="FF0000"/>
                    </a:solidFill>
                    <a:latin typeface="+mj-lt"/>
                  </a:rPr>
                  <a:t>例</a:t>
                </a:r>
                <a:r>
                  <a:rPr lang="en-US" altLang="zh-CN" sz="1800" b="0" dirty="0">
                    <a:latin typeface="+mj-lt"/>
                  </a:rPr>
                  <a:t>】</a:t>
                </a:r>
                <a:r>
                  <a:rPr lang="zh-CN" altLang="zh-CN" sz="1800" b="0" kern="100" dirty="0">
                    <a:effectLst/>
                    <a:latin typeface="+mj-lt"/>
                  </a:rPr>
                  <a:t>设有</a:t>
                </a:r>
                <a:r>
                  <a:rPr lang="en-US" altLang="zh-CN" sz="1800" b="0" kern="100" dirty="0">
                    <a:effectLst/>
                    <a:latin typeface="+mj-lt"/>
                  </a:rPr>
                  <a:t>2</a:t>
                </a:r>
                <a:r>
                  <a:rPr lang="zh-CN" altLang="zh-CN" sz="1800" b="0" kern="100" dirty="0">
                    <a:effectLst/>
                    <a:latin typeface="+mj-lt"/>
                  </a:rPr>
                  <a:t>个查询，查询</a:t>
                </a:r>
                <a:r>
                  <a:rPr lang="en-US" altLang="zh-CN" sz="1800" b="0" kern="100" dirty="0">
                    <a:effectLst/>
                    <a:latin typeface="+mj-lt"/>
                  </a:rPr>
                  <a:t>1</a:t>
                </a:r>
                <a:r>
                  <a:rPr lang="zh-CN" altLang="zh-CN" sz="1800" b="0" kern="100" dirty="0">
                    <a:effectLst/>
                    <a:latin typeface="+mj-lt"/>
                  </a:rPr>
                  <a:t>和查询</a:t>
                </a:r>
                <a:r>
                  <a:rPr lang="en-US" altLang="zh-CN" sz="1800" b="0" kern="100" dirty="0">
                    <a:effectLst/>
                    <a:latin typeface="+mj-lt"/>
                  </a:rPr>
                  <a:t>2</a:t>
                </a:r>
                <a:r>
                  <a:rPr lang="zh-CN" altLang="zh-CN" sz="1800" b="0" kern="100" dirty="0">
                    <a:effectLst/>
                    <a:latin typeface="+mj-lt"/>
                  </a:rPr>
                  <a:t>的相关文档数分别为</a:t>
                </a:r>
                <a:r>
                  <a:rPr lang="en-US" altLang="zh-CN" sz="1800" b="0" kern="100" dirty="0">
                    <a:effectLst/>
                    <a:latin typeface="+mj-lt"/>
                  </a:rPr>
                  <a:t>4</a:t>
                </a:r>
                <a:r>
                  <a:rPr lang="zh-CN" altLang="zh-CN" sz="1800" b="0" kern="100" dirty="0">
                    <a:effectLst/>
                    <a:latin typeface="+mj-lt"/>
                  </a:rPr>
                  <a:t>和</a:t>
                </a:r>
                <a:r>
                  <a:rPr lang="en-US" altLang="zh-CN" sz="1800" b="0" kern="100" dirty="0">
                    <a:effectLst/>
                    <a:latin typeface="+mj-lt"/>
                  </a:rPr>
                  <a:t>5</a:t>
                </a:r>
                <a:r>
                  <a:rPr lang="zh-CN" altLang="zh-CN" sz="1800" b="0" kern="100" dirty="0">
                    <a:effectLst/>
                    <a:latin typeface="+mj-lt"/>
                  </a:rPr>
                  <a:t>。检索系统对于查询</a:t>
                </a:r>
                <a:r>
                  <a:rPr lang="en-US" altLang="zh-CN" sz="1800" b="0" kern="100" dirty="0">
                    <a:effectLst/>
                    <a:latin typeface="+mj-lt"/>
                  </a:rPr>
                  <a:t>1</a:t>
                </a:r>
                <a:br>
                  <a:rPr lang="en-US" altLang="zh-CN" sz="1800" b="0" kern="100" dirty="0">
                    <a:effectLst/>
                    <a:latin typeface="+mj-lt"/>
                  </a:rPr>
                </a:br>
                <a:r>
                  <a:rPr lang="zh-CN" altLang="zh-CN" sz="1800" b="0" kern="100" dirty="0">
                    <a:effectLst/>
                    <a:latin typeface="+mj-lt"/>
                  </a:rPr>
                  <a:t>检索出</a:t>
                </a:r>
                <a:r>
                  <a:rPr lang="en-US" altLang="zh-CN" sz="1800" b="0" kern="100" dirty="0">
                    <a:effectLst/>
                    <a:latin typeface="+mj-lt"/>
                  </a:rPr>
                  <a:t>4</a:t>
                </a:r>
                <a:r>
                  <a:rPr lang="zh-CN" altLang="zh-CN" sz="1800" b="0" kern="100" dirty="0">
                    <a:effectLst/>
                    <a:latin typeface="+mj-lt"/>
                  </a:rPr>
                  <a:t>个相关文档，其排序分别为</a:t>
                </a:r>
                <a:r>
                  <a:rPr lang="en-US" altLang="zh-CN" sz="1800" b="0" kern="100" dirty="0">
                    <a:effectLst/>
                    <a:latin typeface="+mj-lt"/>
                  </a:rPr>
                  <a:t>{1, 2, 4, 7}</a:t>
                </a:r>
                <a:r>
                  <a:rPr lang="zh-CN" altLang="zh-CN" sz="1800" b="0" kern="100" dirty="0">
                    <a:effectLst/>
                    <a:latin typeface="+mj-lt"/>
                  </a:rPr>
                  <a:t>；对于查询</a:t>
                </a:r>
                <a:r>
                  <a:rPr lang="en-US" altLang="zh-CN" sz="1800" b="0" kern="100" dirty="0">
                    <a:effectLst/>
                    <a:latin typeface="+mj-lt"/>
                  </a:rPr>
                  <a:t>2</a:t>
                </a:r>
                <a:r>
                  <a:rPr lang="zh-CN" altLang="zh-CN" sz="1800" b="0" kern="100" dirty="0">
                    <a:effectLst/>
                    <a:latin typeface="+mj-lt"/>
                  </a:rPr>
                  <a:t>检索出</a:t>
                </a:r>
                <a:r>
                  <a:rPr lang="en-US" altLang="zh-CN" sz="1800" b="0" kern="100" dirty="0">
                    <a:effectLst/>
                    <a:latin typeface="+mj-lt"/>
                  </a:rPr>
                  <a:t>3</a:t>
                </a:r>
                <a:r>
                  <a:rPr lang="zh-CN" altLang="zh-CN" sz="1800" b="0" kern="100" dirty="0">
                    <a:effectLst/>
                    <a:latin typeface="+mj-lt"/>
                  </a:rPr>
                  <a:t>个相关文档，排序分别为</a:t>
                </a:r>
                <a:r>
                  <a:rPr lang="en-US" altLang="zh-CN" sz="1800" b="0" kern="100" dirty="0">
                    <a:effectLst/>
                    <a:latin typeface="+mj-lt"/>
                  </a:rPr>
                  <a:t>{1, 3, 5}</a:t>
                </a:r>
              </a:p>
              <a:p>
                <a:pPr marL="285750" indent="-285750">
                  <a:buFont typeface="黑体" panose="02010609060101010101" pitchFamily="49" charset="-122"/>
                  <a:buChar char="-"/>
                </a:pPr>
                <a:r>
                  <a:rPr lang="zh-CN" altLang="en-US" sz="1800" b="0" dirty="0">
                    <a:solidFill>
                      <a:srgbClr val="FF0000"/>
                    </a:solidFill>
                    <a:latin typeface="+mj-lt"/>
                  </a:rPr>
                  <a:t>平均查准率：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sz="1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zh-CN" altLang="zh-CN" sz="1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18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zh-CN" sz="1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zh-CN" altLang="zh-CN" sz="1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8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zh-CN" altLang="zh-CN" sz="1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12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18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8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8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US" altLang="zh-CN" sz="18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zh-CN" sz="12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18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en-US" altLang="zh-CN" sz="1800" b="0" dirty="0">
                    <a:latin typeface="+mj-lt"/>
                    <a:ea typeface="宋体" panose="02010600030101010101" pitchFamily="2" charset="-122"/>
                  </a:rPr>
                  <a:t> </a:t>
                </a:r>
              </a:p>
              <a:p>
                <a:r>
                  <a:rPr lang="zh-CN" altLang="en-US" sz="1800" b="0" dirty="0">
                    <a:latin typeface="+mj-lt"/>
                  </a:rPr>
                  <a:t>文档</a:t>
                </a:r>
                <a:r>
                  <a:rPr lang="en-US" altLang="zh-CN" sz="1800" b="0" dirty="0">
                    <a:latin typeface="+mj-lt"/>
                  </a:rPr>
                  <a:t>1</a:t>
                </a:r>
                <a:r>
                  <a:rPr lang="zh-CN" altLang="en-US" sz="1800" b="0" dirty="0">
                    <a:latin typeface="+mj-lt"/>
                  </a:rPr>
                  <a:t>平均查准率：</a:t>
                </a:r>
                <a:r>
                  <a:rPr lang="en-US" altLang="zh-CN" sz="1800" b="0" kern="100" dirty="0">
                    <a:effectLst/>
                    <a:latin typeface="+mj-lt"/>
                    <a:ea typeface="宋体" panose="02010600030101010101" pitchFamily="2" charset="-122"/>
                  </a:rPr>
                  <a:t>(1/1+2/2+3/4+4/7)/4=0.83</a:t>
                </a:r>
              </a:p>
              <a:p>
                <a:r>
                  <a:rPr lang="zh-CN" altLang="en-US" sz="1800" b="0" dirty="0">
                    <a:latin typeface="+mj-lt"/>
                  </a:rPr>
                  <a:t>文档</a:t>
                </a:r>
                <a:r>
                  <a:rPr lang="en-US" altLang="zh-CN" sz="1800" b="0" dirty="0">
                    <a:latin typeface="+mj-lt"/>
                  </a:rPr>
                  <a:t>2</a:t>
                </a:r>
                <a:r>
                  <a:rPr lang="zh-CN" altLang="en-US" sz="1800" b="0" dirty="0">
                    <a:latin typeface="+mj-lt"/>
                  </a:rPr>
                  <a:t>平均查准率：</a:t>
                </a:r>
                <a:r>
                  <a:rPr lang="en-US" altLang="zh-CN" sz="1800" b="0" kern="100" dirty="0">
                    <a:effectLst/>
                    <a:latin typeface="+mj-lt"/>
                    <a:ea typeface="宋体" panose="02010600030101010101" pitchFamily="2" charset="-122"/>
                  </a:rPr>
                  <a:t>(1/1+2/3+3/5)/5=0.45</a:t>
                </a:r>
                <a:endParaRPr lang="en-US" altLang="zh-CN" sz="1800" b="0" dirty="0">
                  <a:latin typeface="+mj-lt"/>
                  <a:ea typeface="宋体" panose="02010600030101010101" pitchFamily="2" charset="-122"/>
                </a:endParaRPr>
              </a:p>
              <a:p>
                <a:pPr marL="285750" indent="-285750">
                  <a:buFont typeface="黑体" panose="02010609060101010101" pitchFamily="49" charset="-122"/>
                  <a:buChar char="-"/>
                </a:pPr>
                <a:r>
                  <a:rPr lang="zh-CN" altLang="en-US" sz="1800" b="0" dirty="0">
                    <a:solidFill>
                      <a:srgbClr val="FF0000"/>
                    </a:solidFill>
                    <a:latin typeface="+mj-lt"/>
                    <a:cs typeface="Times New Roman" panose="02020603050405020304" pitchFamily="18" charset="0"/>
                  </a:rPr>
                  <a:t>平均查准率均值</a:t>
                </a:r>
                <a:r>
                  <a:rPr lang="zh-CN" altLang="en-US" sz="1800" b="0" dirty="0">
                    <a:solidFill>
                      <a:srgbClr val="FF0000"/>
                    </a:solidFill>
                    <a:latin typeface="+mj-lt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𝑀𝐴𝑃</m:t>
                    </m:r>
                    <m:r>
                      <a:rPr lang="en-US" altLang="zh-CN" sz="18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zh-CN" altLang="zh-CN" sz="18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8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zh-CN" altLang="zh-CN" sz="18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8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18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zh-CN" sz="18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zh-CN" altLang="zh-CN" sz="1800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zh-CN" altLang="zh-CN" sz="18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18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sz="1800" b="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zh-CN" altLang="zh-CN" sz="1800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800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  <m:e>
                                <m:f>
                                  <m:fPr>
                                    <m:ctrlPr>
                                      <a:rPr lang="zh-CN" altLang="zh-CN" sz="1800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num>
                                  <m:den>
                                    <m:r>
                                      <a:rPr lang="zh-CN" altLang="zh-CN" sz="1800" b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第</m:t>
                                    </m:r>
                                    <m:r>
                                      <a:rPr lang="en-US" altLang="zh-CN" sz="1800" b="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zh-CN" altLang="zh-CN" sz="1800" b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个相关文档位置</m:t>
                                    </m:r>
                                  </m:den>
                                </m:f>
                              </m:e>
                            </m:nary>
                          </m:e>
                        </m:d>
                        <m:r>
                          <a:rPr lang="en-US" altLang="zh-CN" sz="1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zh-CN" sz="1800" b="0" kern="100" dirty="0">
                                <a:solidFill>
                                  <a:srgbClr val="FF0000"/>
                                </a:solidFill>
                                <a:latin typeface="+mj-lt"/>
                                <a:ea typeface="宋体" panose="02010600030101010101" pitchFamily="2" charset="-122"/>
                              </a:rPr>
                              <m:t>0.83+0.45</m:t>
                            </m:r>
                          </m:num>
                          <m:den>
                            <m:r>
                              <a:rPr lang="en-US" altLang="zh-CN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zh-CN" sz="1800" b="0" kern="100" dirty="0">
                    <a:solidFill>
                      <a:srgbClr val="FF0000"/>
                    </a:solidFill>
                    <a:effectLst/>
                    <a:latin typeface="+mj-lt"/>
                    <a:ea typeface="宋体" panose="02010600030101010101" pitchFamily="2" charset="-122"/>
                    <a:cs typeface="Cambria Math" panose="02040503050406030204" pitchFamily="18" charset="0"/>
                  </a:rPr>
                  <a:t>=0.64</a:t>
                </a: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38" y="2488207"/>
                <a:ext cx="8445662" cy="2672655"/>
              </a:xfrm>
              <a:prstGeom prst="rect">
                <a:avLst/>
              </a:prstGeom>
              <a:blipFill>
                <a:blip r:embed="rId4"/>
                <a:stretch>
                  <a:fillRect l="-1733" t="-1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4" y="620688"/>
            <a:ext cx="7956376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信息检索评价指标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(4)</a:t>
            </a:r>
            <a:endParaRPr lang="zh-CN" altLang="en-US" dirty="0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58614" y="2060848"/>
            <a:ext cx="8305874" cy="323526"/>
          </a:xfrm>
        </p:spPr>
        <p:txBody>
          <a:bodyPr lIns="0" rIns="0"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面向用户的检索指标</a:t>
            </a:r>
            <a:endParaRPr lang="en-US" altLang="zh-CN" sz="2200" dirty="0"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+mj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977732" y="2531510"/>
                <a:ext cx="6183464" cy="1537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latinLnBrk="0" hangingPunct="1">
                  <a:lnSpc>
                    <a:spcPct val="120000"/>
                  </a:lnSpc>
                  <a:spcBef>
                    <a:spcPts val="0"/>
                  </a:spcBef>
                  <a:buSzPct val="55000"/>
                </a:pPr>
                <a:r>
                  <a:rPr lang="en-US" altLang="zh-CN" sz="2000" b="0" dirty="0">
                    <a:solidFill>
                      <a:srgbClr val="002060"/>
                    </a:solidFill>
                    <a:latin typeface="+mj-lt"/>
                  </a:rPr>
                  <a:t>- </a:t>
                </a:r>
                <a:r>
                  <a:rPr lang="zh-CN" altLang="en-US" sz="2000" b="0" dirty="0">
                    <a:solidFill>
                      <a:srgbClr val="002060"/>
                    </a:solidFill>
                    <a:latin typeface="+mj-lt"/>
                  </a:rPr>
                  <a:t>标准相关文档集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ℛ</m:t>
                    </m:r>
                  </m:oMath>
                </a14:m>
                <a:endParaRPr lang="en-US" altLang="zh-CN" sz="2000" b="0" dirty="0">
                  <a:solidFill>
                    <a:srgbClr val="002060"/>
                  </a:solidFill>
                  <a:latin typeface="+mj-lt"/>
                  <a:ea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eaLnBrk="1" latinLnBrk="0" hangingPunct="1">
                  <a:lnSpc>
                    <a:spcPct val="120000"/>
                  </a:lnSpc>
                  <a:spcBef>
                    <a:spcPts val="0"/>
                  </a:spcBef>
                  <a:buSzPct val="55000"/>
                </a:pPr>
                <a:r>
                  <a:rPr lang="en-US" altLang="zh-CN" sz="2000" b="0" dirty="0">
                    <a:solidFill>
                      <a:srgbClr val="002060"/>
                    </a:solidFill>
                    <a:latin typeface="+mj-lt"/>
                  </a:rPr>
                  <a:t>- </a:t>
                </a:r>
                <a:r>
                  <a:rPr lang="zh-CN" altLang="en-US" sz="2000" b="0" dirty="0">
                    <a:solidFill>
                      <a:srgbClr val="002060"/>
                    </a:solidFill>
                    <a:latin typeface="+mj-lt"/>
                  </a:rPr>
                  <a:t>实际检出文档集</a:t>
                </a:r>
                <a14:m>
                  <m:oMath xmlns:m="http://schemas.openxmlformats.org/officeDocument/2006/math">
                    <m:r>
                      <a:rPr lang="en-US" altLang="zh-CN" sz="20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𝐴</m:t>
                    </m:r>
                  </m:oMath>
                </a14:m>
                <a:endParaRPr lang="zh-CN" altLang="en-US" sz="2000" b="0" i="1" dirty="0">
                  <a:solidFill>
                    <a:srgbClr val="002060"/>
                  </a:solidFill>
                  <a:latin typeface="+mj-lt"/>
                  <a:cs typeface="Cambria Math" panose="02040503050406030204" pitchFamily="18" charset="0"/>
                </a:endParaRPr>
              </a:p>
              <a:p>
                <a:pPr eaLnBrk="1" latinLnBrk="0" hangingPunct="1">
                  <a:lnSpc>
                    <a:spcPct val="120000"/>
                  </a:lnSpc>
                  <a:spcBef>
                    <a:spcPts val="0"/>
                  </a:spcBef>
                  <a:buSzPct val="55000"/>
                </a:pPr>
                <a:r>
                  <a:rPr lang="en-US" altLang="zh-CN" sz="2000" b="0" dirty="0">
                    <a:solidFill>
                      <a:srgbClr val="002060"/>
                    </a:solidFill>
                    <a:latin typeface="+mj-lt"/>
                  </a:rPr>
                  <a:t>- </a:t>
                </a:r>
                <a:r>
                  <a:rPr lang="zh-CN" altLang="en-US" sz="2000" b="0" dirty="0">
                    <a:solidFill>
                      <a:srgbClr val="002060"/>
                    </a:solidFill>
                    <a:latin typeface="+mj-lt"/>
                  </a:rPr>
                  <a:t>用户检索前已知与自己检索请求相关文档集</a:t>
                </a:r>
                <a14:m>
                  <m:oMath xmlns:m="http://schemas.openxmlformats.org/officeDocument/2006/math">
                    <m:r>
                      <a:rPr lang="en-US" altLang="zh-CN" sz="20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𝑈</m:t>
                    </m:r>
                  </m:oMath>
                </a14:m>
                <a:endParaRPr lang="en-US" altLang="zh-CN" sz="2000" b="0" i="1" dirty="0">
                  <a:solidFill>
                    <a:srgbClr val="002060"/>
                  </a:solidFill>
                  <a:latin typeface="+mj-lt"/>
                  <a:cs typeface="Cambria Math" panose="02040503050406030204" pitchFamily="18" charset="0"/>
                </a:endParaRPr>
              </a:p>
              <a:p>
                <a:pPr eaLnBrk="1" latinLnBrk="0" hangingPunct="1">
                  <a:lnSpc>
                    <a:spcPct val="120000"/>
                  </a:lnSpc>
                  <a:spcBef>
                    <a:spcPts val="0"/>
                  </a:spcBef>
                  <a:buSzPct val="55000"/>
                </a:pPr>
                <a:r>
                  <a:rPr lang="en-US" altLang="zh-CN" sz="2000" b="0" dirty="0">
                    <a:solidFill>
                      <a:srgbClr val="002060"/>
                    </a:solidFill>
                    <a:cs typeface="Cambria Math" panose="02040503050406030204" pitchFamily="18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𝐴</m:t>
                    </m:r>
                    <m:r>
                      <a:rPr lang="en-US" altLang="zh-CN" sz="20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∩</m:t>
                    </m:r>
                    <m:r>
                      <a:rPr lang="en-US" altLang="zh-CN" sz="20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000" b="0" dirty="0">
                    <a:solidFill>
                      <a:srgbClr val="002060"/>
                    </a:solidFill>
                    <a:cs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sz="20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0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altLang="zh-CN" sz="20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000" b="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732" y="2531510"/>
                <a:ext cx="6183464" cy="1537409"/>
              </a:xfrm>
              <a:prstGeom prst="rect">
                <a:avLst/>
              </a:prstGeom>
              <a:blipFill>
                <a:blip r:embed="rId3"/>
                <a:stretch>
                  <a:fillRect l="-985" t="-1190" b="-6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77732" y="4832300"/>
                <a:ext cx="5245166" cy="149161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l" eaLnBrk="1" latinLnBrk="0" hangingPunct="1">
                  <a:lnSpc>
                    <a:spcPct val="120000"/>
                  </a:lnSpc>
                  <a:spcBef>
                    <a:spcPts val="0"/>
                  </a:spcBef>
                  <a:buSzPct val="55000"/>
                </a:pPr>
                <a:r>
                  <a:rPr lang="en-US" altLang="zh-CN" sz="2000" b="0" dirty="0">
                    <a:solidFill>
                      <a:srgbClr val="002060"/>
                    </a:solidFill>
                    <a:latin typeface="+mj-lt"/>
                    <a:sym typeface="+mn-ea"/>
                  </a:rPr>
                  <a:t>- </a:t>
                </a:r>
                <a:r>
                  <a:rPr lang="zh-CN" altLang="en-US" sz="2000" b="0" dirty="0">
                    <a:solidFill>
                      <a:srgbClr val="002060"/>
                    </a:solidFill>
                    <a:latin typeface="+mj-lt"/>
                    <a:sym typeface="+mn-ea"/>
                  </a:rPr>
                  <a:t>覆盖率：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𝐶𝑜𝑣𝑒𝑟𝑎𝑔𝑒</m:t>
                    </m:r>
                    <m:r>
                      <a:rPr lang="en-US" altLang="zh-CN" sz="2000" i="1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2000" i="1">
                            <a:solidFill>
                              <a:srgbClr val="00206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/|</m:t>
                    </m:r>
                    <m:r>
                      <a:rPr lang="en-US" altLang="zh-CN" sz="20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altLang="zh-CN" sz="2000" i="1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endParaRPr lang="en-US" altLang="zh-CN" sz="2000" i="1" dirty="0">
                  <a:solidFill>
                    <a:srgbClr val="002060"/>
                  </a:solidFill>
                  <a:effectLst/>
                  <a:latin typeface="+mj-lt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 eaLnBrk="1" latinLnBrk="0" hangingPunct="1">
                  <a:lnSpc>
                    <a:spcPct val="120000"/>
                  </a:lnSpc>
                  <a:spcBef>
                    <a:spcPts val="0"/>
                  </a:spcBef>
                  <a:buSzPct val="55000"/>
                </a:pPr>
                <a:r>
                  <a:rPr lang="en-US" altLang="zh-CN" sz="2000" b="0" dirty="0">
                    <a:solidFill>
                      <a:srgbClr val="002060"/>
                    </a:solidFill>
                    <a:effectLst/>
                    <a:latin typeface="+mj-lt"/>
                    <a:cs typeface="Times New Roman" panose="02020603050405020304" pitchFamily="18" charset="0"/>
                    <a:sym typeface="+mn-ea"/>
                  </a:rPr>
                  <a:t>- </a:t>
                </a:r>
                <a:r>
                  <a:rPr lang="zh-CN" altLang="en-US" sz="2000" b="0" dirty="0">
                    <a:solidFill>
                      <a:srgbClr val="002060"/>
                    </a:solidFill>
                    <a:effectLst/>
                    <a:latin typeface="+mj-lt"/>
                    <a:cs typeface="Times New Roman" panose="02020603050405020304" pitchFamily="18" charset="0"/>
                    <a:sym typeface="+mn-ea"/>
                  </a:rPr>
                  <a:t>新颖率</a:t>
                </a:r>
                <a:r>
                  <a:rPr lang="zh-CN" altLang="en-US" sz="2000" b="0" dirty="0">
                    <a:solidFill>
                      <a:srgbClr val="002060"/>
                    </a:solidFill>
                    <a:latin typeface="+mj-lt"/>
                    <a:sym typeface="+mn-ea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𝑁𝑜𝑣𝑒𝑙𝑡𝑦</m:t>
                    </m:r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/|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000" i="1" dirty="0">
                  <a:solidFill>
                    <a:srgbClr val="002060"/>
                  </a:solidFill>
                  <a:latin typeface="+mj-lt"/>
                </a:endParaRPr>
              </a:p>
              <a:p>
                <a:pPr algn="l" eaLnBrk="1" latinLnBrk="0" hangingPunct="1">
                  <a:lnSpc>
                    <a:spcPct val="120000"/>
                  </a:lnSpc>
                  <a:spcBef>
                    <a:spcPts val="0"/>
                  </a:spcBef>
                  <a:buSzPct val="55000"/>
                </a:pPr>
                <a:r>
                  <a:rPr lang="en-US" altLang="zh-CN" sz="2000" b="0" dirty="0">
                    <a:solidFill>
                      <a:srgbClr val="002060"/>
                    </a:solidFill>
                    <a:latin typeface="+mj-lt"/>
                    <a:cs typeface="Times New Roman" panose="02020603050405020304" pitchFamily="18" charset="0"/>
                    <a:sym typeface="+mn-ea"/>
                  </a:rPr>
                  <a:t>- </a:t>
                </a:r>
                <a:r>
                  <a:rPr lang="zh-CN" altLang="en-US" sz="2000" b="0" dirty="0">
                    <a:solidFill>
                      <a:srgbClr val="002060"/>
                    </a:solidFill>
                    <a:latin typeface="+mj-lt"/>
                    <a:cs typeface="Times New Roman" panose="02020603050405020304" pitchFamily="18" charset="0"/>
                    <a:sym typeface="+mn-ea"/>
                  </a:rPr>
                  <a:t>相对查全率</a:t>
                </a:r>
                <a:endParaRPr lang="en-US" altLang="zh-CN" sz="2000" b="0" dirty="0">
                  <a:solidFill>
                    <a:srgbClr val="002060"/>
                  </a:solidFill>
                  <a:latin typeface="+mj-lt"/>
                </a:endParaRPr>
              </a:p>
              <a:p>
                <a:pPr algn="l" eaLnBrk="1" latinLnBrk="0" hangingPunct="1">
                  <a:lnSpc>
                    <a:spcPct val="120000"/>
                  </a:lnSpc>
                  <a:spcBef>
                    <a:spcPts val="0"/>
                  </a:spcBef>
                  <a:buSzPct val="55000"/>
                </a:pPr>
                <a:r>
                  <a:rPr lang="en-US" altLang="zh-CN" sz="2000" b="0" dirty="0">
                    <a:solidFill>
                      <a:srgbClr val="002060"/>
                    </a:solidFill>
                    <a:effectLst/>
                    <a:latin typeface="+mj-lt"/>
                    <a:sym typeface="+mn-ea"/>
                  </a:rPr>
                  <a:t>- </a:t>
                </a:r>
                <a:r>
                  <a:rPr lang="zh-CN" altLang="en-US" sz="2000" b="0" dirty="0">
                    <a:solidFill>
                      <a:srgbClr val="002060"/>
                    </a:solidFill>
                    <a:effectLst/>
                    <a:latin typeface="+mj-lt"/>
                    <a:sym typeface="+mn-ea"/>
                  </a:rPr>
                  <a:t>查全努力</a:t>
                </a:r>
                <a:endParaRPr lang="en-US" altLang="zh-CN" sz="2000" b="0" dirty="0">
                  <a:solidFill>
                    <a:srgbClr val="002060"/>
                  </a:solidFill>
                  <a:latin typeface="+mj-lt"/>
                </a:endParaRPr>
              </a:p>
              <a:p>
                <a:endParaRPr lang="zh-CN" alt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732" y="4832300"/>
                <a:ext cx="5245166" cy="1491615"/>
              </a:xfrm>
              <a:prstGeom prst="rect">
                <a:avLst/>
              </a:prstGeom>
              <a:blipFill>
                <a:blip r:embed="rId4"/>
                <a:stretch>
                  <a:fillRect l="-1161" t="-1639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下箭头 5"/>
          <p:cNvSpPr/>
          <p:nvPr/>
        </p:nvSpPr>
        <p:spPr>
          <a:xfrm>
            <a:off x="2931796" y="4251489"/>
            <a:ext cx="257666" cy="51819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6325" y="2277110"/>
            <a:ext cx="2889250" cy="3881120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引例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信息检索概述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信息检索模型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文本信息检索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200" dirty="0">
                <a:ea typeface="黑体" panose="02010609060101010101" pitchFamily="2" charset="-122"/>
              </a:rPr>
              <a:t>Web</a:t>
            </a:r>
            <a:r>
              <a:rPr lang="zh-CN" altLang="en-US" sz="2200" dirty="0">
                <a:ea typeface="黑体" panose="02010609060101010101" pitchFamily="2" charset="-122"/>
              </a:rPr>
              <a:t>信息检索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信息检索评价指标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anose="02010609060101010101" pitchFamily="2" charset="-122"/>
              </a:rPr>
              <a:t>总结</a:t>
            </a:r>
            <a:endParaRPr lang="en-US" altLang="zh-CN" sz="2200" dirty="0">
              <a:solidFill>
                <a:srgbClr val="FF0000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黑体" panose="02010609060101010101" pitchFamily="2" charset="-122"/>
                <a:ea typeface="黑体" panose="02010609060101010101" pitchFamily="2" charset="-122"/>
              </a:rPr>
              <a:t>总结</a:t>
            </a: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74750" y="2381308"/>
            <a:ext cx="7772400" cy="2592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w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2288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0" kern="0" dirty="0">
                <a:ea typeface="黑体" panose="02010609060101010101" pitchFamily="2" charset="-122"/>
              </a:rPr>
              <a:t>信息检索目的、主要流程和模型</a:t>
            </a: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0" kern="0" dirty="0">
                <a:ea typeface="黑体" panose="02010609060101010101" pitchFamily="2" charset="-122"/>
              </a:rPr>
              <a:t>信息检索模型的分类，布尔模型、向量空间的理论基础</a:t>
            </a:r>
            <a:endParaRPr lang="en-US" altLang="zh-CN" sz="2200" b="0" kern="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0" kern="0" dirty="0">
                <a:ea typeface="黑体" panose="02010609060101010101" pitchFamily="2" charset="-122"/>
              </a:rPr>
              <a:t>文本信息检索中词汇的分布规律和倒排序方法</a:t>
            </a:r>
            <a:endParaRPr lang="en-US" altLang="zh-CN" sz="2200" b="0" kern="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200" b="0" kern="0" dirty="0">
                <a:ea typeface="黑体" panose="02010609060101010101" pitchFamily="2" charset="-122"/>
              </a:rPr>
              <a:t>Web</a:t>
            </a:r>
            <a:r>
              <a:rPr lang="zh-CN" altLang="en-US" sz="2200" b="0" kern="0" dirty="0">
                <a:ea typeface="黑体" panose="02010609060101010101" pitchFamily="2" charset="-122"/>
              </a:rPr>
              <a:t>信息检索的工作原理，网页去重和排序的方法</a:t>
            </a:r>
            <a:endParaRPr lang="en-US" altLang="zh-CN" sz="2200" b="0" kern="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2200" b="0" kern="0" dirty="0">
                <a:ea typeface="黑体" panose="02010609060101010101" pitchFamily="2" charset="-122"/>
              </a:rPr>
              <a:t>信息检索评价指标（查准率、查全率、覆盖率、新颖率）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信息检索概述 </a:t>
            </a:r>
            <a:r>
              <a:rPr lang="en-US" altLang="zh-CN" dirty="0">
                <a:ea typeface="黑体" panose="02010609060101010101" pitchFamily="2" charset="-122"/>
              </a:rPr>
              <a:t>(1)</a:t>
            </a:r>
            <a:r>
              <a:rPr lang="zh-CN" altLang="en-US" dirty="0"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634" y="1988840"/>
            <a:ext cx="7625377" cy="5260032"/>
          </a:xfrm>
        </p:spPr>
        <p:txBody>
          <a:bodyPr/>
          <a:lstStyle/>
          <a:p>
            <a:pPr eaLnBrk="1" hangingPunct="1">
              <a:buSzPct val="80000"/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srgbClr val="0000FF"/>
                </a:solidFill>
                <a:ea typeface="黑体" panose="02010609060101010101" pitchFamily="2" charset="-122"/>
              </a:rPr>
              <a:t>典型的信息检索场景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ea typeface="黑体" panose="02010609060101010101" pitchFamily="2" charset="-122"/>
              </a:rPr>
              <a:t>  </a:t>
            </a:r>
            <a:endParaRPr lang="en-US" altLang="zh-CN" sz="2400" dirty="0">
              <a:ea typeface="黑体" panose="0201060906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>
              <a:ea typeface="黑体" panose="0201060906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27405" y="2708910"/>
            <a:ext cx="758190" cy="3613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kumimoji="0" lang="zh-CN" altLang="en-US" sz="1800" dirty="0">
                <a:solidFill>
                  <a:srgbClr val="00B05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用户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27405" y="4808855"/>
            <a:ext cx="647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kumimoji="0" lang="zh-CN" altLang="en-US" sz="1800" dirty="0">
                <a:solidFill>
                  <a:srgbClr val="00B05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百度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577340" y="2420620"/>
            <a:ext cx="7261860" cy="838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566226" y="3429000"/>
            <a:ext cx="4644516" cy="3394075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827405" y="4653280"/>
            <a:ext cx="647700" cy="647700"/>
          </a:xfrm>
          <a:prstGeom prst="ellips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" name="椭圆 3"/>
          <p:cNvSpPr/>
          <p:nvPr>
            <p:custDataLst>
              <p:tags r:id="rId3"/>
            </p:custDataLst>
          </p:nvPr>
        </p:nvSpPr>
        <p:spPr>
          <a:xfrm>
            <a:off x="827405" y="2564765"/>
            <a:ext cx="647700" cy="647700"/>
          </a:xfrm>
          <a:prstGeom prst="ellips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</a:rPr>
              <a:t>结语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65171" y="2214563"/>
            <a:ext cx="7102592" cy="3881437"/>
          </a:xfrm>
        </p:spPr>
        <p:txBody>
          <a:bodyPr/>
          <a:lstStyle/>
          <a:p>
            <a:pPr marL="0" indent="0" algn="ctr">
              <a:buNone/>
            </a:pP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algn="ctr">
              <a:buNone/>
            </a:pPr>
            <a:endParaRPr lang="en-US" altLang="zh-CN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algn="ctr">
              <a:buNone/>
            </a:pPr>
            <a:r>
              <a:rPr lang="zh-CN" altLang="en-US" sz="4400" b="1" dirty="0">
                <a:latin typeface="黑体" panose="02010609060101010101" pitchFamily="2" charset="-122"/>
                <a:ea typeface="黑体" panose="02010609060101010101" pitchFamily="2" charset="-122"/>
              </a:rPr>
              <a:t>谢谢！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 bwMode="auto">
          <a:xfrm>
            <a:off x="899592" y="2779064"/>
            <a:ext cx="7850708" cy="25426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0" name="思想气泡: 云 29"/>
          <p:cNvSpPr/>
          <p:nvPr/>
        </p:nvSpPr>
        <p:spPr bwMode="auto">
          <a:xfrm rot="10800000">
            <a:off x="6800294" y="4047026"/>
            <a:ext cx="1732146" cy="646076"/>
          </a:xfrm>
          <a:prstGeom prst="cloudCallout">
            <a:avLst>
              <a:gd name="adj1" fmla="val 13308"/>
              <a:gd name="adj2" fmla="val 9071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683568" y="1951294"/>
            <a:ext cx="8208962" cy="7515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900"/>
              </a:lnSpc>
              <a:buFont typeface="Wingdings" panose="05000000000000000000" pitchFamily="2" charset="2"/>
              <a:buChar char="w"/>
            </a:pPr>
            <a:r>
              <a:rPr lang="zh-CN" altLang="en-US" sz="2200" b="0" dirty="0">
                <a:solidFill>
                  <a:srgbClr val="0000FF"/>
                </a:solidFill>
                <a:latin typeface="黑体" panose="02010609060101010101" pitchFamily="2" charset="-122"/>
              </a:rPr>
              <a:t>信息检索</a:t>
            </a:r>
            <a:r>
              <a:rPr lang="zh-CN" altLang="en-US" sz="2000" b="0" dirty="0">
                <a:latin typeface="黑体" panose="02010609060101010101" pitchFamily="2" charset="-122"/>
              </a:rPr>
              <a:t>（</a:t>
            </a:r>
            <a:r>
              <a:rPr lang="en-US" altLang="zh-CN" sz="2000" dirty="0">
                <a:ea typeface="宋体" panose="02010600030101010101" pitchFamily="2" charset="-122"/>
              </a:rPr>
              <a:t> Information Retrieval </a:t>
            </a:r>
            <a:r>
              <a:rPr lang="zh-CN" altLang="en-US" sz="2000" b="0" dirty="0">
                <a:latin typeface="黑体" panose="02010609060101010101" pitchFamily="2" charset="-122"/>
              </a:rPr>
              <a:t>）本质上是一种有目的和组织的信息存取活动，包含“存”和“取”两个基本环节</a:t>
            </a:r>
            <a:endParaRPr lang="en-US" altLang="zh-CN" sz="2200" b="0" dirty="0">
              <a:solidFill>
                <a:srgbClr val="FF0000"/>
              </a:solidFill>
              <a:latin typeface="黑体" panose="02010609060101010101" pitchFamily="2" charset="-122"/>
            </a:endParaRP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信息检索概述 </a:t>
            </a:r>
            <a:r>
              <a:rPr lang="en-US" altLang="zh-CN" dirty="0">
                <a:ea typeface="黑体" panose="02010609060101010101" pitchFamily="2" charset="-122"/>
              </a:rPr>
              <a:t>(2)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965287" y="4233986"/>
            <a:ext cx="1567153" cy="338554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1600" b="0" dirty="0">
                <a:latin typeface="黑体" panose="02010609060101010101" pitchFamily="2" charset="-122"/>
              </a:rPr>
              <a:t>用户的 </a:t>
            </a:r>
            <a:r>
              <a:rPr lang="zh-CN" altLang="en-US" sz="1600" b="0" dirty="0">
                <a:solidFill>
                  <a:srgbClr val="FF0000"/>
                </a:solidFill>
                <a:latin typeface="黑体" panose="02010609060101010101" pitchFamily="2" charset="-122"/>
              </a:rPr>
              <a:t>提问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016585" y="2819624"/>
          <a:ext cx="4845050" cy="1375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440430" imgH="984250" progId="Visio.Drawing.15">
                  <p:embed/>
                </p:oleObj>
              </mc:Choice>
              <mc:Fallback>
                <p:oleObj name="Visio" r:id="rId3" imgW="3440430" imgH="984250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585" y="2819624"/>
                        <a:ext cx="4845050" cy="13754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74" y="4263898"/>
            <a:ext cx="1412302" cy="1057773"/>
          </a:xfrm>
          <a:prstGeom prst="rect">
            <a:avLst/>
          </a:prstGeom>
        </p:spPr>
      </p:pic>
      <p:sp>
        <p:nvSpPr>
          <p:cNvPr id="8" name="箭头: 右 7"/>
          <p:cNvSpPr/>
          <p:nvPr/>
        </p:nvSpPr>
        <p:spPr bwMode="auto">
          <a:xfrm rot="17903557">
            <a:off x="2979242" y="3879523"/>
            <a:ext cx="506768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10" name="图形 9" descr="Internet 纯色填充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4221" y="2777593"/>
            <a:ext cx="1208542" cy="1208542"/>
          </a:xfrm>
          <a:prstGeom prst="rect">
            <a:avLst/>
          </a:prstGeom>
        </p:spPr>
      </p:pic>
      <p:sp>
        <p:nvSpPr>
          <p:cNvPr id="26" name="箭头: 右 25"/>
          <p:cNvSpPr/>
          <p:nvPr/>
        </p:nvSpPr>
        <p:spPr bwMode="auto">
          <a:xfrm rot="3685073">
            <a:off x="1523647" y="3881017"/>
            <a:ext cx="512964" cy="360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pic>
        <p:nvPicPr>
          <p:cNvPr id="28" name="图形 27" descr="放大镜 纯色填充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98866" y="3999375"/>
            <a:ext cx="958616" cy="958616"/>
          </a:xfrm>
          <a:prstGeom prst="rect">
            <a:avLst/>
          </a:prstGeom>
        </p:spPr>
      </p:pic>
      <p:pic>
        <p:nvPicPr>
          <p:cNvPr id="11298" name="Picture 34" descr="2021年人工智能将如何发展？这里有6个预测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928" y="4186018"/>
            <a:ext cx="1560353" cy="10402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46" name="云形 45"/>
          <p:cNvSpPr/>
          <p:nvPr/>
        </p:nvSpPr>
        <p:spPr bwMode="auto">
          <a:xfrm>
            <a:off x="1736932" y="5538325"/>
            <a:ext cx="1800200" cy="497655"/>
          </a:xfrm>
          <a:prstGeom prst="cloud">
            <a:avLst/>
          </a:prstGeom>
          <a:solidFill>
            <a:schemeClr val="accent6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/>
            <a:r>
              <a:rPr kumimoji="1" lang="zh-CN" altLang="en-US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</a:rPr>
              <a:t>文本检索</a:t>
            </a:r>
          </a:p>
        </p:txBody>
      </p:sp>
      <p:sp>
        <p:nvSpPr>
          <p:cNvPr id="61" name="云形 60"/>
          <p:cNvSpPr/>
          <p:nvPr/>
        </p:nvSpPr>
        <p:spPr bwMode="auto">
          <a:xfrm>
            <a:off x="4364521" y="5491558"/>
            <a:ext cx="1800200" cy="497655"/>
          </a:xfrm>
          <a:prstGeom prst="cloud">
            <a:avLst/>
          </a:prstGeom>
          <a:solidFill>
            <a:schemeClr val="accent6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/>
            <a:r>
              <a:rPr lang="zh-CN" altLang="en-US" sz="1800" dirty="0">
                <a:solidFill>
                  <a:srgbClr val="00B050"/>
                </a:solidFill>
              </a:rPr>
              <a:t>数值</a:t>
            </a:r>
            <a:r>
              <a:rPr kumimoji="1" lang="zh-CN" altLang="en-US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</a:rPr>
              <a:t>检索</a:t>
            </a:r>
          </a:p>
        </p:txBody>
      </p:sp>
      <p:sp>
        <p:nvSpPr>
          <p:cNvPr id="62" name="云形 61"/>
          <p:cNvSpPr/>
          <p:nvPr/>
        </p:nvSpPr>
        <p:spPr bwMode="auto">
          <a:xfrm>
            <a:off x="6948264" y="5484518"/>
            <a:ext cx="1800200" cy="497655"/>
          </a:xfrm>
          <a:prstGeom prst="cloud">
            <a:avLst/>
          </a:prstGeom>
          <a:solidFill>
            <a:schemeClr val="accent6">
              <a:lumMod val="10000"/>
              <a:lumOff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/>
            <a:r>
              <a:rPr lang="zh-CN" altLang="en-US" sz="1800" dirty="0">
                <a:solidFill>
                  <a:srgbClr val="00B050"/>
                </a:solidFill>
              </a:rPr>
              <a:t>音频</a:t>
            </a:r>
            <a:r>
              <a:rPr kumimoji="1" lang="zh-CN" altLang="en-US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</a:rPr>
              <a:t>检索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971600" y="5459853"/>
            <a:ext cx="1022899" cy="1171593"/>
            <a:chOff x="1835696" y="5425759"/>
            <a:chExt cx="1022899" cy="1171593"/>
          </a:xfrm>
        </p:grpSpPr>
        <p:sp>
          <p:nvSpPr>
            <p:cNvPr id="48" name="矩形 47"/>
            <p:cNvSpPr/>
            <p:nvPr/>
          </p:nvSpPr>
          <p:spPr bwMode="auto">
            <a:xfrm>
              <a:off x="1835696" y="5425759"/>
              <a:ext cx="1022899" cy="1171593"/>
            </a:xfrm>
            <a:prstGeom prst="rect">
              <a:avLst/>
            </a:prstGeom>
            <a:solidFill>
              <a:schemeClr val="bg1"/>
            </a:solidFill>
            <a:ln w="158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anose="05000000000000000000" pitchFamily="2" charset="2"/>
                <a:buNone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pic>
          <p:nvPicPr>
            <p:cNvPr id="11303" name="Picture 39" descr="文本 - 搜狗百科"/>
            <p:cNvPicPr>
              <a:picLocks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40" t="22306" r="34173" b="25188"/>
            <a:stretch>
              <a:fillRect/>
            </a:stretch>
          </p:blipFill>
          <p:spPr bwMode="auto">
            <a:xfrm>
              <a:off x="1835697" y="5445344"/>
              <a:ext cx="1008112" cy="1113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组合 41"/>
          <p:cNvGrpSpPr/>
          <p:nvPr/>
        </p:nvGrpSpPr>
        <p:grpSpPr>
          <a:xfrm>
            <a:off x="3563888" y="5464286"/>
            <a:ext cx="1022899" cy="1171593"/>
            <a:chOff x="3557857" y="5445098"/>
            <a:chExt cx="1022899" cy="1171593"/>
          </a:xfrm>
        </p:grpSpPr>
        <p:sp>
          <p:nvSpPr>
            <p:cNvPr id="49" name="矩形 48"/>
            <p:cNvSpPr/>
            <p:nvPr/>
          </p:nvSpPr>
          <p:spPr bwMode="auto">
            <a:xfrm>
              <a:off x="3557857" y="5445098"/>
              <a:ext cx="1022899" cy="1171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anose="05000000000000000000" pitchFamily="2" charset="2"/>
                <a:buNone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pic>
          <p:nvPicPr>
            <p:cNvPr id="11301" name="Picture 37" descr="数值素材-数值图片-数值素材图片下载-觅知网"/>
            <p:cNvPicPr>
              <a:picLocks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4" t="4486" r="6874" b="5111"/>
            <a:stretch>
              <a:fillRect/>
            </a:stretch>
          </p:blipFill>
          <p:spPr bwMode="auto">
            <a:xfrm>
              <a:off x="3560872" y="5445098"/>
              <a:ext cx="1019883" cy="1171593"/>
            </a:xfrm>
            <a:prstGeom prst="rect">
              <a:avLst/>
            </a:prstGeom>
            <a:noFill/>
            <a:ln w="15875">
              <a:solidFill>
                <a:srgbClr val="0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组合 40"/>
          <p:cNvGrpSpPr/>
          <p:nvPr/>
        </p:nvGrpSpPr>
        <p:grpSpPr>
          <a:xfrm>
            <a:off x="6228184" y="5479438"/>
            <a:ext cx="1022899" cy="1171593"/>
            <a:chOff x="5781349" y="5452563"/>
            <a:chExt cx="1022899" cy="1171593"/>
          </a:xfrm>
        </p:grpSpPr>
        <p:sp>
          <p:nvSpPr>
            <p:cNvPr id="51" name="矩形 50"/>
            <p:cNvSpPr/>
            <p:nvPr/>
          </p:nvSpPr>
          <p:spPr bwMode="auto">
            <a:xfrm>
              <a:off x="5781349" y="5452563"/>
              <a:ext cx="1022899" cy="117159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Wingdings" panose="05000000000000000000" pitchFamily="2" charset="2"/>
                <a:buNone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pic>
          <p:nvPicPr>
            <p:cNvPr id="11305" name="Picture 41" descr="音频和视频-科能融合通信"/>
            <p:cNvPicPr>
              <a:picLocks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84" t="10762" r="21569" b="19197"/>
            <a:stretch>
              <a:fillRect/>
            </a:stretch>
          </p:blipFill>
          <p:spPr bwMode="auto">
            <a:xfrm>
              <a:off x="5781349" y="5464683"/>
              <a:ext cx="1022899" cy="1132841"/>
            </a:xfrm>
            <a:prstGeom prst="rect">
              <a:avLst/>
            </a:prstGeom>
            <a:noFill/>
            <a:ln w="15875">
              <a:solidFill>
                <a:srgbClr val="0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文本框 46"/>
          <p:cNvSpPr txBox="1"/>
          <p:nvPr/>
        </p:nvSpPr>
        <p:spPr>
          <a:xfrm>
            <a:off x="2014388" y="6065234"/>
            <a:ext cx="145056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文献检索、</a:t>
            </a:r>
            <a:endParaRPr lang="en-US" altLang="zh-CN" sz="1600" dirty="0"/>
          </a:p>
          <a:p>
            <a:r>
              <a:rPr lang="zh-CN" altLang="en-US" sz="1600" dirty="0"/>
              <a:t>事实检索等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4668030" y="6065234"/>
            <a:ext cx="145056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数据检索、</a:t>
            </a:r>
            <a:endParaRPr lang="en-US" altLang="zh-CN" sz="1600" dirty="0"/>
          </a:p>
          <a:p>
            <a:r>
              <a:rPr lang="zh-CN" altLang="en-US" sz="1600" dirty="0"/>
              <a:t>数据处理等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7251083" y="6065532"/>
            <a:ext cx="145056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音频检索、</a:t>
            </a:r>
            <a:endParaRPr lang="en-US" altLang="zh-CN" sz="1600" dirty="0"/>
          </a:p>
          <a:p>
            <a:r>
              <a:rPr lang="zh-CN" altLang="en-US" sz="1600" dirty="0"/>
              <a:t>视频检索等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提纲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5215" y="2205355"/>
            <a:ext cx="2871470" cy="3881120"/>
          </a:xfrm>
        </p:spPr>
        <p:txBody>
          <a:bodyPr/>
          <a:lstStyle/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信息检索概述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solidFill>
                  <a:srgbClr val="FF0000"/>
                </a:solidFill>
                <a:ea typeface="黑体" panose="02010609060101010101" pitchFamily="2" charset="-122"/>
              </a:rPr>
              <a:t>信息检索模型</a:t>
            </a:r>
            <a:endParaRPr lang="en-US" altLang="zh-CN" sz="2200" dirty="0">
              <a:solidFill>
                <a:srgbClr val="FF0000"/>
              </a:solidFill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文本信息检索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200" dirty="0">
                <a:ea typeface="黑体" panose="02010609060101010101" pitchFamily="2" charset="-122"/>
              </a:rPr>
              <a:t>Web</a:t>
            </a:r>
            <a:r>
              <a:rPr lang="zh-CN" altLang="en-US" sz="2200" dirty="0">
                <a:ea typeface="黑体" panose="02010609060101010101" pitchFamily="2" charset="-122"/>
              </a:rPr>
              <a:t>信息检索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信息检索评价指标</a:t>
            </a:r>
            <a:endParaRPr lang="en-US" altLang="zh-CN" sz="2200" dirty="0">
              <a:ea typeface="黑体" panose="02010609060101010101" pitchFamily="2" charset="-122"/>
            </a:endParaRPr>
          </a:p>
          <a:p>
            <a:pPr eaLnBrk="1" hangingPunct="1">
              <a:lnSpc>
                <a:spcPts val="2800"/>
              </a:lnSpc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ea typeface="黑体" panose="02010609060101010101" pitchFamily="2" charset="-122"/>
              </a:rPr>
              <a:t>总结</a:t>
            </a:r>
            <a:endParaRPr lang="en-US" altLang="zh-CN" sz="2200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683568" y="2033774"/>
            <a:ext cx="8208962" cy="46355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900"/>
              </a:lnSpc>
              <a:buSzPct val="55000"/>
              <a:buFont typeface="Wingdings" panose="05000000000000000000" pitchFamily="2" charset="2"/>
              <a:buChar char="u"/>
            </a:pPr>
            <a:r>
              <a:rPr lang="zh-CN" altLang="en-US" sz="2200" dirty="0">
                <a:solidFill>
                  <a:srgbClr val="0000FF"/>
                </a:solidFill>
                <a:latin typeface="+mj-lt"/>
              </a:rPr>
              <a:t>信息检索系统的形式表示</a:t>
            </a:r>
            <a:endParaRPr lang="en-US" altLang="zh-CN" sz="2000" dirty="0">
              <a:latin typeface="+mj-lt"/>
            </a:endParaRPr>
          </a:p>
          <a:p>
            <a:pPr>
              <a:lnSpc>
                <a:spcPts val="2900"/>
              </a:lnSpc>
            </a:pPr>
            <a:r>
              <a:rPr lang="zh-CN" altLang="zh-CN" sz="1800" b="0" dirty="0">
                <a:effectLst/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表示为一个四元组</a:t>
            </a:r>
            <a:r>
              <a:rPr lang="en-US" altLang="zh-CN" sz="1800" b="0" dirty="0">
                <a:effectLst/>
                <a:latin typeface="+mj-lt"/>
                <a:ea typeface="宋体" panose="02010600030101010101" pitchFamily="2" charset="-122"/>
              </a:rPr>
              <a:t>(</a:t>
            </a:r>
            <a:r>
              <a:rPr lang="en-US" altLang="zh-CN" sz="1800" b="0" i="1" dirty="0">
                <a:effectLst/>
                <a:latin typeface="+mj-lt"/>
                <a:ea typeface="宋体" panose="02010600030101010101" pitchFamily="2" charset="-122"/>
              </a:rPr>
              <a:t>D</a:t>
            </a:r>
            <a:r>
              <a:rPr lang="en-US" altLang="zh-CN" sz="1800" b="0" dirty="0">
                <a:effectLst/>
                <a:latin typeface="+mj-lt"/>
                <a:ea typeface="宋体" panose="02010600030101010101" pitchFamily="2" charset="-122"/>
              </a:rPr>
              <a:t>, </a:t>
            </a:r>
            <a:r>
              <a:rPr lang="en-US" altLang="zh-CN" sz="1800" b="0" i="1" dirty="0">
                <a:effectLst/>
                <a:latin typeface="+mj-lt"/>
                <a:ea typeface="宋体" panose="02010600030101010101" pitchFamily="2" charset="-122"/>
              </a:rPr>
              <a:t>Q</a:t>
            </a:r>
            <a:r>
              <a:rPr lang="en-US" altLang="zh-CN" sz="1800" b="0" dirty="0">
                <a:effectLst/>
                <a:latin typeface="+mj-lt"/>
                <a:ea typeface="宋体" panose="02010600030101010101" pitchFamily="2" charset="-122"/>
              </a:rPr>
              <a:t>, </a:t>
            </a:r>
            <a:r>
              <a:rPr lang="en-US" altLang="zh-CN" sz="1800" b="0" i="1" dirty="0">
                <a:effectLst/>
                <a:latin typeface="+mj-lt"/>
                <a:ea typeface="宋体" panose="02010600030101010101" pitchFamily="2" charset="-122"/>
              </a:rPr>
              <a:t>F</a:t>
            </a:r>
            <a:r>
              <a:rPr lang="en-US" altLang="zh-CN" sz="1800" b="0" dirty="0">
                <a:effectLst/>
                <a:latin typeface="+mj-lt"/>
                <a:ea typeface="宋体" panose="02010600030101010101" pitchFamily="2" charset="-122"/>
              </a:rPr>
              <a:t>, </a:t>
            </a:r>
            <a:r>
              <a:rPr lang="en-US" altLang="zh-CN" sz="1800" b="0" i="1" dirty="0">
                <a:effectLst/>
                <a:latin typeface="+mj-lt"/>
                <a:ea typeface="宋体" panose="02010600030101010101" pitchFamily="2" charset="-122"/>
              </a:rPr>
              <a:t>R</a:t>
            </a:r>
            <a:r>
              <a:rPr lang="en-US" altLang="zh-CN" sz="1800" b="0" dirty="0">
                <a:effectLst/>
                <a:latin typeface="+mj-lt"/>
                <a:ea typeface="宋体" panose="02010600030101010101" pitchFamily="2" charset="-122"/>
              </a:rPr>
              <a:t>&lt;</a:t>
            </a:r>
            <a:r>
              <a:rPr lang="en-US" altLang="zh-CN" sz="1800" b="0" i="1" dirty="0" err="1">
                <a:effectLst/>
                <a:latin typeface="+mj-lt"/>
                <a:ea typeface="宋体" panose="02010600030101010101" pitchFamily="2" charset="-122"/>
              </a:rPr>
              <a:t>d</a:t>
            </a:r>
            <a:r>
              <a:rPr lang="en-US" altLang="zh-CN" sz="1800" b="0" i="1" baseline="-25000" dirty="0" err="1">
                <a:effectLst/>
                <a:latin typeface="+mj-lt"/>
                <a:ea typeface="宋体" panose="02010600030101010101" pitchFamily="2" charset="-122"/>
              </a:rPr>
              <a:t>j</a:t>
            </a:r>
            <a:r>
              <a:rPr lang="en-US" altLang="zh-CN" sz="1800" b="0" dirty="0">
                <a:effectLst/>
                <a:latin typeface="+mj-lt"/>
                <a:ea typeface="宋体" panose="02010600030101010101" pitchFamily="2" charset="-122"/>
              </a:rPr>
              <a:t>,</a:t>
            </a:r>
            <a:r>
              <a:rPr lang="en-US" altLang="zh-CN" sz="1800" b="0" i="1" dirty="0">
                <a:effectLst/>
                <a:latin typeface="+mj-lt"/>
                <a:ea typeface="宋体" panose="02010600030101010101" pitchFamily="2" charset="-122"/>
              </a:rPr>
              <a:t> q</a:t>
            </a:r>
            <a:r>
              <a:rPr lang="en-US" altLang="zh-CN" sz="1800" b="0" dirty="0">
                <a:effectLst/>
                <a:latin typeface="+mj-lt"/>
                <a:ea typeface="宋体" panose="02010600030101010101" pitchFamily="2" charset="-122"/>
              </a:rPr>
              <a:t>&gt;)</a:t>
            </a:r>
            <a:r>
              <a:rPr lang="zh-CN" altLang="zh-CN" sz="1800" b="0" dirty="0">
                <a:effectLst/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，其中</a:t>
            </a:r>
            <a:r>
              <a:rPr lang="zh-CN" altLang="en-US" sz="1800" b="0" dirty="0">
                <a:effectLst/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1800" b="0" dirty="0">
              <a:effectLst/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900"/>
              </a:lnSpc>
              <a:buFont typeface="黑体" panose="02010609060101010101" pitchFamily="49" charset="-122"/>
              <a:buChar char="-"/>
            </a:pPr>
            <a:r>
              <a:rPr lang="en-US" altLang="zh-CN" sz="1800" b="0" i="1" dirty="0">
                <a:effectLst/>
                <a:latin typeface="+mj-lt"/>
                <a:ea typeface="宋体" panose="02010600030101010101" pitchFamily="2" charset="-122"/>
              </a:rPr>
              <a:t>D</a:t>
            </a:r>
            <a:r>
              <a:rPr lang="zh-CN" altLang="zh-CN" sz="1800" b="0" dirty="0">
                <a:effectLst/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为信息资源集合</a:t>
            </a:r>
            <a:endParaRPr lang="en-US" altLang="zh-CN" sz="1800" b="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900"/>
              </a:lnSpc>
              <a:buFont typeface="黑体" panose="02010609060101010101" pitchFamily="49" charset="-122"/>
              <a:buChar char="-"/>
            </a:pPr>
            <a:r>
              <a:rPr lang="en-US" altLang="zh-CN" sz="1800" b="0" i="1" dirty="0">
                <a:effectLst/>
                <a:latin typeface="+mj-lt"/>
                <a:ea typeface="宋体" panose="02010600030101010101" pitchFamily="2" charset="-122"/>
              </a:rPr>
              <a:t>Q</a:t>
            </a:r>
            <a:r>
              <a:rPr lang="zh-CN" altLang="zh-CN" sz="1800" b="0" dirty="0">
                <a:effectLst/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为用户信息需求集合</a:t>
            </a:r>
            <a:endParaRPr lang="en-US" altLang="zh-CN" sz="1800" b="0" dirty="0">
              <a:latin typeface="+mj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900"/>
              </a:lnSpc>
              <a:buFont typeface="黑体" panose="02010609060101010101" pitchFamily="49" charset="-122"/>
              <a:buChar char="-"/>
            </a:pPr>
            <a:r>
              <a:rPr lang="en-US" altLang="zh-CN" sz="1800" b="0" i="1" dirty="0">
                <a:effectLst/>
                <a:latin typeface="+mj-lt"/>
                <a:ea typeface="宋体" panose="02010600030101010101" pitchFamily="2" charset="-122"/>
              </a:rPr>
              <a:t>F</a:t>
            </a:r>
            <a:r>
              <a:rPr lang="zh-CN" altLang="zh-CN" sz="1800" b="0" dirty="0">
                <a:effectLst/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800" b="0" i="1" dirty="0">
                <a:effectLst/>
                <a:latin typeface="+mj-lt"/>
                <a:ea typeface="宋体" panose="02010600030101010101" pitchFamily="2" charset="-122"/>
              </a:rPr>
              <a:t>D</a:t>
            </a:r>
            <a:r>
              <a:rPr lang="zh-CN" altLang="zh-CN" sz="1800" b="0" dirty="0">
                <a:effectLst/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1800" b="0" i="1" dirty="0">
                <a:effectLst/>
                <a:latin typeface="+mj-lt"/>
                <a:ea typeface="宋体" panose="02010600030101010101" pitchFamily="2" charset="-122"/>
              </a:rPr>
              <a:t>Q</a:t>
            </a:r>
            <a:r>
              <a:rPr lang="zh-CN" altLang="zh-CN" sz="1800" b="0" dirty="0">
                <a:effectLst/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的匹配处理框架</a:t>
            </a:r>
            <a:endParaRPr lang="en-US" altLang="zh-CN" sz="1800" b="0" dirty="0">
              <a:effectLst/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ts val="2900"/>
              </a:lnSpc>
              <a:buFont typeface="黑体" panose="02010609060101010101" pitchFamily="49" charset="-122"/>
              <a:buChar char="-"/>
            </a:pPr>
            <a:r>
              <a:rPr lang="en-US" altLang="zh-CN" sz="1800" b="0" i="1" dirty="0">
                <a:effectLst/>
                <a:latin typeface="+mj-lt"/>
                <a:ea typeface="宋体" panose="02010600030101010101" pitchFamily="2" charset="-122"/>
              </a:rPr>
              <a:t>R</a:t>
            </a:r>
            <a:r>
              <a:rPr lang="en-US" altLang="zh-CN" sz="1800" b="0" dirty="0">
                <a:effectLst/>
                <a:latin typeface="+mj-lt"/>
                <a:ea typeface="宋体" panose="02010600030101010101" pitchFamily="2" charset="-122"/>
              </a:rPr>
              <a:t>&lt;</a:t>
            </a:r>
            <a:r>
              <a:rPr lang="en-US" altLang="zh-CN" sz="1800" b="0" i="1" dirty="0" err="1">
                <a:effectLst/>
                <a:latin typeface="+mj-lt"/>
                <a:ea typeface="宋体" panose="02010600030101010101" pitchFamily="2" charset="-122"/>
              </a:rPr>
              <a:t>d</a:t>
            </a:r>
            <a:r>
              <a:rPr lang="en-US" altLang="zh-CN" sz="1800" b="0" i="1" baseline="-25000" dirty="0" err="1">
                <a:effectLst/>
                <a:latin typeface="+mj-lt"/>
                <a:ea typeface="宋体" panose="02010600030101010101" pitchFamily="2" charset="-122"/>
              </a:rPr>
              <a:t>j</a:t>
            </a:r>
            <a:r>
              <a:rPr lang="en-US" altLang="zh-CN" sz="1800" b="0" dirty="0">
                <a:effectLst/>
                <a:latin typeface="+mj-lt"/>
                <a:ea typeface="宋体" panose="02010600030101010101" pitchFamily="2" charset="-122"/>
              </a:rPr>
              <a:t>, </a:t>
            </a:r>
            <a:r>
              <a:rPr lang="en-US" altLang="zh-CN" sz="1800" b="0" i="1" dirty="0">
                <a:effectLst/>
                <a:latin typeface="+mj-lt"/>
                <a:ea typeface="宋体" panose="02010600030101010101" pitchFamily="2" charset="-122"/>
              </a:rPr>
              <a:t>q</a:t>
            </a:r>
            <a:r>
              <a:rPr lang="en-US" altLang="zh-CN" sz="1800" b="0" dirty="0">
                <a:effectLst/>
                <a:latin typeface="+mj-lt"/>
                <a:ea typeface="宋体" panose="02010600030101010101" pitchFamily="2" charset="-122"/>
              </a:rPr>
              <a:t>&gt;</a:t>
            </a:r>
            <a:r>
              <a:rPr lang="zh-CN" altLang="zh-CN" sz="1800" b="0" dirty="0">
                <a:effectLst/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800" b="0" i="1" dirty="0">
                <a:effectLst/>
                <a:latin typeface="+mj-lt"/>
                <a:ea typeface="宋体" panose="02010600030101010101" pitchFamily="2" charset="-122"/>
              </a:rPr>
              <a:t>D</a:t>
            </a:r>
            <a:r>
              <a:rPr lang="zh-CN" altLang="zh-CN" sz="1800" b="0" dirty="0">
                <a:effectLst/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1800" b="0" i="1" dirty="0">
                <a:effectLst/>
                <a:latin typeface="+mj-lt"/>
                <a:ea typeface="宋体" panose="02010600030101010101" pitchFamily="2" charset="-122"/>
              </a:rPr>
              <a:t>Q</a:t>
            </a:r>
            <a:r>
              <a:rPr lang="zh-CN" altLang="zh-CN" sz="1800" b="0" dirty="0">
                <a:effectLst/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的相关性匹配函数</a:t>
            </a:r>
            <a:endParaRPr lang="en-US" altLang="zh-CN" sz="2200" b="0" dirty="0">
              <a:solidFill>
                <a:srgbClr val="0000FF"/>
              </a:solidFill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ts val="2900"/>
              </a:lnSpc>
              <a:spcBef>
                <a:spcPts val="600"/>
              </a:spcBef>
              <a:spcAft>
                <a:spcPct val="0"/>
              </a:spcAft>
              <a:buClr>
                <a:srgbClr val="003366"/>
              </a:buClr>
              <a:buSzPct val="55000"/>
              <a:buFont typeface="Wingdings" panose="05000000000000000000" pitchFamily="2" charset="2"/>
              <a:buChar char="u"/>
              <a:defRPr/>
            </a:pPr>
            <a:r>
              <a:rPr lang="zh-CN" altLang="en-US" sz="2200" dirty="0">
                <a:solidFill>
                  <a:srgbClr val="0000FF"/>
                </a:solidFill>
                <a:latin typeface="+mj-lt"/>
              </a:rPr>
              <a:t>文本检索的一般流程</a:t>
            </a:r>
            <a:endParaRPr kumimoji="1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j-lt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信息检索模型 </a:t>
            </a:r>
            <a:r>
              <a:rPr lang="en-US" altLang="zh-CN" dirty="0">
                <a:ea typeface="黑体" panose="02010609060101010101" pitchFamily="2" charset="-122"/>
              </a:rPr>
              <a:t>(1)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58" y="5085184"/>
            <a:ext cx="8383512" cy="125752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618323" y="2996952"/>
            <a:ext cx="4464496" cy="1920526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索引项（关键词）</a:t>
            </a:r>
            <a:endParaRPr lang="en-US" altLang="zh-CN" sz="1800" dirty="0">
              <a:solidFill>
                <a:srgbClr val="0000FF"/>
              </a:solidFill>
              <a:latin typeface="+mj-lt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en-US" altLang="zh-CN" sz="1800" b="0" i="1" dirty="0" err="1">
                <a:latin typeface="+mj-lt"/>
                <a:ea typeface="黑体" panose="02010609060101010101" pitchFamily="2" charset="-122"/>
              </a:rPr>
              <a:t>d</a:t>
            </a:r>
            <a:r>
              <a:rPr lang="en-US" altLang="zh-CN" sz="1800" b="0" i="1" baseline="-25000" dirty="0" err="1">
                <a:latin typeface="+mj-lt"/>
                <a:ea typeface="黑体" panose="02010609060101010101" pitchFamily="2" charset="-122"/>
              </a:rPr>
              <a:t>j</a:t>
            </a:r>
            <a:r>
              <a:rPr lang="en-US" altLang="zh-CN" sz="1800" b="0" i="1" baseline="-25000" dirty="0">
                <a:latin typeface="+mj-lt"/>
                <a:ea typeface="黑体" panose="02010609060101010101" pitchFamily="2" charset="-122"/>
              </a:rPr>
              <a:t>  </a:t>
            </a:r>
            <a:r>
              <a:rPr lang="en-US" altLang="zh-CN" sz="1800" b="0" dirty="0">
                <a:latin typeface="+mj-lt"/>
                <a:ea typeface="黑体" panose="02010609060101010101" pitchFamily="2" charset="-122"/>
              </a:rPr>
              <a:t>(</a:t>
            </a:r>
            <a:r>
              <a:rPr lang="en-US" altLang="zh-CN" sz="1800" b="0" i="1" dirty="0">
                <a:latin typeface="+mj-lt"/>
                <a:ea typeface="黑体" panose="02010609060101010101" pitchFamily="2" charset="-122"/>
              </a:rPr>
              <a:t>j</a:t>
            </a:r>
            <a:r>
              <a:rPr lang="en-US" altLang="zh-CN" sz="1800" b="0" dirty="0">
                <a:latin typeface="+mj-lt"/>
                <a:ea typeface="黑体" panose="02010609060101010101" pitchFamily="2" charset="-122"/>
              </a:rPr>
              <a:t>=1, 2, …, </a:t>
            </a:r>
            <a:r>
              <a:rPr lang="en-US" altLang="zh-CN" sz="1800" b="0" i="1" dirty="0">
                <a:latin typeface="+mj-lt"/>
                <a:ea typeface="黑体" panose="02010609060101010101" pitchFamily="2" charset="-122"/>
              </a:rPr>
              <a:t>n</a:t>
            </a:r>
            <a:r>
              <a:rPr lang="en-US" altLang="zh-CN" sz="1800" b="0" dirty="0">
                <a:latin typeface="+mj-lt"/>
                <a:ea typeface="黑体" panose="02010609060101010101" pitchFamily="2" charset="-122"/>
              </a:rPr>
              <a:t>)</a:t>
            </a:r>
            <a:r>
              <a:rPr lang="zh-CN" altLang="en-US" sz="1800" b="0" dirty="0">
                <a:latin typeface="+mj-lt"/>
                <a:ea typeface="黑体" panose="02010609060101010101" pitchFamily="2" charset="-122"/>
              </a:rPr>
              <a:t>表示一个文档，描述为一个集合，包含具有代表性的关键词（索引项）</a:t>
            </a:r>
            <a:endParaRPr lang="en-US" altLang="zh-CN" sz="1800" b="0" dirty="0">
              <a:latin typeface="+mj-lt"/>
              <a:ea typeface="黑体" panose="02010609060101010101" pitchFamily="2" charset="-122"/>
            </a:endParaRPr>
          </a:p>
          <a:p>
            <a:pPr marL="285750" indent="-285750" eaLnBrk="1" hangingPunct="1">
              <a:buFont typeface="Wingdings" panose="05000000000000000000" pitchFamily="2" charset="2"/>
              <a:buChar char="ü"/>
            </a:pPr>
            <a:r>
              <a:rPr lang="zh-CN" altLang="en-US" sz="1800" dirty="0">
                <a:solidFill>
                  <a:srgbClr val="0000CC"/>
                </a:solidFill>
                <a:latin typeface="+mj-lt"/>
                <a:ea typeface="黑体" panose="02010609060101010101" pitchFamily="2" charset="-122"/>
              </a:rPr>
              <a:t>词汇表</a:t>
            </a:r>
            <a:endParaRPr lang="en-US" altLang="zh-CN" sz="1800" dirty="0">
              <a:solidFill>
                <a:srgbClr val="0000CC"/>
              </a:solidFill>
              <a:latin typeface="+mj-lt"/>
              <a:ea typeface="黑体" panose="02010609060101010101" pitchFamily="2" charset="-122"/>
            </a:endParaRPr>
          </a:p>
          <a:p>
            <a:pPr eaLnBrk="1" hangingPunct="1">
              <a:buNone/>
            </a:pPr>
            <a:r>
              <a:rPr lang="en-US" altLang="zh-CN" sz="1800" b="0" i="1" dirty="0">
                <a:latin typeface="+mj-lt"/>
                <a:ea typeface="黑体" panose="02010609060101010101" pitchFamily="2" charset="-122"/>
              </a:rPr>
              <a:t>K</a:t>
            </a:r>
            <a:r>
              <a:rPr lang="en-US" altLang="zh-CN" sz="1800" b="0" dirty="0">
                <a:latin typeface="+mj-lt"/>
                <a:ea typeface="黑体" panose="02010609060101010101" pitchFamily="2" charset="-122"/>
              </a:rPr>
              <a:t> = {</a:t>
            </a:r>
            <a:r>
              <a:rPr lang="en-US" altLang="zh-CN" sz="1800" b="0" i="1" dirty="0">
                <a:latin typeface="+mj-lt"/>
                <a:ea typeface="黑体" panose="02010609060101010101" pitchFamily="2" charset="-122"/>
              </a:rPr>
              <a:t>k</a:t>
            </a:r>
            <a:r>
              <a:rPr lang="en-US" altLang="zh-CN" sz="1800" b="0" baseline="-25000" dirty="0">
                <a:latin typeface="+mj-lt"/>
                <a:ea typeface="黑体" panose="02010609060101010101" pitchFamily="2" charset="-122"/>
              </a:rPr>
              <a:t>1</a:t>
            </a:r>
            <a:r>
              <a:rPr lang="en-US" altLang="zh-CN" sz="1800" b="0" dirty="0">
                <a:latin typeface="+mj-lt"/>
                <a:ea typeface="黑体" panose="02010609060101010101" pitchFamily="2" charset="-122"/>
              </a:rPr>
              <a:t>, </a:t>
            </a:r>
            <a:r>
              <a:rPr lang="en-US" altLang="zh-CN" sz="1800" b="0" i="1" dirty="0">
                <a:latin typeface="+mj-lt"/>
                <a:ea typeface="黑体" panose="02010609060101010101" pitchFamily="2" charset="-122"/>
              </a:rPr>
              <a:t>k</a:t>
            </a:r>
            <a:r>
              <a:rPr lang="en-US" altLang="zh-CN" sz="1800" b="0" baseline="-25000" dirty="0">
                <a:latin typeface="+mj-lt"/>
                <a:ea typeface="黑体" panose="02010609060101010101" pitchFamily="2" charset="-122"/>
              </a:rPr>
              <a:t>2</a:t>
            </a:r>
            <a:r>
              <a:rPr lang="en-US" altLang="zh-CN" sz="1800" b="0" dirty="0">
                <a:latin typeface="+mj-lt"/>
                <a:ea typeface="黑体" panose="02010609060101010101" pitchFamily="2" charset="-122"/>
              </a:rPr>
              <a:t>, …, </a:t>
            </a:r>
            <a:r>
              <a:rPr lang="en-US" altLang="zh-CN" sz="1800" b="0" i="1" dirty="0" err="1">
                <a:latin typeface="+mj-lt"/>
                <a:ea typeface="黑体" panose="02010609060101010101" pitchFamily="2" charset="-122"/>
              </a:rPr>
              <a:t>k</a:t>
            </a:r>
            <a:r>
              <a:rPr lang="en-US" altLang="zh-CN" sz="1800" b="0" i="1" baseline="-25000" dirty="0" err="1">
                <a:latin typeface="+mj-lt"/>
                <a:ea typeface="黑体" panose="02010609060101010101" pitchFamily="2" charset="-122"/>
              </a:rPr>
              <a:t>t</a:t>
            </a:r>
            <a:r>
              <a:rPr lang="en-US" altLang="zh-CN" sz="1800" b="0" dirty="0">
                <a:latin typeface="+mj-lt"/>
                <a:ea typeface="黑体" panose="02010609060101010101" pitchFamily="2" charset="-122"/>
              </a:rPr>
              <a:t>}</a:t>
            </a:r>
            <a:r>
              <a:rPr lang="zh-CN" altLang="en-US" sz="1800" b="0" dirty="0">
                <a:latin typeface="+mj-lt"/>
                <a:ea typeface="黑体" panose="02010609060101010101" pitchFamily="2" charset="-122"/>
              </a:rPr>
              <a:t>是文档集中所有不同索引项</a:t>
            </a:r>
            <a:r>
              <a:rPr lang="en-US" altLang="zh-CN" sz="1800" b="0" i="1" dirty="0" err="1">
                <a:latin typeface="+mj-lt"/>
                <a:ea typeface="黑体" panose="02010609060101010101" pitchFamily="2" charset="-122"/>
              </a:rPr>
              <a:t>k</a:t>
            </a:r>
            <a:r>
              <a:rPr lang="en-US" altLang="zh-CN" sz="1800" b="0" i="1" baseline="-25000" dirty="0" err="1">
                <a:latin typeface="+mj-lt"/>
                <a:ea typeface="黑体" panose="02010609060101010101" pitchFamily="2" charset="-122"/>
              </a:rPr>
              <a:t>i</a:t>
            </a:r>
            <a:r>
              <a:rPr lang="zh-CN" altLang="en-US" sz="1800" b="0" dirty="0">
                <a:latin typeface="+mj-lt"/>
                <a:ea typeface="黑体" panose="02010609060101010101" pitchFamily="2" charset="-122"/>
              </a:rPr>
              <a:t>的集合，</a:t>
            </a:r>
            <a:r>
              <a:rPr lang="en-US" altLang="zh-CN" sz="1800" b="0" i="1" dirty="0">
                <a:latin typeface="+mj-lt"/>
                <a:ea typeface="黑体" panose="02010609060101010101" pitchFamily="2" charset="-122"/>
              </a:rPr>
              <a:t>K</a:t>
            </a:r>
            <a:r>
              <a:rPr lang="zh-CN" altLang="en-US" sz="1800" b="0" dirty="0">
                <a:latin typeface="+mj-lt"/>
                <a:ea typeface="黑体" panose="02010609060101010101" pitchFamily="2" charset="-122"/>
              </a:rPr>
              <a:t>为文档集的词汇表</a:t>
            </a:r>
            <a:endParaRPr lang="en-US" altLang="zh-CN" sz="1800" b="0" dirty="0">
              <a:latin typeface="+mj-lt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700336" y="2035073"/>
            <a:ext cx="8424936" cy="28832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ts val="2900"/>
              </a:lnSpc>
              <a:buSzPct val="55000"/>
              <a:buFont typeface="Wingdings" panose="05000000000000000000" pitchFamily="2" charset="2"/>
              <a:buChar char="u"/>
            </a:pPr>
            <a:r>
              <a:rPr lang="zh-CN" altLang="en-US" sz="2200" dirty="0">
                <a:solidFill>
                  <a:srgbClr val="0000FF"/>
                </a:solidFill>
                <a:latin typeface="+mj-lt"/>
                <a:cs typeface="Times New Roman" panose="02020603050405020304" pitchFamily="18" charset="0"/>
              </a:rPr>
              <a:t>向量空间模型（</a:t>
            </a:r>
            <a:r>
              <a:rPr lang="en-US" altLang="zh-CN" sz="2200" dirty="0">
                <a:solidFill>
                  <a:srgbClr val="0000FF"/>
                </a:solidFill>
                <a:latin typeface="+mj-lt"/>
                <a:cs typeface="Times New Roman" panose="02020603050405020304" pitchFamily="18" charset="0"/>
              </a:rPr>
              <a:t>Vector Space Model, VSM</a:t>
            </a:r>
            <a:r>
              <a:rPr lang="zh-CN" altLang="en-US" sz="2200" dirty="0">
                <a:solidFill>
                  <a:srgbClr val="0000FF"/>
                </a:solidFill>
                <a:latin typeface="+mj-lt"/>
                <a:cs typeface="Times New Roman" panose="02020603050405020304" pitchFamily="18" charset="0"/>
              </a:rPr>
              <a:t>）</a:t>
            </a:r>
            <a:r>
              <a:rPr lang="en-US" altLang="zh-CN" sz="2200" dirty="0">
                <a:solidFill>
                  <a:srgbClr val="0000FF"/>
                </a:solidFill>
                <a:latin typeface="+mj-lt"/>
                <a:cs typeface="Times New Roman" panose="02020603050405020304" pitchFamily="18" charset="0"/>
              </a:rPr>
              <a:t>——</a:t>
            </a:r>
            <a:r>
              <a:rPr lang="zh-CN" altLang="en-US" sz="2200" dirty="0">
                <a:solidFill>
                  <a:srgbClr val="0000FF"/>
                </a:solidFill>
                <a:latin typeface="+mj-lt"/>
                <a:cs typeface="Times New Roman" panose="02020603050405020304" pitchFamily="18" charset="0"/>
              </a:rPr>
              <a:t>部分匹配策略</a:t>
            </a:r>
            <a:endParaRPr lang="en-US" altLang="zh-CN" sz="2200" dirty="0">
              <a:solidFill>
                <a:srgbClr val="0000FF"/>
              </a:solidFill>
              <a:latin typeface="+mj-lt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SzPct val="55000"/>
              <a:buFont typeface="Wingdings" panose="05000000000000000000" pitchFamily="2" charset="2"/>
              <a:buChar char="n"/>
            </a:pPr>
            <a:r>
              <a:rPr lang="zh-CN" altLang="en-US" sz="2000" kern="100" dirty="0">
                <a:solidFill>
                  <a:srgbClr val="FF0000"/>
                </a:solidFill>
                <a:effectLst/>
                <a:latin typeface="+mj-lt"/>
                <a:cs typeface="Times New Roman" panose="02020603050405020304" pitchFamily="18" charset="0"/>
              </a:rPr>
              <a:t>文档向量：</a:t>
            </a:r>
            <a:r>
              <a:rPr lang="zh-CN" altLang="en-US" sz="1800" b="0" kern="100" dirty="0">
                <a:effectLst/>
                <a:latin typeface="+mj-lt"/>
                <a:cs typeface="Times New Roman" panose="02020603050405020304" pitchFamily="18" charset="0"/>
              </a:rPr>
              <a:t>将</a:t>
            </a:r>
            <a:r>
              <a:rPr lang="en-US" altLang="zh-CN" sz="1800" b="0" i="1" kern="100" dirty="0">
                <a:effectLst/>
                <a:latin typeface="+mj-lt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sz="1800" b="0" kern="100" dirty="0">
                <a:effectLst/>
                <a:latin typeface="+mj-lt"/>
                <a:cs typeface="Times New Roman" panose="02020603050405020304" pitchFamily="18" charset="0"/>
              </a:rPr>
              <a:t>中的文档表示为文档向量集的形式</a:t>
            </a:r>
            <a:endParaRPr lang="en-US" altLang="zh-CN" sz="1800" b="0" kern="100" dirty="0">
              <a:effectLst/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spcAft>
                <a:spcPct val="15000"/>
              </a:spcAft>
              <a:buFont typeface="黑体" panose="02010609060101010101" pitchFamily="49" charset="-122"/>
              <a:buChar char="-"/>
            </a:pPr>
            <a:r>
              <a:rPr lang="zh-CN" altLang="en-US" sz="1800" b="0" dirty="0"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若词 </a:t>
            </a:r>
            <a:r>
              <a:rPr lang="en-US" altLang="zh-CN" sz="1800" b="0" i="1" dirty="0" err="1"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1800" b="0" i="1" baseline="-25000" dirty="0" err="1"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1800" b="0" i="1" baseline="-25000" dirty="0"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 b="0" dirty="0"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在文档 </a:t>
            </a:r>
            <a:r>
              <a:rPr lang="en-US" altLang="zh-CN" sz="1800" b="0" i="1" dirty="0"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1800" b="0" i="1" baseline="-25000" dirty="0"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i </a:t>
            </a:r>
            <a:r>
              <a:rPr lang="zh-CN" altLang="en-US" sz="1800" b="0" dirty="0"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中出现 </a:t>
            </a:r>
            <a:r>
              <a:rPr lang="en-US" altLang="zh-CN" sz="1800" b="0" i="1" dirty="0"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1800" b="0" dirty="0"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次，则文档 </a:t>
            </a:r>
            <a:r>
              <a:rPr lang="en-US" altLang="zh-CN" sz="1800" b="0" i="1" dirty="0"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1800" b="0" i="1" baseline="-25000" dirty="0"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i </a:t>
            </a:r>
            <a:r>
              <a:rPr lang="zh-CN" altLang="en-US" sz="1800" b="0" dirty="0"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的向量在位置 </a:t>
            </a:r>
            <a:r>
              <a:rPr lang="en-US" altLang="zh-CN" sz="1800" b="0" i="1" dirty="0"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j </a:t>
            </a:r>
            <a:r>
              <a:rPr lang="zh-CN" altLang="en-US" sz="1800" b="0" dirty="0"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上的值为</a:t>
            </a:r>
            <a:r>
              <a:rPr lang="en-US" altLang="zh-CN" sz="1800" b="0" i="1" dirty="0"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endParaRPr lang="en-US" altLang="zh-CN" sz="1800" b="0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spcAft>
                <a:spcPct val="15000"/>
              </a:spcAft>
              <a:buFont typeface="黑体" panose="02010609060101010101" pitchFamily="49" charset="-122"/>
              <a:buChar char="-"/>
            </a:pPr>
            <a:r>
              <a:rPr lang="en-US" altLang="zh-CN" sz="1800" b="0" i="1" dirty="0"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1800" b="0" i="1" baseline="-25000" dirty="0"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i </a:t>
            </a:r>
            <a:r>
              <a:rPr lang="zh-CN" altLang="en-US" sz="1800" b="0" dirty="0"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的文档向量中某个位置的值为</a:t>
            </a:r>
            <a:r>
              <a:rPr lang="en-US" altLang="zh-CN" sz="1800" b="0" dirty="0"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1800" b="0" dirty="0"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，表示该词没有在该文档中出现 </a:t>
            </a:r>
            <a:endParaRPr lang="en-US" altLang="zh-CN" sz="1800" b="0" kern="100" dirty="0">
              <a:effectLst/>
              <a:latin typeface="+mj-lt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1800" b="0" kern="100" dirty="0">
                <a:latin typeface="+mj-lt"/>
                <a:cs typeface="Times New Roman" panose="02020603050405020304" pitchFamily="18" charset="0"/>
              </a:rPr>
              <a:t> </a:t>
            </a:r>
            <a:endParaRPr lang="en-US" altLang="zh-CN" sz="1800" b="0" kern="100" dirty="0">
              <a:latin typeface="+mj-lt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en-US" altLang="zh-CN" sz="1800" b="0" kern="100" dirty="0">
              <a:latin typeface="+mj-lt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zh-CN" altLang="en-US" sz="1800" b="0" kern="100" dirty="0">
                <a:latin typeface="+mj-lt"/>
                <a:cs typeface="Times New Roman" panose="02020603050405020304" pitchFamily="18" charset="0"/>
              </a:rPr>
              <a:t>    </a:t>
            </a:r>
            <a:endParaRPr lang="en-US" altLang="zh-CN" sz="1800" b="0" kern="100" dirty="0">
              <a:latin typeface="+mj-lt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SzPct val="55000"/>
              <a:buFont typeface="Wingdings" panose="05000000000000000000" pitchFamily="2" charset="2"/>
              <a:buChar char="n"/>
            </a:pPr>
            <a:r>
              <a:rPr lang="zh-CN" altLang="en-US" sz="2000" kern="1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词频的</a:t>
            </a:r>
            <a:r>
              <a:rPr lang="en-US" altLang="zh-CN" sz="2000" kern="100" dirty="0" err="1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Zipf</a:t>
            </a:r>
            <a:r>
              <a:rPr lang="zh-CN" altLang="en-US" sz="2000" kern="1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分布</a:t>
            </a:r>
            <a:endParaRPr lang="en-US" altLang="zh-CN" sz="2000" kern="100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1800" b="0" kern="100" dirty="0">
                <a:latin typeface="+mj-lt"/>
                <a:cs typeface="Times New Roman" panose="02020603050405020304" pitchFamily="18" charset="0"/>
              </a:rPr>
              <a:t>   </a:t>
            </a:r>
            <a:endParaRPr lang="en-US" altLang="zh-CN" sz="1800" b="0" kern="1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信息检索模型 </a:t>
            </a:r>
            <a:r>
              <a:rPr lang="en-US" altLang="zh-CN" dirty="0">
                <a:ea typeface="黑体" panose="02010609060101010101" pitchFamily="2" charset="-122"/>
              </a:rPr>
              <a:t>(2)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166124" y="5232700"/>
          <a:ext cx="1726356" cy="1659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851785" imgH="2844165" progId="Visio.Drawing.15">
                  <p:embed/>
                </p:oleObj>
              </mc:Choice>
              <mc:Fallback>
                <p:oleObj name="Visio" r:id="rId3" imgW="2851785" imgH="284416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6124" y="5232700"/>
                        <a:ext cx="1726356" cy="16592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27584" y="3994037"/>
          <a:ext cx="2736304" cy="120033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8499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1200" b="0" kern="10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文档</a:t>
                      </a: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ID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1200" b="0" kern="10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词集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45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zh-CN" sz="1200" b="0" kern="10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agent James bond good agent</a:t>
                      </a:r>
                      <a:endParaRPr lang="zh-CN" sz="1200" b="0" kern="10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45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zh-CN" sz="1200" b="0" kern="10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agent mobile computer</a:t>
                      </a:r>
                      <a:endParaRPr lang="zh-CN" sz="1200" b="0" kern="10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45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zh-CN" sz="1200" b="0" kern="10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James Madison movie</a:t>
                      </a:r>
                      <a:endParaRPr lang="zh-CN" sz="1200" b="0" kern="10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45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James Bond movie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615258" y="4001054"/>
          <a:ext cx="5452863" cy="119331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36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4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9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03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4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06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2941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1200" b="0" kern="10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文档</a:t>
                      </a: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ID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agent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bond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computer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good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James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Madison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Mobile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movie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9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CN" sz="12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CN" sz="12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CN" sz="12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zh-CN" sz="12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zh-CN" sz="12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zh-CN" sz="12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9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CN" sz="12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zh-CN" sz="12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09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zh-CN" sz="12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zh-CN" sz="12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zh-CN" sz="12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CN" sz="12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09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zh-CN" sz="12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CN" sz="12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zh-CN" sz="12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zh-CN" sz="12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599124" y="3536967"/>
            <a:ext cx="5472608" cy="45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1800" kern="100" dirty="0">
                <a:solidFill>
                  <a:srgbClr val="00B050"/>
                </a:solidFill>
                <a:latin typeface="+mj-lt"/>
              </a:rPr>
              <a:t>文档索引词集</a:t>
            </a:r>
            <a:r>
              <a:rPr lang="en-US" altLang="zh-CN" sz="1800" kern="100" dirty="0">
                <a:solidFill>
                  <a:srgbClr val="00B050"/>
                </a:solidFill>
                <a:latin typeface="+mj-lt"/>
              </a:rPr>
              <a:t>		             </a:t>
            </a:r>
            <a:r>
              <a:rPr lang="zh-CN" altLang="en-US" sz="1800" kern="100" dirty="0">
                <a:solidFill>
                  <a:srgbClr val="00B050"/>
                </a:solidFill>
                <a:latin typeface="+mj-lt"/>
              </a:rPr>
              <a:t>文档向量</a:t>
            </a:r>
            <a:endParaRPr lang="en-US" altLang="zh-CN" sz="1800" kern="100" dirty="0">
              <a:solidFill>
                <a:srgbClr val="00B050"/>
              </a:solidFill>
              <a:effectLst/>
              <a:latin typeface="+mj-lt"/>
            </a:endParaRPr>
          </a:p>
        </p:txBody>
      </p:sp>
      <p:sp>
        <p:nvSpPr>
          <p:cNvPr id="3" name="对话气泡: 圆角矩形 2"/>
          <p:cNvSpPr/>
          <p:nvPr/>
        </p:nvSpPr>
        <p:spPr bwMode="auto">
          <a:xfrm>
            <a:off x="899592" y="5702434"/>
            <a:ext cx="5904656" cy="936104"/>
          </a:xfrm>
          <a:prstGeom prst="wedgeRoundRectCallout">
            <a:avLst>
              <a:gd name="adj1" fmla="val 54558"/>
              <a:gd name="adj2" fmla="val -72137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algn="ctr">
              <a:lnSpc>
                <a:spcPts val="2600"/>
              </a:lnSpc>
              <a:spcBef>
                <a:spcPts val="0"/>
              </a:spcBef>
            </a:pPr>
            <a:r>
              <a:rPr lang="zh-CN" altLang="zh-CN" sz="1800" b="0" dirty="0">
                <a:latin typeface="+mj-lt"/>
                <a:cs typeface="Times New Roman" panose="02020603050405020304" pitchFamily="18" charset="0"/>
              </a:rPr>
              <a:t>只有</a:t>
            </a:r>
            <a:r>
              <a:rPr lang="zh-CN" altLang="zh-CN" sz="1800" b="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极少数</a:t>
            </a:r>
            <a:r>
              <a:rPr lang="zh-CN" altLang="zh-CN" sz="1800" b="0" dirty="0">
                <a:latin typeface="+mj-lt"/>
                <a:cs typeface="Times New Roman" panose="02020603050405020304" pitchFamily="18" charset="0"/>
              </a:rPr>
              <a:t>的词被</a:t>
            </a:r>
            <a:r>
              <a:rPr lang="zh-CN" altLang="zh-CN" sz="1800" b="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经常使用</a:t>
            </a:r>
            <a:r>
              <a:rPr lang="zh-CN" altLang="zh-CN" sz="1800" b="0" dirty="0">
                <a:latin typeface="+mj-lt"/>
                <a:cs typeface="Times New Roman" panose="02020603050405020304" pitchFamily="18" charset="0"/>
              </a:rPr>
              <a:t>，而</a:t>
            </a:r>
            <a:r>
              <a:rPr lang="zh-CN" altLang="zh-CN" sz="1800" b="0" dirty="0">
                <a:solidFill>
                  <a:srgbClr val="0000FF"/>
                </a:solidFill>
                <a:latin typeface="+mj-lt"/>
                <a:cs typeface="Times New Roman" panose="02020603050405020304" pitchFamily="18" charset="0"/>
              </a:rPr>
              <a:t>绝大多数</a:t>
            </a:r>
            <a:r>
              <a:rPr lang="zh-CN" altLang="zh-CN" sz="1800" b="0" dirty="0">
                <a:latin typeface="+mj-lt"/>
                <a:cs typeface="Times New Roman" panose="02020603050405020304" pitchFamily="18" charset="0"/>
              </a:rPr>
              <a:t>的词都</a:t>
            </a:r>
            <a:r>
              <a:rPr lang="zh-CN" altLang="zh-CN" sz="1800" b="0" dirty="0">
                <a:solidFill>
                  <a:srgbClr val="0000FF"/>
                </a:solidFill>
                <a:latin typeface="+mj-lt"/>
                <a:cs typeface="Times New Roman" panose="02020603050405020304" pitchFamily="18" charset="0"/>
              </a:rPr>
              <a:t>很少使用</a:t>
            </a:r>
            <a:r>
              <a:rPr lang="zh-CN" altLang="en-US" sz="1800" b="0" dirty="0">
                <a:latin typeface="+mj-lt"/>
                <a:cs typeface="Times New Roman" panose="02020603050405020304" pitchFamily="18" charset="0"/>
              </a:rPr>
              <a:t>。</a:t>
            </a:r>
            <a:r>
              <a:rPr lang="zh-CN" altLang="zh-CN" sz="1800" b="0" dirty="0">
                <a:latin typeface="+mj-lt"/>
                <a:cs typeface="Times New Roman" panose="02020603050405020304" pitchFamily="18" charset="0"/>
              </a:rPr>
              <a:t>频度最高的词和频度最低的词所含有的信息量最少</a:t>
            </a:r>
            <a:endParaRPr lang="zh-CN" altLang="en-US" sz="1800" b="0"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ChangeArrowheads="1"/>
          </p:cNvSpPr>
          <p:nvPr/>
        </p:nvSpPr>
        <p:spPr bwMode="auto">
          <a:xfrm>
            <a:off x="683568" y="1988840"/>
            <a:ext cx="8352928" cy="32403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eaLnBrk="1" hangingPunct="1">
              <a:lnSpc>
                <a:spcPts val="2600"/>
              </a:lnSpc>
              <a:spcAft>
                <a:spcPts val="0"/>
              </a:spcAft>
              <a:buSzPct val="55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一个词（非停止词）对于搜索而言（区分作用）</a:t>
            </a:r>
            <a:endParaRPr lang="en-US" altLang="zh-CN" sz="2000" dirty="0">
              <a:solidFill>
                <a:srgbClr val="0000FF"/>
              </a:solidFill>
              <a:latin typeface="+mj-lt"/>
              <a:ea typeface="黑体" panose="02010609060101010101" pitchFamily="2" charset="-122"/>
            </a:endParaRPr>
          </a:p>
          <a:p>
            <a:pPr>
              <a:lnSpc>
                <a:spcPts val="2600"/>
              </a:lnSpc>
              <a:spcAft>
                <a:spcPts val="0"/>
              </a:spcAft>
            </a:pPr>
            <a:r>
              <a:rPr lang="zh-CN" altLang="en-US" sz="1800" dirty="0">
                <a:solidFill>
                  <a:srgbClr val="002060"/>
                </a:solidFill>
                <a:latin typeface="+mj-lt"/>
                <a:ea typeface="黑体" panose="02010609060101010101" pitchFamily="2" charset="-122"/>
              </a:rPr>
              <a:t>   </a:t>
            </a:r>
            <a:r>
              <a:rPr lang="zh-CN" altLang="en-US" sz="1800" u="sng" dirty="0">
                <a:solidFill>
                  <a:srgbClr val="002060"/>
                </a:solidFill>
                <a:latin typeface="+mj-lt"/>
                <a:ea typeface="黑体" panose="02010609060101010101" pitchFamily="2" charset="-122"/>
              </a:rPr>
              <a:t>① 出现的次数越多越重要（一个文档）</a:t>
            </a:r>
          </a:p>
          <a:p>
            <a:pPr>
              <a:lnSpc>
                <a:spcPts val="2600"/>
              </a:lnSpc>
              <a:spcAft>
                <a:spcPts val="0"/>
              </a:spcAft>
            </a:pPr>
            <a:r>
              <a:rPr lang="zh-CN" altLang="en-US" sz="1800" dirty="0">
                <a:solidFill>
                  <a:srgbClr val="002060"/>
                </a:solidFill>
                <a:latin typeface="+mj-lt"/>
                <a:ea typeface="黑体" panose="02010609060101010101" pitchFamily="2" charset="-122"/>
              </a:rPr>
              <a:t>   </a:t>
            </a:r>
            <a:r>
              <a:rPr lang="zh-CN" altLang="en-US" sz="1800" u="sng" dirty="0">
                <a:solidFill>
                  <a:srgbClr val="002060"/>
                </a:solidFill>
                <a:latin typeface="+mj-lt"/>
                <a:ea typeface="黑体" panose="02010609060101010101" pitchFamily="2" charset="-122"/>
              </a:rPr>
              <a:t>② 包含该词的文档数越少越重要（多个文档的文档集）</a:t>
            </a:r>
          </a:p>
          <a:p>
            <a:pPr marL="342900" indent="-342900">
              <a:lnSpc>
                <a:spcPts val="2600"/>
              </a:lnSpc>
              <a:spcAft>
                <a:spcPts val="0"/>
              </a:spcAft>
              <a:buSzPct val="55000"/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0000FF"/>
                </a:solidFill>
                <a:latin typeface="+mj-lt"/>
                <a:ea typeface="黑体" panose="02010609060101010101" pitchFamily="2" charset="-122"/>
              </a:rPr>
              <a:t>体现这两个性质的词权重计算方法</a:t>
            </a:r>
          </a:p>
          <a:p>
            <a:pPr marL="464820" indent="-285750">
              <a:lnSpc>
                <a:spcPts val="2600"/>
              </a:lnSpc>
              <a:spcAft>
                <a:spcPts val="0"/>
              </a:spcAft>
              <a:buSzPct val="55000"/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+mj-lt"/>
                <a:ea typeface="黑体" panose="02010609060101010101" pitchFamily="2" charset="-122"/>
              </a:rPr>
              <a:t> 词权值的大小取决于以下两个方面的因素（</a:t>
            </a:r>
            <a:r>
              <a:rPr lang="en-US" altLang="zh-CN" sz="1800" i="1" dirty="0" err="1">
                <a:latin typeface="+mj-lt"/>
                <a:ea typeface="黑体" panose="02010609060101010101" pitchFamily="2" charset="-122"/>
              </a:rPr>
              <a:t>d</a:t>
            </a:r>
            <a:r>
              <a:rPr lang="en-US" altLang="zh-CN" sz="1800" i="1" baseline="-25000" dirty="0" err="1">
                <a:latin typeface="+mj-lt"/>
                <a:ea typeface="黑体" panose="02010609060101010101" pitchFamily="2" charset="-122"/>
              </a:rPr>
              <a:t>j</a:t>
            </a:r>
            <a:r>
              <a:rPr lang="zh-CN" altLang="en-US" sz="1800" dirty="0">
                <a:latin typeface="+mj-lt"/>
                <a:ea typeface="黑体" panose="02010609060101010101" pitchFamily="2" charset="-122"/>
              </a:rPr>
              <a:t>中的词</a:t>
            </a:r>
            <a:r>
              <a:rPr lang="en-US" altLang="zh-CN" sz="1800" i="1" dirty="0" err="1">
                <a:latin typeface="+mj-lt"/>
                <a:ea typeface="黑体" panose="02010609060101010101" pitchFamily="2" charset="-122"/>
              </a:rPr>
              <a:t>k</a:t>
            </a:r>
            <a:r>
              <a:rPr lang="en-US" altLang="zh-CN" sz="1800" i="1" baseline="-25000" dirty="0" err="1">
                <a:latin typeface="+mj-lt"/>
                <a:ea typeface="黑体" panose="02010609060101010101" pitchFamily="2" charset="-122"/>
              </a:rPr>
              <a:t>i</a:t>
            </a:r>
            <a:r>
              <a:rPr lang="zh-CN" altLang="en-US" sz="1800" dirty="0">
                <a:latin typeface="+mj-lt"/>
                <a:ea typeface="黑体" panose="02010609060101010101" pitchFamily="2" charset="-122"/>
              </a:rPr>
              <a:t>的权值）：</a:t>
            </a:r>
          </a:p>
          <a:p>
            <a:pPr>
              <a:lnSpc>
                <a:spcPts val="2600"/>
              </a:lnSpc>
              <a:spcAft>
                <a:spcPts val="0"/>
              </a:spcAft>
            </a:pPr>
            <a:r>
              <a:rPr lang="zh-CN" altLang="en-US" sz="1800" dirty="0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  </a:t>
            </a:r>
            <a:r>
              <a:rPr lang="zh-CN" altLang="en-US" sz="1800" u="sng" dirty="0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① 局部权值（词频）</a:t>
            </a:r>
            <a:r>
              <a:rPr lang="zh-CN" altLang="en-US" sz="1800" dirty="0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  </a:t>
            </a:r>
            <a:r>
              <a:rPr lang="en-US" altLang="zh-CN" sz="1800" i="1" dirty="0" err="1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f</a:t>
            </a:r>
            <a:r>
              <a:rPr lang="en-US" altLang="zh-CN" sz="1800" i="1" baseline="-25000" dirty="0" err="1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ij</a:t>
            </a:r>
            <a:r>
              <a:rPr lang="en-US" altLang="zh-CN" sz="1800" dirty="0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=</a:t>
            </a:r>
            <a:r>
              <a:rPr lang="en-US" altLang="zh-CN" sz="1800" i="1" dirty="0" err="1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freq</a:t>
            </a:r>
            <a:r>
              <a:rPr lang="en-US" altLang="zh-CN" sz="1800" i="1" baseline="-25000" dirty="0" err="1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ij</a:t>
            </a:r>
            <a:r>
              <a:rPr lang="en-US" altLang="zh-CN" sz="1800" dirty="0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/max </a:t>
            </a:r>
            <a:r>
              <a:rPr lang="en-US" altLang="zh-CN" sz="1800" i="1" dirty="0" err="1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tf</a:t>
            </a:r>
            <a:r>
              <a:rPr lang="en-US" altLang="zh-CN" sz="1800" i="1" baseline="-25000" dirty="0" err="1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j</a:t>
            </a:r>
            <a:r>
              <a:rPr lang="en-US" altLang="zh-CN" sz="1800" i="1" u="sng" baseline="-25000" dirty="0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 </a:t>
            </a:r>
            <a:r>
              <a:rPr lang="en-US" altLang="zh-CN" sz="1800" i="1" dirty="0">
                <a:latin typeface="+mj-lt"/>
                <a:ea typeface="黑体" panose="02010609060101010101" pitchFamily="2" charset="-122"/>
              </a:rPr>
              <a:t>—</a:t>
            </a:r>
            <a:r>
              <a:rPr lang="zh-CN" altLang="en-US" sz="1800" dirty="0">
                <a:latin typeface="+mj-lt"/>
                <a:ea typeface="黑体" panose="02010609060101010101" pitchFamily="2" charset="-122"/>
              </a:rPr>
              <a:t>第</a:t>
            </a:r>
            <a:r>
              <a:rPr lang="en-US" altLang="zh-CN" sz="1800" i="1" dirty="0" err="1">
                <a:latin typeface="+mj-lt"/>
                <a:ea typeface="黑体" panose="02010609060101010101" pitchFamily="2" charset="-122"/>
              </a:rPr>
              <a:t>i</a:t>
            </a:r>
            <a:r>
              <a:rPr lang="zh-CN" altLang="en-US" sz="1800" dirty="0">
                <a:latin typeface="+mj-lt"/>
                <a:ea typeface="黑体" panose="02010609060101010101" pitchFamily="2" charset="-122"/>
              </a:rPr>
              <a:t>个词在第</a:t>
            </a:r>
            <a:r>
              <a:rPr lang="en-US" altLang="zh-CN" sz="1800" i="1" dirty="0">
                <a:latin typeface="+mj-lt"/>
                <a:ea typeface="黑体" panose="02010609060101010101" pitchFamily="2" charset="-122"/>
              </a:rPr>
              <a:t>j</a:t>
            </a:r>
            <a:r>
              <a:rPr lang="zh-CN" altLang="en-US" sz="1800" dirty="0">
                <a:latin typeface="+mj-lt"/>
                <a:ea typeface="黑体" panose="02010609060101010101" pitchFamily="2" charset="-122"/>
              </a:rPr>
              <a:t>个文档中的权值</a:t>
            </a:r>
            <a:endParaRPr lang="en-US" altLang="zh-CN" sz="1800" i="1" dirty="0">
              <a:solidFill>
                <a:schemeClr val="folHlink"/>
              </a:solidFill>
              <a:latin typeface="+mj-lt"/>
              <a:ea typeface="黑体" panose="02010609060101010101" pitchFamily="2" charset="-122"/>
            </a:endParaRPr>
          </a:p>
          <a:p>
            <a:pPr>
              <a:lnSpc>
                <a:spcPts val="2600"/>
              </a:lnSpc>
              <a:spcAft>
                <a:spcPts val="0"/>
              </a:spcAft>
            </a:pPr>
            <a:r>
              <a:rPr lang="zh-CN" altLang="en-US" sz="1800" dirty="0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  </a:t>
            </a:r>
            <a:r>
              <a:rPr lang="zh-CN" altLang="en-US" sz="1800" u="sng" dirty="0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② 全局权值（文档频率）</a:t>
            </a:r>
            <a:r>
              <a:rPr lang="en-US" altLang="zh-CN" sz="1800" i="1" dirty="0" err="1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idf</a:t>
            </a:r>
            <a:r>
              <a:rPr lang="en-US" altLang="zh-CN" sz="1800" i="1" baseline="-25000" dirty="0" err="1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i</a:t>
            </a:r>
            <a:r>
              <a:rPr lang="en-US" altLang="zh-CN" sz="1800" dirty="0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=log(</a:t>
            </a:r>
            <a:r>
              <a:rPr lang="en-US" altLang="zh-CN" sz="1800" i="1" dirty="0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n</a:t>
            </a:r>
            <a:r>
              <a:rPr lang="en-US" altLang="zh-CN" sz="1800" dirty="0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/</a:t>
            </a:r>
            <a:r>
              <a:rPr lang="en-US" altLang="zh-CN" sz="1800" i="1" dirty="0" err="1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n</a:t>
            </a:r>
            <a:r>
              <a:rPr lang="en-US" altLang="zh-CN" sz="1800" i="1" baseline="-25000" dirty="0" err="1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i</a:t>
            </a:r>
            <a:r>
              <a:rPr lang="en-US" altLang="zh-CN" sz="1800" dirty="0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)</a:t>
            </a:r>
            <a:r>
              <a:rPr lang="en-US" altLang="zh-CN" sz="1800" i="1" dirty="0">
                <a:latin typeface="+mj-lt"/>
                <a:ea typeface="黑体" panose="02010609060101010101" pitchFamily="2" charset="-122"/>
              </a:rPr>
              <a:t>—</a:t>
            </a:r>
            <a:r>
              <a:rPr lang="zh-CN" altLang="en-US" sz="1800" dirty="0">
                <a:latin typeface="+mj-lt"/>
                <a:ea typeface="黑体" panose="02010609060101010101" pitchFamily="2" charset="-122"/>
              </a:rPr>
              <a:t>第</a:t>
            </a:r>
            <a:r>
              <a:rPr lang="en-US" altLang="zh-CN" sz="1800" i="1" dirty="0" err="1">
                <a:latin typeface="+mj-lt"/>
                <a:ea typeface="黑体" panose="02010609060101010101" pitchFamily="2" charset="-122"/>
              </a:rPr>
              <a:t>i</a:t>
            </a:r>
            <a:r>
              <a:rPr lang="zh-CN" altLang="en-US" sz="1800" dirty="0">
                <a:latin typeface="+mj-lt"/>
                <a:ea typeface="黑体" panose="02010609060101010101" pitchFamily="2" charset="-122"/>
              </a:rPr>
              <a:t>个词在整个文档集中的权值</a:t>
            </a:r>
            <a:endParaRPr lang="en-US" altLang="zh-CN" sz="1800" u="sng" dirty="0">
              <a:solidFill>
                <a:schemeClr val="folHlink"/>
              </a:solidFill>
              <a:latin typeface="+mj-lt"/>
              <a:ea typeface="黑体" panose="02010609060101010101" pitchFamily="2" charset="-122"/>
            </a:endParaRPr>
          </a:p>
          <a:p>
            <a:pPr marL="464820" indent="-285750">
              <a:lnSpc>
                <a:spcPts val="2600"/>
              </a:lnSpc>
              <a:spcAft>
                <a:spcPts val="0"/>
              </a:spcAft>
              <a:buSzPct val="55000"/>
              <a:buFont typeface="Wingdings" panose="05000000000000000000" pitchFamily="2" charset="2"/>
              <a:buChar char="n"/>
            </a:pPr>
            <a:r>
              <a:rPr lang="en-US" altLang="zh-CN" sz="1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tf-idf</a:t>
            </a:r>
            <a:r>
              <a:rPr lang="zh-CN" altLang="en-US" sz="1800" dirty="0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加权模式</a:t>
            </a:r>
            <a:r>
              <a:rPr lang="en-US" altLang="zh-CN" sz="1800" dirty="0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——</a:t>
            </a:r>
            <a:r>
              <a:rPr lang="en-US" altLang="zh-CN" sz="1800" i="1" dirty="0" err="1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w</a:t>
            </a:r>
            <a:r>
              <a:rPr lang="en-US" altLang="zh-CN" sz="1800" i="1" baseline="-25000" dirty="0" err="1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ij</a:t>
            </a:r>
            <a:r>
              <a:rPr lang="en-US" altLang="zh-CN" sz="1800" dirty="0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=</a:t>
            </a:r>
            <a:r>
              <a:rPr lang="en-US" altLang="zh-CN" sz="1800" i="1" dirty="0" err="1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f</a:t>
            </a:r>
            <a:r>
              <a:rPr lang="en-US" altLang="zh-CN" sz="1800" i="1" baseline="-25000" dirty="0" err="1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ij</a:t>
            </a:r>
            <a:r>
              <a:rPr lang="en-US" altLang="zh-CN" sz="1800" dirty="0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*</a:t>
            </a:r>
            <a:r>
              <a:rPr lang="en-US" altLang="zh-CN" sz="1800" i="1" dirty="0" err="1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idf</a:t>
            </a:r>
            <a:r>
              <a:rPr lang="en-US" altLang="zh-CN" sz="1800" i="1" baseline="-25000" dirty="0" err="1">
                <a:solidFill>
                  <a:srgbClr val="FF0000"/>
                </a:solidFill>
                <a:latin typeface="+mj-lt"/>
                <a:ea typeface="黑体" panose="02010609060101010101" pitchFamily="2" charset="-122"/>
              </a:rPr>
              <a:t>i</a:t>
            </a:r>
            <a:endParaRPr lang="zh-CN" altLang="en-US" sz="1800" i="1" baseline="-25000" dirty="0">
              <a:solidFill>
                <a:srgbClr val="FF0000"/>
              </a:solidFill>
              <a:latin typeface="+mj-lt"/>
              <a:ea typeface="黑体" panose="02010609060101010101" pitchFamily="2" charset="-122"/>
            </a:endParaRPr>
          </a:p>
          <a:p>
            <a:pPr>
              <a:lnSpc>
                <a:spcPts val="2600"/>
              </a:lnSpc>
              <a:spcAft>
                <a:spcPts val="0"/>
              </a:spcAft>
            </a:pPr>
            <a:endParaRPr lang="en-US" altLang="zh-CN" sz="1800" b="0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  <a:spcAft>
                <a:spcPts val="0"/>
              </a:spcAft>
            </a:pPr>
            <a:endParaRPr lang="en-US" altLang="zh-CN" sz="1800" b="0" dirty="0">
              <a:effectLst/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  <a:spcAft>
                <a:spcPts val="0"/>
              </a:spcAft>
            </a:pPr>
            <a:endParaRPr lang="en-US" altLang="zh-CN" sz="1800" b="0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  <a:spcAft>
                <a:spcPts val="0"/>
              </a:spcAft>
            </a:pPr>
            <a:endParaRPr lang="en-US" altLang="zh-CN" sz="1800" b="0" kern="100" dirty="0">
              <a:latin typeface="+mj-lt"/>
              <a:ea typeface="黑体" panose="02010609060101010101" pitchFamily="2" charset="-122"/>
            </a:endParaRPr>
          </a:p>
          <a:p>
            <a:pPr lvl="0" algn="just">
              <a:lnSpc>
                <a:spcPts val="2600"/>
              </a:lnSpc>
              <a:spcAft>
                <a:spcPts val="0"/>
              </a:spcAft>
            </a:pPr>
            <a:endParaRPr lang="en-US" altLang="zh-CN" sz="1800" b="0" kern="100" dirty="0">
              <a:effectLst/>
              <a:latin typeface="+mj-lt"/>
              <a:ea typeface="黑体" panose="02010609060101010101" pitchFamily="2" charset="-122"/>
            </a:endParaRPr>
          </a:p>
          <a:p>
            <a:pPr lvl="0" algn="just">
              <a:lnSpc>
                <a:spcPts val="2600"/>
              </a:lnSpc>
              <a:spcAft>
                <a:spcPts val="0"/>
              </a:spcAft>
            </a:pPr>
            <a:endParaRPr lang="en-US" altLang="zh-CN" sz="1800" b="0" kern="100" dirty="0">
              <a:latin typeface="+mj-lt"/>
              <a:ea typeface="黑体" panose="02010609060101010101" pitchFamily="2" charset="-122"/>
            </a:endParaRPr>
          </a:p>
        </p:txBody>
      </p:sp>
      <p:sp>
        <p:nvSpPr>
          <p:cNvPr id="1536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2" charset="-122"/>
              </a:rPr>
              <a:t>信息检索模型 </a:t>
            </a:r>
            <a:r>
              <a:rPr lang="en-US" altLang="zh-CN" dirty="0">
                <a:ea typeface="黑体" panose="02010609060101010101" pitchFamily="2" charset="-122"/>
              </a:rPr>
              <a:t>(3)</a:t>
            </a:r>
            <a:endParaRPr lang="zh-CN" altLang="en-US" dirty="0">
              <a:ea typeface="黑体" panose="0201060906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5596" y="5131417"/>
            <a:ext cx="7272808" cy="1560171"/>
          </a:xfrm>
          <a:prstGeom prst="rect">
            <a:avLst/>
          </a:prstGeom>
          <a:solidFill>
            <a:schemeClr val="accent5"/>
          </a:solidFill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spcAft>
                <a:spcPts val="0"/>
              </a:spcAft>
            </a:pPr>
            <a:r>
              <a:rPr lang="en-US" altLang="zh-CN" sz="1800" b="0" dirty="0">
                <a:latin typeface="+mj-lt"/>
                <a:ea typeface="黑体" panose="02010609060101010101" pitchFamily="2" charset="-122"/>
              </a:rPr>
              <a:t> - </a:t>
            </a:r>
            <a:r>
              <a:rPr lang="en-US" altLang="zh-CN" sz="1800" b="0" i="1" dirty="0">
                <a:latin typeface="+mj-lt"/>
                <a:ea typeface="黑体" panose="02010609060101010101" pitchFamily="2" charset="-122"/>
              </a:rPr>
              <a:t>n</a:t>
            </a:r>
            <a:r>
              <a:rPr lang="en-US" altLang="zh-CN" sz="1800" b="0" dirty="0">
                <a:latin typeface="+mj-lt"/>
                <a:ea typeface="黑体" panose="02010609060101010101" pitchFamily="2" charset="-122"/>
              </a:rPr>
              <a:t>—</a:t>
            </a:r>
            <a:r>
              <a:rPr lang="zh-CN" altLang="en-US" sz="1800" b="0" dirty="0">
                <a:latin typeface="+mj-lt"/>
                <a:ea typeface="黑体" panose="02010609060101010101" pitchFamily="2" charset="-122"/>
              </a:rPr>
              <a:t>系统中文档总数； </a:t>
            </a:r>
            <a:r>
              <a:rPr lang="en-US" altLang="zh-CN" sz="1800" b="0" i="1" dirty="0" err="1">
                <a:latin typeface="+mj-lt"/>
                <a:ea typeface="黑体" panose="02010609060101010101" pitchFamily="2" charset="-122"/>
              </a:rPr>
              <a:t>n</a:t>
            </a:r>
            <a:r>
              <a:rPr lang="en-US" altLang="zh-CN" sz="1800" b="0" i="1" baseline="-25000" dirty="0" err="1">
                <a:latin typeface="+mj-lt"/>
                <a:ea typeface="黑体" panose="02010609060101010101" pitchFamily="2" charset="-122"/>
              </a:rPr>
              <a:t>i</a:t>
            </a:r>
            <a:r>
              <a:rPr lang="en-US" altLang="zh-CN" sz="1800" b="0" dirty="0">
                <a:latin typeface="+mj-lt"/>
                <a:ea typeface="黑体" panose="02010609060101010101" pitchFamily="2" charset="-122"/>
              </a:rPr>
              <a:t>—</a:t>
            </a:r>
            <a:r>
              <a:rPr lang="zh-CN" altLang="en-US" sz="1800" b="0" dirty="0">
                <a:latin typeface="+mj-lt"/>
                <a:ea typeface="黑体" panose="02010609060101010101" pitchFamily="2" charset="-122"/>
              </a:rPr>
              <a:t>系统中含有</a:t>
            </a:r>
            <a:r>
              <a:rPr lang="en-US" altLang="zh-CN" sz="1800" b="0" i="1" dirty="0" err="1">
                <a:latin typeface="+mj-lt"/>
                <a:ea typeface="黑体" panose="02010609060101010101" pitchFamily="2" charset="-122"/>
              </a:rPr>
              <a:t>k</a:t>
            </a:r>
            <a:r>
              <a:rPr lang="en-US" altLang="zh-CN" sz="1800" b="0" i="1" baseline="-25000" dirty="0" err="1">
                <a:latin typeface="+mj-lt"/>
                <a:ea typeface="黑体" panose="02010609060101010101" pitchFamily="2" charset="-122"/>
              </a:rPr>
              <a:t>i</a:t>
            </a:r>
            <a:r>
              <a:rPr lang="zh-CN" altLang="en-US" sz="1800" b="0" dirty="0">
                <a:latin typeface="+mj-lt"/>
                <a:ea typeface="黑体" panose="02010609060101010101" pitchFamily="2" charset="-122"/>
              </a:rPr>
              <a:t>的文档数</a:t>
            </a:r>
          </a:p>
          <a:p>
            <a:pPr>
              <a:lnSpc>
                <a:spcPts val="2600"/>
              </a:lnSpc>
              <a:spcAft>
                <a:spcPts val="0"/>
              </a:spcAft>
            </a:pPr>
            <a:r>
              <a:rPr lang="en-US" altLang="zh-CN" sz="1800" b="0" dirty="0">
                <a:latin typeface="+mj-lt"/>
                <a:ea typeface="黑体" panose="02010609060101010101" pitchFamily="2" charset="-122"/>
              </a:rPr>
              <a:t>  - </a:t>
            </a:r>
            <a:r>
              <a:rPr lang="en-US" altLang="zh-CN" sz="1800" b="0" i="1" dirty="0" err="1">
                <a:latin typeface="+mj-lt"/>
                <a:ea typeface="黑体" panose="02010609060101010101" pitchFamily="2" charset="-122"/>
              </a:rPr>
              <a:t>freq</a:t>
            </a:r>
            <a:r>
              <a:rPr lang="en-US" altLang="zh-CN" sz="1800" b="0" i="1" baseline="-25000" dirty="0" err="1">
                <a:latin typeface="+mj-lt"/>
                <a:ea typeface="黑体" panose="02010609060101010101" pitchFamily="2" charset="-122"/>
              </a:rPr>
              <a:t>ij</a:t>
            </a:r>
            <a:r>
              <a:rPr lang="en-US" altLang="zh-CN" sz="1800" b="0" dirty="0">
                <a:latin typeface="+mj-lt"/>
                <a:ea typeface="黑体" panose="02010609060101010101" pitchFamily="2" charset="-122"/>
              </a:rPr>
              <a:t>—</a:t>
            </a:r>
            <a:r>
              <a:rPr lang="en-US" altLang="zh-CN" sz="1800" b="0" i="1" dirty="0" err="1">
                <a:latin typeface="+mj-lt"/>
                <a:ea typeface="黑体" panose="02010609060101010101" pitchFamily="2" charset="-122"/>
              </a:rPr>
              <a:t>k</a:t>
            </a:r>
            <a:r>
              <a:rPr lang="en-US" altLang="zh-CN" sz="1800" b="0" i="1" baseline="-25000" dirty="0" err="1">
                <a:latin typeface="+mj-lt"/>
                <a:ea typeface="黑体" panose="02010609060101010101" pitchFamily="2" charset="-122"/>
              </a:rPr>
              <a:t>i</a:t>
            </a:r>
            <a:r>
              <a:rPr lang="zh-CN" altLang="en-US" sz="1800" b="0" dirty="0">
                <a:latin typeface="+mj-lt"/>
                <a:ea typeface="黑体" panose="02010609060101010101" pitchFamily="2" charset="-122"/>
              </a:rPr>
              <a:t>在</a:t>
            </a:r>
            <a:r>
              <a:rPr lang="en-US" altLang="zh-CN" sz="1800" b="0" i="1" dirty="0" err="1">
                <a:latin typeface="+mj-lt"/>
                <a:ea typeface="黑体" panose="02010609060101010101" pitchFamily="2" charset="-122"/>
              </a:rPr>
              <a:t>d</a:t>
            </a:r>
            <a:r>
              <a:rPr lang="en-US" altLang="zh-CN" sz="1800" b="0" i="1" baseline="-25000" dirty="0" err="1">
                <a:latin typeface="+mj-lt"/>
                <a:ea typeface="黑体" panose="02010609060101010101" pitchFamily="2" charset="-122"/>
              </a:rPr>
              <a:t>j</a:t>
            </a:r>
            <a:r>
              <a:rPr lang="zh-CN" altLang="en-US" sz="1800" b="0" dirty="0">
                <a:latin typeface="+mj-lt"/>
                <a:ea typeface="黑体" panose="02010609060101010101" pitchFamily="2" charset="-122"/>
              </a:rPr>
              <a:t>中出现的次数</a:t>
            </a:r>
          </a:p>
          <a:p>
            <a:pPr>
              <a:lnSpc>
                <a:spcPts val="2600"/>
              </a:lnSpc>
              <a:spcAft>
                <a:spcPts val="0"/>
              </a:spcAft>
            </a:pPr>
            <a:r>
              <a:rPr lang="en-US" altLang="zh-CN" sz="1800" b="0" dirty="0">
                <a:latin typeface="+mj-lt"/>
                <a:ea typeface="黑体" panose="02010609060101010101" pitchFamily="2" charset="-122"/>
              </a:rPr>
              <a:t>  - </a:t>
            </a:r>
            <a:r>
              <a:rPr lang="en-US" altLang="zh-CN" sz="1800" b="0" i="1" dirty="0" err="1">
                <a:latin typeface="+mj-lt"/>
                <a:ea typeface="黑体" panose="02010609060101010101" pitchFamily="2" charset="-122"/>
              </a:rPr>
              <a:t>idf</a:t>
            </a:r>
            <a:r>
              <a:rPr lang="en-US" altLang="zh-CN" sz="1800" b="0" i="1" baseline="-25000" dirty="0" err="1">
                <a:latin typeface="+mj-lt"/>
                <a:ea typeface="黑体" panose="02010609060101010101" pitchFamily="2" charset="-122"/>
              </a:rPr>
              <a:t>i</a:t>
            </a:r>
            <a:r>
              <a:rPr lang="en-US" altLang="zh-CN" sz="1800" b="0" dirty="0">
                <a:latin typeface="+mj-lt"/>
                <a:ea typeface="黑体" panose="02010609060101010101" pitchFamily="2" charset="-122"/>
              </a:rPr>
              <a:t>—</a:t>
            </a:r>
            <a:r>
              <a:rPr lang="en-US" altLang="zh-CN" sz="1800" b="0" i="1" dirty="0" err="1">
                <a:latin typeface="+mj-lt"/>
                <a:ea typeface="黑体" panose="02010609060101010101" pitchFamily="2" charset="-122"/>
              </a:rPr>
              <a:t>k</a:t>
            </a:r>
            <a:r>
              <a:rPr lang="en-US" altLang="zh-CN" sz="1800" b="0" i="1" baseline="-25000" dirty="0" err="1">
                <a:latin typeface="+mj-lt"/>
                <a:ea typeface="黑体" panose="02010609060101010101" pitchFamily="2" charset="-122"/>
              </a:rPr>
              <a:t>i</a:t>
            </a:r>
            <a:r>
              <a:rPr lang="zh-CN" altLang="en-US" sz="1800" b="0" dirty="0">
                <a:latin typeface="+mj-lt"/>
                <a:ea typeface="黑体" panose="02010609060101010101" pitchFamily="2" charset="-122"/>
              </a:rPr>
              <a:t>的逆文档频率（也称倒排文档频率）</a:t>
            </a:r>
          </a:p>
          <a:p>
            <a:pPr>
              <a:lnSpc>
                <a:spcPts val="2600"/>
              </a:lnSpc>
              <a:spcAft>
                <a:spcPts val="0"/>
              </a:spcAft>
            </a:pPr>
            <a:r>
              <a:rPr lang="en-US" altLang="zh-CN" sz="1800" b="0" dirty="0">
                <a:latin typeface="+mj-lt"/>
                <a:ea typeface="黑体" panose="02010609060101010101" pitchFamily="2" charset="-122"/>
              </a:rPr>
              <a:t>  - max </a:t>
            </a:r>
            <a:r>
              <a:rPr lang="en-US" altLang="zh-CN" sz="1800" b="0" i="1" dirty="0" err="1">
                <a:latin typeface="+mj-lt"/>
                <a:ea typeface="黑体" panose="02010609060101010101" pitchFamily="2" charset="-122"/>
              </a:rPr>
              <a:t>tf</a:t>
            </a:r>
            <a:r>
              <a:rPr lang="en-US" altLang="zh-CN" sz="1800" b="0" i="1" baseline="-25000" dirty="0" err="1">
                <a:latin typeface="+mj-lt"/>
                <a:ea typeface="黑体" panose="02010609060101010101" pitchFamily="2" charset="-122"/>
              </a:rPr>
              <a:t>j</a:t>
            </a:r>
            <a:r>
              <a:rPr lang="en-US" altLang="zh-CN" sz="1800" b="0" dirty="0">
                <a:latin typeface="+mj-lt"/>
                <a:ea typeface="黑体" panose="02010609060101010101" pitchFamily="2" charset="-122"/>
              </a:rPr>
              <a:t>—</a:t>
            </a:r>
            <a:r>
              <a:rPr lang="en-US" altLang="zh-CN" sz="1800" b="0" i="1" dirty="0" err="1">
                <a:latin typeface="+mj-lt"/>
                <a:ea typeface="黑体" panose="02010609060101010101" pitchFamily="2" charset="-122"/>
              </a:rPr>
              <a:t>d</a:t>
            </a:r>
            <a:r>
              <a:rPr lang="en-US" altLang="zh-CN" sz="1800" b="0" i="1" baseline="-25000" dirty="0" err="1">
                <a:latin typeface="+mj-lt"/>
                <a:ea typeface="黑体" panose="02010609060101010101" pitchFamily="2" charset="-122"/>
              </a:rPr>
              <a:t>j</a:t>
            </a:r>
            <a:r>
              <a:rPr lang="zh-CN" altLang="en-US" sz="1800" b="0" dirty="0">
                <a:latin typeface="+mj-lt"/>
                <a:ea typeface="黑体" panose="02010609060101010101" pitchFamily="2" charset="-122"/>
              </a:rPr>
              <a:t>中所有词出现次数的最大值（消除文档长度对词权的影响） </a:t>
            </a:r>
            <a:endParaRPr lang="zh-CN" altLang="en-US" sz="1800" b="0" dirty="0">
              <a:latin typeface="+mj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2" charset="-122"/>
              </a:rPr>
              <a:t>信息检索模型 </a:t>
            </a:r>
            <a:r>
              <a:rPr lang="en-US" altLang="zh-CN" dirty="0">
                <a:ea typeface="黑体" panose="02010609060101010101" pitchFamily="2" charset="-122"/>
              </a:rPr>
              <a:t>(4)</a:t>
            </a:r>
            <a:endParaRPr lang="zh-CN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27584" y="4160168"/>
            <a:ext cx="8255057" cy="208823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</a:ln>
        </p:spPr>
        <p:txBody>
          <a:bodyPr/>
          <a:lstStyle/>
          <a:p>
            <a:pPr lvl="0" algn="just">
              <a:lnSpc>
                <a:spcPct val="13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00B050"/>
                </a:solidFill>
                <a:effectLst/>
                <a:latin typeface="+mj-lt"/>
                <a:ea typeface="黑体" panose="02010609060101010101" pitchFamily="2" charset="-122"/>
              </a:rPr>
              <a:t>【</a:t>
            </a:r>
            <a:r>
              <a:rPr lang="zh-CN" altLang="en-US" sz="2000" dirty="0">
                <a:solidFill>
                  <a:srgbClr val="00B050"/>
                </a:solidFill>
                <a:latin typeface="+mj-lt"/>
              </a:rPr>
              <a:t>例</a:t>
            </a:r>
            <a:r>
              <a:rPr lang="en-US" altLang="zh-CN" sz="2000" dirty="0">
                <a:solidFill>
                  <a:srgbClr val="00B050"/>
                </a:solidFill>
                <a:effectLst/>
                <a:latin typeface="+mj-lt"/>
                <a:ea typeface="黑体" panose="02010609060101010101" pitchFamily="2" charset="-122"/>
              </a:rPr>
              <a:t>】</a:t>
            </a:r>
            <a:r>
              <a:rPr lang="zh-CN" altLang="en-US" sz="2000" b="0" dirty="0">
                <a:effectLst/>
                <a:latin typeface="+mj-lt"/>
                <a:ea typeface="黑体" panose="02010609060101010101" pitchFamily="2" charset="-122"/>
              </a:rPr>
              <a:t>文档</a:t>
            </a:r>
            <a:r>
              <a:rPr lang="zh-CN" altLang="en-US" sz="2000" b="0" dirty="0">
                <a:latin typeface="+mj-lt"/>
                <a:ea typeface="黑体" panose="02010609060101010101" pitchFamily="2" charset="-122"/>
              </a:rPr>
              <a:t>总数</a:t>
            </a:r>
            <a:r>
              <a:rPr lang="en-US" altLang="zh-CN" sz="2000" b="0" i="1" dirty="0">
                <a:effectLst/>
                <a:latin typeface="+mj-lt"/>
                <a:ea typeface="黑体" panose="02010609060101010101" pitchFamily="2" charset="-122"/>
              </a:rPr>
              <a:t>n</a:t>
            </a:r>
            <a:r>
              <a:rPr lang="en-US" altLang="zh-CN" sz="2000" b="0" dirty="0">
                <a:effectLst/>
                <a:latin typeface="+mj-lt"/>
                <a:ea typeface="黑体" panose="02010609060101010101" pitchFamily="2" charset="-122"/>
              </a:rPr>
              <a:t>=4</a:t>
            </a:r>
            <a:r>
              <a:rPr lang="zh-CN" altLang="zh-CN" sz="2000" b="0" dirty="0">
                <a:effectLst/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，系统中含有索引词</a:t>
            </a:r>
            <a:r>
              <a:rPr lang="en-US" altLang="zh-CN" sz="2000" b="0" i="1" dirty="0">
                <a:effectLst/>
                <a:latin typeface="+mj-lt"/>
                <a:ea typeface="黑体" panose="02010609060101010101" pitchFamily="2" charset="-122"/>
              </a:rPr>
              <a:t>k</a:t>
            </a:r>
            <a:r>
              <a:rPr lang="en-US" altLang="zh-CN" sz="2000" b="0" i="1" baseline="-25000" dirty="0">
                <a:effectLst/>
                <a:latin typeface="+mj-lt"/>
                <a:ea typeface="黑体" panose="02010609060101010101" pitchFamily="2" charset="-122"/>
              </a:rPr>
              <a:t>1</a:t>
            </a:r>
            <a:r>
              <a:rPr lang="en-US" altLang="zh-CN" sz="2000" b="0" dirty="0">
                <a:effectLst/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(agent)</a:t>
            </a:r>
            <a:r>
              <a:rPr lang="zh-CN" altLang="en-US" sz="2000" b="0" dirty="0">
                <a:effectLst/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 的</a:t>
            </a:r>
            <a:r>
              <a:rPr lang="zh-CN" altLang="zh-CN" sz="2000" b="0" dirty="0">
                <a:effectLst/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文档数</a:t>
            </a:r>
            <a:r>
              <a:rPr lang="en-US" altLang="zh-CN" sz="2000" b="0" i="1" dirty="0">
                <a:effectLst/>
                <a:latin typeface="+mj-lt"/>
                <a:ea typeface="黑体" panose="02010609060101010101" pitchFamily="2" charset="-122"/>
              </a:rPr>
              <a:t>n</a:t>
            </a:r>
            <a:r>
              <a:rPr lang="en-US" altLang="zh-CN" sz="2000" b="0" baseline="-25000" dirty="0">
                <a:effectLst/>
                <a:latin typeface="+mj-lt"/>
                <a:ea typeface="黑体" panose="02010609060101010101" pitchFamily="2" charset="-122"/>
              </a:rPr>
              <a:t>1</a:t>
            </a:r>
            <a:r>
              <a:rPr lang="en-US" altLang="zh-CN" sz="2000" b="0" dirty="0">
                <a:effectLst/>
                <a:latin typeface="+mj-lt"/>
                <a:ea typeface="黑体" panose="02010609060101010101" pitchFamily="2" charset="-122"/>
              </a:rPr>
              <a:t>=2</a:t>
            </a:r>
            <a:endParaRPr lang="en-US" altLang="zh-CN" sz="2000" b="0" dirty="0">
              <a:effectLst/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Font typeface="黑体" panose="02010609060101010101" pitchFamily="49" charset="-122"/>
              <a:buChar char="-"/>
            </a:pPr>
            <a:r>
              <a:rPr lang="zh-CN" altLang="zh-CN" sz="2000" b="0" dirty="0">
                <a:effectLst/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索引词</a:t>
            </a:r>
            <a:r>
              <a:rPr lang="en-US" altLang="zh-CN" sz="2000" b="0" i="1" dirty="0">
                <a:effectLst/>
                <a:latin typeface="+mj-lt"/>
                <a:ea typeface="黑体" panose="02010609060101010101" pitchFamily="2" charset="-122"/>
              </a:rPr>
              <a:t>k</a:t>
            </a:r>
            <a:r>
              <a:rPr lang="en-US" altLang="zh-CN" sz="2000" b="0" baseline="-25000" dirty="0">
                <a:latin typeface="+mj-lt"/>
                <a:ea typeface="黑体" panose="02010609060101010101" pitchFamily="2" charset="-122"/>
              </a:rPr>
              <a:t>1</a:t>
            </a:r>
            <a:r>
              <a:rPr lang="zh-CN" altLang="zh-CN" sz="2000" b="0" dirty="0">
                <a:effectLst/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在文档</a:t>
            </a:r>
            <a:r>
              <a:rPr lang="en-US" altLang="zh-CN" sz="2000" b="0" i="1" dirty="0">
                <a:effectLst/>
                <a:latin typeface="+mj-lt"/>
                <a:ea typeface="黑体" panose="02010609060101010101" pitchFamily="2" charset="-122"/>
              </a:rPr>
              <a:t>d</a:t>
            </a:r>
            <a:r>
              <a:rPr lang="en-US" altLang="zh-CN" sz="2000" b="0" baseline="-25000" dirty="0">
                <a:latin typeface="+mj-lt"/>
                <a:ea typeface="黑体" panose="02010609060101010101" pitchFamily="2" charset="-122"/>
              </a:rPr>
              <a:t>1</a:t>
            </a:r>
            <a:r>
              <a:rPr lang="zh-CN" altLang="zh-CN" sz="2000" b="0" dirty="0">
                <a:effectLst/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中出现的次数</a:t>
            </a:r>
            <a:r>
              <a:rPr lang="en-US" altLang="zh-CN" sz="2000" b="0" i="1" dirty="0">
                <a:effectLst/>
                <a:latin typeface="+mj-lt"/>
                <a:ea typeface="黑体" panose="02010609060101010101" pitchFamily="2" charset="-122"/>
              </a:rPr>
              <a:t>freq</a:t>
            </a:r>
            <a:r>
              <a:rPr lang="en-US" altLang="zh-CN" sz="2000" b="0" baseline="-25000" dirty="0">
                <a:effectLst/>
                <a:latin typeface="+mj-lt"/>
                <a:ea typeface="黑体" panose="02010609060101010101" pitchFamily="2" charset="-122"/>
              </a:rPr>
              <a:t>11</a:t>
            </a:r>
            <a:r>
              <a:rPr lang="en-US" altLang="zh-CN" sz="2000" b="0" dirty="0">
                <a:effectLst/>
                <a:latin typeface="+mj-lt"/>
                <a:ea typeface="黑体" panose="02010609060101010101" pitchFamily="2" charset="-122"/>
              </a:rPr>
              <a:t>=2</a:t>
            </a:r>
          </a:p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Font typeface="黑体" panose="02010609060101010101" pitchFamily="49" charset="-122"/>
              <a:buChar char="-"/>
            </a:pPr>
            <a:r>
              <a:rPr lang="en-US" altLang="zh-CN" sz="2000" b="0" i="1" dirty="0">
                <a:effectLst/>
                <a:latin typeface="+mj-lt"/>
                <a:ea typeface="黑体" panose="02010609060101010101" pitchFamily="2" charset="-122"/>
              </a:rPr>
              <a:t>k</a:t>
            </a:r>
            <a:r>
              <a:rPr lang="en-US" altLang="zh-CN" sz="2000" b="0" baseline="-25000" dirty="0">
                <a:latin typeface="+mj-lt"/>
                <a:ea typeface="黑体" panose="02010609060101010101" pitchFamily="2" charset="-122"/>
              </a:rPr>
              <a:t>1</a:t>
            </a:r>
            <a:r>
              <a:rPr lang="zh-CN" altLang="zh-CN" sz="2000" b="0" dirty="0">
                <a:effectLst/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的逆文档频率</a:t>
            </a:r>
            <a:r>
              <a:rPr lang="en-US" altLang="zh-CN" sz="2000" b="0" i="1" dirty="0">
                <a:effectLst/>
                <a:latin typeface="+mj-lt"/>
                <a:ea typeface="黑体" panose="02010609060101010101" pitchFamily="2" charset="-122"/>
              </a:rPr>
              <a:t>idf</a:t>
            </a:r>
            <a:r>
              <a:rPr lang="en-US" altLang="zh-CN" sz="2000" b="0" baseline="-25000" dirty="0">
                <a:effectLst/>
                <a:latin typeface="+mj-lt"/>
                <a:ea typeface="黑体" panose="02010609060101010101" pitchFamily="2" charset="-122"/>
              </a:rPr>
              <a:t>1</a:t>
            </a:r>
            <a:r>
              <a:rPr lang="en-US" altLang="zh-CN" sz="2000" b="0" dirty="0">
                <a:effectLst/>
                <a:latin typeface="+mj-lt"/>
                <a:ea typeface="黑体" panose="02010609060101010101" pitchFamily="2" charset="-122"/>
              </a:rPr>
              <a:t>=log(</a:t>
            </a:r>
            <a:r>
              <a:rPr lang="en-US" altLang="zh-CN" sz="2000" b="0" i="1" dirty="0">
                <a:effectLst/>
                <a:latin typeface="+mj-lt"/>
                <a:ea typeface="黑体" panose="02010609060101010101" pitchFamily="2" charset="-122"/>
              </a:rPr>
              <a:t>n</a:t>
            </a:r>
            <a:r>
              <a:rPr lang="en-US" altLang="zh-CN" sz="2000" b="0" dirty="0">
                <a:effectLst/>
                <a:latin typeface="+mj-lt"/>
                <a:ea typeface="黑体" panose="02010609060101010101" pitchFamily="2" charset="-122"/>
              </a:rPr>
              <a:t>/</a:t>
            </a:r>
            <a:r>
              <a:rPr lang="en-US" altLang="zh-CN" sz="2000" b="0" i="1" dirty="0">
                <a:effectLst/>
                <a:latin typeface="+mj-lt"/>
                <a:ea typeface="黑体" panose="02010609060101010101" pitchFamily="2" charset="-122"/>
              </a:rPr>
              <a:t>n</a:t>
            </a:r>
            <a:r>
              <a:rPr lang="en-US" altLang="zh-CN" sz="2000" b="0" baseline="-25000" dirty="0">
                <a:effectLst/>
                <a:latin typeface="+mj-lt"/>
                <a:ea typeface="黑体" panose="02010609060101010101" pitchFamily="2" charset="-122"/>
              </a:rPr>
              <a:t>1</a:t>
            </a:r>
            <a:r>
              <a:rPr lang="en-US" altLang="zh-CN" sz="2000" b="0" dirty="0">
                <a:effectLst/>
                <a:latin typeface="+mj-lt"/>
                <a:ea typeface="黑体" panose="02010609060101010101" pitchFamily="2" charset="-122"/>
              </a:rPr>
              <a:t>)=log2</a:t>
            </a:r>
            <a:endParaRPr lang="en-US" altLang="zh-CN" sz="2000" b="0" dirty="0">
              <a:latin typeface="+mj-lt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Font typeface="黑体" panose="02010609060101010101" pitchFamily="49" charset="-122"/>
              <a:buChar char="-"/>
            </a:pPr>
            <a:r>
              <a:rPr lang="zh-CN" altLang="zh-CN" sz="2000" b="0" dirty="0">
                <a:effectLst/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文档</a:t>
            </a:r>
            <a:r>
              <a:rPr lang="en-US" altLang="zh-CN" sz="2000" b="0" i="1" dirty="0">
                <a:effectLst/>
                <a:latin typeface="+mj-lt"/>
                <a:ea typeface="黑体" panose="02010609060101010101" pitchFamily="2" charset="-122"/>
              </a:rPr>
              <a:t>d</a:t>
            </a:r>
            <a:r>
              <a:rPr lang="en-US" altLang="zh-CN" sz="2000" b="0" baseline="-25000" dirty="0">
                <a:latin typeface="+mj-lt"/>
                <a:ea typeface="黑体" panose="02010609060101010101" pitchFamily="2" charset="-122"/>
              </a:rPr>
              <a:t>1</a:t>
            </a:r>
            <a:r>
              <a:rPr lang="zh-CN" altLang="zh-CN" sz="2000" b="0" dirty="0">
                <a:effectLst/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中所有索引词出现次数的最大值</a:t>
            </a:r>
            <a:r>
              <a:rPr lang="en-US" altLang="zh-CN" sz="2000" b="0" dirty="0">
                <a:effectLst/>
                <a:latin typeface="+mj-lt"/>
                <a:ea typeface="黑体" panose="02010609060101010101" pitchFamily="2" charset="-122"/>
              </a:rPr>
              <a:t>max </a:t>
            </a:r>
            <a:r>
              <a:rPr lang="en-US" altLang="zh-CN" sz="2000" b="0" i="1" dirty="0">
                <a:effectLst/>
                <a:latin typeface="+mj-lt"/>
                <a:ea typeface="黑体" panose="02010609060101010101" pitchFamily="2" charset="-122"/>
              </a:rPr>
              <a:t>tf</a:t>
            </a:r>
            <a:r>
              <a:rPr lang="en-US" altLang="zh-CN" sz="2000" b="0" baseline="-25000" dirty="0">
                <a:effectLst/>
                <a:latin typeface="+mj-lt"/>
                <a:ea typeface="黑体" panose="02010609060101010101" pitchFamily="2" charset="-122"/>
              </a:rPr>
              <a:t>1</a:t>
            </a:r>
            <a:r>
              <a:rPr lang="en-US" altLang="zh-CN" sz="2000" b="0" dirty="0">
                <a:effectLst/>
                <a:latin typeface="+mj-lt"/>
                <a:ea typeface="黑体" panose="02010609060101010101" pitchFamily="2" charset="-122"/>
              </a:rPr>
              <a:t>=2</a:t>
            </a:r>
            <a:endParaRPr lang="en-US" altLang="zh-CN" sz="2000" b="0" dirty="0">
              <a:effectLst/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Font typeface="黑体" panose="02010609060101010101" pitchFamily="49" charset="-122"/>
              <a:buChar char="-"/>
            </a:pPr>
            <a:r>
              <a:rPr lang="en-US" altLang="zh-CN" sz="2000" b="0" i="1" dirty="0">
                <a:effectLst/>
                <a:latin typeface="+mj-lt"/>
                <a:ea typeface="黑体" panose="02010609060101010101" pitchFamily="2" charset="-122"/>
              </a:rPr>
              <a:t>f</a:t>
            </a:r>
            <a:r>
              <a:rPr lang="en-US" altLang="zh-CN" sz="2000" b="0" baseline="-25000" dirty="0">
                <a:effectLst/>
                <a:latin typeface="+mj-lt"/>
                <a:ea typeface="黑体" panose="02010609060101010101" pitchFamily="2" charset="-122"/>
              </a:rPr>
              <a:t>11</a:t>
            </a:r>
            <a:r>
              <a:rPr lang="en-US" altLang="zh-CN" sz="2000" b="0" dirty="0">
                <a:effectLst/>
                <a:latin typeface="+mj-lt"/>
                <a:ea typeface="黑体" panose="02010609060101010101" pitchFamily="2" charset="-122"/>
              </a:rPr>
              <a:t>=</a:t>
            </a:r>
            <a:r>
              <a:rPr lang="en-US" altLang="zh-CN" sz="2000" b="0" i="1" dirty="0">
                <a:effectLst/>
                <a:latin typeface="+mj-lt"/>
                <a:ea typeface="黑体" panose="02010609060101010101" pitchFamily="2" charset="-122"/>
              </a:rPr>
              <a:t>freq</a:t>
            </a:r>
            <a:r>
              <a:rPr lang="en-US" altLang="zh-CN" sz="2000" b="0" baseline="-25000" dirty="0">
                <a:effectLst/>
                <a:latin typeface="+mj-lt"/>
                <a:ea typeface="黑体" panose="02010609060101010101" pitchFamily="2" charset="-122"/>
              </a:rPr>
              <a:t>11</a:t>
            </a:r>
            <a:r>
              <a:rPr lang="en-US" altLang="zh-CN" sz="2000" b="0" dirty="0">
                <a:effectLst/>
                <a:latin typeface="+mj-lt"/>
                <a:ea typeface="黑体" panose="02010609060101010101" pitchFamily="2" charset="-122"/>
              </a:rPr>
              <a:t>/max </a:t>
            </a:r>
            <a:r>
              <a:rPr lang="en-US" altLang="zh-CN" sz="2000" b="0" i="1" dirty="0">
                <a:effectLst/>
                <a:latin typeface="+mj-lt"/>
                <a:ea typeface="黑体" panose="02010609060101010101" pitchFamily="2" charset="-122"/>
              </a:rPr>
              <a:t>tf</a:t>
            </a:r>
            <a:r>
              <a:rPr lang="en-US" altLang="zh-CN" sz="2000" b="0" baseline="-25000" dirty="0">
                <a:effectLst/>
                <a:latin typeface="+mj-lt"/>
                <a:ea typeface="黑体" panose="02010609060101010101" pitchFamily="2" charset="-122"/>
              </a:rPr>
              <a:t>1</a:t>
            </a:r>
            <a:r>
              <a:rPr lang="en-US" altLang="zh-CN" sz="2000" b="0" dirty="0">
                <a:effectLst/>
                <a:latin typeface="+mj-lt"/>
                <a:ea typeface="黑体" panose="02010609060101010101" pitchFamily="2" charset="-122"/>
              </a:rPr>
              <a:t>=2/2=1</a:t>
            </a:r>
            <a:r>
              <a:rPr lang="zh-CN" altLang="zh-CN" sz="2000" b="0" dirty="0">
                <a:effectLst/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，因此</a:t>
            </a:r>
            <a:r>
              <a:rPr lang="zh-CN" altLang="en-US" sz="2000" b="0" dirty="0">
                <a:effectLst/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0" dirty="0" err="1"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tf</a:t>
            </a:r>
            <a:r>
              <a:rPr lang="en-US" altLang="zh-CN" sz="2000" b="0" dirty="0"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000" b="0" dirty="0" err="1"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idf</a:t>
            </a:r>
            <a:r>
              <a:rPr lang="zh-CN" altLang="en-US" sz="2000" b="0" dirty="0">
                <a:latin typeface="+mj-lt"/>
                <a:ea typeface="黑体" panose="02010609060101010101" pitchFamily="2" charset="-122"/>
                <a:cs typeface="Times New Roman" panose="02020603050405020304" pitchFamily="18" charset="0"/>
              </a:rPr>
              <a:t>加权模式</a:t>
            </a:r>
            <a:r>
              <a:rPr lang="en-US" altLang="zh-CN" sz="2000" b="0" i="1" dirty="0">
                <a:effectLst/>
                <a:latin typeface="+mj-lt"/>
                <a:ea typeface="黑体" panose="02010609060101010101" pitchFamily="2" charset="-122"/>
              </a:rPr>
              <a:t>w</a:t>
            </a:r>
            <a:r>
              <a:rPr lang="en-US" altLang="zh-CN" sz="2000" b="0" baseline="-25000" dirty="0">
                <a:effectLst/>
                <a:latin typeface="+mj-lt"/>
                <a:ea typeface="黑体" panose="02010609060101010101" pitchFamily="2" charset="-122"/>
              </a:rPr>
              <a:t>11</a:t>
            </a:r>
            <a:r>
              <a:rPr lang="en-US" altLang="zh-CN" sz="2000" b="0" dirty="0">
                <a:effectLst/>
                <a:latin typeface="+mj-lt"/>
                <a:ea typeface="黑体" panose="02010609060101010101" pitchFamily="2" charset="-122"/>
              </a:rPr>
              <a:t>=</a:t>
            </a:r>
            <a:r>
              <a:rPr lang="en-US" altLang="zh-CN" sz="2000" b="0" i="1" dirty="0">
                <a:effectLst/>
                <a:latin typeface="+mj-lt"/>
                <a:ea typeface="黑体" panose="02010609060101010101" pitchFamily="2" charset="-122"/>
              </a:rPr>
              <a:t>f</a:t>
            </a:r>
            <a:r>
              <a:rPr lang="en-US" altLang="zh-CN" sz="2000" b="0" baseline="-25000" dirty="0">
                <a:effectLst/>
                <a:latin typeface="+mj-lt"/>
                <a:ea typeface="黑体" panose="02010609060101010101" pitchFamily="2" charset="-122"/>
              </a:rPr>
              <a:t>11</a:t>
            </a:r>
            <a:r>
              <a:rPr lang="en-US" altLang="zh-CN" sz="2000" b="0" dirty="0">
                <a:effectLst/>
                <a:latin typeface="+mj-lt"/>
                <a:ea typeface="黑体" panose="02010609060101010101" pitchFamily="2" charset="-122"/>
              </a:rPr>
              <a:t>*</a:t>
            </a:r>
            <a:r>
              <a:rPr lang="en-US" altLang="zh-CN" sz="2000" b="0" i="1" dirty="0">
                <a:effectLst/>
                <a:latin typeface="+mj-lt"/>
                <a:ea typeface="黑体" panose="02010609060101010101" pitchFamily="2" charset="-122"/>
              </a:rPr>
              <a:t>idf</a:t>
            </a:r>
            <a:r>
              <a:rPr lang="en-US" altLang="zh-CN" sz="2000" b="0" baseline="-25000" dirty="0">
                <a:effectLst/>
                <a:latin typeface="+mj-lt"/>
                <a:ea typeface="黑体" panose="02010609060101010101" pitchFamily="2" charset="-122"/>
              </a:rPr>
              <a:t>1</a:t>
            </a:r>
            <a:r>
              <a:rPr lang="en-US" altLang="zh-CN" sz="2000" b="0" dirty="0">
                <a:effectLst/>
                <a:latin typeface="+mj-lt"/>
                <a:ea typeface="黑体" panose="02010609060101010101" pitchFamily="2" charset="-122"/>
              </a:rPr>
              <a:t>=1*log2=log2</a:t>
            </a:r>
            <a:endParaRPr lang="en-US" altLang="zh-CN" sz="2000" b="0" dirty="0">
              <a:effectLst/>
              <a:latin typeface="+mj-lt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42312"/>
              </p:ext>
            </p:extLst>
          </p:nvPr>
        </p:nvGraphicFramePr>
        <p:xfrm>
          <a:off x="827584" y="2517918"/>
          <a:ext cx="2756852" cy="156126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52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214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1200" b="0" kern="10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文档</a:t>
                      </a: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ID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1200" b="0" kern="10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词集</a:t>
                      </a:r>
                    </a:p>
                  </a:txBody>
                  <a:tcPr marL="68580" marR="68580" marT="0" marB="0"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6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600"/>
                        </a:spcBef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600"/>
                        </a:spcBef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agent James bond good agent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6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600"/>
                        </a:spcBef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zh-CN" sz="1200" b="0" kern="10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600"/>
                        </a:spcBef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agent mobile computer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6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600"/>
                        </a:spcBef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zh-CN" sz="1200" b="0" kern="10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600"/>
                        </a:spcBef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James Madison movie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63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600"/>
                        </a:spcBef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600"/>
                        </a:spcBef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James Bond movie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594858" y="2524934"/>
          <a:ext cx="5493810" cy="155213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42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59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55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60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45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2985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zh-CN" sz="1200" b="0" kern="10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文档</a:t>
                      </a: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ID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agent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bond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computer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good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James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Madison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Mobile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movie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28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CN" sz="12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CN" sz="12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CN" sz="12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zh-CN" sz="12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zh-CN" sz="12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zh-CN" sz="12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28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CN" sz="12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zh-CN" sz="12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28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zh-CN" sz="12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zh-CN" sz="12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zh-CN" sz="12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CN" sz="12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288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zh-CN" sz="12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CN" sz="12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zh-CN" sz="12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zh-CN" sz="1200" b="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zh-C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619672" y="2060848"/>
            <a:ext cx="5472608" cy="455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1800" kern="100" dirty="0">
                <a:solidFill>
                  <a:srgbClr val="00B050"/>
                </a:solidFill>
                <a:latin typeface="+mj-lt"/>
              </a:rPr>
              <a:t>文档索引词集</a:t>
            </a:r>
            <a:r>
              <a:rPr lang="en-US" altLang="zh-CN" sz="1800" kern="100" dirty="0">
                <a:solidFill>
                  <a:srgbClr val="00B050"/>
                </a:solidFill>
                <a:latin typeface="+mj-lt"/>
              </a:rPr>
              <a:t>		             </a:t>
            </a:r>
            <a:r>
              <a:rPr lang="zh-CN" altLang="en-US" sz="1800" kern="100" dirty="0">
                <a:solidFill>
                  <a:srgbClr val="00B050"/>
                </a:solidFill>
                <a:latin typeface="+mj-lt"/>
              </a:rPr>
              <a:t>文档向量</a:t>
            </a:r>
            <a:endParaRPr lang="en-US" altLang="zh-CN" sz="1800" kern="100" dirty="0">
              <a:solidFill>
                <a:srgbClr val="00B050"/>
              </a:solidFill>
              <a:effectLst/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YwOGM3MzYxYWU3NGUyZGU5NTM0NDI5ZGZiNDhjMD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Straight Edge">
  <a:themeElements>
    <a:clrScheme name="Straight Edge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Straight Edg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None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panose="05000000000000000000" pitchFamily="2" charset="2"/>
          <a:buNone/>
          <a:defRPr kumimoji="1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Straight Edge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aight Edge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aight Edge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traight Edge 2">
    <a:dk1>
      <a:srgbClr val="003366"/>
    </a:dk1>
    <a:lt1>
      <a:srgbClr val="FFFFFF"/>
    </a:lt1>
    <a:dk2>
      <a:srgbClr val="003366"/>
    </a:dk2>
    <a:lt2>
      <a:srgbClr val="E3E2C7"/>
    </a:lt2>
    <a:accent1>
      <a:srgbClr val="CCCC99"/>
    </a:accent1>
    <a:accent2>
      <a:srgbClr val="003366"/>
    </a:accent2>
    <a:accent3>
      <a:srgbClr val="FFFFFF"/>
    </a:accent3>
    <a:accent4>
      <a:srgbClr val="002A56"/>
    </a:accent4>
    <a:accent5>
      <a:srgbClr val="E2E2CA"/>
    </a:accent5>
    <a:accent6>
      <a:srgbClr val="002D5C"/>
    </a:accent6>
    <a:hlink>
      <a:srgbClr val="003366"/>
    </a:hlink>
    <a:folHlink>
      <a:srgbClr val="800000"/>
    </a:folHlink>
  </a:clrScheme>
</a:themeOverride>
</file>

<file path=ppt/theme/themeOverride2.xml><?xml version="1.0" encoding="utf-8"?>
<a:themeOverride xmlns:a="http://schemas.openxmlformats.org/drawingml/2006/main">
  <a:clrScheme name="Straight Edge 2">
    <a:dk1>
      <a:srgbClr val="003366"/>
    </a:dk1>
    <a:lt1>
      <a:srgbClr val="FFFFFF"/>
    </a:lt1>
    <a:dk2>
      <a:srgbClr val="003366"/>
    </a:dk2>
    <a:lt2>
      <a:srgbClr val="E3E2C7"/>
    </a:lt2>
    <a:accent1>
      <a:srgbClr val="CCCC99"/>
    </a:accent1>
    <a:accent2>
      <a:srgbClr val="003366"/>
    </a:accent2>
    <a:accent3>
      <a:srgbClr val="FFFFFF"/>
    </a:accent3>
    <a:accent4>
      <a:srgbClr val="002A56"/>
    </a:accent4>
    <a:accent5>
      <a:srgbClr val="E2E2CA"/>
    </a:accent5>
    <a:accent6>
      <a:srgbClr val="002D5C"/>
    </a:accent6>
    <a:hlink>
      <a:srgbClr val="003366"/>
    </a:hlink>
    <a:folHlink>
      <a:srgbClr val="800000"/>
    </a:folHlink>
  </a:clrScheme>
</a:themeOverride>
</file>

<file path=ppt/theme/themeOverride3.xml><?xml version="1.0" encoding="utf-8"?>
<a:themeOverride xmlns:a="http://schemas.openxmlformats.org/drawingml/2006/main">
  <a:clrScheme name="Straight Edge 2">
    <a:dk1>
      <a:srgbClr val="003366"/>
    </a:dk1>
    <a:lt1>
      <a:srgbClr val="FFFFFF"/>
    </a:lt1>
    <a:dk2>
      <a:srgbClr val="003366"/>
    </a:dk2>
    <a:lt2>
      <a:srgbClr val="E3E2C7"/>
    </a:lt2>
    <a:accent1>
      <a:srgbClr val="CCCC99"/>
    </a:accent1>
    <a:accent2>
      <a:srgbClr val="003366"/>
    </a:accent2>
    <a:accent3>
      <a:srgbClr val="FFFFFF"/>
    </a:accent3>
    <a:accent4>
      <a:srgbClr val="002A56"/>
    </a:accent4>
    <a:accent5>
      <a:srgbClr val="E2E2CA"/>
    </a:accent5>
    <a:accent6>
      <a:srgbClr val="002D5C"/>
    </a:accent6>
    <a:hlink>
      <a:srgbClr val="003366"/>
    </a:hlink>
    <a:folHlink>
      <a:srgbClr val="800000"/>
    </a:folHlink>
  </a:clrScheme>
</a:themeOverride>
</file>

<file path=ppt/theme/themeOverride4.xml><?xml version="1.0" encoding="utf-8"?>
<a:themeOverride xmlns:a="http://schemas.openxmlformats.org/drawingml/2006/main">
  <a:clrScheme name="Straight Edge 2">
    <a:dk1>
      <a:srgbClr val="003366"/>
    </a:dk1>
    <a:lt1>
      <a:srgbClr val="FFFFFF"/>
    </a:lt1>
    <a:dk2>
      <a:srgbClr val="003366"/>
    </a:dk2>
    <a:lt2>
      <a:srgbClr val="E3E2C7"/>
    </a:lt2>
    <a:accent1>
      <a:srgbClr val="CCCC99"/>
    </a:accent1>
    <a:accent2>
      <a:srgbClr val="003366"/>
    </a:accent2>
    <a:accent3>
      <a:srgbClr val="FFFFFF"/>
    </a:accent3>
    <a:accent4>
      <a:srgbClr val="002A56"/>
    </a:accent4>
    <a:accent5>
      <a:srgbClr val="E2E2CA"/>
    </a:accent5>
    <a:accent6>
      <a:srgbClr val="002D5C"/>
    </a:accent6>
    <a:hlink>
      <a:srgbClr val="003366"/>
    </a:hlink>
    <a:folHlink>
      <a:srgbClr val="800000"/>
    </a:folHlink>
  </a:clrScheme>
</a:themeOverride>
</file>

<file path=ppt/theme/themeOverride5.xml><?xml version="1.0" encoding="utf-8"?>
<a:themeOverride xmlns:a="http://schemas.openxmlformats.org/drawingml/2006/main">
  <a:clrScheme name="Straight Edge 2">
    <a:dk1>
      <a:srgbClr val="003366"/>
    </a:dk1>
    <a:lt1>
      <a:srgbClr val="FFFFFF"/>
    </a:lt1>
    <a:dk2>
      <a:srgbClr val="003366"/>
    </a:dk2>
    <a:lt2>
      <a:srgbClr val="E3E2C7"/>
    </a:lt2>
    <a:accent1>
      <a:srgbClr val="CCCC99"/>
    </a:accent1>
    <a:accent2>
      <a:srgbClr val="003366"/>
    </a:accent2>
    <a:accent3>
      <a:srgbClr val="FFFFFF"/>
    </a:accent3>
    <a:accent4>
      <a:srgbClr val="002A56"/>
    </a:accent4>
    <a:accent5>
      <a:srgbClr val="E2E2CA"/>
    </a:accent5>
    <a:accent6>
      <a:srgbClr val="002D5C"/>
    </a:accent6>
    <a:hlink>
      <a:srgbClr val="003366"/>
    </a:hlink>
    <a:folHlink>
      <a:srgbClr val="80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2480</Words>
  <Application>Microsoft Office PowerPoint</Application>
  <PresentationFormat>全屏显示(4:3)</PresentationFormat>
  <Paragraphs>418</Paragraphs>
  <Slides>30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黑体</vt:lpstr>
      <vt:lpstr>Cambria</vt:lpstr>
      <vt:lpstr>Cambria Math</vt:lpstr>
      <vt:lpstr>Times New Roman</vt:lpstr>
      <vt:lpstr>Wingdings</vt:lpstr>
      <vt:lpstr>Straight Edge</vt:lpstr>
      <vt:lpstr>Visio</vt:lpstr>
      <vt:lpstr>公式</vt:lpstr>
      <vt:lpstr>第2章 信息检索</vt:lpstr>
      <vt:lpstr>提纲</vt:lpstr>
      <vt:lpstr>信息检索概述 (1) </vt:lpstr>
      <vt:lpstr>信息检索概述 (2)</vt:lpstr>
      <vt:lpstr>提纲</vt:lpstr>
      <vt:lpstr>信息检索模型 (1)</vt:lpstr>
      <vt:lpstr>信息检索模型 (2)</vt:lpstr>
      <vt:lpstr>信息检索模型 (3)</vt:lpstr>
      <vt:lpstr>信息检索模型 (4)</vt:lpstr>
      <vt:lpstr>信息检索模型 (5)</vt:lpstr>
      <vt:lpstr>提纲</vt:lpstr>
      <vt:lpstr>文本信息检索 (1)</vt:lpstr>
      <vt:lpstr>文本信息检索 (2)</vt:lpstr>
      <vt:lpstr>文本信息检索 (3)</vt:lpstr>
      <vt:lpstr>提纲</vt:lpstr>
      <vt:lpstr>Web信息检索 (1)</vt:lpstr>
      <vt:lpstr>Web信息检索 (2)</vt:lpstr>
      <vt:lpstr>Web信息检索 (3)</vt:lpstr>
      <vt:lpstr>Web信息检索 (4)</vt:lpstr>
      <vt:lpstr>Web信息检索 (5)</vt:lpstr>
      <vt:lpstr>Web信息检索 (6)</vt:lpstr>
      <vt:lpstr>Web信息检索 (7)</vt:lpstr>
      <vt:lpstr>提纲</vt:lpstr>
      <vt:lpstr>信息检索评价指标 (1)</vt:lpstr>
      <vt:lpstr>信息检索评价指标 (2)</vt:lpstr>
      <vt:lpstr>信息检索评价指标 (3)</vt:lpstr>
      <vt:lpstr>信息检索评价指标 (4)</vt:lpstr>
      <vt:lpstr>提纲</vt:lpstr>
      <vt:lpstr>总结</vt:lpstr>
      <vt:lpstr>结语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 Yue</dc:creator>
  <cp:lastModifiedBy>Kun Yue</cp:lastModifiedBy>
  <cp:revision>587</cp:revision>
  <dcterms:created xsi:type="dcterms:W3CDTF">2113-01-01T00:00:00Z</dcterms:created>
  <dcterms:modified xsi:type="dcterms:W3CDTF">2024-09-24T02:50:40Z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4F219B61C7C74BDC883BA14CB11C8B76_12</vt:lpwstr>
  </property>
  <property fmtid="{D5CDD505-2E9C-101B-9397-08002B2CF9AE}" pid="3" name="KSOProductBuildVer">
    <vt:lpwstr>2052-12.1.0.18240</vt:lpwstr>
  </property>
</Properties>
</file>