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356" r:id="rId2"/>
    <p:sldId id="317" r:id="rId3"/>
    <p:sldId id="318" r:id="rId4"/>
    <p:sldId id="419" r:id="rId5"/>
    <p:sldId id="319" r:id="rId6"/>
    <p:sldId id="320" r:id="rId7"/>
    <p:sldId id="358" r:id="rId8"/>
    <p:sldId id="323" r:id="rId9"/>
    <p:sldId id="361" r:id="rId10"/>
    <p:sldId id="363" r:id="rId11"/>
    <p:sldId id="364" r:id="rId12"/>
    <p:sldId id="328" r:id="rId13"/>
    <p:sldId id="335" r:id="rId14"/>
    <p:sldId id="387" r:id="rId15"/>
    <p:sldId id="329" r:id="rId16"/>
    <p:sldId id="330" r:id="rId17"/>
    <p:sldId id="365" r:id="rId18"/>
    <p:sldId id="385" r:id="rId19"/>
    <p:sldId id="383" r:id="rId20"/>
    <p:sldId id="369" r:id="rId21"/>
    <p:sldId id="462" r:id="rId22"/>
    <p:sldId id="338" r:id="rId23"/>
    <p:sldId id="371" r:id="rId24"/>
    <p:sldId id="372" r:id="rId25"/>
    <p:sldId id="389" r:id="rId26"/>
    <p:sldId id="397" r:id="rId27"/>
    <p:sldId id="398" r:id="rId28"/>
    <p:sldId id="399" r:id="rId29"/>
    <p:sldId id="373" r:id="rId30"/>
    <p:sldId id="377" r:id="rId31"/>
    <p:sldId id="392" r:id="rId32"/>
    <p:sldId id="393" r:id="rId33"/>
    <p:sldId id="394" r:id="rId34"/>
    <p:sldId id="395" r:id="rId35"/>
    <p:sldId id="396" r:id="rId36"/>
    <p:sldId id="380" r:id="rId37"/>
    <p:sldId id="322" r:id="rId38"/>
    <p:sldId id="297" r:id="rId39"/>
  </p:sldIdLst>
  <p:sldSz cx="9144000" cy="6858000" type="screen4x3"/>
  <p:notesSz cx="6858000" cy="9144000"/>
  <p:custDataLst>
    <p:tags r:id="rId41"/>
  </p:custDataLst>
  <p:defaultTextStyle>
    <a:defPPr>
      <a:defRPr lang="en-US"/>
    </a:defPPr>
    <a:lvl1pPr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20000"/>
      </a:spcBef>
      <a:spcAft>
        <a:spcPct val="0"/>
      </a:spcAft>
      <a:buClr>
        <a:schemeClr val="accent2"/>
      </a:buClr>
      <a:buFont typeface="Wingdings" panose="05000000000000000000" pitchFamily="2" charset="2"/>
      <a:defRPr kumimoji="1" sz="28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14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C9FF"/>
    <a:srgbClr val="000000"/>
    <a:srgbClr val="003366"/>
    <a:srgbClr val="DBF4E6"/>
    <a:srgbClr val="D5EAFF"/>
    <a:srgbClr val="F5F5EB"/>
    <a:srgbClr val="1D1DFF"/>
    <a:srgbClr val="ECECDE"/>
    <a:srgbClr val="D5E9FF"/>
    <a:srgbClr val="F5DC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74" autoAdjust="0"/>
    <p:restoredTop sz="86449" autoAdjust="0"/>
  </p:normalViewPr>
  <p:slideViewPr>
    <p:cSldViewPr showGuides="1">
      <p:cViewPr varScale="1">
        <p:scale>
          <a:sx n="97" d="100"/>
          <a:sy n="97" d="100"/>
        </p:scale>
        <p:origin x="1237" y="37"/>
      </p:cViewPr>
      <p:guideLst>
        <p:guide orient="horz" pos="2144"/>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424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buClrTx/>
              <a:buFontTx/>
              <a:buNone/>
              <a:defRPr sz="1200" b="0" smtClean="0">
                <a:ea typeface="宋体" panose="02010600030101010101" pitchFamily="2" charset="-122"/>
              </a:defRPr>
            </a:lvl1pPr>
          </a:lstStyle>
          <a:p>
            <a:pPr>
              <a:defRPr/>
            </a:pPr>
            <a:endParaRPr lang="zh-CN" alt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buClrTx/>
              <a:buFontTx/>
              <a:buNone/>
              <a:defRPr sz="1200" b="0" smtClean="0">
                <a:ea typeface="宋体" panose="02010600030101010101"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sz="1200" b="0" smtClean="0">
                <a:ea typeface="宋体" panose="02010600030101010101"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sz="1200" b="0" smtClean="0">
                <a:ea typeface="宋体" panose="02010600030101010101" pitchFamily="2" charset="-122"/>
              </a:defRPr>
            </a:lvl1pPr>
          </a:lstStyle>
          <a:p>
            <a:pPr>
              <a:defRPr/>
            </a:pPr>
            <a:fld id="{E95B263C-5119-4304-8D42-7ACA737F6E5B}"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CD29A21-5E72-42DB-BDAA-448C94A48AC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t>29</a:t>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grpSp>
        <p:nvGrpSpPr>
          <p:cNvPr id="4" name="Group 1026"/>
          <p:cNvGrpSpPr/>
          <p:nvPr/>
        </p:nvGrpSpPr>
        <p:grpSpPr bwMode="auto">
          <a:xfrm>
            <a:off x="0" y="68263"/>
            <a:ext cx="8678863" cy="6713537"/>
            <a:chOff x="0" y="43"/>
            <a:chExt cx="5467" cy="4229"/>
          </a:xfrm>
        </p:grpSpPr>
        <p:sp>
          <p:nvSpPr>
            <p:cNvPr id="5" name="Rectangle 1027"/>
            <p:cNvSpPr>
              <a:spLocks noChangeArrowheads="1"/>
            </p:cNvSpPr>
            <p:nvPr userDrawn="1"/>
          </p:nvSpPr>
          <p:spPr bwMode="auto">
            <a:xfrm>
              <a:off x="692" y="494"/>
              <a:ext cx="4775" cy="936"/>
            </a:xfrm>
            <a:prstGeom prst="rect">
              <a:avLst/>
            </a:prstGeom>
            <a:solidFill>
              <a:schemeClr val="accent1"/>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grpSp>
          <p:nvGrpSpPr>
            <p:cNvPr id="6" name="Group 1028"/>
            <p:cNvGrpSpPr/>
            <p:nvPr userDrawn="1"/>
          </p:nvGrpSpPr>
          <p:grpSpPr bwMode="auto">
            <a:xfrm>
              <a:off x="0" y="43"/>
              <a:ext cx="624" cy="4229"/>
              <a:chOff x="0" y="43"/>
              <a:chExt cx="624" cy="4229"/>
            </a:xfrm>
          </p:grpSpPr>
          <p:sp>
            <p:nvSpPr>
              <p:cNvPr id="7" name="Line 1029"/>
              <p:cNvSpPr>
                <a:spLocks noChangeShapeType="1"/>
              </p:cNvSpPr>
              <p:nvPr userDrawn="1"/>
            </p:nvSpPr>
            <p:spPr bwMode="auto">
              <a:xfrm>
                <a:off x="0" y="4203"/>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 name="Line 1030"/>
              <p:cNvSpPr>
                <a:spLocks noChangeShapeType="1"/>
              </p:cNvSpPr>
              <p:nvPr userDrawn="1"/>
            </p:nvSpPr>
            <p:spPr bwMode="auto">
              <a:xfrm>
                <a:off x="0" y="4239"/>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 name="Line 1031"/>
              <p:cNvSpPr>
                <a:spLocks noChangeShapeType="1"/>
              </p:cNvSpPr>
              <p:nvPr userDrawn="1"/>
            </p:nvSpPr>
            <p:spPr bwMode="auto">
              <a:xfrm>
                <a:off x="0" y="4272"/>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 name="Line 1032"/>
              <p:cNvSpPr>
                <a:spLocks noChangeShapeType="1"/>
              </p:cNvSpPr>
              <p:nvPr userDrawn="1"/>
            </p:nvSpPr>
            <p:spPr bwMode="auto">
              <a:xfrm>
                <a:off x="0" y="4113"/>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1" name="Line 1033"/>
              <p:cNvSpPr>
                <a:spLocks noChangeShapeType="1"/>
              </p:cNvSpPr>
              <p:nvPr userDrawn="1"/>
            </p:nvSpPr>
            <p:spPr bwMode="auto">
              <a:xfrm>
                <a:off x="0" y="4065"/>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2" name="Line 1034"/>
              <p:cNvSpPr>
                <a:spLocks noChangeShapeType="1"/>
              </p:cNvSpPr>
              <p:nvPr userDrawn="1"/>
            </p:nvSpPr>
            <p:spPr bwMode="auto">
              <a:xfrm>
                <a:off x="0" y="4158"/>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3" name="Line 1035"/>
              <p:cNvSpPr>
                <a:spLocks noChangeShapeType="1"/>
              </p:cNvSpPr>
              <p:nvPr userDrawn="1"/>
            </p:nvSpPr>
            <p:spPr bwMode="auto">
              <a:xfrm>
                <a:off x="0" y="3666"/>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4" name="Line 1036"/>
              <p:cNvSpPr>
                <a:spLocks noChangeShapeType="1"/>
              </p:cNvSpPr>
              <p:nvPr userDrawn="1"/>
            </p:nvSpPr>
            <p:spPr bwMode="auto">
              <a:xfrm>
                <a:off x="0" y="3639"/>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5" name="Line 1037"/>
              <p:cNvSpPr>
                <a:spLocks noChangeShapeType="1"/>
              </p:cNvSpPr>
              <p:nvPr userDrawn="1"/>
            </p:nvSpPr>
            <p:spPr bwMode="auto">
              <a:xfrm>
                <a:off x="0" y="4020"/>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6" name="Line 1038"/>
              <p:cNvSpPr>
                <a:spLocks noChangeShapeType="1"/>
              </p:cNvSpPr>
              <p:nvPr userDrawn="1"/>
            </p:nvSpPr>
            <p:spPr bwMode="auto">
              <a:xfrm>
                <a:off x="0" y="3894"/>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7" name="Line 1039"/>
              <p:cNvSpPr>
                <a:spLocks noChangeShapeType="1"/>
              </p:cNvSpPr>
              <p:nvPr userDrawn="1"/>
            </p:nvSpPr>
            <p:spPr bwMode="auto">
              <a:xfrm>
                <a:off x="0" y="3813"/>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8" name="Line 1040"/>
              <p:cNvSpPr>
                <a:spLocks noChangeShapeType="1"/>
              </p:cNvSpPr>
              <p:nvPr userDrawn="1"/>
            </p:nvSpPr>
            <p:spPr bwMode="auto">
              <a:xfrm>
                <a:off x="0" y="3999"/>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9" name="Line 1041"/>
              <p:cNvSpPr>
                <a:spLocks noChangeShapeType="1"/>
              </p:cNvSpPr>
              <p:nvPr userDrawn="1"/>
            </p:nvSpPr>
            <p:spPr bwMode="auto">
              <a:xfrm>
                <a:off x="0" y="3687"/>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0" name="Line 1042"/>
              <p:cNvSpPr>
                <a:spLocks noChangeShapeType="1"/>
              </p:cNvSpPr>
              <p:nvPr userDrawn="1"/>
            </p:nvSpPr>
            <p:spPr bwMode="auto">
              <a:xfrm>
                <a:off x="0" y="3741"/>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1" name="Line 1043"/>
              <p:cNvSpPr>
                <a:spLocks noChangeShapeType="1"/>
              </p:cNvSpPr>
              <p:nvPr userDrawn="1"/>
            </p:nvSpPr>
            <p:spPr bwMode="auto">
              <a:xfrm>
                <a:off x="0" y="393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2" name="Line 1044"/>
              <p:cNvSpPr>
                <a:spLocks noChangeShapeType="1"/>
              </p:cNvSpPr>
              <p:nvPr userDrawn="1"/>
            </p:nvSpPr>
            <p:spPr bwMode="auto">
              <a:xfrm>
                <a:off x="0" y="3918"/>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3" name="Line 1045"/>
              <p:cNvSpPr>
                <a:spLocks noChangeShapeType="1"/>
              </p:cNvSpPr>
              <p:nvPr userDrawn="1"/>
            </p:nvSpPr>
            <p:spPr bwMode="auto">
              <a:xfrm>
                <a:off x="0" y="3510"/>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4" name="Line 1046"/>
              <p:cNvSpPr>
                <a:spLocks noChangeShapeType="1"/>
              </p:cNvSpPr>
              <p:nvPr userDrawn="1"/>
            </p:nvSpPr>
            <p:spPr bwMode="auto">
              <a:xfrm>
                <a:off x="0" y="3546"/>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5" name="Line 1047"/>
              <p:cNvSpPr>
                <a:spLocks noChangeShapeType="1"/>
              </p:cNvSpPr>
              <p:nvPr userDrawn="1"/>
            </p:nvSpPr>
            <p:spPr bwMode="auto">
              <a:xfrm>
                <a:off x="0" y="357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6" name="Line 1048"/>
              <p:cNvSpPr>
                <a:spLocks noChangeShapeType="1"/>
              </p:cNvSpPr>
              <p:nvPr userDrawn="1"/>
            </p:nvSpPr>
            <p:spPr bwMode="auto">
              <a:xfrm>
                <a:off x="0" y="3420"/>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7" name="Line 1049"/>
              <p:cNvSpPr>
                <a:spLocks noChangeShapeType="1"/>
              </p:cNvSpPr>
              <p:nvPr userDrawn="1"/>
            </p:nvSpPr>
            <p:spPr bwMode="auto">
              <a:xfrm>
                <a:off x="0" y="3372"/>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8" name="Line 1050"/>
              <p:cNvSpPr>
                <a:spLocks noChangeShapeType="1"/>
              </p:cNvSpPr>
              <p:nvPr userDrawn="1"/>
            </p:nvSpPr>
            <p:spPr bwMode="auto">
              <a:xfrm>
                <a:off x="0" y="3465"/>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29" name="Line 1051"/>
              <p:cNvSpPr>
                <a:spLocks noChangeShapeType="1"/>
              </p:cNvSpPr>
              <p:nvPr userDrawn="1"/>
            </p:nvSpPr>
            <p:spPr bwMode="auto">
              <a:xfrm>
                <a:off x="0" y="2973"/>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0" name="Line 1052"/>
              <p:cNvSpPr>
                <a:spLocks noChangeShapeType="1"/>
              </p:cNvSpPr>
              <p:nvPr userDrawn="1"/>
            </p:nvSpPr>
            <p:spPr bwMode="auto">
              <a:xfrm>
                <a:off x="0" y="2946"/>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1" name="Line 1053"/>
              <p:cNvSpPr>
                <a:spLocks noChangeShapeType="1"/>
              </p:cNvSpPr>
              <p:nvPr userDrawn="1"/>
            </p:nvSpPr>
            <p:spPr bwMode="auto">
              <a:xfrm>
                <a:off x="0" y="3327"/>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2" name="Line 1054"/>
              <p:cNvSpPr>
                <a:spLocks noChangeShapeType="1"/>
              </p:cNvSpPr>
              <p:nvPr userDrawn="1"/>
            </p:nvSpPr>
            <p:spPr bwMode="auto">
              <a:xfrm>
                <a:off x="0" y="3201"/>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3" name="Line 1055"/>
              <p:cNvSpPr>
                <a:spLocks noChangeShapeType="1"/>
              </p:cNvSpPr>
              <p:nvPr userDrawn="1"/>
            </p:nvSpPr>
            <p:spPr bwMode="auto">
              <a:xfrm>
                <a:off x="0" y="3120"/>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4" name="Line 1056"/>
              <p:cNvSpPr>
                <a:spLocks noChangeShapeType="1"/>
              </p:cNvSpPr>
              <p:nvPr userDrawn="1"/>
            </p:nvSpPr>
            <p:spPr bwMode="auto">
              <a:xfrm>
                <a:off x="0" y="3306"/>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5" name="Line 1057"/>
              <p:cNvSpPr>
                <a:spLocks noChangeShapeType="1"/>
              </p:cNvSpPr>
              <p:nvPr userDrawn="1"/>
            </p:nvSpPr>
            <p:spPr bwMode="auto">
              <a:xfrm>
                <a:off x="0" y="2994"/>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6" name="Line 1058"/>
              <p:cNvSpPr>
                <a:spLocks noChangeShapeType="1"/>
              </p:cNvSpPr>
              <p:nvPr userDrawn="1"/>
            </p:nvSpPr>
            <p:spPr bwMode="auto">
              <a:xfrm>
                <a:off x="0" y="3048"/>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7" name="Line 1059"/>
              <p:cNvSpPr>
                <a:spLocks noChangeShapeType="1"/>
              </p:cNvSpPr>
              <p:nvPr userDrawn="1"/>
            </p:nvSpPr>
            <p:spPr bwMode="auto">
              <a:xfrm>
                <a:off x="0" y="3246"/>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8" name="Line 1060"/>
              <p:cNvSpPr>
                <a:spLocks noChangeShapeType="1"/>
              </p:cNvSpPr>
              <p:nvPr userDrawn="1"/>
            </p:nvSpPr>
            <p:spPr bwMode="auto">
              <a:xfrm>
                <a:off x="0" y="3225"/>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39" name="Line 1061"/>
              <p:cNvSpPr>
                <a:spLocks noChangeShapeType="1"/>
              </p:cNvSpPr>
              <p:nvPr userDrawn="1"/>
            </p:nvSpPr>
            <p:spPr bwMode="auto">
              <a:xfrm>
                <a:off x="0" y="2831"/>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0" name="Line 1062"/>
              <p:cNvSpPr>
                <a:spLocks noChangeShapeType="1"/>
              </p:cNvSpPr>
              <p:nvPr userDrawn="1"/>
            </p:nvSpPr>
            <p:spPr bwMode="auto">
              <a:xfrm>
                <a:off x="0" y="2750"/>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1" name="Line 1063"/>
              <p:cNvSpPr>
                <a:spLocks noChangeShapeType="1"/>
              </p:cNvSpPr>
              <p:nvPr userDrawn="1"/>
            </p:nvSpPr>
            <p:spPr bwMode="auto">
              <a:xfrm>
                <a:off x="0" y="2678"/>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2" name="Line 1064"/>
              <p:cNvSpPr>
                <a:spLocks noChangeShapeType="1"/>
              </p:cNvSpPr>
              <p:nvPr userDrawn="1"/>
            </p:nvSpPr>
            <p:spPr bwMode="auto">
              <a:xfrm>
                <a:off x="0" y="2876"/>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3" name="Line 1065"/>
              <p:cNvSpPr>
                <a:spLocks noChangeShapeType="1"/>
              </p:cNvSpPr>
              <p:nvPr userDrawn="1"/>
            </p:nvSpPr>
            <p:spPr bwMode="auto">
              <a:xfrm>
                <a:off x="0" y="2855"/>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4" name="Line 1066"/>
              <p:cNvSpPr>
                <a:spLocks noChangeShapeType="1"/>
              </p:cNvSpPr>
              <p:nvPr userDrawn="1"/>
            </p:nvSpPr>
            <p:spPr bwMode="auto">
              <a:xfrm>
                <a:off x="0" y="2554"/>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5" name="Line 1067"/>
              <p:cNvSpPr>
                <a:spLocks noChangeShapeType="1"/>
              </p:cNvSpPr>
              <p:nvPr userDrawn="1"/>
            </p:nvSpPr>
            <p:spPr bwMode="auto">
              <a:xfrm>
                <a:off x="0" y="2590"/>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6" name="Line 1068"/>
              <p:cNvSpPr>
                <a:spLocks noChangeShapeType="1"/>
              </p:cNvSpPr>
              <p:nvPr userDrawn="1"/>
            </p:nvSpPr>
            <p:spPr bwMode="auto">
              <a:xfrm>
                <a:off x="0" y="2623"/>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7" name="Line 1069"/>
              <p:cNvSpPr>
                <a:spLocks noChangeShapeType="1"/>
              </p:cNvSpPr>
              <p:nvPr userDrawn="1"/>
            </p:nvSpPr>
            <p:spPr bwMode="auto">
              <a:xfrm>
                <a:off x="0" y="2464"/>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8" name="Line 1070"/>
              <p:cNvSpPr>
                <a:spLocks noChangeShapeType="1"/>
              </p:cNvSpPr>
              <p:nvPr userDrawn="1"/>
            </p:nvSpPr>
            <p:spPr bwMode="auto">
              <a:xfrm>
                <a:off x="0" y="2416"/>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49" name="Line 1071"/>
              <p:cNvSpPr>
                <a:spLocks noChangeShapeType="1"/>
              </p:cNvSpPr>
              <p:nvPr userDrawn="1"/>
            </p:nvSpPr>
            <p:spPr bwMode="auto">
              <a:xfrm>
                <a:off x="0" y="250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0" name="Line 1072"/>
              <p:cNvSpPr>
                <a:spLocks noChangeShapeType="1"/>
              </p:cNvSpPr>
              <p:nvPr userDrawn="1"/>
            </p:nvSpPr>
            <p:spPr bwMode="auto">
              <a:xfrm>
                <a:off x="0" y="2371"/>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1" name="Line 1073"/>
              <p:cNvSpPr>
                <a:spLocks noChangeShapeType="1"/>
              </p:cNvSpPr>
              <p:nvPr userDrawn="1"/>
            </p:nvSpPr>
            <p:spPr bwMode="auto">
              <a:xfrm>
                <a:off x="0" y="2245"/>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2" name="Line 1074"/>
              <p:cNvSpPr>
                <a:spLocks noChangeShapeType="1"/>
              </p:cNvSpPr>
              <p:nvPr userDrawn="1"/>
            </p:nvSpPr>
            <p:spPr bwMode="auto">
              <a:xfrm>
                <a:off x="0" y="2350"/>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3" name="Line 1075"/>
              <p:cNvSpPr>
                <a:spLocks noChangeShapeType="1"/>
              </p:cNvSpPr>
              <p:nvPr userDrawn="1"/>
            </p:nvSpPr>
            <p:spPr bwMode="auto">
              <a:xfrm>
                <a:off x="0" y="2290"/>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4" name="Line 1076"/>
              <p:cNvSpPr>
                <a:spLocks noChangeShapeType="1"/>
              </p:cNvSpPr>
              <p:nvPr userDrawn="1"/>
            </p:nvSpPr>
            <p:spPr bwMode="auto">
              <a:xfrm>
                <a:off x="0" y="2269"/>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5" name="Line 1077"/>
              <p:cNvSpPr>
                <a:spLocks noChangeShapeType="1"/>
              </p:cNvSpPr>
              <p:nvPr userDrawn="1"/>
            </p:nvSpPr>
            <p:spPr bwMode="auto">
              <a:xfrm>
                <a:off x="0" y="2130"/>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6" name="Line 1078"/>
              <p:cNvSpPr>
                <a:spLocks noChangeShapeType="1"/>
              </p:cNvSpPr>
              <p:nvPr userDrawn="1"/>
            </p:nvSpPr>
            <p:spPr bwMode="auto">
              <a:xfrm>
                <a:off x="0" y="2166"/>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7" name="Line 1079"/>
              <p:cNvSpPr>
                <a:spLocks noChangeShapeType="1"/>
              </p:cNvSpPr>
              <p:nvPr userDrawn="1"/>
            </p:nvSpPr>
            <p:spPr bwMode="auto">
              <a:xfrm>
                <a:off x="0" y="219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8" name="Line 1080"/>
              <p:cNvSpPr>
                <a:spLocks noChangeShapeType="1"/>
              </p:cNvSpPr>
              <p:nvPr userDrawn="1"/>
            </p:nvSpPr>
            <p:spPr bwMode="auto">
              <a:xfrm>
                <a:off x="0" y="2040"/>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59" name="Line 1081"/>
              <p:cNvSpPr>
                <a:spLocks noChangeShapeType="1"/>
              </p:cNvSpPr>
              <p:nvPr userDrawn="1"/>
            </p:nvSpPr>
            <p:spPr bwMode="auto">
              <a:xfrm>
                <a:off x="0" y="1992"/>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0" name="Line 1082"/>
              <p:cNvSpPr>
                <a:spLocks noChangeShapeType="1"/>
              </p:cNvSpPr>
              <p:nvPr userDrawn="1"/>
            </p:nvSpPr>
            <p:spPr bwMode="auto">
              <a:xfrm>
                <a:off x="0" y="2085"/>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1" name="Line 1083"/>
              <p:cNvSpPr>
                <a:spLocks noChangeShapeType="1"/>
              </p:cNvSpPr>
              <p:nvPr userDrawn="1"/>
            </p:nvSpPr>
            <p:spPr bwMode="auto">
              <a:xfrm>
                <a:off x="0" y="1593"/>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2" name="Line 1084"/>
              <p:cNvSpPr>
                <a:spLocks noChangeShapeType="1"/>
              </p:cNvSpPr>
              <p:nvPr userDrawn="1"/>
            </p:nvSpPr>
            <p:spPr bwMode="auto">
              <a:xfrm>
                <a:off x="0" y="1566"/>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3" name="Line 1085"/>
              <p:cNvSpPr>
                <a:spLocks noChangeShapeType="1"/>
              </p:cNvSpPr>
              <p:nvPr userDrawn="1"/>
            </p:nvSpPr>
            <p:spPr bwMode="auto">
              <a:xfrm>
                <a:off x="0" y="1947"/>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4" name="Line 1086"/>
              <p:cNvSpPr>
                <a:spLocks noChangeShapeType="1"/>
              </p:cNvSpPr>
              <p:nvPr userDrawn="1"/>
            </p:nvSpPr>
            <p:spPr bwMode="auto">
              <a:xfrm>
                <a:off x="0" y="1821"/>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5" name="Line 1087"/>
              <p:cNvSpPr>
                <a:spLocks noChangeShapeType="1"/>
              </p:cNvSpPr>
              <p:nvPr userDrawn="1"/>
            </p:nvSpPr>
            <p:spPr bwMode="auto">
              <a:xfrm>
                <a:off x="0" y="1740"/>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6" name="Line 1088"/>
              <p:cNvSpPr>
                <a:spLocks noChangeShapeType="1"/>
              </p:cNvSpPr>
              <p:nvPr userDrawn="1"/>
            </p:nvSpPr>
            <p:spPr bwMode="auto">
              <a:xfrm>
                <a:off x="0" y="1926"/>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7" name="Line 1089"/>
              <p:cNvSpPr>
                <a:spLocks noChangeShapeType="1"/>
              </p:cNvSpPr>
              <p:nvPr userDrawn="1"/>
            </p:nvSpPr>
            <p:spPr bwMode="auto">
              <a:xfrm>
                <a:off x="0" y="1614"/>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8" name="Line 1090"/>
              <p:cNvSpPr>
                <a:spLocks noChangeShapeType="1"/>
              </p:cNvSpPr>
              <p:nvPr userDrawn="1"/>
            </p:nvSpPr>
            <p:spPr bwMode="auto">
              <a:xfrm>
                <a:off x="0" y="1668"/>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9" name="Line 1091"/>
              <p:cNvSpPr>
                <a:spLocks noChangeShapeType="1"/>
              </p:cNvSpPr>
              <p:nvPr userDrawn="1"/>
            </p:nvSpPr>
            <p:spPr bwMode="auto">
              <a:xfrm>
                <a:off x="0" y="1866"/>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0" name="Line 1092"/>
              <p:cNvSpPr>
                <a:spLocks noChangeShapeType="1"/>
              </p:cNvSpPr>
              <p:nvPr userDrawn="1"/>
            </p:nvSpPr>
            <p:spPr bwMode="auto">
              <a:xfrm>
                <a:off x="0" y="1845"/>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1" name="Line 1093"/>
              <p:cNvSpPr>
                <a:spLocks noChangeShapeType="1"/>
              </p:cNvSpPr>
              <p:nvPr userDrawn="1"/>
            </p:nvSpPr>
            <p:spPr bwMode="auto">
              <a:xfrm>
                <a:off x="0" y="1437"/>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2" name="Line 1094"/>
              <p:cNvSpPr>
                <a:spLocks noChangeShapeType="1"/>
              </p:cNvSpPr>
              <p:nvPr userDrawn="1"/>
            </p:nvSpPr>
            <p:spPr bwMode="auto">
              <a:xfrm>
                <a:off x="0" y="1473"/>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3" name="Line 1095"/>
              <p:cNvSpPr>
                <a:spLocks noChangeShapeType="1"/>
              </p:cNvSpPr>
              <p:nvPr userDrawn="1"/>
            </p:nvSpPr>
            <p:spPr bwMode="auto">
              <a:xfrm>
                <a:off x="0" y="1506"/>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4" name="Line 1096"/>
              <p:cNvSpPr>
                <a:spLocks noChangeShapeType="1"/>
              </p:cNvSpPr>
              <p:nvPr userDrawn="1"/>
            </p:nvSpPr>
            <p:spPr bwMode="auto">
              <a:xfrm>
                <a:off x="0" y="1347"/>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5" name="Line 1097"/>
              <p:cNvSpPr>
                <a:spLocks noChangeShapeType="1"/>
              </p:cNvSpPr>
              <p:nvPr userDrawn="1"/>
            </p:nvSpPr>
            <p:spPr bwMode="auto">
              <a:xfrm>
                <a:off x="0" y="1392"/>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6" name="Line 1098"/>
              <p:cNvSpPr>
                <a:spLocks noChangeShapeType="1"/>
              </p:cNvSpPr>
              <p:nvPr userDrawn="1"/>
            </p:nvSpPr>
            <p:spPr bwMode="auto">
              <a:xfrm>
                <a:off x="0" y="1016"/>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7" name="Line 1099"/>
              <p:cNvSpPr>
                <a:spLocks noChangeShapeType="1"/>
              </p:cNvSpPr>
              <p:nvPr userDrawn="1"/>
            </p:nvSpPr>
            <p:spPr bwMode="auto">
              <a:xfrm>
                <a:off x="0" y="989"/>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8" name="Line 1100"/>
              <p:cNvSpPr>
                <a:spLocks noChangeShapeType="1"/>
              </p:cNvSpPr>
              <p:nvPr userDrawn="1"/>
            </p:nvSpPr>
            <p:spPr bwMode="auto">
              <a:xfrm>
                <a:off x="0" y="1244"/>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79" name="Line 1101"/>
              <p:cNvSpPr>
                <a:spLocks noChangeShapeType="1"/>
              </p:cNvSpPr>
              <p:nvPr userDrawn="1"/>
            </p:nvSpPr>
            <p:spPr bwMode="auto">
              <a:xfrm>
                <a:off x="0" y="1163"/>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0" name="Line 1102"/>
              <p:cNvSpPr>
                <a:spLocks noChangeShapeType="1"/>
              </p:cNvSpPr>
              <p:nvPr userDrawn="1"/>
            </p:nvSpPr>
            <p:spPr bwMode="auto">
              <a:xfrm>
                <a:off x="0" y="1037"/>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1" name="Line 1103"/>
              <p:cNvSpPr>
                <a:spLocks noChangeShapeType="1"/>
              </p:cNvSpPr>
              <p:nvPr userDrawn="1"/>
            </p:nvSpPr>
            <p:spPr bwMode="auto">
              <a:xfrm>
                <a:off x="0" y="1091"/>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2" name="Line 1104"/>
              <p:cNvSpPr>
                <a:spLocks noChangeShapeType="1"/>
              </p:cNvSpPr>
              <p:nvPr userDrawn="1"/>
            </p:nvSpPr>
            <p:spPr bwMode="auto">
              <a:xfrm>
                <a:off x="0" y="128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3" name="Line 1105"/>
              <p:cNvSpPr>
                <a:spLocks noChangeShapeType="1"/>
              </p:cNvSpPr>
              <p:nvPr userDrawn="1"/>
            </p:nvSpPr>
            <p:spPr bwMode="auto">
              <a:xfrm>
                <a:off x="0" y="1268"/>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4" name="Line 1106"/>
              <p:cNvSpPr>
                <a:spLocks noChangeShapeType="1"/>
              </p:cNvSpPr>
              <p:nvPr userDrawn="1"/>
            </p:nvSpPr>
            <p:spPr bwMode="auto">
              <a:xfrm>
                <a:off x="0" y="860"/>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5" name="Line 1107"/>
              <p:cNvSpPr>
                <a:spLocks noChangeShapeType="1"/>
              </p:cNvSpPr>
              <p:nvPr userDrawn="1"/>
            </p:nvSpPr>
            <p:spPr bwMode="auto">
              <a:xfrm>
                <a:off x="0" y="896"/>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6" name="Line 1108"/>
              <p:cNvSpPr>
                <a:spLocks noChangeShapeType="1"/>
              </p:cNvSpPr>
              <p:nvPr userDrawn="1"/>
            </p:nvSpPr>
            <p:spPr bwMode="auto">
              <a:xfrm>
                <a:off x="0" y="92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7" name="Line 1109"/>
              <p:cNvSpPr>
                <a:spLocks noChangeShapeType="1"/>
              </p:cNvSpPr>
              <p:nvPr userDrawn="1"/>
            </p:nvSpPr>
            <p:spPr bwMode="auto">
              <a:xfrm>
                <a:off x="0" y="770"/>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8" name="Line 1110"/>
              <p:cNvSpPr>
                <a:spLocks noChangeShapeType="1"/>
              </p:cNvSpPr>
              <p:nvPr userDrawn="1"/>
            </p:nvSpPr>
            <p:spPr bwMode="auto">
              <a:xfrm>
                <a:off x="0" y="815"/>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89" name="Line 1111"/>
              <p:cNvSpPr>
                <a:spLocks noChangeShapeType="1"/>
              </p:cNvSpPr>
              <p:nvPr userDrawn="1"/>
            </p:nvSpPr>
            <p:spPr bwMode="auto">
              <a:xfrm>
                <a:off x="0" y="718"/>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0" name="Line 1112"/>
              <p:cNvSpPr>
                <a:spLocks noChangeShapeType="1"/>
              </p:cNvSpPr>
              <p:nvPr userDrawn="1"/>
            </p:nvSpPr>
            <p:spPr bwMode="auto">
              <a:xfrm>
                <a:off x="0" y="646"/>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1" name="Line 1113"/>
              <p:cNvSpPr>
                <a:spLocks noChangeShapeType="1"/>
              </p:cNvSpPr>
              <p:nvPr userDrawn="1"/>
            </p:nvSpPr>
            <p:spPr bwMode="auto">
              <a:xfrm>
                <a:off x="0" y="522"/>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2" name="Line 1114"/>
              <p:cNvSpPr>
                <a:spLocks noChangeShapeType="1"/>
              </p:cNvSpPr>
              <p:nvPr userDrawn="1"/>
            </p:nvSpPr>
            <p:spPr bwMode="auto">
              <a:xfrm>
                <a:off x="0" y="558"/>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3" name="Line 1115"/>
              <p:cNvSpPr>
                <a:spLocks noChangeShapeType="1"/>
              </p:cNvSpPr>
              <p:nvPr userDrawn="1"/>
            </p:nvSpPr>
            <p:spPr bwMode="auto">
              <a:xfrm>
                <a:off x="0" y="591"/>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4" name="Line 1116"/>
              <p:cNvSpPr>
                <a:spLocks noChangeShapeType="1"/>
              </p:cNvSpPr>
              <p:nvPr userDrawn="1"/>
            </p:nvSpPr>
            <p:spPr bwMode="auto">
              <a:xfrm>
                <a:off x="0" y="432"/>
                <a:ext cx="624" cy="0"/>
              </a:xfrm>
              <a:prstGeom prst="line">
                <a:avLst/>
              </a:prstGeom>
              <a:noFill/>
              <a:ln w="2857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5" name="Line 1117"/>
              <p:cNvSpPr>
                <a:spLocks noChangeShapeType="1"/>
              </p:cNvSpPr>
              <p:nvPr userDrawn="1"/>
            </p:nvSpPr>
            <p:spPr bwMode="auto">
              <a:xfrm>
                <a:off x="0" y="384"/>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6" name="Line 1118"/>
              <p:cNvSpPr>
                <a:spLocks noChangeShapeType="1"/>
              </p:cNvSpPr>
              <p:nvPr userDrawn="1"/>
            </p:nvSpPr>
            <p:spPr bwMode="auto">
              <a:xfrm>
                <a:off x="0" y="477"/>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7" name="Line 1119"/>
              <p:cNvSpPr>
                <a:spLocks noChangeShapeType="1"/>
              </p:cNvSpPr>
              <p:nvPr userDrawn="1"/>
            </p:nvSpPr>
            <p:spPr bwMode="auto">
              <a:xfrm>
                <a:off x="0" y="339"/>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8" name="Line 1120"/>
              <p:cNvSpPr>
                <a:spLocks noChangeShapeType="1"/>
              </p:cNvSpPr>
              <p:nvPr userDrawn="1"/>
            </p:nvSpPr>
            <p:spPr bwMode="auto">
              <a:xfrm>
                <a:off x="0" y="318"/>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99" name="Line 1121"/>
              <p:cNvSpPr>
                <a:spLocks noChangeShapeType="1"/>
              </p:cNvSpPr>
              <p:nvPr userDrawn="1"/>
            </p:nvSpPr>
            <p:spPr bwMode="auto">
              <a:xfrm>
                <a:off x="0" y="258"/>
                <a:ext cx="624" cy="0"/>
              </a:xfrm>
              <a:prstGeom prst="line">
                <a:avLst/>
              </a:prstGeom>
              <a:noFill/>
              <a:ln w="1905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0" name="Line 1122"/>
              <p:cNvSpPr>
                <a:spLocks noChangeShapeType="1"/>
              </p:cNvSpPr>
              <p:nvPr userDrawn="1"/>
            </p:nvSpPr>
            <p:spPr bwMode="auto">
              <a:xfrm>
                <a:off x="0" y="70"/>
                <a:ext cx="624" cy="0"/>
              </a:xfrm>
              <a:prstGeom prst="line">
                <a:avLst/>
              </a:prstGeom>
              <a:noFill/>
              <a:ln w="9525">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1" name="Line 1123"/>
              <p:cNvSpPr>
                <a:spLocks noChangeShapeType="1"/>
              </p:cNvSpPr>
              <p:nvPr userDrawn="1"/>
            </p:nvSpPr>
            <p:spPr bwMode="auto">
              <a:xfrm>
                <a:off x="0" y="43"/>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2" name="Line 1124"/>
              <p:cNvSpPr>
                <a:spLocks noChangeShapeType="1"/>
              </p:cNvSpPr>
              <p:nvPr userDrawn="1"/>
            </p:nvSpPr>
            <p:spPr bwMode="auto">
              <a:xfrm>
                <a:off x="0" y="91"/>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3" name="Line 1125"/>
              <p:cNvSpPr>
                <a:spLocks noChangeShapeType="1"/>
              </p:cNvSpPr>
              <p:nvPr userDrawn="1"/>
            </p:nvSpPr>
            <p:spPr bwMode="auto">
              <a:xfrm>
                <a:off x="0" y="145"/>
                <a:ext cx="624" cy="0"/>
              </a:xfrm>
              <a:prstGeom prst="line">
                <a:avLst/>
              </a:prstGeom>
              <a:noFill/>
              <a:ln w="127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4" name="Line 1126"/>
              <p:cNvSpPr>
                <a:spLocks noChangeShapeType="1"/>
              </p:cNvSpPr>
              <p:nvPr userDrawn="1"/>
            </p:nvSpPr>
            <p:spPr bwMode="auto">
              <a:xfrm>
                <a:off x="0" y="202"/>
                <a:ext cx="624" cy="0"/>
              </a:xfrm>
              <a:prstGeom prst="line">
                <a:avLst/>
              </a:prstGeom>
              <a:noFill/>
              <a:ln w="38100">
                <a:solidFill>
                  <a:schemeClr val="bg2"/>
                </a:solid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grpSp>
      </p:grpSp>
      <p:sp>
        <p:nvSpPr>
          <p:cNvPr id="105" name="Rectangle 1132"/>
          <p:cNvSpPr>
            <a:spLocks noChangeArrowheads="1"/>
          </p:cNvSpPr>
          <p:nvPr/>
        </p:nvSpPr>
        <p:spPr bwMode="auto">
          <a:xfrm>
            <a:off x="3017838" y="2120900"/>
            <a:ext cx="5662612" cy="77788"/>
          </a:xfrm>
          <a:prstGeom prst="rect">
            <a:avLst/>
          </a:prstGeom>
          <a:solidFill>
            <a:schemeClr val="hlink"/>
          </a:solidFill>
          <a:ln w="9525">
            <a:noFill/>
            <a:miter lim="800000"/>
          </a:ln>
          <a:effec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106" name="Rectangle 1133"/>
          <p:cNvSpPr>
            <a:spLocks noChangeArrowheads="1"/>
          </p:cNvSpPr>
          <p:nvPr/>
        </p:nvSpPr>
        <p:spPr bwMode="auto">
          <a:xfrm>
            <a:off x="1098550" y="862013"/>
            <a:ext cx="5662613" cy="77787"/>
          </a:xfrm>
          <a:prstGeom prst="rect">
            <a:avLst/>
          </a:prstGeom>
          <a:solidFill>
            <a:schemeClr val="hlink"/>
          </a:solidFill>
          <a:ln w="9525">
            <a:noFill/>
            <a:miter lim="800000"/>
          </a:ln>
          <a:effectLst/>
        </p:spPr>
        <p:txBody>
          <a:bodyPr wrap="none" anchor="ct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zh-CN" altLang="en-US" sz="2400" b="0" i="0" u="none" strike="noStrike" kern="1200" cap="none" spc="0" normalizeH="0" baseline="0" noProof="0">
              <a:ln>
                <a:noFill/>
              </a:ln>
              <a:solidFill>
                <a:srgbClr val="003366"/>
              </a:solidFill>
              <a:effectLst/>
              <a:uLnTx/>
              <a:uFillTx/>
              <a:latin typeface="Times New Roman" panose="02020603050405020304"/>
              <a:ea typeface="宋体" panose="02010600030101010101" pitchFamily="2" charset="-122"/>
              <a:cs typeface="+mn-cs"/>
            </a:endParaRPr>
          </a:p>
        </p:txBody>
      </p:sp>
      <p:sp>
        <p:nvSpPr>
          <p:cNvPr id="6250" name="Rectangle 1130"/>
          <p:cNvSpPr>
            <a:spLocks noGrp="1" noChangeArrowheads="1"/>
          </p:cNvSpPr>
          <p:nvPr>
            <p:ph type="ctrTitle"/>
          </p:nvPr>
        </p:nvSpPr>
        <p:spPr>
          <a:xfrm>
            <a:off x="1169988" y="1046163"/>
            <a:ext cx="7380287" cy="1012825"/>
          </a:xfrm>
        </p:spPr>
        <p:txBody>
          <a:bodyPr/>
          <a:lstStyle>
            <a:lvl1pPr>
              <a:defRPr sz="4000"/>
            </a:lvl1pPr>
          </a:lstStyle>
          <a:p>
            <a:r>
              <a:rPr lang="zh-CN" altLang="en-US"/>
              <a:t>单击此处编辑母版标题样式</a:t>
            </a:r>
          </a:p>
        </p:txBody>
      </p:sp>
      <p:sp>
        <p:nvSpPr>
          <p:cNvPr id="6251" name="Rectangle 1131"/>
          <p:cNvSpPr>
            <a:spLocks noGrp="1" noChangeArrowheads="1"/>
          </p:cNvSpPr>
          <p:nvPr>
            <p:ph type="subTitle" idx="1"/>
          </p:nvPr>
        </p:nvSpPr>
        <p:spPr>
          <a:xfrm>
            <a:off x="1566863" y="2693988"/>
            <a:ext cx="6662737" cy="2994025"/>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07" name="Rectangle 1127"/>
          <p:cNvSpPr>
            <a:spLocks noGrp="1" noChangeArrowheads="1"/>
          </p:cNvSpPr>
          <p:nvPr>
            <p:ph type="dt" sz="half" idx="10"/>
          </p:nvPr>
        </p:nvSpPr>
        <p:spPr>
          <a:xfrm>
            <a:off x="1387475" y="6357938"/>
            <a:ext cx="1905000" cy="457200"/>
          </a:xfrm>
        </p:spPr>
        <p:txBody>
          <a:bodyPr/>
          <a:lstStyle>
            <a:lvl1pPr>
              <a:defRPr smtClean="0"/>
            </a:lvl1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endParaRPr>
          </a:p>
        </p:txBody>
      </p:sp>
      <p:sp>
        <p:nvSpPr>
          <p:cNvPr id="108" name="Rectangle 1128"/>
          <p:cNvSpPr>
            <a:spLocks noGrp="1" noChangeArrowheads="1"/>
          </p:cNvSpPr>
          <p:nvPr>
            <p:ph type="ftr" sz="quarter" idx="11"/>
          </p:nvPr>
        </p:nvSpPr>
        <p:spPr>
          <a:xfrm>
            <a:off x="3722688" y="6357938"/>
            <a:ext cx="2271712" cy="457200"/>
          </a:xfrm>
        </p:spPr>
        <p:txBody>
          <a:bodyPr/>
          <a:lstStyle>
            <a:lvl1pPr>
              <a:defRPr smtClean="0"/>
            </a:lvl1p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rPr>
              <a:t>动态规划</a:t>
            </a:r>
            <a:endParaRPr kumimoji="0" lang="en-US" altLang="zh-CN"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endParaRPr>
          </a:p>
        </p:txBody>
      </p:sp>
      <p:sp>
        <p:nvSpPr>
          <p:cNvPr id="109" name="Rectangle 1129"/>
          <p:cNvSpPr>
            <a:spLocks noGrp="1" noChangeArrowheads="1"/>
          </p:cNvSpPr>
          <p:nvPr>
            <p:ph type="sldNum" sz="quarter" idx="12"/>
          </p:nvPr>
        </p:nvSpPr>
        <p:spPr>
          <a:xfrm>
            <a:off x="6464300" y="6361113"/>
            <a:ext cx="1906588" cy="457200"/>
          </a:xfrm>
        </p:spPr>
        <p:txBody>
          <a:bodyPr/>
          <a:lstStyle>
            <a:lvl1pPr>
              <a:defRPr smtClean="0"/>
            </a:lvl1pPr>
          </a:lstStyle>
          <a:p>
            <a:pPr marL="0" marR="0" lvl="0" indent="0" algn="r" defTabSz="914400" rtl="0" eaLnBrk="1" fontAlgn="auto" latinLnBrk="0" hangingPunct="1">
              <a:lnSpc>
                <a:spcPct val="100000"/>
              </a:lnSpc>
              <a:spcBef>
                <a:spcPct val="0"/>
              </a:spcBef>
              <a:spcAft>
                <a:spcPts val="0"/>
              </a:spcAft>
              <a:buClrTx/>
              <a:buSzTx/>
              <a:buFontTx/>
              <a:buNone/>
              <a:defRPr/>
            </a:pPr>
            <a:fld id="{7B902B7F-264A-4FC5-AB19-D3CDB3EAA876}" type="slidenum">
              <a:rPr kumimoji="0" lang="zh-CN" altLang="en-US"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rPr>
              <a:t>‹#›</a:t>
            </a:fld>
            <a:endParaRPr kumimoji="0" lang="en-US" altLang="zh-CN"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atin typeface="Times New Roman" panose="02020603050405020304" pitchFamily="18" charset="0"/>
                <a:ea typeface="黑体" panose="0201060906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aseline="0">
                <a:latin typeface="Times New Roman" panose="02020603050405020304" pitchFamily="18" charset="0"/>
                <a:ea typeface="黑体" panose="02010609060101010101" pitchFamily="2" charset="-122"/>
              </a:defRPr>
            </a:lvl1pPr>
            <a:lvl2pPr>
              <a:defRPr baseline="0">
                <a:latin typeface="Times New Roman" panose="02020603050405020304" pitchFamily="18" charset="0"/>
                <a:ea typeface="黑体" panose="02010609060101010101" pitchFamily="2" charset="-122"/>
              </a:defRPr>
            </a:lvl2pPr>
            <a:lvl3pPr>
              <a:defRPr baseline="0">
                <a:latin typeface="Times New Roman" panose="02020603050405020304" pitchFamily="18" charset="0"/>
                <a:ea typeface="黑体" panose="02010609060101010101" pitchFamily="2" charset="-122"/>
              </a:defRPr>
            </a:lvl3pPr>
            <a:lvl4pPr>
              <a:defRPr baseline="0">
                <a:latin typeface="Times New Roman" panose="02020603050405020304" pitchFamily="18" charset="0"/>
                <a:ea typeface="黑体" panose="02010609060101010101" pitchFamily="2" charset="-122"/>
              </a:defRPr>
            </a:lvl4pPr>
            <a:lvl5pPr>
              <a:defRPr baseline="0">
                <a:latin typeface="Times New Roman" panose="02020603050405020304" pitchFamily="18" charset="0"/>
                <a:ea typeface="黑体" panose="02010609060101010101"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08"/>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en-US" altLang="zh-CN" sz="1400" b="0" i="0" u="none" strike="noStrike" kern="1200" cap="none" spc="0" normalizeH="0" baseline="0" noProof="0" dirty="0">
              <a:ln>
                <a:noFill/>
              </a:ln>
              <a:solidFill>
                <a:srgbClr val="800000"/>
              </a:solidFill>
              <a:effectLst/>
              <a:uLnTx/>
              <a:uFillTx/>
              <a:latin typeface="Times New Roman" panose="02020603050405020304"/>
              <a:ea typeface="宋体" panose="02010600030101010101" pitchFamily="2" charset="-122"/>
              <a:cs typeface="+mn-cs"/>
            </a:endParaRPr>
          </a:p>
        </p:txBody>
      </p:sp>
      <p:sp>
        <p:nvSpPr>
          <p:cNvPr id="6" name="Rectangle 110"/>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ct val="0"/>
              </a:spcBef>
              <a:spcAft>
                <a:spcPts val="0"/>
              </a:spcAft>
              <a:buClrTx/>
              <a:buSzTx/>
              <a:buFontTx/>
              <a:buNone/>
              <a:defRPr/>
            </a:pPr>
            <a:fld id="{98410B0D-ABF1-44AC-94F7-7C7B1B92C972}" type="slidenum">
              <a:rPr kumimoji="0" lang="zh-CN" altLang="en-US"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rPr>
              <a:t>‹#›</a:t>
            </a:fld>
            <a:endParaRPr kumimoji="0" lang="en-US" altLang="zh-CN" sz="1400" b="0" i="0" u="none" strike="noStrike" kern="1200" cap="none" spc="0" normalizeH="0" baseline="0" noProof="0">
              <a:ln>
                <a:noFill/>
              </a:ln>
              <a:solidFill>
                <a:srgbClr val="800000"/>
              </a:solidFill>
              <a:effectLst/>
              <a:uLnTx/>
              <a:uFillTx/>
              <a:latin typeface="Times New Roman" panose="02020603050405020304"/>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bwMode="auto">
          <a:xfrm>
            <a:off x="0" y="68263"/>
            <a:ext cx="8915400" cy="6713537"/>
            <a:chOff x="0" y="43"/>
            <a:chExt cx="5616" cy="4229"/>
          </a:xfrm>
        </p:grpSpPr>
        <p:grpSp>
          <p:nvGrpSpPr>
            <p:cNvPr id="10248" name="Group 3"/>
            <p:cNvGrpSpPr/>
            <p:nvPr userDrawn="1"/>
          </p:nvGrpSpPr>
          <p:grpSpPr bwMode="auto">
            <a:xfrm>
              <a:off x="0" y="43"/>
              <a:ext cx="408" cy="4229"/>
              <a:chOff x="0" y="43"/>
              <a:chExt cx="5760" cy="4229"/>
            </a:xfrm>
          </p:grpSpPr>
          <p:sp>
            <p:nvSpPr>
              <p:cNvPr id="5124" name="Line 4"/>
              <p:cNvSpPr>
                <a:spLocks noChangeShapeType="1"/>
              </p:cNvSpPr>
              <p:nvPr userDrawn="1"/>
            </p:nvSpPr>
            <p:spPr bwMode="auto">
              <a:xfrm>
                <a:off x="0" y="420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25" name="Line 5"/>
              <p:cNvSpPr>
                <a:spLocks noChangeShapeType="1"/>
              </p:cNvSpPr>
              <p:nvPr userDrawn="1"/>
            </p:nvSpPr>
            <p:spPr bwMode="auto">
              <a:xfrm>
                <a:off x="0" y="42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26" name="Line 6"/>
              <p:cNvSpPr>
                <a:spLocks noChangeShapeType="1"/>
              </p:cNvSpPr>
              <p:nvPr userDrawn="1"/>
            </p:nvSpPr>
            <p:spPr bwMode="auto">
              <a:xfrm>
                <a:off x="0" y="427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27" name="Line 7"/>
              <p:cNvSpPr>
                <a:spLocks noChangeShapeType="1"/>
              </p:cNvSpPr>
              <p:nvPr userDrawn="1"/>
            </p:nvSpPr>
            <p:spPr bwMode="auto">
              <a:xfrm>
                <a:off x="0" y="4113"/>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28" name="Line 8"/>
              <p:cNvSpPr>
                <a:spLocks noChangeShapeType="1"/>
              </p:cNvSpPr>
              <p:nvPr userDrawn="1"/>
            </p:nvSpPr>
            <p:spPr bwMode="auto">
              <a:xfrm>
                <a:off x="0" y="406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29" name="Line 9"/>
              <p:cNvSpPr>
                <a:spLocks noChangeShapeType="1"/>
              </p:cNvSpPr>
              <p:nvPr userDrawn="1"/>
            </p:nvSpPr>
            <p:spPr bwMode="auto">
              <a:xfrm>
                <a:off x="0" y="41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0" name="Line 10"/>
              <p:cNvSpPr>
                <a:spLocks noChangeShapeType="1"/>
              </p:cNvSpPr>
              <p:nvPr userDrawn="1"/>
            </p:nvSpPr>
            <p:spPr bwMode="auto">
              <a:xfrm>
                <a:off x="0" y="366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1" name="Line 11"/>
              <p:cNvSpPr>
                <a:spLocks noChangeShapeType="1"/>
              </p:cNvSpPr>
              <p:nvPr userDrawn="1"/>
            </p:nvSpPr>
            <p:spPr bwMode="auto">
              <a:xfrm>
                <a:off x="0" y="363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32" name="Line 12"/>
              <p:cNvSpPr>
                <a:spLocks noChangeShapeType="1"/>
              </p:cNvSpPr>
              <p:nvPr userDrawn="1"/>
            </p:nvSpPr>
            <p:spPr bwMode="auto">
              <a:xfrm>
                <a:off x="0" y="402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3" name="Line 13"/>
              <p:cNvSpPr>
                <a:spLocks noChangeShapeType="1"/>
              </p:cNvSpPr>
              <p:nvPr userDrawn="1"/>
            </p:nvSpPr>
            <p:spPr bwMode="auto">
              <a:xfrm>
                <a:off x="0" y="389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34" name="Line 14"/>
              <p:cNvSpPr>
                <a:spLocks noChangeShapeType="1"/>
              </p:cNvSpPr>
              <p:nvPr userDrawn="1"/>
            </p:nvSpPr>
            <p:spPr bwMode="auto">
              <a:xfrm>
                <a:off x="0" y="381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5" name="Line 15"/>
              <p:cNvSpPr>
                <a:spLocks noChangeShapeType="1"/>
              </p:cNvSpPr>
              <p:nvPr userDrawn="1"/>
            </p:nvSpPr>
            <p:spPr bwMode="auto">
              <a:xfrm>
                <a:off x="0" y="399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36" name="Line 16"/>
              <p:cNvSpPr>
                <a:spLocks noChangeShapeType="1"/>
              </p:cNvSpPr>
              <p:nvPr userDrawn="1"/>
            </p:nvSpPr>
            <p:spPr bwMode="auto">
              <a:xfrm>
                <a:off x="0" y="368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7" name="Line 17"/>
              <p:cNvSpPr>
                <a:spLocks noChangeShapeType="1"/>
              </p:cNvSpPr>
              <p:nvPr userDrawn="1"/>
            </p:nvSpPr>
            <p:spPr bwMode="auto">
              <a:xfrm>
                <a:off x="0" y="374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38" name="Line 18"/>
              <p:cNvSpPr>
                <a:spLocks noChangeShapeType="1"/>
              </p:cNvSpPr>
              <p:nvPr userDrawn="1"/>
            </p:nvSpPr>
            <p:spPr bwMode="auto">
              <a:xfrm>
                <a:off x="0" y="39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39" name="Line 19"/>
              <p:cNvSpPr>
                <a:spLocks noChangeShapeType="1"/>
              </p:cNvSpPr>
              <p:nvPr userDrawn="1"/>
            </p:nvSpPr>
            <p:spPr bwMode="auto">
              <a:xfrm>
                <a:off x="0" y="39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0" name="Line 20"/>
              <p:cNvSpPr>
                <a:spLocks noChangeShapeType="1"/>
              </p:cNvSpPr>
              <p:nvPr userDrawn="1"/>
            </p:nvSpPr>
            <p:spPr bwMode="auto">
              <a:xfrm>
                <a:off x="0" y="351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1" name="Line 21"/>
              <p:cNvSpPr>
                <a:spLocks noChangeShapeType="1"/>
              </p:cNvSpPr>
              <p:nvPr userDrawn="1"/>
            </p:nvSpPr>
            <p:spPr bwMode="auto">
              <a:xfrm>
                <a:off x="0" y="35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2" name="Line 22"/>
              <p:cNvSpPr>
                <a:spLocks noChangeShapeType="1"/>
              </p:cNvSpPr>
              <p:nvPr userDrawn="1"/>
            </p:nvSpPr>
            <p:spPr bwMode="auto">
              <a:xfrm>
                <a:off x="0" y="357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3" name="Line 23"/>
              <p:cNvSpPr>
                <a:spLocks noChangeShapeType="1"/>
              </p:cNvSpPr>
              <p:nvPr userDrawn="1"/>
            </p:nvSpPr>
            <p:spPr bwMode="auto">
              <a:xfrm>
                <a:off x="0" y="342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44" name="Line 24"/>
              <p:cNvSpPr>
                <a:spLocks noChangeShapeType="1"/>
              </p:cNvSpPr>
              <p:nvPr userDrawn="1"/>
            </p:nvSpPr>
            <p:spPr bwMode="auto">
              <a:xfrm>
                <a:off x="0" y="337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45" name="Line 25"/>
              <p:cNvSpPr>
                <a:spLocks noChangeShapeType="1"/>
              </p:cNvSpPr>
              <p:nvPr userDrawn="1"/>
            </p:nvSpPr>
            <p:spPr bwMode="auto">
              <a:xfrm>
                <a:off x="0" y="346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6" name="Line 26"/>
              <p:cNvSpPr>
                <a:spLocks noChangeShapeType="1"/>
              </p:cNvSpPr>
              <p:nvPr userDrawn="1"/>
            </p:nvSpPr>
            <p:spPr bwMode="auto">
              <a:xfrm>
                <a:off x="0" y="297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47" name="Line 27"/>
              <p:cNvSpPr>
                <a:spLocks noChangeShapeType="1"/>
              </p:cNvSpPr>
              <p:nvPr userDrawn="1"/>
            </p:nvSpPr>
            <p:spPr bwMode="auto">
              <a:xfrm>
                <a:off x="0" y="294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48" name="Line 28"/>
              <p:cNvSpPr>
                <a:spLocks noChangeShapeType="1"/>
              </p:cNvSpPr>
              <p:nvPr userDrawn="1"/>
            </p:nvSpPr>
            <p:spPr bwMode="auto">
              <a:xfrm>
                <a:off x="0" y="332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49" name="Line 29"/>
              <p:cNvSpPr>
                <a:spLocks noChangeShapeType="1"/>
              </p:cNvSpPr>
              <p:nvPr userDrawn="1"/>
            </p:nvSpPr>
            <p:spPr bwMode="auto">
              <a:xfrm>
                <a:off x="0" y="320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0" name="Line 30"/>
              <p:cNvSpPr>
                <a:spLocks noChangeShapeType="1"/>
              </p:cNvSpPr>
              <p:nvPr userDrawn="1"/>
            </p:nvSpPr>
            <p:spPr bwMode="auto">
              <a:xfrm>
                <a:off x="0" y="312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1" name="Line 31"/>
              <p:cNvSpPr>
                <a:spLocks noChangeShapeType="1"/>
              </p:cNvSpPr>
              <p:nvPr userDrawn="1"/>
            </p:nvSpPr>
            <p:spPr bwMode="auto">
              <a:xfrm>
                <a:off x="0" y="330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2" name="Line 32"/>
              <p:cNvSpPr>
                <a:spLocks noChangeShapeType="1"/>
              </p:cNvSpPr>
              <p:nvPr userDrawn="1"/>
            </p:nvSpPr>
            <p:spPr bwMode="auto">
              <a:xfrm>
                <a:off x="0" y="299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3" name="Line 33"/>
              <p:cNvSpPr>
                <a:spLocks noChangeShapeType="1"/>
              </p:cNvSpPr>
              <p:nvPr userDrawn="1"/>
            </p:nvSpPr>
            <p:spPr bwMode="auto">
              <a:xfrm>
                <a:off x="0" y="304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4" name="Line 34"/>
              <p:cNvSpPr>
                <a:spLocks noChangeShapeType="1"/>
              </p:cNvSpPr>
              <p:nvPr userDrawn="1"/>
            </p:nvSpPr>
            <p:spPr bwMode="auto">
              <a:xfrm>
                <a:off x="0" y="324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55" name="Line 35"/>
              <p:cNvSpPr>
                <a:spLocks noChangeShapeType="1"/>
              </p:cNvSpPr>
              <p:nvPr userDrawn="1"/>
            </p:nvSpPr>
            <p:spPr bwMode="auto">
              <a:xfrm>
                <a:off x="0" y="322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56" name="Line 36"/>
              <p:cNvSpPr>
                <a:spLocks noChangeShapeType="1"/>
              </p:cNvSpPr>
              <p:nvPr userDrawn="1"/>
            </p:nvSpPr>
            <p:spPr bwMode="auto">
              <a:xfrm>
                <a:off x="0" y="283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57" name="Line 37"/>
              <p:cNvSpPr>
                <a:spLocks noChangeShapeType="1"/>
              </p:cNvSpPr>
              <p:nvPr userDrawn="1"/>
            </p:nvSpPr>
            <p:spPr bwMode="auto">
              <a:xfrm>
                <a:off x="0" y="275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8" name="Line 38"/>
              <p:cNvSpPr>
                <a:spLocks noChangeShapeType="1"/>
              </p:cNvSpPr>
              <p:nvPr userDrawn="1"/>
            </p:nvSpPr>
            <p:spPr bwMode="auto">
              <a:xfrm>
                <a:off x="0" y="267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59" name="Line 39"/>
              <p:cNvSpPr>
                <a:spLocks noChangeShapeType="1"/>
              </p:cNvSpPr>
              <p:nvPr userDrawn="1"/>
            </p:nvSpPr>
            <p:spPr bwMode="auto">
              <a:xfrm>
                <a:off x="0" y="287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0" name="Line 40"/>
              <p:cNvSpPr>
                <a:spLocks noChangeShapeType="1"/>
              </p:cNvSpPr>
              <p:nvPr userDrawn="1"/>
            </p:nvSpPr>
            <p:spPr bwMode="auto">
              <a:xfrm>
                <a:off x="0" y="285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1" name="Line 41"/>
              <p:cNvSpPr>
                <a:spLocks noChangeShapeType="1"/>
              </p:cNvSpPr>
              <p:nvPr userDrawn="1"/>
            </p:nvSpPr>
            <p:spPr bwMode="auto">
              <a:xfrm>
                <a:off x="0" y="2554"/>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62" name="Line 42"/>
              <p:cNvSpPr>
                <a:spLocks noChangeShapeType="1"/>
              </p:cNvSpPr>
              <p:nvPr userDrawn="1"/>
            </p:nvSpPr>
            <p:spPr bwMode="auto">
              <a:xfrm>
                <a:off x="0" y="2590"/>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63" name="Line 43"/>
              <p:cNvSpPr>
                <a:spLocks noChangeShapeType="1"/>
              </p:cNvSpPr>
              <p:nvPr userDrawn="1"/>
            </p:nvSpPr>
            <p:spPr bwMode="auto">
              <a:xfrm>
                <a:off x="0" y="2623"/>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4" name="Line 44"/>
              <p:cNvSpPr>
                <a:spLocks noChangeShapeType="1"/>
              </p:cNvSpPr>
              <p:nvPr userDrawn="1"/>
            </p:nvSpPr>
            <p:spPr bwMode="auto">
              <a:xfrm>
                <a:off x="0" y="246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5" name="Line 45"/>
              <p:cNvSpPr>
                <a:spLocks noChangeShapeType="1"/>
              </p:cNvSpPr>
              <p:nvPr userDrawn="1"/>
            </p:nvSpPr>
            <p:spPr bwMode="auto">
              <a:xfrm>
                <a:off x="0" y="241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66" name="Line 46"/>
              <p:cNvSpPr>
                <a:spLocks noChangeShapeType="1"/>
              </p:cNvSpPr>
              <p:nvPr userDrawn="1"/>
            </p:nvSpPr>
            <p:spPr bwMode="auto">
              <a:xfrm>
                <a:off x="0" y="250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7" name="Line 47"/>
              <p:cNvSpPr>
                <a:spLocks noChangeShapeType="1"/>
              </p:cNvSpPr>
              <p:nvPr userDrawn="1"/>
            </p:nvSpPr>
            <p:spPr bwMode="auto">
              <a:xfrm>
                <a:off x="0" y="237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68" name="Line 48"/>
              <p:cNvSpPr>
                <a:spLocks noChangeShapeType="1"/>
              </p:cNvSpPr>
              <p:nvPr userDrawn="1"/>
            </p:nvSpPr>
            <p:spPr bwMode="auto">
              <a:xfrm>
                <a:off x="0" y="2245"/>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69" name="Line 49"/>
              <p:cNvSpPr>
                <a:spLocks noChangeShapeType="1"/>
              </p:cNvSpPr>
              <p:nvPr userDrawn="1"/>
            </p:nvSpPr>
            <p:spPr bwMode="auto">
              <a:xfrm>
                <a:off x="0" y="235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0" name="Line 50"/>
              <p:cNvSpPr>
                <a:spLocks noChangeShapeType="1"/>
              </p:cNvSpPr>
              <p:nvPr userDrawn="1"/>
            </p:nvSpPr>
            <p:spPr bwMode="auto">
              <a:xfrm>
                <a:off x="0" y="2290"/>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1" name="Line 51"/>
              <p:cNvSpPr>
                <a:spLocks noChangeShapeType="1"/>
              </p:cNvSpPr>
              <p:nvPr userDrawn="1"/>
            </p:nvSpPr>
            <p:spPr bwMode="auto">
              <a:xfrm>
                <a:off x="0" y="2269"/>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2" name="Line 52"/>
              <p:cNvSpPr>
                <a:spLocks noChangeShapeType="1"/>
              </p:cNvSpPr>
              <p:nvPr userDrawn="1"/>
            </p:nvSpPr>
            <p:spPr bwMode="auto">
              <a:xfrm>
                <a:off x="0" y="213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3" name="Line 53"/>
              <p:cNvSpPr>
                <a:spLocks noChangeShapeType="1"/>
              </p:cNvSpPr>
              <p:nvPr userDrawn="1"/>
            </p:nvSpPr>
            <p:spPr bwMode="auto">
              <a:xfrm>
                <a:off x="0" y="21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74" name="Line 54"/>
              <p:cNvSpPr>
                <a:spLocks noChangeShapeType="1"/>
              </p:cNvSpPr>
              <p:nvPr userDrawn="1"/>
            </p:nvSpPr>
            <p:spPr bwMode="auto">
              <a:xfrm>
                <a:off x="0" y="219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5" name="Line 55"/>
              <p:cNvSpPr>
                <a:spLocks noChangeShapeType="1"/>
              </p:cNvSpPr>
              <p:nvPr userDrawn="1"/>
            </p:nvSpPr>
            <p:spPr bwMode="auto">
              <a:xfrm>
                <a:off x="0" y="204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76" name="Line 56"/>
              <p:cNvSpPr>
                <a:spLocks noChangeShapeType="1"/>
              </p:cNvSpPr>
              <p:nvPr userDrawn="1"/>
            </p:nvSpPr>
            <p:spPr bwMode="auto">
              <a:xfrm>
                <a:off x="0" y="1992"/>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77" name="Line 57"/>
              <p:cNvSpPr>
                <a:spLocks noChangeShapeType="1"/>
              </p:cNvSpPr>
              <p:nvPr userDrawn="1"/>
            </p:nvSpPr>
            <p:spPr bwMode="auto">
              <a:xfrm>
                <a:off x="0" y="208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78" name="Line 58"/>
              <p:cNvSpPr>
                <a:spLocks noChangeShapeType="1"/>
              </p:cNvSpPr>
              <p:nvPr userDrawn="1"/>
            </p:nvSpPr>
            <p:spPr bwMode="auto">
              <a:xfrm>
                <a:off x="0" y="1593"/>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79" name="Line 59"/>
              <p:cNvSpPr>
                <a:spLocks noChangeShapeType="1"/>
              </p:cNvSpPr>
              <p:nvPr userDrawn="1"/>
            </p:nvSpPr>
            <p:spPr bwMode="auto">
              <a:xfrm>
                <a:off x="0" y="156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80" name="Line 60"/>
              <p:cNvSpPr>
                <a:spLocks noChangeShapeType="1"/>
              </p:cNvSpPr>
              <p:nvPr userDrawn="1"/>
            </p:nvSpPr>
            <p:spPr bwMode="auto">
              <a:xfrm>
                <a:off x="0" y="194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1" name="Line 61"/>
              <p:cNvSpPr>
                <a:spLocks noChangeShapeType="1"/>
              </p:cNvSpPr>
              <p:nvPr userDrawn="1"/>
            </p:nvSpPr>
            <p:spPr bwMode="auto">
              <a:xfrm>
                <a:off x="0" y="1821"/>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82" name="Line 62"/>
              <p:cNvSpPr>
                <a:spLocks noChangeShapeType="1"/>
              </p:cNvSpPr>
              <p:nvPr userDrawn="1"/>
            </p:nvSpPr>
            <p:spPr bwMode="auto">
              <a:xfrm>
                <a:off x="0" y="1740"/>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3" name="Line 63"/>
              <p:cNvSpPr>
                <a:spLocks noChangeShapeType="1"/>
              </p:cNvSpPr>
              <p:nvPr userDrawn="1"/>
            </p:nvSpPr>
            <p:spPr bwMode="auto">
              <a:xfrm>
                <a:off x="0" y="192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4" name="Line 64"/>
              <p:cNvSpPr>
                <a:spLocks noChangeShapeType="1"/>
              </p:cNvSpPr>
              <p:nvPr userDrawn="1"/>
            </p:nvSpPr>
            <p:spPr bwMode="auto">
              <a:xfrm>
                <a:off x="0" y="161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5" name="Line 65"/>
              <p:cNvSpPr>
                <a:spLocks noChangeShapeType="1"/>
              </p:cNvSpPr>
              <p:nvPr userDrawn="1"/>
            </p:nvSpPr>
            <p:spPr bwMode="auto">
              <a:xfrm>
                <a:off x="0" y="166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86" name="Line 66"/>
              <p:cNvSpPr>
                <a:spLocks noChangeShapeType="1"/>
              </p:cNvSpPr>
              <p:nvPr userDrawn="1"/>
            </p:nvSpPr>
            <p:spPr bwMode="auto">
              <a:xfrm>
                <a:off x="0" y="186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87" name="Line 67"/>
              <p:cNvSpPr>
                <a:spLocks noChangeShapeType="1"/>
              </p:cNvSpPr>
              <p:nvPr userDrawn="1"/>
            </p:nvSpPr>
            <p:spPr bwMode="auto">
              <a:xfrm>
                <a:off x="0" y="1845"/>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8" name="Line 68"/>
              <p:cNvSpPr>
                <a:spLocks noChangeShapeType="1"/>
              </p:cNvSpPr>
              <p:nvPr userDrawn="1"/>
            </p:nvSpPr>
            <p:spPr bwMode="auto">
              <a:xfrm>
                <a:off x="0" y="1437"/>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89" name="Line 69"/>
              <p:cNvSpPr>
                <a:spLocks noChangeShapeType="1"/>
              </p:cNvSpPr>
              <p:nvPr userDrawn="1"/>
            </p:nvSpPr>
            <p:spPr bwMode="auto">
              <a:xfrm>
                <a:off x="0" y="147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0" name="Line 70"/>
              <p:cNvSpPr>
                <a:spLocks noChangeShapeType="1"/>
              </p:cNvSpPr>
              <p:nvPr userDrawn="1"/>
            </p:nvSpPr>
            <p:spPr bwMode="auto">
              <a:xfrm>
                <a:off x="0" y="1506"/>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1" name="Line 71"/>
              <p:cNvSpPr>
                <a:spLocks noChangeShapeType="1"/>
              </p:cNvSpPr>
              <p:nvPr userDrawn="1"/>
            </p:nvSpPr>
            <p:spPr bwMode="auto">
              <a:xfrm>
                <a:off x="0" y="1347"/>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2" name="Line 72"/>
              <p:cNvSpPr>
                <a:spLocks noChangeShapeType="1"/>
              </p:cNvSpPr>
              <p:nvPr userDrawn="1"/>
            </p:nvSpPr>
            <p:spPr bwMode="auto">
              <a:xfrm>
                <a:off x="0" y="1392"/>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193" name="Line 73"/>
              <p:cNvSpPr>
                <a:spLocks noChangeShapeType="1"/>
              </p:cNvSpPr>
              <p:nvPr userDrawn="1"/>
            </p:nvSpPr>
            <p:spPr bwMode="auto">
              <a:xfrm>
                <a:off x="0" y="1016"/>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194" name="Line 74"/>
              <p:cNvSpPr>
                <a:spLocks noChangeShapeType="1"/>
              </p:cNvSpPr>
              <p:nvPr userDrawn="1"/>
            </p:nvSpPr>
            <p:spPr bwMode="auto">
              <a:xfrm>
                <a:off x="0" y="989"/>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195" name="Line 75"/>
              <p:cNvSpPr>
                <a:spLocks noChangeShapeType="1"/>
              </p:cNvSpPr>
              <p:nvPr userDrawn="1"/>
            </p:nvSpPr>
            <p:spPr bwMode="auto">
              <a:xfrm>
                <a:off x="0" y="1244"/>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196" name="Line 76"/>
              <p:cNvSpPr>
                <a:spLocks noChangeShapeType="1"/>
              </p:cNvSpPr>
              <p:nvPr userDrawn="1"/>
            </p:nvSpPr>
            <p:spPr bwMode="auto">
              <a:xfrm>
                <a:off x="0" y="1163"/>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7" name="Line 77"/>
              <p:cNvSpPr>
                <a:spLocks noChangeShapeType="1"/>
              </p:cNvSpPr>
              <p:nvPr userDrawn="1"/>
            </p:nvSpPr>
            <p:spPr bwMode="auto">
              <a:xfrm>
                <a:off x="0" y="1037"/>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8" name="Line 78"/>
              <p:cNvSpPr>
                <a:spLocks noChangeShapeType="1"/>
              </p:cNvSpPr>
              <p:nvPr userDrawn="1"/>
            </p:nvSpPr>
            <p:spPr bwMode="auto">
              <a:xfrm>
                <a:off x="0" y="10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199" name="Line 79"/>
              <p:cNvSpPr>
                <a:spLocks noChangeShapeType="1"/>
              </p:cNvSpPr>
              <p:nvPr userDrawn="1"/>
            </p:nvSpPr>
            <p:spPr bwMode="auto">
              <a:xfrm>
                <a:off x="0" y="128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0" name="Line 80"/>
              <p:cNvSpPr>
                <a:spLocks noChangeShapeType="1"/>
              </p:cNvSpPr>
              <p:nvPr userDrawn="1"/>
            </p:nvSpPr>
            <p:spPr bwMode="auto">
              <a:xfrm>
                <a:off x="0" y="126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1" name="Line 81"/>
              <p:cNvSpPr>
                <a:spLocks noChangeShapeType="1"/>
              </p:cNvSpPr>
              <p:nvPr userDrawn="1"/>
            </p:nvSpPr>
            <p:spPr bwMode="auto">
              <a:xfrm>
                <a:off x="0" y="86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2" name="Line 82"/>
              <p:cNvSpPr>
                <a:spLocks noChangeShapeType="1"/>
              </p:cNvSpPr>
              <p:nvPr userDrawn="1"/>
            </p:nvSpPr>
            <p:spPr bwMode="auto">
              <a:xfrm>
                <a:off x="0" y="896"/>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03" name="Line 83"/>
              <p:cNvSpPr>
                <a:spLocks noChangeShapeType="1"/>
              </p:cNvSpPr>
              <p:nvPr userDrawn="1"/>
            </p:nvSpPr>
            <p:spPr bwMode="auto">
              <a:xfrm>
                <a:off x="0" y="92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4" name="Line 84"/>
              <p:cNvSpPr>
                <a:spLocks noChangeShapeType="1"/>
              </p:cNvSpPr>
              <p:nvPr userDrawn="1"/>
            </p:nvSpPr>
            <p:spPr bwMode="auto">
              <a:xfrm>
                <a:off x="0" y="770"/>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05" name="Line 85"/>
              <p:cNvSpPr>
                <a:spLocks noChangeShapeType="1"/>
              </p:cNvSpPr>
              <p:nvPr userDrawn="1"/>
            </p:nvSpPr>
            <p:spPr bwMode="auto">
              <a:xfrm>
                <a:off x="0" y="815"/>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06" name="Line 86"/>
              <p:cNvSpPr>
                <a:spLocks noChangeShapeType="1"/>
              </p:cNvSpPr>
              <p:nvPr userDrawn="1"/>
            </p:nvSpPr>
            <p:spPr bwMode="auto">
              <a:xfrm>
                <a:off x="0" y="718"/>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7" name="Line 87"/>
              <p:cNvSpPr>
                <a:spLocks noChangeShapeType="1"/>
              </p:cNvSpPr>
              <p:nvPr userDrawn="1"/>
            </p:nvSpPr>
            <p:spPr bwMode="auto">
              <a:xfrm>
                <a:off x="0" y="646"/>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08" name="Line 88"/>
              <p:cNvSpPr>
                <a:spLocks noChangeShapeType="1"/>
              </p:cNvSpPr>
              <p:nvPr userDrawn="1"/>
            </p:nvSpPr>
            <p:spPr bwMode="auto">
              <a:xfrm>
                <a:off x="0" y="522"/>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09" name="Line 89"/>
              <p:cNvSpPr>
                <a:spLocks noChangeShapeType="1"/>
              </p:cNvSpPr>
              <p:nvPr userDrawn="1"/>
            </p:nvSpPr>
            <p:spPr bwMode="auto">
              <a:xfrm>
                <a:off x="0" y="558"/>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0" name="Line 90"/>
              <p:cNvSpPr>
                <a:spLocks noChangeShapeType="1"/>
              </p:cNvSpPr>
              <p:nvPr userDrawn="1"/>
            </p:nvSpPr>
            <p:spPr bwMode="auto">
              <a:xfrm>
                <a:off x="0" y="591"/>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1" name="Line 91"/>
              <p:cNvSpPr>
                <a:spLocks noChangeShapeType="1"/>
              </p:cNvSpPr>
              <p:nvPr userDrawn="1"/>
            </p:nvSpPr>
            <p:spPr bwMode="auto">
              <a:xfrm>
                <a:off x="0" y="432"/>
                <a:ext cx="5760" cy="0"/>
              </a:xfrm>
              <a:prstGeom prst="line">
                <a:avLst/>
              </a:prstGeom>
              <a:noFill/>
              <a:ln w="28575">
                <a:solidFill>
                  <a:schemeClr val="bg2"/>
                </a:solidFill>
                <a:round/>
              </a:ln>
              <a:effectLst/>
            </p:spPr>
            <p:txBody>
              <a:bodyPr wrap="none" anchor="ctr"/>
              <a:lstStyle/>
              <a:p>
                <a:pPr>
                  <a:defRPr/>
                </a:pPr>
                <a:endParaRPr lang="zh-CN" altLang="en-US"/>
              </a:p>
            </p:txBody>
          </p:sp>
          <p:sp>
            <p:nvSpPr>
              <p:cNvPr id="5212" name="Line 92"/>
              <p:cNvSpPr>
                <a:spLocks noChangeShapeType="1"/>
              </p:cNvSpPr>
              <p:nvPr userDrawn="1"/>
            </p:nvSpPr>
            <p:spPr bwMode="auto">
              <a:xfrm>
                <a:off x="0" y="384"/>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13" name="Line 93"/>
              <p:cNvSpPr>
                <a:spLocks noChangeShapeType="1"/>
              </p:cNvSpPr>
              <p:nvPr userDrawn="1"/>
            </p:nvSpPr>
            <p:spPr bwMode="auto">
              <a:xfrm>
                <a:off x="0" y="477"/>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4" name="Line 94"/>
              <p:cNvSpPr>
                <a:spLocks noChangeShapeType="1"/>
              </p:cNvSpPr>
              <p:nvPr userDrawn="1"/>
            </p:nvSpPr>
            <p:spPr bwMode="auto">
              <a:xfrm>
                <a:off x="0" y="339"/>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5" name="Line 95"/>
              <p:cNvSpPr>
                <a:spLocks noChangeShapeType="1"/>
              </p:cNvSpPr>
              <p:nvPr userDrawn="1"/>
            </p:nvSpPr>
            <p:spPr bwMode="auto">
              <a:xfrm>
                <a:off x="0" y="318"/>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6" name="Line 96"/>
              <p:cNvSpPr>
                <a:spLocks noChangeShapeType="1"/>
              </p:cNvSpPr>
              <p:nvPr userDrawn="1"/>
            </p:nvSpPr>
            <p:spPr bwMode="auto">
              <a:xfrm>
                <a:off x="0" y="258"/>
                <a:ext cx="5760" cy="0"/>
              </a:xfrm>
              <a:prstGeom prst="line">
                <a:avLst/>
              </a:prstGeom>
              <a:noFill/>
              <a:ln w="19050">
                <a:solidFill>
                  <a:schemeClr val="bg2"/>
                </a:solidFill>
                <a:round/>
              </a:ln>
              <a:effectLst/>
            </p:spPr>
            <p:txBody>
              <a:bodyPr wrap="none" anchor="ctr"/>
              <a:lstStyle/>
              <a:p>
                <a:pPr>
                  <a:defRPr/>
                </a:pPr>
                <a:endParaRPr lang="zh-CN" altLang="en-US"/>
              </a:p>
            </p:txBody>
          </p:sp>
          <p:sp>
            <p:nvSpPr>
              <p:cNvPr id="5217" name="Line 97"/>
              <p:cNvSpPr>
                <a:spLocks noChangeShapeType="1"/>
              </p:cNvSpPr>
              <p:nvPr userDrawn="1"/>
            </p:nvSpPr>
            <p:spPr bwMode="auto">
              <a:xfrm>
                <a:off x="0" y="70"/>
                <a:ext cx="5760" cy="0"/>
              </a:xfrm>
              <a:prstGeom prst="line">
                <a:avLst/>
              </a:prstGeom>
              <a:noFill/>
              <a:ln w="9525">
                <a:solidFill>
                  <a:schemeClr val="bg2"/>
                </a:solidFill>
                <a:round/>
              </a:ln>
              <a:effectLst/>
            </p:spPr>
            <p:txBody>
              <a:bodyPr wrap="none" anchor="ctr"/>
              <a:lstStyle/>
              <a:p>
                <a:pPr>
                  <a:defRPr/>
                </a:pPr>
                <a:endParaRPr lang="zh-CN" altLang="en-US"/>
              </a:p>
            </p:txBody>
          </p:sp>
          <p:sp>
            <p:nvSpPr>
              <p:cNvPr id="5218" name="Line 98"/>
              <p:cNvSpPr>
                <a:spLocks noChangeShapeType="1"/>
              </p:cNvSpPr>
              <p:nvPr userDrawn="1"/>
            </p:nvSpPr>
            <p:spPr bwMode="auto">
              <a:xfrm>
                <a:off x="0" y="43"/>
                <a:ext cx="5760" cy="0"/>
              </a:xfrm>
              <a:prstGeom prst="line">
                <a:avLst/>
              </a:prstGeom>
              <a:noFill/>
              <a:ln w="38100">
                <a:solidFill>
                  <a:schemeClr val="bg2"/>
                </a:solidFill>
                <a:round/>
              </a:ln>
              <a:effectLst/>
            </p:spPr>
            <p:txBody>
              <a:bodyPr wrap="none" anchor="ctr"/>
              <a:lstStyle/>
              <a:p>
                <a:pPr>
                  <a:defRPr/>
                </a:pPr>
                <a:endParaRPr lang="zh-CN" altLang="en-US"/>
              </a:p>
            </p:txBody>
          </p:sp>
          <p:sp>
            <p:nvSpPr>
              <p:cNvPr id="5219" name="Line 99"/>
              <p:cNvSpPr>
                <a:spLocks noChangeShapeType="1"/>
              </p:cNvSpPr>
              <p:nvPr userDrawn="1"/>
            </p:nvSpPr>
            <p:spPr bwMode="auto">
              <a:xfrm>
                <a:off x="0" y="91"/>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0" name="Line 100"/>
              <p:cNvSpPr>
                <a:spLocks noChangeShapeType="1"/>
              </p:cNvSpPr>
              <p:nvPr userDrawn="1"/>
            </p:nvSpPr>
            <p:spPr bwMode="auto">
              <a:xfrm>
                <a:off x="0" y="145"/>
                <a:ext cx="5760" cy="0"/>
              </a:xfrm>
              <a:prstGeom prst="line">
                <a:avLst/>
              </a:prstGeom>
              <a:noFill/>
              <a:ln w="12700">
                <a:solidFill>
                  <a:schemeClr val="bg2"/>
                </a:solidFill>
                <a:round/>
              </a:ln>
              <a:effectLst/>
            </p:spPr>
            <p:txBody>
              <a:bodyPr wrap="none" anchor="ctr"/>
              <a:lstStyle/>
              <a:p>
                <a:pPr>
                  <a:defRPr/>
                </a:pPr>
                <a:endParaRPr lang="zh-CN" altLang="en-US"/>
              </a:p>
            </p:txBody>
          </p:sp>
          <p:sp>
            <p:nvSpPr>
              <p:cNvPr id="5221" name="Line 101"/>
              <p:cNvSpPr>
                <a:spLocks noChangeShapeType="1"/>
              </p:cNvSpPr>
              <p:nvPr userDrawn="1"/>
            </p:nvSpPr>
            <p:spPr bwMode="auto">
              <a:xfrm>
                <a:off x="0" y="202"/>
                <a:ext cx="5760" cy="0"/>
              </a:xfrm>
              <a:prstGeom prst="line">
                <a:avLst/>
              </a:prstGeom>
              <a:noFill/>
              <a:ln w="38100">
                <a:solidFill>
                  <a:schemeClr val="bg2"/>
                </a:solidFill>
                <a:round/>
              </a:ln>
              <a:effectLst/>
            </p:spPr>
            <p:txBody>
              <a:bodyPr wrap="none" anchor="ctr"/>
              <a:lstStyle/>
              <a:p>
                <a:pPr>
                  <a:defRPr/>
                </a:pPr>
                <a:endParaRPr lang="zh-CN" altLang="en-US"/>
              </a:p>
            </p:txBody>
          </p:sp>
        </p:grpSp>
        <p:grpSp>
          <p:nvGrpSpPr>
            <p:cNvPr id="10249" name="Group 102"/>
            <p:cNvGrpSpPr/>
            <p:nvPr userDrawn="1"/>
          </p:nvGrpSpPr>
          <p:grpSpPr bwMode="auto">
            <a:xfrm>
              <a:off x="400" y="205"/>
              <a:ext cx="5216" cy="1123"/>
              <a:chOff x="400" y="205"/>
              <a:chExt cx="5216" cy="1123"/>
            </a:xfrm>
          </p:grpSpPr>
          <p:sp>
            <p:nvSpPr>
              <p:cNvPr id="5223" name="Rectangle 103"/>
              <p:cNvSpPr>
                <a:spLocks noChangeArrowheads="1"/>
              </p:cNvSpPr>
              <p:nvPr userDrawn="1"/>
            </p:nvSpPr>
            <p:spPr bwMode="auto">
              <a:xfrm>
                <a:off x="557" y="205"/>
                <a:ext cx="313" cy="914"/>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4" name="Rectangle 104"/>
              <p:cNvSpPr>
                <a:spLocks noChangeArrowheads="1"/>
              </p:cNvSpPr>
              <p:nvPr userDrawn="1"/>
            </p:nvSpPr>
            <p:spPr bwMode="auto">
              <a:xfrm>
                <a:off x="400" y="288"/>
                <a:ext cx="3567" cy="49"/>
              </a:xfrm>
              <a:prstGeom prst="rect">
                <a:avLst/>
              </a:prstGeom>
              <a:solidFill>
                <a:schemeClr val="hlink"/>
              </a:solidFill>
              <a:ln w="9525">
                <a:noFill/>
                <a:miter lim="800000"/>
              </a:ln>
              <a:effectLst/>
            </p:spPr>
            <p:txBody>
              <a:bodyPr wrap="none" anchor="ctr"/>
              <a:lstStyle/>
              <a:p>
                <a:pPr>
                  <a:defRPr/>
                </a:pPr>
                <a:endParaRPr lang="zh-CN" altLang="en-US"/>
              </a:p>
            </p:txBody>
          </p:sp>
          <p:sp>
            <p:nvSpPr>
              <p:cNvPr id="5225" name="Rectangle 105"/>
              <p:cNvSpPr>
                <a:spLocks noChangeArrowheads="1"/>
              </p:cNvSpPr>
              <p:nvPr userDrawn="1"/>
            </p:nvSpPr>
            <p:spPr bwMode="auto">
              <a:xfrm>
                <a:off x="4599" y="1115"/>
                <a:ext cx="929" cy="213"/>
              </a:xfrm>
              <a:prstGeom prst="rect">
                <a:avLst/>
              </a:prstGeom>
              <a:solidFill>
                <a:schemeClr val="accent1"/>
              </a:solidFill>
              <a:ln w="9525">
                <a:noFill/>
                <a:miter lim="800000"/>
              </a:ln>
              <a:effectLst/>
            </p:spPr>
            <p:txBody>
              <a:bodyPr wrap="none" anchor="ctr"/>
              <a:lstStyle/>
              <a:p>
                <a:pPr>
                  <a:defRPr/>
                </a:pPr>
                <a:endParaRPr lang="zh-CN" altLang="en-US"/>
              </a:p>
            </p:txBody>
          </p:sp>
          <p:sp>
            <p:nvSpPr>
              <p:cNvPr id="5226" name="Rectangle 106"/>
              <p:cNvSpPr>
                <a:spLocks noChangeArrowheads="1"/>
              </p:cNvSpPr>
              <p:nvPr userDrawn="1"/>
            </p:nvSpPr>
            <p:spPr bwMode="auto">
              <a:xfrm>
                <a:off x="2049" y="1211"/>
                <a:ext cx="3567" cy="49"/>
              </a:xfrm>
              <a:prstGeom prst="rect">
                <a:avLst/>
              </a:prstGeom>
              <a:solidFill>
                <a:schemeClr val="hlink"/>
              </a:solidFill>
              <a:ln w="9525">
                <a:noFill/>
                <a:miter lim="800000"/>
              </a:ln>
              <a:effectLst/>
            </p:spPr>
            <p:txBody>
              <a:bodyPr wrap="none" anchor="ctr"/>
              <a:lstStyle/>
              <a:p>
                <a:pPr>
                  <a:defRPr/>
                </a:pPr>
                <a:endParaRPr lang="zh-CN" altLang="en-US"/>
              </a:p>
            </p:txBody>
          </p:sp>
        </p:grpSp>
      </p:grpSp>
      <p:sp>
        <p:nvSpPr>
          <p:cNvPr id="10243" name="Rectangle 107"/>
          <p:cNvSpPr>
            <a:spLocks noGrp="1" noChangeArrowheads="1"/>
          </p:cNvSpPr>
          <p:nvPr>
            <p:ph type="body" idx="1"/>
          </p:nvPr>
        </p:nvSpPr>
        <p:spPr bwMode="auto">
          <a:xfrm>
            <a:off x="809625" y="2214563"/>
            <a:ext cx="7958138" cy="3881437"/>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228" name="Rectangle 108"/>
          <p:cNvSpPr>
            <a:spLocks noGrp="1" noChangeArrowheads="1"/>
          </p:cNvSpPr>
          <p:nvPr>
            <p:ph type="dt" sz="half" idx="2"/>
          </p:nvPr>
        </p:nvSpPr>
        <p:spPr bwMode="auto">
          <a:xfrm>
            <a:off x="809625" y="6373813"/>
            <a:ext cx="19050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buClrTx/>
              <a:buFontTx/>
              <a:buNone/>
              <a:defRPr kumimoji="0" sz="1400" b="0" smtClean="0">
                <a:solidFill>
                  <a:schemeClr val="folHlink"/>
                </a:solidFill>
                <a:ea typeface="+mn-ea"/>
              </a:defRPr>
            </a:lvl1pPr>
          </a:lstStyle>
          <a:p>
            <a:pPr>
              <a:defRPr/>
            </a:pPr>
            <a:endParaRPr lang="en-US" altLang="zh-CN"/>
          </a:p>
        </p:txBody>
      </p:sp>
      <p:sp>
        <p:nvSpPr>
          <p:cNvPr id="5229" name="Rectangle 109"/>
          <p:cNvSpPr>
            <a:spLocks noGrp="1" noChangeArrowheads="1"/>
          </p:cNvSpPr>
          <p:nvPr>
            <p:ph type="ftr" sz="quarter" idx="3"/>
          </p:nvPr>
        </p:nvSpPr>
        <p:spPr bwMode="auto">
          <a:xfrm>
            <a:off x="3132138" y="6376988"/>
            <a:ext cx="3086100" cy="457200"/>
          </a:xfrm>
          <a:prstGeom prst="rect">
            <a:avLst/>
          </a:prstGeom>
          <a:noFill/>
          <a:ln w="9525">
            <a:noFill/>
            <a:miter lim="800000"/>
          </a:ln>
          <a:effectLst/>
        </p:spPr>
        <p:txBody>
          <a:bodyPr vert="horz" wrap="square" lIns="91440" tIns="45720" rIns="91440" bIns="45720" numCol="1" anchor="b" anchorCtr="0" compatLnSpc="1"/>
          <a:lstStyle>
            <a:lvl1pPr algn="ctr">
              <a:spcBef>
                <a:spcPct val="0"/>
              </a:spcBef>
              <a:buClrTx/>
              <a:buFontTx/>
              <a:buNone/>
              <a:defRPr kumimoji="0" sz="1400" b="0" smtClean="0">
                <a:solidFill>
                  <a:schemeClr val="folHlink"/>
                </a:solidFill>
                <a:ea typeface="+mn-ea"/>
              </a:defRPr>
            </a:lvl1pPr>
          </a:lstStyle>
          <a:p>
            <a:pPr>
              <a:defRPr/>
            </a:pPr>
            <a:r>
              <a:rPr lang="zh-CN" altLang="en-US"/>
              <a:t>动态规划</a:t>
            </a:r>
            <a:endParaRPr lang="en-US" altLang="zh-CN"/>
          </a:p>
        </p:txBody>
      </p:sp>
      <p:sp>
        <p:nvSpPr>
          <p:cNvPr id="5230" name="Rectangle 110"/>
          <p:cNvSpPr>
            <a:spLocks noGrp="1" noChangeArrowheads="1"/>
          </p:cNvSpPr>
          <p:nvPr>
            <p:ph type="sldNum" sz="quarter" idx="4"/>
          </p:nvPr>
        </p:nvSpPr>
        <p:spPr bwMode="auto">
          <a:xfrm>
            <a:off x="6589713" y="6376988"/>
            <a:ext cx="2193925"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buClrTx/>
              <a:buFontTx/>
              <a:buNone/>
              <a:defRPr kumimoji="0" sz="1400" b="0" smtClean="0">
                <a:solidFill>
                  <a:schemeClr val="folHlink"/>
                </a:solidFill>
                <a:ea typeface="+mn-ea"/>
              </a:defRPr>
            </a:lvl1pPr>
          </a:lstStyle>
          <a:p>
            <a:pPr>
              <a:defRPr/>
            </a:pPr>
            <a:fld id="{A46414B0-2FA7-4528-95F2-8F22DA5AF7AE}" type="slidenum">
              <a:rPr lang="zh-CN" altLang="en-US"/>
              <a:t>‹#›</a:t>
            </a:fld>
            <a:endParaRPr lang="en-US" altLang="zh-CN"/>
          </a:p>
        </p:txBody>
      </p:sp>
      <p:sp>
        <p:nvSpPr>
          <p:cNvPr id="10247" name="Rectangle 111"/>
          <p:cNvSpPr>
            <a:spLocks noGrp="1" noChangeArrowheads="1"/>
          </p:cNvSpPr>
          <p:nvPr>
            <p:ph type="title"/>
          </p:nvPr>
        </p:nvSpPr>
        <p:spPr bwMode="auto">
          <a:xfrm>
            <a:off x="1371600" y="609600"/>
            <a:ext cx="7378700" cy="11430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ctr" rtl="0" eaLnBrk="0" fontAlgn="base" hangingPunct="0">
        <a:lnSpc>
          <a:spcPct val="85000"/>
        </a:lnSpc>
        <a:spcBef>
          <a:spcPct val="0"/>
        </a:spcBef>
        <a:spcAft>
          <a:spcPct val="0"/>
        </a:spcAft>
        <a:defRPr kumimoji="1" sz="4400" baseline="0">
          <a:solidFill>
            <a:schemeClr val="tx2"/>
          </a:solidFill>
          <a:latin typeface="Times New Roman" panose="02020603050405020304" pitchFamily="18" charset="0"/>
          <a:ea typeface="黑体" panose="02010609060101010101" pitchFamily="2" charset="-122"/>
          <a:cs typeface="+mj-cs"/>
        </a:defRPr>
      </a:lvl1pPr>
      <a:lvl2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lnSpc>
          <a:spcPct val="85000"/>
        </a:lnSpc>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w"/>
        <a:defRPr kumimoji="1" sz="2200" baseline="0">
          <a:solidFill>
            <a:schemeClr val="tx1"/>
          </a:solidFill>
          <a:latin typeface="Times New Roman" panose="02020603050405020304" pitchFamily="18" charset="0"/>
          <a:ea typeface="黑体" panose="02010609060101010101" pitchFamily="2" charset="-122"/>
          <a:cs typeface="+mn-cs"/>
        </a:defRPr>
      </a:lvl1pPr>
      <a:lvl2pPr marL="742950" indent="-28575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aseline="0">
          <a:solidFill>
            <a:schemeClr val="tx1"/>
          </a:solidFill>
          <a:latin typeface="Times New Roman" panose="02020603050405020304" pitchFamily="18" charset="0"/>
          <a:ea typeface="黑体" panose="02010609060101010101" pitchFamily="2" charset="-122"/>
        </a:defRPr>
      </a:lvl2pPr>
      <a:lvl3pPr marL="1085850" indent="-228600" algn="l" rtl="0" eaLnBrk="0" fontAlgn="base" hangingPunct="0">
        <a:spcBef>
          <a:spcPct val="20000"/>
        </a:spcBef>
        <a:spcAft>
          <a:spcPct val="0"/>
        </a:spcAft>
        <a:buClr>
          <a:schemeClr val="accent2"/>
        </a:buClr>
        <a:buSzPct val="65000"/>
        <a:buFont typeface="Wingdings" panose="05000000000000000000" pitchFamily="2" charset="2"/>
        <a:buChar char="l"/>
        <a:defRPr kumimoji="1" sz="2000" baseline="0">
          <a:solidFill>
            <a:schemeClr val="tx1"/>
          </a:solidFill>
          <a:latin typeface="Times New Roman" panose="02020603050405020304" pitchFamily="18" charset="0"/>
          <a:ea typeface="黑体" panose="02010609060101010101" pitchFamily="2" charset="-122"/>
        </a:defRPr>
      </a:lvl3pPr>
      <a:lvl4pPr marL="1428750" indent="-228600" algn="l" rtl="0" eaLnBrk="0" fontAlgn="base" hangingPunct="0">
        <a:spcBef>
          <a:spcPct val="20000"/>
        </a:spcBef>
        <a:spcAft>
          <a:spcPct val="0"/>
        </a:spcAft>
        <a:buClr>
          <a:schemeClr val="accent2"/>
        </a:buClr>
        <a:buSzPct val="85000"/>
        <a:buFont typeface="Wingdings" panose="05000000000000000000" pitchFamily="2" charset="2"/>
        <a:buChar char="w"/>
        <a:defRPr kumimoji="1" sz="2000" baseline="0">
          <a:solidFill>
            <a:schemeClr val="tx1"/>
          </a:solidFill>
          <a:latin typeface="Times New Roman" panose="02020603050405020304" pitchFamily="18" charset="0"/>
          <a:ea typeface="黑体" panose="02010609060101010101" pitchFamily="2" charset="-122"/>
        </a:defRPr>
      </a:lvl4pPr>
      <a:lvl5pPr marL="1771650" indent="-228600" algn="l" rtl="0" eaLnBrk="0" fontAlgn="base" hangingPunct="0">
        <a:spcBef>
          <a:spcPct val="20000"/>
        </a:spcBef>
        <a:spcAft>
          <a:spcPct val="0"/>
        </a:spcAft>
        <a:buClr>
          <a:schemeClr val="accent2"/>
        </a:buClr>
        <a:buSzPct val="80000"/>
        <a:buFont typeface="Wingdings" panose="05000000000000000000" pitchFamily="2" charset="2"/>
        <a:buChar char="§"/>
        <a:defRPr kumimoji="1" sz="2000" baseline="0">
          <a:solidFill>
            <a:schemeClr val="tx1"/>
          </a:solidFill>
          <a:latin typeface="Times New Roman" panose="02020603050405020304" pitchFamily="18" charset="0"/>
          <a:ea typeface="黑体" panose="02010609060101010101" pitchFamily="2" charset="-122"/>
        </a:defRPr>
      </a:lvl5pPr>
      <a:lvl6pPr marL="22288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anose="05000000000000000000" pitchFamily="2" charset="2"/>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26"/>
          <p:cNvSpPr>
            <a:spLocks noGrp="1" noChangeArrowheads="1"/>
          </p:cNvSpPr>
          <p:nvPr>
            <p:ph type="ctrTitle"/>
          </p:nvPr>
        </p:nvSpPr>
        <p:spPr/>
        <p:txBody>
          <a:bodyPr/>
          <a:lstStyle/>
          <a:p>
            <a:pPr eaLnBrk="1" hangingPunct="1"/>
            <a:r>
              <a:rPr lang="zh-CN" altLang="en-US" b="1" dirty="0">
                <a:ea typeface="黑体" panose="02010609060101010101" pitchFamily="2" charset="-122"/>
              </a:rPr>
              <a:t>第</a:t>
            </a:r>
            <a:r>
              <a:rPr lang="en-US" altLang="zh-CN" b="1" dirty="0">
                <a:ea typeface="黑体" panose="02010609060101010101" pitchFamily="2" charset="-122"/>
              </a:rPr>
              <a:t>3</a:t>
            </a:r>
            <a:r>
              <a:rPr lang="zh-CN" altLang="en-US" b="1" dirty="0">
                <a:ea typeface="黑体" panose="02010609060101010101" pitchFamily="2" charset="-122"/>
              </a:rPr>
              <a:t>章</a:t>
            </a:r>
            <a:r>
              <a:rPr lang="en-US" altLang="zh-CN" b="1" dirty="0">
                <a:ea typeface="黑体" panose="02010609060101010101" pitchFamily="2" charset="-122"/>
              </a:rPr>
              <a:t> </a:t>
            </a:r>
            <a:r>
              <a:rPr lang="zh-CN" altLang="en-US" b="1" dirty="0">
                <a:ea typeface="黑体" panose="02010609060101010101" pitchFamily="2" charset="-122"/>
              </a:rPr>
              <a:t>数据组织 </a:t>
            </a:r>
            <a:endParaRPr lang="en-US" altLang="zh-CN" b="1" dirty="0">
              <a:ea typeface="黑体" panose="02010609060101010101" pitchFamily="2" charset="-122"/>
            </a:endParaRPr>
          </a:p>
        </p:txBody>
      </p:sp>
      <p:sp>
        <p:nvSpPr>
          <p:cNvPr id="3" name="Rectangle 1027"/>
          <p:cNvSpPr>
            <a:spLocks noGrp="1" noChangeArrowheads="1"/>
          </p:cNvSpPr>
          <p:nvPr>
            <p:ph type="subTitle" idx="1"/>
          </p:nvPr>
        </p:nvSpPr>
        <p:spPr>
          <a:xfrm>
            <a:off x="1619672" y="2636912"/>
            <a:ext cx="6662737" cy="2994025"/>
          </a:xfrm>
        </p:spPr>
        <p:txBody>
          <a:bodyPr/>
          <a:lstStyle/>
          <a:p>
            <a:pPr eaLnBrk="1" hangingPunct="1"/>
            <a:endParaRPr lang="zh-CN" altLang="en-US" dirty="0"/>
          </a:p>
          <a:p>
            <a:pPr eaLnBrk="1" hangingPunct="1"/>
            <a:endParaRPr lang="en-US" altLang="zh-CN" sz="2800" dirty="0">
              <a:latin typeface="黑体" panose="02010609060101010101" pitchFamily="2" charset="-122"/>
              <a:ea typeface="黑体" panose="02010609060101010101" pitchFamily="2" charset="-122"/>
            </a:endParaRPr>
          </a:p>
          <a:p>
            <a:pPr eaLnBrk="1" hangingPunct="1"/>
            <a:r>
              <a:rPr lang="en-US" altLang="zh-CN" sz="4000" b="1" dirty="0"/>
              <a:t>《</a:t>
            </a:r>
            <a:r>
              <a:rPr lang="zh-CN" altLang="en-US" sz="4000" b="1" dirty="0"/>
              <a:t>智能数据工程</a:t>
            </a:r>
            <a:r>
              <a:rPr lang="en-US" altLang="zh-CN" sz="4000" b="1" dirty="0"/>
              <a:t>》</a:t>
            </a:r>
          </a:p>
          <a:p>
            <a:pPr eaLnBrk="1" hangingPunct="1"/>
            <a:endParaRPr lang="en-US" altLang="zh-CN" sz="2800" b="1" dirty="0"/>
          </a:p>
          <a:p>
            <a:pPr eaLnBrk="1" hangingPunct="1"/>
            <a:r>
              <a:rPr lang="zh-CN" altLang="en-US" sz="2800" b="1" dirty="0"/>
              <a:t>清华大学出版社</a:t>
            </a:r>
            <a:endParaRPr lang="en-US" altLang="zh-CN" sz="2800" b="1" dirty="0"/>
          </a:p>
          <a:p>
            <a:pPr eaLnBrk="1" hangingPunct="1"/>
            <a:r>
              <a:rPr lang="en-US" altLang="zh-CN" sz="2800" b="1" dirty="0"/>
              <a:t>2025</a:t>
            </a:r>
            <a:r>
              <a:rPr lang="zh-CN" altLang="en-US" sz="2800" b="1" dirty="0"/>
              <a:t>年</a:t>
            </a:r>
            <a:r>
              <a:rPr lang="en-US" altLang="zh-CN" sz="2800" b="1" dirty="0"/>
              <a:t>1</a:t>
            </a:r>
            <a:r>
              <a:rPr lang="zh-CN" altLang="en-US" sz="2800" b="1" dirty="0"/>
              <a:t>月</a:t>
            </a:r>
            <a:endParaRPr lang="en-US" altLang="zh-C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(5)</a:t>
            </a:r>
            <a:endParaRPr lang="zh-CN" altLang="en-US" dirty="0">
              <a:ea typeface="黑体" panose="02010609060101010101" pitchFamily="2" charset="-122"/>
            </a:endParaRPr>
          </a:p>
        </p:txBody>
      </p:sp>
      <p:sp>
        <p:nvSpPr>
          <p:cNvPr id="3" name="矩形 2"/>
          <p:cNvSpPr/>
          <p:nvPr/>
        </p:nvSpPr>
        <p:spPr bwMode="auto">
          <a:xfrm>
            <a:off x="897558" y="3687570"/>
            <a:ext cx="1247984" cy="2344288"/>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noAutofit/>
          </a:bodyPr>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16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910718" y="3785890"/>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源数据系统</a:t>
            </a:r>
          </a:p>
        </p:txBody>
      </p:sp>
      <p:sp>
        <p:nvSpPr>
          <p:cNvPr id="6" name="文本框 5"/>
          <p:cNvSpPr txBox="1"/>
          <p:nvPr/>
        </p:nvSpPr>
        <p:spPr>
          <a:xfrm>
            <a:off x="895814" y="4124371"/>
            <a:ext cx="1247982" cy="584775"/>
          </a:xfrm>
          <a:prstGeom prst="rect">
            <a:avLst/>
          </a:prstGeom>
          <a:noFill/>
        </p:spPr>
        <p:txBody>
          <a:bodyPr wrap="square" lIns="90000" rIns="90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内部数据、   外部消息</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pic>
        <p:nvPicPr>
          <p:cNvPr id="7" name="图片 6" descr="黑暗中亮着的电脑&#10;&#10;低可信度描述已自动生成"/>
          <p:cNvPicPr>
            <a:picLocks noChangeAspect="1"/>
          </p:cNvPicPr>
          <p:nvPr/>
        </p:nvPicPr>
        <p:blipFill rotWithShape="1">
          <a:blip r:embed="rId2">
            <a:extLst>
              <a:ext uri="{28A0092B-C50C-407E-A947-70E740481C1C}">
                <a14:useLocalDpi xmlns:a14="http://schemas.microsoft.com/office/drawing/2010/main" val="0"/>
              </a:ext>
            </a:extLst>
          </a:blip>
          <a:srcRect l="26895" t="23523" r="27974" b="29026"/>
          <a:stretch>
            <a:fillRect/>
          </a:stretch>
        </p:blipFill>
        <p:spPr>
          <a:xfrm>
            <a:off x="1007949" y="4710213"/>
            <a:ext cx="1027199" cy="1080000"/>
          </a:xfrm>
          <a:prstGeom prst="rect">
            <a:avLst/>
          </a:prstGeom>
        </p:spPr>
      </p:pic>
      <p:sp>
        <p:nvSpPr>
          <p:cNvPr id="8" name="矩形 7"/>
          <p:cNvSpPr/>
          <p:nvPr/>
        </p:nvSpPr>
        <p:spPr bwMode="auto">
          <a:xfrm>
            <a:off x="2912460" y="3696365"/>
            <a:ext cx="1298569" cy="2352487"/>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9" name="文本框 8"/>
          <p:cNvSpPr txBox="1"/>
          <p:nvPr/>
        </p:nvSpPr>
        <p:spPr>
          <a:xfrm>
            <a:off x="2987863" y="3789316"/>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数据准备区</a:t>
            </a:r>
          </a:p>
        </p:txBody>
      </p:sp>
      <p:sp>
        <p:nvSpPr>
          <p:cNvPr id="10" name="文本框 9"/>
          <p:cNvSpPr txBox="1"/>
          <p:nvPr/>
        </p:nvSpPr>
        <p:spPr>
          <a:xfrm>
            <a:off x="2932792" y="4184791"/>
            <a:ext cx="1322080"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处理、清理、调和、导出、匹配、合并、转换</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1" name="文本框 10"/>
          <p:cNvSpPr txBox="1"/>
          <p:nvPr/>
        </p:nvSpPr>
        <p:spPr>
          <a:xfrm>
            <a:off x="2868562" y="5389419"/>
            <a:ext cx="1441776"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导出</a:t>
            </a:r>
            <a:r>
              <a:rPr kumimoji="0" lang="zh-CN" altLang="en-US" sz="1600" b="0" dirty="0">
                <a:solidFill>
                  <a:srgbClr val="003366"/>
                </a:solidFill>
                <a:ea typeface="黑体" panose="02010609060101010101" pitchFamily="2" charset="-122"/>
                <a:cs typeface="Times New Roman" panose="02020603050405020304" pitchFamily="18" charset="0"/>
              </a:rPr>
              <a:t>数据仓库</a:t>
            </a:r>
            <a:r>
              <a:rPr kumimoji="0" lang="zh-CN" altLang="en-US" sz="16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Times New Roman" panose="02020603050405020304" pitchFamily="18" charset="0"/>
              </a:rPr>
              <a:t>和</a:t>
            </a:r>
            <a:r>
              <a:rPr kumimoji="0" lang="zh-CN" altLang="en-US" sz="1600" b="0" dirty="0">
                <a:solidFill>
                  <a:srgbClr val="003366"/>
                </a:solidFill>
                <a:ea typeface="黑体" panose="02010609060101010101" pitchFamily="2" charset="-122"/>
                <a:cs typeface="Times New Roman" panose="02020603050405020304" pitchFamily="18" charset="0"/>
              </a:rPr>
              <a:t>数据集市</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矩形 11"/>
          <p:cNvSpPr/>
          <p:nvPr/>
        </p:nvSpPr>
        <p:spPr bwMode="auto">
          <a:xfrm>
            <a:off x="4905593" y="3687569"/>
            <a:ext cx="1343699" cy="2369271"/>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3" name="文本框 12"/>
          <p:cNvSpPr txBox="1"/>
          <p:nvPr/>
        </p:nvSpPr>
        <p:spPr>
          <a:xfrm>
            <a:off x="4884180" y="3680818"/>
            <a:ext cx="1434770" cy="58477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数据和元数据</a:t>
            </a:r>
            <a:endParaRPr kumimoji="0" lang="en-US" altLang="zh-CN"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存储区</a:t>
            </a:r>
          </a:p>
        </p:txBody>
      </p:sp>
      <p:sp>
        <p:nvSpPr>
          <p:cNvPr id="14" name="流程图: 磁盘 13"/>
          <p:cNvSpPr/>
          <p:nvPr/>
        </p:nvSpPr>
        <p:spPr bwMode="auto">
          <a:xfrm>
            <a:off x="4988760" y="5086447"/>
            <a:ext cx="787646" cy="5847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6" name="文本框 15"/>
          <p:cNvSpPr txBox="1"/>
          <p:nvPr/>
        </p:nvSpPr>
        <p:spPr>
          <a:xfrm>
            <a:off x="4950427" y="5293783"/>
            <a:ext cx="107093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数据集市</a:t>
            </a:r>
          </a:p>
        </p:txBody>
      </p:sp>
      <p:sp>
        <p:nvSpPr>
          <p:cNvPr id="18" name="矩形 17"/>
          <p:cNvSpPr/>
          <p:nvPr/>
        </p:nvSpPr>
        <p:spPr bwMode="auto">
          <a:xfrm>
            <a:off x="6849919" y="3718828"/>
            <a:ext cx="1848107" cy="2318350"/>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9" name="文本框 18"/>
          <p:cNvSpPr txBox="1"/>
          <p:nvPr/>
        </p:nvSpPr>
        <p:spPr>
          <a:xfrm>
            <a:off x="7147407" y="3760878"/>
            <a:ext cx="1298569" cy="58477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用户终端表示工具</a:t>
            </a:r>
          </a:p>
        </p:txBody>
      </p:sp>
      <p:sp>
        <p:nvSpPr>
          <p:cNvPr id="20" name="文本框 19"/>
          <p:cNvSpPr txBox="1"/>
          <p:nvPr/>
        </p:nvSpPr>
        <p:spPr>
          <a:xfrm>
            <a:off x="6825401" y="4255250"/>
            <a:ext cx="1942583"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即席查询工具、报表生成器、用户应用程序、建模</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挖掘工具、可视化工具</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cxnSp>
        <p:nvCxnSpPr>
          <p:cNvPr id="21" name="连接符: 肘形 20"/>
          <p:cNvCxnSpPr/>
          <p:nvPr/>
        </p:nvCxnSpPr>
        <p:spPr bwMode="auto">
          <a:xfrm rot="5400000">
            <a:off x="6783455" y="4913084"/>
            <a:ext cx="12700" cy="2300215"/>
          </a:xfrm>
          <a:prstGeom prst="bentConnector3">
            <a:avLst>
              <a:gd name="adj1" fmla="val 6058063"/>
            </a:avLst>
          </a:prstGeom>
          <a:solidFill>
            <a:schemeClr val="accent1"/>
          </a:solidFill>
          <a:ln w="9525" cap="flat" cmpd="sng" algn="ctr">
            <a:solidFill>
              <a:schemeClr val="tx1"/>
            </a:solidFill>
            <a:prstDash val="solid"/>
            <a:round/>
            <a:headEnd type="none" w="med" len="med"/>
            <a:tailEnd type="triangle"/>
          </a:ln>
          <a:effectLst/>
        </p:spPr>
      </p:cxnSp>
      <p:cxnSp>
        <p:nvCxnSpPr>
          <p:cNvPr id="22" name="连接符: 肘形 21"/>
          <p:cNvCxnSpPr/>
          <p:nvPr/>
        </p:nvCxnSpPr>
        <p:spPr bwMode="auto">
          <a:xfrm rot="10800000">
            <a:off x="1572807" y="6025679"/>
            <a:ext cx="4078467" cy="79718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23" name="文本框 22"/>
          <p:cNvSpPr txBox="1"/>
          <p:nvPr/>
        </p:nvSpPr>
        <p:spPr>
          <a:xfrm>
            <a:off x="3868642" y="6212882"/>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反馈</a:t>
            </a:r>
          </a:p>
        </p:txBody>
      </p:sp>
      <p:sp>
        <p:nvSpPr>
          <p:cNvPr id="26" name="文本框 25"/>
          <p:cNvSpPr txBox="1"/>
          <p:nvPr/>
        </p:nvSpPr>
        <p:spPr>
          <a:xfrm>
            <a:off x="3462351" y="6484310"/>
            <a:ext cx="16453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模型</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查询结果</a:t>
            </a:r>
          </a:p>
        </p:txBody>
      </p:sp>
      <p:cxnSp>
        <p:nvCxnSpPr>
          <p:cNvPr id="27" name="直接箭头连接符 26"/>
          <p:cNvCxnSpPr/>
          <p:nvPr/>
        </p:nvCxnSpPr>
        <p:spPr bwMode="auto">
          <a:xfrm>
            <a:off x="2145540" y="4199246"/>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7" name="直接箭头连接符 36"/>
          <p:cNvCxnSpPr/>
          <p:nvPr/>
        </p:nvCxnSpPr>
        <p:spPr bwMode="auto">
          <a:xfrm>
            <a:off x="2145540" y="4595452"/>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8" name="直接箭头连接符 37"/>
          <p:cNvCxnSpPr/>
          <p:nvPr/>
        </p:nvCxnSpPr>
        <p:spPr bwMode="auto">
          <a:xfrm>
            <a:off x="2155015" y="5000118"/>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9" name="文本框 38"/>
          <p:cNvSpPr txBox="1"/>
          <p:nvPr/>
        </p:nvSpPr>
        <p:spPr>
          <a:xfrm>
            <a:off x="2201026" y="3854280"/>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0" name="文本框 39"/>
          <p:cNvSpPr txBox="1"/>
          <p:nvPr/>
        </p:nvSpPr>
        <p:spPr>
          <a:xfrm>
            <a:off x="2196970" y="4261877"/>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1" name="文本框 40"/>
          <p:cNvSpPr txBox="1"/>
          <p:nvPr/>
        </p:nvSpPr>
        <p:spPr>
          <a:xfrm>
            <a:off x="2196970" y="4656456"/>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2" name="文本框 41"/>
          <p:cNvSpPr txBox="1"/>
          <p:nvPr/>
        </p:nvSpPr>
        <p:spPr>
          <a:xfrm>
            <a:off x="4142910" y="4108519"/>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装载</a:t>
            </a:r>
          </a:p>
        </p:txBody>
      </p:sp>
      <p:sp>
        <p:nvSpPr>
          <p:cNvPr id="45" name="右箭头 2"/>
          <p:cNvSpPr/>
          <p:nvPr/>
        </p:nvSpPr>
        <p:spPr>
          <a:xfrm>
            <a:off x="6261909" y="4415205"/>
            <a:ext cx="600628" cy="46799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en-US"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46" name="文本框 45"/>
          <p:cNvSpPr txBox="1"/>
          <p:nvPr/>
        </p:nvSpPr>
        <p:spPr>
          <a:xfrm>
            <a:off x="6205615" y="4136792"/>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供给</a:t>
            </a:r>
          </a:p>
        </p:txBody>
      </p:sp>
      <p:sp>
        <p:nvSpPr>
          <p:cNvPr id="2" name="右箭头 2"/>
          <p:cNvSpPr/>
          <p:nvPr/>
        </p:nvSpPr>
        <p:spPr>
          <a:xfrm>
            <a:off x="4211028" y="4395428"/>
            <a:ext cx="692821" cy="46799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en-US"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24" name="流程图: 磁盘 23"/>
          <p:cNvSpPr/>
          <p:nvPr/>
        </p:nvSpPr>
        <p:spPr bwMode="auto">
          <a:xfrm>
            <a:off x="5429558" y="5094315"/>
            <a:ext cx="787646" cy="5847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29" name="右箭头 2"/>
          <p:cNvSpPr/>
          <p:nvPr/>
        </p:nvSpPr>
        <p:spPr>
          <a:xfrm rot="5400000">
            <a:off x="5297399" y="4791086"/>
            <a:ext cx="442843" cy="46799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en-US"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25" name="文本框 24"/>
          <p:cNvSpPr txBox="1"/>
          <p:nvPr/>
        </p:nvSpPr>
        <p:spPr>
          <a:xfrm>
            <a:off x="5371236" y="5283860"/>
            <a:ext cx="107093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数据集市</a:t>
            </a:r>
          </a:p>
        </p:txBody>
      </p:sp>
      <p:sp>
        <p:nvSpPr>
          <p:cNvPr id="30" name="文本框 29"/>
          <p:cNvSpPr txBox="1"/>
          <p:nvPr/>
        </p:nvSpPr>
        <p:spPr>
          <a:xfrm>
            <a:off x="5628071" y="4787739"/>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装载</a:t>
            </a:r>
          </a:p>
        </p:txBody>
      </p:sp>
      <p:sp>
        <p:nvSpPr>
          <p:cNvPr id="15" name="流程图: 磁盘 14"/>
          <p:cNvSpPr/>
          <p:nvPr/>
        </p:nvSpPr>
        <p:spPr bwMode="auto">
          <a:xfrm>
            <a:off x="4985144" y="4340468"/>
            <a:ext cx="1184595" cy="528528"/>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28" name="Rectangle 3"/>
          <p:cNvSpPr>
            <a:spLocks noChangeArrowheads="1"/>
          </p:cNvSpPr>
          <p:nvPr/>
        </p:nvSpPr>
        <p:spPr bwMode="auto">
          <a:xfrm>
            <a:off x="611505" y="1998345"/>
            <a:ext cx="8532495" cy="141160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依赖数据集市和操作型数据存储体系结构</a:t>
            </a:r>
            <a:r>
              <a:rPr lang="en-US" altLang="zh-CN" sz="2200" dirty="0">
                <a:solidFill>
                  <a:srgbClr val="0000FF"/>
                </a:solidFill>
              </a:rPr>
              <a:t>——</a:t>
            </a:r>
            <a:r>
              <a:rPr lang="zh-CN" altLang="en-US" sz="2200" dirty="0">
                <a:solidFill>
                  <a:srgbClr val="0000FF"/>
                </a:solidFill>
              </a:rPr>
              <a:t>三层结构</a:t>
            </a:r>
          </a:p>
          <a:p>
            <a:pPr marL="0" indent="0">
              <a:lnSpc>
                <a:spcPts val="2400"/>
              </a:lnSpc>
              <a:spcBef>
                <a:spcPts val="600"/>
              </a:spcBef>
              <a:spcAft>
                <a:spcPts val="600"/>
              </a:spcAft>
              <a:buFont typeface="Wingdings" panose="05000000000000000000" charset="0"/>
              <a:buNone/>
            </a:pPr>
            <a:r>
              <a:rPr lang="zh-CN" altLang="en-US" sz="2000" b="0" dirty="0">
                <a:solidFill>
                  <a:srgbClr val="003366"/>
                </a:solidFill>
              </a:rPr>
              <a:t>① 降低冗余数据及其处理的代价</a:t>
            </a:r>
            <a:r>
              <a:rPr lang="en-US" altLang="zh-CN" sz="2000" b="0" dirty="0">
                <a:solidFill>
                  <a:srgbClr val="003366"/>
                </a:solidFill>
              </a:rPr>
              <a:t>  </a:t>
            </a:r>
            <a:r>
              <a:rPr lang="zh-CN" altLang="en-US" sz="2000" b="0" dirty="0">
                <a:solidFill>
                  <a:srgbClr val="003366"/>
                </a:solidFill>
              </a:rPr>
              <a:t>② 提供企业级数据视图</a:t>
            </a:r>
          </a:p>
          <a:p>
            <a:pPr marL="0" indent="0">
              <a:lnSpc>
                <a:spcPts val="2400"/>
              </a:lnSpc>
              <a:spcBef>
                <a:spcPts val="600"/>
              </a:spcBef>
              <a:spcAft>
                <a:spcPts val="600"/>
              </a:spcAft>
              <a:buFont typeface="Wingdings" panose="05000000000000000000" charset="0"/>
              <a:buNone/>
            </a:pPr>
            <a:r>
              <a:rPr lang="zh-CN" altLang="en-US" sz="2000" b="0" dirty="0">
                <a:solidFill>
                  <a:srgbClr val="003366"/>
                </a:solidFill>
              </a:rPr>
              <a:t>③ 具备向下钻取细节信息的能力</a:t>
            </a:r>
            <a:r>
              <a:rPr lang="en-US" altLang="zh-CN" sz="2000" b="0" dirty="0">
                <a:solidFill>
                  <a:srgbClr val="003366"/>
                </a:solidFill>
              </a:rPr>
              <a:t>  </a:t>
            </a:r>
            <a:r>
              <a:rPr lang="zh-CN" altLang="en-US" sz="2000" b="0" dirty="0">
                <a:solidFill>
                  <a:srgbClr val="003366"/>
                </a:solidFill>
              </a:rPr>
              <a:t>④ 减小扩大规模和保持分离数据一致的成本</a:t>
            </a:r>
            <a:endParaRPr lang="en-US" altLang="zh-CN" sz="2200" dirty="0">
              <a:solidFill>
                <a:srgbClr val="0000FF"/>
              </a:solidFill>
            </a:endParaRPr>
          </a:p>
        </p:txBody>
      </p:sp>
      <p:sp>
        <p:nvSpPr>
          <p:cNvPr id="17" name="文本框 16"/>
          <p:cNvSpPr txBox="1"/>
          <p:nvPr/>
        </p:nvSpPr>
        <p:spPr>
          <a:xfrm>
            <a:off x="4936019" y="4494643"/>
            <a:ext cx="14642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企业数据仓库</a:t>
            </a:r>
          </a:p>
        </p:txBody>
      </p:sp>
      <p:sp>
        <p:nvSpPr>
          <p:cNvPr id="4" name="流程图: 磁盘 3"/>
          <p:cNvSpPr/>
          <p:nvPr/>
        </p:nvSpPr>
        <p:spPr bwMode="auto">
          <a:xfrm>
            <a:off x="5189898" y="5442320"/>
            <a:ext cx="787646" cy="5847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31" name="文本框 30"/>
          <p:cNvSpPr txBox="1"/>
          <p:nvPr/>
        </p:nvSpPr>
        <p:spPr>
          <a:xfrm>
            <a:off x="5131576" y="5631865"/>
            <a:ext cx="107093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数据集市</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(6)</a:t>
            </a:r>
            <a:endParaRPr lang="zh-CN" altLang="en-US" dirty="0">
              <a:ea typeface="黑体" panose="02010609060101010101" pitchFamily="2" charset="-122"/>
            </a:endParaRPr>
          </a:p>
        </p:txBody>
      </p:sp>
      <p:sp>
        <p:nvSpPr>
          <p:cNvPr id="3" name="矩形 2"/>
          <p:cNvSpPr/>
          <p:nvPr/>
        </p:nvSpPr>
        <p:spPr bwMode="auto">
          <a:xfrm>
            <a:off x="971600" y="3440674"/>
            <a:ext cx="1247984" cy="2527591"/>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noAutofit/>
          </a:bodyPr>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16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997482" y="3606285"/>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源数据系统</a:t>
            </a:r>
          </a:p>
        </p:txBody>
      </p:sp>
      <p:sp>
        <p:nvSpPr>
          <p:cNvPr id="6" name="文本框 5"/>
          <p:cNvSpPr txBox="1"/>
          <p:nvPr/>
        </p:nvSpPr>
        <p:spPr>
          <a:xfrm>
            <a:off x="1009795" y="4026877"/>
            <a:ext cx="1247982" cy="584775"/>
          </a:xfrm>
          <a:prstGeom prst="rect">
            <a:avLst/>
          </a:prstGeom>
          <a:noFill/>
        </p:spPr>
        <p:txBody>
          <a:bodyPr wrap="square" lIns="90000" rIns="90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内部数据、   外部消息</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pic>
        <p:nvPicPr>
          <p:cNvPr id="7" name="图片 6" descr="黑暗中亮着的电脑&#10;&#10;低可信度描述已自动生成"/>
          <p:cNvPicPr>
            <a:picLocks noChangeAspect="1"/>
          </p:cNvPicPr>
          <p:nvPr/>
        </p:nvPicPr>
        <p:blipFill rotWithShape="1">
          <a:blip r:embed="rId2">
            <a:extLst>
              <a:ext uri="{28A0092B-C50C-407E-A947-70E740481C1C}">
                <a14:useLocalDpi xmlns:a14="http://schemas.microsoft.com/office/drawing/2010/main" val="0"/>
              </a:ext>
            </a:extLst>
          </a:blip>
          <a:srcRect l="26895" t="23523" r="27974" b="29026"/>
          <a:stretch>
            <a:fillRect/>
          </a:stretch>
        </p:blipFill>
        <p:spPr>
          <a:xfrm>
            <a:off x="1081991" y="4646621"/>
            <a:ext cx="1027199" cy="1080000"/>
          </a:xfrm>
          <a:prstGeom prst="rect">
            <a:avLst/>
          </a:prstGeom>
        </p:spPr>
      </p:pic>
      <p:sp>
        <p:nvSpPr>
          <p:cNvPr id="8" name="矩形 7"/>
          <p:cNvSpPr/>
          <p:nvPr/>
        </p:nvSpPr>
        <p:spPr bwMode="auto">
          <a:xfrm>
            <a:off x="2986501" y="3440674"/>
            <a:ext cx="3336831" cy="2544586"/>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9" name="文本框 8"/>
          <p:cNvSpPr txBox="1"/>
          <p:nvPr/>
        </p:nvSpPr>
        <p:spPr>
          <a:xfrm>
            <a:off x="3067322" y="3577863"/>
            <a:ext cx="326810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数据准备区（操作型数据存储）</a:t>
            </a:r>
            <a:r>
              <a:rPr kumimoji="0" lang="en-US" altLang="zh-CN" sz="1600" dirty="0">
                <a:solidFill>
                  <a:srgbClr val="000000"/>
                </a:solidFill>
                <a:latin typeface="黑体" panose="02010609060101010101" pitchFamily="2" charset="-122"/>
                <a:ea typeface="黑体" panose="02010609060101010101" pitchFamily="2" charset="-122"/>
              </a:rPr>
              <a:t>&amp;</a:t>
            </a: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数据和元数据存储区</a:t>
            </a:r>
          </a:p>
        </p:txBody>
      </p:sp>
      <p:sp>
        <p:nvSpPr>
          <p:cNvPr id="10" name="文本框 9"/>
          <p:cNvSpPr txBox="1"/>
          <p:nvPr/>
        </p:nvSpPr>
        <p:spPr>
          <a:xfrm>
            <a:off x="3082199" y="4451472"/>
            <a:ext cx="1322080"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处理、清理、调和、导出、匹配、合并、转换</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1" name="文本框 10"/>
          <p:cNvSpPr txBox="1"/>
          <p:nvPr/>
        </p:nvSpPr>
        <p:spPr>
          <a:xfrm>
            <a:off x="3067322" y="5577229"/>
            <a:ext cx="3175188"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Times New Roman" panose="02020603050405020304" pitchFamily="18" charset="0"/>
              </a:rPr>
              <a:t>一致维度加载到</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Times New Roman" panose="02020603050405020304" pitchFamily="18" charset="0"/>
              </a:rPr>
              <a:t>DW</a:t>
            </a:r>
            <a:r>
              <a:rPr kumimoji="0" lang="zh-CN" altLang="en-US" sz="1600" b="0" dirty="0">
                <a:solidFill>
                  <a:srgbClr val="003366"/>
                </a:solidFill>
                <a:ea typeface="黑体" panose="02010609060101010101" pitchFamily="2" charset="-122"/>
                <a:cs typeface="Times New Roman" panose="02020603050405020304" pitchFamily="18" charset="0"/>
              </a:rPr>
              <a:t>（数据仓库）</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Times New Roman" panose="02020603050405020304" pitchFamily="18" charset="0"/>
            </a:endParaRPr>
          </a:p>
        </p:txBody>
      </p:sp>
      <p:sp>
        <p:nvSpPr>
          <p:cNvPr id="18" name="矩形 17"/>
          <p:cNvSpPr/>
          <p:nvPr/>
        </p:nvSpPr>
        <p:spPr bwMode="auto">
          <a:xfrm>
            <a:off x="6923961" y="3429000"/>
            <a:ext cx="1848107" cy="2544586"/>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9" name="文本框 18"/>
          <p:cNvSpPr txBox="1"/>
          <p:nvPr/>
        </p:nvSpPr>
        <p:spPr>
          <a:xfrm>
            <a:off x="7245967" y="3809338"/>
            <a:ext cx="1298569" cy="58356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用户终端表示工具</a:t>
            </a:r>
          </a:p>
        </p:txBody>
      </p:sp>
      <p:sp>
        <p:nvSpPr>
          <p:cNvPr id="20" name="文本框 19"/>
          <p:cNvSpPr txBox="1"/>
          <p:nvPr/>
        </p:nvSpPr>
        <p:spPr>
          <a:xfrm>
            <a:off x="6923961" y="4701318"/>
            <a:ext cx="1942583"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即席查询工具、报表生成器、用户应用程序、建模</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挖掘工具、可视化工具</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cxnSp>
        <p:nvCxnSpPr>
          <p:cNvPr id="21" name="连接符: 肘形 20"/>
          <p:cNvCxnSpPr/>
          <p:nvPr/>
        </p:nvCxnSpPr>
        <p:spPr bwMode="auto">
          <a:xfrm rot="5400000">
            <a:off x="6857497" y="4849492"/>
            <a:ext cx="12700" cy="2300215"/>
          </a:xfrm>
          <a:prstGeom prst="bentConnector3">
            <a:avLst>
              <a:gd name="adj1" fmla="val 6058063"/>
            </a:avLst>
          </a:prstGeom>
          <a:solidFill>
            <a:schemeClr val="accent1"/>
          </a:solidFill>
          <a:ln w="9525" cap="flat" cmpd="sng" algn="ctr">
            <a:solidFill>
              <a:schemeClr val="tx1"/>
            </a:solidFill>
            <a:prstDash val="solid"/>
            <a:round/>
            <a:headEnd type="none" w="med" len="med"/>
            <a:tailEnd type="triangle"/>
          </a:ln>
          <a:effectLst/>
        </p:spPr>
      </p:cxnSp>
      <p:cxnSp>
        <p:nvCxnSpPr>
          <p:cNvPr id="22" name="连接符: 肘形 21"/>
          <p:cNvCxnSpPr/>
          <p:nvPr/>
        </p:nvCxnSpPr>
        <p:spPr bwMode="auto">
          <a:xfrm rot="10800000">
            <a:off x="1646849" y="5962087"/>
            <a:ext cx="4078467" cy="79718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23" name="文本框 22"/>
          <p:cNvSpPr txBox="1"/>
          <p:nvPr/>
        </p:nvSpPr>
        <p:spPr>
          <a:xfrm>
            <a:off x="3967980" y="5997671"/>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反馈</a:t>
            </a:r>
          </a:p>
        </p:txBody>
      </p:sp>
      <p:sp>
        <p:nvSpPr>
          <p:cNvPr id="26" name="文本框 25"/>
          <p:cNvSpPr txBox="1"/>
          <p:nvPr/>
        </p:nvSpPr>
        <p:spPr>
          <a:xfrm>
            <a:off x="3527350" y="6248400"/>
            <a:ext cx="16453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模型</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查询结果</a:t>
            </a:r>
          </a:p>
        </p:txBody>
      </p:sp>
      <p:cxnSp>
        <p:nvCxnSpPr>
          <p:cNvPr id="27" name="直接箭头连接符 26"/>
          <p:cNvCxnSpPr/>
          <p:nvPr/>
        </p:nvCxnSpPr>
        <p:spPr bwMode="auto">
          <a:xfrm>
            <a:off x="2219582" y="4135654"/>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7" name="直接箭头连接符 36"/>
          <p:cNvCxnSpPr/>
          <p:nvPr/>
        </p:nvCxnSpPr>
        <p:spPr bwMode="auto">
          <a:xfrm>
            <a:off x="2219582" y="4531860"/>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8" name="直接箭头连接符 37"/>
          <p:cNvCxnSpPr/>
          <p:nvPr/>
        </p:nvCxnSpPr>
        <p:spPr bwMode="auto">
          <a:xfrm>
            <a:off x="2229057" y="4936526"/>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9" name="文本框 38"/>
          <p:cNvSpPr txBox="1"/>
          <p:nvPr/>
        </p:nvSpPr>
        <p:spPr>
          <a:xfrm>
            <a:off x="2275068" y="3790688"/>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0" name="文本框 39"/>
          <p:cNvSpPr txBox="1"/>
          <p:nvPr/>
        </p:nvSpPr>
        <p:spPr>
          <a:xfrm>
            <a:off x="2271012" y="4198285"/>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1" name="文本框 40"/>
          <p:cNvSpPr txBox="1"/>
          <p:nvPr/>
        </p:nvSpPr>
        <p:spPr>
          <a:xfrm>
            <a:off x="2271012" y="4592864"/>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5" name="右箭头 2"/>
          <p:cNvSpPr/>
          <p:nvPr/>
        </p:nvSpPr>
        <p:spPr>
          <a:xfrm>
            <a:off x="6326695" y="4365104"/>
            <a:ext cx="600628" cy="46799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en-US"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46" name="文本框 45"/>
          <p:cNvSpPr txBox="1"/>
          <p:nvPr/>
        </p:nvSpPr>
        <p:spPr>
          <a:xfrm>
            <a:off x="6315739" y="4027389"/>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供给</a:t>
            </a:r>
          </a:p>
        </p:txBody>
      </p:sp>
      <p:sp>
        <p:nvSpPr>
          <p:cNvPr id="43" name="流程图: 磁盘 42"/>
          <p:cNvSpPr/>
          <p:nvPr/>
        </p:nvSpPr>
        <p:spPr bwMode="auto">
          <a:xfrm>
            <a:off x="4759639" y="4463870"/>
            <a:ext cx="1339584" cy="8680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7" name="文本框 16"/>
          <p:cNvSpPr txBox="1"/>
          <p:nvPr/>
        </p:nvSpPr>
        <p:spPr>
          <a:xfrm>
            <a:off x="4842347" y="4459020"/>
            <a:ext cx="1464284" cy="307777"/>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实时数据仓库</a:t>
            </a:r>
          </a:p>
        </p:txBody>
      </p:sp>
      <p:sp>
        <p:nvSpPr>
          <p:cNvPr id="48" name="文本框 47"/>
          <p:cNvSpPr txBox="1"/>
          <p:nvPr/>
        </p:nvSpPr>
        <p:spPr>
          <a:xfrm>
            <a:off x="5053278" y="4931418"/>
            <a:ext cx="9214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转换层</a:t>
            </a:r>
          </a:p>
        </p:txBody>
      </p:sp>
      <p:sp>
        <p:nvSpPr>
          <p:cNvPr id="2" name="Rectangle 3"/>
          <p:cNvSpPr>
            <a:spLocks noChangeArrowheads="1"/>
          </p:cNvSpPr>
          <p:nvPr/>
        </p:nvSpPr>
        <p:spPr bwMode="auto">
          <a:xfrm>
            <a:off x="755650" y="2018665"/>
            <a:ext cx="8388350" cy="131826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逻辑数据集市和实时数据仓库体系结构</a:t>
            </a:r>
            <a:endParaRPr lang="en-US" altLang="zh-CN" sz="2200" dirty="0">
              <a:solidFill>
                <a:srgbClr val="0000FF"/>
              </a:solidFill>
            </a:endParaRPr>
          </a:p>
          <a:p>
            <a:pPr marL="800100" marR="0" lvl="1" indent="-342900" defTabSz="914400" eaLnBrk="1" latinLnBrk="0" hangingPunct="1">
              <a:lnSpc>
                <a:spcPts val="2400"/>
              </a:lnSpc>
              <a:spcBef>
                <a:spcPts val="600"/>
              </a:spcBef>
              <a:spcAft>
                <a:spcPts val="600"/>
              </a:spcAft>
              <a:buSzTx/>
              <a:buFont typeface="黑体" panose="02010609060101010101" pitchFamily="49" charset="-122"/>
              <a:buChar char="-"/>
              <a:defRPr/>
            </a:pPr>
            <a:r>
              <a:rPr lang="zh-CN" altLang="en-US" sz="2000" b="0" dirty="0">
                <a:solidFill>
                  <a:srgbClr val="003366"/>
                </a:solidFill>
              </a:rPr>
              <a:t>针对中等规模的数据仓库</a:t>
            </a:r>
          </a:p>
          <a:p>
            <a:pPr marL="800100" marR="0" lvl="1" indent="-342900" defTabSz="914400" eaLnBrk="1" latinLnBrk="0" hangingPunct="1">
              <a:lnSpc>
                <a:spcPts val="2400"/>
              </a:lnSpc>
              <a:spcBef>
                <a:spcPts val="600"/>
              </a:spcBef>
              <a:spcAft>
                <a:spcPts val="600"/>
              </a:spcAft>
              <a:buSzTx/>
              <a:buFont typeface="黑体" panose="02010609060101010101" pitchFamily="49" charset="-122"/>
              <a:buChar char="-"/>
              <a:defRPr/>
            </a:pPr>
            <a:r>
              <a:rPr lang="zh-CN" altLang="en-US" sz="2000" b="0" dirty="0">
                <a:solidFill>
                  <a:srgbClr val="003366"/>
                </a:solidFill>
              </a:rPr>
              <a:t>针对使用高性能数据仓库技术</a:t>
            </a:r>
            <a:endParaRPr lang="en-US" altLang="zh-CN" sz="2000" b="0" dirty="0">
              <a:solidFill>
                <a:srgbClr val="0033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4711" y="2060848"/>
            <a:ext cx="7378700" cy="48337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数据仓库与数据集市对比</a:t>
            </a:r>
            <a:endParaRPr lang="en-US" altLang="zh-CN"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(7)</a:t>
            </a:r>
            <a:endParaRPr lang="zh-CN" altLang="en-US" dirty="0">
              <a:ea typeface="黑体" panose="02010609060101010101"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1421057212"/>
              </p:ext>
            </p:extLst>
          </p:nvPr>
        </p:nvGraphicFramePr>
        <p:xfrm>
          <a:off x="962303" y="2544223"/>
          <a:ext cx="7780109" cy="3983977"/>
        </p:xfrm>
        <a:graphic>
          <a:graphicData uri="http://schemas.openxmlformats.org/drawingml/2006/table">
            <a:tbl>
              <a:tblPr firstRow="1" bandRow="1">
                <a:tableStyleId>{5C22544A-7EE6-4342-B048-85BDC9FD1C3A}</a:tableStyleId>
              </a:tblPr>
              <a:tblGrid>
                <a:gridCol w="1683637">
                  <a:extLst>
                    <a:ext uri="{9D8B030D-6E8A-4147-A177-3AD203B41FA5}">
                      <a16:colId xmlns:a16="http://schemas.microsoft.com/office/drawing/2014/main" val="20000"/>
                    </a:ext>
                  </a:extLst>
                </a:gridCol>
                <a:gridCol w="3267473">
                  <a:extLst>
                    <a:ext uri="{9D8B030D-6E8A-4147-A177-3AD203B41FA5}">
                      <a16:colId xmlns:a16="http://schemas.microsoft.com/office/drawing/2014/main" val="20001"/>
                    </a:ext>
                  </a:extLst>
                </a:gridCol>
                <a:gridCol w="2828999">
                  <a:extLst>
                    <a:ext uri="{9D8B030D-6E8A-4147-A177-3AD203B41FA5}">
                      <a16:colId xmlns:a16="http://schemas.microsoft.com/office/drawing/2014/main" val="20002"/>
                    </a:ext>
                  </a:extLst>
                </a:gridCol>
              </a:tblGrid>
              <a:tr h="408613">
                <a:tc>
                  <a:txBody>
                    <a:bodyPr/>
                    <a:lstStyle/>
                    <a:p>
                      <a:pPr algn="ctr"/>
                      <a:endParaRPr lang="zh-CN" altLang="en-US" dirty="0">
                        <a:solidFill>
                          <a:schemeClr val="tx1"/>
                        </a:solidFill>
                        <a:latin typeface="黑体" panose="02010609060101010101" pitchFamily="2" charset="-122"/>
                        <a:ea typeface="黑体" panose="02010609060101010101" pitchFamily="2" charset="-122"/>
                      </a:endParaRPr>
                    </a:p>
                  </a:txBody>
                  <a:tcPr anchor="ctr"/>
                </a:tc>
                <a:tc>
                  <a:txBody>
                    <a:bodyPr/>
                    <a:lstStyle/>
                    <a:p>
                      <a:pPr algn="ctr"/>
                      <a:r>
                        <a:rPr lang="zh-CN" altLang="en-US" dirty="0">
                          <a:solidFill>
                            <a:schemeClr val="tx1"/>
                          </a:solidFill>
                          <a:latin typeface="黑体" panose="02010609060101010101" pitchFamily="2" charset="-122"/>
                          <a:ea typeface="黑体" panose="02010609060101010101" pitchFamily="2" charset="-122"/>
                        </a:rPr>
                        <a:t>数据仓库</a:t>
                      </a:r>
                    </a:p>
                  </a:txBody>
                  <a:tcPr anchor="ctr"/>
                </a:tc>
                <a:tc>
                  <a:txBody>
                    <a:bodyPr/>
                    <a:lstStyle/>
                    <a:p>
                      <a:pPr algn="ctr"/>
                      <a:r>
                        <a:rPr lang="zh-CN" altLang="en-US" dirty="0">
                          <a:solidFill>
                            <a:schemeClr val="tx1"/>
                          </a:solidFill>
                          <a:latin typeface="黑体" panose="02010609060101010101" pitchFamily="2" charset="-122"/>
                          <a:ea typeface="黑体" panose="02010609060101010101" pitchFamily="2" charset="-122"/>
                        </a:rPr>
                        <a:t>数据集市</a:t>
                      </a:r>
                    </a:p>
                  </a:txBody>
                  <a:tcPr anchor="ctr"/>
                </a:tc>
                <a:extLst>
                  <a:ext uri="{0D108BD9-81ED-4DB2-BD59-A6C34878D82A}">
                    <a16:rowId xmlns:a16="http://schemas.microsoft.com/office/drawing/2014/main" val="10000"/>
                  </a:ext>
                </a:extLst>
              </a:tr>
              <a:tr h="408613">
                <a:tc rowSpan="2">
                  <a:txBody>
                    <a:bodyPr/>
                    <a:lstStyle/>
                    <a:p>
                      <a:pPr algn="ctr"/>
                      <a:r>
                        <a:rPr lang="zh-CN" altLang="en-US" dirty="0">
                          <a:latin typeface="黑体" panose="02010609060101010101" pitchFamily="2" charset="-122"/>
                          <a:ea typeface="黑体" panose="02010609060101010101" pitchFamily="2" charset="-122"/>
                        </a:rPr>
                        <a:t>范围</a:t>
                      </a: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独立于应用</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特定决策支持应用</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1"/>
                  </a:ext>
                </a:extLst>
              </a:tr>
              <a:tr h="408613">
                <a:tc vMerge="1">
                  <a:txBody>
                    <a:bodyPr/>
                    <a:lstStyle/>
                    <a:p>
                      <a:endParaRPr lang="zh-CN"/>
                    </a:p>
                  </a:txBody>
                  <a:tcP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企业级，集中式</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部门级，区域分散</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2"/>
                  </a:ext>
                </a:extLst>
              </a:tr>
              <a:tr h="408613">
                <a:tc rowSpan="4">
                  <a:txBody>
                    <a:bodyPr/>
                    <a:lstStyle/>
                    <a:p>
                      <a:pPr algn="ctr"/>
                      <a:r>
                        <a:rPr lang="zh-CN" altLang="en-US" dirty="0">
                          <a:latin typeface="黑体" panose="02010609060101010101" pitchFamily="2" charset="-122"/>
                          <a:ea typeface="黑体" panose="02010609060101010101" pitchFamily="2" charset="-122"/>
                        </a:rPr>
                        <a:t>数据</a:t>
                      </a: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大量的历史数据</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适度的历史数据</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3"/>
                  </a:ext>
                </a:extLst>
              </a:tr>
              <a:tr h="408613">
                <a:tc vMerge="1">
                  <a:txBody>
                    <a:bodyPr/>
                    <a:lstStyle/>
                    <a:p>
                      <a:endParaRPr lang="zh-CN"/>
                    </a:p>
                  </a:txBody>
                  <a:tcP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最细的粒度</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较粗的粒度</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4"/>
                  </a:ext>
                </a:extLst>
              </a:tr>
              <a:tr h="408613">
                <a:tc vMerge="1">
                  <a:txBody>
                    <a:bodyPr/>
                    <a:lstStyle/>
                    <a:p>
                      <a:endParaRPr lang="zh-CN"/>
                    </a:p>
                  </a:txBody>
                  <a:tcP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稍微反规范化</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高度反规范化</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5"/>
                  </a:ext>
                </a:extLst>
              </a:tr>
              <a:tr h="408613">
                <a:tc vMerge="1">
                  <a:txBody>
                    <a:bodyPr/>
                    <a:lstStyle/>
                    <a:p>
                      <a:endParaRPr lang="zh-CN"/>
                    </a:p>
                  </a:txBody>
                  <a:tcP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大规模</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开始小规模，逐渐变大</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6"/>
                  </a:ext>
                </a:extLst>
              </a:tr>
              <a:tr h="408613">
                <a:tc>
                  <a:txBody>
                    <a:bodyPr/>
                    <a:lstStyle/>
                    <a:p>
                      <a:pPr algn="ctr"/>
                      <a:r>
                        <a:rPr lang="zh-CN" altLang="en-US" dirty="0">
                          <a:latin typeface="黑体" panose="02010609060101010101" pitchFamily="2" charset="-122"/>
                          <a:ea typeface="黑体" panose="02010609060101010101" pitchFamily="2" charset="-122"/>
                        </a:rPr>
                        <a:t>主题</a:t>
                      </a: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企业多个主题</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部门或特殊的分析主题</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7"/>
                  </a:ext>
                </a:extLst>
              </a:tr>
              <a:tr h="715073">
                <a:tc>
                  <a:txBody>
                    <a:bodyPr/>
                    <a:lstStyle/>
                    <a:p>
                      <a:pPr algn="ctr"/>
                      <a:r>
                        <a:rPr lang="zh-CN" altLang="en-US" dirty="0">
                          <a:latin typeface="黑体" panose="02010609060101010101" pitchFamily="2" charset="-122"/>
                          <a:ea typeface="黑体" panose="02010609060101010101" pitchFamily="2" charset="-122"/>
                        </a:rPr>
                        <a:t>来源</a:t>
                      </a: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多个内部或外部来源</a:t>
                      </a:r>
                      <a:endParaRPr lang="zh-CN" altLang="en-US"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kern="1200" dirty="0">
                          <a:solidFill>
                            <a:srgbClr val="000000"/>
                          </a:solidFill>
                          <a:effectLst/>
                          <a:latin typeface="黑体" panose="02010609060101010101" pitchFamily="2" charset="-122"/>
                          <a:ea typeface="黑体" panose="02010609060101010101" pitchFamily="2" charset="-122"/>
                          <a:cs typeface="+mn-cs"/>
                        </a:rPr>
                        <a:t>少数几个内部或外部来源</a:t>
                      </a:r>
                      <a:endParaRPr lang="zh-CN" altLang="en-US"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060065" y="2348548"/>
            <a:ext cx="6253163" cy="3881437"/>
          </a:xfrm>
        </p:spPr>
        <p:txBody>
          <a:bodyPr/>
          <a:lstStyle/>
          <a:p>
            <a:pPr eaLnBrk="1" hangingPunct="1">
              <a:lnSpc>
                <a:spcPts val="2800"/>
              </a:lnSpc>
              <a:spcBef>
                <a:spcPts val="600"/>
              </a:spcBef>
              <a:spcAft>
                <a:spcPts val="0"/>
              </a:spcAft>
            </a:pPr>
            <a:r>
              <a:rPr lang="zh-CN" altLang="en-US" dirty="0">
                <a:ea typeface="黑体" panose="02010609060101010101" pitchFamily="2" charset="-122"/>
              </a:rPr>
              <a:t>数据组织概述</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数据仓库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solidFill>
                  <a:srgbClr val="FF0000"/>
                </a:solidFill>
                <a:ea typeface="黑体" panose="02010609060101010101" pitchFamily="2" charset="-122"/>
              </a:rPr>
              <a:t>数据湖</a:t>
            </a:r>
            <a:endParaRPr lang="en-US" altLang="zh-CN" sz="2200" dirty="0">
              <a:solidFill>
                <a:srgbClr val="FF0000"/>
              </a:solidFill>
              <a:ea typeface="黑体" panose="02010609060101010101" pitchFamily="2" charset="-122"/>
            </a:endParaRPr>
          </a:p>
          <a:p>
            <a:pPr eaLnBrk="1" hangingPunct="1">
              <a:lnSpc>
                <a:spcPts val="2800"/>
              </a:lnSpc>
              <a:spcBef>
                <a:spcPts val="600"/>
              </a:spcBef>
              <a:spcAft>
                <a:spcPts val="0"/>
              </a:spcAft>
            </a:pPr>
            <a:r>
              <a:rPr lang="zh-CN" altLang="en-US" sz="2200" dirty="0">
                <a:ea typeface="黑体" panose="02010609060101010101" pitchFamily="2" charset="-122"/>
              </a:rPr>
              <a:t>向量数据库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809625" y="2061210"/>
            <a:ext cx="8136890" cy="114744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数据湖概述</a:t>
            </a:r>
            <a:endParaRPr lang="en-US" altLang="zh-CN" sz="2200" dirty="0">
              <a:solidFill>
                <a:srgbClr val="0000FF"/>
              </a:solidFill>
            </a:endParaRPr>
          </a:p>
          <a:p>
            <a:pPr marL="800100" marR="0" lvl="1" indent="-342900" defTabSz="914400" eaLnBrk="1" latinLnBrk="0" hangingPunct="1">
              <a:lnSpc>
                <a:spcPts val="2400"/>
              </a:lnSpc>
              <a:spcBef>
                <a:spcPts val="600"/>
              </a:spcBef>
              <a:spcAft>
                <a:spcPts val="600"/>
              </a:spcAft>
              <a:buSzTx/>
              <a:buFont typeface="黑体" panose="02010609060101010101" pitchFamily="49" charset="-122"/>
              <a:buChar char="-"/>
              <a:defRPr/>
            </a:pPr>
            <a:r>
              <a:rPr lang="zh-CN" altLang="en-US" sz="2000" b="0" dirty="0">
                <a:solidFill>
                  <a:srgbClr val="003366"/>
                </a:solidFill>
              </a:rPr>
              <a:t>一种灵活的、可扩展的数据存储库和管理系统</a:t>
            </a:r>
          </a:p>
          <a:p>
            <a:pPr marL="800100" marR="0" lvl="1" indent="-342900" defTabSz="914400" eaLnBrk="1" latinLnBrk="0" hangingPunct="1">
              <a:lnSpc>
                <a:spcPts val="2400"/>
              </a:lnSpc>
              <a:spcBef>
                <a:spcPts val="600"/>
              </a:spcBef>
              <a:spcAft>
                <a:spcPts val="600"/>
              </a:spcAft>
              <a:buSzTx/>
              <a:buFont typeface="黑体" panose="02010609060101010101" pitchFamily="49" charset="-122"/>
              <a:buChar char="-"/>
              <a:defRPr/>
            </a:pPr>
            <a:r>
              <a:rPr lang="zh-CN" altLang="en-US" sz="2000" b="0" dirty="0">
                <a:solidFill>
                  <a:srgbClr val="003366"/>
                </a:solidFill>
              </a:rPr>
              <a:t>以</a:t>
            </a:r>
            <a:r>
              <a:rPr lang="zh-CN" altLang="en-US" sz="2000" b="0" dirty="0">
                <a:solidFill>
                  <a:srgbClr val="FF0000"/>
                </a:solidFill>
              </a:rPr>
              <a:t>原始数据格式接收</a:t>
            </a:r>
            <a:r>
              <a:rPr lang="zh-CN" altLang="en-US" sz="2000" b="0" dirty="0">
                <a:solidFill>
                  <a:srgbClr val="003366"/>
                </a:solidFill>
              </a:rPr>
              <a:t>和</a:t>
            </a:r>
            <a:r>
              <a:rPr lang="zh-CN" altLang="en-US" sz="2000" b="0" dirty="0">
                <a:solidFill>
                  <a:srgbClr val="FF0000"/>
                </a:solidFill>
              </a:rPr>
              <a:t>存储数据</a:t>
            </a:r>
          </a:p>
          <a:p>
            <a:pPr marL="800100" marR="0" lvl="1" indent="-342900" defTabSz="914400" eaLnBrk="1" latinLnBrk="0" hangingPunct="1">
              <a:lnSpc>
                <a:spcPts val="2400"/>
              </a:lnSpc>
              <a:spcBef>
                <a:spcPts val="600"/>
              </a:spcBef>
              <a:spcAft>
                <a:spcPts val="600"/>
              </a:spcAft>
              <a:buSzTx/>
              <a:buFont typeface="黑体" panose="02010609060101010101" pitchFamily="49" charset="-122"/>
              <a:buChar char="-"/>
              <a:defRPr/>
            </a:pPr>
            <a:r>
              <a:rPr lang="zh-CN" altLang="en-US" sz="2000" b="0" dirty="0">
                <a:solidFill>
                  <a:srgbClr val="003366"/>
                </a:solidFill>
              </a:rPr>
              <a:t>提供</a:t>
            </a:r>
            <a:r>
              <a:rPr lang="zh-CN" altLang="en-US" sz="2000" b="0" dirty="0">
                <a:solidFill>
                  <a:srgbClr val="FF0000"/>
                </a:solidFill>
              </a:rPr>
              <a:t>按需处理</a:t>
            </a:r>
            <a:r>
              <a:rPr lang="zh-CN" altLang="en-US" sz="2000" b="0" dirty="0">
                <a:solidFill>
                  <a:srgbClr val="003366"/>
                </a:solidFill>
              </a:rPr>
              <a:t>和</a:t>
            </a:r>
            <a:r>
              <a:rPr lang="zh-CN" altLang="en-US" sz="2000" b="0" dirty="0">
                <a:solidFill>
                  <a:srgbClr val="FF0000"/>
                </a:solidFill>
              </a:rPr>
              <a:t>数据分析</a:t>
            </a:r>
            <a:r>
              <a:rPr lang="zh-CN" altLang="en-US" sz="2000" b="0" dirty="0">
                <a:solidFill>
                  <a:srgbClr val="003366"/>
                </a:solidFill>
              </a:rPr>
              <a:t>的能力</a:t>
            </a:r>
            <a:endParaRPr lang="en-US" altLang="zh-CN" sz="2000" b="0" dirty="0">
              <a:solidFill>
                <a:srgbClr val="003366"/>
              </a:solidFill>
            </a:endParaRPr>
          </a:p>
          <a:p>
            <a:pPr marR="0" lvl="1" indent="0" algn="l" defTabSz="914400" rtl="0" eaLnBrk="1" fontAlgn="base" latinLnBrk="0" hangingPunct="1">
              <a:lnSpc>
                <a:spcPct val="100000"/>
              </a:lnSpc>
              <a:spcBef>
                <a:spcPts val="600"/>
              </a:spcBef>
              <a:spcAft>
                <a:spcPts val="600"/>
              </a:spcAft>
              <a:buClr>
                <a:srgbClr val="003366"/>
              </a:buClr>
              <a:buSzTx/>
              <a:buFontTx/>
              <a:buNone/>
              <a:defRPr/>
            </a:pPr>
            <a:endParaRPr lang="en-US" altLang="zh-CN" sz="2200" dirty="0">
              <a:solidFill>
                <a:srgbClr val="000000"/>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(1)</a:t>
            </a:r>
            <a:endParaRPr lang="zh-CN" altLang="en-US" dirty="0">
              <a:ea typeface="黑体" panose="02010609060101010101" pitchFamily="2" charset="-122"/>
            </a:endParaRPr>
          </a:p>
        </p:txBody>
      </p:sp>
      <p:pic>
        <p:nvPicPr>
          <p:cNvPr id="4" name="图片 3"/>
          <p:cNvPicPr>
            <a:picLocks noChangeAspect="1"/>
          </p:cNvPicPr>
          <p:nvPr/>
        </p:nvPicPr>
        <p:blipFill>
          <a:blip r:embed="rId2"/>
          <a:stretch>
            <a:fillRect/>
          </a:stretch>
        </p:blipFill>
        <p:spPr>
          <a:xfrm>
            <a:off x="1725295" y="3861435"/>
            <a:ext cx="5692775" cy="2996565"/>
          </a:xfrm>
          <a:prstGeom prst="rect">
            <a:avLst/>
          </a:prstGeom>
        </p:spPr>
      </p:pic>
      <p:sp>
        <p:nvSpPr>
          <p:cNvPr id="25" name="AutoShape 4"/>
          <p:cNvSpPr>
            <a:spLocks noChangeArrowheads="1"/>
          </p:cNvSpPr>
          <p:nvPr/>
        </p:nvSpPr>
        <p:spPr bwMode="auto">
          <a:xfrm>
            <a:off x="6660630" y="2708833"/>
            <a:ext cx="2232248" cy="1080112"/>
          </a:xfrm>
          <a:prstGeom prst="cloudCallout">
            <a:avLst>
              <a:gd name="adj1" fmla="val -60445"/>
              <a:gd name="adj2" fmla="val 101921"/>
            </a:avLst>
          </a:prstGeom>
          <a:solidFill>
            <a:schemeClr val="accent1"/>
          </a:solidFill>
          <a:ln w="9525">
            <a:solidFill>
              <a:schemeClr val="tx1"/>
            </a:solidFill>
            <a:rou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sz="1800" b="0" dirty="0">
                <a:solidFill>
                  <a:srgbClr val="003366"/>
                </a:solidFill>
                <a:latin typeface="黑体" panose="02010609060101010101" pitchFamily="2" charset="-122"/>
                <a:ea typeface="黑体" panose="02010609060101010101" pitchFamily="2" charset="-122"/>
                <a:cs typeface="Arial" panose="020B0604020202020204" pitchFamily="34" charset="0"/>
              </a:rPr>
              <a:t>数据湖与数据仓库区别？</a:t>
            </a:r>
            <a:endParaRPr kumimoji="0" lang="zh-CN" sz="18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ChangeArrowheads="1"/>
          </p:cNvSpPr>
          <p:nvPr/>
        </p:nvSpPr>
        <p:spPr bwMode="auto">
          <a:xfrm>
            <a:off x="755525" y="2060848"/>
            <a:ext cx="7378700" cy="48337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数据仓库与数据湖对比</a:t>
            </a:r>
            <a:endParaRPr lang="en-US" altLang="zh-CN"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(2)</a:t>
            </a:r>
            <a:endParaRPr lang="zh-CN" altLang="en-US" dirty="0">
              <a:ea typeface="黑体" panose="02010609060101010101" pitchFamily="2"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3335042856"/>
              </p:ext>
            </p:extLst>
          </p:nvPr>
        </p:nvGraphicFramePr>
        <p:xfrm>
          <a:off x="755525" y="2544223"/>
          <a:ext cx="8281553" cy="3981124"/>
        </p:xfrm>
        <a:graphic>
          <a:graphicData uri="http://schemas.openxmlformats.org/drawingml/2006/table">
            <a:tbl>
              <a:tblPr firstRow="1" bandRow="1">
                <a:tableStyleId>{5C22544A-7EE6-4342-B048-85BDC9FD1C3A}</a:tableStyleId>
              </a:tblPr>
              <a:tblGrid>
                <a:gridCol w="1300788">
                  <a:extLst>
                    <a:ext uri="{9D8B030D-6E8A-4147-A177-3AD203B41FA5}">
                      <a16:colId xmlns:a16="http://schemas.microsoft.com/office/drawing/2014/main" val="20000"/>
                    </a:ext>
                  </a:extLst>
                </a:gridCol>
                <a:gridCol w="3488886">
                  <a:extLst>
                    <a:ext uri="{9D8B030D-6E8A-4147-A177-3AD203B41FA5}">
                      <a16:colId xmlns:a16="http://schemas.microsoft.com/office/drawing/2014/main" val="20001"/>
                    </a:ext>
                  </a:extLst>
                </a:gridCol>
                <a:gridCol w="3491879">
                  <a:extLst>
                    <a:ext uri="{9D8B030D-6E8A-4147-A177-3AD203B41FA5}">
                      <a16:colId xmlns:a16="http://schemas.microsoft.com/office/drawing/2014/main" val="20002"/>
                    </a:ext>
                  </a:extLst>
                </a:gridCol>
              </a:tblGrid>
              <a:tr h="401169">
                <a:tc>
                  <a:txBody>
                    <a:bodyPr/>
                    <a:lstStyle/>
                    <a:p>
                      <a:pPr algn="ctr"/>
                      <a:endParaRPr lang="zh-CN" altLang="en-US" dirty="0">
                        <a:solidFill>
                          <a:schemeClr val="tx1"/>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b="1" kern="1200" dirty="0">
                          <a:solidFill>
                            <a:schemeClr val="tx1"/>
                          </a:solidFill>
                          <a:effectLst/>
                          <a:latin typeface="黑体" panose="02010609060101010101" pitchFamily="2" charset="-122"/>
                          <a:ea typeface="黑体" panose="02010609060101010101" pitchFamily="2" charset="-122"/>
                          <a:cs typeface="+mn-cs"/>
                        </a:rPr>
                        <a:t>数据仓库</a:t>
                      </a:r>
                      <a:endParaRPr lang="zh-CN" altLang="en-US" dirty="0">
                        <a:solidFill>
                          <a:schemeClr val="tx1"/>
                        </a:solidFill>
                        <a:latin typeface="黑体" panose="02010609060101010101" pitchFamily="2" charset="-122"/>
                        <a:ea typeface="黑体" panose="02010609060101010101" pitchFamily="2" charset="-122"/>
                      </a:endParaRPr>
                    </a:p>
                  </a:txBody>
                  <a:tcPr anchor="ctr"/>
                </a:tc>
                <a:tc>
                  <a:txBody>
                    <a:bodyPr/>
                    <a:lstStyle/>
                    <a:p>
                      <a:pPr algn="ctr"/>
                      <a:r>
                        <a:rPr lang="zh-CN" altLang="zh-CN" sz="1800" b="1" kern="1200" dirty="0">
                          <a:solidFill>
                            <a:schemeClr val="tx1"/>
                          </a:solidFill>
                          <a:effectLst/>
                          <a:latin typeface="黑体" panose="02010609060101010101" pitchFamily="2" charset="-122"/>
                          <a:ea typeface="黑体" panose="02010609060101010101" pitchFamily="2" charset="-122"/>
                          <a:cs typeface="+mn-cs"/>
                        </a:rPr>
                        <a:t>数据湖</a:t>
                      </a:r>
                      <a:endParaRPr lang="zh-CN" altLang="en-US" dirty="0">
                        <a:solidFill>
                          <a:schemeClr val="tx1"/>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0"/>
                  </a:ext>
                </a:extLst>
              </a:tr>
              <a:tr h="700643">
                <a:tc>
                  <a:txBody>
                    <a:bodyPr/>
                    <a:lstStyle/>
                    <a:p>
                      <a:pPr algn="ctr"/>
                      <a:r>
                        <a:rPr lang="zh-CN" altLang="zh-CN" sz="1600" kern="1200" dirty="0">
                          <a:solidFill>
                            <a:schemeClr val="dk1"/>
                          </a:solidFill>
                          <a:effectLst/>
                          <a:latin typeface="黑体" panose="02010609060101010101" pitchFamily="2" charset="-122"/>
                          <a:ea typeface="黑体" panose="02010609060101010101" pitchFamily="2" charset="-122"/>
                          <a:cs typeface="+mn-cs"/>
                        </a:rPr>
                        <a:t>数据类型</a:t>
                      </a:r>
                      <a:endParaRPr lang="zh-CN" altLang="en-US" sz="1600" dirty="0">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结构化数据</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结构化、半结构化、非结构化数据</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1"/>
                  </a:ext>
                </a:extLst>
              </a:tr>
              <a:tr h="401169">
                <a:tc>
                  <a:txBody>
                    <a:bodyPr/>
                    <a:lstStyle/>
                    <a:p>
                      <a:pPr algn="ctr"/>
                      <a:r>
                        <a:rPr lang="zh-CN" altLang="zh-CN" sz="1600" kern="1200" dirty="0">
                          <a:solidFill>
                            <a:schemeClr val="dk1"/>
                          </a:solidFill>
                          <a:effectLst/>
                          <a:latin typeface="黑体" panose="02010609060101010101" pitchFamily="2" charset="-122"/>
                          <a:ea typeface="黑体" panose="02010609060101010101" pitchFamily="2" charset="-122"/>
                          <a:cs typeface="+mn-cs"/>
                        </a:rPr>
                        <a:t>处理模式</a:t>
                      </a:r>
                      <a:endParaRPr lang="zh-CN" altLang="en-US" sz="1600" dirty="0">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写时模式</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读时模式</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2"/>
                  </a:ext>
                </a:extLst>
              </a:tr>
              <a:tr h="700643">
                <a:tc>
                  <a:txBody>
                    <a:bodyPr/>
                    <a:lstStyle/>
                    <a:p>
                      <a:pPr algn="ctr"/>
                      <a:r>
                        <a:rPr lang="zh-CN" altLang="zh-CN" sz="1600" kern="1200" dirty="0">
                          <a:solidFill>
                            <a:schemeClr val="dk1"/>
                          </a:solidFill>
                          <a:effectLst/>
                          <a:latin typeface="黑体" panose="02010609060101010101" pitchFamily="2" charset="-122"/>
                          <a:ea typeface="黑体" panose="02010609060101010101" pitchFamily="2" charset="-122"/>
                          <a:cs typeface="+mn-cs"/>
                        </a:rPr>
                        <a:t>性能</a:t>
                      </a:r>
                      <a:endParaRPr lang="zh-CN" altLang="en-US" sz="1600" dirty="0">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较高成本的存储获得最快的查询结果</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低成本存储获得较快的查询结果</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3"/>
                  </a:ext>
                </a:extLst>
              </a:tr>
              <a:tr h="701891">
                <a:tc>
                  <a:txBody>
                    <a:bodyPr/>
                    <a:lstStyle/>
                    <a:p>
                      <a:pPr algn="ctr"/>
                      <a:r>
                        <a:rPr lang="zh-CN" altLang="zh-CN" sz="1600" kern="1200" dirty="0">
                          <a:solidFill>
                            <a:schemeClr val="dk1"/>
                          </a:solidFill>
                          <a:effectLst/>
                          <a:latin typeface="黑体" panose="02010609060101010101" pitchFamily="2" charset="-122"/>
                          <a:ea typeface="黑体" panose="02010609060101010101" pitchFamily="2" charset="-122"/>
                          <a:cs typeface="+mn-cs"/>
                        </a:rPr>
                        <a:t>数据访问</a:t>
                      </a:r>
                      <a:endParaRPr lang="zh-CN" altLang="en-US" sz="1600" dirty="0">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通过</a:t>
                      </a:r>
                      <a:r>
                        <a:rPr lang="en-US" altLang="zh-CN" sz="1600" kern="1200" dirty="0">
                          <a:solidFill>
                            <a:srgbClr val="000000"/>
                          </a:solidFill>
                          <a:effectLst/>
                          <a:latin typeface="黑体" panose="02010609060101010101" pitchFamily="2" charset="-122"/>
                          <a:ea typeface="黑体" panose="02010609060101010101" pitchFamily="2" charset="-122"/>
                          <a:cs typeface="+mn-cs"/>
                        </a:rPr>
                        <a:t>SQL</a:t>
                      </a:r>
                      <a:r>
                        <a:rPr lang="zh-CN" altLang="zh-CN" sz="1600" kern="1200" dirty="0">
                          <a:solidFill>
                            <a:srgbClr val="000000"/>
                          </a:solidFill>
                          <a:effectLst/>
                          <a:latin typeface="黑体" panose="02010609060101010101" pitchFamily="2" charset="-122"/>
                          <a:ea typeface="黑体" panose="02010609060101010101" pitchFamily="2" charset="-122"/>
                          <a:cs typeface="+mn-cs"/>
                        </a:rPr>
                        <a:t>语句访问数据</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通过开发人员创建的程序访问数据</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4"/>
                  </a:ext>
                </a:extLst>
              </a:tr>
              <a:tr h="399922">
                <a:tc>
                  <a:txBody>
                    <a:bodyPr/>
                    <a:lstStyle/>
                    <a:p>
                      <a:pPr algn="ctr"/>
                      <a:r>
                        <a:rPr lang="zh-CN" altLang="zh-CN" sz="1600" kern="1200" dirty="0">
                          <a:solidFill>
                            <a:schemeClr val="dk1"/>
                          </a:solidFill>
                          <a:effectLst/>
                          <a:latin typeface="黑体" panose="02010609060101010101" pitchFamily="2" charset="-122"/>
                          <a:ea typeface="黑体" panose="02010609060101010101" pitchFamily="2" charset="-122"/>
                          <a:cs typeface="+mn-cs"/>
                        </a:rPr>
                        <a:t>可靠性</a:t>
                      </a:r>
                      <a:endParaRPr lang="zh-CN" altLang="en-US" sz="1600" dirty="0">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可靠性高</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可靠性较低</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5"/>
                  </a:ext>
                </a:extLst>
              </a:tr>
              <a:tr h="675687">
                <a:tc>
                  <a:txBody>
                    <a:bodyPr/>
                    <a:lstStyle/>
                    <a:p>
                      <a:pPr algn="ctr"/>
                      <a:r>
                        <a:rPr lang="zh-CN" altLang="zh-CN" sz="1600" kern="1200" dirty="0">
                          <a:solidFill>
                            <a:schemeClr val="dk1"/>
                          </a:solidFill>
                          <a:effectLst/>
                          <a:latin typeface="黑体" panose="02010609060101010101" pitchFamily="2" charset="-122"/>
                          <a:ea typeface="黑体" panose="02010609060101010101" pitchFamily="2" charset="-122"/>
                          <a:cs typeface="+mn-cs"/>
                        </a:rPr>
                        <a:t>主要用户</a:t>
                      </a:r>
                      <a:endParaRPr lang="zh-CN" altLang="en-US" sz="1600" dirty="0">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业务分析师</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数据工程师、数据科学家</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681355" y="1917065"/>
            <a:ext cx="8512175" cy="2188845"/>
          </a:xfrm>
          <a:prstGeom prst="rect">
            <a:avLst/>
          </a:prstGeom>
          <a:noFill/>
          <a:ln w="9525">
            <a:noFill/>
            <a:miter lim="800000"/>
          </a:ln>
        </p:spPr>
        <p:txBody>
          <a:bodyPr lIns="0" rIns="0"/>
          <a:lstStyle/>
          <a:p>
            <a:pPr marL="342900" indent="-342900">
              <a:lnSpc>
                <a:spcPct val="150000"/>
              </a:lnSpc>
              <a:spcBef>
                <a:spcPts val="600"/>
              </a:spcBef>
              <a:spcAft>
                <a:spcPts val="600"/>
              </a:spcAft>
              <a:buFont typeface="Wingdings" panose="05000000000000000000" pitchFamily="2" charset="2"/>
              <a:buChar char="w"/>
            </a:pPr>
            <a:r>
              <a:rPr lang="zh-CN" altLang="en-US" sz="2200" dirty="0">
                <a:solidFill>
                  <a:srgbClr val="0000FF"/>
                </a:solidFill>
              </a:rPr>
              <a:t>数据中台概述</a:t>
            </a:r>
            <a:endParaRPr lang="en-US" altLang="zh-CN" sz="2200" dirty="0">
              <a:solidFill>
                <a:srgbClr val="0000FF"/>
              </a:solidFill>
            </a:endParaRPr>
          </a:p>
          <a:p>
            <a:pPr marL="533400" lvl="1" indent="-266700">
              <a:lnSpc>
                <a:spcPts val="2400"/>
              </a:lnSpc>
              <a:spcBef>
                <a:spcPts val="600"/>
              </a:spcBef>
              <a:spcAft>
                <a:spcPts val="600"/>
              </a:spcAft>
              <a:buFont typeface="黑体" panose="02010609060101010101" pitchFamily="49" charset="-122"/>
              <a:buChar char="-"/>
              <a:defRPr/>
            </a:pPr>
            <a:r>
              <a:rPr lang="zh-CN" altLang="en-US" sz="2000" b="0" dirty="0">
                <a:solidFill>
                  <a:srgbClr val="003366"/>
                </a:solidFill>
              </a:rPr>
              <a:t>对企业各个业务应用场景中形成的</a:t>
            </a:r>
            <a:r>
              <a:rPr lang="zh-CN" altLang="en-US" sz="2000" b="0" dirty="0">
                <a:solidFill>
                  <a:srgbClr val="FF0000"/>
                </a:solidFill>
              </a:rPr>
              <a:t>数据资源进行整合加工</a:t>
            </a:r>
            <a:endParaRPr lang="en-US" altLang="zh-CN" sz="2000" b="0" dirty="0">
              <a:solidFill>
                <a:srgbClr val="FF0000"/>
              </a:solidFill>
            </a:endParaRPr>
          </a:p>
          <a:p>
            <a:pPr marL="533400" lvl="1" indent="-266700">
              <a:lnSpc>
                <a:spcPts val="2400"/>
              </a:lnSpc>
              <a:spcBef>
                <a:spcPts val="600"/>
              </a:spcBef>
              <a:spcAft>
                <a:spcPts val="600"/>
              </a:spcAft>
              <a:buFont typeface="黑体" panose="02010609060101010101" pitchFamily="49" charset="-122"/>
              <a:buChar char="-"/>
              <a:defRPr/>
            </a:pPr>
            <a:r>
              <a:rPr lang="zh-CN" altLang="en-US" sz="2000" b="0" dirty="0">
                <a:solidFill>
                  <a:srgbClr val="003366"/>
                </a:solidFill>
              </a:rPr>
              <a:t>以共享的方式将</a:t>
            </a:r>
            <a:r>
              <a:rPr lang="zh-CN" altLang="en-US" sz="2000" b="0" dirty="0">
                <a:solidFill>
                  <a:srgbClr val="FF0000"/>
                </a:solidFill>
              </a:rPr>
              <a:t>数据复用</a:t>
            </a:r>
            <a:r>
              <a:rPr lang="zh-CN" altLang="en-US" sz="2000" b="0" dirty="0">
                <a:solidFill>
                  <a:srgbClr val="003366"/>
                </a:solidFill>
              </a:rPr>
              <a:t>到不同业务</a:t>
            </a:r>
            <a:endParaRPr lang="en-US" altLang="zh-CN" sz="2000" b="0" dirty="0">
              <a:solidFill>
                <a:srgbClr val="003366"/>
              </a:solidFill>
            </a:endParaRPr>
          </a:p>
          <a:p>
            <a:pPr marL="533400" lvl="1" indent="-266700">
              <a:lnSpc>
                <a:spcPts val="2400"/>
              </a:lnSpc>
              <a:spcBef>
                <a:spcPts val="600"/>
              </a:spcBef>
              <a:spcAft>
                <a:spcPts val="600"/>
              </a:spcAft>
              <a:buFont typeface="黑体" panose="02010609060101010101" pitchFamily="49" charset="-122"/>
              <a:buChar char="-"/>
              <a:defRPr/>
            </a:pPr>
            <a:r>
              <a:rPr lang="zh-CN" altLang="en-US" sz="2000" b="0" dirty="0">
                <a:solidFill>
                  <a:srgbClr val="003366"/>
                </a:solidFill>
              </a:rPr>
              <a:t>偏中上层数据服务设施，利用数据支撑企业的业务、服务、决策、运营</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(3)</a:t>
            </a:r>
            <a:endParaRPr lang="zh-CN" altLang="en-US" dirty="0">
              <a:ea typeface="黑体" panose="02010609060101010101" pitchFamily="2" charset="-122"/>
            </a:endParaRPr>
          </a:p>
        </p:txBody>
      </p:sp>
      <p:pic>
        <p:nvPicPr>
          <p:cNvPr id="3" name="图片 2"/>
          <p:cNvPicPr>
            <a:picLocks noChangeAspect="1"/>
          </p:cNvPicPr>
          <p:nvPr/>
        </p:nvPicPr>
        <p:blipFill>
          <a:blip r:embed="rId2"/>
          <a:stretch>
            <a:fillRect/>
          </a:stretch>
        </p:blipFill>
        <p:spPr>
          <a:xfrm>
            <a:off x="2555776" y="3933056"/>
            <a:ext cx="4971752" cy="28002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(4)</a:t>
            </a:r>
            <a:endParaRPr lang="zh-CN" altLang="en-US" dirty="0">
              <a:ea typeface="黑体" panose="02010609060101010101" pitchFamily="2" charset="-122"/>
            </a:endParaRPr>
          </a:p>
        </p:txBody>
      </p:sp>
      <p:sp>
        <p:nvSpPr>
          <p:cNvPr id="2" name="流程图: 磁盘 1"/>
          <p:cNvSpPr/>
          <p:nvPr/>
        </p:nvSpPr>
        <p:spPr bwMode="auto">
          <a:xfrm>
            <a:off x="1363280" y="2763018"/>
            <a:ext cx="810000" cy="712745"/>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16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pic>
        <p:nvPicPr>
          <p:cNvPr id="3" name="图片 2" descr="图标&#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5212" y="4010676"/>
            <a:ext cx="720000" cy="720000"/>
          </a:xfrm>
          <a:prstGeom prst="rect">
            <a:avLst/>
          </a:prstGeom>
        </p:spPr>
      </p:pic>
      <p:pic>
        <p:nvPicPr>
          <p:cNvPr id="5" name="图片 4"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5212" y="5266283"/>
            <a:ext cx="720000" cy="720000"/>
          </a:xfrm>
          <a:prstGeom prst="rect">
            <a:avLst/>
          </a:prstGeom>
        </p:spPr>
      </p:pic>
      <p:sp>
        <p:nvSpPr>
          <p:cNvPr id="6" name="矩形: 圆角 5"/>
          <p:cNvSpPr/>
          <p:nvPr/>
        </p:nvSpPr>
        <p:spPr>
          <a:xfrm>
            <a:off x="858208" y="3494041"/>
            <a:ext cx="1680606" cy="385044"/>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结构化数据</a:t>
            </a:r>
          </a:p>
        </p:txBody>
      </p:sp>
      <p:sp>
        <p:nvSpPr>
          <p:cNvPr id="7" name="矩形: 圆角 6"/>
          <p:cNvSpPr/>
          <p:nvPr/>
        </p:nvSpPr>
        <p:spPr>
          <a:xfrm>
            <a:off x="889514" y="4740162"/>
            <a:ext cx="1809841" cy="385044"/>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半结构化数据</a:t>
            </a:r>
          </a:p>
        </p:txBody>
      </p:sp>
      <p:sp>
        <p:nvSpPr>
          <p:cNvPr id="8" name="矩形: 圆角 7"/>
          <p:cNvSpPr/>
          <p:nvPr/>
        </p:nvSpPr>
        <p:spPr>
          <a:xfrm>
            <a:off x="868833" y="5986283"/>
            <a:ext cx="1809841" cy="385044"/>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非结构化数据</a:t>
            </a:r>
          </a:p>
        </p:txBody>
      </p:sp>
      <p:sp>
        <p:nvSpPr>
          <p:cNvPr id="9" name="流程图: 磁盘 8"/>
          <p:cNvSpPr/>
          <p:nvPr/>
        </p:nvSpPr>
        <p:spPr bwMode="auto">
          <a:xfrm>
            <a:off x="3666812" y="4078517"/>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0" name="流程图: 磁盘 9"/>
          <p:cNvSpPr/>
          <p:nvPr/>
        </p:nvSpPr>
        <p:spPr bwMode="auto">
          <a:xfrm>
            <a:off x="5467012" y="2666596"/>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1" name="流程图: 磁盘 10"/>
          <p:cNvSpPr/>
          <p:nvPr/>
        </p:nvSpPr>
        <p:spPr bwMode="auto">
          <a:xfrm>
            <a:off x="5436617" y="4081607"/>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2" name="流程图: 磁盘 11"/>
          <p:cNvSpPr/>
          <p:nvPr/>
        </p:nvSpPr>
        <p:spPr bwMode="auto">
          <a:xfrm>
            <a:off x="5421870" y="5409959"/>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3" name="流程图: 磁盘 12"/>
          <p:cNvSpPr/>
          <p:nvPr/>
        </p:nvSpPr>
        <p:spPr bwMode="auto">
          <a:xfrm>
            <a:off x="7314580" y="4061943"/>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cxnSp>
        <p:nvCxnSpPr>
          <p:cNvPr id="14" name="直接箭头连接符 13"/>
          <p:cNvCxnSpPr>
            <a:stCxn id="2" idx="4"/>
          </p:cNvCxnSpPr>
          <p:nvPr/>
        </p:nvCxnSpPr>
        <p:spPr>
          <a:xfrm>
            <a:off x="2173280" y="3119391"/>
            <a:ext cx="1478785" cy="105346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3" idx="3"/>
            <a:endCxn id="9" idx="2"/>
          </p:cNvCxnSpPr>
          <p:nvPr/>
        </p:nvCxnSpPr>
        <p:spPr>
          <a:xfrm>
            <a:off x="2205212" y="4370676"/>
            <a:ext cx="1461600" cy="1416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p:cNvCxnSpPr>
          <p:nvPr/>
        </p:nvCxnSpPr>
        <p:spPr>
          <a:xfrm flipV="1">
            <a:off x="2115212" y="4582663"/>
            <a:ext cx="1551600" cy="104362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10" idx="2"/>
          </p:cNvCxnSpPr>
          <p:nvPr/>
        </p:nvCxnSpPr>
        <p:spPr>
          <a:xfrm flipV="1">
            <a:off x="4626354" y="2972920"/>
            <a:ext cx="840658" cy="124355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2" idx="2"/>
          </p:cNvCxnSpPr>
          <p:nvPr/>
        </p:nvCxnSpPr>
        <p:spPr>
          <a:xfrm>
            <a:off x="4595959" y="4581946"/>
            <a:ext cx="825911" cy="11343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4"/>
            <a:endCxn id="11" idx="2"/>
          </p:cNvCxnSpPr>
          <p:nvPr/>
        </p:nvCxnSpPr>
        <p:spPr>
          <a:xfrm>
            <a:off x="4581212" y="4384841"/>
            <a:ext cx="855405" cy="30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0" idx="4"/>
          </p:cNvCxnSpPr>
          <p:nvPr/>
        </p:nvCxnSpPr>
        <p:spPr>
          <a:xfrm>
            <a:off x="6381412" y="2972920"/>
            <a:ext cx="978310" cy="12056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4"/>
          </p:cNvCxnSpPr>
          <p:nvPr/>
        </p:nvCxnSpPr>
        <p:spPr>
          <a:xfrm>
            <a:off x="6351017" y="4387931"/>
            <a:ext cx="963563"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6351017" y="4597247"/>
            <a:ext cx="978310" cy="1173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3387309" y="3388740"/>
            <a:ext cx="1551599"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初始数据池</a:t>
            </a:r>
          </a:p>
        </p:txBody>
      </p:sp>
      <p:sp>
        <p:nvSpPr>
          <p:cNvPr id="44" name="矩形: 圆角 43"/>
          <p:cNvSpPr/>
          <p:nvPr/>
        </p:nvSpPr>
        <p:spPr>
          <a:xfrm>
            <a:off x="5106608" y="3238983"/>
            <a:ext cx="1588867"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模拟数据池</a:t>
            </a:r>
          </a:p>
        </p:txBody>
      </p:sp>
      <p:sp>
        <p:nvSpPr>
          <p:cNvPr id="45" name="矩形: 圆角 44"/>
          <p:cNvSpPr/>
          <p:nvPr/>
        </p:nvSpPr>
        <p:spPr>
          <a:xfrm>
            <a:off x="4941257" y="4740294"/>
            <a:ext cx="1986280" cy="370840"/>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应用程序数据池</a:t>
            </a:r>
          </a:p>
        </p:txBody>
      </p:sp>
      <p:sp>
        <p:nvSpPr>
          <p:cNvPr id="46" name="矩形: 圆角 45"/>
          <p:cNvSpPr/>
          <p:nvPr/>
        </p:nvSpPr>
        <p:spPr>
          <a:xfrm>
            <a:off x="5104300" y="5937602"/>
            <a:ext cx="1533260"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文本数据池</a:t>
            </a:r>
          </a:p>
        </p:txBody>
      </p:sp>
      <p:sp>
        <p:nvSpPr>
          <p:cNvPr id="47" name="矩形: 圆角 46"/>
          <p:cNvSpPr/>
          <p:nvPr/>
        </p:nvSpPr>
        <p:spPr>
          <a:xfrm>
            <a:off x="7062582" y="4574702"/>
            <a:ext cx="1576258"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归档数据池</a:t>
            </a:r>
          </a:p>
        </p:txBody>
      </p:sp>
      <p:sp>
        <p:nvSpPr>
          <p:cNvPr id="15" name="Rectangle 3"/>
          <p:cNvSpPr>
            <a:spLocks noChangeArrowheads="1"/>
          </p:cNvSpPr>
          <p:nvPr/>
        </p:nvSpPr>
        <p:spPr bwMode="auto">
          <a:xfrm>
            <a:off x="828120" y="2111441"/>
            <a:ext cx="7378700" cy="48337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数据湖体系结构</a:t>
            </a:r>
            <a:r>
              <a:rPr lang="en-US" altLang="zh-CN" sz="2200" dirty="0">
                <a:solidFill>
                  <a:srgbClr val="0000FF"/>
                </a:solidFill>
              </a:rPr>
              <a:t>——</a:t>
            </a:r>
            <a:r>
              <a:rPr lang="zh-CN" altLang="en-US" sz="2200" dirty="0">
                <a:solidFill>
                  <a:srgbClr val="0000FF"/>
                </a:solidFill>
              </a:rPr>
              <a:t>数据池体系结构</a:t>
            </a:r>
            <a:endParaRPr lang="en-US" altLang="zh-CN" sz="2200" dirty="0">
              <a:solidFill>
                <a:srgbClr val="0000FF"/>
              </a:solidFill>
            </a:endParaRPr>
          </a:p>
        </p:txBody>
      </p:sp>
      <p:sp>
        <p:nvSpPr>
          <p:cNvPr id="20" name="AutoShape 4"/>
          <p:cNvSpPr>
            <a:spLocks noChangeArrowheads="1"/>
          </p:cNvSpPr>
          <p:nvPr/>
        </p:nvSpPr>
        <p:spPr bwMode="auto">
          <a:xfrm>
            <a:off x="2679057" y="5100974"/>
            <a:ext cx="2465016" cy="1380697"/>
          </a:xfrm>
          <a:prstGeom prst="cloudCallout">
            <a:avLst>
              <a:gd name="adj1" fmla="val 11292"/>
              <a:gd name="adj2" fmla="val -77324"/>
            </a:avLst>
          </a:prstGeom>
          <a:solidFill>
            <a:schemeClr val="accent1"/>
          </a:solidFill>
          <a:ln w="9525">
            <a:solidFill>
              <a:schemeClr val="tx1"/>
            </a:solidFill>
            <a:round/>
          </a:ln>
        </p:spPr>
        <p:txBody>
          <a:bodyPr anchor="ctr"/>
          <a:lstStyle/>
          <a:p>
            <a:pPr marL="0" marR="0" lvl="0" indent="0" algn="ctr" defTabSz="914400" rtl="0" eaLnBrk="1" fontAlgn="auto" latinLnBrk="0" hangingPunct="1">
              <a:spcBef>
                <a:spcPts val="0"/>
              </a:spcBef>
              <a:spcAft>
                <a:spcPts val="0"/>
              </a:spcAft>
              <a:buClrTx/>
              <a:buSz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Times New Roman" panose="02020603050405020304" pitchFamily="18" charset="0"/>
              </a:rPr>
              <a:t>将摄取的所有原始数据存储在初始数据池中</a:t>
            </a:r>
          </a:p>
        </p:txBody>
      </p:sp>
      <p:sp>
        <p:nvSpPr>
          <p:cNvPr id="23" name="AutoShape 4"/>
          <p:cNvSpPr>
            <a:spLocks noChangeArrowheads="1"/>
          </p:cNvSpPr>
          <p:nvPr/>
        </p:nvSpPr>
        <p:spPr bwMode="auto">
          <a:xfrm>
            <a:off x="6695475" y="2152548"/>
            <a:ext cx="2332386" cy="1380697"/>
          </a:xfrm>
          <a:prstGeom prst="cloudCallout">
            <a:avLst>
              <a:gd name="adj1" fmla="val -54691"/>
              <a:gd name="adj2" fmla="val 80217"/>
            </a:avLst>
          </a:prstGeom>
          <a:solidFill>
            <a:schemeClr val="accent1"/>
          </a:solidFill>
          <a:ln w="9525">
            <a:solidFill>
              <a:schemeClr val="tx1"/>
            </a:solidFill>
            <a:round/>
          </a:ln>
        </p:spPr>
        <p:txBody>
          <a:bodyPr anchor="ctr"/>
          <a:lstStyle/>
          <a:p>
            <a:pPr marL="0" marR="0" lvl="0" indent="0" algn="ctr" defTabSz="914400" rtl="0" eaLnBrk="1" fontAlgn="auto" latinLnBrk="0" hangingPunct="1">
              <a:spcBef>
                <a:spcPts val="0"/>
              </a:spcBef>
              <a:spcAft>
                <a:spcPts val="0"/>
              </a:spcAft>
              <a:buClrTx/>
              <a:buSz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Times New Roman" panose="02020603050405020304" pitchFamily="18" charset="0"/>
              </a:rPr>
              <a:t>将数据先放入初始数据，再放入到其他数据池中</a:t>
            </a:r>
          </a:p>
        </p:txBody>
      </p:sp>
      <p:sp>
        <p:nvSpPr>
          <p:cNvPr id="4" name="Rectangle 2"/>
          <p:cNvSpPr>
            <a:spLocks noChangeArrowheads="1"/>
          </p:cNvSpPr>
          <p:nvPr/>
        </p:nvSpPr>
        <p:spPr bwMode="auto">
          <a:xfrm>
            <a:off x="-468560" y="23591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a:spLocks noChangeArrowheads="1"/>
          </p:cNvSpPr>
          <p:nvPr/>
        </p:nvSpPr>
        <p:spPr bwMode="auto">
          <a:xfrm>
            <a:off x="683568" y="2276870"/>
            <a:ext cx="3240360" cy="2952330"/>
          </a:xfrm>
          <a:prstGeom prst="rect">
            <a:avLst/>
          </a:prstGeom>
          <a:noFill/>
          <a:ln w="9525">
            <a:noFill/>
            <a:miter lim="800000"/>
          </a:ln>
        </p:spPr>
        <p:txBody>
          <a:bodyPr lIns="0" rIns="0"/>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模拟数据池</a:t>
            </a:r>
            <a:endParaRPr lang="en-US" altLang="zh-CN" sz="2200" dirty="0">
              <a:solidFill>
                <a:srgbClr val="0000FF"/>
              </a:solidFill>
            </a:endParaRPr>
          </a:p>
          <a:p>
            <a:pPr marL="88900" marR="0" lvl="1" algn="l" defTabSz="914400" rtl="0" eaLnBrk="1" fontAlgn="base" latinLnBrk="0" hangingPunct="1">
              <a:lnSpc>
                <a:spcPts val="2400"/>
              </a:lnSpc>
              <a:spcBef>
                <a:spcPts val="600"/>
              </a:spcBef>
              <a:spcAft>
                <a:spcPts val="0"/>
              </a:spcAft>
              <a:buClr>
                <a:srgbClr val="003366"/>
              </a:buClr>
              <a:buSzTx/>
              <a:defRPr/>
            </a:pP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存储和处理半结构化数据，关键步骤为数据缩减</a:t>
            </a:r>
            <a:endParaRPr lang="en-US" altLang="zh-CN" sz="1800" dirty="0">
              <a:solidFill>
                <a:srgbClr val="0000FF"/>
              </a:solidFill>
            </a:endParaRPr>
          </a:p>
          <a:p>
            <a:pPr marL="342900" indent="-342900">
              <a:lnSpc>
                <a:spcPts val="2400"/>
              </a:lnSpc>
              <a:spcBef>
                <a:spcPts val="600"/>
              </a:spcBef>
              <a:spcAft>
                <a:spcPts val="0"/>
              </a:spcAft>
              <a:buFont typeface="Wingdings" panose="05000000000000000000" charset="0"/>
              <a:buChar char="n"/>
            </a:pPr>
            <a:r>
              <a:rPr lang="zh-CN" altLang="en-US" sz="1800" dirty="0">
                <a:solidFill>
                  <a:srgbClr val="0000FF"/>
                </a:solidFill>
              </a:rPr>
              <a:t>数据缩减</a:t>
            </a:r>
            <a:endParaRPr lang="en-US" altLang="zh-CN" sz="1800" dirty="0">
              <a:solidFill>
                <a:srgbClr val="0000FF"/>
              </a:solidFill>
            </a:endParaRPr>
          </a:p>
          <a:p>
            <a:pPr marL="0" lvl="1">
              <a:lnSpc>
                <a:spcPts val="2400"/>
              </a:lnSpc>
              <a:spcBef>
                <a:spcPts val="600"/>
              </a:spcBef>
              <a:spcAft>
                <a:spcPts val="0"/>
              </a:spcAft>
              <a:buClr>
                <a:srgbClr val="003366"/>
              </a:buClr>
              <a:defRPr/>
            </a:pP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 </a:t>
            </a:r>
            <a:r>
              <a:rPr kumimoji="1"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 </a:t>
            </a: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数据去重：</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如何判断重复记录</a:t>
            </a:r>
            <a:r>
              <a:rPr lang="en-US" altLang="zh-CN" sz="1800" b="0" dirty="0">
                <a:solidFill>
                  <a:srgbClr val="FF0000"/>
                </a:solidFill>
              </a:rPr>
              <a:t>      </a:t>
            </a:r>
          </a:p>
          <a:p>
            <a:pPr marL="0" lvl="1">
              <a:lnSpc>
                <a:spcPts val="2400"/>
              </a:lnSpc>
              <a:spcBef>
                <a:spcPts val="600"/>
              </a:spcBef>
              <a:spcAft>
                <a:spcPts val="0"/>
              </a:spcAft>
              <a:buClr>
                <a:srgbClr val="003366"/>
              </a:buClr>
              <a:defRPr/>
            </a:pPr>
            <a:r>
              <a:rPr lang="en-US" altLang="zh-CN" sz="1800" b="0" dirty="0">
                <a:solidFill>
                  <a:srgbClr val="002060"/>
                </a:solidFill>
              </a:rPr>
              <a:t> - </a:t>
            </a:r>
            <a:r>
              <a:rPr lang="zh-CN" altLang="en-US" sz="1800" b="0" dirty="0">
                <a:solidFill>
                  <a:srgbClr val="002060"/>
                </a:solidFill>
              </a:rPr>
              <a:t>数据采样</a:t>
            </a:r>
            <a:endParaRPr lang="en-US" altLang="zh-CN" sz="1800" b="0" dirty="0">
              <a:solidFill>
                <a:srgbClr val="002060"/>
              </a:solidFill>
            </a:endParaRPr>
          </a:p>
          <a:p>
            <a:pPr marL="0" lvl="1">
              <a:lnSpc>
                <a:spcPts val="2400"/>
              </a:lnSpc>
              <a:spcBef>
                <a:spcPts val="600"/>
              </a:spcBef>
              <a:spcAft>
                <a:spcPts val="0"/>
              </a:spcAft>
              <a:buClr>
                <a:srgbClr val="003366"/>
              </a:buClr>
              <a:defRPr/>
            </a:pPr>
            <a:r>
              <a:rPr lang="en-US" altLang="zh-CN" sz="1800" b="0" dirty="0">
                <a:solidFill>
                  <a:srgbClr val="002060"/>
                </a:solidFill>
              </a:rPr>
              <a:t> - </a:t>
            </a:r>
            <a:r>
              <a:rPr lang="zh-CN" altLang="en-US" sz="1800" b="0" dirty="0">
                <a:solidFill>
                  <a:srgbClr val="003366"/>
                </a:solidFill>
              </a:rPr>
              <a:t>数据压缩</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(5)</a:t>
            </a:r>
            <a:endParaRPr lang="zh-CN" altLang="en-US" dirty="0">
              <a:ea typeface="黑体" panose="02010609060101010101" pitchFamily="2" charset="-122"/>
            </a:endParaRPr>
          </a:p>
        </p:txBody>
      </p:sp>
      <p:sp>
        <p:nvSpPr>
          <p:cNvPr id="9" name="流程图: 磁盘 8"/>
          <p:cNvSpPr/>
          <p:nvPr/>
        </p:nvSpPr>
        <p:spPr bwMode="auto">
          <a:xfrm>
            <a:off x="4068308" y="3476446"/>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0" name="流程图: 磁盘 9"/>
          <p:cNvSpPr/>
          <p:nvPr/>
        </p:nvSpPr>
        <p:spPr bwMode="auto">
          <a:xfrm>
            <a:off x="5868508" y="2064525"/>
            <a:ext cx="914400" cy="612648"/>
          </a:xfrm>
          <a:prstGeom prst="flowChartMagneticDisk">
            <a:avLst/>
          </a:prstGeom>
          <a:solidFill>
            <a:schemeClr val="accent4">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1" name="流程图: 磁盘 10"/>
          <p:cNvSpPr/>
          <p:nvPr/>
        </p:nvSpPr>
        <p:spPr bwMode="auto">
          <a:xfrm>
            <a:off x="5838113" y="3479536"/>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2" name="流程图: 磁盘 11"/>
          <p:cNvSpPr/>
          <p:nvPr/>
        </p:nvSpPr>
        <p:spPr bwMode="auto">
          <a:xfrm>
            <a:off x="5823366" y="4807888"/>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3" name="流程图: 磁盘 12"/>
          <p:cNvSpPr/>
          <p:nvPr/>
        </p:nvSpPr>
        <p:spPr bwMode="auto">
          <a:xfrm>
            <a:off x="7716076" y="3459872"/>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cxnSp>
        <p:nvCxnSpPr>
          <p:cNvPr id="24" name="直接箭头连接符 23"/>
          <p:cNvCxnSpPr>
            <a:endCxn id="10" idx="2"/>
          </p:cNvCxnSpPr>
          <p:nvPr/>
        </p:nvCxnSpPr>
        <p:spPr>
          <a:xfrm flipV="1">
            <a:off x="5027850" y="2370849"/>
            <a:ext cx="840658" cy="124355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2" idx="2"/>
          </p:cNvCxnSpPr>
          <p:nvPr/>
        </p:nvCxnSpPr>
        <p:spPr>
          <a:xfrm>
            <a:off x="4997455" y="3979875"/>
            <a:ext cx="825911" cy="113433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4"/>
            <a:endCxn id="11" idx="2"/>
          </p:cNvCxnSpPr>
          <p:nvPr/>
        </p:nvCxnSpPr>
        <p:spPr>
          <a:xfrm>
            <a:off x="4982708" y="3782770"/>
            <a:ext cx="855405" cy="30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0" idx="4"/>
          </p:cNvCxnSpPr>
          <p:nvPr/>
        </p:nvCxnSpPr>
        <p:spPr>
          <a:xfrm>
            <a:off x="6782908" y="2370849"/>
            <a:ext cx="978310" cy="120569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4"/>
          </p:cNvCxnSpPr>
          <p:nvPr/>
        </p:nvCxnSpPr>
        <p:spPr>
          <a:xfrm>
            <a:off x="6752513" y="3785860"/>
            <a:ext cx="963563"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V="1">
            <a:off x="6752513" y="3995176"/>
            <a:ext cx="978310" cy="11736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3720452" y="2993268"/>
            <a:ext cx="1551599"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初始数据池</a:t>
            </a:r>
          </a:p>
        </p:txBody>
      </p:sp>
      <p:sp>
        <p:nvSpPr>
          <p:cNvPr id="44" name="矩形: 圆角 43"/>
          <p:cNvSpPr/>
          <p:nvPr/>
        </p:nvSpPr>
        <p:spPr>
          <a:xfrm>
            <a:off x="5508104" y="2636912"/>
            <a:ext cx="1588867"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模拟数据池</a:t>
            </a:r>
          </a:p>
        </p:txBody>
      </p:sp>
      <p:sp>
        <p:nvSpPr>
          <p:cNvPr id="45" name="矩形: 圆角 44"/>
          <p:cNvSpPr/>
          <p:nvPr/>
        </p:nvSpPr>
        <p:spPr>
          <a:xfrm>
            <a:off x="5638135" y="4147621"/>
            <a:ext cx="1284862"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应用程序数据池</a:t>
            </a:r>
          </a:p>
        </p:txBody>
      </p:sp>
      <p:sp>
        <p:nvSpPr>
          <p:cNvPr id="46" name="矩形: 圆角 45"/>
          <p:cNvSpPr/>
          <p:nvPr/>
        </p:nvSpPr>
        <p:spPr>
          <a:xfrm>
            <a:off x="5505796" y="5335531"/>
            <a:ext cx="1533260"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文本数据池</a:t>
            </a:r>
          </a:p>
        </p:txBody>
      </p:sp>
      <p:sp>
        <p:nvSpPr>
          <p:cNvPr id="47" name="矩形: 圆角 46"/>
          <p:cNvSpPr/>
          <p:nvPr/>
        </p:nvSpPr>
        <p:spPr>
          <a:xfrm>
            <a:off x="7464078" y="3972631"/>
            <a:ext cx="1576258"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归档数据池</a:t>
            </a:r>
          </a:p>
        </p:txBody>
      </p:sp>
      <p:sp>
        <p:nvSpPr>
          <p:cNvPr id="3" name="文本框 2">
            <a:extLst>
              <a:ext uri="{FF2B5EF4-FFF2-40B4-BE49-F238E27FC236}">
                <a16:creationId xmlns:a16="http://schemas.microsoft.com/office/drawing/2014/main" id="{9B3CBF55-AC77-7658-C049-7D155A940CB3}"/>
              </a:ext>
            </a:extLst>
          </p:cNvPr>
          <p:cNvSpPr txBox="1"/>
          <p:nvPr/>
        </p:nvSpPr>
        <p:spPr>
          <a:xfrm>
            <a:off x="539552" y="4941168"/>
            <a:ext cx="4572000" cy="1852430"/>
          </a:xfrm>
          <a:prstGeom prst="rect">
            <a:avLst/>
          </a:prstGeom>
          <a:noFill/>
        </p:spPr>
        <p:txBody>
          <a:bodyPr wrap="square">
            <a:spAutoFit/>
          </a:bodyPr>
          <a:lstStyle/>
          <a:p>
            <a:pPr marL="342900" indent="-342900">
              <a:lnSpc>
                <a:spcPts val="2300"/>
              </a:lnSpc>
              <a:spcBef>
                <a:spcPts val="600"/>
              </a:spcBef>
              <a:spcAft>
                <a:spcPts val="0"/>
              </a:spcAft>
              <a:buFont typeface="Wingdings" panose="05000000000000000000" charset="0"/>
              <a:buChar char="n"/>
            </a:pPr>
            <a:r>
              <a:rPr lang="zh-CN" altLang="en-US" sz="1800" dirty="0">
                <a:solidFill>
                  <a:srgbClr val="0000FF"/>
                </a:solidFill>
              </a:rPr>
              <a:t>相似重复记录的识别算法（匹配算法）</a:t>
            </a:r>
          </a:p>
          <a:p>
            <a:pPr marR="0" lvl="1" indent="-369888" algn="l" defTabSz="914400" rtl="0" eaLnBrk="1" fontAlgn="base" latinLnBrk="0" hangingPunct="1">
              <a:lnSpc>
                <a:spcPts val="2300"/>
              </a:lnSpc>
              <a:spcBef>
                <a:spcPts val="600"/>
              </a:spcBef>
              <a:spcAft>
                <a:spcPts val="0"/>
              </a:spcAft>
              <a:buClr>
                <a:srgbClr val="003366"/>
              </a:buClr>
              <a:buSzTx/>
              <a:defRPr/>
            </a:pPr>
            <a:r>
              <a:rPr lang="zh-CN" altLang="en-US" sz="1800" b="0" noProof="0" dirty="0">
                <a:ln>
                  <a:noFill/>
                </a:ln>
                <a:solidFill>
                  <a:srgbClr val="003366"/>
                </a:solidFill>
                <a:effectLst/>
                <a:uLnTx/>
                <a:uFillTx/>
                <a:sym typeface="+mn-ea"/>
              </a:rPr>
              <a:t> 可用于</a:t>
            </a:r>
            <a:r>
              <a:rPr lang="zh-CN" altLang="en-US" sz="1800" b="0" noProof="0" dirty="0">
                <a:ln>
                  <a:noFill/>
                </a:ln>
                <a:solidFill>
                  <a:srgbClr val="FF0000"/>
                </a:solidFill>
                <a:effectLst/>
                <a:uLnTx/>
                <a:uFillTx/>
                <a:sym typeface="+mn-ea"/>
              </a:rPr>
              <a:t>判断记录是否重复</a:t>
            </a:r>
            <a:r>
              <a:rPr lang="zh-CN" altLang="en-US" sz="1800" b="0" dirty="0">
                <a:solidFill>
                  <a:srgbClr val="FF0000"/>
                </a:solidFill>
                <a:sym typeface="+mn-ea"/>
              </a:rPr>
              <a:t>，</a:t>
            </a:r>
            <a:r>
              <a:rPr lang="zh-CN" altLang="en-US" sz="1800" b="0" dirty="0">
                <a:solidFill>
                  <a:srgbClr val="003366"/>
                </a:solidFill>
                <a:sym typeface="+mn-ea"/>
              </a:rPr>
              <a:t>主要方法：</a:t>
            </a:r>
            <a:endParaRPr lang="zh-CN" altLang="en-US" sz="1800" b="0" dirty="0">
              <a:solidFill>
                <a:srgbClr val="003366"/>
              </a:solidFill>
            </a:endParaRPr>
          </a:p>
          <a:p>
            <a:pPr marL="800100" marR="0" lvl="1" indent="-342900" algn="l" defTabSz="914400" rtl="0" eaLnBrk="1" fontAlgn="base" latinLnBrk="0" hangingPunct="1">
              <a:lnSpc>
                <a:spcPts val="2300"/>
              </a:lnSpc>
              <a:spcBef>
                <a:spcPts val="600"/>
              </a:spcBef>
              <a:spcAft>
                <a:spcPts val="0"/>
              </a:spcAft>
              <a:buClr>
                <a:srgbClr val="003366"/>
              </a:buClr>
              <a:buSzTx/>
              <a:buFont typeface="Wingdings" panose="05000000000000000000" charset="0"/>
              <a:buChar char="Ø"/>
              <a:defRPr/>
            </a:pPr>
            <a:r>
              <a:rPr lang="zh-CN" altLang="en-US" sz="1800" b="0" noProof="0" dirty="0">
                <a:ln>
                  <a:noFill/>
                </a:ln>
                <a:solidFill>
                  <a:srgbClr val="003366"/>
                </a:solidFill>
                <a:effectLst/>
                <a:uLnTx/>
                <a:uFillTx/>
                <a:sym typeface="+mn-ea"/>
              </a:rPr>
              <a:t>字段匹配法（</a:t>
            </a:r>
            <a:r>
              <a:rPr lang="en-US" altLang="zh-CN" sz="1800" b="0" noProof="0" dirty="0">
                <a:ln>
                  <a:noFill/>
                </a:ln>
                <a:solidFill>
                  <a:srgbClr val="003366"/>
                </a:solidFill>
                <a:effectLst/>
                <a:uLnTx/>
                <a:uFillTx/>
                <a:sym typeface="+mn-ea"/>
              </a:rPr>
              <a:t>Field Matching</a:t>
            </a:r>
            <a:r>
              <a:rPr lang="zh-CN" altLang="en-US" sz="1800" b="0" noProof="0" dirty="0">
                <a:ln>
                  <a:noFill/>
                </a:ln>
                <a:solidFill>
                  <a:srgbClr val="003366"/>
                </a:solidFill>
                <a:effectLst/>
                <a:uLnTx/>
                <a:uFillTx/>
                <a:sym typeface="+mn-ea"/>
              </a:rPr>
              <a:t>）</a:t>
            </a:r>
            <a:endPar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800100" marR="0" lvl="1" indent="-342900" algn="l" defTabSz="914400" rtl="0" eaLnBrk="1" fontAlgn="base" latinLnBrk="0" hangingPunct="1">
              <a:lnSpc>
                <a:spcPts val="2300"/>
              </a:lnSpc>
              <a:spcBef>
                <a:spcPts val="600"/>
              </a:spcBef>
              <a:spcAft>
                <a:spcPts val="0"/>
              </a:spcAft>
              <a:buClr>
                <a:srgbClr val="003366"/>
              </a:buClr>
              <a:buSzTx/>
              <a:buFont typeface="Wingdings" panose="05000000000000000000" charset="0"/>
              <a:buChar char="Ø"/>
              <a:defRPr/>
            </a:pPr>
            <a:r>
              <a:rPr lang="zh-CN" altLang="en-US" sz="1800" b="0" noProof="0" dirty="0">
                <a:ln>
                  <a:noFill/>
                </a:ln>
                <a:solidFill>
                  <a:srgbClr val="003366"/>
                </a:solidFill>
                <a:effectLst/>
                <a:uLnTx/>
                <a:uFillTx/>
                <a:sym typeface="+mn-ea"/>
              </a:rPr>
              <a:t>编辑距离法（</a:t>
            </a:r>
            <a:r>
              <a:rPr lang="en-US" altLang="zh-CN" sz="1800" b="0" noProof="0" dirty="0">
                <a:ln>
                  <a:noFill/>
                </a:ln>
                <a:solidFill>
                  <a:srgbClr val="003366"/>
                </a:solidFill>
                <a:effectLst/>
                <a:uLnTx/>
                <a:uFillTx/>
                <a:sym typeface="+mn-ea"/>
              </a:rPr>
              <a:t>Edit Distance</a:t>
            </a:r>
            <a:r>
              <a:rPr lang="zh-CN" altLang="en-US" sz="1800" b="0" noProof="0" dirty="0">
                <a:ln>
                  <a:noFill/>
                </a:ln>
                <a:solidFill>
                  <a:srgbClr val="003366"/>
                </a:solidFill>
                <a:effectLst/>
                <a:uLnTx/>
                <a:uFillTx/>
                <a:sym typeface="+mn-ea"/>
              </a:rPr>
              <a:t>）</a:t>
            </a:r>
            <a:endParaRPr lang="zh-CN" altLang="en-US" sz="1800" b="0" dirty="0">
              <a:solidFill>
                <a:srgbClr val="003366"/>
              </a:solidFill>
            </a:endParaRPr>
          </a:p>
          <a:p>
            <a:pPr marL="800100" marR="0" lvl="1" indent="-342900" algn="l" defTabSz="914400" rtl="0" eaLnBrk="1" fontAlgn="base" latinLnBrk="0" hangingPunct="1">
              <a:lnSpc>
                <a:spcPts val="2300"/>
              </a:lnSpc>
              <a:spcBef>
                <a:spcPts val="600"/>
              </a:spcBef>
              <a:spcAft>
                <a:spcPts val="0"/>
              </a:spcAft>
              <a:buClr>
                <a:srgbClr val="003366"/>
              </a:buClr>
              <a:buSzTx/>
              <a:buFont typeface="Wingdings" panose="05000000000000000000" charset="0"/>
              <a:buChar char="Ø"/>
              <a:defRPr/>
            </a:pPr>
            <a:r>
              <a:rPr lang="en-US" altLang="zh-CN" sz="1800" b="0" noProof="0" dirty="0">
                <a:ln>
                  <a:noFill/>
                </a:ln>
                <a:solidFill>
                  <a:srgbClr val="003366"/>
                </a:solidFill>
                <a:effectLst/>
                <a:uLnTx/>
                <a:uFillTx/>
                <a:sym typeface="+mn-ea"/>
              </a:rPr>
              <a:t>N-Gram</a:t>
            </a:r>
            <a:r>
              <a:rPr lang="zh-CN" altLang="en-US" sz="1800" b="0" noProof="0" dirty="0">
                <a:ln>
                  <a:noFill/>
                </a:ln>
                <a:solidFill>
                  <a:srgbClr val="003366"/>
                </a:solidFill>
                <a:effectLst/>
                <a:uLnTx/>
                <a:uFillTx/>
                <a:sym typeface="+mn-ea"/>
              </a:rPr>
              <a:t>算法（</a:t>
            </a:r>
            <a:r>
              <a:rPr lang="en-US" altLang="zh-CN" sz="1800" b="0" noProof="0" dirty="0">
                <a:ln>
                  <a:noFill/>
                </a:ln>
                <a:solidFill>
                  <a:srgbClr val="003366"/>
                </a:solidFill>
                <a:effectLst/>
                <a:uLnTx/>
                <a:uFillTx/>
                <a:sym typeface="+mn-ea"/>
              </a:rPr>
              <a:t>N-Gram</a:t>
            </a:r>
            <a:r>
              <a:rPr lang="zh-CN" altLang="en-US" sz="1800" b="0" noProof="0" dirty="0">
                <a:ln>
                  <a:noFill/>
                </a:ln>
                <a:solidFill>
                  <a:srgbClr val="003366"/>
                </a:solidFill>
                <a:effectLst/>
                <a:uLnTx/>
                <a:uFillTx/>
                <a:sym typeface="+mn-ea"/>
              </a:rPr>
              <a:t>）</a:t>
            </a:r>
            <a:endParaRPr lang="zh-CN" altLang="en-US" sz="1800" dirty="0">
              <a:solidFill>
                <a:srgbClr val="0000FF"/>
              </a:solidFill>
            </a:endParaRPr>
          </a:p>
        </p:txBody>
      </p:sp>
      <p:sp>
        <p:nvSpPr>
          <p:cNvPr id="6" name="对话气泡: 矩形 5">
            <a:extLst>
              <a:ext uri="{FF2B5EF4-FFF2-40B4-BE49-F238E27FC236}">
                <a16:creationId xmlns:a16="http://schemas.microsoft.com/office/drawing/2014/main" id="{02B25182-8D81-E5DB-2A0D-D09D42723A3C}"/>
              </a:ext>
            </a:extLst>
          </p:cNvPr>
          <p:cNvSpPr/>
          <p:nvPr/>
        </p:nvSpPr>
        <p:spPr bwMode="auto">
          <a:xfrm>
            <a:off x="4716016" y="5951783"/>
            <a:ext cx="4324320" cy="706164"/>
          </a:xfrm>
          <a:prstGeom prst="wedgeRectCallout">
            <a:avLst>
              <a:gd name="adj1" fmla="val -62046"/>
              <a:gd name="adj2" fmla="val -491"/>
            </a:avLst>
          </a:prstGeom>
          <a:solidFill>
            <a:schemeClr val="accent1"/>
          </a:solidFill>
          <a:ln w="6350"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342900" indent="-342900">
              <a:lnSpc>
                <a:spcPts val="2500"/>
              </a:lnSpc>
            </a:pPr>
            <a:r>
              <a:rPr kumimoji="1" lang="zh-CN" altLang="en-US" sz="18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2" charset="-122"/>
                <a:cs typeface="+mn-cs"/>
              </a:rPr>
              <a:t>将一个串转换为另一个串的过程中需插入、删除及替换字符个数的最小值</a:t>
            </a:r>
            <a:endParaRPr kumimoji="1" lang="en-US" altLang="zh-CN" sz="1800" b="0" i="0" u="none" strike="noStrike" kern="1200" cap="none" spc="0" normalizeH="0" baseline="0" noProof="0" dirty="0">
              <a:ln>
                <a:noFill/>
              </a:ln>
              <a:solidFill>
                <a:srgbClr val="002060"/>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p:cNvSpPr>
            <a:spLocks noChangeArrowheads="1"/>
          </p:cNvSpPr>
          <p:nvPr/>
        </p:nvSpPr>
        <p:spPr bwMode="auto">
          <a:xfrm>
            <a:off x="654122" y="2132856"/>
            <a:ext cx="3344890" cy="1549537"/>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应用程序数据池</a:t>
            </a:r>
            <a:endParaRPr lang="en-US" altLang="zh-CN" sz="2200" dirty="0">
              <a:solidFill>
                <a:srgbClr val="0000FF"/>
              </a:solidFill>
            </a:endParaRPr>
          </a:p>
          <a:p>
            <a:pPr marL="800100" lvl="1" indent="-342900">
              <a:spcBef>
                <a:spcPts val="600"/>
              </a:spcBef>
              <a:spcAft>
                <a:spcPts val="600"/>
              </a:spcAft>
              <a:buClr>
                <a:srgbClr val="003366"/>
              </a:buClr>
              <a:buFont typeface="黑体" panose="02010609060101010101" pitchFamily="49" charset="-122"/>
              <a:buChar char="-"/>
              <a:defRPr/>
            </a:pP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本质上是一个数据仓库</a:t>
            </a:r>
            <a:endParaRPr kumimoji="1"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800100" lvl="1" indent="-342900">
              <a:spcBef>
                <a:spcPts val="600"/>
              </a:spcBef>
              <a:spcAft>
                <a:spcPts val="600"/>
              </a:spcAft>
              <a:buClr>
                <a:srgbClr val="003366"/>
              </a:buClr>
              <a:buFont typeface="黑体" panose="02010609060101010101" pitchFamily="49" charset="-122"/>
              <a:buChar char="-"/>
              <a:defRPr/>
            </a:pP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对不同应用程序产生的数据进行整合和转换</a:t>
            </a:r>
            <a:endParaRPr kumimoji="1" lang="en-US" altLang="zh-CN"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a:lnSpc>
                <a:spcPts val="2400"/>
              </a:lnSpc>
              <a:spcBef>
                <a:spcPts val="600"/>
              </a:spcBef>
              <a:spcAft>
                <a:spcPts val="600"/>
              </a:spcAft>
            </a:pPr>
            <a:endParaRPr lang="en-US" altLang="zh-CN"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(6)</a:t>
            </a:r>
            <a:endParaRPr lang="zh-CN" altLang="en-US" dirty="0">
              <a:ea typeface="黑体" panose="02010609060101010101" pitchFamily="2" charset="-122"/>
            </a:endParaRPr>
          </a:p>
        </p:txBody>
      </p:sp>
      <p:sp>
        <p:nvSpPr>
          <p:cNvPr id="9" name="流程图: 磁盘 8"/>
          <p:cNvSpPr/>
          <p:nvPr/>
        </p:nvSpPr>
        <p:spPr bwMode="auto">
          <a:xfrm>
            <a:off x="4150355" y="3264106"/>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0" name="流程图: 磁盘 9"/>
          <p:cNvSpPr/>
          <p:nvPr/>
        </p:nvSpPr>
        <p:spPr bwMode="auto">
          <a:xfrm>
            <a:off x="5987128" y="2204376"/>
            <a:ext cx="914400" cy="612648"/>
          </a:xfrm>
          <a:prstGeom prst="flowChartMagneticDisk">
            <a:avLst/>
          </a:prstGeom>
          <a:solidFill>
            <a:srgbClr val="ECECD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1" name="流程图: 磁盘 10"/>
          <p:cNvSpPr/>
          <p:nvPr/>
        </p:nvSpPr>
        <p:spPr bwMode="auto">
          <a:xfrm>
            <a:off x="5987128" y="3267196"/>
            <a:ext cx="914400" cy="612648"/>
          </a:xfrm>
          <a:prstGeom prst="flowChartMagneticDisk">
            <a:avLst/>
          </a:prstGeom>
          <a:solidFill>
            <a:schemeClr val="accent4">
              <a:lumMod val="25000"/>
              <a:lumOff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2" name="流程图: 磁盘 11"/>
          <p:cNvSpPr/>
          <p:nvPr/>
        </p:nvSpPr>
        <p:spPr bwMode="auto">
          <a:xfrm>
            <a:off x="5987128" y="4397575"/>
            <a:ext cx="914400" cy="612648"/>
          </a:xfrm>
          <a:prstGeom prst="flowChartMagneticDisk">
            <a:avLst/>
          </a:prstGeom>
          <a:solidFill>
            <a:srgbClr val="95C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3" name="流程图: 磁盘 12"/>
          <p:cNvSpPr/>
          <p:nvPr/>
        </p:nvSpPr>
        <p:spPr bwMode="auto">
          <a:xfrm>
            <a:off x="7798123" y="3247532"/>
            <a:ext cx="914400" cy="612648"/>
          </a:xfrm>
          <a:prstGeom prst="flowChartMagneticDisk">
            <a:avLst/>
          </a:prstGeom>
          <a:solidFill>
            <a:srgbClr val="95C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cxnSp>
        <p:nvCxnSpPr>
          <p:cNvPr id="24" name="直接箭头连接符 23"/>
          <p:cNvCxnSpPr>
            <a:cxnSpLocks/>
            <a:endCxn id="10" idx="2"/>
          </p:cNvCxnSpPr>
          <p:nvPr/>
        </p:nvCxnSpPr>
        <p:spPr>
          <a:xfrm flipV="1">
            <a:off x="4607555" y="2510700"/>
            <a:ext cx="1379573" cy="40694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cxnSpLocks/>
            <a:stCxn id="9" idx="3"/>
            <a:endCxn id="12" idx="2"/>
          </p:cNvCxnSpPr>
          <p:nvPr/>
        </p:nvCxnSpPr>
        <p:spPr>
          <a:xfrm>
            <a:off x="4607555" y="3876754"/>
            <a:ext cx="1379573" cy="82714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4"/>
            <a:endCxn id="11" idx="2"/>
          </p:cNvCxnSpPr>
          <p:nvPr/>
        </p:nvCxnSpPr>
        <p:spPr>
          <a:xfrm>
            <a:off x="5064755" y="3570430"/>
            <a:ext cx="922373" cy="309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cxnSpLocks/>
            <a:stCxn id="10" idx="4"/>
          </p:cNvCxnSpPr>
          <p:nvPr/>
        </p:nvCxnSpPr>
        <p:spPr>
          <a:xfrm>
            <a:off x="6901528" y="2510700"/>
            <a:ext cx="1486896" cy="41432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cxnSpLocks/>
            <a:stCxn id="11" idx="4"/>
          </p:cNvCxnSpPr>
          <p:nvPr/>
        </p:nvCxnSpPr>
        <p:spPr>
          <a:xfrm>
            <a:off x="6901528" y="3573520"/>
            <a:ext cx="896595"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cxnSpLocks/>
            <a:stCxn id="12" idx="4"/>
            <a:endCxn id="13" idx="3"/>
          </p:cNvCxnSpPr>
          <p:nvPr/>
        </p:nvCxnSpPr>
        <p:spPr>
          <a:xfrm flipV="1">
            <a:off x="6901528" y="3860180"/>
            <a:ext cx="1353795" cy="84371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圆角 42"/>
          <p:cNvSpPr/>
          <p:nvPr/>
        </p:nvSpPr>
        <p:spPr>
          <a:xfrm>
            <a:off x="3802499" y="2780928"/>
            <a:ext cx="1551599"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初始数据池</a:t>
            </a:r>
          </a:p>
        </p:txBody>
      </p:sp>
      <p:sp>
        <p:nvSpPr>
          <p:cNvPr id="44" name="矩形: 圆角 43"/>
          <p:cNvSpPr/>
          <p:nvPr/>
        </p:nvSpPr>
        <p:spPr>
          <a:xfrm>
            <a:off x="5649895" y="2776763"/>
            <a:ext cx="1588867"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模拟数据池</a:t>
            </a:r>
          </a:p>
        </p:txBody>
      </p:sp>
      <p:sp>
        <p:nvSpPr>
          <p:cNvPr id="45" name="矩形: 圆角 44"/>
          <p:cNvSpPr/>
          <p:nvPr/>
        </p:nvSpPr>
        <p:spPr>
          <a:xfrm>
            <a:off x="5434243" y="3752182"/>
            <a:ext cx="2020170"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应用程序数据池</a:t>
            </a:r>
          </a:p>
        </p:txBody>
      </p:sp>
      <p:sp>
        <p:nvSpPr>
          <p:cNvPr id="46" name="矩形: 圆角 45"/>
          <p:cNvSpPr/>
          <p:nvPr/>
        </p:nvSpPr>
        <p:spPr>
          <a:xfrm>
            <a:off x="5677698" y="4925218"/>
            <a:ext cx="1533260"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文本数据池</a:t>
            </a:r>
          </a:p>
        </p:txBody>
      </p:sp>
      <p:sp>
        <p:nvSpPr>
          <p:cNvPr id="47" name="矩形: 圆角 46"/>
          <p:cNvSpPr/>
          <p:nvPr/>
        </p:nvSpPr>
        <p:spPr>
          <a:xfrm>
            <a:off x="7467194" y="2773416"/>
            <a:ext cx="1576258" cy="602168"/>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srgbClr val="FF0000"/>
                </a:solidFill>
                <a:effectLst/>
                <a:uLnTx/>
                <a:uFillTx/>
                <a:latin typeface="Times New Roman" panose="02020603050405020304"/>
                <a:ea typeface="黑体" panose="02010609060101010101" pitchFamily="2" charset="-122"/>
                <a:cs typeface="Arial" panose="020B0604020202020204" pitchFamily="34" charset="0"/>
              </a:rPr>
              <a:t>归档数据池</a:t>
            </a:r>
          </a:p>
        </p:txBody>
      </p:sp>
      <p:sp>
        <p:nvSpPr>
          <p:cNvPr id="3" name="文本框 2">
            <a:extLst>
              <a:ext uri="{FF2B5EF4-FFF2-40B4-BE49-F238E27FC236}">
                <a16:creationId xmlns:a16="http://schemas.microsoft.com/office/drawing/2014/main" id="{DFADE726-ADDA-607D-F29D-35F6C65D1D5A}"/>
              </a:ext>
            </a:extLst>
          </p:cNvPr>
          <p:cNvSpPr txBox="1"/>
          <p:nvPr/>
        </p:nvSpPr>
        <p:spPr>
          <a:xfrm>
            <a:off x="971600" y="3670270"/>
            <a:ext cx="3256690" cy="1569660"/>
          </a:xfrm>
          <a:prstGeom prst="rect">
            <a:avLst/>
          </a:prstGeom>
          <a:noFill/>
        </p:spPr>
        <p:txBody>
          <a:bodyPr wrap="square">
            <a:spAutoFit/>
          </a:bodyPr>
          <a:lstStyle/>
          <a:p>
            <a:pPr marL="72000" lvl="1">
              <a:spcBef>
                <a:spcPts val="0"/>
              </a:spcBef>
              <a:spcAft>
                <a:spcPts val="0"/>
              </a:spcAft>
              <a:buClr>
                <a:srgbClr val="003366"/>
              </a:buClr>
              <a:defRPr/>
            </a:pPr>
            <a:r>
              <a:rPr lang="zh-CN" altLang="en-US" sz="1600" b="0" dirty="0">
                <a:solidFill>
                  <a:srgbClr val="003366"/>
                </a:solidFill>
              </a:rPr>
              <a:t>数据转换功能：</a:t>
            </a:r>
            <a:endParaRPr lang="en-US" altLang="zh-CN" sz="1600" b="0" dirty="0">
              <a:solidFill>
                <a:srgbClr val="003366"/>
              </a:solidFill>
            </a:endParaRPr>
          </a:p>
          <a:p>
            <a:pPr marL="72000" lvl="1">
              <a:spcBef>
                <a:spcPts val="0"/>
              </a:spcBef>
              <a:spcAft>
                <a:spcPts val="0"/>
              </a:spcAft>
              <a:buClr>
                <a:srgbClr val="003366"/>
              </a:buClr>
              <a:defRPr/>
            </a:pPr>
            <a:r>
              <a:rPr lang="zh-CN" altLang="en-US" sz="1600" b="0" dirty="0">
                <a:solidFill>
                  <a:srgbClr val="FF0000"/>
                </a:solidFill>
              </a:rPr>
              <a:t>①记录级别功能</a:t>
            </a:r>
            <a:endParaRPr lang="en-US" altLang="zh-CN" sz="1600" b="0" dirty="0">
              <a:solidFill>
                <a:srgbClr val="FF0000"/>
              </a:solidFill>
            </a:endParaRPr>
          </a:p>
          <a:p>
            <a:pPr marL="72000" lvl="1">
              <a:spcBef>
                <a:spcPts val="0"/>
              </a:spcBef>
              <a:spcAft>
                <a:spcPts val="0"/>
              </a:spcAft>
              <a:buClr>
                <a:srgbClr val="003366"/>
              </a:buClr>
              <a:defRPr/>
            </a:pPr>
            <a:r>
              <a:rPr lang="en-US" altLang="zh-CN" sz="1600" b="0" dirty="0">
                <a:solidFill>
                  <a:srgbClr val="000000"/>
                </a:solidFill>
              </a:rPr>
              <a:t>    </a:t>
            </a:r>
            <a:r>
              <a:rPr lang="zh-CN" altLang="en-US" sz="1600" b="0" dirty="0">
                <a:solidFill>
                  <a:srgbClr val="000000"/>
                </a:solidFill>
              </a:rPr>
              <a:t>选择、连接、规范化、聚合</a:t>
            </a:r>
            <a:endParaRPr lang="en-US" altLang="zh-CN" sz="1600" b="0" dirty="0">
              <a:solidFill>
                <a:srgbClr val="000000"/>
              </a:solidFill>
            </a:endParaRPr>
          </a:p>
          <a:p>
            <a:pPr marL="72000" lvl="1">
              <a:spcBef>
                <a:spcPts val="0"/>
              </a:spcBef>
              <a:spcAft>
                <a:spcPts val="0"/>
              </a:spcAft>
              <a:buClr>
                <a:srgbClr val="003366"/>
              </a:buClr>
              <a:defRPr/>
            </a:pPr>
            <a:r>
              <a:rPr lang="zh-CN" altLang="en-US" sz="1600" b="0" dirty="0">
                <a:solidFill>
                  <a:srgbClr val="FF0000"/>
                </a:solidFill>
              </a:rPr>
              <a:t>②字段级别功能</a:t>
            </a:r>
            <a:endParaRPr lang="en-US" altLang="zh-CN" sz="1600" b="0" dirty="0">
              <a:solidFill>
                <a:srgbClr val="FF0000"/>
              </a:solidFill>
            </a:endParaRPr>
          </a:p>
          <a:p>
            <a:pPr marL="72000" marR="0" lvl="1" indent="0" algn="l" defTabSz="914400" rtl="0" eaLnBrk="1" latinLnBrk="0" hangingPunct="1">
              <a:spcBef>
                <a:spcPts val="0"/>
              </a:spcBef>
              <a:spcAft>
                <a:spcPts val="0"/>
              </a:spcAft>
              <a:buClr>
                <a:srgbClr val="003366"/>
              </a:buClr>
              <a:buSzTx/>
              <a:defRPr/>
            </a:pPr>
            <a:r>
              <a:rPr lang="zh-CN" altLang="en-US" sz="1600" b="0" dirty="0">
                <a:solidFill>
                  <a:srgbClr val="000000"/>
                </a:solidFill>
              </a:rPr>
              <a:t>    将数据从源记录中的给定格式</a:t>
            </a:r>
            <a:br>
              <a:rPr lang="en-US" altLang="zh-CN" sz="1600" b="0" dirty="0">
                <a:solidFill>
                  <a:srgbClr val="000000"/>
                </a:solidFill>
              </a:rPr>
            </a:br>
            <a:r>
              <a:rPr lang="en-US" altLang="zh-CN" sz="1600" b="0" dirty="0">
                <a:solidFill>
                  <a:srgbClr val="000000"/>
                </a:solidFill>
              </a:rPr>
              <a:t>    </a:t>
            </a:r>
            <a:r>
              <a:rPr lang="zh-CN" altLang="en-US" sz="1600" b="0" dirty="0">
                <a:solidFill>
                  <a:srgbClr val="000000"/>
                </a:solidFill>
              </a:rPr>
              <a:t>转换为目标记录中不同格式</a:t>
            </a:r>
          </a:p>
        </p:txBody>
      </p:sp>
      <p:sp>
        <p:nvSpPr>
          <p:cNvPr id="17" name="文本框 16">
            <a:extLst>
              <a:ext uri="{FF2B5EF4-FFF2-40B4-BE49-F238E27FC236}">
                <a16:creationId xmlns:a16="http://schemas.microsoft.com/office/drawing/2014/main" id="{433EE297-5026-9080-D025-726FF8C440D7}"/>
              </a:ext>
            </a:extLst>
          </p:cNvPr>
          <p:cNvSpPr txBox="1"/>
          <p:nvPr/>
        </p:nvSpPr>
        <p:spPr>
          <a:xfrm>
            <a:off x="4572000" y="5537866"/>
            <a:ext cx="4392488" cy="861774"/>
          </a:xfrm>
          <a:prstGeom prst="rect">
            <a:avLst/>
          </a:prstGeom>
          <a:noFill/>
        </p:spPr>
        <p:txBody>
          <a:bodyPr wrap="square">
            <a:spAutoFit/>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文本数据池</a:t>
            </a:r>
            <a:endParaRPr lang="en-US" altLang="zh-CN" sz="2200" dirty="0">
              <a:solidFill>
                <a:srgbClr val="0000FF"/>
              </a:solidFill>
            </a:endParaRPr>
          </a:p>
          <a:p>
            <a:pPr marL="800100" marR="0" lvl="1" indent="-342900" defTabSz="914400" eaLnBrk="1" latinLnBrk="0" hangingPunct="1">
              <a:lnSpc>
                <a:spcPct val="100000"/>
              </a:lnSpc>
              <a:spcBef>
                <a:spcPts val="600"/>
              </a:spcBef>
              <a:spcAft>
                <a:spcPts val="600"/>
              </a:spcAft>
              <a:buClr>
                <a:srgbClr val="003366"/>
              </a:buClr>
              <a:buSzTx/>
              <a:buFont typeface="黑体" panose="02010609060101010101" pitchFamily="49" charset="-122"/>
              <a:buChar char="-"/>
              <a:defRPr/>
            </a:pPr>
            <a:r>
              <a:rPr lang="zh-CN" altLang="en-US" sz="1800" b="0" dirty="0">
                <a:solidFill>
                  <a:srgbClr val="003366"/>
                </a:solidFill>
              </a:rPr>
              <a:t>存储和处理非结构化的文本数据</a:t>
            </a:r>
          </a:p>
        </p:txBody>
      </p:sp>
      <p:sp>
        <p:nvSpPr>
          <p:cNvPr id="19" name="文本框 18">
            <a:extLst>
              <a:ext uri="{FF2B5EF4-FFF2-40B4-BE49-F238E27FC236}">
                <a16:creationId xmlns:a16="http://schemas.microsoft.com/office/drawing/2014/main" id="{1117C2A4-F7DF-4ADC-3D4D-8DA2F76E93BA}"/>
              </a:ext>
            </a:extLst>
          </p:cNvPr>
          <p:cNvSpPr txBox="1"/>
          <p:nvPr/>
        </p:nvSpPr>
        <p:spPr>
          <a:xfrm>
            <a:off x="654122" y="5325665"/>
            <a:ext cx="3772128" cy="1451679"/>
          </a:xfrm>
          <a:prstGeom prst="rect">
            <a:avLst/>
          </a:prstGeom>
          <a:noFill/>
        </p:spPr>
        <p:txBody>
          <a:bodyPr wrap="square">
            <a:spAutoFit/>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归档数据池</a:t>
            </a:r>
            <a:endParaRPr lang="en-US" altLang="zh-CN" sz="2200" dirty="0">
              <a:solidFill>
                <a:srgbClr val="0000FF"/>
              </a:solidFill>
            </a:endParaRPr>
          </a:p>
          <a:p>
            <a:pPr marL="800100" lvl="1" indent="-342900">
              <a:lnSpc>
                <a:spcPts val="2400"/>
              </a:lnSpc>
              <a:spcBef>
                <a:spcPts val="600"/>
              </a:spcBef>
              <a:spcAft>
                <a:spcPts val="600"/>
              </a:spcAft>
              <a:buClr>
                <a:srgbClr val="003366"/>
              </a:buClr>
              <a:buFont typeface="黑体" panose="02010609060101010101" pitchFamily="49" charset="-122"/>
              <a:buChar char="-"/>
              <a:defRPr/>
            </a:pPr>
            <a:r>
              <a:rPr lang="zh-CN" altLang="en-US" sz="1800" b="0" dirty="0">
                <a:solidFill>
                  <a:srgbClr val="003366"/>
                </a:solidFill>
              </a:rPr>
              <a:t>存储来自模拟数据池、应用程序数据和文本数据池中使用频率较小的数据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131820" y="2493010"/>
            <a:ext cx="5234940" cy="3881120"/>
          </a:xfrm>
        </p:spPr>
        <p:txBody>
          <a:bodyPr/>
          <a:lstStyle/>
          <a:p>
            <a:pPr eaLnBrk="1" hangingPunct="1">
              <a:lnSpc>
                <a:spcPts val="2800"/>
              </a:lnSpc>
              <a:spcBef>
                <a:spcPts val="600"/>
              </a:spcBef>
              <a:spcAft>
                <a:spcPts val="0"/>
              </a:spcAft>
            </a:pPr>
            <a:r>
              <a:rPr lang="zh-CN" altLang="en-US" dirty="0">
                <a:solidFill>
                  <a:srgbClr val="FF0000"/>
                </a:solidFill>
                <a:ea typeface="黑体" panose="02010609060101010101" pitchFamily="2" charset="-122"/>
              </a:rPr>
              <a:t>数据组织概述</a:t>
            </a:r>
            <a:endParaRPr lang="en-US" altLang="zh-CN" sz="2200" dirty="0">
              <a:solidFill>
                <a:srgbClr val="FF0000"/>
              </a:solidFill>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数据仓</a:t>
            </a:r>
            <a:r>
              <a:rPr lang="zh-CN" altLang="en-US" dirty="0">
                <a:solidFill>
                  <a:srgbClr val="003366"/>
                </a:solidFill>
                <a:ea typeface="黑体" panose="02010609060101010101" pitchFamily="2" charset="-122"/>
              </a:rPr>
              <a:t>库</a:t>
            </a:r>
            <a:endParaRPr lang="en-US" altLang="zh-CN" sz="2200" dirty="0">
              <a:solidFill>
                <a:srgbClr val="003366"/>
              </a:solidFill>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数据湖</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sz="2200" dirty="0">
                <a:ea typeface="黑体" panose="02010609060101010101" pitchFamily="2" charset="-122"/>
              </a:rPr>
              <a:t>向量数据库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a:spLocks noChangeArrowheads="1"/>
          </p:cNvSpPr>
          <p:nvPr/>
        </p:nvSpPr>
        <p:spPr bwMode="auto">
          <a:xfrm>
            <a:off x="812407" y="2085110"/>
            <a:ext cx="2824463" cy="43016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数据区域体系结构</a:t>
            </a:r>
            <a:endParaRPr lang="en-US" altLang="zh-CN"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(7)</a:t>
            </a:r>
            <a:endParaRPr lang="zh-CN" altLang="en-US" dirty="0">
              <a:ea typeface="黑体" panose="02010609060101010101" pitchFamily="2" charset="-122"/>
            </a:endParaRPr>
          </a:p>
        </p:txBody>
      </p:sp>
      <p:sp>
        <p:nvSpPr>
          <p:cNvPr id="9" name="流程图: 磁盘 8"/>
          <p:cNvSpPr/>
          <p:nvPr/>
        </p:nvSpPr>
        <p:spPr bwMode="auto">
          <a:xfrm>
            <a:off x="3579988" y="3787593"/>
            <a:ext cx="1080000" cy="612648"/>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r>
              <a:rPr kumimoji="1"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初始区域</a:t>
            </a:r>
          </a:p>
        </p:txBody>
      </p:sp>
      <p:sp>
        <p:nvSpPr>
          <p:cNvPr id="11" name="流程图: 磁盘 10"/>
          <p:cNvSpPr/>
          <p:nvPr/>
        </p:nvSpPr>
        <p:spPr bwMode="auto">
          <a:xfrm>
            <a:off x="5333645" y="3787162"/>
            <a:ext cx="1080000" cy="612648"/>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r>
              <a:rPr lang="zh-CN" altLang="en-US" sz="1600" b="0" dirty="0">
                <a:solidFill>
                  <a:srgbClr val="FF0000"/>
                </a:solidFill>
              </a:rPr>
              <a:t>黄金区域</a:t>
            </a:r>
            <a:endParaRPr kumimoji="1"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endParaRPr>
          </a:p>
        </p:txBody>
      </p:sp>
      <p:sp>
        <p:nvSpPr>
          <p:cNvPr id="12" name="流程图: 磁盘 11"/>
          <p:cNvSpPr/>
          <p:nvPr/>
        </p:nvSpPr>
        <p:spPr bwMode="auto">
          <a:xfrm>
            <a:off x="5258172" y="4976111"/>
            <a:ext cx="1224000" cy="612648"/>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r>
              <a:rPr kumimoji="1"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敏感期区域</a:t>
            </a:r>
          </a:p>
        </p:txBody>
      </p:sp>
      <p:sp>
        <p:nvSpPr>
          <p:cNvPr id="13" name="流程图: 磁盘 12"/>
          <p:cNvSpPr/>
          <p:nvPr/>
        </p:nvSpPr>
        <p:spPr bwMode="auto">
          <a:xfrm>
            <a:off x="7292028" y="3787162"/>
            <a:ext cx="1080000" cy="612648"/>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r>
              <a:rPr kumimoji="1" lang="zh-CN" altLang="en-US" sz="16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工作区域</a:t>
            </a:r>
          </a:p>
        </p:txBody>
      </p:sp>
      <p:cxnSp>
        <p:nvCxnSpPr>
          <p:cNvPr id="27" name="直接箭头连接符 26"/>
          <p:cNvCxnSpPr>
            <a:stCxn id="9" idx="3"/>
            <a:endCxn id="12" idx="2"/>
          </p:cNvCxnSpPr>
          <p:nvPr/>
        </p:nvCxnSpPr>
        <p:spPr>
          <a:xfrm>
            <a:off x="4119988" y="4400241"/>
            <a:ext cx="1138184" cy="8821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9" idx="4"/>
            <a:endCxn id="11" idx="2"/>
          </p:cNvCxnSpPr>
          <p:nvPr/>
        </p:nvCxnSpPr>
        <p:spPr>
          <a:xfrm flipV="1">
            <a:off x="4659988" y="4093486"/>
            <a:ext cx="673657" cy="43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11" idx="4"/>
            <a:endCxn id="13" idx="2"/>
          </p:cNvCxnSpPr>
          <p:nvPr/>
        </p:nvCxnSpPr>
        <p:spPr>
          <a:xfrm>
            <a:off x="6413645" y="4093486"/>
            <a:ext cx="878383"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13" idx="3"/>
            <a:endCxn id="12" idx="4"/>
          </p:cNvCxnSpPr>
          <p:nvPr/>
        </p:nvCxnSpPr>
        <p:spPr>
          <a:xfrm flipH="1">
            <a:off x="6482172" y="4399810"/>
            <a:ext cx="1349856" cy="88262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1" idx="3"/>
            <a:endCxn id="12" idx="1"/>
          </p:cNvCxnSpPr>
          <p:nvPr/>
        </p:nvCxnSpPr>
        <p:spPr>
          <a:xfrm flipH="1">
            <a:off x="5870172" y="4399810"/>
            <a:ext cx="3473" cy="57630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6408127" y="4208753"/>
            <a:ext cx="883901" cy="11593"/>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连接符: 肘形 37"/>
          <p:cNvCxnSpPr>
            <a:stCxn id="9" idx="1"/>
            <a:endCxn id="13" idx="1"/>
          </p:cNvCxnSpPr>
          <p:nvPr/>
        </p:nvCxnSpPr>
        <p:spPr bwMode="auto">
          <a:xfrm rot="5400000" flipH="1" flipV="1">
            <a:off x="5975793" y="1931358"/>
            <a:ext cx="431" cy="3712040"/>
          </a:xfrm>
          <a:prstGeom prst="bentConnector3">
            <a:avLst>
              <a:gd name="adj1" fmla="val 5313944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流程图: 磁盘 13"/>
          <p:cNvSpPr/>
          <p:nvPr/>
        </p:nvSpPr>
        <p:spPr bwMode="auto">
          <a:xfrm>
            <a:off x="1120396" y="2822324"/>
            <a:ext cx="1251207" cy="560398"/>
          </a:xfrm>
          <a:prstGeom prst="flowChartMagneticDisk">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16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pic>
        <p:nvPicPr>
          <p:cNvPr id="15" name="图片 14" descr="图标&#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8105" y="3733679"/>
            <a:ext cx="720000" cy="720000"/>
          </a:xfrm>
          <a:prstGeom prst="rect">
            <a:avLst/>
          </a:prstGeom>
        </p:spPr>
      </p:pic>
      <p:pic>
        <p:nvPicPr>
          <p:cNvPr id="16" name="图片 15"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6330" y="4916244"/>
            <a:ext cx="720000" cy="720000"/>
          </a:xfrm>
          <a:prstGeom prst="rect">
            <a:avLst/>
          </a:prstGeom>
        </p:spPr>
      </p:pic>
      <p:sp>
        <p:nvSpPr>
          <p:cNvPr id="17" name="矩形: 圆角 16"/>
          <p:cNvSpPr/>
          <p:nvPr/>
        </p:nvSpPr>
        <p:spPr>
          <a:xfrm>
            <a:off x="944919" y="3020654"/>
            <a:ext cx="1680606" cy="385044"/>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结构化数据</a:t>
            </a:r>
          </a:p>
        </p:txBody>
      </p:sp>
      <p:sp>
        <p:nvSpPr>
          <p:cNvPr id="18" name="矩形: 圆角 17"/>
          <p:cNvSpPr/>
          <p:nvPr/>
        </p:nvSpPr>
        <p:spPr>
          <a:xfrm>
            <a:off x="812407" y="4463165"/>
            <a:ext cx="1809841" cy="385044"/>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半结构化数据</a:t>
            </a:r>
          </a:p>
        </p:txBody>
      </p:sp>
      <p:sp>
        <p:nvSpPr>
          <p:cNvPr id="19" name="矩形: 圆角 18"/>
          <p:cNvSpPr/>
          <p:nvPr/>
        </p:nvSpPr>
        <p:spPr>
          <a:xfrm>
            <a:off x="889951" y="5636244"/>
            <a:ext cx="1809841" cy="385044"/>
          </a:xfrm>
          <a:prstGeom prst="roundRect">
            <a:avLst/>
          </a:prstGeom>
          <a:noFill/>
          <a:ln w="28575">
            <a:noFill/>
            <a:prstDash val="lgDash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非结构化数据</a:t>
            </a:r>
          </a:p>
        </p:txBody>
      </p:sp>
      <p:cxnSp>
        <p:nvCxnSpPr>
          <p:cNvPr id="62" name="直接箭头连接符 61"/>
          <p:cNvCxnSpPr>
            <a:stCxn id="14" idx="4"/>
            <a:endCxn id="9" idx="2"/>
          </p:cNvCxnSpPr>
          <p:nvPr/>
        </p:nvCxnSpPr>
        <p:spPr>
          <a:xfrm>
            <a:off x="2371603" y="3102523"/>
            <a:ext cx="1208385" cy="9913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5" idx="3"/>
            <a:endCxn id="9" idx="2"/>
          </p:cNvCxnSpPr>
          <p:nvPr/>
        </p:nvCxnSpPr>
        <p:spPr>
          <a:xfrm>
            <a:off x="2128105" y="4093679"/>
            <a:ext cx="1451883" cy="23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直接箭头连接符 13311"/>
          <p:cNvCxnSpPr>
            <a:stCxn id="16" idx="3"/>
            <a:endCxn id="9" idx="2"/>
          </p:cNvCxnSpPr>
          <p:nvPr/>
        </p:nvCxnSpPr>
        <p:spPr>
          <a:xfrm flipV="1">
            <a:off x="2136330" y="4093917"/>
            <a:ext cx="1443658" cy="118232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AutoShape 4"/>
          <p:cNvSpPr>
            <a:spLocks noChangeArrowheads="1"/>
          </p:cNvSpPr>
          <p:nvPr/>
        </p:nvSpPr>
        <p:spPr bwMode="auto">
          <a:xfrm>
            <a:off x="2434313" y="4856021"/>
            <a:ext cx="2225675" cy="840447"/>
          </a:xfrm>
          <a:prstGeom prst="cloudCallout">
            <a:avLst>
              <a:gd name="adj1" fmla="val 18584"/>
              <a:gd name="adj2" fmla="val -110294"/>
            </a:avLst>
          </a:prstGeom>
          <a:solidFill>
            <a:schemeClr val="accent1"/>
          </a:solidFill>
          <a:ln w="9525">
            <a:solidFill>
              <a:schemeClr val="tx1"/>
            </a:solidFill>
            <a:round/>
          </a:ln>
        </p:spPr>
        <p:txBody>
          <a:bodyPr anchor="ctr"/>
          <a:lstStyle/>
          <a:p>
            <a:pPr algn="ctr" fontAlgn="auto">
              <a:lnSpc>
                <a:spcPct val="120000"/>
              </a:lnSpc>
              <a:spcBef>
                <a:spcPts val="0"/>
              </a:spcBef>
              <a:spcAft>
                <a:spcPts val="0"/>
              </a:spcAft>
              <a:buClrTx/>
            </a:pPr>
            <a:r>
              <a:rPr kumimoji="0" lang="zh-CN" altLang="en-US" sz="1600" b="0" dirty="0">
                <a:solidFill>
                  <a:srgbClr val="003366"/>
                </a:solidFill>
                <a:latin typeface="黑体" panose="02010609060101010101" pitchFamily="2" charset="-122"/>
                <a:cs typeface="Times New Roman" panose="02020603050405020304" pitchFamily="18" charset="0"/>
                <a:sym typeface="+mn-ea"/>
              </a:rPr>
              <a:t>体系结构的第一个存储区域</a:t>
            </a:r>
            <a:endParaRPr kumimoji="0" lang="zh-CN" altLang="en-US" sz="1600" b="0" dirty="0">
              <a:solidFill>
                <a:srgbClr val="003366"/>
              </a:solidFill>
              <a:latin typeface="黑体" panose="02010609060101010101" pitchFamily="2" charset="-122"/>
              <a:cs typeface="Times New Roman" panose="02020603050405020304" pitchFamily="18" charset="0"/>
            </a:endParaRPr>
          </a:p>
        </p:txBody>
      </p:sp>
      <p:sp>
        <p:nvSpPr>
          <p:cNvPr id="2" name="AutoShape 4"/>
          <p:cNvSpPr>
            <a:spLocks noChangeArrowheads="1"/>
          </p:cNvSpPr>
          <p:nvPr/>
        </p:nvSpPr>
        <p:spPr bwMode="auto">
          <a:xfrm>
            <a:off x="2926491" y="5822156"/>
            <a:ext cx="3024093" cy="1061085"/>
          </a:xfrm>
          <a:prstGeom prst="cloudCallout">
            <a:avLst>
              <a:gd name="adj1" fmla="val 37995"/>
              <a:gd name="adj2" fmla="val -76578"/>
            </a:avLst>
          </a:prstGeom>
          <a:solidFill>
            <a:schemeClr val="accent1"/>
          </a:solidFill>
          <a:ln w="9525">
            <a:solidFill>
              <a:schemeClr val="tx1"/>
            </a:solidFill>
            <a:round/>
          </a:ln>
        </p:spPr>
        <p:txBody>
          <a:bodyPr anchor="ctr"/>
          <a:lstStyle/>
          <a:p>
            <a:pPr marL="0" marR="0" lvl="0" indent="0" algn="ctr" defTabSz="914400" rtl="0" eaLnBrk="1" fontAlgn="auto" latinLnBrk="0" hangingPunct="1">
              <a:lnSpc>
                <a:spcPct val="120000"/>
              </a:lnSpc>
              <a:spcBef>
                <a:spcPts val="0"/>
              </a:spcBef>
              <a:spcAft>
                <a:spcPts val="0"/>
              </a:spcAft>
              <a:buClrTx/>
              <a:buSzTx/>
              <a:buFont typeface="Wingdings" panose="05000000000000000000" pitchFamily="2" charset="2"/>
              <a:buNone/>
              <a:defRPr/>
            </a:pPr>
            <a:r>
              <a:rPr kumimoji="0" lang="zh-CN" altLang="en-US" sz="1600" b="0" noProof="0" dirty="0">
                <a:ln>
                  <a:noFill/>
                </a:ln>
                <a:solidFill>
                  <a:srgbClr val="003366"/>
                </a:solidFill>
                <a:effectLst/>
                <a:uLnTx/>
                <a:uFillTx/>
                <a:latin typeface="黑体" panose="02010609060101010101" pitchFamily="2" charset="-122"/>
                <a:cs typeface="Times New Roman" panose="02020603050405020304" pitchFamily="18" charset="0"/>
                <a:sym typeface="+mn-ea"/>
              </a:rPr>
              <a:t>存储初始区域、黄金区域和工作区域的重要数据文件</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Times New Roman" panose="02020603050405020304" pitchFamily="18" charset="0"/>
            </a:endParaRPr>
          </a:p>
        </p:txBody>
      </p:sp>
      <p:sp>
        <p:nvSpPr>
          <p:cNvPr id="3" name="AutoShape 4"/>
          <p:cNvSpPr>
            <a:spLocks noChangeArrowheads="1"/>
          </p:cNvSpPr>
          <p:nvPr/>
        </p:nvSpPr>
        <p:spPr bwMode="auto">
          <a:xfrm>
            <a:off x="3876732" y="2094480"/>
            <a:ext cx="3719604" cy="1171852"/>
          </a:xfrm>
          <a:prstGeom prst="cloudCallout">
            <a:avLst>
              <a:gd name="adj1" fmla="val 5347"/>
              <a:gd name="adj2" fmla="val 97516"/>
            </a:avLst>
          </a:prstGeom>
          <a:solidFill>
            <a:schemeClr val="accent1"/>
          </a:solidFill>
          <a:ln w="9525">
            <a:solidFill>
              <a:schemeClr val="tx1"/>
            </a:solidFill>
            <a:round/>
          </a:ln>
        </p:spPr>
        <p:txBody>
          <a:bodyPr anchor="ctr"/>
          <a:lstStyle/>
          <a:p>
            <a:pPr algn="ctr" fontAlgn="auto">
              <a:lnSpc>
                <a:spcPct val="120000"/>
              </a:lnSpc>
              <a:spcBef>
                <a:spcPts val="0"/>
              </a:spcBef>
              <a:spcAft>
                <a:spcPts val="0"/>
              </a:spcAft>
              <a:buClrTx/>
            </a:pPr>
            <a:r>
              <a:rPr kumimoji="0" lang="zh-CN" altLang="en-US" sz="1600" b="0" dirty="0">
                <a:solidFill>
                  <a:srgbClr val="003366"/>
                </a:solidFill>
                <a:latin typeface="黑体" panose="02010609060101010101" pitchFamily="2" charset="-122"/>
                <a:cs typeface="Times New Roman" panose="02020603050405020304" pitchFamily="18" charset="0"/>
                <a:sym typeface="+mn-ea"/>
              </a:rPr>
              <a:t>存储对初始区域中原始数据进行数据清理和数据转换处理后的数据</a:t>
            </a:r>
            <a:endParaRPr kumimoji="0" lang="zh-CN" altLang="en-US" sz="1600" b="0" dirty="0">
              <a:solidFill>
                <a:srgbClr val="003366"/>
              </a:solidFill>
              <a:latin typeface="黑体" panose="02010609060101010101" pitchFamily="2" charset="-122"/>
              <a:cs typeface="Times New Roman" panose="02020603050405020304" pitchFamily="18" charset="0"/>
            </a:endParaRPr>
          </a:p>
        </p:txBody>
      </p:sp>
      <p:sp>
        <p:nvSpPr>
          <p:cNvPr id="4" name="AutoShape 4"/>
          <p:cNvSpPr>
            <a:spLocks noChangeArrowheads="1"/>
          </p:cNvSpPr>
          <p:nvPr/>
        </p:nvSpPr>
        <p:spPr bwMode="auto">
          <a:xfrm>
            <a:off x="6345663" y="5171709"/>
            <a:ext cx="2823309" cy="1314113"/>
          </a:xfrm>
          <a:prstGeom prst="cloudCallout">
            <a:avLst>
              <a:gd name="adj1" fmla="val 7897"/>
              <a:gd name="adj2" fmla="val -110923"/>
            </a:avLst>
          </a:prstGeom>
          <a:solidFill>
            <a:schemeClr val="accent1"/>
          </a:solidFill>
          <a:ln w="9525">
            <a:solidFill>
              <a:schemeClr val="tx1"/>
            </a:solidFill>
            <a:round/>
          </a:ln>
        </p:spPr>
        <p:txBody>
          <a:bodyPr anchor="ctr"/>
          <a:lstStyle/>
          <a:p>
            <a:pPr algn="ctr" fontAlgn="auto">
              <a:lnSpc>
                <a:spcPct val="120000"/>
              </a:lnSpc>
              <a:spcBef>
                <a:spcPts val="0"/>
              </a:spcBef>
              <a:spcAft>
                <a:spcPts val="0"/>
              </a:spcAft>
              <a:buClrTx/>
            </a:pPr>
            <a:r>
              <a:rPr kumimoji="0" lang="zh-CN" altLang="en-US" sz="1600" b="0" dirty="0">
                <a:solidFill>
                  <a:srgbClr val="003366"/>
                </a:solidFill>
                <a:latin typeface="黑体" panose="02010609060101010101" pitchFamily="2" charset="-122"/>
                <a:cs typeface="Times New Roman" panose="02020603050405020304" pitchFamily="18" charset="0"/>
                <a:sym typeface="+mn-ea"/>
              </a:rPr>
              <a:t>从黄金区域中复制的数据根据业务需求进一步加工处理</a:t>
            </a:r>
            <a:endParaRPr kumimoji="0" lang="zh-CN" altLang="en-US" sz="1600" b="0" dirty="0">
              <a:solidFill>
                <a:srgbClr val="003366"/>
              </a:solidFill>
              <a:latin typeface="黑体" panose="0201060906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650" y="1988820"/>
            <a:ext cx="8310880" cy="1021080"/>
          </a:xfrm>
          <a:prstGeom prst="rect">
            <a:avLst/>
          </a:prstGeom>
          <a:noFill/>
          <a:ln w="9525">
            <a:noFill/>
            <a:miter lim="800000"/>
          </a:ln>
        </p:spPr>
        <p:txBody>
          <a:bodyPr/>
          <a:lstStyle/>
          <a:p>
            <a:pPr>
              <a:lnSpc>
                <a:spcPts val="2400"/>
              </a:lnSpc>
              <a:spcBef>
                <a:spcPts val="600"/>
              </a:spcBef>
              <a:spcAft>
                <a:spcPts val="600"/>
              </a:spcAft>
            </a:pPr>
            <a:r>
              <a:rPr lang="en-US" altLang="zh-CN" sz="2200" dirty="0">
                <a:solidFill>
                  <a:srgbClr val="0000FF"/>
                </a:solidFill>
              </a:rPr>
              <a:t>Hudi</a:t>
            </a:r>
            <a:r>
              <a:rPr lang="zh-CN" altLang="en-US" sz="2200" dirty="0">
                <a:solidFill>
                  <a:srgbClr val="0000FF"/>
                </a:solidFill>
              </a:rPr>
              <a:t>（</a:t>
            </a:r>
            <a:r>
              <a:rPr lang="en-US" altLang="zh-CN" sz="2200" dirty="0">
                <a:solidFill>
                  <a:srgbClr val="0000FF"/>
                </a:solidFill>
              </a:rPr>
              <a:t>Hadoop </a:t>
            </a:r>
            <a:r>
              <a:rPr lang="en-US" altLang="zh-CN" sz="2200" dirty="0" err="1">
                <a:solidFill>
                  <a:srgbClr val="0000FF"/>
                </a:solidFill>
              </a:rPr>
              <a:t>Upserts</a:t>
            </a:r>
            <a:r>
              <a:rPr lang="en-US" altLang="zh-CN" sz="2200" dirty="0">
                <a:solidFill>
                  <a:srgbClr val="0000FF"/>
                </a:solidFill>
              </a:rPr>
              <a:t> Deletes and </a:t>
            </a:r>
            <a:r>
              <a:rPr lang="en-US" altLang="zh-CN" sz="2200" dirty="0" err="1">
                <a:solidFill>
                  <a:srgbClr val="0000FF"/>
                </a:solidFill>
              </a:rPr>
              <a:t>Incrementals</a:t>
            </a:r>
            <a:r>
              <a:rPr lang="zh-CN" altLang="en-US" sz="2200" dirty="0">
                <a:solidFill>
                  <a:srgbClr val="0000FF"/>
                </a:solidFill>
              </a:rPr>
              <a:t>）</a:t>
            </a:r>
            <a:endParaRPr lang="en-US" altLang="zh-CN" sz="2200" dirty="0">
              <a:solidFill>
                <a:srgbClr val="0000FF"/>
              </a:solidFill>
            </a:endParaRPr>
          </a:p>
          <a:p>
            <a:pPr>
              <a:lnSpc>
                <a:spcPts val="2400"/>
              </a:lnSpc>
              <a:spcBef>
                <a:spcPts val="600"/>
              </a:spcBef>
              <a:spcAft>
                <a:spcPts val="600"/>
              </a:spcAft>
            </a:pPr>
            <a:r>
              <a:rPr lang="en-US" altLang="zh-CN" sz="2000" b="0" noProof="0" dirty="0" err="1">
                <a:ln>
                  <a:noFill/>
                </a:ln>
                <a:solidFill>
                  <a:srgbClr val="003366"/>
                </a:solidFill>
                <a:effectLst/>
                <a:uLnTx/>
                <a:uFillTx/>
              </a:rPr>
              <a:t>开源的数据湖框架</a:t>
            </a:r>
            <a:endParaRPr lang="en-US" altLang="zh-CN" sz="2000" b="0" noProof="0" dirty="0">
              <a:ln>
                <a:noFill/>
              </a:ln>
              <a:solidFill>
                <a:srgbClr val="003366"/>
              </a:solidFill>
              <a:effectLst/>
              <a:uLnTx/>
              <a:uFillTx/>
            </a:endParaRPr>
          </a:p>
          <a:p>
            <a:pPr lvl="1" indent="0">
              <a:spcBef>
                <a:spcPts val="600"/>
              </a:spcBef>
              <a:spcAft>
                <a:spcPts val="600"/>
              </a:spcAft>
              <a:buClr>
                <a:srgbClr val="003366"/>
              </a:buClr>
              <a:buFontTx/>
              <a:buNone/>
              <a:defRPr/>
            </a:pPr>
            <a:endParaRPr lang="en-US" altLang="zh-CN"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(8)</a:t>
            </a:r>
            <a:endParaRPr lang="zh-CN" altLang="en-US" dirty="0">
              <a:ea typeface="黑体" panose="02010609060101010101" pitchFamily="2" charset="-122"/>
            </a:endParaRPr>
          </a:p>
        </p:txBody>
      </p:sp>
      <p:pic>
        <p:nvPicPr>
          <p:cNvPr id="6" name="图片 5"/>
          <p:cNvPicPr>
            <a:picLocks noChangeAspect="1"/>
          </p:cNvPicPr>
          <p:nvPr/>
        </p:nvPicPr>
        <p:blipFill>
          <a:blip r:embed="rId2"/>
          <a:stretch>
            <a:fillRect/>
          </a:stretch>
        </p:blipFill>
        <p:spPr>
          <a:xfrm>
            <a:off x="683260" y="2781300"/>
            <a:ext cx="8446135" cy="3060700"/>
          </a:xfrm>
          <a:prstGeom prst="rect">
            <a:avLst/>
          </a:prstGeom>
        </p:spPr>
      </p:pic>
      <p:sp>
        <p:nvSpPr>
          <p:cNvPr id="8" name="文本框 7"/>
          <p:cNvSpPr txBox="1"/>
          <p:nvPr/>
        </p:nvSpPr>
        <p:spPr>
          <a:xfrm>
            <a:off x="683260" y="5842000"/>
            <a:ext cx="1771650" cy="430887"/>
          </a:xfrm>
          <a:prstGeom prst="rect">
            <a:avLst/>
          </a:prstGeom>
          <a:noFill/>
        </p:spPr>
        <p:txBody>
          <a:bodyPr wrap="square" rtlCol="0">
            <a:spAutoFit/>
          </a:bodyPr>
          <a:lstStyle/>
          <a:p>
            <a:pPr marL="457200" indent="-457200">
              <a:buFont typeface="Wingdings" panose="05000000000000000000" charset="0"/>
              <a:buChar char="ü"/>
            </a:pPr>
            <a:r>
              <a:rPr lang="zh-CN" altLang="en-US" sz="2200" dirty="0"/>
              <a:t>时间轴</a:t>
            </a:r>
            <a:r>
              <a:rPr lang="en-US" altLang="zh-CN" sz="2200" dirty="0"/>
              <a:t>   </a:t>
            </a:r>
          </a:p>
        </p:txBody>
      </p:sp>
      <p:sp>
        <p:nvSpPr>
          <p:cNvPr id="9" name="文本框 8"/>
          <p:cNvSpPr txBox="1"/>
          <p:nvPr/>
        </p:nvSpPr>
        <p:spPr>
          <a:xfrm>
            <a:off x="2268220" y="5850890"/>
            <a:ext cx="3515360" cy="513080"/>
          </a:xfrm>
          <a:prstGeom prst="rect">
            <a:avLst/>
          </a:prstGeom>
          <a:noFill/>
        </p:spPr>
        <p:txBody>
          <a:bodyPr wrap="square" rtlCol="0">
            <a:noAutofit/>
          </a:bodyPr>
          <a:lstStyle/>
          <a:p>
            <a:pPr marL="457200" indent="-457200">
              <a:buFont typeface="Wingdings" panose="05000000000000000000" charset="0"/>
              <a:buChar char="ü"/>
            </a:pPr>
            <a:r>
              <a:rPr lang="en-US" altLang="zh-CN" sz="2200" dirty="0" err="1">
                <a:sym typeface="+mn-ea"/>
              </a:rPr>
              <a:t>文件管理和索引</a:t>
            </a:r>
            <a:r>
              <a:rPr lang="en-US" altLang="zh-CN" sz="2200" dirty="0">
                <a:sym typeface="+mn-ea"/>
              </a:rPr>
              <a:t>   </a:t>
            </a:r>
            <a:endParaRPr lang="en-US" altLang="zh-CN" sz="2200" dirty="0"/>
          </a:p>
          <a:p>
            <a:endParaRPr lang="zh-CN" altLang="en-US" sz="2200" dirty="0"/>
          </a:p>
        </p:txBody>
      </p:sp>
      <p:sp>
        <p:nvSpPr>
          <p:cNvPr id="10" name="文本框 9"/>
          <p:cNvSpPr txBox="1"/>
          <p:nvPr/>
        </p:nvSpPr>
        <p:spPr>
          <a:xfrm>
            <a:off x="5364480" y="5850890"/>
            <a:ext cx="1788160" cy="430887"/>
          </a:xfrm>
          <a:prstGeom prst="rect">
            <a:avLst/>
          </a:prstGeom>
          <a:noFill/>
        </p:spPr>
        <p:txBody>
          <a:bodyPr wrap="square" rtlCol="0">
            <a:spAutoFit/>
          </a:bodyPr>
          <a:lstStyle/>
          <a:p>
            <a:pPr marL="457200" indent="-457200">
              <a:buFont typeface="Wingdings" panose="05000000000000000000" charset="0"/>
              <a:buChar char="ü"/>
            </a:pPr>
            <a:r>
              <a:rPr lang="en-US" altLang="zh-CN" sz="2200">
                <a:sym typeface="+mn-ea"/>
              </a:rPr>
              <a:t>表类型  </a:t>
            </a:r>
            <a:endParaRPr lang="zh-CN" altLang="en-US" sz="2200"/>
          </a:p>
        </p:txBody>
      </p:sp>
      <p:sp>
        <p:nvSpPr>
          <p:cNvPr id="11" name="文本框 10"/>
          <p:cNvSpPr txBox="1"/>
          <p:nvPr/>
        </p:nvSpPr>
        <p:spPr>
          <a:xfrm>
            <a:off x="7020560" y="5850890"/>
            <a:ext cx="2159635" cy="430887"/>
          </a:xfrm>
          <a:prstGeom prst="rect">
            <a:avLst/>
          </a:prstGeom>
          <a:noFill/>
        </p:spPr>
        <p:txBody>
          <a:bodyPr wrap="square" rtlCol="0">
            <a:spAutoFit/>
          </a:bodyPr>
          <a:lstStyle/>
          <a:p>
            <a:pPr marL="457200" indent="-457200">
              <a:buFont typeface="Wingdings" panose="05000000000000000000" charset="0"/>
              <a:buChar char="ü"/>
            </a:pPr>
            <a:r>
              <a:rPr lang="en-US" altLang="zh-CN" sz="2200">
                <a:sym typeface="+mn-ea"/>
              </a:rPr>
              <a:t>查询类型</a:t>
            </a:r>
            <a:endParaRPr lang="zh-CN" altLang="en-US"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数据湖 </a:t>
            </a:r>
            <a:r>
              <a:rPr lang="en-US" altLang="zh-CN" dirty="0">
                <a:ea typeface="黑体" panose="02010609060101010101" pitchFamily="2" charset="-122"/>
              </a:rPr>
              <a:t>(9)</a:t>
            </a:r>
            <a:endParaRPr lang="zh-CN" altLang="en-US" dirty="0">
              <a:ea typeface="黑体" panose="02010609060101010101" pitchFamily="2" charset="-122"/>
            </a:endParaRPr>
          </a:p>
        </p:txBody>
      </p:sp>
      <p:sp>
        <p:nvSpPr>
          <p:cNvPr id="2" name="矩形: 圆角 1"/>
          <p:cNvSpPr/>
          <p:nvPr/>
        </p:nvSpPr>
        <p:spPr>
          <a:xfrm>
            <a:off x="2107515" y="3053993"/>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数据文件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1</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A,B</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13" name="矩形: 圆角 12"/>
          <p:cNvSpPr/>
          <p:nvPr/>
        </p:nvSpPr>
        <p:spPr>
          <a:xfrm>
            <a:off x="2118683" y="3734545"/>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数据文件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2</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C,D</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14" name="矩形: 圆角 13"/>
          <p:cNvSpPr/>
          <p:nvPr/>
        </p:nvSpPr>
        <p:spPr>
          <a:xfrm>
            <a:off x="2102961" y="4414186"/>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数据文件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3</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15" name="文本框 14"/>
          <p:cNvSpPr txBox="1"/>
          <p:nvPr/>
        </p:nvSpPr>
        <p:spPr>
          <a:xfrm>
            <a:off x="1102370" y="5217559"/>
            <a:ext cx="949350" cy="364767"/>
          </a:xfrm>
          <a:prstGeom prst="rect">
            <a:avLst/>
          </a:prstGeom>
          <a:solidFill>
            <a:schemeClr val="accent1">
              <a:lumMod val="60000"/>
              <a:lumOff val="40000"/>
            </a:schemeClr>
          </a:solidFill>
          <a:ln w="6350" cap="rnd">
            <a:solidFill>
              <a:schemeClr val="tx1"/>
            </a:solidFill>
            <a:prstDash val="sysDash"/>
            <a:round/>
          </a:ln>
        </p:spPr>
        <p:txBody>
          <a:bodyPr wrap="square" rtlCol="0">
            <a:noAutofit/>
          </a:bodyPr>
          <a:lstStyle>
            <a:defPPr>
              <a:defRPr lang="zh-CN"/>
            </a:defPPr>
            <a:lvl1pPr>
              <a:buFont typeface="Wingdings" panose="05000000000000000000" pitchFamily="2" charset="2"/>
              <a:buChar char="ü"/>
              <a:defRPr sz="2000">
                <a:solidFill>
                  <a:srgbClr val="FF0000"/>
                </a:solidFill>
                <a:effectLst/>
                <a:cs typeface="Times New Roman" panose="02020603050405020304" pitchFamily="18" charset="0"/>
              </a:defRPr>
            </a:lvl1pPr>
          </a:lstStyle>
          <a:p>
            <a:pPr marL="0" marR="0" lvl="0" indent="0" algn="ctr"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Times New Roman" panose="02020603050405020304" pitchFamily="18" charset="0"/>
              </a:rPr>
              <a:t>快照查询</a:t>
            </a:r>
          </a:p>
        </p:txBody>
      </p:sp>
      <p:sp>
        <p:nvSpPr>
          <p:cNvPr id="16" name="矩形: 圆角 15"/>
          <p:cNvSpPr/>
          <p:nvPr/>
        </p:nvSpPr>
        <p:spPr>
          <a:xfrm>
            <a:off x="2118683" y="2564904"/>
            <a:ext cx="1232182" cy="401928"/>
          </a:xfrm>
          <a:prstGeom prst="round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时间戳</a:t>
            </a:r>
            <a:r>
              <a:rPr kumimoji="0" lang="en-US" altLang="zh-CN"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=1</a:t>
            </a:r>
            <a:endPar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7" name="矩形: 圆角 16"/>
          <p:cNvSpPr/>
          <p:nvPr/>
        </p:nvSpPr>
        <p:spPr>
          <a:xfrm>
            <a:off x="3630971" y="2564904"/>
            <a:ext cx="1232182" cy="401928"/>
          </a:xfrm>
          <a:prstGeom prst="round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时间戳</a:t>
            </a:r>
            <a:r>
              <a:rPr kumimoji="0" lang="en-US" altLang="zh-CN"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=2</a:t>
            </a:r>
            <a:endPar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8" name="矩形: 圆角 17"/>
          <p:cNvSpPr/>
          <p:nvPr/>
        </p:nvSpPr>
        <p:spPr>
          <a:xfrm>
            <a:off x="5278762" y="2564904"/>
            <a:ext cx="1232182" cy="401928"/>
          </a:xfrm>
          <a:prstGeom prst="round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时间戳</a:t>
            </a:r>
            <a:r>
              <a:rPr kumimoji="0" lang="en-US" altLang="zh-CN"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=3</a:t>
            </a:r>
            <a:endPar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9" name="矩形: 圆角 18"/>
          <p:cNvSpPr/>
          <p:nvPr/>
        </p:nvSpPr>
        <p:spPr>
          <a:xfrm>
            <a:off x="7084234" y="2564904"/>
            <a:ext cx="1232182" cy="401928"/>
          </a:xfrm>
          <a:prstGeom prst="roundRect">
            <a:avLst/>
          </a:prstGeom>
          <a:solidFill>
            <a:schemeClr val="accent1">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时间戳</a:t>
            </a:r>
            <a:r>
              <a:rPr kumimoji="0" lang="en-US" altLang="zh-CN"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=4</a:t>
            </a:r>
            <a:endParaRPr kumimoji="0" lang="zh-CN" altLang="en-US" sz="20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20" name="矩形: 圆角 19"/>
          <p:cNvSpPr/>
          <p:nvPr/>
        </p:nvSpPr>
        <p:spPr>
          <a:xfrm>
            <a:off x="3630971" y="3053982"/>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日志文件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1</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A1</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1" name="矩形: 圆角 20"/>
          <p:cNvSpPr/>
          <p:nvPr/>
        </p:nvSpPr>
        <p:spPr>
          <a:xfrm>
            <a:off x="3630971" y="4414186"/>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日志文件</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2</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D</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1</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2" name="矩形: 圆角 21"/>
          <p:cNvSpPr/>
          <p:nvPr/>
        </p:nvSpPr>
        <p:spPr>
          <a:xfrm>
            <a:off x="5278762" y="3053982"/>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日志文件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1</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A1</a:t>
            </a: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A2</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3" name="矩形: 圆角 22"/>
          <p:cNvSpPr/>
          <p:nvPr/>
        </p:nvSpPr>
        <p:spPr>
          <a:xfrm>
            <a:off x="5278762" y="4414186"/>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日志文件</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3</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E1</a:t>
            </a: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F</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4" name="矩形: 圆角 23"/>
          <p:cNvSpPr/>
          <p:nvPr/>
        </p:nvSpPr>
        <p:spPr>
          <a:xfrm>
            <a:off x="7084234" y="3045953"/>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数据文件</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4</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A2</a:t>
            </a:r>
            <a:r>
              <a:rPr kumimoji="0" lang="zh-CN" altLang="en-US"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B</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5" name="矩形: 圆角 24"/>
          <p:cNvSpPr/>
          <p:nvPr/>
        </p:nvSpPr>
        <p:spPr>
          <a:xfrm>
            <a:off x="7084234" y="3722077"/>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数据文件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5</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C</a:t>
            </a: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D1</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6" name="矩形: 圆角 25"/>
          <p:cNvSpPr/>
          <p:nvPr/>
        </p:nvSpPr>
        <p:spPr>
          <a:xfrm>
            <a:off x="7084234" y="4395634"/>
            <a:ext cx="1232182" cy="540000"/>
          </a:xfrm>
          <a:prstGeom prst="roundRect">
            <a:avLst/>
          </a:prstGeom>
          <a:solidFill>
            <a:srgbClr val="00B050">
              <a:alpha val="14000"/>
            </a:srgbClr>
          </a:solidFill>
          <a:ln w="6350">
            <a:solidFill>
              <a:schemeClr val="tx1"/>
            </a:solidFill>
            <a:prstDash val="solid"/>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数据文件</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6</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E1</a:t>
            </a:r>
            <a:r>
              <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t>
            </a: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F</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27" name="文本框 26"/>
          <p:cNvSpPr txBox="1"/>
          <p:nvPr/>
        </p:nvSpPr>
        <p:spPr>
          <a:xfrm>
            <a:off x="1102370" y="5737207"/>
            <a:ext cx="949350" cy="364767"/>
          </a:xfrm>
          <a:prstGeom prst="rect">
            <a:avLst/>
          </a:prstGeom>
          <a:solidFill>
            <a:schemeClr val="accent1">
              <a:lumMod val="60000"/>
              <a:lumOff val="40000"/>
            </a:schemeClr>
          </a:solidFill>
          <a:ln w="6350" cap="rnd">
            <a:solidFill>
              <a:schemeClr val="tx1"/>
            </a:solidFill>
            <a:prstDash val="sysDash"/>
            <a:round/>
          </a:ln>
        </p:spPr>
        <p:txBody>
          <a:bodyPr wrap="square" rtlCol="0">
            <a:noAutofit/>
          </a:bodyPr>
          <a:lstStyle>
            <a:defPPr>
              <a:defRPr lang="zh-CN"/>
            </a:defPPr>
            <a:lvl1pPr>
              <a:buFont typeface="Wingdings" panose="05000000000000000000" pitchFamily="2" charset="2"/>
              <a:buChar char="ü"/>
              <a:defRPr sz="2000">
                <a:solidFill>
                  <a:srgbClr val="FF0000"/>
                </a:solidFill>
                <a:effectLst/>
                <a:cs typeface="Times New Roman" panose="02020603050405020304" pitchFamily="18" charset="0"/>
              </a:defRPr>
            </a:lvl1pPr>
          </a:lstStyle>
          <a:p>
            <a:pPr marL="0" marR="0" lvl="0" indent="0" algn="ctr"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Times New Roman" panose="02020603050405020304" pitchFamily="18" charset="0"/>
              </a:rPr>
              <a:t>增量查询</a:t>
            </a:r>
          </a:p>
        </p:txBody>
      </p:sp>
      <p:sp>
        <p:nvSpPr>
          <p:cNvPr id="28" name="文本框 27"/>
          <p:cNvSpPr txBox="1"/>
          <p:nvPr/>
        </p:nvSpPr>
        <p:spPr>
          <a:xfrm>
            <a:off x="1033013" y="6256855"/>
            <a:ext cx="1074502" cy="364767"/>
          </a:xfrm>
          <a:prstGeom prst="rect">
            <a:avLst/>
          </a:prstGeom>
          <a:solidFill>
            <a:schemeClr val="accent1">
              <a:lumMod val="60000"/>
              <a:lumOff val="40000"/>
            </a:schemeClr>
          </a:solidFill>
          <a:ln w="6350" cap="rnd">
            <a:solidFill>
              <a:schemeClr val="tx1"/>
            </a:solidFill>
            <a:prstDash val="sysDash"/>
            <a:round/>
          </a:ln>
        </p:spPr>
        <p:txBody>
          <a:bodyPr wrap="square" rtlCol="0">
            <a:noAutofit/>
          </a:bodyPr>
          <a:lstStyle>
            <a:defPPr>
              <a:defRPr lang="zh-CN"/>
            </a:defPPr>
            <a:lvl1pPr>
              <a:buFont typeface="Wingdings" panose="05000000000000000000" pitchFamily="2" charset="2"/>
              <a:buChar char="ü"/>
              <a:defRPr sz="2000">
                <a:solidFill>
                  <a:srgbClr val="FF0000"/>
                </a:solidFill>
                <a:effectLst/>
                <a:cs typeface="Times New Roman" panose="02020603050405020304" pitchFamily="18" charset="0"/>
              </a:defRPr>
            </a:lvl1pPr>
          </a:lstStyle>
          <a:p>
            <a:pPr marL="0" marR="0" lvl="0" indent="0" algn="ctr" defTabSz="914400" rtl="0" eaLnBrk="1" fontAlgn="auto" latinLnBrk="0" hangingPunct="1">
              <a:lnSpc>
                <a:spcPct val="150000"/>
              </a:lnSpc>
              <a:spcBef>
                <a:spcPts val="0"/>
              </a:spcBef>
              <a:spcAft>
                <a:spcPts val="0"/>
              </a:spcAft>
              <a:buClrTx/>
              <a:buSzTx/>
              <a:buFont typeface="Wingdings" panose="05000000000000000000" pitchFamily="2" charset="2"/>
              <a:buNone/>
              <a:defRPr/>
            </a:pPr>
            <a:r>
              <a:rPr kumimoji="0" lang="zh-CN" altLang="en-US" sz="14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Times New Roman" panose="02020603050405020304" pitchFamily="18" charset="0"/>
              </a:rPr>
              <a:t>读优化查询</a:t>
            </a:r>
          </a:p>
        </p:txBody>
      </p:sp>
      <p:sp>
        <p:nvSpPr>
          <p:cNvPr id="29" name="矩形: 圆角 28"/>
          <p:cNvSpPr/>
          <p:nvPr/>
        </p:nvSpPr>
        <p:spPr>
          <a:xfrm>
            <a:off x="2148663" y="5217558"/>
            <a:ext cx="1232182"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A,B,C,D,E</a:t>
            </a:r>
          </a:p>
        </p:txBody>
      </p:sp>
      <p:sp>
        <p:nvSpPr>
          <p:cNvPr id="30" name="矩形: 圆角 29"/>
          <p:cNvSpPr/>
          <p:nvPr/>
        </p:nvSpPr>
        <p:spPr>
          <a:xfrm>
            <a:off x="2158978" y="5737206"/>
            <a:ext cx="1232182"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A,B,C,D</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1" name="矩形: 圆角 30"/>
          <p:cNvSpPr/>
          <p:nvPr/>
        </p:nvSpPr>
        <p:spPr>
          <a:xfrm>
            <a:off x="2148663" y="6256854"/>
            <a:ext cx="1232182"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A,B,C,D</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2" name="矩形: 圆角 31"/>
          <p:cNvSpPr/>
          <p:nvPr/>
        </p:nvSpPr>
        <p:spPr>
          <a:xfrm>
            <a:off x="3601926" y="5217558"/>
            <a:ext cx="1369895"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A1,B,C,D1</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3" name="矩形: 圆角 32"/>
          <p:cNvSpPr/>
          <p:nvPr/>
        </p:nvSpPr>
        <p:spPr>
          <a:xfrm>
            <a:off x="3601925" y="5731367"/>
            <a:ext cx="1369895"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A1</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,D1</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4" name="矩形: 圆角 33"/>
          <p:cNvSpPr/>
          <p:nvPr/>
        </p:nvSpPr>
        <p:spPr>
          <a:xfrm>
            <a:off x="3601924" y="6256854"/>
            <a:ext cx="1369895"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A,B,C,D</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5" name="矩形: 圆角 34"/>
          <p:cNvSpPr/>
          <p:nvPr/>
        </p:nvSpPr>
        <p:spPr>
          <a:xfrm>
            <a:off x="5278762" y="5217557"/>
            <a:ext cx="1647791"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A2,B,C,D1,E1</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,F</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6" name="矩形: 圆角 35"/>
          <p:cNvSpPr/>
          <p:nvPr/>
        </p:nvSpPr>
        <p:spPr>
          <a:xfrm>
            <a:off x="5278762" y="5727282"/>
            <a:ext cx="1369895"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A2,E1</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,F</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7" name="矩形: 圆角 36"/>
          <p:cNvSpPr/>
          <p:nvPr/>
        </p:nvSpPr>
        <p:spPr>
          <a:xfrm>
            <a:off x="5278762" y="6256853"/>
            <a:ext cx="1369895"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A,B,C,D</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,E</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8" name="矩形: 圆角 37"/>
          <p:cNvSpPr/>
          <p:nvPr/>
        </p:nvSpPr>
        <p:spPr>
          <a:xfrm>
            <a:off x="7100673" y="5218529"/>
            <a:ext cx="1647791"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A2,B,C,D1,E1</a:t>
            </a:r>
            <a:r>
              <a:rPr kumimoji="0" lang="en-US" altLang="zh-CN" sz="1600" b="0" i="0" u="none" strike="noStrike" kern="1200" cap="none" spc="0" normalizeH="0" baseline="0" noProof="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,F</a:t>
            </a:r>
            <a:endPar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endParaRPr>
          </a:p>
        </p:txBody>
      </p:sp>
      <p:sp>
        <p:nvSpPr>
          <p:cNvPr id="39" name="矩形: 圆角 38"/>
          <p:cNvSpPr/>
          <p:nvPr/>
        </p:nvSpPr>
        <p:spPr>
          <a:xfrm>
            <a:off x="7092280" y="6203443"/>
            <a:ext cx="1647791" cy="364767"/>
          </a:xfrm>
          <a:prstGeom prst="roundRect">
            <a:avLst/>
          </a:prstGeom>
          <a:solidFill>
            <a:schemeClr val="tx1">
              <a:lumMod val="20000"/>
              <a:lumOff val="80000"/>
            </a:schemeClr>
          </a:solidFill>
          <a:ln w="6350">
            <a:solidFill>
              <a:schemeClr val="tx1"/>
            </a:solidFill>
            <a:prstDash val="sysDot"/>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A2,B,C,D1,E1,F</a:t>
            </a:r>
          </a:p>
        </p:txBody>
      </p:sp>
      <p:sp>
        <p:nvSpPr>
          <p:cNvPr id="3" name="Rectangle 3"/>
          <p:cNvSpPr>
            <a:spLocks noChangeArrowheads="1"/>
          </p:cNvSpPr>
          <p:nvPr/>
        </p:nvSpPr>
        <p:spPr bwMode="auto">
          <a:xfrm>
            <a:off x="755576" y="2042509"/>
            <a:ext cx="6552779" cy="430160"/>
          </a:xfrm>
          <a:prstGeom prst="rect">
            <a:avLst/>
          </a:prstGeom>
          <a:noFill/>
          <a:ln w="9525">
            <a:noFill/>
            <a:miter lim="800000"/>
          </a:ln>
        </p:spPr>
        <p:txBody>
          <a:bodyPr/>
          <a:lstStyle/>
          <a:p>
            <a:pPr>
              <a:lnSpc>
                <a:spcPts val="2400"/>
              </a:lnSpc>
              <a:spcBef>
                <a:spcPts val="600"/>
              </a:spcBef>
              <a:spcAft>
                <a:spcPts val="600"/>
              </a:spcAft>
            </a:pPr>
            <a:r>
              <a:rPr lang="en-US" altLang="zh-CN" sz="2200" dirty="0">
                <a:solidFill>
                  <a:srgbClr val="0000FF"/>
                </a:solidFill>
              </a:rPr>
              <a:t>Hudi</a:t>
            </a:r>
            <a:r>
              <a:rPr lang="zh-CN" altLang="en-US" sz="2200" dirty="0">
                <a:solidFill>
                  <a:srgbClr val="0000FF"/>
                </a:solidFill>
              </a:rPr>
              <a:t>三种查询方式在不同时间戳下的查询结果</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131820" y="2565400"/>
            <a:ext cx="5271770" cy="3881120"/>
          </a:xfrm>
        </p:spPr>
        <p:txBody>
          <a:bodyPr/>
          <a:lstStyle/>
          <a:p>
            <a:pPr eaLnBrk="1" hangingPunct="1">
              <a:lnSpc>
                <a:spcPts val="2800"/>
              </a:lnSpc>
              <a:spcBef>
                <a:spcPts val="600"/>
              </a:spcBef>
              <a:spcAft>
                <a:spcPts val="0"/>
              </a:spcAft>
            </a:pPr>
            <a:r>
              <a:rPr lang="zh-CN" altLang="en-US" dirty="0">
                <a:ea typeface="黑体" panose="02010609060101010101" pitchFamily="2" charset="-122"/>
              </a:rPr>
              <a:t>数据组织概述</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数据仓库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数据湖</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sz="2200" dirty="0">
                <a:solidFill>
                  <a:srgbClr val="FF0000"/>
                </a:solidFill>
                <a:ea typeface="黑体" panose="02010609060101010101" pitchFamily="2" charset="-122"/>
              </a:rPr>
              <a:t>向量数据库</a:t>
            </a:r>
            <a:endParaRPr lang="en-US" altLang="zh-CN" sz="2200" dirty="0">
              <a:solidFill>
                <a:srgbClr val="FF0000"/>
              </a:solidFill>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19724" y="2089785"/>
            <a:ext cx="8209280" cy="1865630"/>
          </a:xfrm>
          <a:prstGeom prst="rect">
            <a:avLst/>
          </a:prstGeom>
          <a:noFill/>
          <a:ln w="9525">
            <a:noFill/>
            <a:miter lim="800000"/>
          </a:ln>
        </p:spPr>
        <p:txBody>
          <a:bodyPr/>
          <a:lstStyle/>
          <a:p>
            <a:pPr marL="342900" indent="-342900">
              <a:lnSpc>
                <a:spcPts val="2400"/>
              </a:lnSpc>
              <a:spcBef>
                <a:spcPts val="600"/>
              </a:spcBef>
              <a:spcAft>
                <a:spcPts val="0"/>
              </a:spcAft>
              <a:buFont typeface="Wingdings" panose="05000000000000000000" pitchFamily="2" charset="2"/>
              <a:buChar char="w"/>
            </a:pPr>
            <a:r>
              <a:rPr lang="zh-CN" altLang="en-US" sz="2200" dirty="0">
                <a:solidFill>
                  <a:srgbClr val="0000FF"/>
                </a:solidFill>
              </a:rPr>
              <a:t>向量数据库概述</a:t>
            </a:r>
            <a:endParaRPr lang="en-US" altLang="zh-CN" sz="2200" dirty="0">
              <a:solidFill>
                <a:srgbClr val="0000FF"/>
              </a:solidFill>
            </a:endParaRPr>
          </a:p>
          <a:p>
            <a:pPr marL="446088" lvl="1" indent="-266700">
              <a:spcBef>
                <a:spcPts val="600"/>
              </a:spcBef>
              <a:spcAft>
                <a:spcPts val="0"/>
              </a:spcAft>
              <a:buClr>
                <a:srgbClr val="003366"/>
              </a:buClr>
              <a:buSzPct val="55000"/>
              <a:buFont typeface="Wingdings" panose="05000000000000000000" pitchFamily="2" charset="2"/>
              <a:buChar char="n"/>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专门为存储、管理和查询</a:t>
            </a:r>
            <a:r>
              <a:rPr kumimoji="1"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高维向量数据</a:t>
            </a: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而设计的数据库系统</a:t>
            </a:r>
            <a:endPar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446088" lvl="1" indent="-266700">
              <a:spcBef>
                <a:spcPts val="600"/>
              </a:spcBef>
              <a:spcAft>
                <a:spcPts val="0"/>
              </a:spcAft>
              <a:buClr>
                <a:srgbClr val="003366"/>
              </a:buClr>
              <a:buSzPct val="55000"/>
              <a:buFont typeface="Wingdings" panose="05000000000000000000" pitchFamily="2" charset="2"/>
              <a:buChar char="n"/>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有效处理大量高维数据点</a:t>
            </a:r>
            <a:endParaRPr kumimoji="1" lang="en-US" altLang="zh-CN"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a:p>
            <a:pPr marL="446088" lvl="1" indent="-266700">
              <a:spcBef>
                <a:spcPts val="600"/>
              </a:spcBef>
              <a:spcAft>
                <a:spcPts val="0"/>
              </a:spcAft>
              <a:buClr>
                <a:srgbClr val="003366"/>
              </a:buClr>
              <a:buSzPct val="55000"/>
              <a:buFont typeface="Wingdings" panose="05000000000000000000" pitchFamily="2" charset="2"/>
              <a:buChar char="n"/>
              <a:defRPr/>
            </a:pPr>
            <a:r>
              <a:rPr kumimoji="1" lang="zh-CN" altLang="en-US" sz="20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提供高效的数据检索和相似性搜索能力</a:t>
            </a:r>
            <a:endParaRPr lang="zh-CN" altLang="en-US"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(1)</a:t>
            </a:r>
            <a:endParaRPr lang="zh-CN" altLang="en-US" dirty="0">
              <a:ea typeface="黑体" panose="02010609060101010101" pitchFamily="2" charset="-122"/>
            </a:endParaRPr>
          </a:p>
        </p:txBody>
      </p:sp>
      <p:sp>
        <p:nvSpPr>
          <p:cNvPr id="3" name="Rectangle 3"/>
          <p:cNvSpPr>
            <a:spLocks noChangeArrowheads="1"/>
          </p:cNvSpPr>
          <p:nvPr/>
        </p:nvSpPr>
        <p:spPr bwMode="auto">
          <a:xfrm>
            <a:off x="683568" y="3717032"/>
            <a:ext cx="3072130" cy="270446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向量数据库特点</a:t>
            </a:r>
            <a:endParaRPr lang="en-US" altLang="zh-CN" sz="2200" dirty="0">
              <a:solidFill>
                <a:srgbClr val="0000FF"/>
              </a:solidFill>
            </a:endParaRPr>
          </a:p>
          <a:p>
            <a:pPr marL="358775" lvl="1" indent="-271463">
              <a:spcBef>
                <a:spcPts val="600"/>
              </a:spcBef>
              <a:spcAft>
                <a:spcPts val="600"/>
              </a:spcAft>
              <a:buClr>
                <a:srgbClr val="003366"/>
              </a:buClr>
              <a:buSzPct val="55000"/>
              <a:buFont typeface="Wingdings" panose="05000000000000000000" pitchFamily="2" charset="2"/>
              <a:buChar char="n"/>
              <a:defRPr/>
            </a:pPr>
            <a:r>
              <a:rPr lang="zh-CN" altLang="en-US" sz="2000" b="0" noProof="0" dirty="0">
                <a:ln>
                  <a:noFill/>
                </a:ln>
                <a:solidFill>
                  <a:srgbClr val="003366"/>
                </a:solidFill>
                <a:effectLst/>
                <a:uLnTx/>
                <a:uFillTx/>
              </a:rPr>
              <a:t>维度</a:t>
            </a:r>
            <a:endParaRPr lang="en-US" altLang="zh-CN" sz="2000" b="0" noProof="0" dirty="0">
              <a:ln>
                <a:noFill/>
              </a:ln>
              <a:solidFill>
                <a:srgbClr val="003366"/>
              </a:solidFill>
              <a:effectLst/>
              <a:uLnTx/>
              <a:uFillTx/>
            </a:endParaRPr>
          </a:p>
          <a:p>
            <a:pPr marL="358775" lvl="1" indent="-271463">
              <a:spcBef>
                <a:spcPts val="600"/>
              </a:spcBef>
              <a:spcAft>
                <a:spcPts val="600"/>
              </a:spcAft>
              <a:buClr>
                <a:srgbClr val="003366"/>
              </a:buClr>
              <a:buSzPct val="55000"/>
              <a:buFont typeface="Wingdings" panose="05000000000000000000" pitchFamily="2" charset="2"/>
              <a:buChar char="n"/>
              <a:defRPr/>
            </a:pPr>
            <a:r>
              <a:rPr lang="zh-CN" altLang="en-US" sz="2000" b="0" noProof="0" dirty="0">
                <a:ln>
                  <a:noFill/>
                </a:ln>
                <a:solidFill>
                  <a:srgbClr val="003366"/>
                </a:solidFill>
                <a:effectLst/>
                <a:uLnTx/>
                <a:uFillTx/>
              </a:rPr>
              <a:t>特征表示</a:t>
            </a:r>
            <a:endParaRPr lang="en-US" altLang="zh-CN" sz="2000" b="0" noProof="0" dirty="0">
              <a:ln>
                <a:noFill/>
              </a:ln>
              <a:solidFill>
                <a:srgbClr val="003366"/>
              </a:solidFill>
              <a:effectLst/>
              <a:uLnTx/>
              <a:uFillTx/>
            </a:endParaRPr>
          </a:p>
          <a:p>
            <a:pPr marL="358775" lvl="1" indent="-271463">
              <a:spcBef>
                <a:spcPts val="600"/>
              </a:spcBef>
              <a:spcAft>
                <a:spcPts val="600"/>
              </a:spcAft>
              <a:buClr>
                <a:srgbClr val="003366"/>
              </a:buClr>
              <a:buSzPct val="55000"/>
              <a:buFont typeface="Wingdings" panose="05000000000000000000" pitchFamily="2" charset="2"/>
              <a:buChar char="n"/>
              <a:defRPr/>
            </a:pPr>
            <a:r>
              <a:rPr lang="zh-CN" altLang="en-US" sz="2000" b="0" noProof="0" dirty="0">
                <a:ln>
                  <a:noFill/>
                </a:ln>
                <a:solidFill>
                  <a:srgbClr val="003366"/>
                </a:solidFill>
                <a:effectLst/>
                <a:uLnTx/>
                <a:uFillTx/>
              </a:rPr>
              <a:t>数据存储</a:t>
            </a:r>
            <a:endParaRPr lang="en-US" altLang="zh-CN" sz="2000" b="0" noProof="0" dirty="0">
              <a:ln>
                <a:noFill/>
              </a:ln>
              <a:solidFill>
                <a:srgbClr val="003366"/>
              </a:solidFill>
              <a:effectLst/>
              <a:uLnTx/>
              <a:uFillTx/>
            </a:endParaRPr>
          </a:p>
          <a:p>
            <a:pPr marL="358775" lvl="1" indent="-271463">
              <a:spcBef>
                <a:spcPts val="600"/>
              </a:spcBef>
              <a:spcAft>
                <a:spcPts val="600"/>
              </a:spcAft>
              <a:buClr>
                <a:srgbClr val="003366"/>
              </a:buClr>
              <a:buSzPct val="55000"/>
              <a:buFont typeface="Wingdings" panose="05000000000000000000" pitchFamily="2" charset="2"/>
              <a:buChar char="n"/>
              <a:defRPr/>
            </a:pPr>
            <a:r>
              <a:rPr lang="zh-CN" altLang="en-US" sz="2000" b="0" noProof="0" dirty="0">
                <a:ln>
                  <a:noFill/>
                </a:ln>
                <a:solidFill>
                  <a:srgbClr val="003366"/>
                </a:solidFill>
                <a:effectLst/>
                <a:uLnTx/>
                <a:uFillTx/>
              </a:rPr>
              <a:t>查询机制</a:t>
            </a:r>
            <a:endParaRPr lang="en-US" altLang="zh-CN" sz="2000" b="0" noProof="0" dirty="0">
              <a:ln>
                <a:noFill/>
              </a:ln>
              <a:solidFill>
                <a:srgbClr val="003366"/>
              </a:solidFill>
              <a:effectLst/>
              <a:uLnTx/>
              <a:uFillTx/>
            </a:endParaRPr>
          </a:p>
          <a:p>
            <a:pPr marL="358775" lvl="1" indent="-271463">
              <a:spcBef>
                <a:spcPts val="600"/>
              </a:spcBef>
              <a:spcAft>
                <a:spcPts val="600"/>
              </a:spcAft>
              <a:buClr>
                <a:srgbClr val="003366"/>
              </a:buClr>
              <a:buSzPct val="55000"/>
              <a:buFont typeface="Wingdings" panose="05000000000000000000" pitchFamily="2" charset="2"/>
              <a:buChar char="n"/>
              <a:defRPr/>
            </a:pPr>
            <a:r>
              <a:rPr lang="zh-CN" altLang="en-US" sz="2000" b="0" noProof="0" dirty="0">
                <a:ln>
                  <a:noFill/>
                </a:ln>
                <a:solidFill>
                  <a:srgbClr val="003366"/>
                </a:solidFill>
                <a:effectLst/>
                <a:uLnTx/>
                <a:uFillTx/>
              </a:rPr>
              <a:t>索引技术</a:t>
            </a:r>
          </a:p>
        </p:txBody>
      </p:sp>
      <p:pic>
        <p:nvPicPr>
          <p:cNvPr id="7" name="图片 6"/>
          <p:cNvPicPr>
            <a:picLocks noChangeAspect="1"/>
          </p:cNvPicPr>
          <p:nvPr/>
        </p:nvPicPr>
        <p:blipFill>
          <a:blip r:embed="rId2"/>
          <a:stretch>
            <a:fillRect/>
          </a:stretch>
        </p:blipFill>
        <p:spPr>
          <a:xfrm>
            <a:off x="2339752" y="4221088"/>
            <a:ext cx="6624736" cy="205639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650" y="2060847"/>
            <a:ext cx="8209280" cy="4608513"/>
          </a:xfrm>
          <a:prstGeom prst="rect">
            <a:avLst/>
          </a:prstGeom>
          <a:noFill/>
          <a:ln w="9525">
            <a:noFill/>
            <a:miter lim="800000"/>
          </a:ln>
        </p:spPr>
        <p:txBody>
          <a:bodyPr/>
          <a:lstStyle/>
          <a:p>
            <a:pPr marL="342900" indent="-342900">
              <a:lnSpc>
                <a:spcPts val="2400"/>
              </a:lnSpc>
              <a:spcBef>
                <a:spcPts val="0"/>
              </a:spcBef>
              <a:spcAft>
                <a:spcPts val="600"/>
              </a:spcAft>
              <a:buFont typeface="Wingdings" panose="05000000000000000000" pitchFamily="2" charset="2"/>
              <a:buChar char="w"/>
            </a:pPr>
            <a:r>
              <a:rPr lang="zh-CN" altLang="en-US" sz="2200" dirty="0">
                <a:solidFill>
                  <a:srgbClr val="0000FF"/>
                </a:solidFill>
              </a:rPr>
              <a:t>向量数据库的索引技术</a:t>
            </a:r>
            <a:endParaRPr lang="en-US" altLang="zh-CN" sz="2200" dirty="0">
              <a:solidFill>
                <a:srgbClr val="0000FF"/>
              </a:solidFill>
            </a:endParaRPr>
          </a:p>
          <a:p>
            <a:pPr marL="800100" lvl="1" indent="-342900" eaLnBrk="1" latinLnBrk="0" hangingPunct="1">
              <a:lnSpc>
                <a:spcPct val="150000"/>
              </a:lnSpc>
              <a:spcBef>
                <a:spcPts val="0"/>
              </a:spcBef>
              <a:spcAft>
                <a:spcPts val="600"/>
              </a:spcAft>
              <a:buClr>
                <a:srgbClr val="003366"/>
              </a:buClr>
              <a:buSzPct val="55000"/>
              <a:buFont typeface="Wingdings" panose="05000000000000000000" pitchFamily="2" charset="2"/>
              <a:buChar char="n"/>
              <a:defRPr/>
            </a:pPr>
            <a:r>
              <a:rPr lang="en-US" altLang="zh-CN" sz="2000" b="0" dirty="0">
                <a:solidFill>
                  <a:srgbClr val="003366"/>
                </a:solidFill>
              </a:rPr>
              <a:t>KD</a:t>
            </a:r>
            <a:r>
              <a:rPr lang="zh-CN" altLang="en-US" sz="2000" b="0" dirty="0">
                <a:solidFill>
                  <a:srgbClr val="003366"/>
                </a:solidFill>
              </a:rPr>
              <a:t>树（</a:t>
            </a:r>
            <a:r>
              <a:rPr lang="en-US" altLang="zh-CN" sz="2000" b="0" dirty="0">
                <a:solidFill>
                  <a:srgbClr val="003366"/>
                </a:solidFill>
              </a:rPr>
              <a:t>K-Dimension Tree</a:t>
            </a:r>
            <a:r>
              <a:rPr lang="zh-CN" altLang="en-US" sz="2000" b="0" dirty="0">
                <a:solidFill>
                  <a:srgbClr val="003366"/>
                </a:solidFill>
              </a:rPr>
              <a:t>）：</a:t>
            </a:r>
            <a:r>
              <a:rPr sz="2000" b="0" dirty="0">
                <a:solidFill>
                  <a:srgbClr val="003366"/>
                </a:solidFill>
              </a:rPr>
              <a:t>一种特殊的二叉树，</a:t>
            </a:r>
            <a:r>
              <a:rPr lang="zh-CN" altLang="en-US" sz="2000" b="0" dirty="0">
                <a:solidFill>
                  <a:srgbClr val="003366"/>
                </a:solidFill>
              </a:rPr>
              <a:t>主要</a:t>
            </a:r>
            <a:r>
              <a:rPr sz="2000" b="0" dirty="0">
                <a:solidFill>
                  <a:srgbClr val="003366"/>
                </a:solidFill>
              </a:rPr>
              <a:t>用于多维空间关键数据的搜索（如范围搜索和最近邻搜索）</a:t>
            </a:r>
          </a:p>
          <a:p>
            <a:pPr marL="800100" lvl="1" indent="-342900" eaLnBrk="1" latinLnBrk="0" hangingPunct="1">
              <a:lnSpc>
                <a:spcPct val="150000"/>
              </a:lnSpc>
              <a:spcBef>
                <a:spcPts val="0"/>
              </a:spcBef>
              <a:spcAft>
                <a:spcPts val="600"/>
              </a:spcAft>
              <a:buClr>
                <a:srgbClr val="003366"/>
              </a:buClr>
              <a:buSzPct val="55000"/>
              <a:buFont typeface="Wingdings" panose="05000000000000000000" pitchFamily="2" charset="2"/>
              <a:buChar char="n"/>
              <a:defRPr/>
            </a:pPr>
            <a:r>
              <a:rPr lang="zh-CN" altLang="en-US" sz="2000" b="0" dirty="0">
                <a:solidFill>
                  <a:srgbClr val="003366"/>
                </a:solidFill>
              </a:rPr>
              <a:t>局部敏感哈希（</a:t>
            </a:r>
            <a:r>
              <a:rPr lang="en-US" altLang="zh-CN" sz="2000" b="0" dirty="0">
                <a:solidFill>
                  <a:srgbClr val="003366"/>
                </a:solidFill>
              </a:rPr>
              <a:t>Locality-Sensitive Hashing, LSH</a:t>
            </a:r>
            <a:r>
              <a:rPr lang="zh-CN" altLang="en-US" sz="2000" b="0" dirty="0">
                <a:solidFill>
                  <a:srgbClr val="003366"/>
                </a:solidFill>
              </a:rPr>
              <a:t>）：一种用于高维空间数据近似最近邻搜索的哈希技术</a:t>
            </a:r>
            <a:endParaRPr lang="en-US" altLang="zh-CN" sz="2000" b="0" dirty="0">
              <a:solidFill>
                <a:srgbClr val="003366"/>
              </a:solidFill>
            </a:endParaRPr>
          </a:p>
          <a:p>
            <a:pPr marL="800100" lvl="1" indent="-342900" eaLnBrk="1" latinLnBrk="0" hangingPunct="1">
              <a:lnSpc>
                <a:spcPct val="150000"/>
              </a:lnSpc>
              <a:spcBef>
                <a:spcPts val="0"/>
              </a:spcBef>
              <a:spcAft>
                <a:spcPts val="600"/>
              </a:spcAft>
              <a:buClr>
                <a:srgbClr val="003366"/>
              </a:buClr>
              <a:buSzPct val="55000"/>
              <a:buFont typeface="Wingdings" panose="05000000000000000000" pitchFamily="2" charset="2"/>
              <a:buChar char="n"/>
              <a:defRPr/>
            </a:pPr>
            <a:r>
              <a:rPr lang="zh-CN" altLang="en-US" sz="2000" b="0" dirty="0">
                <a:solidFill>
                  <a:srgbClr val="003366"/>
                </a:solidFill>
              </a:rPr>
              <a:t>分层导航小世界图（</a:t>
            </a:r>
            <a:r>
              <a:rPr lang="en-US" altLang="zh-CN" sz="2000" b="0" dirty="0">
                <a:solidFill>
                  <a:srgbClr val="003366"/>
                </a:solidFill>
              </a:rPr>
              <a:t>Hierarchical Navigable Small World, HNSW</a:t>
            </a:r>
            <a:r>
              <a:rPr lang="zh-CN" altLang="en-US" sz="2000" b="0" dirty="0">
                <a:solidFill>
                  <a:srgbClr val="003366"/>
                </a:solidFill>
              </a:rPr>
              <a:t>）：一种基于图的索引技术，结合了小世界网络和层次结构的优点，能在保持搜索效率的同时降低内存消耗</a:t>
            </a:r>
            <a:endParaRPr lang="en-US" altLang="zh-CN" sz="2000" b="0" dirty="0">
              <a:solidFill>
                <a:srgbClr val="003366"/>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(2)</a:t>
            </a:r>
            <a:endParaRPr lang="zh-CN" altLang="en-US" dirty="0">
              <a:ea typeface="黑体" panose="0201060906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467544" y="1988820"/>
            <a:ext cx="8699951" cy="4305300"/>
          </a:xfrm>
          <a:prstGeom prst="rect">
            <a:avLst/>
          </a:prstGeom>
          <a:noFill/>
          <a:ln w="9525">
            <a:noFill/>
            <a:miter lim="800000"/>
          </a:ln>
        </p:spPr>
        <p:txBody>
          <a:bodyPr lIns="36000" rIns="0"/>
          <a:lstStyle/>
          <a:p>
            <a:pPr marL="342900" indent="-342900">
              <a:lnSpc>
                <a:spcPts val="2640"/>
              </a:lnSpc>
              <a:spcBef>
                <a:spcPts val="600"/>
              </a:spcBef>
              <a:spcAft>
                <a:spcPts val="0"/>
              </a:spcAft>
              <a:buFont typeface="Wingdings" panose="05000000000000000000" pitchFamily="2" charset="2"/>
              <a:buChar char="w"/>
            </a:pPr>
            <a:r>
              <a:rPr lang="zh-CN" altLang="en-US" sz="2200" dirty="0">
                <a:solidFill>
                  <a:srgbClr val="0000FF"/>
                </a:solidFill>
              </a:rPr>
              <a:t>向量数据库的索引技术</a:t>
            </a:r>
            <a:r>
              <a:rPr lang="en-US" altLang="zh-CN" sz="2200" dirty="0">
                <a:solidFill>
                  <a:srgbClr val="0000FF"/>
                </a:solidFill>
              </a:rPr>
              <a:t>——KD</a:t>
            </a:r>
            <a:r>
              <a:rPr lang="zh-CN" altLang="en-US" sz="2200" dirty="0">
                <a:solidFill>
                  <a:srgbClr val="0000FF"/>
                </a:solidFill>
              </a:rPr>
              <a:t>树</a:t>
            </a:r>
            <a:endParaRPr lang="en-US" altLang="zh-CN" sz="2200" dirty="0">
              <a:solidFill>
                <a:srgbClr val="0000FF"/>
              </a:solidFill>
            </a:endParaRPr>
          </a:p>
          <a:p>
            <a:pPr lvl="1">
              <a:lnSpc>
                <a:spcPts val="2640"/>
              </a:lnSpc>
              <a:spcBef>
                <a:spcPts val="600"/>
              </a:spcBef>
              <a:spcAft>
                <a:spcPts val="0"/>
              </a:spcAft>
              <a:buClr>
                <a:srgbClr val="003366"/>
              </a:buClr>
              <a:defRPr/>
            </a:pPr>
            <a:r>
              <a:rPr lang="en-US" altLang="zh-CN" sz="2000" b="0" dirty="0">
                <a:solidFill>
                  <a:srgbClr val="FF0000"/>
                </a:solidFill>
              </a:rPr>
              <a:t>KD</a:t>
            </a:r>
            <a:r>
              <a:rPr lang="zh-CN" altLang="en-US" sz="2000" b="0" dirty="0">
                <a:solidFill>
                  <a:srgbClr val="FF0000"/>
                </a:solidFill>
              </a:rPr>
              <a:t>树的构建</a:t>
            </a:r>
          </a:p>
          <a:p>
            <a:pPr marL="800100" lvl="1" indent="-342900">
              <a:lnSpc>
                <a:spcPts val="2640"/>
              </a:lnSpc>
              <a:spcBef>
                <a:spcPts val="600"/>
              </a:spcBef>
              <a:spcAft>
                <a:spcPts val="0"/>
              </a:spcAft>
              <a:buClr>
                <a:srgbClr val="003366"/>
              </a:buClr>
              <a:buFont typeface="黑体" panose="02010609060101010101" pitchFamily="49" charset="-122"/>
              <a:buChar char="-"/>
              <a:defRPr/>
            </a:pPr>
            <a:r>
              <a:rPr lang="zh-CN" altLang="en-US" sz="1800" b="0" dirty="0">
                <a:solidFill>
                  <a:srgbClr val="002060"/>
                </a:solidFill>
              </a:rPr>
              <a:t>采用递归方式，从根节点开始，选择某一维进行划分，数据点按该维的值排序</a:t>
            </a:r>
          </a:p>
          <a:p>
            <a:pPr marL="800100" lvl="1" indent="-342900">
              <a:lnSpc>
                <a:spcPts val="2640"/>
              </a:lnSpc>
              <a:spcBef>
                <a:spcPts val="600"/>
              </a:spcBef>
              <a:spcAft>
                <a:spcPts val="0"/>
              </a:spcAft>
              <a:buClr>
                <a:srgbClr val="003366"/>
              </a:buClr>
              <a:buFont typeface="黑体" panose="02010609060101010101" pitchFamily="49" charset="-122"/>
              <a:buChar char="-"/>
              <a:defRPr/>
            </a:pPr>
            <a:r>
              <a:rPr lang="zh-CN" altLang="en-US" sz="1800" b="0" dirty="0">
                <a:solidFill>
                  <a:srgbClr val="002060"/>
                </a:solidFill>
              </a:rPr>
              <a:t>选择中位数作为划分点，将数据点划分为两个子集，分别作为左子树和右子树的根节点</a:t>
            </a:r>
          </a:p>
          <a:p>
            <a:pPr marL="800100" lvl="1" indent="-342900">
              <a:lnSpc>
                <a:spcPts val="2640"/>
              </a:lnSpc>
              <a:spcBef>
                <a:spcPts val="600"/>
              </a:spcBef>
              <a:spcAft>
                <a:spcPts val="0"/>
              </a:spcAft>
              <a:buClr>
                <a:srgbClr val="003366"/>
              </a:buClr>
              <a:buFont typeface="黑体" panose="02010609060101010101" pitchFamily="49" charset="-122"/>
              <a:buChar char="-"/>
              <a:defRPr/>
            </a:pPr>
            <a:r>
              <a:rPr lang="zh-CN" altLang="en-US" sz="1800" b="0" dirty="0">
                <a:solidFill>
                  <a:srgbClr val="002060"/>
                </a:solidFill>
              </a:rPr>
              <a:t>递归地在每个子集中选择新的维度进行划分，直到所有数据点都被划分到叶子节点为止</a:t>
            </a:r>
            <a:endParaRPr lang="en-US" altLang="zh-CN" sz="2000" dirty="0">
              <a:solidFill>
                <a:srgbClr val="002060"/>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(3)</a:t>
            </a:r>
            <a:endParaRPr lang="zh-CN" altLang="en-US" dirty="0">
              <a:ea typeface="黑体" panose="02010609060101010101" pitchFamily="2"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776889521"/>
              </p:ext>
            </p:extLst>
          </p:nvPr>
        </p:nvGraphicFramePr>
        <p:xfrm>
          <a:off x="1691680" y="4581128"/>
          <a:ext cx="6552728" cy="2085498"/>
        </p:xfrm>
        <a:graphic>
          <a:graphicData uri="http://schemas.openxmlformats.org/presentationml/2006/ole">
            <mc:AlternateContent xmlns:mc="http://schemas.openxmlformats.org/markup-compatibility/2006">
              <mc:Choice xmlns:v="urn:schemas-microsoft-com:vml" Requires="v">
                <p:oleObj name="Visio" r:id="rId2" imgW="6298565" imgH="2004695" progId="Visio.Drawing.15">
                  <p:embed/>
                </p:oleObj>
              </mc:Choice>
              <mc:Fallback>
                <p:oleObj name="Visio" r:id="rId2" imgW="6298565" imgH="2004695" progId="Visio.Drawing.15">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4581128"/>
                        <a:ext cx="6552728" cy="2085498"/>
                      </a:xfrm>
                      <a:prstGeom prst="rect">
                        <a:avLst/>
                      </a:prstGeom>
                      <a:noFill/>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12140" y="2266315"/>
            <a:ext cx="8209280" cy="43307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向量数据库的索引技术</a:t>
            </a:r>
            <a:r>
              <a:rPr lang="en-US" altLang="zh-CN" sz="2200" dirty="0">
                <a:solidFill>
                  <a:srgbClr val="0000FF"/>
                </a:solidFill>
              </a:rPr>
              <a:t>——</a:t>
            </a:r>
            <a:r>
              <a:rPr lang="zh-CN" altLang="en-US" sz="2200" dirty="0">
                <a:solidFill>
                  <a:srgbClr val="0000FF"/>
                </a:solidFill>
              </a:rPr>
              <a:t>局部敏感哈希</a:t>
            </a:r>
            <a:endParaRPr lang="zh-CN" altLang="en-US" sz="2000" b="0" dirty="0">
              <a:solidFill>
                <a:srgbClr val="000000"/>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(4)</a:t>
            </a:r>
            <a:endParaRPr lang="zh-CN" altLang="en-US" dirty="0">
              <a:ea typeface="黑体" panose="02010609060101010101" pitchFamily="2" charset="-122"/>
            </a:endParaRPr>
          </a:p>
        </p:txBody>
      </p:sp>
      <p:sp>
        <p:nvSpPr>
          <p:cNvPr id="2" name="文本框 1"/>
          <p:cNvSpPr txBox="1"/>
          <p:nvPr/>
        </p:nvSpPr>
        <p:spPr>
          <a:xfrm>
            <a:off x="251520" y="2691084"/>
            <a:ext cx="4320480" cy="3762583"/>
          </a:xfrm>
          <a:prstGeom prst="rect">
            <a:avLst/>
          </a:prstGeom>
          <a:noFill/>
        </p:spPr>
        <p:txBody>
          <a:bodyPr wrap="square" rtlCol="0">
            <a:noAutofit/>
          </a:bodyPr>
          <a:lstStyle/>
          <a:p>
            <a:pPr marL="742950" lvl="1" indent="-285750">
              <a:lnSpc>
                <a:spcPct val="150000"/>
              </a:lnSpc>
              <a:spcBef>
                <a:spcPts val="600"/>
              </a:spcBef>
              <a:spcAft>
                <a:spcPts val="600"/>
              </a:spcAft>
              <a:buClr>
                <a:srgbClr val="003366"/>
              </a:buClr>
              <a:buFont typeface="黑体" panose="02010609060101010101" pitchFamily="49" charset="-122"/>
              <a:buChar char="-"/>
              <a:defRPr/>
            </a:pPr>
            <a:r>
              <a:rPr lang="zh-CN" altLang="en-US" sz="1800" b="0" dirty="0">
                <a:solidFill>
                  <a:srgbClr val="003366"/>
                </a:solidFill>
                <a:sym typeface="+mn-ea"/>
              </a:rPr>
              <a:t>基本原理：若两个数据点在原始空间中相近，则其经过哈希函数映射后得到的哈希值也相近</a:t>
            </a:r>
          </a:p>
          <a:p>
            <a:pPr marL="742950" lvl="1" indent="-285750">
              <a:lnSpc>
                <a:spcPct val="150000"/>
              </a:lnSpc>
              <a:spcBef>
                <a:spcPts val="600"/>
              </a:spcBef>
              <a:spcAft>
                <a:spcPts val="600"/>
              </a:spcAft>
              <a:buClr>
                <a:srgbClr val="003366"/>
              </a:buClr>
              <a:buFont typeface="黑体" panose="02010609060101010101" pitchFamily="49" charset="-122"/>
              <a:buChar char="-"/>
              <a:defRPr/>
            </a:pPr>
            <a:r>
              <a:rPr lang="en-US" altLang="zh-CN" sz="1800" b="0" dirty="0" err="1">
                <a:solidFill>
                  <a:srgbClr val="FF0000"/>
                </a:solidFill>
              </a:rPr>
              <a:t>哈希函数的选择</a:t>
            </a:r>
            <a:r>
              <a:rPr lang="en-US" altLang="zh-CN" sz="1800" b="0" dirty="0">
                <a:solidFill>
                  <a:srgbClr val="FF0000"/>
                </a:solidFill>
              </a:rPr>
              <a:t>——</a:t>
            </a:r>
            <a:r>
              <a:rPr lang="en-US" altLang="zh-CN" sz="1800" b="0" dirty="0" err="1">
                <a:solidFill>
                  <a:srgbClr val="FF0000"/>
                </a:solidFill>
              </a:rPr>
              <a:t>LSH的关键</a:t>
            </a:r>
            <a:endParaRPr lang="en-US" altLang="zh-CN" sz="1800" b="0" dirty="0">
              <a:solidFill>
                <a:srgbClr val="000000"/>
              </a:solidFill>
            </a:endParaRPr>
          </a:p>
          <a:p>
            <a:pPr marL="742950" lvl="1" indent="-285750">
              <a:lnSpc>
                <a:spcPct val="150000"/>
              </a:lnSpc>
              <a:spcBef>
                <a:spcPts val="600"/>
              </a:spcBef>
              <a:spcAft>
                <a:spcPts val="0"/>
              </a:spcAft>
              <a:buClr>
                <a:srgbClr val="003366"/>
              </a:buClr>
              <a:buFont typeface="黑体" panose="02010609060101010101" pitchFamily="49" charset="-122"/>
              <a:buChar char="-"/>
              <a:defRPr/>
            </a:pPr>
            <a:r>
              <a:rPr lang="zh-CN" altLang="en-US" sz="1800" b="0" dirty="0">
                <a:solidFill>
                  <a:srgbClr val="003366"/>
                </a:solidFill>
                <a:sym typeface="+mn-ea"/>
              </a:rPr>
              <a:t>可扩展性和处理高维数据的能力</a:t>
            </a:r>
            <a:endParaRPr lang="en-US" altLang="zh-CN" sz="1800" b="0" dirty="0">
              <a:solidFill>
                <a:srgbClr val="003366"/>
              </a:solidFill>
            </a:endParaRPr>
          </a:p>
          <a:p>
            <a:pPr marL="742950" lvl="1" indent="-285750">
              <a:lnSpc>
                <a:spcPct val="150000"/>
              </a:lnSpc>
              <a:spcBef>
                <a:spcPts val="600"/>
              </a:spcBef>
              <a:spcAft>
                <a:spcPts val="0"/>
              </a:spcAft>
              <a:buClr>
                <a:srgbClr val="003366"/>
              </a:buClr>
              <a:buFont typeface="黑体" panose="02010609060101010101" pitchFamily="49" charset="-122"/>
              <a:buChar char="-"/>
              <a:defRPr/>
            </a:pPr>
            <a:r>
              <a:rPr lang="zh-CN" altLang="en-US" sz="1800" b="0" dirty="0">
                <a:solidFill>
                  <a:srgbClr val="003366"/>
                </a:solidFill>
                <a:sym typeface="+mn-ea"/>
              </a:rPr>
              <a:t>哈希函数的选择和阈值的设定对性能影响较大，需根据数据的特性进行调优</a:t>
            </a:r>
            <a:endParaRPr lang="zh-CN" altLang="en-US" sz="1800" b="0" dirty="0">
              <a:solidFill>
                <a:srgbClr val="003366"/>
              </a:solidFill>
            </a:endParaRPr>
          </a:p>
          <a:p>
            <a:endParaRPr lang="zh-CN" altLang="en-US" sz="1800" dirty="0"/>
          </a:p>
        </p:txBody>
      </p:sp>
      <p:pic>
        <p:nvPicPr>
          <p:cNvPr id="3" name="图片 2"/>
          <p:cNvPicPr>
            <a:picLocks noChangeAspect="1"/>
          </p:cNvPicPr>
          <p:nvPr/>
        </p:nvPicPr>
        <p:blipFill>
          <a:blip r:embed="rId2"/>
          <a:stretch>
            <a:fillRect/>
          </a:stretch>
        </p:blipFill>
        <p:spPr>
          <a:xfrm>
            <a:off x="4805503" y="3195334"/>
            <a:ext cx="3960440" cy="21161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83568" y="2204864"/>
            <a:ext cx="8209280" cy="432435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向量数据库的索引技术</a:t>
            </a:r>
            <a:r>
              <a:rPr lang="en-US" altLang="zh-CN" sz="2200" dirty="0">
                <a:solidFill>
                  <a:srgbClr val="0000FF"/>
                </a:solidFill>
              </a:rPr>
              <a:t>——</a:t>
            </a:r>
            <a:r>
              <a:rPr lang="zh-CN" altLang="en-US" sz="2200" dirty="0">
                <a:solidFill>
                  <a:srgbClr val="0000FF"/>
                </a:solidFill>
              </a:rPr>
              <a:t>分层导航小世界图</a:t>
            </a:r>
            <a:endParaRPr lang="en-US" altLang="zh-CN" sz="2200" dirty="0">
              <a:solidFill>
                <a:srgbClr val="0000FF"/>
              </a:solidFill>
            </a:endParaRPr>
          </a:p>
          <a:p>
            <a:pPr marL="800100" lvl="1" indent="-342900">
              <a:lnSpc>
                <a:spcPct val="150000"/>
              </a:lnSpc>
              <a:spcBef>
                <a:spcPts val="600"/>
              </a:spcBef>
              <a:spcAft>
                <a:spcPts val="600"/>
              </a:spcAft>
              <a:buClr>
                <a:srgbClr val="003366"/>
              </a:buClr>
              <a:buFont typeface="黑体" panose="02010609060101010101" pitchFamily="49" charset="-122"/>
              <a:buChar char="-"/>
              <a:defRPr/>
            </a:pPr>
            <a:r>
              <a:rPr lang="zh-CN" altLang="en-US" sz="1900" b="0" dirty="0">
                <a:solidFill>
                  <a:srgbClr val="003366"/>
                </a:solidFill>
              </a:rPr>
              <a:t>结合了小世界网络和层次结构的优点，能在保持搜索效率的同时降低内存消耗</a:t>
            </a:r>
          </a:p>
          <a:p>
            <a:pPr marL="800100" lvl="1" indent="-342900">
              <a:lnSpc>
                <a:spcPct val="150000"/>
              </a:lnSpc>
              <a:spcBef>
                <a:spcPts val="600"/>
              </a:spcBef>
              <a:spcAft>
                <a:spcPts val="600"/>
              </a:spcAft>
              <a:buClr>
                <a:srgbClr val="003366"/>
              </a:buClr>
              <a:buFont typeface="黑体" panose="02010609060101010101" pitchFamily="49" charset="-122"/>
              <a:buChar char="-"/>
              <a:defRPr/>
            </a:pPr>
            <a:r>
              <a:rPr lang="zh-CN" altLang="en-US" sz="1900" b="0" dirty="0">
                <a:solidFill>
                  <a:srgbClr val="003366"/>
                </a:solidFill>
              </a:rPr>
              <a:t>构建包括初始化和优化两个阶段</a:t>
            </a:r>
          </a:p>
          <a:p>
            <a:pPr marL="800100" lvl="1" indent="-342900">
              <a:lnSpc>
                <a:spcPct val="150000"/>
              </a:lnSpc>
              <a:spcBef>
                <a:spcPts val="600"/>
              </a:spcBef>
              <a:spcAft>
                <a:spcPts val="600"/>
              </a:spcAft>
              <a:buClr>
                <a:srgbClr val="003366"/>
              </a:buClr>
              <a:buFont typeface="黑体" panose="02010609060101010101" pitchFamily="49" charset="-122"/>
              <a:buChar char="-"/>
              <a:defRPr/>
            </a:pPr>
            <a:r>
              <a:rPr lang="zh-CN" altLang="en-US" sz="1900" b="0" dirty="0">
                <a:solidFill>
                  <a:srgbClr val="003366"/>
                </a:solidFill>
              </a:rPr>
              <a:t>采用层次结构，将边按特征半径</a:t>
            </a:r>
            <a:br>
              <a:rPr lang="zh-CN" altLang="en-US" sz="1900" b="0" dirty="0">
                <a:solidFill>
                  <a:srgbClr val="003366"/>
                </a:solidFill>
              </a:rPr>
            </a:br>
            <a:r>
              <a:rPr lang="zh-CN" altLang="en-US" sz="1900" b="0" dirty="0">
                <a:solidFill>
                  <a:srgbClr val="003366"/>
                </a:solidFill>
              </a:rPr>
              <a:t>进行分层</a:t>
            </a:r>
          </a:p>
          <a:p>
            <a:pPr marL="800100" lvl="1" indent="-342900" eaLnBrk="1" latinLnBrk="0" hangingPunct="1">
              <a:lnSpc>
                <a:spcPct val="150000"/>
              </a:lnSpc>
              <a:spcBef>
                <a:spcPts val="600"/>
              </a:spcBef>
              <a:spcAft>
                <a:spcPts val="600"/>
              </a:spcAft>
              <a:buClr>
                <a:srgbClr val="003366"/>
              </a:buClr>
              <a:buFont typeface="黑体" panose="02010609060101010101" pitchFamily="49" charset="-122"/>
              <a:buChar char="-"/>
              <a:defRPr/>
            </a:pPr>
            <a:r>
              <a:rPr lang="zh-CN" altLang="en-US" sz="1900" b="0" dirty="0">
                <a:solidFill>
                  <a:srgbClr val="003366"/>
                </a:solidFill>
                <a:latin typeface="+mj-lt"/>
              </a:rPr>
              <a:t>搜索复杂度降到</a:t>
            </a:r>
            <a:r>
              <a:rPr lang="zh-CN" altLang="en-US" sz="1900" b="0" i="1" dirty="0">
                <a:solidFill>
                  <a:srgbClr val="003366"/>
                </a:solidFill>
                <a:latin typeface="+mj-lt"/>
              </a:rPr>
              <a:t>O</a:t>
            </a:r>
            <a:r>
              <a:rPr lang="zh-CN" altLang="en-US" sz="1900" b="0" dirty="0">
                <a:solidFill>
                  <a:srgbClr val="003366"/>
                </a:solidFill>
                <a:latin typeface="+mj-lt"/>
              </a:rPr>
              <a:t>(log </a:t>
            </a:r>
            <a:r>
              <a:rPr lang="zh-CN" altLang="en-US" sz="1900" b="0" i="1" dirty="0">
                <a:solidFill>
                  <a:srgbClr val="003366"/>
                </a:solidFill>
                <a:latin typeface="+mj-lt"/>
              </a:rPr>
              <a:t>n</a:t>
            </a:r>
            <a:r>
              <a:rPr lang="zh-CN" altLang="en-US" sz="1900" b="0" dirty="0">
                <a:solidFill>
                  <a:srgbClr val="003366"/>
                </a:solidFill>
                <a:latin typeface="+mj-lt"/>
              </a:rPr>
              <a:t>)，</a:t>
            </a:r>
            <a:r>
              <a:rPr lang="zh-CN" altLang="en-US" sz="1900" b="0" i="1" dirty="0">
                <a:solidFill>
                  <a:srgbClr val="003366"/>
                </a:solidFill>
                <a:latin typeface="+mj-lt"/>
              </a:rPr>
              <a:t>n</a:t>
            </a:r>
            <a:r>
              <a:rPr lang="zh-CN" altLang="en-US" sz="1900" b="0" dirty="0">
                <a:solidFill>
                  <a:srgbClr val="003366"/>
                </a:solidFill>
                <a:latin typeface="+mj-lt"/>
              </a:rPr>
              <a:t>为图</a:t>
            </a:r>
            <a:br>
              <a:rPr lang="zh-CN" altLang="en-US" sz="1900" b="0" dirty="0">
                <a:solidFill>
                  <a:srgbClr val="003366"/>
                </a:solidFill>
                <a:latin typeface="+mj-lt"/>
              </a:rPr>
            </a:br>
            <a:r>
              <a:rPr lang="zh-CN" altLang="en-US" sz="1900" b="0" dirty="0">
                <a:solidFill>
                  <a:srgbClr val="003366"/>
                </a:solidFill>
                <a:latin typeface="+mj-lt"/>
              </a:rPr>
              <a:t>中的节点数</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(5)</a:t>
            </a:r>
            <a:endParaRPr lang="zh-CN" altLang="en-US" dirty="0">
              <a:ea typeface="黑体" panose="02010609060101010101"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09966928"/>
              </p:ext>
            </p:extLst>
          </p:nvPr>
        </p:nvGraphicFramePr>
        <p:xfrm>
          <a:off x="5220072" y="3212976"/>
          <a:ext cx="3363532" cy="3196000"/>
        </p:xfrm>
        <a:graphic>
          <a:graphicData uri="http://schemas.openxmlformats.org/presentationml/2006/ole">
            <mc:AlternateContent xmlns:mc="http://schemas.openxmlformats.org/markup-compatibility/2006">
              <mc:Choice xmlns:v="urn:schemas-microsoft-com:vml" Requires="v">
                <p:oleObj name="Visio" r:id="rId2" imgW="2590165" imgH="2470785" progId="Visio.Drawing.15">
                  <p:embed/>
                </p:oleObj>
              </mc:Choice>
              <mc:Fallback>
                <p:oleObj name="Visio" r:id="rId2" imgW="2590165" imgH="2470785" progId="Visio.Drawing.15">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212976"/>
                        <a:ext cx="3363532" cy="3196000"/>
                      </a:xfrm>
                      <a:prstGeom prst="rect">
                        <a:avLst/>
                      </a:prstGeom>
                      <a:no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a:spLocks noChangeArrowheads="1"/>
          </p:cNvSpPr>
          <p:nvPr/>
        </p:nvSpPr>
        <p:spPr bwMode="auto">
          <a:xfrm>
            <a:off x="611505" y="2090102"/>
            <a:ext cx="8230870" cy="42545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向量数据库的搜索技术</a:t>
            </a:r>
          </a:p>
          <a:p>
            <a:pPr marL="0" indent="0">
              <a:lnSpc>
                <a:spcPts val="2400"/>
              </a:lnSpc>
              <a:spcBef>
                <a:spcPts val="600"/>
              </a:spcBef>
              <a:spcAft>
                <a:spcPts val="600"/>
              </a:spcAft>
              <a:buFont typeface="Wingdings" panose="05000000000000000000" charset="0"/>
              <a:buNone/>
            </a:pPr>
            <a:endParaRPr lang="zh-CN" altLang="en-US"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(6)</a:t>
            </a:r>
            <a:endParaRPr lang="zh-CN" altLang="en-US" dirty="0">
              <a:ea typeface="黑体" panose="02010609060101010101" pitchFamily="2" charset="-122"/>
            </a:endParaRPr>
          </a:p>
        </p:txBody>
      </p:sp>
      <p:sp>
        <p:nvSpPr>
          <p:cNvPr id="2" name="Rectangle 3"/>
          <p:cNvSpPr>
            <a:spLocks noChangeArrowheads="1"/>
          </p:cNvSpPr>
          <p:nvPr/>
        </p:nvSpPr>
        <p:spPr bwMode="auto">
          <a:xfrm>
            <a:off x="727075" y="2447290"/>
            <a:ext cx="4204965" cy="1102995"/>
          </a:xfrm>
          <a:prstGeom prst="rect">
            <a:avLst/>
          </a:prstGeom>
          <a:noFill/>
          <a:ln w="9525">
            <a:noFill/>
            <a:miter lim="800000"/>
          </a:ln>
        </p:spPr>
        <p:txBody>
          <a:bodyPr/>
          <a:lstStyle/>
          <a:p>
            <a:pPr marL="342900" indent="-342900" eaLnBrk="1" latinLnBrk="0" hangingPunct="1">
              <a:lnSpc>
                <a:spcPct val="150000"/>
              </a:lnSpc>
              <a:spcBef>
                <a:spcPts val="600"/>
              </a:spcBef>
              <a:spcAft>
                <a:spcPts val="600"/>
              </a:spcAft>
              <a:buSzPct val="55000"/>
              <a:buFont typeface="Wingdings" panose="05000000000000000000" pitchFamily="2" charset="2"/>
              <a:buChar char="n"/>
            </a:pPr>
            <a:r>
              <a:rPr lang="zh-CN" altLang="en-US" sz="2000" b="0" noProof="0" dirty="0">
                <a:ln>
                  <a:noFill/>
                </a:ln>
                <a:solidFill>
                  <a:srgbClr val="003366"/>
                </a:solidFill>
                <a:effectLst/>
                <a:uLnTx/>
                <a:uFillTx/>
                <a:sym typeface="+mn-ea"/>
              </a:rPr>
              <a:t>近似最邻近搜索是</a:t>
            </a:r>
            <a:r>
              <a:rPr lang="zh-CN" altLang="en-US" sz="2000" b="0" noProof="0" dirty="0">
                <a:ln>
                  <a:noFill/>
                </a:ln>
                <a:solidFill>
                  <a:srgbClr val="FF0000"/>
                </a:solidFill>
                <a:effectLst/>
                <a:uLnTx/>
                <a:uFillTx/>
                <a:sym typeface="+mn-ea"/>
              </a:rPr>
              <a:t>最基本、最重要的操作之一</a:t>
            </a:r>
            <a:r>
              <a:rPr lang="en-US" altLang="zh-CN" sz="2000" b="0" noProof="0" dirty="0">
                <a:ln>
                  <a:noFill/>
                </a:ln>
                <a:solidFill>
                  <a:srgbClr val="003366"/>
                </a:solidFill>
                <a:effectLst/>
                <a:uLnTx/>
                <a:uFillTx/>
                <a:sym typeface="+mn-ea"/>
              </a:rPr>
              <a:t> </a:t>
            </a:r>
          </a:p>
        </p:txBody>
      </p:sp>
      <p:pic>
        <p:nvPicPr>
          <p:cNvPr id="3" name="图片 2"/>
          <p:cNvPicPr>
            <a:picLocks noChangeAspect="1"/>
          </p:cNvPicPr>
          <p:nvPr/>
        </p:nvPicPr>
        <p:blipFill>
          <a:blip r:embed="rId3"/>
          <a:stretch>
            <a:fillRect/>
          </a:stretch>
        </p:blipFill>
        <p:spPr>
          <a:xfrm>
            <a:off x="4857968" y="2178526"/>
            <a:ext cx="4287520" cy="2163923"/>
          </a:xfrm>
          <a:prstGeom prst="rect">
            <a:avLst/>
          </a:prstGeom>
        </p:spPr>
      </p:pic>
      <p:sp>
        <p:nvSpPr>
          <p:cNvPr id="4" name="Rectangle 3"/>
          <p:cNvSpPr>
            <a:spLocks noChangeArrowheads="1"/>
          </p:cNvSpPr>
          <p:nvPr/>
        </p:nvSpPr>
        <p:spPr bwMode="auto">
          <a:xfrm>
            <a:off x="693060" y="3372168"/>
            <a:ext cx="4238980" cy="1070610"/>
          </a:xfrm>
          <a:prstGeom prst="rect">
            <a:avLst/>
          </a:prstGeom>
          <a:noFill/>
          <a:ln w="9525">
            <a:noFill/>
            <a:miter lim="800000"/>
          </a:ln>
        </p:spPr>
        <p:txBody>
          <a:bodyPr/>
          <a:lstStyle/>
          <a:p>
            <a:pPr marL="342900" indent="-342900" eaLnBrk="1" latinLnBrk="0" hangingPunct="1">
              <a:lnSpc>
                <a:spcPct val="150000"/>
              </a:lnSpc>
              <a:spcBef>
                <a:spcPts val="600"/>
              </a:spcBef>
              <a:spcAft>
                <a:spcPts val="600"/>
              </a:spcAft>
              <a:buSzPct val="55000"/>
              <a:buFont typeface="Wingdings" panose="05000000000000000000" pitchFamily="2" charset="2"/>
              <a:buChar char="n"/>
            </a:pPr>
            <a:r>
              <a:rPr lang="zh-CN" altLang="en-US" sz="2000" b="0" noProof="0" dirty="0">
                <a:ln>
                  <a:noFill/>
                </a:ln>
                <a:solidFill>
                  <a:srgbClr val="003366"/>
                </a:solidFill>
                <a:effectLst/>
                <a:uLnTx/>
                <a:uFillTx/>
                <a:sym typeface="+mn-ea"/>
              </a:rPr>
              <a:t>相似性度量是判断两个向量是否相似的依据</a:t>
            </a:r>
          </a:p>
          <a:p>
            <a:pPr marL="342900" indent="-342900" eaLnBrk="1" latinLnBrk="0" hangingPunct="1">
              <a:lnSpc>
                <a:spcPct val="150000"/>
              </a:lnSpc>
              <a:spcBef>
                <a:spcPts val="600"/>
              </a:spcBef>
              <a:spcAft>
                <a:spcPts val="600"/>
              </a:spcAft>
              <a:buFont typeface="Wingdings" panose="05000000000000000000" charset="0"/>
              <a:buChar char="ü"/>
            </a:pPr>
            <a:endParaRPr lang="en-US" altLang="zh-CN" sz="2000" noProof="0" dirty="0">
              <a:ln>
                <a:noFill/>
              </a:ln>
              <a:solidFill>
                <a:srgbClr val="003366"/>
              </a:solidFill>
              <a:effectLst/>
              <a:uLnTx/>
              <a:uFillTx/>
              <a:sym typeface="+mn-ea"/>
            </a:endParaRPr>
          </a:p>
        </p:txBody>
      </p:sp>
      <p:sp>
        <p:nvSpPr>
          <p:cNvPr id="16" name="Rectangle 3"/>
          <p:cNvSpPr>
            <a:spLocks noChangeArrowheads="1"/>
          </p:cNvSpPr>
          <p:nvPr/>
        </p:nvSpPr>
        <p:spPr bwMode="auto">
          <a:xfrm>
            <a:off x="853122" y="4373369"/>
            <a:ext cx="7747635" cy="1740535"/>
          </a:xfrm>
          <a:prstGeom prst="rect">
            <a:avLst/>
          </a:prstGeom>
          <a:noFill/>
          <a:ln w="9525">
            <a:noFill/>
            <a:miter lim="800000"/>
          </a:ln>
        </p:spPr>
        <p:txBody>
          <a:bodyPr/>
          <a:lstStyle/>
          <a:p>
            <a:pPr marL="342900" indent="-342900" eaLnBrk="1" latinLnBrk="0" hangingPunct="1">
              <a:lnSpc>
                <a:spcPct val="150000"/>
              </a:lnSpc>
              <a:spcBef>
                <a:spcPts val="600"/>
              </a:spcBef>
              <a:spcAft>
                <a:spcPts val="600"/>
              </a:spcAft>
              <a:buFont typeface="黑体" panose="02010609060101010101" pitchFamily="49" charset="-122"/>
              <a:buChar char="-"/>
            </a:pPr>
            <a:r>
              <a:rPr lang="zh-CN" altLang="en-US" sz="2000" b="0" noProof="0" dirty="0">
                <a:ln>
                  <a:noFill/>
                </a:ln>
                <a:solidFill>
                  <a:srgbClr val="003366"/>
                </a:solidFill>
                <a:effectLst/>
                <a:uLnTx/>
                <a:uFillTx/>
                <a:sym typeface="+mn-ea"/>
              </a:rPr>
              <a:t>欧几里得距离（Euclidean Distance）（</a:t>
            </a:r>
            <a:r>
              <a:rPr lang="zh-CN" altLang="en-US" sz="2000" b="0" noProof="0" dirty="0">
                <a:ln>
                  <a:noFill/>
                </a:ln>
                <a:solidFill>
                  <a:srgbClr val="FF0000"/>
                </a:solidFill>
                <a:effectLst/>
                <a:uLnTx/>
                <a:uFillTx/>
                <a:sym typeface="+mn-ea"/>
              </a:rPr>
              <a:t>最常用相似性度量方法</a:t>
            </a:r>
            <a:r>
              <a:rPr lang="zh-CN" altLang="en-US" sz="2000" b="0" noProof="0" dirty="0">
                <a:ln>
                  <a:noFill/>
                </a:ln>
                <a:solidFill>
                  <a:srgbClr val="003366"/>
                </a:solidFill>
                <a:effectLst/>
                <a:uLnTx/>
                <a:uFillTx/>
                <a:sym typeface="+mn-ea"/>
              </a:rPr>
              <a:t>）</a:t>
            </a:r>
          </a:p>
          <a:p>
            <a:pPr marL="342900" indent="-342900" eaLnBrk="1" latinLnBrk="0" hangingPunct="1">
              <a:lnSpc>
                <a:spcPct val="150000"/>
              </a:lnSpc>
              <a:spcBef>
                <a:spcPts val="600"/>
              </a:spcBef>
              <a:spcAft>
                <a:spcPts val="600"/>
              </a:spcAft>
              <a:buFont typeface="黑体" panose="02010609060101010101" pitchFamily="49" charset="-122"/>
              <a:buChar char="-"/>
            </a:pPr>
            <a:r>
              <a:rPr lang="zh-CN" altLang="en-US" sz="2000" b="0" noProof="0" dirty="0">
                <a:ln>
                  <a:noFill/>
                </a:ln>
                <a:solidFill>
                  <a:srgbClr val="003366"/>
                </a:solidFill>
                <a:effectLst/>
                <a:uLnTx/>
                <a:uFillTx/>
                <a:sym typeface="+mn-ea"/>
              </a:rPr>
              <a:t>余弦相似度（Cosine Similarity）</a:t>
            </a:r>
          </a:p>
          <a:p>
            <a:pPr marL="342900" indent="-342900" eaLnBrk="1" latinLnBrk="0" hangingPunct="1">
              <a:lnSpc>
                <a:spcPct val="150000"/>
              </a:lnSpc>
              <a:spcBef>
                <a:spcPts val="600"/>
              </a:spcBef>
              <a:spcAft>
                <a:spcPts val="600"/>
              </a:spcAft>
              <a:buFont typeface="黑体" panose="02010609060101010101" pitchFamily="49" charset="-122"/>
              <a:buChar char="-"/>
            </a:pPr>
            <a:r>
              <a:rPr lang="en-US" altLang="zh-CN" sz="2000" b="0" noProof="0" dirty="0">
                <a:ln>
                  <a:noFill/>
                </a:ln>
                <a:solidFill>
                  <a:srgbClr val="003366"/>
                </a:solidFill>
                <a:effectLst/>
                <a:uLnTx/>
                <a:uFillTx/>
                <a:sym typeface="+mn-ea"/>
              </a:rPr>
              <a:t>Jaccard系数（Jaccard Coefficient）</a:t>
            </a:r>
          </a:p>
        </p:txBody>
      </p:sp>
      <p:sp>
        <p:nvSpPr>
          <p:cNvPr id="14" name="AutoShape 4"/>
          <p:cNvSpPr>
            <a:spLocks noChangeArrowheads="1"/>
          </p:cNvSpPr>
          <p:nvPr/>
        </p:nvSpPr>
        <p:spPr bwMode="auto">
          <a:xfrm>
            <a:off x="5868144" y="5243636"/>
            <a:ext cx="3181831" cy="929976"/>
          </a:xfrm>
          <a:prstGeom prst="cloudCallout">
            <a:avLst>
              <a:gd name="adj1" fmla="val -55086"/>
              <a:gd name="adj2" fmla="val -69310"/>
            </a:avLst>
          </a:prstGeom>
          <a:solidFill>
            <a:schemeClr val="accent1"/>
          </a:solidFill>
          <a:ln w="9525">
            <a:solidFill>
              <a:schemeClr val="tx1"/>
            </a:solidFill>
            <a:round/>
          </a:ln>
        </p:spPr>
        <p:txBody>
          <a:bodyPr anchor="ctr"/>
          <a:lstStyle/>
          <a:p>
            <a:pPr marL="0" marR="0" lvl="0" indent="0" algn="l" defTabSz="914400" rtl="0" eaLnBrk="1" fontAlgn="base" latinLnBrk="0" hangingPunct="1">
              <a:spcBef>
                <a:spcPct val="20000"/>
              </a:spcBef>
              <a:spcAft>
                <a:spcPct val="0"/>
              </a:spcAft>
              <a:buClr>
                <a:srgbClr val="003366"/>
              </a:buClr>
              <a:buSzTx/>
              <a:buFont typeface="Wingdings" panose="05000000000000000000" pitchFamily="2" charset="2"/>
              <a:buNone/>
              <a:defRPr/>
            </a:pP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有没有牺牲效率来提高精度的方法？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755526" y="2278800"/>
            <a:ext cx="8208962" cy="4000376"/>
          </a:xfrm>
          <a:prstGeom prst="rect">
            <a:avLst/>
          </a:prstGeom>
          <a:noFill/>
          <a:ln w="9525">
            <a:noFill/>
            <a:miter lim="800000"/>
          </a:ln>
        </p:spPr>
        <p:txBody>
          <a:bodyPr/>
          <a:lstStyle/>
          <a:p>
            <a:pPr marL="342900" indent="-342900">
              <a:spcBef>
                <a:spcPts val="600"/>
              </a:spcBef>
              <a:spcAft>
                <a:spcPts val="600"/>
              </a:spcAft>
              <a:buFont typeface="Wingdings" panose="05000000000000000000" pitchFamily="2" charset="2"/>
              <a:buChar char="w"/>
            </a:pPr>
            <a:r>
              <a:rPr lang="zh-CN" altLang="en-US" sz="2200" dirty="0">
                <a:solidFill>
                  <a:srgbClr val="0000FF"/>
                </a:solidFill>
                <a:latin typeface="黑体" panose="02010609060101010101" pitchFamily="2" charset="-122"/>
              </a:rPr>
              <a:t>数据组织内涵</a:t>
            </a:r>
          </a:p>
          <a:p>
            <a:pPr marL="800100" lvl="1" indent="-342900">
              <a:spcBef>
                <a:spcPts val="600"/>
              </a:spcBef>
              <a:spcAft>
                <a:spcPts val="600"/>
              </a:spcAft>
              <a:buFontTx/>
              <a:buChar char="-"/>
            </a:pPr>
            <a:r>
              <a:rPr lang="zh-CN" altLang="en-US" sz="2000" b="0" dirty="0"/>
              <a:t>定义</a:t>
            </a:r>
            <a:r>
              <a:rPr lang="zh-CN" altLang="en-US" sz="2000" b="0" dirty="0">
                <a:latin typeface="黑体" panose="02010609060101010101" pitchFamily="2" charset="-122"/>
              </a:rPr>
              <a:t>：</a:t>
            </a:r>
            <a:r>
              <a:rPr lang="zh-CN" altLang="en-US" sz="1800" b="0" dirty="0">
                <a:solidFill>
                  <a:srgbClr val="002060"/>
                </a:solidFill>
              </a:rPr>
              <a:t>按照一定的方式和规则对数据进行归并、存储、处理的过程</a:t>
            </a:r>
            <a:endParaRPr lang="en-US" altLang="zh-CN" sz="1800" b="0" dirty="0">
              <a:solidFill>
                <a:srgbClr val="002060"/>
              </a:solidFill>
            </a:endParaRPr>
          </a:p>
          <a:p>
            <a:pPr marL="800100" lvl="1" indent="-342900">
              <a:spcBef>
                <a:spcPts val="600"/>
              </a:spcBef>
              <a:spcAft>
                <a:spcPts val="600"/>
              </a:spcAft>
              <a:buFontTx/>
              <a:buChar char="-"/>
            </a:pPr>
            <a:endParaRPr lang="en-US" altLang="zh-CN" sz="1800" b="0" dirty="0">
              <a:solidFill>
                <a:srgbClr val="002060"/>
              </a:solidFill>
            </a:endParaRPr>
          </a:p>
          <a:p>
            <a:pPr marL="800100" lvl="1" indent="-342900">
              <a:spcBef>
                <a:spcPts val="600"/>
              </a:spcBef>
              <a:spcAft>
                <a:spcPts val="600"/>
              </a:spcAft>
              <a:buFontTx/>
              <a:buChar char="-"/>
            </a:pPr>
            <a:endParaRPr lang="en-US" altLang="zh-CN" sz="1800" b="0" dirty="0">
              <a:solidFill>
                <a:srgbClr val="000000"/>
              </a:solidFill>
            </a:endParaRPr>
          </a:p>
          <a:p>
            <a:pPr lvl="1">
              <a:spcBef>
                <a:spcPts val="600"/>
              </a:spcBef>
              <a:spcAft>
                <a:spcPts val="600"/>
              </a:spcAft>
            </a:pPr>
            <a:endParaRPr lang="zh-CN" altLang="en-US" sz="1800" b="0" dirty="0">
              <a:solidFill>
                <a:srgbClr val="000000"/>
              </a:solidFill>
            </a:endParaRPr>
          </a:p>
          <a:p>
            <a:pPr marL="800100" lvl="1" indent="-342900">
              <a:spcBef>
                <a:spcPts val="600"/>
              </a:spcBef>
              <a:spcAft>
                <a:spcPts val="600"/>
              </a:spcAft>
              <a:buFontTx/>
              <a:buChar char="-"/>
            </a:pPr>
            <a:r>
              <a:rPr lang="zh-CN" altLang="en-US" sz="2000" b="0" dirty="0"/>
              <a:t>引例</a:t>
            </a:r>
            <a:r>
              <a:rPr lang="zh-CN" altLang="en-US" sz="2000" b="0" dirty="0">
                <a:latin typeface="黑体" panose="02010609060101010101" pitchFamily="2" charset="-122"/>
              </a:rPr>
              <a:t>：</a:t>
            </a:r>
            <a:r>
              <a:rPr lang="zh-CN" altLang="en-US" sz="1800" b="0" dirty="0">
                <a:solidFill>
                  <a:srgbClr val="002060"/>
                </a:solidFill>
              </a:rPr>
              <a:t>有如上表所示学生</a:t>
            </a:r>
            <a:r>
              <a:rPr lang="en-US" altLang="zh-CN" sz="1800" b="0" dirty="0">
                <a:solidFill>
                  <a:srgbClr val="002060"/>
                </a:solidFill>
              </a:rPr>
              <a:t>ID</a:t>
            </a:r>
            <a:r>
              <a:rPr lang="zh-CN" altLang="en-US" sz="1800" b="0" dirty="0">
                <a:solidFill>
                  <a:srgbClr val="002060"/>
                </a:solidFill>
              </a:rPr>
              <a:t>及成绩的数据，则数据组织的任务为：</a:t>
            </a:r>
            <a:endParaRPr lang="en-US" altLang="zh-CN" sz="1800" b="0" dirty="0">
              <a:solidFill>
                <a:srgbClr val="002060"/>
              </a:solidFill>
            </a:endParaRPr>
          </a:p>
          <a:p>
            <a:pPr lvl="1">
              <a:spcBef>
                <a:spcPts val="600"/>
              </a:spcBef>
              <a:spcAft>
                <a:spcPts val="600"/>
              </a:spcAft>
            </a:pPr>
            <a:r>
              <a:rPr lang="zh-CN" altLang="en-US" sz="1800" b="0" dirty="0">
                <a:solidFill>
                  <a:srgbClr val="002060"/>
                </a:solidFill>
              </a:rPr>
              <a:t>① 进行数据异常处理、数据清洗等数据预处理操作</a:t>
            </a:r>
            <a:endParaRPr lang="en-US" altLang="zh-CN" sz="1800" b="0" dirty="0">
              <a:solidFill>
                <a:srgbClr val="002060"/>
              </a:solidFill>
            </a:endParaRPr>
          </a:p>
          <a:p>
            <a:pPr lvl="1">
              <a:spcBef>
                <a:spcPts val="600"/>
              </a:spcBef>
              <a:spcAft>
                <a:spcPts val="600"/>
              </a:spcAft>
            </a:pPr>
            <a:r>
              <a:rPr lang="zh-CN" altLang="en-US" sz="1800" b="0" dirty="0">
                <a:solidFill>
                  <a:srgbClr val="002060"/>
                </a:solidFill>
              </a:rPr>
              <a:t>② 按照一定方式其存入相应的数据容器（可理解为数据库）</a:t>
            </a:r>
            <a:endParaRPr lang="en-US" altLang="zh-CN" sz="1800" b="0" dirty="0">
              <a:solidFill>
                <a:srgbClr val="002060"/>
              </a:solidFill>
            </a:endParaRPr>
          </a:p>
          <a:p>
            <a:pPr lvl="1">
              <a:spcBef>
                <a:spcPts val="600"/>
              </a:spcBef>
              <a:spcAft>
                <a:spcPts val="600"/>
              </a:spcAft>
            </a:pPr>
            <a:r>
              <a:rPr lang="zh-CN" altLang="en-US" sz="1800" b="0" dirty="0">
                <a:solidFill>
                  <a:srgbClr val="002060"/>
                </a:solidFill>
              </a:rPr>
              <a:t>③ 对存入数据容器中的数据进行再处理</a:t>
            </a:r>
            <a:endParaRPr lang="zh-CN" altLang="en-US" sz="2000" b="0" dirty="0">
              <a:solidFill>
                <a:srgbClr val="002060"/>
              </a:solidFill>
              <a:latin typeface="黑体" panose="02010609060101010101" pitchFamily="2" charset="-122"/>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数据组织概述 </a:t>
            </a:r>
            <a:r>
              <a:rPr lang="en-US" altLang="zh-CN" dirty="0">
                <a:ea typeface="黑体" panose="02010609060101010101" pitchFamily="2" charset="-122"/>
              </a:rPr>
              <a:t>(1)</a:t>
            </a:r>
            <a:endParaRPr lang="zh-CN" altLang="en-US" dirty="0">
              <a:ea typeface="黑体" panose="02010609060101010101" pitchFamily="2"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2261744750"/>
              </p:ext>
            </p:extLst>
          </p:nvPr>
        </p:nvGraphicFramePr>
        <p:xfrm>
          <a:off x="1691680" y="3356992"/>
          <a:ext cx="5940088" cy="936104"/>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468000">
                  <a:extLst>
                    <a:ext uri="{9D8B030D-6E8A-4147-A177-3AD203B41FA5}">
                      <a16:colId xmlns:a16="http://schemas.microsoft.com/office/drawing/2014/main" val="20001"/>
                    </a:ext>
                  </a:extLst>
                </a:gridCol>
                <a:gridCol w="468000">
                  <a:extLst>
                    <a:ext uri="{9D8B030D-6E8A-4147-A177-3AD203B41FA5}">
                      <a16:colId xmlns:a16="http://schemas.microsoft.com/office/drawing/2014/main" val="20002"/>
                    </a:ext>
                  </a:extLst>
                </a:gridCol>
                <a:gridCol w="468000">
                  <a:extLst>
                    <a:ext uri="{9D8B030D-6E8A-4147-A177-3AD203B41FA5}">
                      <a16:colId xmlns:a16="http://schemas.microsoft.com/office/drawing/2014/main" val="20003"/>
                    </a:ext>
                  </a:extLst>
                </a:gridCol>
                <a:gridCol w="468000">
                  <a:extLst>
                    <a:ext uri="{9D8B030D-6E8A-4147-A177-3AD203B41FA5}">
                      <a16:colId xmlns:a16="http://schemas.microsoft.com/office/drawing/2014/main" val="20004"/>
                    </a:ext>
                  </a:extLst>
                </a:gridCol>
                <a:gridCol w="468000">
                  <a:extLst>
                    <a:ext uri="{9D8B030D-6E8A-4147-A177-3AD203B41FA5}">
                      <a16:colId xmlns:a16="http://schemas.microsoft.com/office/drawing/2014/main" val="20005"/>
                    </a:ext>
                  </a:extLst>
                </a:gridCol>
                <a:gridCol w="468000">
                  <a:extLst>
                    <a:ext uri="{9D8B030D-6E8A-4147-A177-3AD203B41FA5}">
                      <a16:colId xmlns:a16="http://schemas.microsoft.com/office/drawing/2014/main" val="20006"/>
                    </a:ext>
                  </a:extLst>
                </a:gridCol>
                <a:gridCol w="468000">
                  <a:extLst>
                    <a:ext uri="{9D8B030D-6E8A-4147-A177-3AD203B41FA5}">
                      <a16:colId xmlns:a16="http://schemas.microsoft.com/office/drawing/2014/main" val="20007"/>
                    </a:ext>
                  </a:extLst>
                </a:gridCol>
                <a:gridCol w="468000">
                  <a:extLst>
                    <a:ext uri="{9D8B030D-6E8A-4147-A177-3AD203B41FA5}">
                      <a16:colId xmlns:a16="http://schemas.microsoft.com/office/drawing/2014/main" val="20008"/>
                    </a:ext>
                  </a:extLst>
                </a:gridCol>
                <a:gridCol w="468000">
                  <a:extLst>
                    <a:ext uri="{9D8B030D-6E8A-4147-A177-3AD203B41FA5}">
                      <a16:colId xmlns:a16="http://schemas.microsoft.com/office/drawing/2014/main" val="20009"/>
                    </a:ext>
                  </a:extLst>
                </a:gridCol>
                <a:gridCol w="468000">
                  <a:extLst>
                    <a:ext uri="{9D8B030D-6E8A-4147-A177-3AD203B41FA5}">
                      <a16:colId xmlns:a16="http://schemas.microsoft.com/office/drawing/2014/main" val="20010"/>
                    </a:ext>
                  </a:extLst>
                </a:gridCol>
                <a:gridCol w="468000">
                  <a:extLst>
                    <a:ext uri="{9D8B030D-6E8A-4147-A177-3AD203B41FA5}">
                      <a16:colId xmlns:a16="http://schemas.microsoft.com/office/drawing/2014/main" val="20011"/>
                    </a:ext>
                  </a:extLst>
                </a:gridCol>
              </a:tblGrid>
              <a:tr h="472352">
                <a:tc>
                  <a:txBody>
                    <a:bodyPr/>
                    <a:lstStyle/>
                    <a:p>
                      <a:pPr algn="ctr"/>
                      <a:r>
                        <a:rPr lang="en-US" altLang="zh-CN" dirty="0">
                          <a:solidFill>
                            <a:schemeClr val="tx1"/>
                          </a:solidFill>
                        </a:rPr>
                        <a:t>ID</a:t>
                      </a:r>
                      <a:endParaRPr lang="zh-CN" altLang="en-US" dirty="0">
                        <a:solidFill>
                          <a:schemeClr val="tx1"/>
                        </a:solidFill>
                      </a:endParaRPr>
                    </a:p>
                  </a:txBody>
                  <a:tcPr anchor="ctr"/>
                </a:tc>
                <a:tc>
                  <a:txBody>
                    <a:bodyPr/>
                    <a:lstStyle/>
                    <a:p>
                      <a:pPr algn="ctr"/>
                      <a:r>
                        <a:rPr lang="en-US" altLang="zh-CN" dirty="0">
                          <a:solidFill>
                            <a:schemeClr val="tx1"/>
                          </a:solidFill>
                        </a:rPr>
                        <a:t>0</a:t>
                      </a:r>
                      <a:endParaRPr lang="zh-CN" altLang="en-US" dirty="0">
                        <a:solidFill>
                          <a:schemeClr val="tx1"/>
                        </a:solidFill>
                      </a:endParaRPr>
                    </a:p>
                  </a:txBody>
                  <a:tcPr anchor="ctr"/>
                </a:tc>
                <a:tc>
                  <a:txBody>
                    <a:bodyPr/>
                    <a:lstStyle/>
                    <a:p>
                      <a:pPr algn="ctr"/>
                      <a:r>
                        <a:rPr lang="en-US" altLang="zh-CN" dirty="0">
                          <a:solidFill>
                            <a:schemeClr val="tx1"/>
                          </a:solidFill>
                        </a:rPr>
                        <a:t>1</a:t>
                      </a:r>
                      <a:endParaRPr lang="zh-CN" altLang="en-US" dirty="0">
                        <a:solidFill>
                          <a:schemeClr val="tx1"/>
                        </a:solidFill>
                      </a:endParaRPr>
                    </a:p>
                  </a:txBody>
                  <a:tcPr anchor="ctr"/>
                </a:tc>
                <a:tc>
                  <a:txBody>
                    <a:bodyPr/>
                    <a:lstStyle/>
                    <a:p>
                      <a:pPr algn="ctr"/>
                      <a:r>
                        <a:rPr lang="en-US" altLang="zh-CN" dirty="0">
                          <a:solidFill>
                            <a:schemeClr val="tx1"/>
                          </a:solidFill>
                        </a:rPr>
                        <a:t>2</a:t>
                      </a:r>
                      <a:endParaRPr lang="zh-CN" altLang="en-US" dirty="0">
                        <a:solidFill>
                          <a:schemeClr val="tx1"/>
                        </a:solidFill>
                      </a:endParaRPr>
                    </a:p>
                  </a:txBody>
                  <a:tcPr anchor="ctr"/>
                </a:tc>
                <a:tc>
                  <a:txBody>
                    <a:bodyPr/>
                    <a:lstStyle/>
                    <a:p>
                      <a:pPr algn="ctr"/>
                      <a:r>
                        <a:rPr lang="en-US" altLang="zh-CN" dirty="0">
                          <a:solidFill>
                            <a:schemeClr val="tx1"/>
                          </a:solidFill>
                        </a:rPr>
                        <a:t>3</a:t>
                      </a:r>
                      <a:endParaRPr lang="zh-CN" altLang="en-US" dirty="0">
                        <a:solidFill>
                          <a:schemeClr val="tx1"/>
                        </a:solidFill>
                      </a:endParaRPr>
                    </a:p>
                  </a:txBody>
                  <a:tcPr anchor="ctr"/>
                </a:tc>
                <a:tc>
                  <a:txBody>
                    <a:bodyPr/>
                    <a:lstStyle/>
                    <a:p>
                      <a:pPr algn="ctr"/>
                      <a:r>
                        <a:rPr lang="en-US" altLang="zh-CN" dirty="0">
                          <a:solidFill>
                            <a:schemeClr val="tx1"/>
                          </a:solidFill>
                        </a:rPr>
                        <a:t>4</a:t>
                      </a:r>
                      <a:endParaRPr lang="zh-CN" altLang="en-US" dirty="0">
                        <a:solidFill>
                          <a:schemeClr val="tx1"/>
                        </a:solidFill>
                      </a:endParaRPr>
                    </a:p>
                  </a:txBody>
                  <a:tcPr anchor="ctr"/>
                </a:tc>
                <a:tc>
                  <a:txBody>
                    <a:bodyPr/>
                    <a:lstStyle/>
                    <a:p>
                      <a:pPr algn="ctr"/>
                      <a:r>
                        <a:rPr lang="en-US" altLang="zh-CN" dirty="0">
                          <a:solidFill>
                            <a:schemeClr val="tx1"/>
                          </a:solidFill>
                        </a:rPr>
                        <a:t>5</a:t>
                      </a:r>
                      <a:endParaRPr lang="zh-CN" altLang="en-US" dirty="0">
                        <a:solidFill>
                          <a:schemeClr val="tx1"/>
                        </a:solidFill>
                      </a:endParaRPr>
                    </a:p>
                  </a:txBody>
                  <a:tcPr anchor="ctr"/>
                </a:tc>
                <a:tc>
                  <a:txBody>
                    <a:bodyPr/>
                    <a:lstStyle/>
                    <a:p>
                      <a:pPr algn="ctr"/>
                      <a:r>
                        <a:rPr lang="en-US" altLang="zh-CN" dirty="0">
                          <a:solidFill>
                            <a:schemeClr val="tx1"/>
                          </a:solidFill>
                        </a:rPr>
                        <a:t>6</a:t>
                      </a:r>
                      <a:endParaRPr lang="zh-CN" altLang="en-US" dirty="0">
                        <a:solidFill>
                          <a:schemeClr val="tx1"/>
                        </a:solidFill>
                      </a:endParaRPr>
                    </a:p>
                  </a:txBody>
                  <a:tcPr anchor="ctr"/>
                </a:tc>
                <a:tc>
                  <a:txBody>
                    <a:bodyPr/>
                    <a:lstStyle/>
                    <a:p>
                      <a:pPr algn="ctr"/>
                      <a:r>
                        <a:rPr lang="en-US" altLang="zh-CN" dirty="0">
                          <a:solidFill>
                            <a:schemeClr val="tx1"/>
                          </a:solidFill>
                        </a:rPr>
                        <a:t>7</a:t>
                      </a:r>
                      <a:endParaRPr lang="zh-CN" altLang="en-US" dirty="0">
                        <a:solidFill>
                          <a:schemeClr val="tx1"/>
                        </a:solidFill>
                      </a:endParaRPr>
                    </a:p>
                  </a:txBody>
                  <a:tcPr anchor="ctr"/>
                </a:tc>
                <a:tc>
                  <a:txBody>
                    <a:bodyPr/>
                    <a:lstStyle/>
                    <a:p>
                      <a:pPr algn="ctr"/>
                      <a:r>
                        <a:rPr lang="en-US" altLang="zh-CN" dirty="0">
                          <a:solidFill>
                            <a:schemeClr val="tx1"/>
                          </a:solidFill>
                        </a:rPr>
                        <a:t>8</a:t>
                      </a:r>
                      <a:endParaRPr lang="zh-CN" altLang="en-US" dirty="0">
                        <a:solidFill>
                          <a:schemeClr val="tx1"/>
                        </a:solidFill>
                      </a:endParaRPr>
                    </a:p>
                  </a:txBody>
                  <a:tcPr anchor="ctr"/>
                </a:tc>
                <a:tc>
                  <a:txBody>
                    <a:bodyPr/>
                    <a:lstStyle/>
                    <a:p>
                      <a:pPr algn="ctr"/>
                      <a:r>
                        <a:rPr lang="en-US" altLang="zh-CN" dirty="0">
                          <a:solidFill>
                            <a:schemeClr val="tx1"/>
                          </a:solidFill>
                        </a:rPr>
                        <a:t>9</a:t>
                      </a:r>
                      <a:endParaRPr lang="zh-CN" altLang="en-US" dirty="0">
                        <a:solidFill>
                          <a:schemeClr val="tx1"/>
                        </a:solidFill>
                      </a:endParaRPr>
                    </a:p>
                  </a:txBody>
                  <a:tcPr anchor="ctr"/>
                </a:tc>
                <a:tc>
                  <a:txBody>
                    <a:bodyPr/>
                    <a:lstStyle/>
                    <a:p>
                      <a:pPr algn="ctr"/>
                      <a:r>
                        <a:rPr lang="en-US" altLang="zh-CN" dirty="0">
                          <a:solidFill>
                            <a:schemeClr val="tx1"/>
                          </a:solidFill>
                        </a:rPr>
                        <a:t>10</a:t>
                      </a:r>
                      <a:endParaRPr lang="zh-CN" altLang="en-US" dirty="0">
                        <a:solidFill>
                          <a:schemeClr val="tx1"/>
                        </a:solidFill>
                      </a:endParaRPr>
                    </a:p>
                  </a:txBody>
                  <a:tcPr anchor="ctr"/>
                </a:tc>
                <a:extLst>
                  <a:ext uri="{0D108BD9-81ED-4DB2-BD59-A6C34878D82A}">
                    <a16:rowId xmlns:a16="http://schemas.microsoft.com/office/drawing/2014/main" val="10000"/>
                  </a:ext>
                </a:extLst>
              </a:tr>
              <a:tr h="463752">
                <a:tc>
                  <a:txBody>
                    <a:bodyPr/>
                    <a:lstStyle/>
                    <a:p>
                      <a:pPr algn="ctr"/>
                      <a:r>
                        <a:rPr lang="en-US" altLang="zh-CN" dirty="0"/>
                        <a:t>Score</a:t>
                      </a:r>
                      <a:endParaRPr lang="zh-CN" altLang="en-US" dirty="0"/>
                    </a:p>
                  </a:txBody>
                  <a:tcPr anchor="ctr"/>
                </a:tc>
                <a:tc>
                  <a:txBody>
                    <a:bodyPr/>
                    <a:lstStyle/>
                    <a:p>
                      <a:pPr algn="ctr"/>
                      <a:r>
                        <a:rPr lang="en-US" altLang="zh-CN" dirty="0"/>
                        <a:t>80</a:t>
                      </a:r>
                      <a:endParaRPr lang="zh-CN" altLang="en-US" dirty="0"/>
                    </a:p>
                  </a:txBody>
                  <a:tcPr anchor="ctr"/>
                </a:tc>
                <a:tc>
                  <a:txBody>
                    <a:bodyPr/>
                    <a:lstStyle/>
                    <a:p>
                      <a:pPr algn="ctr"/>
                      <a:r>
                        <a:rPr lang="en-US" altLang="zh-CN" dirty="0"/>
                        <a:t>85</a:t>
                      </a:r>
                      <a:endParaRPr lang="zh-CN" altLang="en-US" dirty="0"/>
                    </a:p>
                  </a:txBody>
                  <a:tcPr anchor="ctr"/>
                </a:tc>
                <a:tc>
                  <a:txBody>
                    <a:bodyPr/>
                    <a:lstStyle/>
                    <a:p>
                      <a:pPr algn="ctr"/>
                      <a:r>
                        <a:rPr lang="en-US" altLang="zh-CN" dirty="0"/>
                        <a:t>87</a:t>
                      </a:r>
                      <a:endParaRPr lang="zh-CN" altLang="en-US" dirty="0"/>
                    </a:p>
                  </a:txBody>
                  <a:tcPr anchor="ctr"/>
                </a:tc>
                <a:tc>
                  <a:txBody>
                    <a:bodyPr/>
                    <a:lstStyle/>
                    <a:p>
                      <a:pPr algn="ctr"/>
                      <a:r>
                        <a:rPr lang="en-US" altLang="zh-CN" dirty="0"/>
                        <a:t>82</a:t>
                      </a:r>
                      <a:endParaRPr lang="zh-CN" altLang="en-US" dirty="0"/>
                    </a:p>
                  </a:txBody>
                  <a:tcPr anchor="ctr"/>
                </a:tc>
                <a:tc>
                  <a:txBody>
                    <a:bodyPr/>
                    <a:lstStyle/>
                    <a:p>
                      <a:pPr algn="ctr"/>
                      <a:r>
                        <a:rPr lang="en-US" altLang="zh-CN" dirty="0"/>
                        <a:t>69</a:t>
                      </a:r>
                      <a:endParaRPr lang="zh-CN" altLang="en-US" dirty="0"/>
                    </a:p>
                  </a:txBody>
                  <a:tcPr anchor="ctr"/>
                </a:tc>
                <a:tc>
                  <a:txBody>
                    <a:bodyPr/>
                    <a:lstStyle/>
                    <a:p>
                      <a:pPr algn="ctr"/>
                      <a:r>
                        <a:rPr lang="en-US" altLang="zh-CN" dirty="0"/>
                        <a:t>71</a:t>
                      </a:r>
                      <a:endParaRPr lang="zh-CN" altLang="en-US" dirty="0"/>
                    </a:p>
                  </a:txBody>
                  <a:tcPr anchor="ctr"/>
                </a:tc>
                <a:tc>
                  <a:txBody>
                    <a:bodyPr/>
                    <a:lstStyle/>
                    <a:p>
                      <a:pPr algn="ctr"/>
                      <a:r>
                        <a:rPr lang="en-US" altLang="zh-CN" dirty="0"/>
                        <a:t>0</a:t>
                      </a:r>
                      <a:endParaRPr lang="zh-CN" altLang="en-US" dirty="0"/>
                    </a:p>
                  </a:txBody>
                  <a:tcPr anchor="ctr"/>
                </a:tc>
                <a:tc>
                  <a:txBody>
                    <a:bodyPr/>
                    <a:lstStyle/>
                    <a:p>
                      <a:pPr algn="ctr"/>
                      <a:r>
                        <a:rPr lang="en-US" altLang="zh-CN" dirty="0"/>
                        <a:t>69</a:t>
                      </a:r>
                      <a:endParaRPr lang="zh-CN" altLang="en-US" dirty="0"/>
                    </a:p>
                  </a:txBody>
                  <a:tcPr anchor="ctr"/>
                </a:tc>
                <a:tc>
                  <a:txBody>
                    <a:bodyPr/>
                    <a:lstStyle/>
                    <a:p>
                      <a:pPr algn="ctr"/>
                      <a:r>
                        <a:rPr lang="en-US" altLang="zh-CN" dirty="0"/>
                        <a:t>73</a:t>
                      </a:r>
                      <a:endParaRPr lang="zh-CN" altLang="en-US" dirty="0"/>
                    </a:p>
                  </a:txBody>
                  <a:tcPr anchor="ctr"/>
                </a:tc>
                <a:tc>
                  <a:txBody>
                    <a:bodyPr/>
                    <a:lstStyle/>
                    <a:p>
                      <a:pPr algn="ctr"/>
                      <a:r>
                        <a:rPr lang="en-US" altLang="zh-CN" dirty="0"/>
                        <a:t>77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10001"/>
                  </a:ext>
                </a:extLst>
              </a:tr>
            </a:tbl>
          </a:graphicData>
        </a:graphic>
      </p:graphicFrame>
      <p:sp>
        <p:nvSpPr>
          <p:cNvPr id="7" name="Rectangle 3"/>
          <p:cNvSpPr>
            <a:spLocks noChangeArrowheads="1"/>
          </p:cNvSpPr>
          <p:nvPr/>
        </p:nvSpPr>
        <p:spPr bwMode="auto">
          <a:xfrm>
            <a:off x="899592" y="4360213"/>
            <a:ext cx="8496299" cy="1680021"/>
          </a:xfrm>
          <a:prstGeom prst="rect">
            <a:avLst/>
          </a:prstGeom>
          <a:noFill/>
          <a:ln w="9525">
            <a:noFill/>
            <a:miter lim="800000"/>
          </a:ln>
        </p:spPr>
        <p:txBody>
          <a:bodyPr/>
          <a:lstStyle/>
          <a:p>
            <a:pPr>
              <a:lnSpc>
                <a:spcPts val="2400"/>
              </a:lnSpc>
              <a:spcBef>
                <a:spcPts val="600"/>
              </a:spcBef>
              <a:spcAft>
                <a:spcPts val="600"/>
              </a:spcAft>
            </a:pPr>
            <a:endParaRPr lang="zh-CN" altLang="en-US" sz="1800" b="0" dirty="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525" y="2060969"/>
            <a:ext cx="8388475" cy="4464499"/>
          </a:xfrm>
          <a:prstGeom prst="rect">
            <a:avLst/>
          </a:prstGeom>
          <a:noFill/>
          <a:ln w="9525">
            <a:noFill/>
            <a:miter lim="800000"/>
          </a:ln>
        </p:spPr>
        <p:txBody>
          <a:bodyPr/>
          <a:lstStyle/>
          <a:p>
            <a:pPr marL="342900" indent="-342900">
              <a:lnSpc>
                <a:spcPts val="2400"/>
              </a:lnSpc>
              <a:spcBef>
                <a:spcPts val="600"/>
              </a:spcBef>
              <a:spcAft>
                <a:spcPts val="600"/>
              </a:spcAft>
              <a:buSzPct val="50000"/>
              <a:buFont typeface="Wingdings" panose="05000000000000000000" pitchFamily="2" charset="2"/>
              <a:buChar char="u"/>
            </a:pPr>
            <a:r>
              <a:rPr lang="zh-CN" altLang="en-US" sz="2200" dirty="0">
                <a:solidFill>
                  <a:srgbClr val="0000FF"/>
                </a:solidFill>
              </a:rPr>
              <a:t>向量数据库产品介绍</a:t>
            </a:r>
            <a:r>
              <a:rPr lang="en-US" altLang="zh-CN" sz="2200" dirty="0">
                <a:solidFill>
                  <a:srgbClr val="0000FF"/>
                </a:solidFill>
              </a:rPr>
              <a:t>——Milvus</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ea typeface="黑体" panose="02010609060101010101" pitchFamily="2" charset="-122"/>
                <a:cs typeface="Arial" panose="020B0604020202020204" pitchFamily="34" charset="0"/>
              </a:rPr>
              <a:t>专为大规模相似性搜索和向量索引设计的开源向量数据库</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ea typeface="黑体" panose="02010609060101010101" pitchFamily="2" charset="-122"/>
                <a:cs typeface="Arial" panose="020B0604020202020204" pitchFamily="34" charset="0"/>
              </a:rPr>
              <a:t>兼容多种索引类型，具备高效的搜索功能</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ea typeface="黑体" panose="02010609060101010101" pitchFamily="2" charset="-122"/>
                <a:cs typeface="Arial" panose="020B0604020202020204" pitchFamily="34" charset="0"/>
              </a:rPr>
              <a:t>非常适合应用于包括图像和视频识别、自然语言处理和推荐系统在内的多种人工智能(AI)和机器学习(ML)场景</a:t>
            </a:r>
          </a:p>
          <a:p>
            <a:pPr marL="800100" lvl="1" indent="-342900" algn="l">
              <a:lnSpc>
                <a:spcPct val="150000"/>
              </a:lnSpc>
              <a:spcBef>
                <a:spcPts val="300"/>
              </a:spcBef>
              <a:spcAft>
                <a:spcPts val="300"/>
              </a:spcAft>
              <a:buClr>
                <a:srgbClr val="003366"/>
              </a:buClr>
              <a:buSzTx/>
              <a:buFont typeface="黑体" panose="02010609060101010101" pitchFamily="49" charset="-122"/>
              <a:buChar char="-"/>
              <a:defRPr/>
            </a:pPr>
            <a:r>
              <a:rPr kumimoji="0" lang="zh-CN" altLang="en-US" sz="2000" b="0" dirty="0">
                <a:solidFill>
                  <a:srgbClr val="003366"/>
                </a:solidFill>
                <a:latin typeface="Times New Roman" panose="02020603050405020304"/>
                <a:ea typeface="黑体" panose="02010609060101010101" pitchFamily="2" charset="-122"/>
                <a:cs typeface="Arial" panose="020B0604020202020204" pitchFamily="34" charset="0"/>
              </a:rPr>
              <a:t>支持基于布尔表达式的标量过滤和迭代器查询，方便处理大量数据</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(7)</a:t>
            </a:r>
            <a:endParaRPr lang="zh-CN" altLang="en-US" dirty="0">
              <a:ea typeface="黑体" panose="02010609060101010101" pitchFamily="2" charset="-122"/>
            </a:endParaRPr>
          </a:p>
        </p:txBody>
      </p:sp>
      <p:pic>
        <p:nvPicPr>
          <p:cNvPr id="2" name="图片 1"/>
          <p:cNvPicPr>
            <a:picLocks noChangeAspect="1"/>
          </p:cNvPicPr>
          <p:nvPr/>
        </p:nvPicPr>
        <p:blipFill>
          <a:blip r:embed="rId2"/>
          <a:stretch>
            <a:fillRect/>
          </a:stretch>
        </p:blipFill>
        <p:spPr>
          <a:xfrm>
            <a:off x="2238515" y="5118201"/>
            <a:ext cx="5422493" cy="14308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364" y="2132856"/>
            <a:ext cx="8280971" cy="4464499"/>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向量数据库产品介绍</a:t>
            </a:r>
            <a:r>
              <a:rPr lang="en-US" altLang="zh-CN" sz="2200" dirty="0">
                <a:solidFill>
                  <a:srgbClr val="0000FF"/>
                </a:solidFill>
              </a:rPr>
              <a:t>——Pinecone</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cs typeface="Arial" panose="020B0604020202020204" pitchFamily="34" charset="0"/>
              </a:rPr>
              <a:t>一款云原生向量数据库</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cs typeface="Arial" panose="020B0604020202020204" pitchFamily="34" charset="0"/>
              </a:rPr>
              <a:t>极大地简化了开发和扩展向量搜索应用的复杂性</a:t>
            </a:r>
            <a:endParaRPr kumimoji="0" lang="en-US" altLang="zh-CN" sz="20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cs typeface="Arial" panose="020B0604020202020204" pitchFamily="34" charset="0"/>
              </a:rPr>
              <a:t>采用分布式架构，支持水平扩展，确保服务高可用性和高性能</a:t>
            </a:r>
            <a:endParaRPr kumimoji="0" lang="en-US" altLang="zh-CN" sz="20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2000" b="0" dirty="0">
                <a:solidFill>
                  <a:srgbClr val="003366"/>
                </a:solidFill>
                <a:latin typeface="Times New Roman" panose="02020603050405020304"/>
                <a:cs typeface="Arial" panose="020B0604020202020204" pitchFamily="34" charset="0"/>
              </a:rPr>
              <a:t>提供丰富的</a:t>
            </a:r>
            <a:r>
              <a:rPr kumimoji="0" lang="en-US" altLang="zh-CN" sz="2000" b="0" dirty="0">
                <a:solidFill>
                  <a:srgbClr val="003366"/>
                </a:solidFill>
                <a:latin typeface="Times New Roman" panose="02020603050405020304"/>
                <a:cs typeface="Arial" panose="020B0604020202020204" pitchFamily="34" charset="0"/>
              </a:rPr>
              <a:t>API</a:t>
            </a:r>
            <a:r>
              <a:rPr kumimoji="0" lang="zh-CN" altLang="en-US" sz="2000" b="0" dirty="0">
                <a:solidFill>
                  <a:srgbClr val="003366"/>
                </a:solidFill>
                <a:latin typeface="Times New Roman" panose="02020603050405020304"/>
                <a:cs typeface="Arial" panose="020B0604020202020204" pitchFamily="34" charset="0"/>
              </a:rPr>
              <a:t>接口</a:t>
            </a:r>
          </a:p>
          <a:p>
            <a:pPr marL="800100" lvl="1" indent="-342900">
              <a:lnSpc>
                <a:spcPct val="150000"/>
              </a:lnSpc>
              <a:spcBef>
                <a:spcPts val="300"/>
              </a:spcBef>
              <a:spcAft>
                <a:spcPts val="300"/>
              </a:spcAft>
              <a:buClr>
                <a:srgbClr val="003366"/>
              </a:buClr>
              <a:buSzTx/>
              <a:buFont typeface="黑体" panose="02010609060101010101" pitchFamily="49" charset="-122"/>
              <a:buChar char="-"/>
              <a:defRPr/>
            </a:pPr>
            <a:r>
              <a:rPr kumimoji="0" lang="zh-CN" altLang="en-US" sz="2000" b="0" dirty="0">
                <a:solidFill>
                  <a:srgbClr val="003366"/>
                </a:solidFill>
                <a:latin typeface="Times New Roman" panose="02020603050405020304"/>
                <a:cs typeface="Arial" panose="020B0604020202020204" pitchFamily="34" charset="0"/>
              </a:rPr>
              <a:t>广泛应用于电商、新闻、社交、娱乐、教育、金融和医疗等领域</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(8)</a:t>
            </a:r>
            <a:endParaRPr lang="zh-CN" altLang="en-US" dirty="0">
              <a:ea typeface="黑体" panose="02010609060101010101" pitchFamily="2" charset="-122"/>
            </a:endParaRPr>
          </a:p>
        </p:txBody>
      </p:sp>
      <p:pic>
        <p:nvPicPr>
          <p:cNvPr id="2" name="图片 1"/>
          <p:cNvPicPr>
            <a:picLocks noChangeAspect="1"/>
          </p:cNvPicPr>
          <p:nvPr/>
        </p:nvPicPr>
        <p:blipFill>
          <a:blip r:embed="rId2"/>
          <a:stretch>
            <a:fillRect/>
          </a:stretch>
        </p:blipFill>
        <p:spPr>
          <a:xfrm>
            <a:off x="2555776" y="5157192"/>
            <a:ext cx="4868161" cy="126742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11560" y="2060848"/>
            <a:ext cx="8532440" cy="3358515"/>
          </a:xfrm>
          <a:prstGeom prst="rect">
            <a:avLst/>
          </a:prstGeom>
          <a:noFill/>
          <a:ln w="9525">
            <a:noFill/>
            <a:miter lim="800000"/>
          </a:ln>
        </p:spPr>
        <p:txBody>
          <a:bodyPr lIns="0" rIns="0"/>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向量数据库产品介绍</a:t>
            </a:r>
            <a:r>
              <a:rPr lang="en-US" altLang="zh-CN" sz="2200" dirty="0">
                <a:solidFill>
                  <a:srgbClr val="0000FF"/>
                </a:solidFill>
              </a:rPr>
              <a:t>——</a:t>
            </a:r>
            <a:r>
              <a:rPr lang="en-US" altLang="zh-CN" sz="2200" dirty="0" err="1">
                <a:solidFill>
                  <a:srgbClr val="0000FF"/>
                </a:solidFill>
              </a:rPr>
              <a:t>Weaviate</a:t>
            </a:r>
            <a:endParaRPr lang="en-US" altLang="zh-CN" sz="2200" dirty="0">
              <a:solidFill>
                <a:srgbClr val="0000FF"/>
              </a:solidFill>
            </a:endParaRPr>
          </a:p>
          <a:p>
            <a:pPr marL="620713" marR="0" lvl="1" indent="-352425" defTabSz="914400" eaLnBrk="1" latinLnBrk="0" hangingPunct="1">
              <a:lnSpc>
                <a:spcPct val="150000"/>
              </a:lnSpc>
              <a:spcBef>
                <a:spcPts val="300"/>
              </a:spcBef>
              <a:spcAft>
                <a:spcPts val="300"/>
              </a:spcAft>
              <a:buClr>
                <a:srgbClr val="003366"/>
              </a:buClr>
              <a:buSzTx/>
              <a:buFont typeface="黑体" panose="02010609060101010101" pitchFamily="49" charset="-122"/>
              <a:buChar char="-"/>
              <a:tabLst>
                <a:tab pos="447675" algn="l"/>
              </a:tabLst>
              <a:defRPr/>
            </a:pPr>
            <a:r>
              <a:rPr kumimoji="0" lang="zh-CN" altLang="en-US" sz="1800" b="0" dirty="0">
                <a:solidFill>
                  <a:srgbClr val="003366"/>
                </a:solidFill>
                <a:latin typeface="Times New Roman" panose="02020603050405020304"/>
                <a:cs typeface="Arial" panose="020B0604020202020204" pitchFamily="34" charset="0"/>
              </a:rPr>
              <a:t>开源的向量搜索引擎，支持向量化处理、数据分类和语义搜索功能</a:t>
            </a:r>
            <a:endParaRPr kumimoji="0" lang="en-US" altLang="zh-CN" sz="1800" b="0" dirty="0">
              <a:solidFill>
                <a:srgbClr val="003366"/>
              </a:solidFill>
              <a:latin typeface="Times New Roman" panose="02020603050405020304"/>
              <a:cs typeface="Arial" panose="020B0604020202020204" pitchFamily="34" charset="0"/>
            </a:endParaRPr>
          </a:p>
          <a:p>
            <a:pPr marL="620713" marR="0" lvl="1" indent="-352425" defTabSz="914400" eaLnBrk="1" latinLnBrk="0" hangingPunct="1">
              <a:lnSpc>
                <a:spcPct val="150000"/>
              </a:lnSpc>
              <a:spcBef>
                <a:spcPts val="300"/>
              </a:spcBef>
              <a:spcAft>
                <a:spcPts val="300"/>
              </a:spcAft>
              <a:buClr>
                <a:srgbClr val="003366"/>
              </a:buClr>
              <a:buSzTx/>
              <a:buFont typeface="黑体" panose="02010609060101010101" pitchFamily="49" charset="-122"/>
              <a:buChar char="-"/>
              <a:tabLst>
                <a:tab pos="447675" algn="l"/>
              </a:tabLst>
              <a:defRPr/>
            </a:pPr>
            <a:r>
              <a:rPr kumimoji="0" lang="zh-CN" altLang="en-US" sz="1800" b="0" dirty="0">
                <a:solidFill>
                  <a:srgbClr val="003366"/>
                </a:solidFill>
                <a:latin typeface="Times New Roman" panose="02020603050405020304"/>
                <a:cs typeface="Arial" panose="020B0604020202020204" pitchFamily="34" charset="0"/>
              </a:rPr>
              <a:t>让向量搜索变得更加容易获取和扩展</a:t>
            </a:r>
            <a:endParaRPr kumimoji="0" lang="en-US" altLang="zh-CN" sz="1800" b="0" dirty="0">
              <a:solidFill>
                <a:srgbClr val="003366"/>
              </a:solidFill>
              <a:latin typeface="Times New Roman" panose="02020603050405020304"/>
              <a:cs typeface="Arial" panose="020B0604020202020204" pitchFamily="34" charset="0"/>
            </a:endParaRPr>
          </a:p>
          <a:p>
            <a:pPr marL="620713" marR="0" lvl="1" indent="-352425" defTabSz="914400" eaLnBrk="1" latinLnBrk="0" hangingPunct="1">
              <a:lnSpc>
                <a:spcPct val="150000"/>
              </a:lnSpc>
              <a:spcBef>
                <a:spcPts val="300"/>
              </a:spcBef>
              <a:spcAft>
                <a:spcPts val="300"/>
              </a:spcAft>
              <a:buClr>
                <a:srgbClr val="003366"/>
              </a:buClr>
              <a:buSzTx/>
              <a:buFont typeface="黑体" panose="02010609060101010101" pitchFamily="49" charset="-122"/>
              <a:buChar char="-"/>
              <a:tabLst>
                <a:tab pos="447675" algn="l"/>
              </a:tabLst>
              <a:defRPr/>
            </a:pPr>
            <a:r>
              <a:rPr kumimoji="0" lang="zh-CN" altLang="en-US" sz="1800" b="0" dirty="0">
                <a:solidFill>
                  <a:srgbClr val="003366"/>
                </a:solidFill>
                <a:latin typeface="Times New Roman" panose="02020603050405020304"/>
                <a:cs typeface="Arial" panose="020B0604020202020204" pitchFamily="34" charset="0"/>
              </a:rPr>
              <a:t>支持查询时推理和导航，寻找最相关的实体和属性</a:t>
            </a:r>
            <a:endParaRPr kumimoji="0" lang="en-US" altLang="zh-CN" sz="1800" b="0" dirty="0">
              <a:solidFill>
                <a:srgbClr val="003366"/>
              </a:solidFill>
              <a:latin typeface="Times New Roman" panose="02020603050405020304"/>
              <a:cs typeface="Arial" panose="020B0604020202020204" pitchFamily="34" charset="0"/>
            </a:endParaRPr>
          </a:p>
          <a:p>
            <a:pPr marL="620713" marR="0" lvl="1" indent="-352425" defTabSz="914400" eaLnBrk="1" latinLnBrk="0" hangingPunct="1">
              <a:lnSpc>
                <a:spcPct val="150000"/>
              </a:lnSpc>
              <a:spcBef>
                <a:spcPts val="300"/>
              </a:spcBef>
              <a:spcAft>
                <a:spcPts val="300"/>
              </a:spcAft>
              <a:buClr>
                <a:srgbClr val="003366"/>
              </a:buClr>
              <a:buSzTx/>
              <a:buFont typeface="黑体" panose="02010609060101010101" pitchFamily="49" charset="-122"/>
              <a:buChar char="-"/>
              <a:tabLst>
                <a:tab pos="447675" algn="l"/>
              </a:tabLst>
              <a:defRPr/>
            </a:pPr>
            <a:r>
              <a:rPr kumimoji="0" lang="zh-CN" altLang="en-US" sz="1800" b="0" dirty="0">
                <a:solidFill>
                  <a:srgbClr val="003366"/>
                </a:solidFill>
                <a:latin typeface="Times New Roman" panose="02020603050405020304"/>
                <a:cs typeface="Arial" panose="020B0604020202020204" pitchFamily="34" charset="0"/>
              </a:rPr>
              <a:t>结合自然语言处理技术和向量空间模型，支持多模态数据的语义搜索</a:t>
            </a:r>
            <a:endParaRPr kumimoji="0" lang="en-US" altLang="zh-CN" sz="1800" b="0" dirty="0">
              <a:solidFill>
                <a:srgbClr val="003366"/>
              </a:solidFill>
              <a:latin typeface="Times New Roman" panose="02020603050405020304"/>
              <a:cs typeface="Arial" panose="020B0604020202020204" pitchFamily="34" charset="0"/>
            </a:endParaRPr>
          </a:p>
          <a:p>
            <a:pPr marL="620713" marR="0" lvl="1" indent="-352425" defTabSz="914400" eaLnBrk="1" latinLnBrk="0" hangingPunct="1">
              <a:lnSpc>
                <a:spcPct val="150000"/>
              </a:lnSpc>
              <a:spcBef>
                <a:spcPts val="300"/>
              </a:spcBef>
              <a:spcAft>
                <a:spcPts val="300"/>
              </a:spcAft>
              <a:buClr>
                <a:srgbClr val="003366"/>
              </a:buClr>
              <a:buSzTx/>
              <a:buFont typeface="黑体" panose="02010609060101010101" pitchFamily="49" charset="-122"/>
              <a:buChar char="-"/>
              <a:tabLst>
                <a:tab pos="447675" algn="l"/>
              </a:tabLst>
              <a:defRPr/>
            </a:pPr>
            <a:r>
              <a:rPr kumimoji="0" lang="zh-CN" altLang="en-US" sz="1800" b="0" dirty="0">
                <a:solidFill>
                  <a:srgbClr val="003366"/>
                </a:solidFill>
                <a:latin typeface="Times New Roman" panose="02020603050405020304"/>
                <a:cs typeface="Arial" panose="020B0604020202020204" pitchFamily="34" charset="0"/>
              </a:rPr>
              <a:t>具有强大的图谱构建、实体关联和语义搜索功能，在知识图谱和语义理解等方面有良好的应用前景</a:t>
            </a:r>
          </a:p>
          <a:p>
            <a:pPr lvl="1">
              <a:lnSpc>
                <a:spcPct val="150000"/>
              </a:lnSpc>
              <a:spcBef>
                <a:spcPts val="600"/>
              </a:spcBef>
              <a:spcAft>
                <a:spcPts val="600"/>
              </a:spcAft>
              <a:buClr>
                <a:srgbClr val="003366"/>
              </a:buClr>
              <a:defRPr/>
            </a:pPr>
            <a:endParaRPr lang="zh-CN" altLang="en-US"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(9)</a:t>
            </a:r>
            <a:endParaRPr lang="zh-CN" altLang="en-US" dirty="0">
              <a:ea typeface="黑体" panose="02010609060101010101" pitchFamily="2" charset="-122"/>
            </a:endParaRPr>
          </a:p>
        </p:txBody>
      </p:sp>
      <p:pic>
        <p:nvPicPr>
          <p:cNvPr id="2" name="图片 1"/>
          <p:cNvPicPr>
            <a:picLocks noChangeAspect="1"/>
          </p:cNvPicPr>
          <p:nvPr/>
        </p:nvPicPr>
        <p:blipFill>
          <a:blip r:embed="rId2"/>
          <a:stretch>
            <a:fillRect/>
          </a:stretch>
        </p:blipFill>
        <p:spPr>
          <a:xfrm>
            <a:off x="2411760" y="5373216"/>
            <a:ext cx="4248472" cy="11573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650" y="2061210"/>
            <a:ext cx="8281035" cy="377825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向量数据库产品介绍</a:t>
            </a:r>
            <a:r>
              <a:rPr lang="en-US" altLang="zh-CN" sz="2200" dirty="0">
                <a:solidFill>
                  <a:srgbClr val="0000FF"/>
                </a:solidFill>
              </a:rPr>
              <a:t>——</a:t>
            </a:r>
            <a:r>
              <a:rPr lang="en-US" altLang="zh-CN" sz="2200" dirty="0" err="1">
                <a:solidFill>
                  <a:srgbClr val="0000FF"/>
                </a:solidFill>
              </a:rPr>
              <a:t>Qdrant</a:t>
            </a:r>
            <a:endParaRPr lang="en-US" altLang="zh-CN" sz="2200" dirty="0">
              <a:solidFill>
                <a:srgbClr val="0000FF"/>
              </a:solidFill>
            </a:endParaRP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Arial" panose="020B0604020202020204" pitchFamily="34" charset="0"/>
              </a:rPr>
              <a:t> </a:t>
            </a:r>
            <a:r>
              <a:rPr kumimoji="0" lang="zh-CN" altLang="en-US" sz="1800" b="0" dirty="0">
                <a:solidFill>
                  <a:srgbClr val="003366"/>
                </a:solidFill>
                <a:latin typeface="Times New Roman" panose="02020603050405020304"/>
                <a:cs typeface="Arial" panose="020B0604020202020204" pitchFamily="34" charset="0"/>
              </a:rPr>
              <a:t>专为提升性能和灵活性而设计的开源向量搜索引擎</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能够处理精确搜索和近似搜索，确保在不同人工智能(AI)和机器学习(ML)应用中实现准确性与速度的最优平衡。</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具有卓越的查询速度和数据吞吐量，是大规模向量数据处理的首选工具</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基于向量检索算法提供高性能的存储和查询能力</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通过智能缓存机制来减少重复计算以提高查询性能，且支持并行处理</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(10)</a:t>
            </a:r>
            <a:endParaRPr lang="zh-CN" altLang="en-US" dirty="0">
              <a:ea typeface="黑体" panose="02010609060101010101" pitchFamily="2" charset="-122"/>
            </a:endParaRPr>
          </a:p>
        </p:txBody>
      </p:sp>
      <p:pic>
        <p:nvPicPr>
          <p:cNvPr id="2" name="图片 1"/>
          <p:cNvPicPr>
            <a:picLocks noChangeAspect="1"/>
          </p:cNvPicPr>
          <p:nvPr/>
        </p:nvPicPr>
        <p:blipFill>
          <a:blip r:embed="rId2"/>
          <a:stretch>
            <a:fillRect/>
          </a:stretch>
        </p:blipFill>
        <p:spPr>
          <a:xfrm>
            <a:off x="2771800" y="5445224"/>
            <a:ext cx="3527911" cy="1176139"/>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650" y="2277110"/>
            <a:ext cx="8281035" cy="328866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向量数据库产品介绍</a:t>
            </a:r>
            <a:r>
              <a:rPr lang="en-US" altLang="zh-CN" sz="2200" dirty="0">
                <a:solidFill>
                  <a:srgbClr val="0000FF"/>
                </a:solidFill>
              </a:rPr>
              <a:t>——</a:t>
            </a:r>
            <a:r>
              <a:rPr lang="en-US" altLang="zh-CN" sz="2200" dirty="0" err="1">
                <a:solidFill>
                  <a:srgbClr val="0000FF"/>
                </a:solidFill>
              </a:rPr>
              <a:t>VectorDB</a:t>
            </a:r>
            <a:endParaRPr lang="en-US" altLang="zh-CN" sz="2200" dirty="0">
              <a:solidFill>
                <a:srgbClr val="0000FF"/>
              </a:solidFill>
            </a:endParaRP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向量数据库平台为深度学习从业者提供了卓越的性能和精准的向量数据存储与检索方案</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基于向量相似度计算实现了对大规模多媒体数据的实时相似度检索</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支持水平扩展，通过简单添加节点来增强存储和计算能力，确保在大数据量时仍能保持稳定的性能</a:t>
            </a:r>
          </a:p>
          <a:p>
            <a:pPr marL="800100" marR="0" lvl="1" indent="-342900" defTabSz="914400" eaLnBrk="1" latinLnBrk="0" hangingPunct="1">
              <a:lnSpc>
                <a:spcPct val="150000"/>
              </a:lnSpc>
              <a:spcBef>
                <a:spcPts val="300"/>
              </a:spcBef>
              <a:spcAft>
                <a:spcPts val="300"/>
              </a:spcAft>
              <a:buClr>
                <a:srgbClr val="003366"/>
              </a:buClr>
              <a:buSzTx/>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具备广泛的适用性，使VectorDB能满足不同场景下的存储和检索需求</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(11)</a:t>
            </a:r>
            <a:endParaRPr lang="zh-CN" altLang="en-US" dirty="0">
              <a:ea typeface="黑体" panose="02010609060101010101" pitchFamily="2" charset="-122"/>
            </a:endParaRPr>
          </a:p>
        </p:txBody>
      </p:sp>
      <p:pic>
        <p:nvPicPr>
          <p:cNvPr id="2" name="图片 1"/>
          <p:cNvPicPr>
            <a:picLocks noChangeAspect="1"/>
          </p:cNvPicPr>
          <p:nvPr/>
        </p:nvPicPr>
        <p:blipFill>
          <a:blip r:embed="rId2"/>
          <a:stretch>
            <a:fillRect/>
          </a:stretch>
        </p:blipFill>
        <p:spPr>
          <a:xfrm>
            <a:off x="3131820" y="5457825"/>
            <a:ext cx="3803015" cy="14001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755576" y="2060848"/>
            <a:ext cx="8281035" cy="334708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向量数据库产品介绍</a:t>
            </a:r>
            <a:r>
              <a:rPr lang="en-US" altLang="zh-CN" sz="2200" dirty="0">
                <a:solidFill>
                  <a:srgbClr val="0000FF"/>
                </a:solidFill>
              </a:rPr>
              <a:t>——</a:t>
            </a:r>
            <a:r>
              <a:rPr lang="en-US" altLang="zh-CN" sz="2200" dirty="0" err="1">
                <a:solidFill>
                  <a:srgbClr val="0000FF"/>
                </a:solidFill>
              </a:rPr>
              <a:t>Faiss</a:t>
            </a:r>
            <a:endParaRPr lang="en-US" altLang="zh-CN" sz="2200" dirty="0">
              <a:solidFill>
                <a:srgbClr val="0000FF"/>
              </a:solidFill>
            </a:endParaRP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一个针对密集向量集合进行高效相似度搜索和聚类的库</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通过优化算法和硬件加速实现高性能的相似性搜索和聚类，能处理大规模的向量数据集，并在毫秒级时间内返回相似度最高的结果</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提供了多种索引算法，适用于不同的数据集和查询需求，支持多种相似度度量方法，使其能广泛应用于各种需要计算向量相似度的场景</a:t>
            </a:r>
          </a:p>
          <a:p>
            <a:pPr marL="800100" lvl="1" indent="-342900">
              <a:lnSpc>
                <a:spcPct val="150000"/>
              </a:lnSpc>
              <a:spcBef>
                <a:spcPts val="300"/>
              </a:spcBef>
              <a:spcAft>
                <a:spcPts val="30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支持分布式计算，可通过多机部署来扩展处理能力</a:t>
            </a: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向量数据库 </a:t>
            </a:r>
            <a:r>
              <a:rPr lang="en-US" altLang="zh-CN" dirty="0">
                <a:ea typeface="黑体" panose="02010609060101010101" pitchFamily="2" charset="-122"/>
              </a:rPr>
              <a:t>(12)</a:t>
            </a:r>
            <a:endParaRPr lang="zh-CN" altLang="en-US" dirty="0">
              <a:ea typeface="黑体" panose="02010609060101010101" pitchFamily="2" charset="-122"/>
            </a:endParaRPr>
          </a:p>
        </p:txBody>
      </p:sp>
      <p:pic>
        <p:nvPicPr>
          <p:cNvPr id="2" name="图片 1"/>
          <p:cNvPicPr>
            <a:picLocks noChangeAspect="1"/>
          </p:cNvPicPr>
          <p:nvPr/>
        </p:nvPicPr>
        <p:blipFill>
          <a:blip r:embed="rId2"/>
          <a:stretch>
            <a:fillRect/>
          </a:stretch>
        </p:blipFill>
        <p:spPr>
          <a:xfrm>
            <a:off x="2699792" y="5301208"/>
            <a:ext cx="4271010" cy="1397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204210" y="2348865"/>
            <a:ext cx="4713605" cy="3881120"/>
          </a:xfrm>
        </p:spPr>
        <p:txBody>
          <a:bodyPr/>
          <a:lstStyle/>
          <a:p>
            <a:pPr eaLnBrk="1" hangingPunct="1">
              <a:lnSpc>
                <a:spcPts val="2800"/>
              </a:lnSpc>
              <a:spcBef>
                <a:spcPts val="600"/>
              </a:spcBef>
              <a:spcAft>
                <a:spcPts val="0"/>
              </a:spcAft>
            </a:pPr>
            <a:r>
              <a:rPr lang="zh-CN" altLang="en-US" dirty="0">
                <a:ea typeface="黑体" panose="02010609060101010101" pitchFamily="2" charset="-122"/>
              </a:rPr>
              <a:t>数据组织概述</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数据仓库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数据湖</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sz="2200" dirty="0">
                <a:ea typeface="黑体" panose="02010609060101010101" pitchFamily="2" charset="-122"/>
              </a:rPr>
              <a:t>向量数据库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solidFill>
                  <a:srgbClr val="FF0000"/>
                </a:solidFill>
                <a:ea typeface="黑体" panose="02010609060101010101" pitchFamily="2" charset="-122"/>
              </a:rPr>
              <a:t>总结</a:t>
            </a:r>
            <a:endParaRPr lang="en-US" altLang="zh-CN" sz="2200" dirty="0">
              <a:solidFill>
                <a:srgbClr val="FF0000"/>
              </a:solidFill>
              <a:ea typeface="黑体" panose="0201060906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zh-CN" altLang="en-US" dirty="0">
                <a:ea typeface="黑体" panose="02010609060101010101" pitchFamily="2" charset="-122"/>
              </a:rPr>
              <a:t>总结</a:t>
            </a:r>
            <a:endParaRPr lang="zh-CN" altLang="en-US" dirty="0">
              <a:effectLst>
                <a:outerShdw blurRad="38100" dist="38100" dir="2700000" algn="tl">
                  <a:srgbClr val="C0C0C0"/>
                </a:outerShdw>
              </a:effectLst>
              <a:ea typeface="黑体" panose="02010609060101010101" pitchFamily="2" charset="-122"/>
            </a:endParaRPr>
          </a:p>
        </p:txBody>
      </p:sp>
      <p:sp>
        <p:nvSpPr>
          <p:cNvPr id="5" name="Rectangle 3"/>
          <p:cNvSpPr>
            <a:spLocks noChangeArrowheads="1"/>
          </p:cNvSpPr>
          <p:nvPr/>
        </p:nvSpPr>
        <p:spPr bwMode="auto">
          <a:xfrm>
            <a:off x="1907704" y="2060848"/>
            <a:ext cx="4896544" cy="4752528"/>
          </a:xfrm>
          <a:prstGeom prst="rect">
            <a:avLst/>
          </a:prstGeom>
          <a:noFill/>
          <a:ln w="9525">
            <a:noFill/>
            <a:miter lim="800000"/>
          </a:ln>
        </p:spPr>
        <p:txBody>
          <a:bodyPr/>
          <a:lstStyle/>
          <a:p>
            <a:pPr marL="342900" indent="-342900">
              <a:lnSpc>
                <a:spcPts val="2800"/>
              </a:lnSpc>
              <a:spcBef>
                <a:spcPts val="600"/>
              </a:spcBef>
              <a:spcAft>
                <a:spcPts val="0"/>
              </a:spcAft>
              <a:buFont typeface="Wingdings" panose="05000000000000000000" pitchFamily="2" charset="2"/>
              <a:buChar char="w"/>
            </a:pPr>
            <a:r>
              <a:rPr lang="zh-CN" altLang="en-US" sz="2200" dirty="0">
                <a:solidFill>
                  <a:srgbClr val="0000FF"/>
                </a:solidFill>
              </a:rPr>
              <a:t>数据仓库</a:t>
            </a: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数据仓库的概念和体系结构</a:t>
            </a:r>
            <a:endParaRPr kumimoji="0" lang="en-US" altLang="zh-CN" sz="18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数据集市和数据仓库对比</a:t>
            </a:r>
          </a:p>
          <a:p>
            <a:pPr marL="342900" indent="-342900">
              <a:lnSpc>
                <a:spcPts val="2800"/>
              </a:lnSpc>
              <a:spcBef>
                <a:spcPts val="600"/>
              </a:spcBef>
              <a:spcAft>
                <a:spcPts val="0"/>
              </a:spcAft>
              <a:buFont typeface="Wingdings" panose="05000000000000000000" pitchFamily="2" charset="2"/>
              <a:buChar char="w"/>
            </a:pPr>
            <a:r>
              <a:rPr lang="zh-CN" altLang="en-US" sz="2200" dirty="0">
                <a:solidFill>
                  <a:srgbClr val="0000FF"/>
                </a:solidFill>
              </a:rPr>
              <a:t>数据湖</a:t>
            </a:r>
            <a:endParaRPr lang="en-US" altLang="zh-CN" sz="2200" dirty="0">
              <a:solidFill>
                <a:srgbClr val="0000FF"/>
              </a:solidFill>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数据湖的概念和体系结构</a:t>
            </a:r>
            <a:endParaRPr kumimoji="0" lang="en-US" altLang="zh-CN" sz="18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数据去重中的距离编辑算法</a:t>
            </a:r>
            <a:endParaRPr kumimoji="0" lang="en-US" altLang="zh-CN" sz="18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数据湖软件</a:t>
            </a:r>
            <a:r>
              <a:rPr kumimoji="0" lang="en-US" altLang="zh-CN" sz="1800" b="0" dirty="0">
                <a:solidFill>
                  <a:srgbClr val="003366"/>
                </a:solidFill>
                <a:latin typeface="Times New Roman" panose="02020603050405020304"/>
                <a:cs typeface="Arial" panose="020B0604020202020204" pitchFamily="34" charset="0"/>
              </a:rPr>
              <a:t>Hudi</a:t>
            </a:r>
          </a:p>
          <a:p>
            <a:pPr marL="342900" indent="-342900">
              <a:lnSpc>
                <a:spcPts val="2800"/>
              </a:lnSpc>
              <a:spcBef>
                <a:spcPts val="600"/>
              </a:spcBef>
              <a:spcAft>
                <a:spcPts val="0"/>
              </a:spcAft>
              <a:buFont typeface="Wingdings" panose="05000000000000000000" pitchFamily="2" charset="2"/>
              <a:buChar char="w"/>
            </a:pPr>
            <a:r>
              <a:rPr lang="zh-CN" altLang="en-US" sz="2200" dirty="0">
                <a:solidFill>
                  <a:srgbClr val="0000FF"/>
                </a:solidFill>
              </a:rPr>
              <a:t>向量数据库</a:t>
            </a:r>
            <a:endParaRPr lang="en-US" altLang="zh-CN" sz="2200" dirty="0">
              <a:solidFill>
                <a:srgbClr val="0000FF"/>
              </a:solidFill>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向量数据库的索引技术、搜索技术</a:t>
            </a:r>
            <a:endParaRPr kumimoji="0" lang="en-US" altLang="zh-CN" sz="18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常用的距离度量方法</a:t>
            </a:r>
            <a:endParaRPr kumimoji="0" lang="en-US" altLang="zh-CN" sz="1800" b="0" dirty="0">
              <a:solidFill>
                <a:srgbClr val="003366"/>
              </a:solidFill>
              <a:latin typeface="Times New Roman" panose="02020603050405020304"/>
              <a:cs typeface="Arial" panose="020B0604020202020204" pitchFamily="34" charset="0"/>
            </a:endParaRPr>
          </a:p>
          <a:p>
            <a:pPr marL="800100" lvl="1" indent="-342900">
              <a:lnSpc>
                <a:spcPct val="150000"/>
              </a:lnSpc>
              <a:spcBef>
                <a:spcPts val="0"/>
              </a:spcBef>
              <a:spcAft>
                <a:spcPts val="0"/>
              </a:spcAft>
              <a:buClr>
                <a:srgbClr val="003366"/>
              </a:buClr>
              <a:buFont typeface="黑体" panose="02010609060101010101" pitchFamily="49" charset="-122"/>
              <a:buChar char="-"/>
              <a:defRPr/>
            </a:pPr>
            <a:r>
              <a:rPr kumimoji="0" lang="zh-CN" altLang="en-US" sz="1800" b="0" dirty="0">
                <a:solidFill>
                  <a:srgbClr val="003366"/>
                </a:solidFill>
                <a:latin typeface="Times New Roman" panose="02020603050405020304"/>
                <a:cs typeface="Arial" panose="020B0604020202020204" pitchFamily="34" charset="0"/>
              </a:rPr>
              <a:t>向量数据库产品</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a:ea typeface="黑体" panose="02010609060101010101" pitchFamily="2" charset="-122"/>
              </a:rPr>
              <a:t>结语</a:t>
            </a:r>
            <a:endParaRPr lang="en-US" altLang="zh-CN" dirty="0">
              <a:effectLst>
                <a:outerShdw blurRad="38100" dist="38100" dir="2700000" algn="tl">
                  <a:srgbClr val="C0C0C0"/>
                </a:outerShdw>
              </a:effectLst>
              <a:ea typeface="黑体" panose="02010609060101010101" pitchFamily="2" charset="-122"/>
            </a:endParaRPr>
          </a:p>
        </p:txBody>
      </p:sp>
      <p:sp>
        <p:nvSpPr>
          <p:cNvPr id="47107" name="Rectangle 3"/>
          <p:cNvSpPr>
            <a:spLocks noGrp="1" noChangeArrowheads="1"/>
          </p:cNvSpPr>
          <p:nvPr>
            <p:ph type="body" idx="1"/>
          </p:nvPr>
        </p:nvSpPr>
        <p:spPr>
          <a:xfrm>
            <a:off x="1979713" y="2214563"/>
            <a:ext cx="6480720" cy="3881437"/>
          </a:xfrm>
        </p:spPr>
        <p:txBody>
          <a:bodyPr/>
          <a:lstStyle/>
          <a:p>
            <a:pPr algn="ctr" eaLnBrk="1" hangingPunct="1">
              <a:buFont typeface="Wingdings" panose="05000000000000000000" pitchFamily="2" charset="2"/>
              <a:buNone/>
            </a:pPr>
            <a:endParaRPr lang="en-US" altLang="zh-CN" sz="4400" b="1" dirty="0"/>
          </a:p>
          <a:p>
            <a:pPr algn="ctr" eaLnBrk="1" hangingPunct="1">
              <a:buFont typeface="Wingdings" panose="05000000000000000000" pitchFamily="2" charset="2"/>
              <a:buNone/>
            </a:pPr>
            <a:endParaRPr lang="en-US" altLang="zh-CN" sz="4400" b="1" dirty="0"/>
          </a:p>
          <a:p>
            <a:pPr algn="ctr" eaLnBrk="1" hangingPunct="1">
              <a:buFont typeface="Wingdings" panose="05000000000000000000" pitchFamily="2" charset="2"/>
              <a:buNone/>
            </a:pPr>
            <a:r>
              <a:rPr lang="zh-CN" altLang="en-US" sz="4400" b="1" dirty="0">
                <a:latin typeface="黑体" panose="02010609060101010101" pitchFamily="2" charset="-122"/>
                <a:ea typeface="黑体" panose="02010609060101010101" pitchFamily="2" charset="-122"/>
              </a:rPr>
              <a:t>谢谢</a:t>
            </a:r>
            <a:r>
              <a:rPr lang="zh-CN" altLang="en-US" sz="4400" b="1" dirty="0"/>
              <a:t>！</a:t>
            </a:r>
            <a:endParaRPr lang="en-US" altLang="zh-CN" sz="44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p:nvPr/>
        </p:nvPicPr>
        <p:blipFill>
          <a:blip r:embed="rId2"/>
          <a:srcRect t="17336"/>
          <a:stretch/>
        </p:blipFill>
        <p:spPr>
          <a:xfrm>
            <a:off x="4607496" y="2934338"/>
            <a:ext cx="4536504" cy="3521769"/>
          </a:xfrm>
          <a:prstGeom prst="rect">
            <a:avLst/>
          </a:prstGeom>
        </p:spPr>
      </p:pic>
      <p:sp>
        <p:nvSpPr>
          <p:cNvPr id="9" name="Rectangle 3"/>
          <p:cNvSpPr>
            <a:spLocks noChangeArrowheads="1"/>
          </p:cNvSpPr>
          <p:nvPr/>
        </p:nvSpPr>
        <p:spPr bwMode="auto">
          <a:xfrm>
            <a:off x="755525" y="2276872"/>
            <a:ext cx="8167265" cy="4581128"/>
          </a:xfrm>
          <a:prstGeom prst="rect">
            <a:avLst/>
          </a:prstGeom>
          <a:noFill/>
          <a:ln w="9525">
            <a:noFill/>
            <a:miter lim="800000"/>
          </a:ln>
        </p:spPr>
        <p:txBody>
          <a:bodyPr/>
          <a:lstStyle/>
          <a:p>
            <a:pPr marL="342900" indent="-342900">
              <a:spcBef>
                <a:spcPts val="600"/>
              </a:spcBef>
              <a:spcAft>
                <a:spcPts val="600"/>
              </a:spcAft>
              <a:buFont typeface="Wingdings" panose="05000000000000000000" pitchFamily="2" charset="2"/>
              <a:buChar char="w"/>
            </a:pPr>
            <a:r>
              <a:rPr lang="zh-CN" altLang="en-US" sz="2200" dirty="0">
                <a:solidFill>
                  <a:srgbClr val="0000FF"/>
                </a:solidFill>
              </a:rPr>
              <a:t>数据组织方式发展脉络</a:t>
            </a:r>
            <a:endParaRPr lang="en-US" altLang="zh-CN" sz="1800" b="0" dirty="0">
              <a:solidFill>
                <a:srgbClr val="000000"/>
              </a:solidFill>
            </a:endParaRPr>
          </a:p>
          <a:p>
            <a:pPr lvl="1" indent="0">
              <a:spcBef>
                <a:spcPts val="600"/>
              </a:spcBef>
              <a:spcAft>
                <a:spcPts val="600"/>
              </a:spcAft>
              <a:buFontTx/>
              <a:buNone/>
            </a:pPr>
            <a:endParaRPr lang="zh-CN" altLang="en-US" sz="2000" dirty="0">
              <a:solidFill>
                <a:srgbClr val="000000"/>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数据组织概述 </a:t>
            </a:r>
            <a:r>
              <a:rPr lang="en-US" altLang="zh-CN" dirty="0">
                <a:ea typeface="黑体" panose="02010609060101010101" pitchFamily="2" charset="-122"/>
              </a:rPr>
              <a:t>(2)</a:t>
            </a:r>
            <a:endParaRPr lang="zh-CN" altLang="en-US" dirty="0">
              <a:ea typeface="黑体" panose="02010609060101010101" pitchFamily="2" charset="-122"/>
            </a:endParaRPr>
          </a:p>
        </p:txBody>
      </p:sp>
      <p:sp>
        <p:nvSpPr>
          <p:cNvPr id="2" name="圆角矩形 1"/>
          <p:cNvSpPr/>
          <p:nvPr/>
        </p:nvSpPr>
        <p:spPr>
          <a:xfrm>
            <a:off x="755650" y="2966085"/>
            <a:ext cx="3952240" cy="43243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2000" b="0" dirty="0">
                <a:cs typeface="Times New Roman" panose="02020603050405020304" pitchFamily="18" charset="0"/>
                <a:sym typeface="+mn-ea"/>
              </a:rPr>
              <a:t>20</a:t>
            </a:r>
            <a:r>
              <a:rPr lang="zh-CN" altLang="en-US" sz="2000" b="0" dirty="0">
                <a:cs typeface="Times New Roman" panose="02020603050405020304" pitchFamily="18" charset="0"/>
                <a:sym typeface="+mn-ea"/>
              </a:rPr>
              <a:t>世纪</a:t>
            </a:r>
            <a:r>
              <a:rPr lang="en-US" altLang="zh-CN" sz="2000" b="0" dirty="0">
                <a:cs typeface="Times New Roman" panose="02020603050405020304" pitchFamily="18" charset="0"/>
                <a:sym typeface="+mn-ea"/>
              </a:rPr>
              <a:t>70</a:t>
            </a:r>
            <a:r>
              <a:rPr lang="zh-CN" altLang="en-US" sz="2000" b="0" dirty="0">
                <a:cs typeface="Times New Roman" panose="02020603050405020304" pitchFamily="18" charset="0"/>
                <a:sym typeface="+mn-ea"/>
              </a:rPr>
              <a:t>年代：</a:t>
            </a:r>
            <a:r>
              <a:rPr lang="zh-CN" altLang="en-US" sz="2000" b="0" dirty="0">
                <a:solidFill>
                  <a:srgbClr val="FF0000"/>
                </a:solidFill>
                <a:cs typeface="Times New Roman" panose="02020603050405020304" pitchFamily="18" charset="0"/>
                <a:sym typeface="+mn-ea"/>
              </a:rPr>
              <a:t>传统数据库系统</a:t>
            </a:r>
            <a:endParaRPr kumimoji="1"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3" name="圆角矩形 2"/>
          <p:cNvSpPr/>
          <p:nvPr/>
        </p:nvSpPr>
        <p:spPr>
          <a:xfrm>
            <a:off x="755650" y="3744118"/>
            <a:ext cx="3952875" cy="4267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2000" b="0" dirty="0">
                <a:sym typeface="+mn-ea"/>
              </a:rPr>
              <a:t>20</a:t>
            </a:r>
            <a:r>
              <a:rPr lang="zh-CN" altLang="en-US" sz="2000" b="0" dirty="0">
                <a:sym typeface="+mn-ea"/>
              </a:rPr>
              <a:t>世纪</a:t>
            </a:r>
            <a:r>
              <a:rPr lang="en-US" altLang="zh-CN" sz="2000" b="0" dirty="0">
                <a:sym typeface="+mn-ea"/>
              </a:rPr>
              <a:t>90</a:t>
            </a:r>
            <a:r>
              <a:rPr lang="zh-CN" altLang="en-US" sz="2000" b="0" dirty="0">
                <a:sym typeface="+mn-ea"/>
              </a:rPr>
              <a:t>年代：</a:t>
            </a:r>
            <a:r>
              <a:rPr lang="zh-CN" altLang="en-US" sz="2000" b="0" dirty="0">
                <a:solidFill>
                  <a:srgbClr val="FF0000"/>
                </a:solidFill>
                <a:sym typeface="+mn-ea"/>
              </a:rPr>
              <a:t>数据仓库</a:t>
            </a:r>
            <a:endParaRPr kumimoji="1" lang="en-US" altLang="en-US" sz="2000" b="0" i="0" u="none" strike="noStrike" cap="none" normalizeH="0" baseline="0">
              <a:ln>
                <a:noFill/>
              </a:ln>
              <a:solidFill>
                <a:schemeClr val="tx1"/>
              </a:solidFill>
              <a:effectLst/>
              <a:cs typeface="Times New Roman" panose="02020603050405020304" pitchFamily="18" charset="0"/>
            </a:endParaRPr>
          </a:p>
        </p:txBody>
      </p:sp>
      <p:sp>
        <p:nvSpPr>
          <p:cNvPr id="4" name="圆角矩形 3"/>
          <p:cNvSpPr/>
          <p:nvPr/>
        </p:nvSpPr>
        <p:spPr>
          <a:xfrm>
            <a:off x="755650" y="4516436"/>
            <a:ext cx="3951605" cy="43243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2000" b="0" dirty="0">
                <a:sym typeface="+mn-ea"/>
              </a:rPr>
              <a:t>2</a:t>
            </a:r>
            <a:r>
              <a:rPr lang="en-US" sz="2000" b="0" dirty="0">
                <a:sym typeface="+mn-ea"/>
              </a:rPr>
              <a:t>010</a:t>
            </a:r>
            <a:r>
              <a:rPr lang="zh-CN" altLang="en-US" sz="2000" b="0" dirty="0">
                <a:sym typeface="+mn-ea"/>
              </a:rPr>
              <a:t>年前后：</a:t>
            </a:r>
            <a:r>
              <a:rPr lang="zh-CN" altLang="en-US" sz="2000" b="0" dirty="0">
                <a:solidFill>
                  <a:srgbClr val="FF0000"/>
                </a:solidFill>
                <a:sym typeface="+mn-ea"/>
              </a:rPr>
              <a:t>数据湖</a:t>
            </a:r>
            <a:endParaRPr kumimoji="1" lang="en-US" altLang="en-US" sz="2000" b="0" i="0" u="none" strike="noStrike" cap="none" normalizeH="0" baseline="0">
              <a:ln>
                <a:noFill/>
              </a:ln>
              <a:solidFill>
                <a:schemeClr val="tx1"/>
              </a:solidFill>
              <a:effectLst/>
              <a:cs typeface="Times New Roman" panose="02020603050405020304" pitchFamily="18" charset="0"/>
            </a:endParaRPr>
          </a:p>
        </p:txBody>
      </p:sp>
      <p:sp>
        <p:nvSpPr>
          <p:cNvPr id="5" name="圆角矩形 4"/>
          <p:cNvSpPr/>
          <p:nvPr/>
        </p:nvSpPr>
        <p:spPr>
          <a:xfrm>
            <a:off x="756285" y="5294469"/>
            <a:ext cx="3952240" cy="43243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2000" b="0" dirty="0">
                <a:sym typeface="+mn-ea"/>
              </a:rPr>
              <a:t>2</a:t>
            </a:r>
            <a:r>
              <a:rPr lang="en-US" sz="2000" b="0" dirty="0">
                <a:sym typeface="+mn-ea"/>
              </a:rPr>
              <a:t>016</a:t>
            </a:r>
            <a:r>
              <a:rPr lang="zh-CN" altLang="en-US" sz="2000" b="0" dirty="0">
                <a:sym typeface="+mn-ea"/>
              </a:rPr>
              <a:t>年前后：</a:t>
            </a:r>
            <a:r>
              <a:rPr lang="zh-CN" altLang="en-US" sz="2000" b="0" dirty="0">
                <a:solidFill>
                  <a:srgbClr val="FF0000"/>
                </a:solidFill>
                <a:sym typeface="+mn-ea"/>
              </a:rPr>
              <a:t>数据中台</a:t>
            </a:r>
            <a:endParaRPr kumimoji="1" lang="en-US" altLang="en-US" sz="2000" b="0" i="0" u="none" strike="noStrike" cap="none" normalizeH="0" baseline="0" dirty="0">
              <a:ln>
                <a:noFill/>
              </a:ln>
              <a:solidFill>
                <a:schemeClr val="tx1"/>
              </a:solidFill>
              <a:effectLst/>
              <a:cs typeface="Times New Roman" panose="02020603050405020304" pitchFamily="18" charset="0"/>
            </a:endParaRPr>
          </a:p>
        </p:txBody>
      </p:sp>
      <p:sp>
        <p:nvSpPr>
          <p:cNvPr id="6" name="圆角矩形 5"/>
          <p:cNvSpPr/>
          <p:nvPr/>
        </p:nvSpPr>
        <p:spPr>
          <a:xfrm>
            <a:off x="756285" y="6072505"/>
            <a:ext cx="3952240" cy="43243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lang="en-US" altLang="zh-CN" sz="2000" b="0" dirty="0">
                <a:sym typeface="+mn-ea"/>
              </a:rPr>
              <a:t>2</a:t>
            </a:r>
            <a:r>
              <a:rPr lang="en-US" sz="2000" b="0" dirty="0">
                <a:sym typeface="+mn-ea"/>
              </a:rPr>
              <a:t>020</a:t>
            </a:r>
            <a:r>
              <a:rPr lang="zh-CN" altLang="en-US" sz="2000" b="0" dirty="0">
                <a:sym typeface="+mn-ea"/>
              </a:rPr>
              <a:t>年前后：</a:t>
            </a:r>
            <a:r>
              <a:rPr lang="zh-CN" altLang="en-US" sz="2000" b="0" dirty="0">
                <a:solidFill>
                  <a:srgbClr val="FF0000"/>
                </a:solidFill>
                <a:sym typeface="+mn-ea"/>
              </a:rPr>
              <a:t>向量数据库</a:t>
            </a:r>
            <a:endParaRPr kumimoji="1" lang="zh-CN" altLang="en-US" sz="2000" b="0" i="0" u="none" strike="noStrike" cap="none" normalizeH="0" baseline="0" dirty="0">
              <a:solidFill>
                <a:srgbClr val="FF0000"/>
              </a:solidFill>
            </a:endParaRPr>
          </a:p>
        </p:txBody>
      </p:sp>
      <p:sp>
        <p:nvSpPr>
          <p:cNvPr id="7" name="下箭头 6"/>
          <p:cNvSpPr/>
          <p:nvPr/>
        </p:nvSpPr>
        <p:spPr>
          <a:xfrm>
            <a:off x="2555875" y="3425269"/>
            <a:ext cx="288290" cy="2921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en-US" altLang="en-US" sz="2800" b="0"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8" name="下箭头 7"/>
          <p:cNvSpPr/>
          <p:nvPr/>
        </p:nvSpPr>
        <p:spPr>
          <a:xfrm>
            <a:off x="2555875" y="4197587"/>
            <a:ext cx="288290" cy="2921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en-US" altLang="en-US" sz="2800" b="0"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0" name="下箭头 9"/>
          <p:cNvSpPr/>
          <p:nvPr/>
        </p:nvSpPr>
        <p:spPr>
          <a:xfrm>
            <a:off x="2555875" y="4975620"/>
            <a:ext cx="288290" cy="2921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en-US" altLang="en-US" sz="2800" b="0"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
        <p:nvSpPr>
          <p:cNvPr id="11" name="下箭头 10"/>
          <p:cNvSpPr/>
          <p:nvPr/>
        </p:nvSpPr>
        <p:spPr>
          <a:xfrm>
            <a:off x="2555875" y="5753653"/>
            <a:ext cx="288290" cy="2921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indent="-34290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1" lang="en-US" altLang="en-US" sz="2800" b="0" i="0" u="none" strike="noStrike" cap="none" normalizeH="0" baseline="0">
              <a:ln>
                <a:noFill/>
              </a:ln>
              <a:solidFill>
                <a:schemeClr val="tx1"/>
              </a:solidFill>
              <a:effectLst/>
              <a:latin typeface="Times New Roman" panose="02020603050405020304" pitchFamily="18" charset="0"/>
              <a:ea typeface="黑体" panose="0201060906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提纲</a:t>
            </a:r>
          </a:p>
        </p:txBody>
      </p:sp>
      <p:sp>
        <p:nvSpPr>
          <p:cNvPr id="13315" name="Rectangle 3"/>
          <p:cNvSpPr>
            <a:spLocks noGrp="1" noChangeArrowheads="1"/>
          </p:cNvSpPr>
          <p:nvPr>
            <p:ph type="body" idx="1"/>
          </p:nvPr>
        </p:nvSpPr>
        <p:spPr>
          <a:xfrm>
            <a:off x="3131820" y="2492693"/>
            <a:ext cx="6253163" cy="3881437"/>
          </a:xfrm>
        </p:spPr>
        <p:txBody>
          <a:bodyPr/>
          <a:lstStyle/>
          <a:p>
            <a:pPr eaLnBrk="1" hangingPunct="1">
              <a:lnSpc>
                <a:spcPts val="2800"/>
              </a:lnSpc>
              <a:spcBef>
                <a:spcPts val="600"/>
              </a:spcBef>
              <a:spcAft>
                <a:spcPts val="0"/>
              </a:spcAft>
            </a:pPr>
            <a:r>
              <a:rPr lang="zh-CN" altLang="en-US" dirty="0">
                <a:ea typeface="黑体" panose="02010609060101010101" pitchFamily="2" charset="-122"/>
              </a:rPr>
              <a:t>数据组织概述</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solidFill>
                  <a:srgbClr val="FF0000"/>
                </a:solidFill>
                <a:ea typeface="黑体" panose="02010609060101010101" pitchFamily="2" charset="-122"/>
              </a:rPr>
              <a:t>数据仓库</a:t>
            </a:r>
            <a:endParaRPr lang="en-US" altLang="zh-CN" sz="2200" dirty="0">
              <a:solidFill>
                <a:srgbClr val="FF0000"/>
              </a:solidFill>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数据湖</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sz="2200" dirty="0">
                <a:ea typeface="黑体" panose="02010609060101010101" pitchFamily="2" charset="-122"/>
              </a:rPr>
              <a:t>向量数据库</a:t>
            </a:r>
            <a:endParaRPr lang="en-US" altLang="zh-CN" sz="2200" dirty="0">
              <a:ea typeface="黑体" panose="02010609060101010101" pitchFamily="2" charset="-122"/>
            </a:endParaRPr>
          </a:p>
          <a:p>
            <a:pPr eaLnBrk="1" hangingPunct="1">
              <a:lnSpc>
                <a:spcPts val="2800"/>
              </a:lnSpc>
              <a:spcBef>
                <a:spcPts val="600"/>
              </a:spcBef>
              <a:spcAft>
                <a:spcPts val="0"/>
              </a:spcAft>
            </a:pPr>
            <a:r>
              <a:rPr lang="zh-CN" altLang="en-US" dirty="0">
                <a:ea typeface="黑体" panose="02010609060101010101" pitchFamily="2" charset="-122"/>
              </a:rPr>
              <a:t>总结</a:t>
            </a:r>
            <a:endParaRPr lang="en-US" altLang="zh-CN" sz="2200" dirty="0">
              <a:ea typeface="黑体" panose="0201060906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ChangeArrowheads="1"/>
          </p:cNvSpPr>
          <p:nvPr/>
        </p:nvSpPr>
        <p:spPr bwMode="auto">
          <a:xfrm>
            <a:off x="755526" y="2276872"/>
            <a:ext cx="7994774" cy="4176464"/>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数据仓库内涵</a:t>
            </a:r>
            <a:endParaRPr lang="en-US" altLang="zh-CN" sz="2200" dirty="0">
              <a:solidFill>
                <a:srgbClr val="0000FF"/>
              </a:solidFill>
            </a:endParaRPr>
          </a:p>
          <a:p>
            <a:pPr marL="800100" lvl="1" indent="-342900">
              <a:lnSpc>
                <a:spcPts val="2400"/>
              </a:lnSpc>
              <a:spcBef>
                <a:spcPts val="600"/>
              </a:spcBef>
              <a:spcAft>
                <a:spcPts val="600"/>
              </a:spcAft>
              <a:buFont typeface="黑体" panose="02010609060101010101" pitchFamily="49" charset="-122"/>
              <a:buChar char="-"/>
            </a:pPr>
            <a:r>
              <a:rPr lang="zh-CN" altLang="en-US" sz="2000" b="0" dirty="0">
                <a:solidFill>
                  <a:srgbClr val="FF0000"/>
                </a:solidFill>
              </a:rPr>
              <a:t>面向主题的、集成的、时变的、不可更新的</a:t>
            </a:r>
            <a:r>
              <a:rPr lang="zh-CN" altLang="en-US" sz="2000" b="0" dirty="0">
                <a:solidFill>
                  <a:srgbClr val="003366"/>
                </a:solidFill>
              </a:rPr>
              <a:t>数据集合</a:t>
            </a:r>
          </a:p>
          <a:p>
            <a:pPr marL="800100" lvl="1" indent="-342900">
              <a:lnSpc>
                <a:spcPts val="2400"/>
              </a:lnSpc>
              <a:spcBef>
                <a:spcPts val="600"/>
              </a:spcBef>
              <a:spcAft>
                <a:spcPts val="600"/>
              </a:spcAft>
              <a:buFont typeface="黑体" panose="02010609060101010101" pitchFamily="49" charset="-122"/>
              <a:buChar char="-"/>
            </a:pPr>
            <a:r>
              <a:rPr lang="zh-CN" altLang="en-US" sz="2000" b="0" dirty="0">
                <a:solidFill>
                  <a:srgbClr val="003366"/>
                </a:solidFill>
              </a:rPr>
              <a:t>支持管理层的决策制定过程和商业智能</a:t>
            </a:r>
            <a:endParaRPr lang="en-US" altLang="zh-CN" sz="2000" b="0" dirty="0">
              <a:solidFill>
                <a:srgbClr val="003366"/>
              </a:solidFill>
            </a:endParaRPr>
          </a:p>
          <a:p>
            <a:pPr marL="342900" marR="0" lvl="0" indent="-342900" algn="l" defTabSz="914400" rtl="0" eaLnBrk="1" fontAlgn="base" latinLnBrk="0" hangingPunct="1">
              <a:lnSpc>
                <a:spcPts val="2400"/>
              </a:lnSpc>
              <a:spcBef>
                <a:spcPts val="600"/>
              </a:spcBef>
              <a:spcAft>
                <a:spcPts val="600"/>
              </a:spcAft>
              <a:buClr>
                <a:srgbClr val="003366"/>
              </a:buClr>
              <a:buSzTx/>
              <a:buFont typeface="Wingdings" panose="05000000000000000000" pitchFamily="2" charset="2"/>
              <a:buChar char="w"/>
              <a:defRPr/>
            </a:pPr>
            <a:r>
              <a:rPr kumimoji="1" lang="zh-CN" altLang="en-US" sz="2200" b="1"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2" charset="-122"/>
                <a:cs typeface="+mn-cs"/>
              </a:rPr>
              <a:t>数据仓库基本特征</a:t>
            </a:r>
            <a:endParaRPr lang="en-US" altLang="zh-CN" sz="2000" b="0" dirty="0">
              <a:solidFill>
                <a:srgbClr val="003366"/>
              </a:solidFill>
            </a:endParaRPr>
          </a:p>
          <a:p>
            <a:pPr marL="800100" lvl="1" indent="-342900">
              <a:lnSpc>
                <a:spcPts val="2400"/>
              </a:lnSpc>
              <a:spcBef>
                <a:spcPts val="600"/>
              </a:spcBef>
              <a:spcAft>
                <a:spcPts val="600"/>
              </a:spcAft>
              <a:buFont typeface="黑体" panose="02010609060101010101" pitchFamily="49" charset="-122"/>
              <a:buChar char="-"/>
            </a:pPr>
            <a:r>
              <a:rPr lang="zh-CN" altLang="en-US" sz="2000" b="0" dirty="0">
                <a:solidFill>
                  <a:srgbClr val="003366"/>
                </a:solidFill>
              </a:rPr>
              <a:t>面向主题</a:t>
            </a:r>
            <a:endParaRPr lang="en-US" altLang="zh-CN" sz="1800" b="0" dirty="0">
              <a:solidFill>
                <a:srgbClr val="000000"/>
              </a:solidFill>
            </a:endParaRPr>
          </a:p>
          <a:p>
            <a:pPr marL="800100" lvl="1" indent="-342900">
              <a:lnSpc>
                <a:spcPts val="2400"/>
              </a:lnSpc>
              <a:spcBef>
                <a:spcPts val="600"/>
              </a:spcBef>
              <a:spcAft>
                <a:spcPts val="600"/>
              </a:spcAft>
              <a:buFont typeface="黑体" panose="02010609060101010101" pitchFamily="49" charset="-122"/>
              <a:buChar char="-"/>
            </a:pPr>
            <a:r>
              <a:rPr lang="zh-CN" altLang="en-US" sz="2000" b="0" dirty="0">
                <a:solidFill>
                  <a:srgbClr val="003366"/>
                </a:solidFill>
              </a:rPr>
              <a:t>集成</a:t>
            </a:r>
            <a:endParaRPr lang="en-US" altLang="zh-CN" sz="2000" b="0" dirty="0">
              <a:solidFill>
                <a:srgbClr val="000000"/>
              </a:solidFill>
            </a:endParaRPr>
          </a:p>
          <a:p>
            <a:pPr marL="800100" lvl="1" indent="-342900">
              <a:lnSpc>
                <a:spcPts val="2400"/>
              </a:lnSpc>
              <a:spcBef>
                <a:spcPts val="600"/>
              </a:spcBef>
              <a:spcAft>
                <a:spcPts val="600"/>
              </a:spcAft>
              <a:buFont typeface="黑体" panose="02010609060101010101" pitchFamily="49" charset="-122"/>
              <a:buChar char="-"/>
            </a:pPr>
            <a:r>
              <a:rPr lang="zh-CN" altLang="en-US" sz="2000" b="0" dirty="0">
                <a:solidFill>
                  <a:srgbClr val="003366"/>
                </a:solidFill>
              </a:rPr>
              <a:t>时变</a:t>
            </a:r>
          </a:p>
          <a:p>
            <a:pPr marL="800100" lvl="1" indent="-342900">
              <a:lnSpc>
                <a:spcPts val="2400"/>
              </a:lnSpc>
              <a:spcBef>
                <a:spcPts val="600"/>
              </a:spcBef>
              <a:spcAft>
                <a:spcPts val="600"/>
              </a:spcAft>
              <a:buFont typeface="黑体" panose="02010609060101010101" pitchFamily="49" charset="-122"/>
              <a:buChar char="-"/>
            </a:pPr>
            <a:r>
              <a:rPr lang="zh-CN" altLang="en-US" sz="2000" b="0" dirty="0">
                <a:solidFill>
                  <a:srgbClr val="003366"/>
                </a:solidFill>
              </a:rPr>
              <a:t>不可更新</a:t>
            </a:r>
            <a:endParaRPr lang="zh-CN" altLang="en-US" sz="2000" b="0" dirty="0">
              <a:solidFill>
                <a:srgbClr val="000000"/>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(1)</a:t>
            </a:r>
            <a:endParaRPr lang="zh-CN" altLang="en-US" dirty="0">
              <a:ea typeface="黑体" panose="02010609060101010101" pitchFamily="2" charset="-122"/>
            </a:endParaRPr>
          </a:p>
        </p:txBody>
      </p:sp>
      <p:pic>
        <p:nvPicPr>
          <p:cNvPr id="3" name="图片 2"/>
          <p:cNvPicPr>
            <a:picLocks noChangeAspect="1"/>
          </p:cNvPicPr>
          <p:nvPr/>
        </p:nvPicPr>
        <p:blipFill>
          <a:blip r:embed="rId2"/>
          <a:stretch>
            <a:fillRect/>
          </a:stretch>
        </p:blipFill>
        <p:spPr>
          <a:xfrm>
            <a:off x="3779912" y="3687504"/>
            <a:ext cx="3767349" cy="22617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5576" y="2060848"/>
            <a:ext cx="4320530" cy="430156"/>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操作型与信息型系统对比</a:t>
            </a:r>
            <a:endParaRPr lang="en-US" altLang="zh-CN" sz="2200" dirty="0">
              <a:solidFill>
                <a:srgbClr val="0000FF"/>
              </a:solidFill>
            </a:endParaRPr>
          </a:p>
        </p:txBody>
      </p:sp>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(2)</a:t>
            </a:r>
            <a:endParaRPr lang="zh-CN" altLang="en-US" dirty="0">
              <a:ea typeface="黑体" panose="02010609060101010101" pitchFamily="2" charset="-122"/>
            </a:endParaRPr>
          </a:p>
        </p:txBody>
      </p:sp>
      <p:graphicFrame>
        <p:nvGraphicFramePr>
          <p:cNvPr id="2" name="表格 1"/>
          <p:cNvGraphicFramePr>
            <a:graphicFrameLocks noGrp="1"/>
          </p:cNvGraphicFramePr>
          <p:nvPr>
            <p:custDataLst>
              <p:tags r:id="rId1"/>
            </p:custDataLst>
            <p:extLst>
              <p:ext uri="{D42A27DB-BD31-4B8C-83A1-F6EECF244321}">
                <p14:modId xmlns:p14="http://schemas.microsoft.com/office/powerpoint/2010/main" val="2411811685"/>
              </p:ext>
            </p:extLst>
          </p:nvPr>
        </p:nvGraphicFramePr>
        <p:xfrm>
          <a:off x="862495" y="2491005"/>
          <a:ext cx="8045581" cy="3962329"/>
        </p:xfrm>
        <a:graphic>
          <a:graphicData uri="http://schemas.openxmlformats.org/drawingml/2006/table">
            <a:tbl>
              <a:tblPr firstRow="1" bandRow="1">
                <a:tableStyleId>{5C22544A-7EE6-4342-B048-85BDC9FD1C3A}</a:tableStyleId>
              </a:tblPr>
              <a:tblGrid>
                <a:gridCol w="1677671">
                  <a:extLst>
                    <a:ext uri="{9D8B030D-6E8A-4147-A177-3AD203B41FA5}">
                      <a16:colId xmlns:a16="http://schemas.microsoft.com/office/drawing/2014/main" val="20000"/>
                    </a:ext>
                  </a:extLst>
                </a:gridCol>
                <a:gridCol w="3299497">
                  <a:extLst>
                    <a:ext uri="{9D8B030D-6E8A-4147-A177-3AD203B41FA5}">
                      <a16:colId xmlns:a16="http://schemas.microsoft.com/office/drawing/2014/main" val="20001"/>
                    </a:ext>
                  </a:extLst>
                </a:gridCol>
                <a:gridCol w="3068413">
                  <a:extLst>
                    <a:ext uri="{9D8B030D-6E8A-4147-A177-3AD203B41FA5}">
                      <a16:colId xmlns:a16="http://schemas.microsoft.com/office/drawing/2014/main" val="20002"/>
                    </a:ext>
                  </a:extLst>
                </a:gridCol>
              </a:tblGrid>
              <a:tr h="498469">
                <a:tc>
                  <a:txBody>
                    <a:bodyPr/>
                    <a:lstStyle/>
                    <a:p>
                      <a:pPr algn="ctr"/>
                      <a:r>
                        <a:rPr lang="zh-CN" altLang="en-US" dirty="0">
                          <a:solidFill>
                            <a:schemeClr val="tx1"/>
                          </a:solidFill>
                          <a:latin typeface="黑体" panose="02010609060101010101" pitchFamily="2" charset="-122"/>
                          <a:ea typeface="黑体" panose="02010609060101010101" pitchFamily="2" charset="-122"/>
                        </a:rPr>
                        <a:t>特征</a:t>
                      </a:r>
                    </a:p>
                  </a:txBody>
                  <a:tcPr anchor="ctr"/>
                </a:tc>
                <a:tc>
                  <a:txBody>
                    <a:bodyPr/>
                    <a:lstStyle/>
                    <a:p>
                      <a:pPr algn="ctr"/>
                      <a:r>
                        <a:rPr lang="zh-CN" altLang="en-US" dirty="0">
                          <a:solidFill>
                            <a:schemeClr val="tx1"/>
                          </a:solidFill>
                          <a:latin typeface="黑体" panose="02010609060101010101" pitchFamily="2" charset="-122"/>
                          <a:ea typeface="黑体" panose="02010609060101010101" pitchFamily="2" charset="-122"/>
                        </a:rPr>
                        <a:t>操作型系统</a:t>
                      </a:r>
                    </a:p>
                  </a:txBody>
                  <a:tcPr anchor="ctr"/>
                </a:tc>
                <a:tc>
                  <a:txBody>
                    <a:bodyPr/>
                    <a:lstStyle/>
                    <a:p>
                      <a:pPr algn="ctr"/>
                      <a:r>
                        <a:rPr lang="zh-CN" altLang="en-US" dirty="0">
                          <a:solidFill>
                            <a:schemeClr val="tx1"/>
                          </a:solidFill>
                          <a:latin typeface="黑体" panose="02010609060101010101" pitchFamily="2" charset="-122"/>
                          <a:ea typeface="黑体" panose="02010609060101010101" pitchFamily="2" charset="-122"/>
                        </a:rPr>
                        <a:t>信息型系统</a:t>
                      </a:r>
                    </a:p>
                  </a:txBody>
                  <a:tcPr anchor="ctr"/>
                </a:tc>
                <a:extLst>
                  <a:ext uri="{0D108BD9-81ED-4DB2-BD59-A6C34878D82A}">
                    <a16:rowId xmlns:a16="http://schemas.microsoft.com/office/drawing/2014/main" val="10000"/>
                  </a:ext>
                </a:extLst>
              </a:tr>
              <a:tr h="497878">
                <a:tc>
                  <a:txBody>
                    <a:bodyPr/>
                    <a:lstStyle/>
                    <a:p>
                      <a:pPr algn="ctr"/>
                      <a:r>
                        <a:rPr lang="zh-CN" altLang="en-US" sz="1600" dirty="0">
                          <a:latin typeface="黑体" panose="02010609060101010101" pitchFamily="2" charset="-122"/>
                          <a:ea typeface="黑体" panose="02010609060101010101" pitchFamily="2" charset="-122"/>
                        </a:rPr>
                        <a:t>主要目的</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支持当前业务</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支持管理层决策制订</a:t>
                      </a:r>
                    </a:p>
                  </a:txBody>
                  <a:tcPr anchor="ctr"/>
                </a:tc>
                <a:extLst>
                  <a:ext uri="{0D108BD9-81ED-4DB2-BD59-A6C34878D82A}">
                    <a16:rowId xmlns:a16="http://schemas.microsoft.com/office/drawing/2014/main" val="10001"/>
                  </a:ext>
                </a:extLst>
              </a:tr>
              <a:tr h="498469">
                <a:tc>
                  <a:txBody>
                    <a:bodyPr/>
                    <a:lstStyle/>
                    <a:p>
                      <a:pPr algn="ctr"/>
                      <a:r>
                        <a:rPr lang="zh-CN" altLang="en-US" sz="1600" dirty="0">
                          <a:latin typeface="黑体" panose="02010609060101010101" pitchFamily="2" charset="-122"/>
                          <a:ea typeface="黑体" panose="02010609060101010101" pitchFamily="2" charset="-122"/>
                        </a:rPr>
                        <a:t>数据类型</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当前状态的当前表示</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历史时间点和预测数据</a:t>
                      </a:r>
                    </a:p>
                  </a:txBody>
                  <a:tcPr anchor="ctr"/>
                </a:tc>
                <a:extLst>
                  <a:ext uri="{0D108BD9-81ED-4DB2-BD59-A6C34878D82A}">
                    <a16:rowId xmlns:a16="http://schemas.microsoft.com/office/drawing/2014/main" val="10002"/>
                  </a:ext>
                </a:extLst>
              </a:tr>
              <a:tr h="596035">
                <a:tc>
                  <a:txBody>
                    <a:bodyPr/>
                    <a:lstStyle/>
                    <a:p>
                      <a:pPr algn="ctr"/>
                      <a:r>
                        <a:rPr lang="zh-CN" altLang="en-US" sz="1600" dirty="0">
                          <a:latin typeface="黑体" panose="02010609060101010101" pitchFamily="2" charset="-122"/>
                          <a:ea typeface="黑体" panose="02010609060101010101" pitchFamily="2" charset="-122"/>
                        </a:rPr>
                        <a:t>主要用户</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职员、销售人员、管理员</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管理人员、业务分析人员和客户</a:t>
                      </a:r>
                    </a:p>
                  </a:txBody>
                  <a:tcPr anchor="ctr"/>
                </a:tc>
                <a:extLst>
                  <a:ext uri="{0D108BD9-81ED-4DB2-BD59-A6C34878D82A}">
                    <a16:rowId xmlns:a16="http://schemas.microsoft.com/office/drawing/2014/main" val="10003"/>
                  </a:ext>
                </a:extLst>
              </a:tr>
              <a:tr h="596035">
                <a:tc>
                  <a:txBody>
                    <a:bodyPr/>
                    <a:lstStyle/>
                    <a:p>
                      <a:pPr algn="ctr"/>
                      <a:r>
                        <a:rPr lang="zh-CN" altLang="en-US" sz="1600" dirty="0">
                          <a:latin typeface="黑体" panose="02010609060101010101" pitchFamily="2" charset="-122"/>
                          <a:ea typeface="黑体" panose="02010609060101010101" pitchFamily="2" charset="-122"/>
                        </a:rPr>
                        <a:t>使用范围</a:t>
                      </a:r>
                    </a:p>
                  </a:txBody>
                  <a:tcPr anchor="ctr"/>
                </a:tc>
                <a:tc>
                  <a:txBody>
                    <a:bodyPr/>
                    <a:lstStyle/>
                    <a:p>
                      <a:pPr algn="ctr"/>
                      <a:r>
                        <a:rPr lang="zh-CN" altLang="zh-CN" sz="1600" kern="1200" dirty="0">
                          <a:solidFill>
                            <a:srgbClr val="000000"/>
                          </a:solidFill>
                          <a:effectLst/>
                          <a:latin typeface="黑体" panose="02010609060101010101" pitchFamily="2" charset="-122"/>
                          <a:ea typeface="黑体" panose="02010609060101010101" pitchFamily="2" charset="-122"/>
                          <a:cs typeface="+mn-cs"/>
                        </a:rPr>
                        <a:t>较窄，有计划、简单的查询和更新</a:t>
                      </a:r>
                      <a:endParaRPr lang="zh-CN" altLang="en-US" sz="1600" dirty="0">
                        <a:solidFill>
                          <a:srgbClr val="000000"/>
                        </a:solidFill>
                        <a:latin typeface="黑体" panose="02010609060101010101" pitchFamily="2" charset="-122"/>
                        <a:ea typeface="黑体" panose="02010609060101010101" pitchFamily="2" charset="-122"/>
                      </a:endParaRP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较宽，复杂查询和分析</a:t>
                      </a:r>
                    </a:p>
                  </a:txBody>
                  <a:tcPr anchor="ctr"/>
                </a:tc>
                <a:extLst>
                  <a:ext uri="{0D108BD9-81ED-4DB2-BD59-A6C34878D82A}">
                    <a16:rowId xmlns:a16="http://schemas.microsoft.com/office/drawing/2014/main" val="10004"/>
                  </a:ext>
                </a:extLst>
              </a:tr>
              <a:tr h="498469">
                <a:tc>
                  <a:txBody>
                    <a:bodyPr/>
                    <a:lstStyle/>
                    <a:p>
                      <a:pPr algn="ctr"/>
                      <a:r>
                        <a:rPr lang="zh-CN" altLang="en-US" sz="1600" dirty="0">
                          <a:latin typeface="黑体" panose="02010609060101010101" pitchFamily="2" charset="-122"/>
                          <a:ea typeface="黑体" panose="02010609060101010101" pitchFamily="2" charset="-122"/>
                        </a:rPr>
                        <a:t>设计指标</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性能、吞吐量、可用性</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易于灵活地访问和使用</a:t>
                      </a:r>
                    </a:p>
                  </a:txBody>
                  <a:tcPr anchor="ctr"/>
                </a:tc>
                <a:extLst>
                  <a:ext uri="{0D108BD9-81ED-4DB2-BD59-A6C34878D82A}">
                    <a16:rowId xmlns:a16="http://schemas.microsoft.com/office/drawing/2014/main" val="10005"/>
                  </a:ext>
                </a:extLst>
              </a:tr>
              <a:tr h="776974">
                <a:tc>
                  <a:txBody>
                    <a:bodyPr/>
                    <a:lstStyle/>
                    <a:p>
                      <a:pPr algn="ctr"/>
                      <a:r>
                        <a:rPr lang="zh-CN" altLang="en-US" sz="1600" dirty="0">
                          <a:latin typeface="黑体" panose="02010609060101010101" pitchFamily="2" charset="-122"/>
                          <a:ea typeface="黑体" panose="02010609060101010101" pitchFamily="2" charset="-122"/>
                        </a:rPr>
                        <a:t>数据量</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查询或更新一条至多条记录</a:t>
                      </a:r>
                    </a:p>
                  </a:txBody>
                  <a:tcPr anchor="ctr"/>
                </a:tc>
                <a:tc>
                  <a:txBody>
                    <a:bodyPr/>
                    <a:lstStyle/>
                    <a:p>
                      <a:pPr algn="ctr"/>
                      <a:r>
                        <a:rPr lang="zh-CN" altLang="en-US" sz="1600" dirty="0">
                          <a:solidFill>
                            <a:srgbClr val="000000"/>
                          </a:solidFill>
                          <a:latin typeface="黑体" panose="02010609060101010101" pitchFamily="2" charset="-122"/>
                          <a:ea typeface="黑体" panose="02010609060101010101" pitchFamily="2" charset="-122"/>
                        </a:rPr>
                        <a:t>查询或更新很多记录或所有记录</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(3)</a:t>
            </a:r>
            <a:endParaRPr lang="zh-CN" altLang="en-US" dirty="0">
              <a:ea typeface="黑体" panose="02010609060101010101" pitchFamily="2" charset="-122"/>
            </a:endParaRPr>
          </a:p>
        </p:txBody>
      </p:sp>
      <p:sp>
        <p:nvSpPr>
          <p:cNvPr id="2" name="矩形 1"/>
          <p:cNvSpPr/>
          <p:nvPr/>
        </p:nvSpPr>
        <p:spPr bwMode="auto">
          <a:xfrm>
            <a:off x="990578" y="3558381"/>
            <a:ext cx="1247984" cy="1812294"/>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noAutofit/>
          </a:bodyPr>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16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3" name="矩形 2"/>
          <p:cNvSpPr/>
          <p:nvPr/>
        </p:nvSpPr>
        <p:spPr bwMode="auto">
          <a:xfrm>
            <a:off x="3019869" y="3558381"/>
            <a:ext cx="1298569" cy="18122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5" name="矩形 4"/>
          <p:cNvSpPr/>
          <p:nvPr/>
        </p:nvSpPr>
        <p:spPr bwMode="auto">
          <a:xfrm>
            <a:off x="5070607" y="3558381"/>
            <a:ext cx="1150373" cy="1812294"/>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6" name="矩形 5"/>
          <p:cNvSpPr/>
          <p:nvPr/>
        </p:nvSpPr>
        <p:spPr bwMode="auto">
          <a:xfrm>
            <a:off x="7021955" y="3558381"/>
            <a:ext cx="1848107" cy="18122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7" name="文本框 6"/>
          <p:cNvSpPr txBox="1"/>
          <p:nvPr/>
        </p:nvSpPr>
        <p:spPr>
          <a:xfrm>
            <a:off x="990579" y="3686200"/>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源数据系统</a:t>
            </a:r>
          </a:p>
        </p:txBody>
      </p:sp>
      <p:sp>
        <p:nvSpPr>
          <p:cNvPr id="8" name="文本框 7"/>
          <p:cNvSpPr txBox="1"/>
          <p:nvPr/>
        </p:nvSpPr>
        <p:spPr>
          <a:xfrm>
            <a:off x="990577" y="4295251"/>
            <a:ext cx="1247982" cy="584775"/>
          </a:xfrm>
          <a:prstGeom prst="rect">
            <a:avLst/>
          </a:prstGeom>
          <a:noFill/>
        </p:spPr>
        <p:txBody>
          <a:bodyPr wrap="square" lIns="90000" rIns="90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内部数据、   外部消息</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9" name="文本框 8"/>
          <p:cNvSpPr txBox="1"/>
          <p:nvPr/>
        </p:nvSpPr>
        <p:spPr>
          <a:xfrm>
            <a:off x="3119262" y="3664036"/>
            <a:ext cx="1247982" cy="337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数据准备区</a:t>
            </a:r>
          </a:p>
        </p:txBody>
      </p:sp>
      <p:sp>
        <p:nvSpPr>
          <p:cNvPr id="10" name="文本框 9"/>
          <p:cNvSpPr txBox="1"/>
          <p:nvPr/>
        </p:nvSpPr>
        <p:spPr>
          <a:xfrm>
            <a:off x="3045164" y="4295250"/>
            <a:ext cx="1322080"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处理、清理、调和、导出、匹配、合并、转换</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1" name="文本框 10"/>
          <p:cNvSpPr txBox="1"/>
          <p:nvPr/>
        </p:nvSpPr>
        <p:spPr>
          <a:xfrm>
            <a:off x="5021801" y="3621549"/>
            <a:ext cx="1298569" cy="58477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数据和元数  据存储区</a:t>
            </a:r>
          </a:p>
        </p:txBody>
      </p:sp>
      <p:sp>
        <p:nvSpPr>
          <p:cNvPr id="12" name="流程图: 磁盘 11"/>
          <p:cNvSpPr/>
          <p:nvPr/>
        </p:nvSpPr>
        <p:spPr bwMode="auto">
          <a:xfrm>
            <a:off x="5188593" y="4326323"/>
            <a:ext cx="914400" cy="875739"/>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3" name="文本框 12"/>
          <p:cNvSpPr txBox="1"/>
          <p:nvPr/>
        </p:nvSpPr>
        <p:spPr>
          <a:xfrm>
            <a:off x="5133150" y="4698382"/>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数据仓库</a:t>
            </a:r>
          </a:p>
        </p:txBody>
      </p:sp>
      <p:sp>
        <p:nvSpPr>
          <p:cNvPr id="14" name="文本框 13"/>
          <p:cNvSpPr txBox="1"/>
          <p:nvPr/>
        </p:nvSpPr>
        <p:spPr>
          <a:xfrm>
            <a:off x="7019975" y="3696270"/>
            <a:ext cx="1873250" cy="33718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用户终端表示工具</a:t>
            </a:r>
          </a:p>
        </p:txBody>
      </p:sp>
      <p:sp>
        <p:nvSpPr>
          <p:cNvPr id="15" name="文本框 14"/>
          <p:cNvSpPr txBox="1"/>
          <p:nvPr/>
        </p:nvSpPr>
        <p:spPr>
          <a:xfrm>
            <a:off x="7021955" y="4206324"/>
            <a:ext cx="1942583"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即席查询工具、报表生成器、用户应用程序、建模</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挖掘工具、可视化工具</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cxnSp>
        <p:nvCxnSpPr>
          <p:cNvPr id="16" name="直接箭头连接符 15"/>
          <p:cNvCxnSpPr>
            <a:endCxn id="3" idx="1"/>
          </p:cNvCxnSpPr>
          <p:nvPr/>
        </p:nvCxnSpPr>
        <p:spPr bwMode="auto">
          <a:xfrm>
            <a:off x="2238559" y="4462480"/>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19" name="直接箭头连接符 18"/>
          <p:cNvCxnSpPr>
            <a:endCxn id="5" idx="1"/>
          </p:cNvCxnSpPr>
          <p:nvPr/>
        </p:nvCxnSpPr>
        <p:spPr bwMode="auto">
          <a:xfrm>
            <a:off x="4318438" y="4462480"/>
            <a:ext cx="752169"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5" name="直接箭头连接符 24"/>
          <p:cNvCxnSpPr/>
          <p:nvPr/>
        </p:nvCxnSpPr>
        <p:spPr bwMode="auto">
          <a:xfrm>
            <a:off x="6240645" y="4453915"/>
            <a:ext cx="781310" cy="8565"/>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28" name="文本框 27"/>
          <p:cNvSpPr txBox="1"/>
          <p:nvPr/>
        </p:nvSpPr>
        <p:spPr>
          <a:xfrm>
            <a:off x="2316506" y="4125973"/>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29" name="文本框 28"/>
          <p:cNvSpPr txBox="1"/>
          <p:nvPr/>
        </p:nvSpPr>
        <p:spPr>
          <a:xfrm>
            <a:off x="4387619" y="4125973"/>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装载</a:t>
            </a:r>
          </a:p>
        </p:txBody>
      </p:sp>
      <p:sp>
        <p:nvSpPr>
          <p:cNvPr id="30" name="文本框 29"/>
          <p:cNvSpPr txBox="1"/>
          <p:nvPr/>
        </p:nvSpPr>
        <p:spPr>
          <a:xfrm>
            <a:off x="6309826" y="4123776"/>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供给</a:t>
            </a:r>
          </a:p>
        </p:txBody>
      </p:sp>
      <p:sp>
        <p:nvSpPr>
          <p:cNvPr id="31" name="文本框 30"/>
          <p:cNvSpPr txBox="1"/>
          <p:nvPr/>
        </p:nvSpPr>
        <p:spPr>
          <a:xfrm>
            <a:off x="2172011" y="4534280"/>
            <a:ext cx="9098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rPr>
              <a:t>(Extract)</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endParaRPr>
          </a:p>
        </p:txBody>
      </p:sp>
      <p:sp>
        <p:nvSpPr>
          <p:cNvPr id="32" name="文本框 31"/>
          <p:cNvSpPr txBox="1"/>
          <p:nvPr/>
        </p:nvSpPr>
        <p:spPr>
          <a:xfrm>
            <a:off x="4321573" y="4542178"/>
            <a:ext cx="9098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rPr>
              <a:t>(Load)</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endParaRPr>
          </a:p>
        </p:txBody>
      </p:sp>
      <p:sp>
        <p:nvSpPr>
          <p:cNvPr id="33" name="文本框 32"/>
          <p:cNvSpPr txBox="1"/>
          <p:nvPr/>
        </p:nvSpPr>
        <p:spPr>
          <a:xfrm>
            <a:off x="6246057" y="4534280"/>
            <a:ext cx="9098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rPr>
              <a:t>(Feed)</a:t>
            </a:r>
            <a:endParaRPr kumimoji="0" lang="zh-CN" altLang="en-US" sz="1600" b="0" i="0" u="none" strike="noStrike" kern="1200" cap="none" spc="0" normalizeH="0" baseline="0" noProof="0" dirty="0">
              <a:ln>
                <a:noFill/>
              </a:ln>
              <a:solidFill>
                <a:srgbClr val="003366"/>
              </a:solidFill>
              <a:effectLst/>
              <a:uLnTx/>
              <a:uFillTx/>
              <a:latin typeface="Times New Roman" panose="02020603050405020304"/>
              <a:ea typeface="黑体" panose="02010609060101010101" pitchFamily="2" charset="-122"/>
              <a:cs typeface="+mn-cs"/>
            </a:endParaRPr>
          </a:p>
        </p:txBody>
      </p:sp>
      <p:cxnSp>
        <p:nvCxnSpPr>
          <p:cNvPr id="35" name="连接符: 肘形 34"/>
          <p:cNvCxnSpPr>
            <a:cxnSpLocks/>
          </p:cNvCxnSpPr>
          <p:nvPr/>
        </p:nvCxnSpPr>
        <p:spPr bwMode="auto">
          <a:xfrm rot="5400000">
            <a:off x="6836788" y="4208181"/>
            <a:ext cx="12700" cy="2300215"/>
          </a:xfrm>
          <a:prstGeom prst="bentConnector3">
            <a:avLst>
              <a:gd name="adj1" fmla="val 2791346"/>
            </a:avLst>
          </a:prstGeom>
          <a:solidFill>
            <a:schemeClr val="accent1"/>
          </a:solidFill>
          <a:ln w="9525" cap="flat" cmpd="sng" algn="ctr">
            <a:solidFill>
              <a:schemeClr val="tx1"/>
            </a:solidFill>
            <a:prstDash val="solid"/>
            <a:round/>
            <a:headEnd type="none" w="med" len="med"/>
            <a:tailEnd type="triangle"/>
          </a:ln>
          <a:effectLst/>
        </p:spPr>
      </p:cxnSp>
      <p:cxnSp>
        <p:nvCxnSpPr>
          <p:cNvPr id="59" name="连接符: 肘形 58"/>
          <p:cNvCxnSpPr>
            <a:cxnSpLocks/>
            <a:endCxn id="2" idx="2"/>
          </p:cNvCxnSpPr>
          <p:nvPr/>
        </p:nvCxnSpPr>
        <p:spPr bwMode="auto">
          <a:xfrm rot="10800000">
            <a:off x="1614570" y="5370675"/>
            <a:ext cx="4078460" cy="33585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13321" name="文本框 13320"/>
          <p:cNvSpPr txBox="1"/>
          <p:nvPr/>
        </p:nvSpPr>
        <p:spPr>
          <a:xfrm>
            <a:off x="4035938" y="5348413"/>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反馈</a:t>
            </a:r>
          </a:p>
        </p:txBody>
      </p:sp>
      <p:sp>
        <p:nvSpPr>
          <p:cNvPr id="13322" name="文本框 13321"/>
          <p:cNvSpPr txBox="1"/>
          <p:nvPr/>
        </p:nvSpPr>
        <p:spPr>
          <a:xfrm>
            <a:off x="3586080" y="5664704"/>
            <a:ext cx="16453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模型</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查询结果</a:t>
            </a:r>
          </a:p>
        </p:txBody>
      </p:sp>
      <p:sp>
        <p:nvSpPr>
          <p:cNvPr id="18" name="Rectangle 3"/>
          <p:cNvSpPr>
            <a:spLocks noChangeArrowheads="1"/>
          </p:cNvSpPr>
          <p:nvPr/>
        </p:nvSpPr>
        <p:spPr bwMode="auto">
          <a:xfrm>
            <a:off x="755526" y="2045719"/>
            <a:ext cx="8208645" cy="108470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数据仓库体系结构</a:t>
            </a:r>
            <a:endParaRPr lang="en-US" altLang="zh-CN" sz="2200" dirty="0">
              <a:solidFill>
                <a:srgbClr val="0000FF"/>
              </a:solidFill>
            </a:endParaRPr>
          </a:p>
          <a:p>
            <a:pPr>
              <a:lnSpc>
                <a:spcPts val="2400"/>
              </a:lnSpc>
              <a:spcBef>
                <a:spcPts val="0"/>
              </a:spcBef>
              <a:spcAft>
                <a:spcPts val="0"/>
              </a:spcAft>
            </a:pPr>
            <a:r>
              <a:rPr lang="en-US" altLang="zh-CN" sz="1800" b="0" dirty="0">
                <a:solidFill>
                  <a:srgbClr val="003366"/>
                </a:solidFill>
              </a:rPr>
              <a:t>    </a:t>
            </a:r>
            <a:r>
              <a:rPr kumimoji="1" lang="zh-CN" altLang="en-US" sz="1800" b="0"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rPr>
              <a:t>① </a:t>
            </a:r>
            <a:r>
              <a:rPr kumimoji="1" lang="zh-CN" alt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一般的两层结构</a:t>
            </a:r>
            <a:r>
              <a:rPr lang="zh-CN" altLang="en-US" sz="1800" b="0" dirty="0">
                <a:solidFill>
                  <a:srgbClr val="000000"/>
                </a:solidFill>
              </a:rPr>
              <a:t>，</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② 独立数据集市，③ 依赖数据集市和操作型数据存储</a:t>
            </a:r>
            <a:r>
              <a:rPr lang="zh-CN" altLang="en-US" sz="1800" b="0" dirty="0">
                <a:solidFill>
                  <a:srgbClr val="000000"/>
                </a:solidFill>
              </a:rPr>
              <a:t>，  </a:t>
            </a:r>
            <a:endParaRPr lang="en-US" altLang="zh-CN" sz="1800" b="0" dirty="0">
              <a:solidFill>
                <a:srgbClr val="000000"/>
              </a:solidFill>
            </a:endParaRPr>
          </a:p>
          <a:p>
            <a:pPr>
              <a:lnSpc>
                <a:spcPts val="2400"/>
              </a:lnSpc>
              <a:spcBef>
                <a:spcPts val="0"/>
              </a:spcBef>
              <a:spcAft>
                <a:spcPts val="0"/>
              </a:spcAft>
            </a:pPr>
            <a:r>
              <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    </a:t>
            </a:r>
            <a:r>
              <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rPr>
              <a:t>④ 逻辑数据集市和实时数据仓库</a:t>
            </a:r>
            <a:endParaRPr kumimoji="1"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p:txBody>
      </p:sp>
      <p:sp>
        <p:nvSpPr>
          <p:cNvPr id="20" name="Rectangle 3"/>
          <p:cNvSpPr>
            <a:spLocks noChangeArrowheads="1"/>
          </p:cNvSpPr>
          <p:nvPr/>
        </p:nvSpPr>
        <p:spPr bwMode="auto">
          <a:xfrm>
            <a:off x="755576" y="3123880"/>
            <a:ext cx="6840810" cy="37767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000" dirty="0">
                <a:solidFill>
                  <a:srgbClr val="0000FF"/>
                </a:solidFill>
              </a:rPr>
              <a:t>一般的两层结构：</a:t>
            </a:r>
            <a:r>
              <a:rPr lang="zh-CN" altLang="en-US" sz="2000" dirty="0">
                <a:solidFill>
                  <a:srgbClr val="FF0000"/>
                </a:solidFill>
              </a:rPr>
              <a:t>源数据系统</a:t>
            </a:r>
            <a:r>
              <a:rPr lang="en-US" altLang="zh-CN" sz="2000" dirty="0">
                <a:solidFill>
                  <a:srgbClr val="FF0000"/>
                </a:solidFill>
              </a:rPr>
              <a:t>+</a:t>
            </a:r>
            <a:r>
              <a:rPr lang="zh-CN" altLang="en-US" sz="2000" dirty="0">
                <a:solidFill>
                  <a:srgbClr val="FF0000"/>
                </a:solidFill>
              </a:rPr>
              <a:t>数据和元数据存储区</a:t>
            </a:r>
          </a:p>
        </p:txBody>
      </p:sp>
      <p:sp>
        <p:nvSpPr>
          <p:cNvPr id="62" name="Rectangle 3">
            <a:extLst>
              <a:ext uri="{FF2B5EF4-FFF2-40B4-BE49-F238E27FC236}">
                <a16:creationId xmlns:a16="http://schemas.microsoft.com/office/drawing/2014/main" id="{7E16F6BA-C619-6176-DCEA-037AC041B45B}"/>
              </a:ext>
            </a:extLst>
          </p:cNvPr>
          <p:cNvSpPr>
            <a:spLocks noChangeArrowheads="1"/>
          </p:cNvSpPr>
          <p:nvPr/>
        </p:nvSpPr>
        <p:spPr bwMode="auto">
          <a:xfrm>
            <a:off x="755526" y="5999242"/>
            <a:ext cx="6768801" cy="431800"/>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数据仓库的</a:t>
            </a:r>
            <a:r>
              <a:rPr lang="en-US" altLang="zh-CN" sz="2200" dirty="0">
                <a:solidFill>
                  <a:srgbClr val="0000FF"/>
                </a:solidFill>
              </a:rPr>
              <a:t>ETL</a:t>
            </a:r>
            <a:r>
              <a:rPr lang="zh-CN" altLang="en-US" sz="2200" dirty="0">
                <a:solidFill>
                  <a:srgbClr val="0000FF"/>
                </a:solidFill>
              </a:rPr>
              <a:t>工具</a:t>
            </a:r>
            <a:r>
              <a:rPr lang="en-US" altLang="zh-CN" sz="2200" dirty="0">
                <a:solidFill>
                  <a:srgbClr val="0000FF"/>
                </a:solidFill>
              </a:rPr>
              <a:t>——</a:t>
            </a:r>
            <a:r>
              <a:rPr lang="zh-CN" altLang="en-US" sz="2000" dirty="0"/>
              <a:t>从一般的两层结构提取得到：</a:t>
            </a:r>
            <a:endParaRPr lang="en-US" altLang="zh-CN" sz="2000" dirty="0"/>
          </a:p>
        </p:txBody>
      </p:sp>
      <p:sp>
        <p:nvSpPr>
          <p:cNvPr id="13315" name="文本框 13314">
            <a:extLst>
              <a:ext uri="{FF2B5EF4-FFF2-40B4-BE49-F238E27FC236}">
                <a16:creationId xmlns:a16="http://schemas.microsoft.com/office/drawing/2014/main" id="{DEF764A3-ABDE-BE60-9818-6729426B6452}"/>
              </a:ext>
            </a:extLst>
          </p:cNvPr>
          <p:cNvSpPr txBox="1"/>
          <p:nvPr/>
        </p:nvSpPr>
        <p:spPr>
          <a:xfrm>
            <a:off x="1043608" y="6431062"/>
            <a:ext cx="1586012" cy="369332"/>
          </a:xfrm>
          <a:prstGeom prst="rect">
            <a:avLst/>
          </a:prstGeom>
          <a:noFill/>
        </p:spPr>
        <p:txBody>
          <a:bodyPr wrap="square">
            <a:spAutoFit/>
          </a:bodyPr>
          <a:lstStyle/>
          <a:p>
            <a:pPr lvl="1">
              <a:spcBef>
                <a:spcPts val="600"/>
              </a:spcBef>
              <a:spcAft>
                <a:spcPts val="600"/>
              </a:spcAft>
              <a:buClr>
                <a:srgbClr val="003366"/>
              </a:buClr>
              <a:defRPr/>
            </a:pPr>
            <a:r>
              <a:rPr lang="zh-CN" altLang="en-US" sz="1800" b="0" noProof="0" dirty="0">
                <a:ln>
                  <a:noFill/>
                </a:ln>
                <a:solidFill>
                  <a:srgbClr val="000000"/>
                </a:solidFill>
                <a:effectLst/>
                <a:uLnTx/>
                <a:uFillTx/>
                <a:sym typeface="+mn-ea"/>
              </a:rPr>
              <a:t>数据抽取</a:t>
            </a:r>
            <a:endPar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p:txBody>
      </p:sp>
      <p:sp>
        <p:nvSpPr>
          <p:cNvPr id="13316" name="文本框 13315">
            <a:extLst>
              <a:ext uri="{FF2B5EF4-FFF2-40B4-BE49-F238E27FC236}">
                <a16:creationId xmlns:a16="http://schemas.microsoft.com/office/drawing/2014/main" id="{93BEA739-5C2C-BF1E-2016-76D07B56089F}"/>
              </a:ext>
            </a:extLst>
          </p:cNvPr>
          <p:cNvSpPr txBox="1"/>
          <p:nvPr/>
        </p:nvSpPr>
        <p:spPr>
          <a:xfrm>
            <a:off x="5649975" y="6446580"/>
            <a:ext cx="1586012" cy="369332"/>
          </a:xfrm>
          <a:prstGeom prst="rect">
            <a:avLst/>
          </a:prstGeom>
          <a:noFill/>
        </p:spPr>
        <p:txBody>
          <a:bodyPr wrap="square">
            <a:spAutoFit/>
          </a:bodyPr>
          <a:lstStyle/>
          <a:p>
            <a:pPr lvl="1">
              <a:spcBef>
                <a:spcPts val="600"/>
              </a:spcBef>
              <a:spcAft>
                <a:spcPts val="600"/>
              </a:spcAft>
              <a:buClr>
                <a:srgbClr val="003366"/>
              </a:buClr>
              <a:defRPr/>
            </a:pPr>
            <a:r>
              <a:rPr lang="zh-CN" altLang="en-US" sz="1800" b="0" noProof="0" dirty="0">
                <a:ln>
                  <a:noFill/>
                </a:ln>
                <a:solidFill>
                  <a:srgbClr val="000000"/>
                </a:solidFill>
                <a:effectLst/>
                <a:uLnTx/>
                <a:uFillTx/>
                <a:sym typeface="+mn-ea"/>
              </a:rPr>
              <a:t>数据装载</a:t>
            </a:r>
            <a:endPar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p:txBody>
      </p:sp>
      <p:sp>
        <p:nvSpPr>
          <p:cNvPr id="13317" name="文本框 13316">
            <a:extLst>
              <a:ext uri="{FF2B5EF4-FFF2-40B4-BE49-F238E27FC236}">
                <a16:creationId xmlns:a16="http://schemas.microsoft.com/office/drawing/2014/main" id="{07454A0E-1EB0-1037-00FC-7C51530ACD0E}"/>
              </a:ext>
            </a:extLst>
          </p:cNvPr>
          <p:cNvSpPr txBox="1"/>
          <p:nvPr/>
        </p:nvSpPr>
        <p:spPr>
          <a:xfrm>
            <a:off x="2509607" y="6436851"/>
            <a:ext cx="2160240" cy="369332"/>
          </a:xfrm>
          <a:prstGeom prst="rect">
            <a:avLst/>
          </a:prstGeom>
          <a:noFill/>
        </p:spPr>
        <p:txBody>
          <a:bodyPr wrap="square">
            <a:spAutoFit/>
          </a:bodyPr>
          <a:lstStyle/>
          <a:p>
            <a:pPr lvl="1">
              <a:spcBef>
                <a:spcPts val="600"/>
              </a:spcBef>
              <a:spcAft>
                <a:spcPts val="600"/>
              </a:spcAft>
              <a:buClr>
                <a:srgbClr val="003366"/>
              </a:buClr>
              <a:defRPr/>
            </a:pPr>
            <a:r>
              <a:rPr lang="zh-CN" altLang="en-US" sz="1800" b="0" noProof="0" dirty="0">
                <a:ln>
                  <a:noFill/>
                </a:ln>
                <a:solidFill>
                  <a:srgbClr val="000000"/>
                </a:solidFill>
                <a:effectLst/>
                <a:uLnTx/>
                <a:uFillTx/>
                <a:sym typeface="+mn-ea"/>
              </a:rPr>
              <a:t>数据清理</a:t>
            </a:r>
            <a:endPar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p:txBody>
      </p:sp>
      <p:sp>
        <p:nvSpPr>
          <p:cNvPr id="13318" name="文本框 13317">
            <a:extLst>
              <a:ext uri="{FF2B5EF4-FFF2-40B4-BE49-F238E27FC236}">
                <a16:creationId xmlns:a16="http://schemas.microsoft.com/office/drawing/2014/main" id="{5D95CDDC-101C-02A4-8DD8-BC63B04ACCB8}"/>
              </a:ext>
            </a:extLst>
          </p:cNvPr>
          <p:cNvSpPr txBox="1"/>
          <p:nvPr/>
        </p:nvSpPr>
        <p:spPr>
          <a:xfrm>
            <a:off x="4112948" y="6440914"/>
            <a:ext cx="1633782" cy="369332"/>
          </a:xfrm>
          <a:prstGeom prst="rect">
            <a:avLst/>
          </a:prstGeom>
          <a:noFill/>
        </p:spPr>
        <p:txBody>
          <a:bodyPr wrap="square">
            <a:spAutoFit/>
          </a:bodyPr>
          <a:lstStyle/>
          <a:p>
            <a:pPr lvl="1">
              <a:spcBef>
                <a:spcPts val="600"/>
              </a:spcBef>
              <a:spcAft>
                <a:spcPts val="600"/>
              </a:spcAft>
              <a:buClr>
                <a:srgbClr val="003366"/>
              </a:buClr>
              <a:defRPr/>
            </a:pPr>
            <a:r>
              <a:rPr lang="zh-CN" altLang="en-US" sz="1800" b="0" noProof="0" dirty="0">
                <a:ln>
                  <a:noFill/>
                </a:ln>
                <a:solidFill>
                  <a:srgbClr val="000000"/>
                </a:solidFill>
                <a:effectLst/>
                <a:uLnTx/>
                <a:uFillTx/>
                <a:sym typeface="+mn-ea"/>
              </a:rPr>
              <a:t>数据</a:t>
            </a:r>
            <a:r>
              <a:rPr lang="zh-CN" altLang="en-US" sz="1800" b="0" dirty="0">
                <a:solidFill>
                  <a:srgbClr val="000000"/>
                </a:solidFill>
                <a:sym typeface="+mn-ea"/>
              </a:rPr>
              <a:t>转换</a:t>
            </a:r>
            <a:endParaRPr kumimoji="1"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dirty="0">
                <a:ea typeface="黑体" panose="02010609060101010101" pitchFamily="2" charset="-122"/>
              </a:rPr>
              <a:t>数据仓库 </a:t>
            </a:r>
            <a:r>
              <a:rPr lang="en-US" altLang="zh-CN" dirty="0">
                <a:ea typeface="黑体" panose="02010609060101010101" pitchFamily="2" charset="-122"/>
              </a:rPr>
              <a:t>(4)</a:t>
            </a:r>
            <a:endParaRPr lang="zh-CN" altLang="en-US" dirty="0">
              <a:ea typeface="黑体" panose="02010609060101010101" pitchFamily="2" charset="-122"/>
            </a:endParaRPr>
          </a:p>
        </p:txBody>
      </p:sp>
      <p:sp>
        <p:nvSpPr>
          <p:cNvPr id="3" name="矩形 2"/>
          <p:cNvSpPr/>
          <p:nvPr/>
        </p:nvSpPr>
        <p:spPr bwMode="auto">
          <a:xfrm>
            <a:off x="1116938" y="3464550"/>
            <a:ext cx="1247984" cy="2395287"/>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noAutofit/>
          </a:bodyPr>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1600" b="1" i="0" u="none" strike="noStrike" kern="1200" cap="none" spc="0" normalizeH="0" baseline="0" noProof="0" dirty="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5" name="文本框 4"/>
          <p:cNvSpPr txBox="1"/>
          <p:nvPr/>
        </p:nvSpPr>
        <p:spPr>
          <a:xfrm>
            <a:off x="1131521" y="3550921"/>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源数据系统</a:t>
            </a:r>
          </a:p>
        </p:txBody>
      </p:sp>
      <p:sp>
        <p:nvSpPr>
          <p:cNvPr id="6" name="文本框 5"/>
          <p:cNvSpPr txBox="1"/>
          <p:nvPr/>
        </p:nvSpPr>
        <p:spPr>
          <a:xfrm>
            <a:off x="1129742" y="3932694"/>
            <a:ext cx="1247982" cy="584775"/>
          </a:xfrm>
          <a:prstGeom prst="rect">
            <a:avLst/>
          </a:prstGeom>
          <a:noFill/>
        </p:spPr>
        <p:txBody>
          <a:bodyPr wrap="square" lIns="90000" rIns="90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内部数据、   外部消息</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pic>
        <p:nvPicPr>
          <p:cNvPr id="7" name="图片 6" descr="黑暗中亮着的电脑&#10;&#10;低可信度描述已自动生成"/>
          <p:cNvPicPr>
            <a:picLocks noChangeAspect="1"/>
          </p:cNvPicPr>
          <p:nvPr/>
        </p:nvPicPr>
        <p:blipFill rotWithShape="1">
          <a:blip r:embed="rId2">
            <a:extLst>
              <a:ext uri="{28A0092B-C50C-407E-A947-70E740481C1C}">
                <a14:useLocalDpi xmlns:a14="http://schemas.microsoft.com/office/drawing/2010/main" val="0"/>
              </a:ext>
            </a:extLst>
          </a:blip>
          <a:srcRect l="26895" t="23523" r="27974" b="29026"/>
          <a:stretch>
            <a:fillRect/>
          </a:stretch>
        </p:blipFill>
        <p:spPr>
          <a:xfrm>
            <a:off x="1227329" y="4538193"/>
            <a:ext cx="1027199" cy="1080000"/>
          </a:xfrm>
          <a:prstGeom prst="rect">
            <a:avLst/>
          </a:prstGeom>
        </p:spPr>
      </p:pic>
      <p:sp>
        <p:nvSpPr>
          <p:cNvPr id="8" name="矩形 7"/>
          <p:cNvSpPr/>
          <p:nvPr/>
        </p:nvSpPr>
        <p:spPr bwMode="auto">
          <a:xfrm>
            <a:off x="3131840" y="3464550"/>
            <a:ext cx="1298569" cy="2412282"/>
          </a:xfrm>
          <a:prstGeom prst="rect">
            <a:avLst/>
          </a:prstGeom>
          <a:solidFill>
            <a:srgbClr val="F5F5EB"/>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9" name="文本框 8"/>
          <p:cNvSpPr txBox="1"/>
          <p:nvPr/>
        </p:nvSpPr>
        <p:spPr>
          <a:xfrm>
            <a:off x="3190152" y="3575977"/>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数据准备区</a:t>
            </a:r>
          </a:p>
        </p:txBody>
      </p:sp>
      <p:sp>
        <p:nvSpPr>
          <p:cNvPr id="10" name="文本框 9"/>
          <p:cNvSpPr txBox="1"/>
          <p:nvPr/>
        </p:nvSpPr>
        <p:spPr>
          <a:xfrm>
            <a:off x="3124115" y="3947941"/>
            <a:ext cx="1322080"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处理、清理、调和、导出、匹配、合并、转换</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1" name="文本框 10"/>
          <p:cNvSpPr txBox="1"/>
          <p:nvPr/>
        </p:nvSpPr>
        <p:spPr>
          <a:xfrm>
            <a:off x="3110073" y="5175282"/>
            <a:ext cx="12479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导出到数据集市</a:t>
            </a:r>
          </a:p>
        </p:txBody>
      </p:sp>
      <p:sp>
        <p:nvSpPr>
          <p:cNvPr id="12" name="矩形 11"/>
          <p:cNvSpPr/>
          <p:nvPr/>
        </p:nvSpPr>
        <p:spPr bwMode="auto">
          <a:xfrm>
            <a:off x="5318299" y="3464551"/>
            <a:ext cx="1150373" cy="2420269"/>
          </a:xfrm>
          <a:prstGeom prst="rect">
            <a:avLst/>
          </a:prstGeom>
          <a:solidFill>
            <a:srgbClr val="D5EA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3" name="文本框 12"/>
          <p:cNvSpPr txBox="1"/>
          <p:nvPr/>
        </p:nvSpPr>
        <p:spPr>
          <a:xfrm>
            <a:off x="5247334" y="5273877"/>
            <a:ext cx="1298569" cy="58477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0000"/>
                </a:solidFill>
                <a:effectLst/>
                <a:uLnTx/>
                <a:uFillTx/>
                <a:latin typeface="黑体" panose="02010609060101010101" pitchFamily="2" charset="-122"/>
                <a:ea typeface="黑体" panose="02010609060101010101" pitchFamily="2" charset="-122"/>
                <a:cs typeface="+mn-cs"/>
              </a:rPr>
              <a:t>数据和元数  据存储区</a:t>
            </a:r>
          </a:p>
        </p:txBody>
      </p:sp>
      <p:sp>
        <p:nvSpPr>
          <p:cNvPr id="14" name="流程图: 磁盘 13"/>
          <p:cNvSpPr/>
          <p:nvPr/>
        </p:nvSpPr>
        <p:spPr bwMode="auto">
          <a:xfrm>
            <a:off x="5439302" y="4582799"/>
            <a:ext cx="914400" cy="5847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5" name="流程图: 磁盘 14"/>
          <p:cNvSpPr/>
          <p:nvPr/>
        </p:nvSpPr>
        <p:spPr bwMode="auto">
          <a:xfrm>
            <a:off x="5439302" y="4144833"/>
            <a:ext cx="914400" cy="5847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6" name="文本框 15"/>
          <p:cNvSpPr txBox="1"/>
          <p:nvPr/>
        </p:nvSpPr>
        <p:spPr>
          <a:xfrm>
            <a:off x="5410322" y="4783447"/>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数据集市</a:t>
            </a:r>
          </a:p>
        </p:txBody>
      </p:sp>
      <p:sp>
        <p:nvSpPr>
          <p:cNvPr id="17" name="文本框 16"/>
          <p:cNvSpPr txBox="1"/>
          <p:nvPr/>
        </p:nvSpPr>
        <p:spPr>
          <a:xfrm>
            <a:off x="5507517" y="4351278"/>
            <a:ext cx="792637"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sp>
        <p:nvSpPr>
          <p:cNvPr id="18" name="矩形 17"/>
          <p:cNvSpPr/>
          <p:nvPr/>
        </p:nvSpPr>
        <p:spPr bwMode="auto">
          <a:xfrm>
            <a:off x="7069299" y="3464550"/>
            <a:ext cx="1848107" cy="240060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19" name="文本框 18"/>
          <p:cNvSpPr txBox="1"/>
          <p:nvPr/>
        </p:nvSpPr>
        <p:spPr>
          <a:xfrm>
            <a:off x="7317218" y="5033418"/>
            <a:ext cx="1298569" cy="584775"/>
          </a:xfrm>
          <a:prstGeom prst="rect">
            <a:avLst/>
          </a:prstGeom>
          <a:noFill/>
        </p:spPr>
        <p:txBody>
          <a:bodyPr vert="horz"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用户终端表示工具</a:t>
            </a:r>
          </a:p>
        </p:txBody>
      </p:sp>
      <p:sp>
        <p:nvSpPr>
          <p:cNvPr id="20" name="文本框 19"/>
          <p:cNvSpPr txBox="1"/>
          <p:nvPr/>
        </p:nvSpPr>
        <p:spPr>
          <a:xfrm>
            <a:off x="7059826" y="3840659"/>
            <a:ext cx="1942583" cy="1077218"/>
          </a:xfrm>
          <a:prstGeom prst="rect">
            <a:avLst/>
          </a:prstGeom>
          <a:noFill/>
        </p:spPr>
        <p:txBody>
          <a:bodyPr wrap="square" lIns="90000" rIns="72000"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即席查询工具、报表生成器、用户应用程序、建模</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挖掘工具、可视化工具</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endPar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endParaRPr>
          </a:p>
        </p:txBody>
      </p:sp>
      <p:cxnSp>
        <p:nvCxnSpPr>
          <p:cNvPr id="21" name="连接符: 肘形 20"/>
          <p:cNvCxnSpPr/>
          <p:nvPr/>
        </p:nvCxnSpPr>
        <p:spPr bwMode="auto">
          <a:xfrm rot="5400000">
            <a:off x="7002835" y="4741064"/>
            <a:ext cx="12700" cy="2300215"/>
          </a:xfrm>
          <a:prstGeom prst="bentConnector3">
            <a:avLst>
              <a:gd name="adj1" fmla="val 6058063"/>
            </a:avLst>
          </a:prstGeom>
          <a:solidFill>
            <a:schemeClr val="accent1"/>
          </a:solidFill>
          <a:ln w="9525" cap="flat" cmpd="sng" algn="ctr">
            <a:solidFill>
              <a:schemeClr val="tx1"/>
            </a:solidFill>
            <a:prstDash val="solid"/>
            <a:round/>
            <a:headEnd type="none" w="med" len="med"/>
            <a:tailEnd type="triangle"/>
          </a:ln>
          <a:effectLst/>
        </p:spPr>
      </p:cxnSp>
      <p:cxnSp>
        <p:nvCxnSpPr>
          <p:cNvPr id="22" name="连接符: 肘形 21"/>
          <p:cNvCxnSpPr/>
          <p:nvPr/>
        </p:nvCxnSpPr>
        <p:spPr bwMode="auto">
          <a:xfrm rot="10800000">
            <a:off x="1792187" y="5853659"/>
            <a:ext cx="4078467" cy="797184"/>
          </a:xfrm>
          <a:prstGeom prst="bentConnector2">
            <a:avLst/>
          </a:prstGeom>
          <a:solidFill>
            <a:schemeClr val="accent1"/>
          </a:solidFill>
          <a:ln w="9525" cap="flat" cmpd="sng" algn="ctr">
            <a:solidFill>
              <a:schemeClr val="tx1"/>
            </a:solidFill>
            <a:prstDash val="solid"/>
            <a:round/>
            <a:headEnd type="none" w="med" len="med"/>
            <a:tailEnd type="triangle"/>
          </a:ln>
          <a:effectLst/>
        </p:spPr>
      </p:cxnSp>
      <p:sp>
        <p:nvSpPr>
          <p:cNvPr id="23" name="文本框 22"/>
          <p:cNvSpPr txBox="1"/>
          <p:nvPr/>
        </p:nvSpPr>
        <p:spPr>
          <a:xfrm>
            <a:off x="4088022" y="6040862"/>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反馈</a:t>
            </a:r>
          </a:p>
        </p:txBody>
      </p:sp>
      <p:sp>
        <p:nvSpPr>
          <p:cNvPr id="26" name="文本框 25"/>
          <p:cNvSpPr txBox="1"/>
          <p:nvPr/>
        </p:nvSpPr>
        <p:spPr>
          <a:xfrm>
            <a:off x="3681731" y="6312290"/>
            <a:ext cx="1645337"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模型</a:t>
            </a:r>
            <a:r>
              <a:rPr kumimoji="0" lang="en-US" altLang="zh-CN"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a:t>
            </a: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查询结果</a:t>
            </a:r>
          </a:p>
        </p:txBody>
      </p:sp>
      <p:cxnSp>
        <p:nvCxnSpPr>
          <p:cNvPr id="27" name="直接箭头连接符 26"/>
          <p:cNvCxnSpPr/>
          <p:nvPr/>
        </p:nvCxnSpPr>
        <p:spPr bwMode="auto">
          <a:xfrm>
            <a:off x="2364920" y="4027226"/>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28" name="直接箭头连接符 27"/>
          <p:cNvCxnSpPr/>
          <p:nvPr/>
        </p:nvCxnSpPr>
        <p:spPr bwMode="auto">
          <a:xfrm>
            <a:off x="4446329" y="4018062"/>
            <a:ext cx="911442" cy="11875"/>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5" name="直接箭头连接符 34"/>
          <p:cNvCxnSpPr/>
          <p:nvPr/>
        </p:nvCxnSpPr>
        <p:spPr bwMode="auto">
          <a:xfrm>
            <a:off x="4446195" y="4445531"/>
            <a:ext cx="911442" cy="11875"/>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6" name="直接箭头连接符 35"/>
          <p:cNvCxnSpPr/>
          <p:nvPr/>
        </p:nvCxnSpPr>
        <p:spPr bwMode="auto">
          <a:xfrm>
            <a:off x="4432153" y="4859704"/>
            <a:ext cx="911442" cy="11875"/>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7" name="直接箭头连接符 36"/>
          <p:cNvCxnSpPr/>
          <p:nvPr/>
        </p:nvCxnSpPr>
        <p:spPr bwMode="auto">
          <a:xfrm>
            <a:off x="2364920" y="4423432"/>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38" name="直接箭头连接符 37"/>
          <p:cNvCxnSpPr/>
          <p:nvPr/>
        </p:nvCxnSpPr>
        <p:spPr bwMode="auto">
          <a:xfrm>
            <a:off x="2374395" y="4828098"/>
            <a:ext cx="781310" cy="2048"/>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39" name="文本框 38"/>
          <p:cNvSpPr txBox="1"/>
          <p:nvPr/>
        </p:nvSpPr>
        <p:spPr>
          <a:xfrm>
            <a:off x="2420406" y="3682260"/>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0" name="文本框 39"/>
          <p:cNvSpPr txBox="1"/>
          <p:nvPr/>
        </p:nvSpPr>
        <p:spPr>
          <a:xfrm>
            <a:off x="2416350" y="4089857"/>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1" name="文本框 40"/>
          <p:cNvSpPr txBox="1"/>
          <p:nvPr/>
        </p:nvSpPr>
        <p:spPr>
          <a:xfrm>
            <a:off x="2416350" y="4484436"/>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抽取</a:t>
            </a:r>
          </a:p>
        </p:txBody>
      </p:sp>
      <p:sp>
        <p:nvSpPr>
          <p:cNvPr id="42" name="文本框 41"/>
          <p:cNvSpPr txBox="1"/>
          <p:nvPr/>
        </p:nvSpPr>
        <p:spPr>
          <a:xfrm>
            <a:off x="4563145" y="3708360"/>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装载</a:t>
            </a:r>
          </a:p>
        </p:txBody>
      </p:sp>
      <p:sp>
        <p:nvSpPr>
          <p:cNvPr id="43" name="文本框 42"/>
          <p:cNvSpPr txBox="1"/>
          <p:nvPr/>
        </p:nvSpPr>
        <p:spPr>
          <a:xfrm>
            <a:off x="4572619" y="4143818"/>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装载</a:t>
            </a:r>
          </a:p>
        </p:txBody>
      </p:sp>
      <p:sp>
        <p:nvSpPr>
          <p:cNvPr id="44" name="文本框 43"/>
          <p:cNvSpPr txBox="1"/>
          <p:nvPr/>
        </p:nvSpPr>
        <p:spPr>
          <a:xfrm>
            <a:off x="4572619" y="4517469"/>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装载</a:t>
            </a:r>
          </a:p>
        </p:txBody>
      </p:sp>
      <p:sp>
        <p:nvSpPr>
          <p:cNvPr id="45" name="右箭头 2"/>
          <p:cNvSpPr/>
          <p:nvPr/>
        </p:nvSpPr>
        <p:spPr>
          <a:xfrm>
            <a:off x="6468672" y="3969226"/>
            <a:ext cx="600628" cy="467995"/>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en-US"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46" name="文本框 45"/>
          <p:cNvSpPr txBox="1"/>
          <p:nvPr/>
        </p:nvSpPr>
        <p:spPr>
          <a:xfrm>
            <a:off x="6443522" y="3634959"/>
            <a:ext cx="6341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供给</a:t>
            </a:r>
          </a:p>
        </p:txBody>
      </p:sp>
      <p:sp>
        <p:nvSpPr>
          <p:cNvPr id="2" name="Rectangle 3"/>
          <p:cNvSpPr>
            <a:spLocks noChangeArrowheads="1"/>
          </p:cNvSpPr>
          <p:nvPr/>
        </p:nvSpPr>
        <p:spPr bwMode="auto">
          <a:xfrm>
            <a:off x="755650" y="2061210"/>
            <a:ext cx="8388350" cy="1317625"/>
          </a:xfrm>
          <a:prstGeom prst="rect">
            <a:avLst/>
          </a:prstGeom>
          <a:noFill/>
          <a:ln w="9525">
            <a:noFill/>
            <a:miter lim="800000"/>
          </a:ln>
        </p:spPr>
        <p:txBody>
          <a:bodyPr/>
          <a:lstStyle/>
          <a:p>
            <a:pPr marL="342900" indent="-342900">
              <a:lnSpc>
                <a:spcPts val="2400"/>
              </a:lnSpc>
              <a:spcBef>
                <a:spcPts val="600"/>
              </a:spcBef>
              <a:spcAft>
                <a:spcPts val="600"/>
              </a:spcAft>
              <a:buFont typeface="Wingdings" panose="05000000000000000000" pitchFamily="2" charset="2"/>
              <a:buChar char="w"/>
            </a:pPr>
            <a:r>
              <a:rPr lang="zh-CN" altLang="en-US" sz="2200" dirty="0">
                <a:solidFill>
                  <a:srgbClr val="0000FF"/>
                </a:solidFill>
              </a:rPr>
              <a:t>独立数据集市的数据仓库体系结构</a:t>
            </a:r>
            <a:endParaRPr lang="en-US" altLang="zh-CN" sz="2200" dirty="0">
              <a:solidFill>
                <a:srgbClr val="0000FF"/>
              </a:solidFill>
            </a:endParaRP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lang="zh-CN" altLang="en-US" sz="2000" b="0" dirty="0">
                <a:solidFill>
                  <a:srgbClr val="003366"/>
                </a:solidFill>
              </a:rPr>
              <a:t>两层结构包含所有企业需要的主题信息</a:t>
            </a:r>
          </a:p>
          <a:p>
            <a:pPr marL="800100" marR="0" lvl="1" indent="-342900" algn="l" defTabSz="914400" rtl="0" eaLnBrk="1" fontAlgn="base" latinLnBrk="0" hangingPunct="1">
              <a:lnSpc>
                <a:spcPct val="100000"/>
              </a:lnSpc>
              <a:spcBef>
                <a:spcPts val="600"/>
              </a:spcBef>
              <a:spcAft>
                <a:spcPts val="600"/>
              </a:spcAft>
              <a:buClr>
                <a:srgbClr val="003366"/>
              </a:buClr>
              <a:buSzTx/>
              <a:buFontTx/>
              <a:buChar char="-"/>
              <a:defRPr/>
            </a:pPr>
            <a:r>
              <a:rPr lang="zh-CN" altLang="en-US" sz="2000" b="0" dirty="0">
                <a:solidFill>
                  <a:srgbClr val="003366"/>
                </a:solidFill>
              </a:rPr>
              <a:t>实际分析仅需部分主题，可在逻辑或物理上将其拆分为</a:t>
            </a:r>
            <a:r>
              <a:rPr lang="zh-CN" altLang="en-US" sz="2000" dirty="0">
                <a:solidFill>
                  <a:srgbClr val="FF0000"/>
                </a:solidFill>
              </a:rPr>
              <a:t>数据集市</a:t>
            </a:r>
          </a:p>
        </p:txBody>
      </p:sp>
      <p:sp>
        <p:nvSpPr>
          <p:cNvPr id="4" name="流程图: 磁盘 3"/>
          <p:cNvSpPr/>
          <p:nvPr/>
        </p:nvSpPr>
        <p:spPr bwMode="auto">
          <a:xfrm>
            <a:off x="5439301" y="3715200"/>
            <a:ext cx="914400" cy="584775"/>
          </a:xfrm>
          <a:prstGeom prst="flowChartMagneticDisk">
            <a:avLst/>
          </a:prstGeom>
          <a:solidFill>
            <a:srgbClr val="47A3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None/>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黑体" panose="02010609060101010101" pitchFamily="2" charset="-122"/>
              <a:cs typeface="+mn-cs"/>
            </a:endParaRPr>
          </a:p>
        </p:txBody>
      </p:sp>
      <p:sp>
        <p:nvSpPr>
          <p:cNvPr id="24" name="文本框 23"/>
          <p:cNvSpPr txBox="1"/>
          <p:nvPr/>
        </p:nvSpPr>
        <p:spPr>
          <a:xfrm>
            <a:off x="5452889" y="3906541"/>
            <a:ext cx="124798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600" i="0" u="none" strike="noStrike" kern="1200" cap="none" spc="0" normalizeH="0" baseline="0" noProof="0" dirty="0">
                <a:ln>
                  <a:noFill/>
                </a:ln>
                <a:solidFill>
                  <a:srgbClr val="003366"/>
                </a:solidFill>
                <a:effectLst/>
                <a:uLnTx/>
                <a:uFillTx/>
                <a:latin typeface="黑体" panose="02010609060101010101" pitchFamily="2" charset="-122"/>
                <a:ea typeface="黑体" panose="02010609060101010101" pitchFamily="2" charset="-122"/>
                <a:cs typeface="+mn-cs"/>
              </a:rPr>
              <a:t>数据集市</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YwOGM3MzYxYWU3NGUyZGU5NTM0NDI5ZGZiNDhjMDYifQ=="/>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39*318"/>
  <p:tag name="TABLE_ENDDRAG_RECT" val="101*206*839*318"/>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681*319"/>
  <p:tag name="TABLE_ENDDRAG_RECT" val="105*204*681*319"/>
</p:tagLst>
</file>

<file path=ppt/theme/theme1.xml><?xml version="1.0" encoding="utf-8"?>
<a:theme xmlns:a="http://schemas.openxmlformats.org/drawingml/2006/main" name="1_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1" 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Designs\Straight Edge.pot</Template>
  <TotalTime>72</TotalTime>
  <Words>2722</Words>
  <Application>Microsoft Office PowerPoint</Application>
  <PresentationFormat>全屏显示(4:3)</PresentationFormat>
  <Paragraphs>467</Paragraphs>
  <Slides>38</Slides>
  <Notes>1</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4" baseType="lpstr">
      <vt:lpstr>等线</vt:lpstr>
      <vt:lpstr>黑体</vt:lpstr>
      <vt:lpstr>Times New Roman</vt:lpstr>
      <vt:lpstr>Wingdings</vt:lpstr>
      <vt:lpstr>1_Straight Edge</vt:lpstr>
      <vt:lpstr>Visio</vt:lpstr>
      <vt:lpstr>第3章 数据组织 </vt:lpstr>
      <vt:lpstr>提纲</vt:lpstr>
      <vt:lpstr>数据组织概述 (1)</vt:lpstr>
      <vt:lpstr>数据组织概述 (2)</vt:lpstr>
      <vt:lpstr>提纲</vt:lpstr>
      <vt:lpstr>数据仓库 (1)</vt:lpstr>
      <vt:lpstr>数据仓库 (2)</vt:lpstr>
      <vt:lpstr>数据仓库 (3)</vt:lpstr>
      <vt:lpstr>数据仓库 (4)</vt:lpstr>
      <vt:lpstr>数据仓库 (5)</vt:lpstr>
      <vt:lpstr>数据仓库 (6)</vt:lpstr>
      <vt:lpstr>数据仓库 (7)</vt:lpstr>
      <vt:lpstr>提纲</vt:lpstr>
      <vt:lpstr>数据湖 (1)</vt:lpstr>
      <vt:lpstr>数据湖 (2)</vt:lpstr>
      <vt:lpstr>数据湖 (3)</vt:lpstr>
      <vt:lpstr>数据湖 (4)</vt:lpstr>
      <vt:lpstr>数据湖 (5)</vt:lpstr>
      <vt:lpstr>数据湖 (6)</vt:lpstr>
      <vt:lpstr>数据湖 (7)</vt:lpstr>
      <vt:lpstr>数据湖 (8)</vt:lpstr>
      <vt:lpstr>数据湖 (9)</vt:lpstr>
      <vt:lpstr>提纲</vt:lpstr>
      <vt:lpstr>向量数据库 (1)</vt:lpstr>
      <vt:lpstr>向量数据库 (2)</vt:lpstr>
      <vt:lpstr>向量数据库 (3)</vt:lpstr>
      <vt:lpstr>向量数据库 (4)</vt:lpstr>
      <vt:lpstr>向量数据库 (5)</vt:lpstr>
      <vt:lpstr>向量数据库 (6)</vt:lpstr>
      <vt:lpstr>向量数据库 (7)</vt:lpstr>
      <vt:lpstr>向量数据库 (8)</vt:lpstr>
      <vt:lpstr>向量数据库 (9)</vt:lpstr>
      <vt:lpstr>向量数据库 (10)</vt:lpstr>
      <vt:lpstr>向量数据库 (11)</vt:lpstr>
      <vt:lpstr>向量数据库 (12)</vt:lpstr>
      <vt:lpstr>提纲</vt:lpstr>
      <vt:lpstr>总结</vt:lpstr>
      <vt:lpstr>结语</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 Yue</dc:creator>
  <cp:lastModifiedBy>Kun Yue</cp:lastModifiedBy>
  <cp:revision>982</cp:revision>
  <dcterms:created xsi:type="dcterms:W3CDTF">2113-01-01T00:00:00Z</dcterms:created>
  <dcterms:modified xsi:type="dcterms:W3CDTF">2024-09-24T03:00:57Z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64535EF8F059478893B85D688E25A6CF_12</vt:lpwstr>
  </property>
  <property fmtid="{D5CDD505-2E9C-101B-9397-08002B2CF9AE}" pid="3" name="KSOProductBuildVer">
    <vt:lpwstr>2052-12.1.0.18240</vt:lpwstr>
  </property>
</Properties>
</file>