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4"/>
  </p:notesMasterIdLst>
  <p:sldIdLst>
    <p:sldId id="257" r:id="rId2"/>
    <p:sldId id="258" r:id="rId3"/>
    <p:sldId id="413" r:id="rId4"/>
    <p:sldId id="335" r:id="rId5"/>
    <p:sldId id="325" r:id="rId6"/>
    <p:sldId id="326" r:id="rId7"/>
    <p:sldId id="446" r:id="rId8"/>
    <p:sldId id="411" r:id="rId9"/>
    <p:sldId id="402" r:id="rId10"/>
    <p:sldId id="355" r:id="rId11"/>
    <p:sldId id="262" r:id="rId12"/>
    <p:sldId id="315" r:id="rId13"/>
    <p:sldId id="447" r:id="rId14"/>
    <p:sldId id="414" r:id="rId15"/>
    <p:sldId id="337" r:id="rId16"/>
    <p:sldId id="338" r:id="rId17"/>
    <p:sldId id="332" r:id="rId18"/>
    <p:sldId id="316" r:id="rId19"/>
    <p:sldId id="319" r:id="rId20"/>
    <p:sldId id="340" r:id="rId21"/>
    <p:sldId id="333" r:id="rId22"/>
    <p:sldId id="415" r:id="rId23"/>
    <p:sldId id="341" r:id="rId24"/>
    <p:sldId id="322" r:id="rId25"/>
    <p:sldId id="448" r:id="rId26"/>
    <p:sldId id="265" r:id="rId27"/>
    <p:sldId id="375" r:id="rId28"/>
    <p:sldId id="377" r:id="rId29"/>
    <p:sldId id="376" r:id="rId30"/>
    <p:sldId id="378" r:id="rId31"/>
    <p:sldId id="379" r:id="rId32"/>
    <p:sldId id="380" r:id="rId33"/>
    <p:sldId id="381" r:id="rId34"/>
    <p:sldId id="416" r:id="rId35"/>
    <p:sldId id="363" r:id="rId36"/>
    <p:sldId id="365" r:id="rId37"/>
    <p:sldId id="366" r:id="rId38"/>
    <p:sldId id="367" r:id="rId39"/>
    <p:sldId id="369" r:id="rId40"/>
    <p:sldId id="370" r:id="rId41"/>
    <p:sldId id="371" r:id="rId42"/>
    <p:sldId id="449" r:id="rId43"/>
    <p:sldId id="417" r:id="rId44"/>
    <p:sldId id="420" r:id="rId45"/>
    <p:sldId id="421" r:id="rId46"/>
    <p:sldId id="317" r:id="rId47"/>
    <p:sldId id="422" r:id="rId48"/>
    <p:sldId id="321" r:id="rId49"/>
    <p:sldId id="423" r:id="rId50"/>
    <p:sldId id="424" r:id="rId51"/>
    <p:sldId id="428" r:id="rId52"/>
    <p:sldId id="444" r:id="rId53"/>
    <p:sldId id="436" r:id="rId54"/>
    <p:sldId id="437" r:id="rId55"/>
    <p:sldId id="439" r:id="rId56"/>
    <p:sldId id="440" r:id="rId57"/>
    <p:sldId id="441" r:id="rId58"/>
    <p:sldId id="443" r:id="rId59"/>
    <p:sldId id="450" r:id="rId60"/>
    <p:sldId id="445" r:id="rId61"/>
    <p:sldId id="296" r:id="rId62"/>
    <p:sldId id="297" r:id="rId63"/>
  </p:sldIdLst>
  <p:sldSz cx="9144000" cy="6858000" type="screen4x3"/>
  <p:notesSz cx="6858000" cy="9144000"/>
  <p:custDataLst>
    <p:tags r:id="rId6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0066FF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1923" autoAdjust="0"/>
  </p:normalViewPr>
  <p:slideViewPr>
    <p:cSldViewPr snapToGrid="0">
      <p:cViewPr varScale="1">
        <p:scale>
          <a:sx n="97" d="100"/>
          <a:sy n="97" d="100"/>
        </p:scale>
        <p:origin x="1344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7009F-5244-4E31-9584-99F21A3B4691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87CC7-9964-448B-8685-A0E5675820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87CC7-9964-448B-8685-A0E56758202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87CC7-9964-448B-8685-A0E56758202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95B263C-5119-4304-8D42-7ACA737F6E5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95B263C-5119-4304-8D42-7ACA737F6E5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F87CC7-9964-448B-8685-A0E56758202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95B263C-5119-4304-8D42-7ACA737F6E5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95B263C-5119-4304-8D42-7ACA737F6E5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95B263C-5119-4304-8D42-7ACA737F6E5B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68263"/>
            <a:ext cx="8678863" cy="6713537"/>
            <a:chOff x="0" y="43"/>
            <a:chExt cx="5467" cy="4229"/>
          </a:xfrm>
        </p:grpSpPr>
        <p:sp>
          <p:nvSpPr>
            <p:cNvPr id="5" name="Rectangle 1027"/>
            <p:cNvSpPr>
              <a:spLocks noChangeArrowheads="1"/>
            </p:cNvSpPr>
            <p:nvPr/>
          </p:nvSpPr>
          <p:spPr bwMode="auto">
            <a:xfrm>
              <a:off x="692" y="494"/>
              <a:ext cx="4775" cy="9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6" name="Group 1028"/>
            <p:cNvGrpSpPr/>
            <p:nvPr/>
          </p:nvGrpSpPr>
          <p:grpSpPr bwMode="auto">
            <a:xfrm>
              <a:off x="0" y="43"/>
              <a:ext cx="624" cy="4229"/>
              <a:chOff x="0" y="43"/>
              <a:chExt cx="624" cy="4229"/>
            </a:xfrm>
          </p:grpSpPr>
          <p:sp>
            <p:nvSpPr>
              <p:cNvPr id="7" name="Line 1029"/>
              <p:cNvSpPr>
                <a:spLocks noChangeShapeType="1"/>
              </p:cNvSpPr>
              <p:nvPr/>
            </p:nvSpPr>
            <p:spPr bwMode="auto">
              <a:xfrm>
                <a:off x="0" y="420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" name="Line 1030"/>
              <p:cNvSpPr>
                <a:spLocks noChangeShapeType="1"/>
              </p:cNvSpPr>
              <p:nvPr/>
            </p:nvSpPr>
            <p:spPr bwMode="auto">
              <a:xfrm>
                <a:off x="0" y="42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Line 1031"/>
              <p:cNvSpPr>
                <a:spLocks noChangeShapeType="1"/>
              </p:cNvSpPr>
              <p:nvPr/>
            </p:nvSpPr>
            <p:spPr bwMode="auto">
              <a:xfrm>
                <a:off x="0" y="427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" name="Line 1032"/>
              <p:cNvSpPr>
                <a:spLocks noChangeShapeType="1"/>
              </p:cNvSpPr>
              <p:nvPr/>
            </p:nvSpPr>
            <p:spPr bwMode="auto">
              <a:xfrm>
                <a:off x="0" y="4113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Line 1033"/>
              <p:cNvSpPr>
                <a:spLocks noChangeShapeType="1"/>
              </p:cNvSpPr>
              <p:nvPr/>
            </p:nvSpPr>
            <p:spPr bwMode="auto">
              <a:xfrm>
                <a:off x="0" y="406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Line 1034"/>
              <p:cNvSpPr>
                <a:spLocks noChangeShapeType="1"/>
              </p:cNvSpPr>
              <p:nvPr/>
            </p:nvSpPr>
            <p:spPr bwMode="auto">
              <a:xfrm>
                <a:off x="0" y="41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Line 1035"/>
              <p:cNvSpPr>
                <a:spLocks noChangeShapeType="1"/>
              </p:cNvSpPr>
              <p:nvPr/>
            </p:nvSpPr>
            <p:spPr bwMode="auto">
              <a:xfrm>
                <a:off x="0" y="366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Line 1036"/>
              <p:cNvSpPr>
                <a:spLocks noChangeShapeType="1"/>
              </p:cNvSpPr>
              <p:nvPr/>
            </p:nvSpPr>
            <p:spPr bwMode="auto">
              <a:xfrm>
                <a:off x="0" y="36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" name="Line 1037"/>
              <p:cNvSpPr>
                <a:spLocks noChangeShapeType="1"/>
              </p:cNvSpPr>
              <p:nvPr/>
            </p:nvSpPr>
            <p:spPr bwMode="auto">
              <a:xfrm>
                <a:off x="0" y="402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" name="Line 1038"/>
              <p:cNvSpPr>
                <a:spLocks noChangeShapeType="1"/>
              </p:cNvSpPr>
              <p:nvPr/>
            </p:nvSpPr>
            <p:spPr bwMode="auto">
              <a:xfrm>
                <a:off x="0" y="389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7" name="Line 1039"/>
              <p:cNvSpPr>
                <a:spLocks noChangeShapeType="1"/>
              </p:cNvSpPr>
              <p:nvPr/>
            </p:nvSpPr>
            <p:spPr bwMode="auto">
              <a:xfrm>
                <a:off x="0" y="381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8" name="Line 1040"/>
              <p:cNvSpPr>
                <a:spLocks noChangeShapeType="1"/>
              </p:cNvSpPr>
              <p:nvPr/>
            </p:nvSpPr>
            <p:spPr bwMode="auto">
              <a:xfrm>
                <a:off x="0" y="399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" name="Line 1041"/>
              <p:cNvSpPr>
                <a:spLocks noChangeShapeType="1"/>
              </p:cNvSpPr>
              <p:nvPr/>
            </p:nvSpPr>
            <p:spPr bwMode="auto">
              <a:xfrm>
                <a:off x="0" y="368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" name="Line 1042"/>
              <p:cNvSpPr>
                <a:spLocks noChangeShapeType="1"/>
              </p:cNvSpPr>
              <p:nvPr/>
            </p:nvSpPr>
            <p:spPr bwMode="auto">
              <a:xfrm>
                <a:off x="0" y="374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" name="Line 1043"/>
              <p:cNvSpPr>
                <a:spLocks noChangeShapeType="1"/>
              </p:cNvSpPr>
              <p:nvPr/>
            </p:nvSpPr>
            <p:spPr bwMode="auto">
              <a:xfrm>
                <a:off x="0" y="39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2" name="Line 1044"/>
              <p:cNvSpPr>
                <a:spLocks noChangeShapeType="1"/>
              </p:cNvSpPr>
              <p:nvPr/>
            </p:nvSpPr>
            <p:spPr bwMode="auto">
              <a:xfrm>
                <a:off x="0" y="39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" name="Line 1045"/>
              <p:cNvSpPr>
                <a:spLocks noChangeShapeType="1"/>
              </p:cNvSpPr>
              <p:nvPr/>
            </p:nvSpPr>
            <p:spPr bwMode="auto">
              <a:xfrm>
                <a:off x="0" y="351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4" name="Line 1046"/>
              <p:cNvSpPr>
                <a:spLocks noChangeShapeType="1"/>
              </p:cNvSpPr>
              <p:nvPr/>
            </p:nvSpPr>
            <p:spPr bwMode="auto">
              <a:xfrm>
                <a:off x="0" y="35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" name="Line 1047"/>
              <p:cNvSpPr>
                <a:spLocks noChangeShapeType="1"/>
              </p:cNvSpPr>
              <p:nvPr/>
            </p:nvSpPr>
            <p:spPr bwMode="auto">
              <a:xfrm>
                <a:off x="0" y="357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" name="Line 1048"/>
              <p:cNvSpPr>
                <a:spLocks noChangeShapeType="1"/>
              </p:cNvSpPr>
              <p:nvPr/>
            </p:nvSpPr>
            <p:spPr bwMode="auto">
              <a:xfrm>
                <a:off x="0" y="342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7" name="Line 1049"/>
              <p:cNvSpPr>
                <a:spLocks noChangeShapeType="1"/>
              </p:cNvSpPr>
              <p:nvPr/>
            </p:nvSpPr>
            <p:spPr bwMode="auto">
              <a:xfrm>
                <a:off x="0" y="337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8" name="Line 1050"/>
              <p:cNvSpPr>
                <a:spLocks noChangeShapeType="1"/>
              </p:cNvSpPr>
              <p:nvPr/>
            </p:nvSpPr>
            <p:spPr bwMode="auto">
              <a:xfrm>
                <a:off x="0" y="346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" name="Line 1051"/>
              <p:cNvSpPr>
                <a:spLocks noChangeShapeType="1"/>
              </p:cNvSpPr>
              <p:nvPr/>
            </p:nvSpPr>
            <p:spPr bwMode="auto">
              <a:xfrm>
                <a:off x="0" y="297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" name="Line 1052"/>
              <p:cNvSpPr>
                <a:spLocks noChangeShapeType="1"/>
              </p:cNvSpPr>
              <p:nvPr/>
            </p:nvSpPr>
            <p:spPr bwMode="auto">
              <a:xfrm>
                <a:off x="0" y="29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" name="Line 1053"/>
              <p:cNvSpPr>
                <a:spLocks noChangeShapeType="1"/>
              </p:cNvSpPr>
              <p:nvPr/>
            </p:nvSpPr>
            <p:spPr bwMode="auto">
              <a:xfrm>
                <a:off x="0" y="332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Line 1054"/>
              <p:cNvSpPr>
                <a:spLocks noChangeShapeType="1"/>
              </p:cNvSpPr>
              <p:nvPr/>
            </p:nvSpPr>
            <p:spPr bwMode="auto">
              <a:xfrm>
                <a:off x="0" y="320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Line 1055"/>
              <p:cNvSpPr>
                <a:spLocks noChangeShapeType="1"/>
              </p:cNvSpPr>
              <p:nvPr/>
            </p:nvSpPr>
            <p:spPr bwMode="auto">
              <a:xfrm>
                <a:off x="0" y="312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" name="Line 1056"/>
              <p:cNvSpPr>
                <a:spLocks noChangeShapeType="1"/>
              </p:cNvSpPr>
              <p:nvPr/>
            </p:nvSpPr>
            <p:spPr bwMode="auto">
              <a:xfrm>
                <a:off x="0" y="330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5" name="Line 1057"/>
              <p:cNvSpPr>
                <a:spLocks noChangeShapeType="1"/>
              </p:cNvSpPr>
              <p:nvPr/>
            </p:nvSpPr>
            <p:spPr bwMode="auto">
              <a:xfrm>
                <a:off x="0" y="299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Line 1058"/>
              <p:cNvSpPr>
                <a:spLocks noChangeShapeType="1"/>
              </p:cNvSpPr>
              <p:nvPr/>
            </p:nvSpPr>
            <p:spPr bwMode="auto">
              <a:xfrm>
                <a:off x="0" y="304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7" name="Line 1059"/>
              <p:cNvSpPr>
                <a:spLocks noChangeShapeType="1"/>
              </p:cNvSpPr>
              <p:nvPr/>
            </p:nvSpPr>
            <p:spPr bwMode="auto">
              <a:xfrm>
                <a:off x="0" y="324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8" name="Line 1060"/>
              <p:cNvSpPr>
                <a:spLocks noChangeShapeType="1"/>
              </p:cNvSpPr>
              <p:nvPr/>
            </p:nvSpPr>
            <p:spPr bwMode="auto">
              <a:xfrm>
                <a:off x="0" y="322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" name="Line 1061"/>
              <p:cNvSpPr>
                <a:spLocks noChangeShapeType="1"/>
              </p:cNvSpPr>
              <p:nvPr/>
            </p:nvSpPr>
            <p:spPr bwMode="auto">
              <a:xfrm>
                <a:off x="0" y="283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" name="Line 1062"/>
              <p:cNvSpPr>
                <a:spLocks noChangeShapeType="1"/>
              </p:cNvSpPr>
              <p:nvPr/>
            </p:nvSpPr>
            <p:spPr bwMode="auto">
              <a:xfrm>
                <a:off x="0" y="275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" name="Line 1063"/>
              <p:cNvSpPr>
                <a:spLocks noChangeShapeType="1"/>
              </p:cNvSpPr>
              <p:nvPr/>
            </p:nvSpPr>
            <p:spPr bwMode="auto">
              <a:xfrm>
                <a:off x="0" y="267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2" name="Line 1064"/>
              <p:cNvSpPr>
                <a:spLocks noChangeShapeType="1"/>
              </p:cNvSpPr>
              <p:nvPr/>
            </p:nvSpPr>
            <p:spPr bwMode="auto">
              <a:xfrm>
                <a:off x="0" y="287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" name="Line 1065"/>
              <p:cNvSpPr>
                <a:spLocks noChangeShapeType="1"/>
              </p:cNvSpPr>
              <p:nvPr/>
            </p:nvSpPr>
            <p:spPr bwMode="auto">
              <a:xfrm>
                <a:off x="0" y="285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" name="Line 1066"/>
              <p:cNvSpPr>
                <a:spLocks noChangeShapeType="1"/>
              </p:cNvSpPr>
              <p:nvPr/>
            </p:nvSpPr>
            <p:spPr bwMode="auto">
              <a:xfrm>
                <a:off x="0" y="255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" name="Line 1067"/>
              <p:cNvSpPr>
                <a:spLocks noChangeShapeType="1"/>
              </p:cNvSpPr>
              <p:nvPr/>
            </p:nvSpPr>
            <p:spPr bwMode="auto">
              <a:xfrm>
                <a:off x="0" y="2590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6" name="Line 1068"/>
              <p:cNvSpPr>
                <a:spLocks noChangeShapeType="1"/>
              </p:cNvSpPr>
              <p:nvPr/>
            </p:nvSpPr>
            <p:spPr bwMode="auto">
              <a:xfrm>
                <a:off x="0" y="2623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7" name="Line 1069"/>
              <p:cNvSpPr>
                <a:spLocks noChangeShapeType="1"/>
              </p:cNvSpPr>
              <p:nvPr/>
            </p:nvSpPr>
            <p:spPr bwMode="auto">
              <a:xfrm>
                <a:off x="0" y="246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8" name="Line 1070"/>
              <p:cNvSpPr>
                <a:spLocks noChangeShapeType="1"/>
              </p:cNvSpPr>
              <p:nvPr/>
            </p:nvSpPr>
            <p:spPr bwMode="auto">
              <a:xfrm>
                <a:off x="0" y="241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9" name="Line 1071"/>
              <p:cNvSpPr>
                <a:spLocks noChangeShapeType="1"/>
              </p:cNvSpPr>
              <p:nvPr/>
            </p:nvSpPr>
            <p:spPr bwMode="auto">
              <a:xfrm>
                <a:off x="0" y="250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0" name="Line 1072"/>
              <p:cNvSpPr>
                <a:spLocks noChangeShapeType="1"/>
              </p:cNvSpPr>
              <p:nvPr/>
            </p:nvSpPr>
            <p:spPr bwMode="auto">
              <a:xfrm>
                <a:off x="0" y="237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" name="Line 1073"/>
              <p:cNvSpPr>
                <a:spLocks noChangeShapeType="1"/>
              </p:cNvSpPr>
              <p:nvPr/>
            </p:nvSpPr>
            <p:spPr bwMode="auto">
              <a:xfrm>
                <a:off x="0" y="2245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" name="Line 1074"/>
              <p:cNvSpPr>
                <a:spLocks noChangeShapeType="1"/>
              </p:cNvSpPr>
              <p:nvPr/>
            </p:nvSpPr>
            <p:spPr bwMode="auto">
              <a:xfrm>
                <a:off x="0" y="235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" name="Line 1075"/>
              <p:cNvSpPr>
                <a:spLocks noChangeShapeType="1"/>
              </p:cNvSpPr>
              <p:nvPr/>
            </p:nvSpPr>
            <p:spPr bwMode="auto">
              <a:xfrm>
                <a:off x="0" y="229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" name="Line 1076"/>
              <p:cNvSpPr>
                <a:spLocks noChangeShapeType="1"/>
              </p:cNvSpPr>
              <p:nvPr/>
            </p:nvSpPr>
            <p:spPr bwMode="auto">
              <a:xfrm>
                <a:off x="0" y="226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" name="Line 1077"/>
              <p:cNvSpPr>
                <a:spLocks noChangeShapeType="1"/>
              </p:cNvSpPr>
              <p:nvPr/>
            </p:nvSpPr>
            <p:spPr bwMode="auto">
              <a:xfrm>
                <a:off x="0" y="213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" name="Line 1078"/>
              <p:cNvSpPr>
                <a:spLocks noChangeShapeType="1"/>
              </p:cNvSpPr>
              <p:nvPr/>
            </p:nvSpPr>
            <p:spPr bwMode="auto">
              <a:xfrm>
                <a:off x="0" y="21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7" name="Line 1079"/>
              <p:cNvSpPr>
                <a:spLocks noChangeShapeType="1"/>
              </p:cNvSpPr>
              <p:nvPr/>
            </p:nvSpPr>
            <p:spPr bwMode="auto">
              <a:xfrm>
                <a:off x="0" y="219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8" name="Line 1080"/>
              <p:cNvSpPr>
                <a:spLocks noChangeShapeType="1"/>
              </p:cNvSpPr>
              <p:nvPr/>
            </p:nvSpPr>
            <p:spPr bwMode="auto">
              <a:xfrm>
                <a:off x="0" y="204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9" name="Line 1081"/>
              <p:cNvSpPr>
                <a:spLocks noChangeShapeType="1"/>
              </p:cNvSpPr>
              <p:nvPr/>
            </p:nvSpPr>
            <p:spPr bwMode="auto">
              <a:xfrm>
                <a:off x="0" y="199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0" name="Line 1082"/>
              <p:cNvSpPr>
                <a:spLocks noChangeShapeType="1"/>
              </p:cNvSpPr>
              <p:nvPr/>
            </p:nvSpPr>
            <p:spPr bwMode="auto">
              <a:xfrm>
                <a:off x="0" y="208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1" name="Line 1083"/>
              <p:cNvSpPr>
                <a:spLocks noChangeShapeType="1"/>
              </p:cNvSpPr>
              <p:nvPr/>
            </p:nvSpPr>
            <p:spPr bwMode="auto">
              <a:xfrm>
                <a:off x="0" y="159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2" name="Line 1084"/>
              <p:cNvSpPr>
                <a:spLocks noChangeShapeType="1"/>
              </p:cNvSpPr>
              <p:nvPr/>
            </p:nvSpPr>
            <p:spPr bwMode="auto">
              <a:xfrm>
                <a:off x="0" y="15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3" name="Line 1085"/>
              <p:cNvSpPr>
                <a:spLocks noChangeShapeType="1"/>
              </p:cNvSpPr>
              <p:nvPr/>
            </p:nvSpPr>
            <p:spPr bwMode="auto">
              <a:xfrm>
                <a:off x="0" y="194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4" name="Line 1086"/>
              <p:cNvSpPr>
                <a:spLocks noChangeShapeType="1"/>
              </p:cNvSpPr>
              <p:nvPr/>
            </p:nvSpPr>
            <p:spPr bwMode="auto">
              <a:xfrm>
                <a:off x="0" y="182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5" name="Line 1087"/>
              <p:cNvSpPr>
                <a:spLocks noChangeShapeType="1"/>
              </p:cNvSpPr>
              <p:nvPr/>
            </p:nvSpPr>
            <p:spPr bwMode="auto">
              <a:xfrm>
                <a:off x="0" y="174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6" name="Line 1088"/>
              <p:cNvSpPr>
                <a:spLocks noChangeShapeType="1"/>
              </p:cNvSpPr>
              <p:nvPr/>
            </p:nvSpPr>
            <p:spPr bwMode="auto">
              <a:xfrm>
                <a:off x="0" y="192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7" name="Line 1089"/>
              <p:cNvSpPr>
                <a:spLocks noChangeShapeType="1"/>
              </p:cNvSpPr>
              <p:nvPr/>
            </p:nvSpPr>
            <p:spPr bwMode="auto">
              <a:xfrm>
                <a:off x="0" y="161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8" name="Line 1090"/>
              <p:cNvSpPr>
                <a:spLocks noChangeShapeType="1"/>
              </p:cNvSpPr>
              <p:nvPr/>
            </p:nvSpPr>
            <p:spPr bwMode="auto">
              <a:xfrm>
                <a:off x="0" y="166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9" name="Line 1091"/>
              <p:cNvSpPr>
                <a:spLocks noChangeShapeType="1"/>
              </p:cNvSpPr>
              <p:nvPr/>
            </p:nvSpPr>
            <p:spPr bwMode="auto">
              <a:xfrm>
                <a:off x="0" y="186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0" name="Line 1092"/>
              <p:cNvSpPr>
                <a:spLocks noChangeShapeType="1"/>
              </p:cNvSpPr>
              <p:nvPr/>
            </p:nvSpPr>
            <p:spPr bwMode="auto">
              <a:xfrm>
                <a:off x="0" y="184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1" name="Line 1093"/>
              <p:cNvSpPr>
                <a:spLocks noChangeShapeType="1"/>
              </p:cNvSpPr>
              <p:nvPr/>
            </p:nvSpPr>
            <p:spPr bwMode="auto">
              <a:xfrm>
                <a:off x="0" y="1437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2" name="Line 1094"/>
              <p:cNvSpPr>
                <a:spLocks noChangeShapeType="1"/>
              </p:cNvSpPr>
              <p:nvPr/>
            </p:nvSpPr>
            <p:spPr bwMode="auto">
              <a:xfrm>
                <a:off x="0" y="147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" name="Line 1095"/>
              <p:cNvSpPr>
                <a:spLocks noChangeShapeType="1"/>
              </p:cNvSpPr>
              <p:nvPr/>
            </p:nvSpPr>
            <p:spPr bwMode="auto">
              <a:xfrm>
                <a:off x="0" y="150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4" name="Line 1096"/>
              <p:cNvSpPr>
                <a:spLocks noChangeShapeType="1"/>
              </p:cNvSpPr>
              <p:nvPr/>
            </p:nvSpPr>
            <p:spPr bwMode="auto">
              <a:xfrm>
                <a:off x="0" y="1347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5" name="Line 1097"/>
              <p:cNvSpPr>
                <a:spLocks noChangeShapeType="1"/>
              </p:cNvSpPr>
              <p:nvPr/>
            </p:nvSpPr>
            <p:spPr bwMode="auto">
              <a:xfrm>
                <a:off x="0" y="139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6" name="Line 1098"/>
              <p:cNvSpPr>
                <a:spLocks noChangeShapeType="1"/>
              </p:cNvSpPr>
              <p:nvPr/>
            </p:nvSpPr>
            <p:spPr bwMode="auto">
              <a:xfrm>
                <a:off x="0" y="101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7" name="Line 1099"/>
              <p:cNvSpPr>
                <a:spLocks noChangeShapeType="1"/>
              </p:cNvSpPr>
              <p:nvPr/>
            </p:nvSpPr>
            <p:spPr bwMode="auto">
              <a:xfrm>
                <a:off x="0" y="98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8" name="Line 1100"/>
              <p:cNvSpPr>
                <a:spLocks noChangeShapeType="1"/>
              </p:cNvSpPr>
              <p:nvPr/>
            </p:nvSpPr>
            <p:spPr bwMode="auto">
              <a:xfrm>
                <a:off x="0" y="124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9" name="Line 1101"/>
              <p:cNvSpPr>
                <a:spLocks noChangeShapeType="1"/>
              </p:cNvSpPr>
              <p:nvPr/>
            </p:nvSpPr>
            <p:spPr bwMode="auto">
              <a:xfrm>
                <a:off x="0" y="116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0" name="Line 1102"/>
              <p:cNvSpPr>
                <a:spLocks noChangeShapeType="1"/>
              </p:cNvSpPr>
              <p:nvPr/>
            </p:nvSpPr>
            <p:spPr bwMode="auto">
              <a:xfrm>
                <a:off x="0" y="103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1" name="Line 1103"/>
              <p:cNvSpPr>
                <a:spLocks noChangeShapeType="1"/>
              </p:cNvSpPr>
              <p:nvPr/>
            </p:nvSpPr>
            <p:spPr bwMode="auto">
              <a:xfrm>
                <a:off x="0" y="10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2" name="Line 1104"/>
              <p:cNvSpPr>
                <a:spLocks noChangeShapeType="1"/>
              </p:cNvSpPr>
              <p:nvPr/>
            </p:nvSpPr>
            <p:spPr bwMode="auto">
              <a:xfrm>
                <a:off x="0" y="128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3" name="Line 1105"/>
              <p:cNvSpPr>
                <a:spLocks noChangeShapeType="1"/>
              </p:cNvSpPr>
              <p:nvPr/>
            </p:nvSpPr>
            <p:spPr bwMode="auto">
              <a:xfrm>
                <a:off x="0" y="12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4" name="Line 1106"/>
              <p:cNvSpPr>
                <a:spLocks noChangeShapeType="1"/>
              </p:cNvSpPr>
              <p:nvPr/>
            </p:nvSpPr>
            <p:spPr bwMode="auto">
              <a:xfrm>
                <a:off x="0" y="86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5" name="Line 1107"/>
              <p:cNvSpPr>
                <a:spLocks noChangeShapeType="1"/>
              </p:cNvSpPr>
              <p:nvPr/>
            </p:nvSpPr>
            <p:spPr bwMode="auto">
              <a:xfrm>
                <a:off x="0" y="89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6" name="Line 1108"/>
              <p:cNvSpPr>
                <a:spLocks noChangeShapeType="1"/>
              </p:cNvSpPr>
              <p:nvPr/>
            </p:nvSpPr>
            <p:spPr bwMode="auto">
              <a:xfrm>
                <a:off x="0" y="92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7" name="Line 1109"/>
              <p:cNvSpPr>
                <a:spLocks noChangeShapeType="1"/>
              </p:cNvSpPr>
              <p:nvPr/>
            </p:nvSpPr>
            <p:spPr bwMode="auto">
              <a:xfrm>
                <a:off x="0" y="77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8" name="Line 1110"/>
              <p:cNvSpPr>
                <a:spLocks noChangeShapeType="1"/>
              </p:cNvSpPr>
              <p:nvPr/>
            </p:nvSpPr>
            <p:spPr bwMode="auto">
              <a:xfrm>
                <a:off x="0" y="81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9" name="Line 1111"/>
              <p:cNvSpPr>
                <a:spLocks noChangeShapeType="1"/>
              </p:cNvSpPr>
              <p:nvPr/>
            </p:nvSpPr>
            <p:spPr bwMode="auto">
              <a:xfrm>
                <a:off x="0" y="71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0" name="Line 1112"/>
              <p:cNvSpPr>
                <a:spLocks noChangeShapeType="1"/>
              </p:cNvSpPr>
              <p:nvPr/>
            </p:nvSpPr>
            <p:spPr bwMode="auto">
              <a:xfrm>
                <a:off x="0" y="64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1" name="Line 1113"/>
              <p:cNvSpPr>
                <a:spLocks noChangeShapeType="1"/>
              </p:cNvSpPr>
              <p:nvPr/>
            </p:nvSpPr>
            <p:spPr bwMode="auto">
              <a:xfrm>
                <a:off x="0" y="52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2" name="Line 1114"/>
              <p:cNvSpPr>
                <a:spLocks noChangeShapeType="1"/>
              </p:cNvSpPr>
              <p:nvPr/>
            </p:nvSpPr>
            <p:spPr bwMode="auto">
              <a:xfrm>
                <a:off x="0" y="558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3" name="Line 1115"/>
              <p:cNvSpPr>
                <a:spLocks noChangeShapeType="1"/>
              </p:cNvSpPr>
              <p:nvPr/>
            </p:nvSpPr>
            <p:spPr bwMode="auto">
              <a:xfrm>
                <a:off x="0" y="59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4" name="Line 1116"/>
              <p:cNvSpPr>
                <a:spLocks noChangeShapeType="1"/>
              </p:cNvSpPr>
              <p:nvPr/>
            </p:nvSpPr>
            <p:spPr bwMode="auto">
              <a:xfrm>
                <a:off x="0" y="432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5" name="Line 1117"/>
              <p:cNvSpPr>
                <a:spLocks noChangeShapeType="1"/>
              </p:cNvSpPr>
              <p:nvPr/>
            </p:nvSpPr>
            <p:spPr bwMode="auto">
              <a:xfrm>
                <a:off x="0" y="38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6" name="Line 1118"/>
              <p:cNvSpPr>
                <a:spLocks noChangeShapeType="1"/>
              </p:cNvSpPr>
              <p:nvPr/>
            </p:nvSpPr>
            <p:spPr bwMode="auto">
              <a:xfrm>
                <a:off x="0" y="47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7" name="Line 1119"/>
              <p:cNvSpPr>
                <a:spLocks noChangeShapeType="1"/>
              </p:cNvSpPr>
              <p:nvPr/>
            </p:nvSpPr>
            <p:spPr bwMode="auto">
              <a:xfrm>
                <a:off x="0" y="3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8" name="Line 1120"/>
              <p:cNvSpPr>
                <a:spLocks noChangeShapeType="1"/>
              </p:cNvSpPr>
              <p:nvPr/>
            </p:nvSpPr>
            <p:spPr bwMode="auto">
              <a:xfrm>
                <a:off x="0" y="3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9" name="Line 1121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0" name="Line 1122"/>
              <p:cNvSpPr>
                <a:spLocks noChangeShapeType="1"/>
              </p:cNvSpPr>
              <p:nvPr/>
            </p:nvSpPr>
            <p:spPr bwMode="auto">
              <a:xfrm>
                <a:off x="0" y="7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1" name="Line 1123"/>
              <p:cNvSpPr>
                <a:spLocks noChangeShapeType="1"/>
              </p:cNvSpPr>
              <p:nvPr/>
            </p:nvSpPr>
            <p:spPr bwMode="auto">
              <a:xfrm>
                <a:off x="0" y="4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2" name="Line 1124"/>
              <p:cNvSpPr>
                <a:spLocks noChangeShapeType="1"/>
              </p:cNvSpPr>
              <p:nvPr/>
            </p:nvSpPr>
            <p:spPr bwMode="auto">
              <a:xfrm>
                <a:off x="0" y="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" name="Line 1125"/>
              <p:cNvSpPr>
                <a:spLocks noChangeShapeType="1"/>
              </p:cNvSpPr>
              <p:nvPr/>
            </p:nvSpPr>
            <p:spPr bwMode="auto">
              <a:xfrm>
                <a:off x="0" y="14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" name="Line 1126"/>
              <p:cNvSpPr>
                <a:spLocks noChangeShapeType="1"/>
              </p:cNvSpPr>
              <p:nvPr/>
            </p:nvSpPr>
            <p:spPr bwMode="auto">
              <a:xfrm>
                <a:off x="0" y="202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5" name="Rectangle 1132"/>
          <p:cNvSpPr>
            <a:spLocks noChangeArrowheads="1"/>
          </p:cNvSpPr>
          <p:nvPr/>
        </p:nvSpPr>
        <p:spPr bwMode="auto">
          <a:xfrm>
            <a:off x="3017838" y="2120900"/>
            <a:ext cx="5662612" cy="7778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  <a:defRPr/>
            </a:pPr>
            <a:endParaRPr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106" name="Rectangle 1133"/>
          <p:cNvSpPr>
            <a:spLocks noChangeArrowheads="1"/>
          </p:cNvSpPr>
          <p:nvPr/>
        </p:nvSpPr>
        <p:spPr bwMode="auto">
          <a:xfrm>
            <a:off x="1098550" y="862013"/>
            <a:ext cx="5662613" cy="7778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  <a:defRPr/>
            </a:pPr>
            <a:endParaRPr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6250" name="Rectangle 1130"/>
          <p:cNvSpPr>
            <a:spLocks noGrp="1" noChangeArrowheads="1"/>
          </p:cNvSpPr>
          <p:nvPr>
            <p:ph type="ctrTitle"/>
          </p:nvPr>
        </p:nvSpPr>
        <p:spPr>
          <a:xfrm>
            <a:off x="1169988" y="1046163"/>
            <a:ext cx="7380287" cy="101282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251" name="Rectangle 1131"/>
          <p:cNvSpPr>
            <a:spLocks noGrp="1" noChangeArrowheads="1"/>
          </p:cNvSpPr>
          <p:nvPr>
            <p:ph type="subTitle" idx="1"/>
          </p:nvPr>
        </p:nvSpPr>
        <p:spPr>
          <a:xfrm>
            <a:off x="1566863" y="2693988"/>
            <a:ext cx="6662737" cy="299402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7" name="Rectangle 1127"/>
          <p:cNvSpPr>
            <a:spLocks noGrp="1" noChangeArrowheads="1"/>
          </p:cNvSpPr>
          <p:nvPr>
            <p:ph type="dt" sz="half" idx="10"/>
          </p:nvPr>
        </p:nvSpPr>
        <p:spPr>
          <a:xfrm>
            <a:off x="1387475" y="6357938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" name="Rectangle 1128"/>
          <p:cNvSpPr>
            <a:spLocks noGrp="1" noChangeArrowheads="1"/>
          </p:cNvSpPr>
          <p:nvPr>
            <p:ph type="ftr" sz="quarter" idx="11"/>
          </p:nvPr>
        </p:nvSpPr>
        <p:spPr>
          <a:xfrm>
            <a:off x="3722688" y="6357938"/>
            <a:ext cx="2271712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109" name="Rectangle 112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64300" y="6361113"/>
            <a:ext cx="1906588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902B7F-264A-4FC5-AB19-D3CDB3EAA876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 autoUpdateAnimBg="0"/>
      <p:bldP spid="106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5F5E6-A5C4-40CD-896D-52BD263B909A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8625" y="609600"/>
            <a:ext cx="1989138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09625" y="609600"/>
            <a:ext cx="58166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414B0-2FA7-4528-95F2-8F22DA5AF7AE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10B0D-ABF1-44AC-94F7-7C7B1B92C972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63E70-9991-42B0-9DF0-AD20CA315B53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09625" y="2214563"/>
            <a:ext cx="3902075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2214563"/>
            <a:ext cx="3903663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1FDCE-C7D6-4239-8533-F085902BBB4E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10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9" name="Rectangle 1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56679-EB19-4EED-B5BB-CC586AECD256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5" name="Rectangle 1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9AB0C-3D36-46F3-B154-14A3C4562B0A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4" name="Rectangle 1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A1526-3BD2-467C-B8F1-EFA7AB79088F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A9433-8828-4A7B-BF92-590046B40215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909FC-A1CE-4110-A274-CD5BE91BDD7A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/>
          <p:nvPr/>
        </p:nvGrpSpPr>
        <p:grpSpPr bwMode="auto">
          <a:xfrm>
            <a:off x="0" y="68263"/>
            <a:ext cx="8915400" cy="6713537"/>
            <a:chOff x="0" y="43"/>
            <a:chExt cx="5616" cy="4229"/>
          </a:xfrm>
        </p:grpSpPr>
        <p:grpSp>
          <p:nvGrpSpPr>
            <p:cNvPr id="10248" name="Group 3"/>
            <p:cNvGrpSpPr/>
            <p:nvPr/>
          </p:nvGrpSpPr>
          <p:grpSpPr bwMode="auto">
            <a:xfrm>
              <a:off x="0" y="43"/>
              <a:ext cx="408" cy="4229"/>
              <a:chOff x="0" y="43"/>
              <a:chExt cx="5760" cy="4229"/>
            </a:xfrm>
          </p:grpSpPr>
          <p:sp>
            <p:nvSpPr>
              <p:cNvPr id="5124" name="Line 4"/>
              <p:cNvSpPr>
                <a:spLocks noChangeShapeType="1"/>
              </p:cNvSpPr>
              <p:nvPr/>
            </p:nvSpPr>
            <p:spPr bwMode="auto">
              <a:xfrm>
                <a:off x="0" y="420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5" name="Line 5"/>
              <p:cNvSpPr>
                <a:spLocks noChangeShapeType="1"/>
              </p:cNvSpPr>
              <p:nvPr/>
            </p:nvSpPr>
            <p:spPr bwMode="auto">
              <a:xfrm>
                <a:off x="0" y="42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6" name="Line 6"/>
              <p:cNvSpPr>
                <a:spLocks noChangeShapeType="1"/>
              </p:cNvSpPr>
              <p:nvPr/>
            </p:nvSpPr>
            <p:spPr bwMode="auto">
              <a:xfrm>
                <a:off x="0" y="427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7" name="Line 7"/>
              <p:cNvSpPr>
                <a:spLocks noChangeShapeType="1"/>
              </p:cNvSpPr>
              <p:nvPr/>
            </p:nvSpPr>
            <p:spPr bwMode="auto">
              <a:xfrm>
                <a:off x="0" y="4113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8" name="Line 8"/>
              <p:cNvSpPr>
                <a:spLocks noChangeShapeType="1"/>
              </p:cNvSpPr>
              <p:nvPr/>
            </p:nvSpPr>
            <p:spPr bwMode="auto">
              <a:xfrm>
                <a:off x="0" y="406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9" name="Line 9"/>
              <p:cNvSpPr>
                <a:spLocks noChangeShapeType="1"/>
              </p:cNvSpPr>
              <p:nvPr/>
            </p:nvSpPr>
            <p:spPr bwMode="auto">
              <a:xfrm>
                <a:off x="0" y="41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0" name="Line 10"/>
              <p:cNvSpPr>
                <a:spLocks noChangeShapeType="1"/>
              </p:cNvSpPr>
              <p:nvPr/>
            </p:nvSpPr>
            <p:spPr bwMode="auto">
              <a:xfrm>
                <a:off x="0" y="366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1" name="Line 11"/>
              <p:cNvSpPr>
                <a:spLocks noChangeShapeType="1"/>
              </p:cNvSpPr>
              <p:nvPr/>
            </p:nvSpPr>
            <p:spPr bwMode="auto">
              <a:xfrm>
                <a:off x="0" y="36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2" name="Line 12"/>
              <p:cNvSpPr>
                <a:spLocks noChangeShapeType="1"/>
              </p:cNvSpPr>
              <p:nvPr/>
            </p:nvSpPr>
            <p:spPr bwMode="auto">
              <a:xfrm>
                <a:off x="0" y="402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3" name="Line 13"/>
              <p:cNvSpPr>
                <a:spLocks noChangeShapeType="1"/>
              </p:cNvSpPr>
              <p:nvPr/>
            </p:nvSpPr>
            <p:spPr bwMode="auto">
              <a:xfrm>
                <a:off x="0" y="389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4" name="Line 14"/>
              <p:cNvSpPr>
                <a:spLocks noChangeShapeType="1"/>
              </p:cNvSpPr>
              <p:nvPr/>
            </p:nvSpPr>
            <p:spPr bwMode="auto">
              <a:xfrm>
                <a:off x="0" y="381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5" name="Line 15"/>
              <p:cNvSpPr>
                <a:spLocks noChangeShapeType="1"/>
              </p:cNvSpPr>
              <p:nvPr/>
            </p:nvSpPr>
            <p:spPr bwMode="auto">
              <a:xfrm>
                <a:off x="0" y="399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6" name="Line 16"/>
              <p:cNvSpPr>
                <a:spLocks noChangeShapeType="1"/>
              </p:cNvSpPr>
              <p:nvPr/>
            </p:nvSpPr>
            <p:spPr bwMode="auto">
              <a:xfrm>
                <a:off x="0" y="368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7" name="Line 17"/>
              <p:cNvSpPr>
                <a:spLocks noChangeShapeType="1"/>
              </p:cNvSpPr>
              <p:nvPr/>
            </p:nvSpPr>
            <p:spPr bwMode="auto">
              <a:xfrm>
                <a:off x="0" y="374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8" name="Line 18"/>
              <p:cNvSpPr>
                <a:spLocks noChangeShapeType="1"/>
              </p:cNvSpPr>
              <p:nvPr/>
            </p:nvSpPr>
            <p:spPr bwMode="auto">
              <a:xfrm>
                <a:off x="0" y="39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9" name="Line 19"/>
              <p:cNvSpPr>
                <a:spLocks noChangeShapeType="1"/>
              </p:cNvSpPr>
              <p:nvPr/>
            </p:nvSpPr>
            <p:spPr bwMode="auto">
              <a:xfrm>
                <a:off x="0" y="39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0" name="Line 20"/>
              <p:cNvSpPr>
                <a:spLocks noChangeShapeType="1"/>
              </p:cNvSpPr>
              <p:nvPr/>
            </p:nvSpPr>
            <p:spPr bwMode="auto">
              <a:xfrm>
                <a:off x="0" y="351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1" name="Line 21"/>
              <p:cNvSpPr>
                <a:spLocks noChangeShapeType="1"/>
              </p:cNvSpPr>
              <p:nvPr/>
            </p:nvSpPr>
            <p:spPr bwMode="auto">
              <a:xfrm>
                <a:off x="0" y="35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2" name="Line 22"/>
              <p:cNvSpPr>
                <a:spLocks noChangeShapeType="1"/>
              </p:cNvSpPr>
              <p:nvPr/>
            </p:nvSpPr>
            <p:spPr bwMode="auto">
              <a:xfrm>
                <a:off x="0" y="357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3" name="Line 23"/>
              <p:cNvSpPr>
                <a:spLocks noChangeShapeType="1"/>
              </p:cNvSpPr>
              <p:nvPr/>
            </p:nvSpPr>
            <p:spPr bwMode="auto">
              <a:xfrm>
                <a:off x="0" y="342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4" name="Line 24"/>
              <p:cNvSpPr>
                <a:spLocks noChangeShapeType="1"/>
              </p:cNvSpPr>
              <p:nvPr/>
            </p:nvSpPr>
            <p:spPr bwMode="auto">
              <a:xfrm>
                <a:off x="0" y="337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5" name="Line 25"/>
              <p:cNvSpPr>
                <a:spLocks noChangeShapeType="1"/>
              </p:cNvSpPr>
              <p:nvPr/>
            </p:nvSpPr>
            <p:spPr bwMode="auto">
              <a:xfrm>
                <a:off x="0" y="346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6" name="Line 26"/>
              <p:cNvSpPr>
                <a:spLocks noChangeShapeType="1"/>
              </p:cNvSpPr>
              <p:nvPr/>
            </p:nvSpPr>
            <p:spPr bwMode="auto">
              <a:xfrm>
                <a:off x="0" y="297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7" name="Line 27"/>
              <p:cNvSpPr>
                <a:spLocks noChangeShapeType="1"/>
              </p:cNvSpPr>
              <p:nvPr/>
            </p:nvSpPr>
            <p:spPr bwMode="auto">
              <a:xfrm>
                <a:off x="0" y="29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8" name="Line 28"/>
              <p:cNvSpPr>
                <a:spLocks noChangeShapeType="1"/>
              </p:cNvSpPr>
              <p:nvPr/>
            </p:nvSpPr>
            <p:spPr bwMode="auto">
              <a:xfrm>
                <a:off x="0" y="332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9" name="Line 29"/>
              <p:cNvSpPr>
                <a:spLocks noChangeShapeType="1"/>
              </p:cNvSpPr>
              <p:nvPr/>
            </p:nvSpPr>
            <p:spPr bwMode="auto">
              <a:xfrm>
                <a:off x="0" y="320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0" name="Line 30"/>
              <p:cNvSpPr>
                <a:spLocks noChangeShapeType="1"/>
              </p:cNvSpPr>
              <p:nvPr/>
            </p:nvSpPr>
            <p:spPr bwMode="auto">
              <a:xfrm>
                <a:off x="0" y="312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1" name="Line 31"/>
              <p:cNvSpPr>
                <a:spLocks noChangeShapeType="1"/>
              </p:cNvSpPr>
              <p:nvPr/>
            </p:nvSpPr>
            <p:spPr bwMode="auto">
              <a:xfrm>
                <a:off x="0" y="330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2" name="Line 32"/>
              <p:cNvSpPr>
                <a:spLocks noChangeShapeType="1"/>
              </p:cNvSpPr>
              <p:nvPr/>
            </p:nvSpPr>
            <p:spPr bwMode="auto">
              <a:xfrm>
                <a:off x="0" y="299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3" name="Line 33"/>
              <p:cNvSpPr>
                <a:spLocks noChangeShapeType="1"/>
              </p:cNvSpPr>
              <p:nvPr/>
            </p:nvSpPr>
            <p:spPr bwMode="auto">
              <a:xfrm>
                <a:off x="0" y="304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4" name="Line 34"/>
              <p:cNvSpPr>
                <a:spLocks noChangeShapeType="1"/>
              </p:cNvSpPr>
              <p:nvPr/>
            </p:nvSpPr>
            <p:spPr bwMode="auto">
              <a:xfrm>
                <a:off x="0" y="324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5" name="Line 35"/>
              <p:cNvSpPr>
                <a:spLocks noChangeShapeType="1"/>
              </p:cNvSpPr>
              <p:nvPr/>
            </p:nvSpPr>
            <p:spPr bwMode="auto">
              <a:xfrm>
                <a:off x="0" y="322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6" name="Line 36"/>
              <p:cNvSpPr>
                <a:spLocks noChangeShapeType="1"/>
              </p:cNvSpPr>
              <p:nvPr/>
            </p:nvSpPr>
            <p:spPr bwMode="auto">
              <a:xfrm>
                <a:off x="0" y="283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7" name="Line 37"/>
              <p:cNvSpPr>
                <a:spLocks noChangeShapeType="1"/>
              </p:cNvSpPr>
              <p:nvPr/>
            </p:nvSpPr>
            <p:spPr bwMode="auto">
              <a:xfrm>
                <a:off x="0" y="275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8" name="Line 38"/>
              <p:cNvSpPr>
                <a:spLocks noChangeShapeType="1"/>
              </p:cNvSpPr>
              <p:nvPr/>
            </p:nvSpPr>
            <p:spPr bwMode="auto">
              <a:xfrm>
                <a:off x="0" y="267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9" name="Line 39"/>
              <p:cNvSpPr>
                <a:spLocks noChangeShapeType="1"/>
              </p:cNvSpPr>
              <p:nvPr/>
            </p:nvSpPr>
            <p:spPr bwMode="auto">
              <a:xfrm>
                <a:off x="0" y="287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0" name="Line 40"/>
              <p:cNvSpPr>
                <a:spLocks noChangeShapeType="1"/>
              </p:cNvSpPr>
              <p:nvPr/>
            </p:nvSpPr>
            <p:spPr bwMode="auto">
              <a:xfrm>
                <a:off x="0" y="285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1" name="Line 41"/>
              <p:cNvSpPr>
                <a:spLocks noChangeShapeType="1"/>
              </p:cNvSpPr>
              <p:nvPr/>
            </p:nvSpPr>
            <p:spPr bwMode="auto">
              <a:xfrm>
                <a:off x="0" y="2554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2" name="Line 42"/>
              <p:cNvSpPr>
                <a:spLocks noChangeShapeType="1"/>
              </p:cNvSpPr>
              <p:nvPr/>
            </p:nvSpPr>
            <p:spPr bwMode="auto">
              <a:xfrm>
                <a:off x="0" y="2590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3" name="Line 43"/>
              <p:cNvSpPr>
                <a:spLocks noChangeShapeType="1"/>
              </p:cNvSpPr>
              <p:nvPr/>
            </p:nvSpPr>
            <p:spPr bwMode="auto">
              <a:xfrm>
                <a:off x="0" y="2623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4" name="Line 44"/>
              <p:cNvSpPr>
                <a:spLocks noChangeShapeType="1"/>
              </p:cNvSpPr>
              <p:nvPr/>
            </p:nvSpPr>
            <p:spPr bwMode="auto">
              <a:xfrm>
                <a:off x="0" y="246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5" name="Line 45"/>
              <p:cNvSpPr>
                <a:spLocks noChangeShapeType="1"/>
              </p:cNvSpPr>
              <p:nvPr/>
            </p:nvSpPr>
            <p:spPr bwMode="auto">
              <a:xfrm>
                <a:off x="0" y="241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6" name="Line 46"/>
              <p:cNvSpPr>
                <a:spLocks noChangeShapeType="1"/>
              </p:cNvSpPr>
              <p:nvPr/>
            </p:nvSpPr>
            <p:spPr bwMode="auto">
              <a:xfrm>
                <a:off x="0" y="250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7" name="Line 47"/>
              <p:cNvSpPr>
                <a:spLocks noChangeShapeType="1"/>
              </p:cNvSpPr>
              <p:nvPr/>
            </p:nvSpPr>
            <p:spPr bwMode="auto">
              <a:xfrm>
                <a:off x="0" y="237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8" name="Line 48"/>
              <p:cNvSpPr>
                <a:spLocks noChangeShapeType="1"/>
              </p:cNvSpPr>
              <p:nvPr/>
            </p:nvSpPr>
            <p:spPr bwMode="auto">
              <a:xfrm>
                <a:off x="0" y="2245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9" name="Line 49"/>
              <p:cNvSpPr>
                <a:spLocks noChangeShapeType="1"/>
              </p:cNvSpPr>
              <p:nvPr/>
            </p:nvSpPr>
            <p:spPr bwMode="auto">
              <a:xfrm>
                <a:off x="0" y="235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0" name="Line 50"/>
              <p:cNvSpPr>
                <a:spLocks noChangeShapeType="1"/>
              </p:cNvSpPr>
              <p:nvPr/>
            </p:nvSpPr>
            <p:spPr bwMode="auto">
              <a:xfrm>
                <a:off x="0" y="229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1" name="Line 51"/>
              <p:cNvSpPr>
                <a:spLocks noChangeShapeType="1"/>
              </p:cNvSpPr>
              <p:nvPr/>
            </p:nvSpPr>
            <p:spPr bwMode="auto">
              <a:xfrm>
                <a:off x="0" y="226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2" name="Line 52"/>
              <p:cNvSpPr>
                <a:spLocks noChangeShapeType="1"/>
              </p:cNvSpPr>
              <p:nvPr/>
            </p:nvSpPr>
            <p:spPr bwMode="auto">
              <a:xfrm>
                <a:off x="0" y="213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3" name="Line 53"/>
              <p:cNvSpPr>
                <a:spLocks noChangeShapeType="1"/>
              </p:cNvSpPr>
              <p:nvPr/>
            </p:nvSpPr>
            <p:spPr bwMode="auto">
              <a:xfrm>
                <a:off x="0" y="21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4" name="Line 54"/>
              <p:cNvSpPr>
                <a:spLocks noChangeShapeType="1"/>
              </p:cNvSpPr>
              <p:nvPr/>
            </p:nvSpPr>
            <p:spPr bwMode="auto">
              <a:xfrm>
                <a:off x="0" y="219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5" name="Line 55"/>
              <p:cNvSpPr>
                <a:spLocks noChangeShapeType="1"/>
              </p:cNvSpPr>
              <p:nvPr/>
            </p:nvSpPr>
            <p:spPr bwMode="auto">
              <a:xfrm>
                <a:off x="0" y="204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6" name="Line 56"/>
              <p:cNvSpPr>
                <a:spLocks noChangeShapeType="1"/>
              </p:cNvSpPr>
              <p:nvPr/>
            </p:nvSpPr>
            <p:spPr bwMode="auto">
              <a:xfrm>
                <a:off x="0" y="199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7" name="Line 57"/>
              <p:cNvSpPr>
                <a:spLocks noChangeShapeType="1"/>
              </p:cNvSpPr>
              <p:nvPr/>
            </p:nvSpPr>
            <p:spPr bwMode="auto">
              <a:xfrm>
                <a:off x="0" y="208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8" name="Line 58"/>
              <p:cNvSpPr>
                <a:spLocks noChangeShapeType="1"/>
              </p:cNvSpPr>
              <p:nvPr/>
            </p:nvSpPr>
            <p:spPr bwMode="auto">
              <a:xfrm>
                <a:off x="0" y="159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9" name="Line 59"/>
              <p:cNvSpPr>
                <a:spLocks noChangeShapeType="1"/>
              </p:cNvSpPr>
              <p:nvPr/>
            </p:nvSpPr>
            <p:spPr bwMode="auto">
              <a:xfrm>
                <a:off x="0" y="15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auto">
              <a:xfrm>
                <a:off x="0" y="194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auto">
              <a:xfrm>
                <a:off x="0" y="182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2" name="Line 62"/>
              <p:cNvSpPr>
                <a:spLocks noChangeShapeType="1"/>
              </p:cNvSpPr>
              <p:nvPr/>
            </p:nvSpPr>
            <p:spPr bwMode="auto">
              <a:xfrm>
                <a:off x="0" y="174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3" name="Line 63"/>
              <p:cNvSpPr>
                <a:spLocks noChangeShapeType="1"/>
              </p:cNvSpPr>
              <p:nvPr/>
            </p:nvSpPr>
            <p:spPr bwMode="auto">
              <a:xfrm>
                <a:off x="0" y="192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4" name="Line 64"/>
              <p:cNvSpPr>
                <a:spLocks noChangeShapeType="1"/>
              </p:cNvSpPr>
              <p:nvPr/>
            </p:nvSpPr>
            <p:spPr bwMode="auto">
              <a:xfrm>
                <a:off x="0" y="161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auto">
              <a:xfrm>
                <a:off x="0" y="166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6" name="Line 66"/>
              <p:cNvSpPr>
                <a:spLocks noChangeShapeType="1"/>
              </p:cNvSpPr>
              <p:nvPr/>
            </p:nvSpPr>
            <p:spPr bwMode="auto">
              <a:xfrm>
                <a:off x="0" y="186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7" name="Line 67"/>
              <p:cNvSpPr>
                <a:spLocks noChangeShapeType="1"/>
              </p:cNvSpPr>
              <p:nvPr/>
            </p:nvSpPr>
            <p:spPr bwMode="auto">
              <a:xfrm>
                <a:off x="0" y="184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8" name="Line 68"/>
              <p:cNvSpPr>
                <a:spLocks noChangeShapeType="1"/>
              </p:cNvSpPr>
              <p:nvPr/>
            </p:nvSpPr>
            <p:spPr bwMode="auto">
              <a:xfrm>
                <a:off x="0" y="1437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9" name="Line 69"/>
              <p:cNvSpPr>
                <a:spLocks noChangeShapeType="1"/>
              </p:cNvSpPr>
              <p:nvPr/>
            </p:nvSpPr>
            <p:spPr bwMode="auto">
              <a:xfrm>
                <a:off x="0" y="147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0" name="Line 70"/>
              <p:cNvSpPr>
                <a:spLocks noChangeShapeType="1"/>
              </p:cNvSpPr>
              <p:nvPr/>
            </p:nvSpPr>
            <p:spPr bwMode="auto">
              <a:xfrm>
                <a:off x="0" y="150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1" name="Line 71"/>
              <p:cNvSpPr>
                <a:spLocks noChangeShapeType="1"/>
              </p:cNvSpPr>
              <p:nvPr/>
            </p:nvSpPr>
            <p:spPr bwMode="auto">
              <a:xfrm>
                <a:off x="0" y="1347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2" name="Line 72"/>
              <p:cNvSpPr>
                <a:spLocks noChangeShapeType="1"/>
              </p:cNvSpPr>
              <p:nvPr/>
            </p:nvSpPr>
            <p:spPr bwMode="auto">
              <a:xfrm>
                <a:off x="0" y="139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3" name="Line 73"/>
              <p:cNvSpPr>
                <a:spLocks noChangeShapeType="1"/>
              </p:cNvSpPr>
              <p:nvPr/>
            </p:nvSpPr>
            <p:spPr bwMode="auto">
              <a:xfrm>
                <a:off x="0" y="101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4" name="Line 74"/>
              <p:cNvSpPr>
                <a:spLocks noChangeShapeType="1"/>
              </p:cNvSpPr>
              <p:nvPr/>
            </p:nvSpPr>
            <p:spPr bwMode="auto">
              <a:xfrm>
                <a:off x="0" y="98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5" name="Line 75"/>
              <p:cNvSpPr>
                <a:spLocks noChangeShapeType="1"/>
              </p:cNvSpPr>
              <p:nvPr/>
            </p:nvSpPr>
            <p:spPr bwMode="auto">
              <a:xfrm>
                <a:off x="0" y="124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6" name="Line 76"/>
              <p:cNvSpPr>
                <a:spLocks noChangeShapeType="1"/>
              </p:cNvSpPr>
              <p:nvPr/>
            </p:nvSpPr>
            <p:spPr bwMode="auto">
              <a:xfrm>
                <a:off x="0" y="116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7" name="Line 77"/>
              <p:cNvSpPr>
                <a:spLocks noChangeShapeType="1"/>
              </p:cNvSpPr>
              <p:nvPr/>
            </p:nvSpPr>
            <p:spPr bwMode="auto">
              <a:xfrm>
                <a:off x="0" y="103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8" name="Line 78"/>
              <p:cNvSpPr>
                <a:spLocks noChangeShapeType="1"/>
              </p:cNvSpPr>
              <p:nvPr/>
            </p:nvSpPr>
            <p:spPr bwMode="auto">
              <a:xfrm>
                <a:off x="0" y="10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9" name="Line 79"/>
              <p:cNvSpPr>
                <a:spLocks noChangeShapeType="1"/>
              </p:cNvSpPr>
              <p:nvPr/>
            </p:nvSpPr>
            <p:spPr bwMode="auto">
              <a:xfrm>
                <a:off x="0" y="128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0" name="Line 80"/>
              <p:cNvSpPr>
                <a:spLocks noChangeShapeType="1"/>
              </p:cNvSpPr>
              <p:nvPr/>
            </p:nvSpPr>
            <p:spPr bwMode="auto">
              <a:xfrm>
                <a:off x="0" y="126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1" name="Line 81"/>
              <p:cNvSpPr>
                <a:spLocks noChangeShapeType="1"/>
              </p:cNvSpPr>
              <p:nvPr/>
            </p:nvSpPr>
            <p:spPr bwMode="auto">
              <a:xfrm>
                <a:off x="0" y="86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2" name="Line 82"/>
              <p:cNvSpPr>
                <a:spLocks noChangeShapeType="1"/>
              </p:cNvSpPr>
              <p:nvPr/>
            </p:nvSpPr>
            <p:spPr bwMode="auto">
              <a:xfrm>
                <a:off x="0" y="89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3" name="Line 83"/>
              <p:cNvSpPr>
                <a:spLocks noChangeShapeType="1"/>
              </p:cNvSpPr>
              <p:nvPr/>
            </p:nvSpPr>
            <p:spPr bwMode="auto">
              <a:xfrm>
                <a:off x="0" y="92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4" name="Line 84"/>
              <p:cNvSpPr>
                <a:spLocks noChangeShapeType="1"/>
              </p:cNvSpPr>
              <p:nvPr/>
            </p:nvSpPr>
            <p:spPr bwMode="auto">
              <a:xfrm>
                <a:off x="0" y="77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5" name="Line 85"/>
              <p:cNvSpPr>
                <a:spLocks noChangeShapeType="1"/>
              </p:cNvSpPr>
              <p:nvPr/>
            </p:nvSpPr>
            <p:spPr bwMode="auto">
              <a:xfrm>
                <a:off x="0" y="81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6" name="Line 86"/>
              <p:cNvSpPr>
                <a:spLocks noChangeShapeType="1"/>
              </p:cNvSpPr>
              <p:nvPr/>
            </p:nvSpPr>
            <p:spPr bwMode="auto">
              <a:xfrm>
                <a:off x="0" y="71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7" name="Line 87"/>
              <p:cNvSpPr>
                <a:spLocks noChangeShapeType="1"/>
              </p:cNvSpPr>
              <p:nvPr/>
            </p:nvSpPr>
            <p:spPr bwMode="auto">
              <a:xfrm>
                <a:off x="0" y="64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8" name="Line 88"/>
              <p:cNvSpPr>
                <a:spLocks noChangeShapeType="1"/>
              </p:cNvSpPr>
              <p:nvPr/>
            </p:nvSpPr>
            <p:spPr bwMode="auto">
              <a:xfrm>
                <a:off x="0" y="522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9" name="Line 89"/>
              <p:cNvSpPr>
                <a:spLocks noChangeShapeType="1"/>
              </p:cNvSpPr>
              <p:nvPr/>
            </p:nvSpPr>
            <p:spPr bwMode="auto">
              <a:xfrm>
                <a:off x="0" y="558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0" name="Line 90"/>
              <p:cNvSpPr>
                <a:spLocks noChangeShapeType="1"/>
              </p:cNvSpPr>
              <p:nvPr/>
            </p:nvSpPr>
            <p:spPr bwMode="auto">
              <a:xfrm>
                <a:off x="0" y="59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1" name="Line 91"/>
              <p:cNvSpPr>
                <a:spLocks noChangeShapeType="1"/>
              </p:cNvSpPr>
              <p:nvPr/>
            </p:nvSpPr>
            <p:spPr bwMode="auto">
              <a:xfrm>
                <a:off x="0" y="432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2" name="Line 92"/>
              <p:cNvSpPr>
                <a:spLocks noChangeShapeType="1"/>
              </p:cNvSpPr>
              <p:nvPr/>
            </p:nvSpPr>
            <p:spPr bwMode="auto">
              <a:xfrm>
                <a:off x="0" y="38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3" name="Line 93"/>
              <p:cNvSpPr>
                <a:spLocks noChangeShapeType="1"/>
              </p:cNvSpPr>
              <p:nvPr/>
            </p:nvSpPr>
            <p:spPr bwMode="auto">
              <a:xfrm>
                <a:off x="0" y="47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4" name="Line 94"/>
              <p:cNvSpPr>
                <a:spLocks noChangeShapeType="1"/>
              </p:cNvSpPr>
              <p:nvPr/>
            </p:nvSpPr>
            <p:spPr bwMode="auto">
              <a:xfrm>
                <a:off x="0" y="3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5" name="Line 95"/>
              <p:cNvSpPr>
                <a:spLocks noChangeShapeType="1"/>
              </p:cNvSpPr>
              <p:nvPr/>
            </p:nvSpPr>
            <p:spPr bwMode="auto">
              <a:xfrm>
                <a:off x="0" y="3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6" name="Line 96"/>
              <p:cNvSpPr>
                <a:spLocks noChangeShapeType="1"/>
              </p:cNvSpPr>
              <p:nvPr/>
            </p:nvSpPr>
            <p:spPr bwMode="auto">
              <a:xfrm>
                <a:off x="0" y="2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7" name="Line 97"/>
              <p:cNvSpPr>
                <a:spLocks noChangeShapeType="1"/>
              </p:cNvSpPr>
              <p:nvPr/>
            </p:nvSpPr>
            <p:spPr bwMode="auto">
              <a:xfrm>
                <a:off x="0" y="7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8" name="Line 98"/>
              <p:cNvSpPr>
                <a:spLocks noChangeShapeType="1"/>
              </p:cNvSpPr>
              <p:nvPr/>
            </p:nvSpPr>
            <p:spPr bwMode="auto">
              <a:xfrm>
                <a:off x="0" y="4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9" name="Line 99"/>
              <p:cNvSpPr>
                <a:spLocks noChangeShapeType="1"/>
              </p:cNvSpPr>
              <p:nvPr/>
            </p:nvSpPr>
            <p:spPr bwMode="auto">
              <a:xfrm>
                <a:off x="0" y="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0" name="Line 100"/>
              <p:cNvSpPr>
                <a:spLocks noChangeShapeType="1"/>
              </p:cNvSpPr>
              <p:nvPr/>
            </p:nvSpPr>
            <p:spPr bwMode="auto">
              <a:xfrm>
                <a:off x="0" y="14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1" name="Line 101"/>
              <p:cNvSpPr>
                <a:spLocks noChangeShapeType="1"/>
              </p:cNvSpPr>
              <p:nvPr/>
            </p:nvSpPr>
            <p:spPr bwMode="auto">
              <a:xfrm>
                <a:off x="0" y="202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0249" name="Group 102"/>
            <p:cNvGrpSpPr/>
            <p:nvPr/>
          </p:nvGrpSpPr>
          <p:grpSpPr bwMode="auto">
            <a:xfrm>
              <a:off x="400" y="205"/>
              <a:ext cx="5216" cy="1123"/>
              <a:chOff x="400" y="205"/>
              <a:chExt cx="5216" cy="1123"/>
            </a:xfrm>
          </p:grpSpPr>
          <p:sp>
            <p:nvSpPr>
              <p:cNvPr id="5223" name="Rectangle 103"/>
              <p:cNvSpPr>
                <a:spLocks noChangeArrowheads="1"/>
              </p:cNvSpPr>
              <p:nvPr/>
            </p:nvSpPr>
            <p:spPr bwMode="auto">
              <a:xfrm>
                <a:off x="557" y="205"/>
                <a:ext cx="313" cy="91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4" name="Rectangle 104"/>
              <p:cNvSpPr>
                <a:spLocks noChangeArrowheads="1"/>
              </p:cNvSpPr>
              <p:nvPr/>
            </p:nvSpPr>
            <p:spPr bwMode="auto">
              <a:xfrm>
                <a:off x="400" y="288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5" name="Rectangle 105"/>
              <p:cNvSpPr>
                <a:spLocks noChangeArrowheads="1"/>
              </p:cNvSpPr>
              <p:nvPr/>
            </p:nvSpPr>
            <p:spPr bwMode="auto">
              <a:xfrm>
                <a:off x="4599" y="1115"/>
                <a:ext cx="929" cy="21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6" name="Rectangle 106"/>
              <p:cNvSpPr>
                <a:spLocks noChangeArrowheads="1"/>
              </p:cNvSpPr>
              <p:nvPr/>
            </p:nvSpPr>
            <p:spPr bwMode="auto">
              <a:xfrm>
                <a:off x="2049" y="1211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243" name="Rectangle 10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2214563"/>
            <a:ext cx="7958138" cy="3881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228" name="Rectangle 10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FontTx/>
              <a:buNone/>
              <a:defRPr kumimoji="0" sz="1400" b="0" smtClean="0">
                <a:solidFill>
                  <a:schemeClr val="folHlink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9" name="Rectangle 10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spcBef>
                <a:spcPct val="0"/>
              </a:spcBef>
              <a:buClrTx/>
              <a:buFontTx/>
              <a:buNone/>
              <a:defRPr kumimoji="0" sz="1400" b="0" smtClean="0">
                <a:solidFill>
                  <a:schemeClr val="folHlink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5230" name="Rectangle 1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kumimoji="0" sz="1400" b="0" smtClean="0">
                <a:solidFill>
                  <a:schemeClr val="folHlink"/>
                </a:solidFill>
                <a:ea typeface="+mn-ea"/>
              </a:defRPr>
            </a:lvl1pPr>
          </a:lstStyle>
          <a:p>
            <a:pPr>
              <a:defRPr/>
            </a:pPr>
            <a:fld id="{A46414B0-2FA7-4528-95F2-8F22DA5AF7AE}" type="slidenum">
              <a:rPr lang="zh-CN" altLang="en-US" smtClean="0"/>
              <a:t>‹#›</a:t>
            </a:fld>
            <a:endParaRPr lang="en-US" altLang="zh-CN"/>
          </a:p>
        </p:txBody>
      </p:sp>
      <p:sp>
        <p:nvSpPr>
          <p:cNvPr id="10247" name="Rectangle 111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609600"/>
            <a:ext cx="73787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w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w"/>
        <a:defRPr kumimoji="1"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5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0.png"/><Relationship Id="rId4" Type="http://schemas.openxmlformats.org/officeDocument/2006/relationships/image" Target="../media/image49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701428" y="980730"/>
            <a:ext cx="8442572" cy="1012825"/>
          </a:xfrm>
        </p:spPr>
        <p:txBody>
          <a:bodyPr/>
          <a:lstStyle/>
          <a:p>
            <a:pPr eaLnBrk="1" hangingPunct="1"/>
            <a:r>
              <a:rPr lang="zh-CN" altLang="en-US" b="1" dirty="0">
                <a:ea typeface="黑体" panose="02010609060101010101" pitchFamily="2" charset="-122"/>
              </a:rPr>
              <a:t>第</a:t>
            </a:r>
            <a:r>
              <a:rPr lang="en-US" altLang="zh-CN" b="1" dirty="0">
                <a:ea typeface="黑体" panose="02010609060101010101" pitchFamily="2" charset="-122"/>
              </a:rPr>
              <a:t>4</a:t>
            </a:r>
            <a:r>
              <a:rPr lang="zh-CN" altLang="en-US" b="1" dirty="0">
                <a:ea typeface="黑体" panose="02010609060101010101" pitchFamily="2" charset="-122"/>
              </a:rPr>
              <a:t>章</a:t>
            </a:r>
            <a:r>
              <a:rPr lang="en-US" altLang="zh-CN" b="1" dirty="0">
                <a:ea typeface="黑体" panose="02010609060101010101" pitchFamily="2" charset="-122"/>
              </a:rPr>
              <a:t> </a:t>
            </a:r>
            <a:r>
              <a:rPr lang="zh-CN" altLang="en-US" b="1" dirty="0">
                <a:ea typeface="黑体" panose="02010609060101010101" pitchFamily="2" charset="-122"/>
              </a:rPr>
              <a:t>高维数据挖掘</a:t>
            </a:r>
            <a:endParaRPr lang="en-US" altLang="zh-CN" b="1" dirty="0">
              <a:ea typeface="黑体" panose="0201060906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87828" y="3356992"/>
            <a:ext cx="4301177" cy="2259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defRPr/>
            </a:pPr>
            <a:r>
              <a:rPr kumimoji="1" lang="en-US" altLang="zh-CN" sz="4000" b="1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《</a:t>
            </a:r>
            <a:r>
              <a:rPr kumimoji="1" lang="zh-CN" altLang="en-US" sz="4000" b="1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智能数据工程</a:t>
            </a:r>
            <a:r>
              <a:rPr kumimoji="1" lang="en-US" altLang="zh-CN" sz="4000" b="1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》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defRPr/>
            </a:pPr>
            <a:endParaRPr kumimoji="1" lang="en-US" altLang="zh-CN" sz="2800" b="1" dirty="0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defRPr/>
            </a:pPr>
            <a:r>
              <a:rPr kumimoji="1" lang="zh-CN" altLang="en-US" sz="2800" b="1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清华大学出版社</a:t>
            </a:r>
            <a:endParaRPr kumimoji="1" lang="en-US" altLang="zh-CN" sz="2800" b="1" dirty="0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defRPr/>
            </a:pPr>
            <a:r>
              <a:rPr kumimoji="1" lang="en-US" altLang="zh-CN" sz="2800" b="1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2025</a:t>
            </a:r>
            <a:r>
              <a:rPr kumimoji="1" lang="zh-CN" altLang="en-US" sz="2800" b="1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年</a:t>
            </a:r>
            <a:r>
              <a:rPr kumimoji="1" lang="en-US" altLang="zh-CN" sz="2800" b="1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kumimoji="1" lang="zh-CN" altLang="en-US" sz="2800" b="1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月</a:t>
            </a:r>
            <a:endParaRPr kumimoji="1" lang="en-US" altLang="zh-CN" sz="2800" b="1" dirty="0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2" charset="-122"/>
              </a:rPr>
              <a:t>高维数据挖掘概述 </a:t>
            </a:r>
            <a:r>
              <a:rPr lang="en-US" altLang="zh-CN" dirty="0">
                <a:ea typeface="黑体" panose="02010609060101010101" pitchFamily="2" charset="-122"/>
              </a:rPr>
              <a:t>(3)</a:t>
            </a:r>
            <a:endParaRPr lang="zh-CN" alt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20000" y="2160000"/>
            <a:ext cx="8280276" cy="15410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fontAlgn="base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 typeface="Wingdings" panose="05000000000000000000" pitchFamily="2" charset="2"/>
              <a:buChar char="w"/>
            </a:pPr>
            <a:r>
              <a:rPr kumimoji="1"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数据分类</a:t>
            </a:r>
            <a:endParaRPr kumimoji="1" lang="en-US" altLang="zh-CN" sz="2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 fontAlgn="base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</a:pPr>
            <a:r>
              <a:rPr kumimoji="1"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目的：根据新数据样本的属性为其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分配一个正确的类别</a:t>
            </a:r>
            <a:endParaRPr kumimoji="1" lang="en-US" altLang="zh-CN" sz="2000" dirty="0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 fontAlgn="base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</a:pPr>
            <a:r>
              <a:rPr kumimoji="1"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应用：图片识别、信誉证实、医疗诊断、异常检测、情感分析</a:t>
            </a:r>
            <a:r>
              <a:rPr kumimoji="1" lang="en-US" altLang="zh-CN" sz="20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…</a:t>
            </a:r>
            <a:endParaRPr kumimoji="1" lang="zh-CN" altLang="en-US" sz="2000" dirty="0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20000" y="3600000"/>
            <a:ext cx="5759995" cy="29523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fontAlgn="base">
              <a:spcBef>
                <a:spcPts val="600"/>
              </a:spcBef>
              <a:buClr>
                <a:srgbClr val="003366"/>
              </a:buClr>
              <a:buFont typeface="Wingdings" panose="05000000000000000000" pitchFamily="2" charset="2"/>
              <a:buChar char="w"/>
            </a:pPr>
            <a:r>
              <a:rPr kumimoji="1"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经典的单一分类算法</a:t>
            </a:r>
            <a:endParaRPr kumimoji="1" lang="en-US" altLang="zh-CN" sz="2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800100" lvl="1" indent="-342900" fontAlgn="base">
              <a:spcBef>
                <a:spcPts val="600"/>
              </a:spcBef>
              <a:buClr>
                <a:srgbClr val="003366"/>
              </a:buClr>
              <a:buFont typeface="黑体" panose="02010609060101010101" pitchFamily="49" charset="-122"/>
              <a:buChar char="-"/>
            </a:pPr>
            <a:r>
              <a:rPr kumimoji="1"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决策树（</a:t>
            </a:r>
            <a:r>
              <a:rPr kumimoji="1" lang="en-US" altLang="zh-CN" sz="20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Decision Tree</a:t>
            </a:r>
            <a:r>
              <a:rPr kumimoji="1"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</a:t>
            </a:r>
            <a:endParaRPr kumimoji="1" lang="en-US" altLang="zh-CN" sz="2000" dirty="0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800100" lvl="1" indent="-342900" fontAlgn="base">
              <a:spcBef>
                <a:spcPts val="600"/>
              </a:spcBef>
              <a:buClr>
                <a:srgbClr val="003366"/>
              </a:buClr>
              <a:buFont typeface="黑体" panose="02010609060101010101" pitchFamily="49" charset="-122"/>
              <a:buChar char="-"/>
            </a:pPr>
            <a:r>
              <a:rPr kumimoji="1" lang="en-US" altLang="zh-CN" sz="20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k-</a:t>
            </a:r>
            <a:r>
              <a:rPr kumimoji="1"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近邻（</a:t>
            </a:r>
            <a:r>
              <a:rPr kumimoji="1" lang="en-US" altLang="zh-CN" sz="20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k-Nearest Neighbor</a:t>
            </a:r>
            <a:r>
              <a:rPr kumimoji="1"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</a:t>
            </a:r>
            <a:endParaRPr kumimoji="1" lang="en-US" altLang="zh-CN" sz="2000" dirty="0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800100" lvl="1" indent="-342900" fontAlgn="base">
              <a:spcBef>
                <a:spcPts val="600"/>
              </a:spcBef>
              <a:buClr>
                <a:srgbClr val="003366"/>
              </a:buClr>
              <a:buFont typeface="黑体" panose="02010609060101010101" pitchFamily="49" charset="-122"/>
              <a:buChar char="-"/>
            </a:pPr>
            <a:r>
              <a:rPr kumimoji="1"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支持向量机（</a:t>
            </a:r>
            <a:r>
              <a:rPr kumimoji="1" lang="en-US" altLang="zh-CN" sz="20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Support Vector Machine, SVM</a:t>
            </a:r>
            <a:r>
              <a:rPr kumimoji="1"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</a:t>
            </a:r>
            <a:endParaRPr kumimoji="1" lang="en-US" altLang="zh-CN" sz="2000" dirty="0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800100" lvl="1" indent="-342900" fontAlgn="base">
              <a:spcBef>
                <a:spcPts val="600"/>
              </a:spcBef>
              <a:buClr>
                <a:srgbClr val="003366"/>
              </a:buClr>
              <a:buFont typeface="黑体" panose="02010609060101010101" pitchFamily="49" charset="-122"/>
              <a:buChar char="-"/>
            </a:pPr>
            <a:r>
              <a:rPr kumimoji="1"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贝叶斯（</a:t>
            </a:r>
            <a:r>
              <a:rPr kumimoji="1" lang="en-US" altLang="zh-CN" sz="20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Bayesian</a:t>
            </a:r>
            <a:r>
              <a:rPr kumimoji="1"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）分类</a:t>
            </a:r>
            <a:endParaRPr kumimoji="1" lang="en-US" altLang="zh-CN" sz="2000" dirty="0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800100" lvl="1" indent="-342900" fontAlgn="base">
              <a:spcBef>
                <a:spcPts val="600"/>
              </a:spcBef>
              <a:buClr>
                <a:srgbClr val="003366"/>
              </a:buClr>
              <a:buFont typeface="黑体" panose="02010609060101010101" pitchFamily="49" charset="-122"/>
              <a:buChar char="-"/>
            </a:pPr>
            <a:r>
              <a:rPr kumimoji="1"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人工神经网络（</a:t>
            </a:r>
            <a:r>
              <a:rPr kumimoji="1" lang="en-US" altLang="zh-CN" sz="20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Neural Network</a:t>
            </a:r>
            <a:r>
              <a:rPr kumimoji="1"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</a:t>
            </a:r>
            <a:endParaRPr kumimoji="1" lang="en-US" altLang="zh-CN" sz="2000" dirty="0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800100" lvl="1" indent="-342900" fontAlgn="base">
              <a:spcBef>
                <a:spcPts val="600"/>
              </a:spcBef>
              <a:buClr>
                <a:srgbClr val="003366"/>
              </a:buClr>
              <a:buFont typeface="黑体" panose="02010609060101010101" pitchFamily="49" charset="-122"/>
              <a:buChar char="-"/>
            </a:pPr>
            <a:r>
              <a:rPr kumimoji="1"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关联分类（</a:t>
            </a:r>
            <a:r>
              <a:rPr kumimoji="1" lang="en-US" altLang="zh-CN" sz="20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Association Classification</a:t>
            </a:r>
            <a:r>
              <a:rPr kumimoji="1"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6660233" y="4423179"/>
            <a:ext cx="2304256" cy="1224136"/>
          </a:xfrm>
          <a:prstGeom prst="cloudCallout">
            <a:avLst>
              <a:gd name="adj1" fmla="val -65846"/>
              <a:gd name="adj2" fmla="val -9632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监督学习（</a:t>
            </a:r>
            <a:r>
              <a:rPr kumimoji="1" lang="en-US" altLang="zh-CN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Supervised Learning</a:t>
            </a:r>
            <a:r>
              <a:rPr kumimoji="1" lang="zh-CN" altLang="en-US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）</a:t>
            </a:r>
            <a:endParaRPr kumimoji="1" lang="en-US" altLang="zh-CN" dirty="0">
              <a:solidFill>
                <a:srgbClr val="8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720000" y="2160000"/>
            <a:ext cx="8208962" cy="3686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fontAlgn="base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 typeface="Wingdings" panose="05000000000000000000" pitchFamily="2" charset="2"/>
              <a:buChar char="w"/>
            </a:pPr>
            <a:r>
              <a:rPr kumimoji="1"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数据聚类</a:t>
            </a:r>
            <a:endParaRPr kumimoji="1" lang="en-US" altLang="zh-CN" sz="2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 typeface="黑体" panose="02010609060101010101" pitchFamily="49" charset="-122"/>
              <a:buChar char="-"/>
            </a:pPr>
            <a:r>
              <a:rPr lang="zh-CN" altLang="en-US" sz="2000" dirty="0">
                <a:ea typeface="黑体" panose="02010609060101010101" pitchFamily="2" charset="-122"/>
              </a:rPr>
              <a:t>将一组给定的数据对象划分为</a:t>
            </a:r>
            <a:r>
              <a:rPr lang="zh-CN" altLang="en-US" sz="2000" dirty="0">
                <a:solidFill>
                  <a:srgbClr val="FF0000"/>
                </a:solidFill>
                <a:ea typeface="黑体" panose="02010609060101010101" pitchFamily="2" charset="-122"/>
              </a:rPr>
              <a:t>多个互不相交的子集</a:t>
            </a:r>
            <a:r>
              <a:rPr lang="zh-CN" altLang="en-US" sz="2000" dirty="0">
                <a:ea typeface="黑体" panose="02010609060101010101" pitchFamily="2" charset="-122"/>
              </a:rPr>
              <a:t>，每个子集称为一个簇（</a:t>
            </a:r>
            <a:r>
              <a:rPr lang="en-US" altLang="zh-CN" sz="2000" dirty="0">
                <a:ea typeface="黑体" panose="02010609060101010101" pitchFamily="2" charset="-122"/>
              </a:rPr>
              <a:t>Cluster</a:t>
            </a:r>
            <a:r>
              <a:rPr lang="zh-CN" altLang="en-US" sz="2000" dirty="0">
                <a:ea typeface="黑体" panose="02010609060101010101" pitchFamily="2" charset="-122"/>
              </a:rPr>
              <a:t>）</a:t>
            </a:r>
            <a:endParaRPr kumimoji="1"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800100" lvl="1" indent="-342900" fontAlgn="base">
              <a:spcBef>
                <a:spcPts val="600"/>
              </a:spcBef>
              <a:buClr>
                <a:srgbClr val="003366"/>
              </a:buClr>
              <a:buFont typeface="黑体" panose="02010609060101010101" pitchFamily="49" charset="-122"/>
              <a:buChar char="-"/>
            </a:pP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簇内</a:t>
            </a:r>
            <a:r>
              <a:rPr kumimoji="1"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数据对象之间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相似度高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簇间</a:t>
            </a:r>
            <a:r>
              <a:rPr lang="zh-CN" altLang="en-US" sz="2000" dirty="0">
                <a:latin typeface="黑体" panose="02010609060101010101" pitchFamily="2" charset="-122"/>
                <a:ea typeface="黑体" panose="02010609060101010101" pitchFamily="2" charset="-122"/>
              </a:rPr>
              <a:t>数据对象之间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差异性大</a:t>
            </a:r>
          </a:p>
          <a:p>
            <a:pPr>
              <a:lnSpc>
                <a:spcPts val="2600"/>
              </a:lnSpc>
            </a:pPr>
            <a:endParaRPr lang="en-US" altLang="zh-CN" sz="2200" dirty="0">
              <a:latin typeface="黑体" panose="02010609060101010101" pitchFamily="2" charset="-122"/>
            </a:endParaRP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高维数据挖掘概述 </a:t>
            </a:r>
            <a:r>
              <a:rPr lang="en-US" altLang="zh-CN" dirty="0">
                <a:ea typeface="黑体" panose="02010609060101010101" pitchFamily="2" charset="-122"/>
              </a:rPr>
              <a:t>(4)</a:t>
            </a:r>
            <a:endParaRPr lang="zh-CN" dirty="0">
              <a:ea typeface="黑体" panose="02010609060101010101" pitchFamily="2" charset="-122"/>
            </a:endParaRPr>
          </a:p>
        </p:txBody>
      </p:sp>
      <p:sp>
        <p:nvSpPr>
          <p:cNvPr id="2" name="流程图: 摘录 1"/>
          <p:cNvSpPr/>
          <p:nvPr/>
        </p:nvSpPr>
        <p:spPr bwMode="auto">
          <a:xfrm>
            <a:off x="2903819" y="4597835"/>
            <a:ext cx="216024" cy="216024"/>
          </a:xfrm>
          <a:prstGeom prst="flowChartExtra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7" name="流程图: 摘录 16"/>
          <p:cNvSpPr/>
          <p:nvPr/>
        </p:nvSpPr>
        <p:spPr bwMode="auto">
          <a:xfrm>
            <a:off x="3336434" y="4924547"/>
            <a:ext cx="216024" cy="216024"/>
          </a:xfrm>
          <a:prstGeom prst="flowChartExtra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8" name="流程图: 摘录 17"/>
          <p:cNvSpPr/>
          <p:nvPr/>
        </p:nvSpPr>
        <p:spPr bwMode="auto">
          <a:xfrm>
            <a:off x="2868464" y="5250430"/>
            <a:ext cx="216024" cy="216024"/>
          </a:xfrm>
          <a:prstGeom prst="flowChartExtra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9" name="流程图: 摘录 18"/>
          <p:cNvSpPr/>
          <p:nvPr/>
        </p:nvSpPr>
        <p:spPr bwMode="auto">
          <a:xfrm>
            <a:off x="4125812" y="5087999"/>
            <a:ext cx="216024" cy="216024"/>
          </a:xfrm>
          <a:prstGeom prst="flowChartExtra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0" name="流程图: 摘录 19"/>
          <p:cNvSpPr/>
          <p:nvPr/>
        </p:nvSpPr>
        <p:spPr bwMode="auto">
          <a:xfrm>
            <a:off x="3623899" y="5277118"/>
            <a:ext cx="216024" cy="216024"/>
          </a:xfrm>
          <a:prstGeom prst="flowChartExtra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1" name="流程图: 摘录 20"/>
          <p:cNvSpPr/>
          <p:nvPr/>
        </p:nvSpPr>
        <p:spPr bwMode="auto">
          <a:xfrm>
            <a:off x="3444446" y="4571976"/>
            <a:ext cx="216024" cy="216024"/>
          </a:xfrm>
          <a:prstGeom prst="flowChartExtra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2" name="流程图: 摘录 21"/>
          <p:cNvSpPr/>
          <p:nvPr/>
        </p:nvSpPr>
        <p:spPr bwMode="auto">
          <a:xfrm>
            <a:off x="3120410" y="4214480"/>
            <a:ext cx="216024" cy="216024"/>
          </a:xfrm>
          <a:prstGeom prst="flowChartExtra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3" name="流程图: 摘录 22"/>
          <p:cNvSpPr/>
          <p:nvPr/>
        </p:nvSpPr>
        <p:spPr bwMode="auto">
          <a:xfrm>
            <a:off x="3839923" y="4447129"/>
            <a:ext cx="216024" cy="216024"/>
          </a:xfrm>
          <a:prstGeom prst="flowChartExtra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" name="流程图: 过程 2"/>
          <p:cNvSpPr/>
          <p:nvPr/>
        </p:nvSpPr>
        <p:spPr bwMode="auto">
          <a:xfrm>
            <a:off x="5003701" y="4322492"/>
            <a:ext cx="216024" cy="216024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5" name="流程图: 过程 24"/>
          <p:cNvSpPr/>
          <p:nvPr/>
        </p:nvSpPr>
        <p:spPr bwMode="auto">
          <a:xfrm>
            <a:off x="5628118" y="4102772"/>
            <a:ext cx="216024" cy="216024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6" name="流程图: 过程 25"/>
          <p:cNvSpPr/>
          <p:nvPr/>
        </p:nvSpPr>
        <p:spPr bwMode="auto">
          <a:xfrm>
            <a:off x="5016194" y="4898534"/>
            <a:ext cx="216024" cy="216024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7" name="流程图: 过程 26"/>
          <p:cNvSpPr/>
          <p:nvPr/>
        </p:nvSpPr>
        <p:spPr bwMode="auto">
          <a:xfrm>
            <a:off x="5255729" y="4538516"/>
            <a:ext cx="216024" cy="216024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8" name="流程图: 过程 27"/>
          <p:cNvSpPr/>
          <p:nvPr/>
        </p:nvSpPr>
        <p:spPr bwMode="auto">
          <a:xfrm>
            <a:off x="5706013" y="4505063"/>
            <a:ext cx="216024" cy="216024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9" name="流程图: 过程 28"/>
          <p:cNvSpPr/>
          <p:nvPr/>
        </p:nvSpPr>
        <p:spPr bwMode="auto">
          <a:xfrm>
            <a:off x="5435671" y="4931320"/>
            <a:ext cx="216024" cy="216024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0" name="流程图: 过程 29"/>
          <p:cNvSpPr/>
          <p:nvPr/>
        </p:nvSpPr>
        <p:spPr bwMode="auto">
          <a:xfrm>
            <a:off x="5854581" y="4840880"/>
            <a:ext cx="216024" cy="216024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1" name="流程图: 过程 30"/>
          <p:cNvSpPr/>
          <p:nvPr/>
        </p:nvSpPr>
        <p:spPr bwMode="auto">
          <a:xfrm>
            <a:off x="5820147" y="5311817"/>
            <a:ext cx="216024" cy="216024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2" name="流程图: 过程 31"/>
          <p:cNvSpPr/>
          <p:nvPr/>
        </p:nvSpPr>
        <p:spPr bwMode="auto">
          <a:xfrm>
            <a:off x="6228184" y="4571976"/>
            <a:ext cx="216024" cy="216024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3" name="流程图: 过程 32"/>
          <p:cNvSpPr/>
          <p:nvPr/>
        </p:nvSpPr>
        <p:spPr bwMode="auto">
          <a:xfrm>
            <a:off x="6228184" y="4931320"/>
            <a:ext cx="216024" cy="216024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4317942" y="5628398"/>
            <a:ext cx="216024" cy="23110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4900762" y="5466456"/>
            <a:ext cx="216024" cy="23110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4727705" y="5846476"/>
            <a:ext cx="216024" cy="23110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3839923" y="5908921"/>
            <a:ext cx="216024" cy="23110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5126013" y="5931859"/>
            <a:ext cx="216024" cy="23110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9" name="椭圆 38"/>
          <p:cNvSpPr/>
          <p:nvPr/>
        </p:nvSpPr>
        <p:spPr bwMode="auto">
          <a:xfrm>
            <a:off x="4669876" y="6427229"/>
            <a:ext cx="216024" cy="23110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0" name="椭圆 39"/>
          <p:cNvSpPr/>
          <p:nvPr/>
        </p:nvSpPr>
        <p:spPr bwMode="auto">
          <a:xfrm>
            <a:off x="5065022" y="6373237"/>
            <a:ext cx="216024" cy="23110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1" name="椭圆 40"/>
          <p:cNvSpPr/>
          <p:nvPr/>
        </p:nvSpPr>
        <p:spPr bwMode="auto">
          <a:xfrm>
            <a:off x="4279473" y="6275281"/>
            <a:ext cx="216024" cy="23110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2555911" y="4102773"/>
            <a:ext cx="1961502" cy="165913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 rot="1882568">
            <a:off x="4657776" y="3977688"/>
            <a:ext cx="2076626" cy="171358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3721399" y="5245909"/>
            <a:ext cx="2002731" cy="155272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 高维数据挖掘概述</a:t>
            </a:r>
            <a:r>
              <a:rPr lang="zh-CN" dirty="0">
                <a:ea typeface="黑体" panose="02010609060101010101" pitchFamily="2" charset="-122"/>
              </a:rPr>
              <a:t>（</a:t>
            </a:r>
            <a:r>
              <a:rPr lang="en-US" altLang="zh-CN" dirty="0">
                <a:ea typeface="黑体" panose="02010609060101010101" pitchFamily="2" charset="-122"/>
              </a:rPr>
              <a:t>5</a:t>
            </a:r>
            <a:r>
              <a:rPr lang="zh-CN" dirty="0">
                <a:ea typeface="黑体" panose="02010609060101010101" pitchFamily="2" charset="-122"/>
              </a:rPr>
              <a:t>）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720000" y="2160000"/>
            <a:ext cx="8208962" cy="4488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fontAlgn="base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 typeface="Wingdings" panose="05000000000000000000" pitchFamily="2" charset="2"/>
              <a:buChar char="w"/>
            </a:pPr>
            <a:r>
              <a:rPr kumimoji="1"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定义数据对象之间的相似度</a:t>
            </a: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 typeface="黑体" panose="02010609060101010101" pitchFamily="49" charset="-122"/>
              <a:buChar char="-"/>
            </a:pPr>
            <a:r>
              <a:rPr lang="zh-CN" altLang="en-US" sz="2000" dirty="0">
                <a:ea typeface="黑体" panose="02010609060101010101" pitchFamily="2" charset="-122"/>
              </a:rPr>
              <a:t>闵可夫斯基距离（</a:t>
            </a:r>
            <a:r>
              <a:rPr lang="en-US" altLang="zh-CN" sz="2000" dirty="0" err="1">
                <a:ea typeface="黑体" panose="02010609060101010101" pitchFamily="2" charset="-122"/>
              </a:rPr>
              <a:t>Minkowski</a:t>
            </a:r>
            <a:r>
              <a:rPr lang="en-US" altLang="zh-CN" sz="2000" dirty="0">
                <a:ea typeface="黑体" panose="02010609060101010101" pitchFamily="2" charset="-122"/>
              </a:rPr>
              <a:t> Distance</a:t>
            </a:r>
            <a:r>
              <a:rPr lang="zh-CN" altLang="en-US" sz="2000" dirty="0">
                <a:ea typeface="黑体" panose="02010609060101010101" pitchFamily="2" charset="-122"/>
              </a:rPr>
              <a:t>）</a:t>
            </a: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 typeface="黑体" panose="02010609060101010101" pitchFamily="49" charset="-122"/>
              <a:buChar char="-"/>
            </a:pPr>
            <a:r>
              <a:rPr lang="zh-CN" altLang="en-US" sz="2000" dirty="0">
                <a:ea typeface="黑体" panose="02010609060101010101" pitchFamily="2" charset="-122"/>
              </a:rPr>
              <a:t>欧氏距离（</a:t>
            </a:r>
            <a:r>
              <a:rPr lang="en-US" altLang="zh-CN" sz="2000" dirty="0">
                <a:ea typeface="黑体" panose="02010609060101010101" pitchFamily="2" charset="-122"/>
              </a:rPr>
              <a:t>Euclidean Distance</a:t>
            </a:r>
            <a:r>
              <a:rPr lang="zh-CN" altLang="en-US" sz="2000" dirty="0">
                <a:ea typeface="黑体" panose="02010609060101010101" pitchFamily="2" charset="-122"/>
              </a:rPr>
              <a:t>）</a:t>
            </a: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 typeface="黑体" panose="02010609060101010101" pitchFamily="49" charset="-122"/>
              <a:buChar char="-"/>
            </a:pPr>
            <a:r>
              <a:rPr lang="zh-CN" altLang="en-US" sz="2000" dirty="0">
                <a:ea typeface="黑体" panose="02010609060101010101" pitchFamily="2" charset="-122"/>
              </a:rPr>
              <a:t>曼哈顿距离（</a:t>
            </a:r>
            <a:r>
              <a:rPr lang="en-US" altLang="zh-CN" sz="2000" dirty="0">
                <a:ea typeface="黑体" panose="02010609060101010101" pitchFamily="2" charset="-122"/>
              </a:rPr>
              <a:t>Manhattan Distance</a:t>
            </a:r>
            <a:r>
              <a:rPr lang="zh-CN" altLang="en-US" sz="2000" dirty="0">
                <a:ea typeface="黑体" panose="02010609060101010101" pitchFamily="2" charset="-122"/>
              </a:rPr>
              <a:t>）</a:t>
            </a:r>
          </a:p>
          <a:p>
            <a:pPr marL="342900" marR="0" lvl="0" indent="-342900" algn="l" defTabSz="914400" rtl="0" eaLnBrk="1" fontAlgn="base" latinLnBrk="0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SzTx/>
              <a:buFont typeface="Wingdings" panose="05000000000000000000" pitchFamily="2" charset="2"/>
              <a:buChar char="w"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聚类目标函数（聚类停止判别条件）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800100" marR="0" lvl="1" indent="-342900" fontAlgn="auto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黑体" panose="02010609060101010101" pitchFamily="49" charset="-122"/>
              <a:buChar char="-"/>
              <a:defRPr/>
            </a:pPr>
            <a:r>
              <a:rPr lang="zh-CN" altLang="en-US" sz="2000" dirty="0">
                <a:ea typeface="黑体" panose="02010609060101010101" pitchFamily="2" charset="-122"/>
              </a:rPr>
              <a:t>判断多个划分结果</a:t>
            </a:r>
            <a:r>
              <a:rPr lang="zh-CN" altLang="en-US" sz="2000" dirty="0">
                <a:solidFill>
                  <a:srgbClr val="FF0000"/>
                </a:solidFill>
                <a:ea typeface="黑体" panose="02010609060101010101" pitchFamily="2" charset="-122"/>
              </a:rPr>
              <a:t>哪个是有效的</a:t>
            </a:r>
          </a:p>
          <a:p>
            <a:pPr marL="800100" marR="0" lvl="1" indent="-342900" fontAlgn="auto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黑体" panose="02010609060101010101" pitchFamily="49" charset="-122"/>
              <a:buChar char="-"/>
              <a:defRPr/>
            </a:pPr>
            <a:r>
              <a:rPr lang="zh-CN" altLang="en-US" sz="2000" dirty="0">
                <a:ea typeface="黑体" panose="02010609060101010101" pitchFamily="2" charset="-122"/>
              </a:rPr>
              <a:t>划分结果达到聚类目标函数时</a:t>
            </a:r>
            <a:r>
              <a:rPr lang="zh-CN" altLang="en-US" sz="2000" dirty="0">
                <a:solidFill>
                  <a:srgbClr val="FF0000"/>
                </a:solidFill>
                <a:ea typeface="黑体" panose="02010609060101010101" pitchFamily="2" charset="-122"/>
              </a:rPr>
              <a:t>终止算法运行</a:t>
            </a:r>
          </a:p>
          <a:p>
            <a:pPr marL="342900" marR="0" lvl="0" indent="-342900" algn="l" defTabSz="914400" rtl="0" eaLnBrk="1" fontAlgn="base" latinLnBrk="0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SzTx/>
              <a:buFont typeface="Wingdings" panose="05000000000000000000" pitchFamily="2" charset="2"/>
              <a:buChar char="w"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簇别划分策略（算法）</a:t>
            </a:r>
            <a:endParaRPr kumimoji="1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800100" lvl="1" indent="-342900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Font typeface="黑体" panose="02010609060101010101" pitchFamily="49" charset="-122"/>
              <a:buChar char="-"/>
              <a:defRPr/>
            </a:pPr>
            <a:r>
              <a:rPr lang="zh-CN" altLang="en-US" sz="2000" dirty="0">
                <a:ea typeface="黑体" panose="02010609060101010101" pitchFamily="2" charset="-122"/>
              </a:rPr>
              <a:t>通过何种簇别划分方式使得划分结果达到目标函数</a:t>
            </a:r>
            <a:endParaRPr lang="en-US" altLang="zh-CN" sz="2000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提纲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764915" y="2564765"/>
            <a:ext cx="2917190" cy="3881120"/>
          </a:xfrm>
        </p:spPr>
        <p:txBody>
          <a:bodyPr/>
          <a:lstStyle/>
          <a:p>
            <a:pPr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引例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高维数据挖掘概述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anose="02010609060101010101" pitchFamily="2" charset="-122"/>
              </a:rPr>
              <a:t>数据降维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数据分类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数据聚类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总结</a:t>
            </a:r>
          </a:p>
          <a:p>
            <a:pPr eaLnBrk="1" hangingPunct="1"/>
            <a:endParaRPr lang="en-US" altLang="zh-CN" sz="2200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632914" y="2496164"/>
            <a:ext cx="4042005" cy="34873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fontAlgn="base"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 typeface="Wingdings" panose="05000000000000000000" pitchFamily="2" charset="2"/>
              <a:buChar char="w"/>
            </a:pPr>
            <a:r>
              <a:rPr kumimoji="1"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什么是降维相似度？</a:t>
            </a:r>
            <a:endParaRPr kumimoji="1" lang="en-US" altLang="zh-CN" sz="2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800100" marR="0" lvl="1" indent="-342900" algn="l" defTabSz="914400" rtl="0" eaLnBrk="1" fontAlgn="auto" latinLnBrk="0" hangingPunct="1">
              <a:spcBef>
                <a:spcPts val="600"/>
              </a:spcBef>
              <a:spcAft>
                <a:spcPts val="600"/>
              </a:spcAft>
              <a:buClrTx/>
              <a:buSzTx/>
              <a:buFont typeface="黑体" panose="02010609060101010101" pitchFamily="49" charset="-122"/>
              <a:buChar char="-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/>
                <a:ea typeface="黑体" panose="02010609060101010101" pitchFamily="2" charset="-122"/>
                <a:cs typeface="+mn-cs"/>
              </a:rPr>
              <a:t>降低数据维度，保证其有效信息不丢失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anose="02020603050405020304"/>
              <a:ea typeface="黑体" panose="02010609060101010101" pitchFamily="2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1" lang="en-US" altLang="zh-CN" sz="2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indent="-342900" fontAlgn="base"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 typeface="Wingdings" panose="05000000000000000000" pitchFamily="2" charset="2"/>
              <a:buChar char="w"/>
            </a:pPr>
            <a:r>
              <a:rPr kumimoji="1"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为什么要降维？</a:t>
            </a:r>
            <a:endParaRPr kumimoji="1" lang="en-US" altLang="zh-CN" sz="2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800100" marR="0" lvl="1" indent="-342900" algn="l" defTabSz="914400" rtl="0" eaLnBrk="1" fontAlgn="auto" latinLnBrk="0" hangingPunct="1"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/>
                <a:ea typeface="黑体" panose="02010609060101010101" pitchFamily="2" charset="-122"/>
                <a:cs typeface="+mn-cs"/>
              </a:rPr>
              <a:t>缓解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黑体" panose="02010609060101010101" pitchFamily="2" charset="-122"/>
                <a:cs typeface="+mn-cs"/>
              </a:rPr>
              <a:t>高维数据维数灾难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/>
                <a:ea typeface="黑体" panose="02010609060101010101" pitchFamily="2" charset="-122"/>
                <a:cs typeface="+mn-cs"/>
              </a:rPr>
              <a:t>问题</a:t>
            </a:r>
          </a:p>
          <a:p>
            <a:pPr marL="800100" marR="0" lvl="1" indent="-342900" algn="l" defTabSz="914400" rtl="0" eaLnBrk="1" fontAlgn="auto" latinLnBrk="0" hangingPunct="1"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/>
                <a:ea typeface="黑体" panose="02010609060101010101" pitchFamily="2" charset="-122"/>
                <a:cs typeface="+mn-cs"/>
              </a:rPr>
              <a:t>提高数据可视化程度</a:t>
            </a:r>
          </a:p>
          <a:p>
            <a:pPr marL="800100" marR="0" lvl="1" indent="-342900" algn="l" defTabSz="914400" rtl="0" eaLnBrk="1" fontAlgn="auto" latinLnBrk="0" hangingPunct="1"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/>
                <a:ea typeface="黑体" panose="02010609060101010101" pitchFamily="2" charset="-122"/>
                <a:cs typeface="+mn-cs"/>
              </a:rPr>
              <a:t>数据压缩减少存储空间</a:t>
            </a: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 数据降维 </a:t>
            </a:r>
            <a:r>
              <a:rPr lang="en-US" altLang="zh-CN" dirty="0">
                <a:ea typeface="黑体" panose="02010609060101010101" pitchFamily="2" charset="-122"/>
              </a:rPr>
              <a:t>(1)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60950" y="4903352"/>
            <a:ext cx="39700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 typeface="Wingdings" panose="05000000000000000000" pitchFamily="2" charset="2"/>
              <a:buChar char="w"/>
            </a:pPr>
            <a:r>
              <a:rPr kumimoji="1"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基于深度学习的降维方法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黑体" panose="02010609060101010101" pitchFamily="49" charset="-122"/>
              <a:buChar char="-"/>
            </a:pPr>
            <a:r>
              <a:rPr lang="zh-CN" altLang="en-US" sz="2000" dirty="0">
                <a:ea typeface="黑体" panose="02010609060101010101" pitchFamily="2" charset="-122"/>
              </a:rPr>
              <a:t>自编码器</a:t>
            </a:r>
            <a:endParaRPr lang="en-US" altLang="zh-CN" sz="2000" dirty="0">
              <a:ea typeface="黑体" panose="02010609060101010101" pitchFamily="2" charset="-122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黑体" panose="02010609060101010101" pitchFamily="49" charset="-122"/>
              <a:buChar char="-"/>
            </a:pPr>
            <a:r>
              <a:rPr lang="zh-CN" altLang="en-US" sz="2000" dirty="0">
                <a:ea typeface="黑体" panose="02010609060101010101" pitchFamily="2" charset="-122"/>
              </a:rPr>
              <a:t>变分自编码器（生成模型）</a:t>
            </a:r>
            <a:endParaRPr lang="en-US" altLang="zh-CN" sz="2000" dirty="0">
              <a:ea typeface="黑体" panose="02010609060101010101" pitchFamily="2" charset="-122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黑体" panose="02010609060101010101" pitchFamily="49" charset="-122"/>
              <a:buChar char="-"/>
            </a:pPr>
            <a:r>
              <a:rPr lang="zh-CN" altLang="en-US" sz="2000" dirty="0">
                <a:ea typeface="黑体" panose="02010609060101010101" pitchFamily="2" charset="-122"/>
              </a:rPr>
              <a:t>对抗神经网络 （生成模型）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CB85F3-8C62-056A-874D-A0398D9BFB5D}"/>
              </a:ext>
            </a:extLst>
          </p:cNvPr>
          <p:cNvSpPr txBox="1"/>
          <p:nvPr/>
        </p:nvSpPr>
        <p:spPr>
          <a:xfrm>
            <a:off x="5060950" y="2968229"/>
            <a:ext cx="39700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 typeface="Wingdings" panose="05000000000000000000" pitchFamily="2" charset="2"/>
              <a:buChar char="w"/>
            </a:pPr>
            <a:r>
              <a:rPr kumimoji="1"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传统的降维方法</a:t>
            </a:r>
            <a:endParaRPr kumimoji="1" lang="en-US" altLang="zh-CN" sz="2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800100" marR="0" lvl="1" indent="-342900" algn="l" defTabSz="914400" rtl="0" eaLnBrk="1" fontAlgn="auto" latinLnBrk="0" hangingPunct="1">
              <a:spcBef>
                <a:spcPts val="600"/>
              </a:spcBef>
              <a:spcAft>
                <a:spcPts val="600"/>
              </a:spcAft>
              <a:buClrTx/>
              <a:buSzTx/>
              <a:buFont typeface="黑体" panose="02010609060101010101" pitchFamily="49" charset="-122"/>
              <a:buChar char="-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/>
                <a:ea typeface="黑体" panose="02010609060101010101" pitchFamily="2" charset="-122"/>
                <a:cs typeface="+mn-cs"/>
              </a:rPr>
              <a:t>主成分分析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anose="02020603050405020304"/>
              <a:ea typeface="黑体" panose="02010609060101010101" pitchFamily="2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spcBef>
                <a:spcPts val="600"/>
              </a:spcBef>
              <a:spcAft>
                <a:spcPts val="600"/>
              </a:spcAft>
              <a:buClrTx/>
              <a:buSzTx/>
              <a:buFont typeface="黑体" panose="02010609060101010101" pitchFamily="49" charset="-122"/>
              <a:buChar char="-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/>
                <a:ea typeface="黑体" panose="02010609060101010101" pitchFamily="2" charset="-122"/>
                <a:cs typeface="+mn-cs"/>
              </a:rPr>
              <a:t>奇异值分解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imes New Roman" panose="02020603050405020304"/>
              <a:ea typeface="黑体" panose="02010609060101010101" pitchFamily="2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spcBef>
                <a:spcPts val="600"/>
              </a:spcBef>
              <a:spcAft>
                <a:spcPts val="600"/>
              </a:spcAft>
              <a:buClrTx/>
              <a:buSzTx/>
              <a:buFont typeface="黑体" panose="02010609060101010101" pitchFamily="49" charset="-122"/>
              <a:buChar char="-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/>
                <a:ea typeface="黑体" panose="02010609060101010101" pitchFamily="2" charset="-122"/>
                <a:cs typeface="+mn-cs"/>
              </a:rPr>
              <a:t>线性判别分析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4DD72587-F9EC-C275-428C-30A5DE56BDF2}"/>
              </a:ext>
            </a:extLst>
          </p:cNvPr>
          <p:cNvSpPr/>
          <p:nvPr/>
        </p:nvSpPr>
        <p:spPr bwMode="auto">
          <a:xfrm>
            <a:off x="5209475" y="2225532"/>
            <a:ext cx="3890076" cy="434541"/>
          </a:xfrm>
          <a:prstGeom prst="wedgeRoundRectCallout">
            <a:avLst>
              <a:gd name="adj1" fmla="val -41926"/>
              <a:gd name="adj2" fmla="val 12293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黑体" panose="02010609060101010101" pitchFamily="2" charset="-122"/>
                <a:cs typeface="+mn-cs"/>
              </a:rPr>
              <a:t>不能较好地保持数据集的非线性特性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119" y="4414636"/>
            <a:ext cx="1872248" cy="2443591"/>
          </a:xfrm>
          <a:prstGeom prst="rect">
            <a:avLst/>
          </a:prstGeom>
        </p:spPr>
      </p:pic>
      <p:pic>
        <p:nvPicPr>
          <p:cNvPr id="2" name="图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105" y="2315210"/>
            <a:ext cx="5937885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黑体" panose="02010609060101010101" pitchFamily="2" charset="-122"/>
              </a:rPr>
              <a:t>数据降维 </a:t>
            </a:r>
            <a:r>
              <a:rPr lang="en-US" altLang="zh-CN" dirty="0">
                <a:ea typeface="黑体" panose="02010609060101010101" pitchFamily="2" charset="-122"/>
              </a:rPr>
              <a:t>(2)</a:t>
            </a:r>
            <a:endParaRPr lang="zh-CN" dirty="0">
              <a:ea typeface="黑体" panose="0201060906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90829" y="4417297"/>
            <a:ext cx="3692902" cy="783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5945" indent="-288290" fontAlgn="base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SzPct val="82000"/>
              <a:buFont typeface="黑体" panose="02010609060101010101" pitchFamily="49" charset="-122"/>
              <a:buChar char="-"/>
            </a:pPr>
            <a:r>
              <a:rPr kumimoji="1" lang="zh-CN" altLang="zh-CN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将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原始输入</a:t>
            </a:r>
            <a:r>
              <a:rPr kumimoji="1" lang="zh-CN" altLang="zh-CN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映射为</a:t>
            </a:r>
            <a:r>
              <a:rPr kumimoji="1"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低维数据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zh-CN" altLang="zh-CN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实现对输入数据的降维</a:t>
            </a:r>
            <a:endParaRPr kumimoji="1" lang="en-US" altLang="zh-CN" dirty="0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555365" y="5193665"/>
                <a:ext cx="2985135" cy="4038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𝐡</m:t>
                      </m:r>
                      <m:r>
                        <a:rPr kumimoji="1" lang="en-US" altLang="zh-CN" sz="20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1" lang="en-US" altLang="zh-CN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zh-CN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</m:d>
                      <m:r>
                        <a:rPr kumimoji="1" lang="en-US" altLang="zh-CN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zh-CN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kumimoji="1" lang="zh-CN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𝐕𝐱</m:t>
                          </m:r>
                          <m:r>
                            <a:rPr kumimoji="1"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kumimoji="1" lang="en-US" altLang="zh-CN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𝚼</m:t>
                          </m:r>
                        </m:e>
                      </m:d>
                    </m:oMath>
                  </m:oMathPara>
                </a14:m>
                <a:endParaRPr kumimoji="1"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365" y="5193665"/>
                <a:ext cx="2985135" cy="4038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123730" y="219166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</a:pPr>
            <a:endParaRPr kumimoji="1" lang="zh-CN" altLang="en-US" sz="2800" b="1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49819" y="2159365"/>
            <a:ext cx="4871311" cy="554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fontAlgn="base"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 typeface="Wingdings" panose="05000000000000000000" pitchFamily="2" charset="2"/>
              <a:buChar char="w"/>
            </a:pPr>
            <a:r>
              <a:rPr kumimoji="1"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自编码器基本思想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49819" y="3955145"/>
            <a:ext cx="4871311" cy="554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fontAlgn="base"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 typeface="Wingdings" panose="05000000000000000000" pitchFamily="2" charset="2"/>
              <a:buChar char="w"/>
            </a:pPr>
            <a:r>
              <a:rPr kumimoji="1"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自编码器基本思想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——</a:t>
            </a:r>
            <a:r>
              <a:rPr kumimoji="1"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编码阶段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/>
              <a:ea typeface="黑体" panose="0201060906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对话气泡: 矩形 4">
                <a:extLst>
                  <a:ext uri="{FF2B5EF4-FFF2-40B4-BE49-F238E27FC236}">
                    <a16:creationId xmlns:a16="http://schemas.microsoft.com/office/drawing/2014/main" id="{89348837-4FF4-0A51-ECB5-AF8068A6A1DF}"/>
                  </a:ext>
                </a:extLst>
              </p:cNvPr>
              <p:cNvSpPr/>
              <p:nvPr/>
            </p:nvSpPr>
            <p:spPr bwMode="auto">
              <a:xfrm>
                <a:off x="6381008" y="5457866"/>
                <a:ext cx="2565070" cy="1311069"/>
              </a:xfrm>
              <a:prstGeom prst="wedgeRectCallout">
                <a:avLst>
                  <a:gd name="adj1" fmla="val -72618"/>
                  <a:gd name="adj2" fmla="val -42347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fontAlgn="base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</a:pPr>
                <a14:m>
                  <m:oMath xmlns:m="http://schemas.openxmlformats.org/officeDocument/2006/math">
                    <m:r>
                      <a:rPr kumimoji="1" lang="en-US" altLang="zh-CN" b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𝐕</m:t>
                    </m:r>
                    <m:r>
                      <a:rPr kumimoji="1" lang="zh-CN" altLang="en-US" i="1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：</m:t>
                    </m:r>
                  </m:oMath>
                </a14:m>
                <a:r>
                  <a:rPr kumimoji="1" lang="zh-CN" altLang="zh-CN" dirty="0">
                    <a:solidFill>
                      <a:srgbClr val="003366"/>
                    </a:solidFill>
                    <a:latin typeface="黑体" panose="02010609060101010101" pitchFamily="2" charset="-122"/>
                    <a:ea typeface="黑体" panose="02010609060101010101" pitchFamily="2" charset="-122"/>
                    <a:cs typeface="Times New Roman" panose="02020603050405020304" pitchFamily="18" charset="0"/>
                  </a:rPr>
                  <a:t>权重矩阵</a:t>
                </a:r>
                <a14:m>
                  <m:oMath xmlns:m="http://schemas.openxmlformats.org/officeDocument/2006/math">
                    <m:r>
                      <a:rPr kumimoji="1" lang="en-US" altLang="zh-CN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                </m:t>
                    </m:r>
                  </m:oMath>
                </a14:m>
                <a:endParaRPr kumimoji="1" lang="en-US" altLang="zh-CN" dirty="0">
                  <a:solidFill>
                    <a:srgbClr val="003366"/>
                  </a:solidFill>
                  <a:latin typeface="黑体" panose="02010609060101010101" pitchFamily="2" charset="-122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fontAlgn="base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</a:pPr>
                <a14:m>
                  <m:oMath xmlns:m="http://schemas.openxmlformats.org/officeDocument/2006/math">
                    <m:r>
                      <a:rPr kumimoji="1" lang="en-US" altLang="zh-CN" b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𝚼</m:t>
                    </m:r>
                    <m:r>
                      <a:rPr kumimoji="1" lang="zh-CN" altLang="en-US" i="1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：</m:t>
                    </m:r>
                  </m:oMath>
                </a14:m>
                <a:r>
                  <a:rPr kumimoji="1" lang="zh-CN" altLang="zh-CN" dirty="0">
                    <a:solidFill>
                      <a:srgbClr val="003366"/>
                    </a:solidFill>
                    <a:latin typeface="黑体" panose="02010609060101010101" pitchFamily="2" charset="-122"/>
                    <a:ea typeface="黑体" panose="02010609060101010101" pitchFamily="2" charset="-122"/>
                    <a:cs typeface="Times New Roman" panose="02020603050405020304" pitchFamily="18" charset="0"/>
                  </a:rPr>
                  <a:t>偏置矩阵</a:t>
                </a:r>
                <a:endParaRPr kumimoji="1" lang="en-US" altLang="zh-CN" dirty="0">
                  <a:solidFill>
                    <a:srgbClr val="003366"/>
                  </a:solidFill>
                  <a:latin typeface="黑体" panose="02010609060101010101" pitchFamily="2" charset="-122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fontAlgn="base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kumimoji="1" lang="zh-CN" altLang="en-US" i="1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：</m:t>
                    </m:r>
                  </m:oMath>
                </a14:m>
                <a:r>
                  <a:rPr kumimoji="1" lang="zh-CN" altLang="zh-CN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编码器的激活函数</a:t>
                </a:r>
                <a:endParaRPr kumimoji="1" lang="zh-CN" altLang="en-US" dirty="0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5" name="对话气泡: 矩形 4">
                <a:extLst>
                  <a:ext uri="{FF2B5EF4-FFF2-40B4-BE49-F238E27FC236}">
                    <a16:creationId xmlns:a16="http://schemas.microsoft.com/office/drawing/2014/main" id="{89348837-4FF4-0A51-ECB5-AF8068A6A1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81008" y="5457866"/>
                <a:ext cx="2565070" cy="1311069"/>
              </a:xfrm>
              <a:prstGeom prst="wedgeRectCallout">
                <a:avLst>
                  <a:gd name="adj1" fmla="val -72618"/>
                  <a:gd name="adj2" fmla="val -42347"/>
                </a:avLst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黑体" panose="02010609060101010101" pitchFamily="2" charset="-122"/>
              </a:rPr>
              <a:t>数据降维 </a:t>
            </a:r>
            <a:r>
              <a:rPr lang="en-US" altLang="zh-CN" dirty="0">
                <a:ea typeface="黑体" panose="02010609060101010101" pitchFamily="2" charset="-122"/>
              </a:rPr>
              <a:t>(3)</a:t>
            </a:r>
            <a:endParaRPr lang="zh-CN" dirty="0">
              <a:ea typeface="黑体" panose="0201060906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07471" y="2959164"/>
            <a:ext cx="3783137" cy="773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5945" indent="-288290" fontAlgn="base">
              <a:lnSpc>
                <a:spcPts val="2800"/>
              </a:lnSpc>
              <a:spcBef>
                <a:spcPct val="20000"/>
              </a:spcBef>
              <a:spcAft>
                <a:spcPct val="0"/>
              </a:spcAft>
              <a:buSzPct val="82000"/>
              <a:buFont typeface="黑体" panose="02010609060101010101" pitchFamily="49" charset="-122"/>
              <a:buChar char="-"/>
            </a:pPr>
            <a:r>
              <a:rPr kumimoji="1" lang="zh-CN" altLang="zh-CN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将低维数据映射成高维数据，实现对输入数据的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重构</a:t>
            </a:r>
            <a:endParaRPr kumimoji="1"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973676" y="3859501"/>
                <a:ext cx="4572000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𝐲</m:t>
                      </m:r>
                      <m:r>
                        <a:rPr kumimoji="1" lang="en-US" altLang="zh-CN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1" lang="en-US" altLang="zh-CN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zh-CN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𝐡</m:t>
                          </m:r>
                        </m:e>
                      </m:d>
                      <m:r>
                        <a:rPr kumimoji="1" lang="en-US" altLang="zh-CN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zh-CN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kumimoji="1" lang="zh-CN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𝐖𝐡</m:t>
                          </m:r>
                          <m:r>
                            <a:rPr kumimoji="1"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kumimoji="1"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𝚯</m:t>
                          </m:r>
                        </m:e>
                      </m:d>
                    </m:oMath>
                  </m:oMathPara>
                </a14:m>
                <a:endParaRPr kumimoji="1" lang="en-US" altLang="zh-CN" b="1" dirty="0">
                  <a:solidFill>
                    <a:srgbClr val="0000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676" y="3859501"/>
                <a:ext cx="4572000" cy="391902"/>
              </a:xfrm>
              <a:prstGeom prst="rect">
                <a:avLst/>
              </a:prstGeom>
              <a:blipFill rotWithShape="1">
                <a:blip r:embed="rId3"/>
                <a:stretch>
                  <a:fillRect l="-11" t="-155" r="11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3229458"/>
            <a:ext cx="2245858" cy="3223330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719999" y="2334625"/>
            <a:ext cx="4871311" cy="554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fontAlgn="base"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 typeface="Wingdings" panose="05000000000000000000" pitchFamily="2" charset="2"/>
              <a:buChar char="w"/>
            </a:pPr>
            <a:r>
              <a:rPr kumimoji="1"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自编码器基本思想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——</a:t>
            </a:r>
            <a:r>
              <a:rPr kumimoji="1"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解码阶段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/>
              <a:ea typeface="黑体" panose="0201060906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对话气泡: 矩形 2">
                <a:extLst>
                  <a:ext uri="{FF2B5EF4-FFF2-40B4-BE49-F238E27FC236}">
                    <a16:creationId xmlns:a16="http://schemas.microsoft.com/office/drawing/2014/main" id="{B8661E00-6B03-A900-C48D-5936D64B773A}"/>
                  </a:ext>
                </a:extLst>
              </p:cNvPr>
              <p:cNvSpPr/>
              <p:nvPr/>
            </p:nvSpPr>
            <p:spPr bwMode="auto">
              <a:xfrm>
                <a:off x="4977141" y="4912569"/>
                <a:ext cx="2565070" cy="1311069"/>
              </a:xfrm>
              <a:prstGeom prst="wedgeRectCallout">
                <a:avLst>
                  <a:gd name="adj1" fmla="val -52474"/>
                  <a:gd name="adj2" fmla="val -85523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fontAlgn="base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</a:pPr>
                <a14:m>
                  <m:oMath xmlns:m="http://schemas.openxmlformats.org/officeDocument/2006/math">
                    <m:r>
                      <a:rPr kumimoji="1" lang="en-US" altLang="zh-CN" b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𝐖</m:t>
                    </m:r>
                    <m:r>
                      <a:rPr kumimoji="1" lang="zh-CN" altLang="en-US" i="1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：</m:t>
                    </m:r>
                  </m:oMath>
                </a14:m>
                <a:r>
                  <a:rPr kumimoji="1" lang="zh-CN" altLang="zh-CN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权重矩阵</a:t>
                </a:r>
                <a14:m>
                  <m:oMath xmlns:m="http://schemas.openxmlformats.org/officeDocument/2006/math">
                    <m:r>
                      <a:rPr kumimoji="1" lang="en-US" altLang="zh-CN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                </m:t>
                    </m:r>
                  </m:oMath>
                </a14:m>
                <a:endParaRPr kumimoji="1" lang="en-US" altLang="zh-CN" dirty="0">
                  <a:solidFill>
                    <a:srgbClr val="003366"/>
                  </a:solidFill>
                  <a:latin typeface="Cambria Math" panose="020405030504060302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fontAlgn="base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</a:pPr>
                <a14:m>
                  <m:oMath xmlns:m="http://schemas.openxmlformats.org/officeDocument/2006/math">
                    <m:r>
                      <a:rPr kumimoji="1" lang="en-US" altLang="zh-CN" b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𝚯</m:t>
                    </m:r>
                    <m:r>
                      <a:rPr kumimoji="1" lang="zh-CN" altLang="en-US" i="1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：</m:t>
                    </m:r>
                  </m:oMath>
                </a14:m>
                <a:r>
                  <a:rPr kumimoji="1" lang="zh-CN" altLang="zh-CN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偏置矩阵</a:t>
                </a:r>
                <a:endParaRPr kumimoji="1" lang="en-US" altLang="zh-CN" dirty="0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fontAlgn="base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kumimoji="1" lang="zh-CN" altLang="en-US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kumimoji="1" lang="zh-CN" altLang="zh-CN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解码器的激活函数</a:t>
                </a:r>
                <a:endParaRPr kumimoji="1" lang="zh-CN" altLang="en-US" dirty="0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3" name="对话气泡: 矩形 2">
                <a:extLst>
                  <a:ext uri="{FF2B5EF4-FFF2-40B4-BE49-F238E27FC236}">
                    <a16:creationId xmlns:a16="http://schemas.microsoft.com/office/drawing/2014/main" id="{B8661E00-6B03-A900-C48D-5936D64B77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77141" y="4912569"/>
                <a:ext cx="2565070" cy="1311069"/>
              </a:xfrm>
              <a:prstGeom prst="wedgeRectCallout">
                <a:avLst>
                  <a:gd name="adj1" fmla="val -52474"/>
                  <a:gd name="adj2" fmla="val -85523"/>
                </a:avLst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黑体" panose="02010609060101010101" pitchFamily="2" charset="-122"/>
              </a:rPr>
              <a:t>数据降维 </a:t>
            </a:r>
            <a:r>
              <a:rPr lang="en-US" altLang="zh-CN" dirty="0">
                <a:ea typeface="黑体" panose="02010609060101010101" pitchFamily="2" charset="-122"/>
              </a:rPr>
              <a:t>(4)</a:t>
            </a:r>
            <a:endParaRPr lang="zh-CN" dirty="0"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4640703" y="3802642"/>
                <a:ext cx="4484280" cy="4514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𝐴𝐸</m:t>
                          </m:r>
                        </m:sub>
                      </m:sSub>
                      <m:d>
                        <m:dPr>
                          <m:ctrlPr>
                            <a:rPr kumimoji="1" lang="zh-CN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𝐕</m:t>
                          </m:r>
                          <m:r>
                            <a:rPr kumimoji="1"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1"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𝐖</m:t>
                          </m:r>
                          <m:r>
                            <a:rPr kumimoji="1"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1"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𝚼</m:t>
                          </m:r>
                          <m:r>
                            <a:rPr kumimoji="1" lang="en-US" altLang="zh-CN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1"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𝚯</m:t>
                          </m:r>
                        </m:e>
                      </m:d>
                      <m:r>
                        <a:rPr kumimoji="1" lang="en-US" altLang="zh-CN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1" lang="en-US" altLang="zh-CN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zh-CN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𝐱</m:t>
                          </m:r>
                          <m:r>
                            <a:rPr kumimoji="1" lang="en-US" altLang="zh-CN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1" lang="en-US" altLang="zh-CN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𝐲</m:t>
                          </m:r>
                        </m:e>
                      </m:d>
                      <m:r>
                        <a:rPr kumimoji="1" lang="en-US" altLang="zh-CN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1" lang="en-US" altLang="zh-CN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zh-CN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𝐱</m:t>
                          </m:r>
                          <m:r>
                            <a:rPr kumimoji="1" lang="en-US" altLang="zh-CN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1"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  <m:r>
                            <a:rPr kumimoji="1"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kumimoji="1"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kumimoji="1"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kumimoji="1" lang="en-US" altLang="zh-CN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𝐱</m:t>
                          </m:r>
                          <m:r>
                            <a:rPr kumimoji="1"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))</m:t>
                          </m:r>
                        </m:e>
                      </m:d>
                    </m:oMath>
                  </m:oMathPara>
                </a14:m>
                <a:endParaRPr kumimoji="1" lang="zh-CN" altLang="en-US" b="1" dirty="0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703" y="3802642"/>
                <a:ext cx="4484280" cy="451406"/>
              </a:xfrm>
              <a:prstGeom prst="rect">
                <a:avLst/>
              </a:prstGeom>
              <a:blipFill rotWithShape="1">
                <a:blip r:embed="rId2"/>
                <a:stretch>
                  <a:fillRect l="-3" t="-58" r="1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27" y="2714880"/>
            <a:ext cx="3858895" cy="3829685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719999" y="2160000"/>
            <a:ext cx="4871311" cy="554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fontAlgn="base"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 typeface="Wingdings" panose="05000000000000000000" pitchFamily="2" charset="2"/>
              <a:buChar char="w"/>
            </a:pPr>
            <a:r>
              <a:rPr kumimoji="1"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自编码器基本思想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——</a:t>
            </a:r>
            <a:r>
              <a:rPr kumimoji="1"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重构误差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/>
              <a:ea typeface="黑体" panose="0201060906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对话气泡: 矩形 2">
                <a:extLst>
                  <a:ext uri="{FF2B5EF4-FFF2-40B4-BE49-F238E27FC236}">
                    <a16:creationId xmlns:a16="http://schemas.microsoft.com/office/drawing/2014/main" id="{EC058FCD-67F2-5919-B075-6D1A67D00EEC}"/>
                  </a:ext>
                </a:extLst>
              </p:cNvPr>
              <p:cNvSpPr/>
              <p:nvPr/>
            </p:nvSpPr>
            <p:spPr bwMode="auto">
              <a:xfrm>
                <a:off x="4769922" y="4937331"/>
                <a:ext cx="4140529" cy="451407"/>
              </a:xfrm>
              <a:prstGeom prst="wedgeRectCallout">
                <a:avLst>
                  <a:gd name="adj1" fmla="val 843"/>
                  <a:gd name="adj2" fmla="val -138783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fontAlgn="base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</a:pPr>
                <a14:m>
                  <m:oMath xmlns:m="http://schemas.openxmlformats.org/officeDocument/2006/math">
                    <m:r>
                      <a:rPr kumimoji="1" lang="en-US" altLang="zh-CN" b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kumimoji="1" lang="zh-CN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kumimoji="1" lang="en-US" altLang="zh-CN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kumimoji="1" lang="zh-CN" altLang="zh-CN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可为均方误差</a:t>
                </a:r>
                <a:r>
                  <a:rPr kumimoji="1" lang="zh-CN" altLang="en-US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，也</a:t>
                </a:r>
                <a:r>
                  <a:rPr kumimoji="1" lang="zh-CN" altLang="zh-CN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可为交叉熵</a:t>
                </a:r>
                <a:endParaRPr kumimoji="1" lang="zh-CN" altLang="en-US" dirty="0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对话气泡: 矩形 2">
                <a:extLst>
                  <a:ext uri="{FF2B5EF4-FFF2-40B4-BE49-F238E27FC236}">
                    <a16:creationId xmlns:a16="http://schemas.microsoft.com/office/drawing/2014/main" id="{EC058FCD-67F2-5919-B075-6D1A67D00E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69922" y="4937331"/>
                <a:ext cx="4140529" cy="451407"/>
              </a:xfrm>
              <a:prstGeom prst="wedgeRectCallout">
                <a:avLst>
                  <a:gd name="adj1" fmla="val 843"/>
                  <a:gd name="adj2" fmla="val -138783"/>
                </a:avLst>
              </a:prstGeom>
              <a:blipFill>
                <a:blip r:embed="rId4"/>
                <a:stretch>
                  <a:fillRect b="-4225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黑体" panose="02010609060101010101" pitchFamily="2" charset="-122"/>
              </a:rPr>
              <a:t>数据降维 </a:t>
            </a:r>
            <a:r>
              <a:rPr lang="en-US" altLang="zh-CN" dirty="0">
                <a:ea typeface="黑体" panose="02010609060101010101" pitchFamily="2" charset="-122"/>
              </a:rPr>
              <a:t>(5)</a:t>
            </a:r>
            <a:endParaRPr lang="zh-CN" dirty="0"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>
                <a:spLocks noGrp="1"/>
              </p:cNvSpPr>
              <p:nvPr/>
            </p:nvSpPr>
            <p:spPr>
              <a:xfrm>
                <a:off x="962455" y="2763778"/>
                <a:ext cx="5481753" cy="35563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accent1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w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w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spcBef>
                    <a:spcPct val="0"/>
                  </a:spcBef>
                  <a:buClr>
                    <a:srgbClr val="003366"/>
                  </a:buClr>
                  <a:buNone/>
                </a:pPr>
                <a:r>
                  <a:rPr lang="zh-CN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随机初始化网络中的所有权重矩阵</a:t>
                </a:r>
                <a14:m>
                  <m:oMath xmlns:m="http://schemas.openxmlformats.org/officeDocument/2006/math">
                    <m:r>
                      <a:rPr lang="en-US" altLang="zh-CN" sz="1600" b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𝐕</m:t>
                    </m:r>
                  </m:oMath>
                </a14:m>
                <a:r>
                  <a:rPr lang="zh-CN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600" b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𝐖</m:t>
                    </m:r>
                  </m:oMath>
                </a14:m>
                <a:r>
                  <a:rPr lang="zh-CN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，偏置向量</a:t>
                </a:r>
                <a14:m>
                  <m:oMath xmlns:m="http://schemas.openxmlformats.org/officeDocument/2006/math">
                    <m:r>
                      <a:rPr lang="en-US" altLang="zh-CN" sz="1600" b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𝚼</m:t>
                    </m:r>
                  </m:oMath>
                </a14:m>
                <a:r>
                  <a:rPr lang="zh-CN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600" b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𝚯</m:t>
                    </m:r>
                  </m:oMath>
                </a14:m>
                <a:endParaRPr lang="en-US" altLang="zh-CN" sz="16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i="1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</a:t>
                </a:r>
                <a:r>
                  <a:rPr lang="en-US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1; </a:t>
                </a:r>
                <a:r>
                  <a:rPr lang="en-US" altLang="zh-CN" sz="1600" i="1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0</a:t>
                </a:r>
                <a:endParaRPr lang="zh-CN" altLang="zh-CN" sz="16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 While </a:t>
                </a:r>
                <a:r>
                  <a:rPr lang="en-US" altLang="zh-CN" sz="1600" i="1" kern="1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600" kern="1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</a:t>
                </a:r>
                <a:r>
                  <a:rPr lang="en-US" altLang="zh-CN" sz="1600" i="1" kern="1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 Do</a:t>
                </a:r>
                <a:endParaRPr lang="zh-CN" altLang="zh-CN" sz="16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    For each </a:t>
                </a:r>
                <a14:m>
                  <m:oMath xmlns:m="http://schemas.openxmlformats.org/officeDocument/2006/math">
                    <m:r>
                      <a:rPr lang="en-US" altLang="zh-CN" sz="1600" b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𝐱</m:t>
                    </m:r>
                  </m:oMath>
                </a14:m>
                <a:r>
                  <a:rPr lang="en-US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 Do</a:t>
                </a:r>
                <a:endParaRPr lang="zh-CN" altLang="zh-CN" sz="16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        </a:t>
                </a:r>
                <a:r>
                  <a:rPr lang="zh-CN" altLang="en-US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通过编码器解码器</a:t>
                </a:r>
                <a:r>
                  <a:rPr lang="zh-CN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计算</a:t>
                </a:r>
                <a:r>
                  <a:rPr lang="zh-CN" altLang="en-US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得到</a:t>
                </a:r>
                <a14:m>
                  <m:oMath xmlns:m="http://schemas.openxmlformats.org/officeDocument/2006/math">
                    <m:r>
                      <a:rPr lang="en-US" altLang="zh-CN" sz="1600" b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𝐱</m:t>
                    </m:r>
                  </m:oMath>
                </a14:m>
                <a:r>
                  <a:rPr lang="zh-CN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对应的输出</a:t>
                </a:r>
                <a14:m>
                  <m:oMath xmlns:m="http://schemas.openxmlformats.org/officeDocument/2006/math">
                    <m:r>
                      <a:rPr lang="en-US" altLang="zh-CN" sz="1600" b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𝐲</m:t>
                    </m:r>
                  </m:oMath>
                </a14:m>
                <a:endParaRPr lang="zh-CN" altLang="zh-CN" sz="1600" b="1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sz="16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</m:t>
                    </m:r>
                    <m:r>
                      <a:rPr lang="en-US" altLang="zh-CN" sz="16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sz="16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zh-CN" altLang="zh-CN" sz="16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sz="16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16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𝐲</m:t>
                                    </m:r>
                                  </m:e>
                                  <m:sub>
                                    <m:r>
                                      <a:rPr lang="en-US" altLang="zh-CN" sz="16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16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sz="16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altLang="zh-CN" sz="16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6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just"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    End For</a:t>
                </a:r>
                <a:endParaRPr lang="zh-CN" altLang="zh-CN" sz="16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zh-CN" altLang="en-US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   梯度下降</a:t>
                </a:r>
                <a:r>
                  <a:rPr lang="zh-CN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更新权重</a:t>
                </a:r>
                <a:r>
                  <a:rPr lang="zh-CN" altLang="en-US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zh-CN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偏置</a:t>
                </a:r>
              </a:p>
              <a:p>
                <a:pPr marL="0" indent="0" algn="just"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1600" i="1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</a:t>
                </a:r>
                <a:r>
                  <a:rPr lang="en-US" altLang="zh-CN" sz="1600" i="1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+1</a:t>
                </a:r>
                <a:endParaRPr lang="zh-CN" altLang="zh-CN" sz="16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buClr>
                    <a:srgbClr val="003366"/>
                  </a:buClr>
                  <a:buNone/>
                  <a:tabLst>
                    <a:tab pos="200660" algn="l"/>
                    <a:tab pos="228600" algn="l"/>
                    <a:tab pos="342900" algn="l"/>
                  </a:tabLst>
                </a:pPr>
                <a:r>
                  <a:rPr lang="en-US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 End While</a:t>
                </a:r>
                <a:endParaRPr lang="zh-CN" altLang="zh-CN" sz="16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srgbClr val="003366"/>
                  </a:buClr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 Return </a:t>
                </a:r>
                <a14:m>
                  <m:oMath xmlns:m="http://schemas.openxmlformats.org/officeDocument/2006/math">
                    <m:r>
                      <a:rPr lang="en-US" altLang="zh-CN" sz="16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𝐕</m:t>
                    </m:r>
                  </m:oMath>
                </a14:m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𝐖</m:t>
                    </m:r>
                  </m:oMath>
                </a14:m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𝚼</m:t>
                    </m:r>
                  </m:oMath>
                </a14:m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𝚯</m:t>
                    </m:r>
                  </m:oMath>
                </a14:m>
                <a:r>
                  <a:rPr lang="en-US" altLang="zh-CN" sz="1600" u="sng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55" y="2763778"/>
                <a:ext cx="5481753" cy="3556340"/>
              </a:xfrm>
              <a:prstGeom prst="rect">
                <a:avLst/>
              </a:prstGeom>
              <a:blipFill>
                <a:blip r:embed="rId2"/>
                <a:stretch>
                  <a:fillRect l="-667" t="-684"/>
                </a:stretch>
              </a:blipFill>
              <a:ln w="6350">
                <a:solidFill>
                  <a:schemeClr val="accent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607321" y="2763778"/>
                <a:ext cx="2306091" cy="3484622"/>
              </a:xfrm>
              <a:prstGeom prst="rect">
                <a:avLst/>
              </a:prstGeom>
              <a:solidFill>
                <a:schemeClr val="accent4">
                  <a:lumMod val="10000"/>
                  <a:lumOff val="90000"/>
                </a:schemeClr>
              </a:solidFill>
              <a:ln w="6350">
                <a:solidFill>
                  <a:schemeClr val="accent1"/>
                </a:solidFill>
              </a:ln>
            </p:spPr>
            <p:txBody>
              <a:bodyPr wrap="square">
                <a:no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355600" lvl="2" indent="-355600">
                  <a:lnSpc>
                    <a:spcPts val="3000"/>
                  </a:lnSpc>
                  <a:buClr>
                    <a:srgbClr val="003366"/>
                  </a:buClr>
                  <a:buFont typeface="黑体" panose="02010609060101010101" pitchFamily="49" charset="-122"/>
                  <a:buChar char="-"/>
                  <a:defRPr/>
                </a:pPr>
                <a:r>
                  <a:rPr lang="zh-CN" altLang="en-US" sz="1800" dirty="0">
                    <a:solidFill>
                      <a:srgbClr val="003366"/>
                    </a:solidFill>
                    <a:ea typeface="黑体" panose="02010609060101010101" pitchFamily="2" charset="-122"/>
                  </a:rPr>
                  <a:t>输入规模：</a:t>
                </a:r>
                <a:endParaRPr lang="en-US" altLang="zh-CN" sz="1800" dirty="0">
                  <a:solidFill>
                    <a:srgbClr val="003366"/>
                  </a:solidFill>
                  <a:ea typeface="黑体" panose="02010609060101010101" pitchFamily="2" charset="-122"/>
                </a:endParaRPr>
              </a:p>
              <a:p>
                <a:pPr marL="144145" lvl="2">
                  <a:lnSpc>
                    <a:spcPts val="2800"/>
                  </a:lnSpc>
                  <a:buClr>
                    <a:srgbClr val="003366"/>
                  </a:buClr>
                  <a:defRPr/>
                </a:pPr>
                <a14:m>
                  <m:oMath xmlns:m="http://schemas.openxmlformats.org/officeDocument/2006/math">
                    <m:r>
                      <a:rPr lang="en-US" altLang="zh-CN" sz="1600" i="1" kern="100">
                        <a:solidFill>
                          <a:srgbClr val="00336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zh-CN" altLang="zh-CN" sz="1600" kern="100" dirty="0">
                    <a:solidFill>
                      <a:srgbClr val="003366"/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：训练数据</a:t>
                </a:r>
                <a:r>
                  <a:rPr lang="zh-CN" altLang="en-US" sz="1600" kern="100" dirty="0">
                    <a:solidFill>
                      <a:srgbClr val="003366"/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集</a:t>
                </a:r>
                <a:endParaRPr lang="en-US" altLang="zh-CN" sz="1600" kern="100" dirty="0">
                  <a:solidFill>
                    <a:srgbClr val="003366"/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marL="144145" lvl="2">
                  <a:lnSpc>
                    <a:spcPts val="2800"/>
                  </a:lnSpc>
                  <a:buClr>
                    <a:srgbClr val="003366"/>
                  </a:buClr>
                  <a:defRPr/>
                </a:pPr>
                <a14:m>
                  <m:oMath xmlns:m="http://schemas.openxmlformats.org/officeDocument/2006/math">
                    <m:r>
                      <a:rPr lang="en-US" altLang="zh-CN" sz="1600" i="1" kern="100">
                        <a:solidFill>
                          <a:srgbClr val="00336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d>
                      <m:dPr>
                        <m:ctrlPr>
                          <a:rPr lang="zh-CN" altLang="zh-CN" sz="1600" i="1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0&lt;</m:t>
                        </m:r>
                        <m:r>
                          <a:rPr lang="en-US" altLang="zh-CN" sz="1600" i="1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  <m:r>
                          <a:rPr lang="en-US" altLang="zh-CN" sz="1600" i="1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&lt;1</m:t>
                        </m:r>
                      </m:e>
                    </m:d>
                  </m:oMath>
                </a14:m>
                <a:r>
                  <a:rPr lang="zh-CN" altLang="zh-CN" sz="1600" kern="100" dirty="0">
                    <a:solidFill>
                      <a:srgbClr val="003366"/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：学习率</a:t>
                </a:r>
                <a:endParaRPr lang="en-US" altLang="zh-CN" sz="1600" kern="100" dirty="0">
                  <a:solidFill>
                    <a:srgbClr val="003366"/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marL="144145" lvl="2">
                  <a:lnSpc>
                    <a:spcPts val="2800"/>
                  </a:lnSpc>
                  <a:buClr>
                    <a:srgbClr val="003366"/>
                  </a:buClr>
                  <a:defRPr/>
                </a:pPr>
                <a:r>
                  <a:rPr lang="en-US" altLang="zh-CN" sz="1600" i="1" kern="100" dirty="0">
                    <a:solidFill>
                      <a:srgbClr val="003366"/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zh-CN" sz="1600" kern="100" dirty="0">
                    <a:solidFill>
                      <a:srgbClr val="003366"/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：总迭代次数</a:t>
                </a:r>
                <a:endParaRPr lang="en-US" altLang="zh-CN" sz="1600" kern="100" dirty="0">
                  <a:solidFill>
                    <a:srgbClr val="003366"/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marL="144145" lvl="2">
                  <a:lnSpc>
                    <a:spcPts val="2800"/>
                  </a:lnSpc>
                  <a:buClr>
                    <a:srgbClr val="003366"/>
                  </a:buClr>
                  <a:defRPr/>
                </a:pPr>
                <a:r>
                  <a:rPr lang="en-US" altLang="zh-CN" sz="1600" i="1" kern="100" dirty="0">
                    <a:solidFill>
                      <a:srgbClr val="003366"/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en-US" sz="1600" kern="100" dirty="0">
                    <a:solidFill>
                      <a:srgbClr val="003366"/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：输入数据个数</a:t>
                </a:r>
                <a:endParaRPr lang="en-US" altLang="zh-CN" sz="1600" kern="100" dirty="0">
                  <a:solidFill>
                    <a:srgbClr val="003366"/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marL="144145" lvl="2">
                  <a:lnSpc>
                    <a:spcPts val="2800"/>
                  </a:lnSpc>
                  <a:buClr>
                    <a:srgbClr val="003366"/>
                  </a:buClr>
                  <a:defRPr/>
                </a:pPr>
                <a:r>
                  <a:rPr lang="en-US" altLang="zh-CN" sz="1600" i="1" kern="100" dirty="0">
                    <a:solidFill>
                      <a:srgbClr val="003366"/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zh-CN" altLang="en-US" sz="1600" kern="100" dirty="0">
                    <a:solidFill>
                      <a:srgbClr val="003366"/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：输入数据维度</a:t>
                </a:r>
                <a:endParaRPr lang="en-US" altLang="zh-CN" sz="1600" kern="100" dirty="0">
                  <a:solidFill>
                    <a:srgbClr val="003366"/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marL="144145" lvl="2">
                  <a:lnSpc>
                    <a:spcPts val="2800"/>
                  </a:lnSpc>
                  <a:buClr>
                    <a:srgbClr val="003366"/>
                  </a:buClr>
                  <a:defRPr/>
                </a:pPr>
                <a:r>
                  <a:rPr lang="en-US" altLang="zh-CN" sz="1600" i="1" kern="100" dirty="0">
                    <a:solidFill>
                      <a:srgbClr val="003366"/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lang="zh-CN" altLang="en-US" sz="1600" kern="100" dirty="0">
                    <a:solidFill>
                      <a:srgbClr val="003366"/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：降维之后数据维度</a:t>
                </a:r>
                <a:endParaRPr lang="en-US" altLang="zh-CN" sz="1600" kern="100" dirty="0">
                  <a:solidFill>
                    <a:srgbClr val="003366"/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marL="355600" lvl="2" indent="-355600">
                  <a:lnSpc>
                    <a:spcPts val="3000"/>
                  </a:lnSpc>
                  <a:spcBef>
                    <a:spcPts val="600"/>
                  </a:spcBef>
                  <a:buClr>
                    <a:srgbClr val="003366"/>
                  </a:buClr>
                  <a:buFont typeface="黑体" panose="02010609060101010101" pitchFamily="49" charset="-122"/>
                  <a:buChar char="-"/>
                  <a:defRPr/>
                </a:pPr>
                <a:r>
                  <a:rPr lang="zh-CN" altLang="en-US" sz="1800" dirty="0">
                    <a:solidFill>
                      <a:srgbClr val="003366"/>
                    </a:solidFill>
                    <a:ea typeface="黑体" panose="02010609060101010101" pitchFamily="2" charset="-122"/>
                  </a:rPr>
                  <a:t>时间复杂度：</a:t>
                </a:r>
                <a:endParaRPr lang="en-US" altLang="zh-CN" sz="1800" dirty="0">
                  <a:solidFill>
                    <a:srgbClr val="003366"/>
                  </a:solidFill>
                  <a:ea typeface="黑体" panose="02010609060101010101" pitchFamily="2" charset="-122"/>
                </a:endParaRPr>
              </a:p>
              <a:p>
                <a:pPr marL="0" lvl="2">
                  <a:lnSpc>
                    <a:spcPts val="2800"/>
                  </a:lnSpc>
                  <a:buClr>
                    <a:srgbClr val="003366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r>
                        <a:rPr lang="en-US" altLang="zh-CN" sz="16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altLang="zh-CN" sz="16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altLang="zh-CN" sz="16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altLang="zh-CN" sz="16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600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altLang="zh-CN" sz="1600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600" kern="100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321" y="2763778"/>
                <a:ext cx="2306091" cy="3484622"/>
              </a:xfrm>
              <a:prstGeom prst="rect">
                <a:avLst/>
              </a:prstGeom>
              <a:blipFill>
                <a:blip r:embed="rId3"/>
                <a:stretch>
                  <a:fillRect l="-1319" r="-528"/>
                </a:stretch>
              </a:blipFill>
              <a:ln w="63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719999" y="2160000"/>
            <a:ext cx="4871311" cy="554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fontAlgn="base"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 typeface="Wingdings" panose="05000000000000000000" pitchFamily="2" charset="2"/>
              <a:buChar char="w"/>
            </a:pPr>
            <a:r>
              <a:rPr kumimoji="1"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自编码器基本思想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——</a:t>
            </a:r>
            <a:r>
              <a:rPr kumimoji="1"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训练算法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黑体" panose="02010609060101010101" pitchFamily="2" charset="-122"/>
              </a:rPr>
              <a:t>数据降维 </a:t>
            </a:r>
            <a:r>
              <a:rPr lang="en-US" altLang="zh-CN" dirty="0">
                <a:ea typeface="黑体" panose="02010609060101010101" pitchFamily="2" charset="-122"/>
              </a:rPr>
              <a:t>(6)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737995" y="4998085"/>
            <a:ext cx="5668010" cy="16522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noAutofit/>
          </a:bodyPr>
          <a:lstStyle/>
          <a:p>
            <a:pPr marL="342900" indent="-342900" fontAlgn="base">
              <a:lnSpc>
                <a:spcPts val="3800"/>
              </a:lnSpc>
              <a:spcBef>
                <a:spcPts val="600"/>
              </a:spcBef>
              <a:spcAft>
                <a:spcPct val="0"/>
              </a:spcAft>
              <a:buFont typeface="黑体" panose="02010609060101010101" pitchFamily="49" charset="-122"/>
              <a:buChar char="-"/>
            </a:pPr>
            <a:r>
              <a:rPr kumimoji="1"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自编码器编码解码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结构简单 </a:t>
            </a:r>
            <a:endParaRPr kumimoji="1"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indent="-342900" fontAlgn="base">
              <a:lnSpc>
                <a:spcPts val="3800"/>
              </a:lnSpc>
              <a:spcBef>
                <a:spcPts val="600"/>
              </a:spcBef>
              <a:spcAft>
                <a:spcPct val="0"/>
              </a:spcAft>
              <a:buFont typeface="黑体" panose="02010609060101010101" pitchFamily="49" charset="-122"/>
              <a:buChar char="-"/>
            </a:pPr>
            <a:r>
              <a:rPr kumimoji="1"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自编码器不能学习到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服从隐变量的数据分布</a:t>
            </a:r>
            <a:endParaRPr kumimoji="1"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indent="-342900" fontAlgn="base">
              <a:lnSpc>
                <a:spcPts val="3800"/>
              </a:lnSpc>
              <a:spcBef>
                <a:spcPts val="600"/>
              </a:spcBef>
              <a:spcAft>
                <a:spcPct val="0"/>
              </a:spcAft>
              <a:buFont typeface="黑体" panose="02010609060101010101" pitchFamily="49" charset="-122"/>
              <a:buChar char="-"/>
            </a:pPr>
            <a:r>
              <a:rPr kumimoji="1"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自编码器中不能生成和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原始输入相似的数据</a:t>
            </a:r>
            <a:endParaRPr kumimoji="1"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006" y="2695663"/>
            <a:ext cx="5974715" cy="2199005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719999" y="2160000"/>
            <a:ext cx="4871311" cy="554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fontAlgn="base"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 typeface="Wingdings" panose="05000000000000000000" pitchFamily="2" charset="2"/>
              <a:buChar char="w"/>
            </a:pPr>
            <a:r>
              <a:rPr kumimoji="1"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自编码器概述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提纲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764915" y="2564765"/>
            <a:ext cx="2917190" cy="3881120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anose="02010609060101010101" pitchFamily="2" charset="-122"/>
              </a:rPr>
              <a:t>引例</a:t>
            </a:r>
            <a:endParaRPr lang="en-US" altLang="zh-CN" sz="2200" dirty="0">
              <a:solidFill>
                <a:srgbClr val="FF0000"/>
              </a:solidFill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高维数据挖掘概述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数据降维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数据分类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数据聚类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总结</a:t>
            </a:r>
          </a:p>
          <a:p>
            <a:pPr eaLnBrk="1" hangingPunct="1"/>
            <a:endParaRPr lang="en-US" altLang="zh-CN" sz="2200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黑体" panose="02010609060101010101" pitchFamily="2" charset="-122"/>
              </a:rPr>
              <a:t>数据降维 </a:t>
            </a:r>
            <a:r>
              <a:rPr lang="en-US" altLang="zh-CN" dirty="0">
                <a:ea typeface="黑体" panose="02010609060101010101" pitchFamily="2" charset="-122"/>
              </a:rPr>
              <a:t>(7)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072515" y="5495925"/>
            <a:ext cx="7912735" cy="14331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noAutofit/>
          </a:bodyPr>
          <a:lstStyle/>
          <a:p>
            <a:pPr marL="285750" indent="-285750" fontAlgn="base">
              <a:lnSpc>
                <a:spcPts val="2800"/>
              </a:lnSpc>
              <a:spcBef>
                <a:spcPts val="600"/>
              </a:spcBef>
              <a:spcAft>
                <a:spcPct val="0"/>
              </a:spcAft>
              <a:buFont typeface="黑体" panose="02010609060101010101" pitchFamily="49" charset="-122"/>
              <a:buChar char="-"/>
            </a:pPr>
            <a:r>
              <a:rPr kumimoji="1" lang="zh-CN" altLang="en-US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变分自编码器是一个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生成模型 </a:t>
            </a:r>
            <a:endParaRPr kumimoji="1"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285750" indent="-285750" fontAlgn="base">
              <a:lnSpc>
                <a:spcPts val="2800"/>
              </a:lnSpc>
              <a:spcBef>
                <a:spcPts val="600"/>
              </a:spcBef>
              <a:spcAft>
                <a:spcPct val="0"/>
              </a:spcAft>
              <a:buFont typeface="黑体" panose="02010609060101010101" pitchFamily="49" charset="-122"/>
              <a:buChar char="-"/>
            </a:pPr>
            <a:r>
              <a:rPr kumimoji="1" lang="zh-CN" altLang="en-US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变分自编码器能学习隐变量所服从的概率分布，并通过概率分布采样生成和原始数据相似的数据，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支持新样本的生成</a:t>
            </a:r>
            <a:endParaRPr kumimoji="1"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15" y="2506345"/>
            <a:ext cx="7730490" cy="3168650"/>
          </a:xfrm>
          <a:prstGeom prst="rect">
            <a:avLst/>
          </a:prstGeom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719999" y="2160000"/>
            <a:ext cx="4871311" cy="554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fontAlgn="base"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 typeface="Wingdings" panose="05000000000000000000" pitchFamily="2" charset="2"/>
              <a:buChar char="w"/>
            </a:pPr>
            <a:r>
              <a:rPr kumimoji="1"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变分自编码器概述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黑体" panose="02010609060101010101" pitchFamily="2" charset="-122"/>
              </a:rPr>
              <a:t>数据降维 </a:t>
            </a:r>
            <a:r>
              <a:rPr lang="en-US" altLang="zh-CN" dirty="0">
                <a:ea typeface="黑体" panose="02010609060101010101" pitchFamily="2" charset="-122"/>
              </a:rPr>
              <a:t>(8)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9999" y="2086975"/>
            <a:ext cx="4871311" cy="554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fontAlgn="base"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 typeface="Wingdings" panose="05000000000000000000" pitchFamily="2" charset="2"/>
              <a:buChar char="w"/>
            </a:pPr>
            <a:r>
              <a:rPr kumimoji="1"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变分自编码器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——</a:t>
            </a:r>
            <a:r>
              <a:rPr kumimoji="1"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模型训练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0062" y="2553814"/>
            <a:ext cx="3286760" cy="1442085"/>
          </a:xfrm>
          <a:prstGeom prst="cloudCallout">
            <a:avLst>
              <a:gd name="adj1" fmla="val 12576"/>
              <a:gd name="adj2" fmla="val 12532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rIns="0" anchor="ctr"/>
          <a:lstStyle/>
          <a:p>
            <a:pPr algn="r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800" baseline="-25000" dirty="0">
              <a:solidFill>
                <a:srgbClr val="FF0000"/>
              </a:solidFill>
              <a:latin typeface="+mn-lt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03860" y="2672080"/>
                <a:ext cx="2696845" cy="11684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fontAlgn="base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</a:pPr>
                <a:r>
                  <a:rPr kumimoji="1" lang="en-US" altLang="zh-CN" b="1" dirty="0">
                    <a:solidFill>
                      <a:srgbClr val="003366"/>
                    </a:solidFill>
                    <a:latin typeface="Times New Roman" panose="02020603050405020304"/>
                    <a:ea typeface="黑体" panose="02010609060101010101" pitchFamily="2" charset="-122"/>
                  </a:rPr>
                  <a:t>x</a:t>
                </a:r>
                <a:r>
                  <a:rPr kumimoji="1" lang="zh-CN" altLang="en-US" dirty="0">
                    <a:solidFill>
                      <a:srgbClr val="003366"/>
                    </a:solidFill>
                    <a:latin typeface="Times New Roman" panose="02020603050405020304"/>
                    <a:ea typeface="黑体" panose="02010609060101010101" pitchFamily="2" charset="-122"/>
                    <a:cs typeface="Times New Roman" panose="02020603050405020304" pitchFamily="18" charset="0"/>
                  </a:rPr>
                  <a:t>经编码器</a:t>
                </a:r>
                <a:r>
                  <a:rPr kumimoji="1" lang="zh-CN" altLang="zh-CN" dirty="0">
                    <a:solidFill>
                      <a:srgbClr val="003366"/>
                    </a:solidFill>
                    <a:latin typeface="Times New Roman" panose="02020603050405020304"/>
                    <a:ea typeface="黑体" panose="02010609060101010101" pitchFamily="2" charset="-122"/>
                    <a:cs typeface="Times New Roman" panose="02020603050405020304" pitchFamily="18" charset="0"/>
                  </a:rPr>
                  <a:t>映射为隐变量，服从均值</a:t>
                </a:r>
                <a:r>
                  <a:rPr kumimoji="1" lang="zh-CN" altLang="en-US" dirty="0">
                    <a:solidFill>
                      <a:srgbClr val="003366"/>
                    </a:solidFill>
                    <a:latin typeface="Times New Roman" panose="02020603050405020304"/>
                    <a:ea typeface="黑体" panose="02010609060101010101" pitchFamily="2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kumimoji="1" lang="en-US" altLang="zh-CN" b="1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𝛍</m:t>
                    </m:r>
                  </m:oMath>
                </a14:m>
                <a:r>
                  <a:rPr kumimoji="1" lang="zh-CN" altLang="en-US" dirty="0">
                    <a:solidFill>
                      <a:srgbClr val="003366"/>
                    </a:solidFill>
                    <a:latin typeface="Cambria Math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kumimoji="1" lang="zh-CN" altLang="en-US" dirty="0">
                    <a:solidFill>
                      <a:srgbClr val="003366"/>
                    </a:solidFill>
                    <a:latin typeface="Times New Roman" panose="02020603050405020304"/>
                    <a:ea typeface="黑体" panose="02010609060101010101" pitchFamily="2" charset="-122"/>
                    <a:cs typeface="Times New Roman" panose="02020603050405020304" pitchFamily="18" charset="0"/>
                  </a:rPr>
                  <a:t>标</a:t>
                </a:r>
                <a:r>
                  <a:rPr kumimoji="1" lang="zh-CN" altLang="zh-CN" dirty="0">
                    <a:solidFill>
                      <a:srgbClr val="003366"/>
                    </a:solidFill>
                    <a:latin typeface="Times New Roman" panose="02020603050405020304"/>
                    <a:ea typeface="黑体" panose="02010609060101010101" pitchFamily="2" charset="-122"/>
                    <a:cs typeface="Times New Roman" panose="02020603050405020304" pitchFamily="18" charset="0"/>
                  </a:rPr>
                  <a:t>准差</a:t>
                </a:r>
                <a:r>
                  <a:rPr kumimoji="1" lang="zh-CN" altLang="en-US" dirty="0">
                    <a:solidFill>
                      <a:srgbClr val="003366"/>
                    </a:solidFill>
                    <a:latin typeface="Times New Roman" panose="02020603050405020304"/>
                    <a:ea typeface="黑体" panose="02010609060101010101" pitchFamily="2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kumimoji="1" lang="en-US" altLang="zh-CN" b="1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𝛔</m:t>
                    </m:r>
                  </m:oMath>
                </a14:m>
                <a:r>
                  <a:rPr kumimoji="1" lang="zh-CN" altLang="en-US" dirty="0">
                    <a:solidFill>
                      <a:srgbClr val="003366"/>
                    </a:solidFill>
                    <a:latin typeface="Times New Roman" panose="02020603050405020304"/>
                    <a:ea typeface="黑体" panose="02010609060101010101" pitchFamily="2" charset="-122"/>
                    <a:cs typeface="Times New Roman" panose="02020603050405020304" pitchFamily="18" charset="0"/>
                  </a:rPr>
                  <a:t>的多元高斯分布</a:t>
                </a:r>
                <a:endParaRPr kumimoji="1" lang="en-US" altLang="zh-CN" dirty="0">
                  <a:solidFill>
                    <a:srgbClr val="003366"/>
                  </a:solidFill>
                  <a:latin typeface="Times New Roman" panose="02020603050405020304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" y="2672080"/>
                <a:ext cx="2696845" cy="1168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utoShape 4"/>
          <p:cNvSpPr>
            <a:spLocks noChangeArrowheads="1"/>
          </p:cNvSpPr>
          <p:nvPr/>
        </p:nvSpPr>
        <p:spPr bwMode="auto">
          <a:xfrm>
            <a:off x="3615690" y="2460625"/>
            <a:ext cx="3038475" cy="946150"/>
          </a:xfrm>
          <a:prstGeom prst="cloudCallout">
            <a:avLst>
              <a:gd name="adj1" fmla="val -29477"/>
              <a:gd name="adj2" fmla="val 10483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rIns="0" anchor="ctr"/>
          <a:lstStyle/>
          <a:p>
            <a:pPr algn="r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800" baseline="-25000" dirty="0">
              <a:solidFill>
                <a:srgbClr val="FF0000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03743" y="2611621"/>
            <a:ext cx="2750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</a:pPr>
            <a:r>
              <a:rPr kumimoji="1" lang="zh-CN" altLang="zh-CN" dirty="0">
                <a:solidFill>
                  <a:srgbClr val="003366"/>
                </a:solidFill>
                <a:latin typeface="Times New Roman" panose="02020603050405020304"/>
                <a:ea typeface="黑体" panose="02010609060101010101" pitchFamily="2" charset="-122"/>
              </a:rPr>
              <a:t>从高斯分布中生成隐变量的随机采样样本</a:t>
            </a:r>
            <a:r>
              <a:rPr kumimoji="1" lang="en-US" altLang="zh-CN" b="1" dirty="0">
                <a:solidFill>
                  <a:srgbClr val="003366"/>
                </a:solidFill>
                <a:latin typeface="Times New Roman" panose="02020603050405020304"/>
                <a:ea typeface="黑体" panose="02010609060101010101" pitchFamily="2" charset="-122"/>
              </a:rPr>
              <a:t>z</a:t>
            </a:r>
            <a:endParaRPr kumimoji="1" lang="zh-CN" altLang="en-US" b="1" dirty="0">
              <a:solidFill>
                <a:srgbClr val="003366"/>
              </a:solidFill>
              <a:latin typeface="Times New Roman" panose="02020603050405020304"/>
              <a:ea typeface="黑体" panose="02010609060101010101" pitchFamily="2" charset="-122"/>
            </a:endParaRPr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>
            <a:off x="5988050" y="3406775"/>
            <a:ext cx="3038475" cy="946150"/>
          </a:xfrm>
          <a:prstGeom prst="cloudCallout">
            <a:avLst>
              <a:gd name="adj1" fmla="val -40323"/>
              <a:gd name="adj2" fmla="val 12718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rIns="0" anchor="ctr"/>
          <a:lstStyle/>
          <a:p>
            <a:pPr algn="r">
              <a:lnSpc>
                <a:spcPts val="24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800" baseline="-25000" dirty="0">
              <a:solidFill>
                <a:srgbClr val="FF0000"/>
              </a:solidFill>
              <a:latin typeface="+mn-lt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374036" y="3406544"/>
                <a:ext cx="2376264" cy="7720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fontAlgn="base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</a:pPr>
                <a:r>
                  <a:rPr kumimoji="1" lang="zh-CN" altLang="en-US" dirty="0">
                    <a:solidFill>
                      <a:srgbClr val="003366"/>
                    </a:solidFill>
                    <a:latin typeface="Times New Roman" panose="02020603050405020304"/>
                    <a:ea typeface="黑体" panose="02010609060101010101" pitchFamily="2" charset="-122"/>
                    <a:cs typeface="Times New Roman" panose="02020603050405020304" pitchFamily="18" charset="0"/>
                  </a:rPr>
                  <a:t>将采样样本</a:t>
                </a:r>
                <a:r>
                  <a:rPr kumimoji="1" lang="en-US" altLang="zh-CN" b="1" dirty="0">
                    <a:solidFill>
                      <a:srgbClr val="003366"/>
                    </a:solidFill>
                    <a:latin typeface="Times New Roman" panose="02020603050405020304"/>
                    <a:ea typeface="黑体" panose="0201060906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kumimoji="1" lang="zh-CN" altLang="zh-CN" dirty="0">
                    <a:solidFill>
                      <a:srgbClr val="003366"/>
                    </a:solidFill>
                    <a:latin typeface="Times New Roman" panose="02020603050405020304"/>
                    <a:ea typeface="黑体" panose="02010609060101010101" pitchFamily="2" charset="-122"/>
                    <a:cs typeface="Times New Roman" panose="02020603050405020304" pitchFamily="18" charset="0"/>
                  </a:rPr>
                  <a:t>通过解码器</a:t>
                </a:r>
                <a:r>
                  <a:rPr kumimoji="1" lang="zh-CN" altLang="zh-CN" kern="0" dirty="0">
                    <a:solidFill>
                      <a:srgbClr val="003366"/>
                    </a:solidFill>
                    <a:latin typeface="Times New Roman" panose="02020603050405020304"/>
                    <a:ea typeface="黑体" panose="02010609060101010101" pitchFamily="2" charset="-122"/>
                    <a:cs typeface="宋体" panose="02010600030101010101" pitchFamily="2" charset="-122"/>
                  </a:rPr>
                  <a:t>映射为重构数据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zh-CN" altLang="zh-CN" b="1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accPr>
                      <m:e>
                        <m:r>
                          <a:rPr kumimoji="1" lang="en-US" altLang="zh-CN" b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𝐱</m:t>
                        </m:r>
                      </m:e>
                    </m:acc>
                  </m:oMath>
                </a14:m>
                <a:endParaRPr kumimoji="1" lang="zh-CN" altLang="en-US" b="1" dirty="0">
                  <a:solidFill>
                    <a:srgbClr val="003366"/>
                  </a:solidFill>
                  <a:latin typeface="Times New Roman" panose="02020603050405020304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036" y="3406544"/>
                <a:ext cx="2376264" cy="772006"/>
              </a:xfrm>
              <a:prstGeom prst="rect">
                <a:avLst/>
              </a:prstGeom>
              <a:blipFill rotWithShape="1">
                <a:blip r:embed="rId4"/>
                <a:stretch>
                  <a:fillRect l="-23" t="-52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798414FA-4F84-BFA6-F607-137198A60D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321" y="3933190"/>
            <a:ext cx="6768857" cy="266626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黑体" panose="02010609060101010101" pitchFamily="2" charset="-122"/>
              </a:rPr>
              <a:t>数据降维 </a:t>
            </a:r>
            <a:r>
              <a:rPr lang="en-US" altLang="zh-CN" dirty="0">
                <a:ea typeface="黑体" panose="02010609060101010101" pitchFamily="2" charset="-122"/>
              </a:rPr>
              <a:t>(9)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855" y="2714880"/>
            <a:ext cx="6494145" cy="3373755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19999" y="2160000"/>
            <a:ext cx="5434058" cy="554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fontAlgn="base"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 typeface="Wingdings" panose="05000000000000000000" pitchFamily="2" charset="2"/>
              <a:buChar char="w"/>
            </a:pPr>
            <a:r>
              <a:rPr kumimoji="1"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变分自编码器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——</a:t>
            </a:r>
            <a:r>
              <a:rPr kumimoji="1"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损失函数优化目标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/>
              <a:ea typeface="黑体" panose="02010609060101010101" pitchFamily="2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0863" y="2782014"/>
            <a:ext cx="1908992" cy="337375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285750" indent="-285750" algn="just" fontAlgn="base">
              <a:lnSpc>
                <a:spcPts val="2600"/>
              </a:lnSpc>
              <a:spcAft>
                <a:spcPct val="0"/>
              </a:spcAft>
              <a:buClr>
                <a:srgbClr val="003366"/>
              </a:buClr>
              <a:buFont typeface="黑体" panose="02010609060101010101" pitchFamily="49" charset="-122"/>
              <a:buChar char="-"/>
            </a:pPr>
            <a:r>
              <a:rPr kumimoji="1" lang="zh-CN" altLang="en-US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假设</a:t>
            </a:r>
            <a:r>
              <a:rPr kumimoji="1" lang="en-US" altLang="zh-CN" b="1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z</a:t>
            </a:r>
            <a:r>
              <a:rPr kumimoji="1" lang="zh-CN" altLang="en-US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服从多元高斯分布</a:t>
            </a:r>
          </a:p>
          <a:p>
            <a:pPr marL="285750" indent="-285750" algn="just" fontAlgn="base">
              <a:lnSpc>
                <a:spcPts val="2600"/>
              </a:lnSpc>
              <a:spcAft>
                <a:spcPct val="0"/>
              </a:spcAft>
              <a:buClr>
                <a:srgbClr val="003366"/>
              </a:buClr>
              <a:buFont typeface="黑体" panose="02010609060101010101" pitchFamily="49" charset="-122"/>
              <a:buChar char="-"/>
            </a:pPr>
            <a:endParaRPr kumimoji="1" lang="en-US" altLang="zh-CN" dirty="0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285750" indent="-285750" algn="just" fontAlgn="base">
              <a:lnSpc>
                <a:spcPts val="2600"/>
              </a:lnSpc>
              <a:spcAft>
                <a:spcPct val="0"/>
              </a:spcAft>
              <a:buClr>
                <a:srgbClr val="003366"/>
              </a:buClr>
              <a:buFont typeface="黑体" panose="02010609060101010101" pitchFamily="49" charset="-122"/>
              <a:buChar char="-"/>
            </a:pPr>
            <a:r>
              <a:rPr kumimoji="1" lang="en-US" altLang="zh-CN" i="1" kern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Q</a:t>
            </a:r>
            <a:r>
              <a:rPr kumimoji="1"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b="1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z</a:t>
            </a:r>
            <a:r>
              <a:rPr kumimoji="1" lang="en-US" altLang="zh-CN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|</a:t>
            </a:r>
            <a:r>
              <a:rPr kumimoji="1" lang="en-US" altLang="zh-CN" b="1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kern="1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：编码过程学习到的概率分布</a:t>
            </a:r>
          </a:p>
          <a:p>
            <a:pPr marL="285750" indent="-285750" algn="just" fontAlgn="base">
              <a:lnSpc>
                <a:spcPts val="2600"/>
              </a:lnSpc>
              <a:spcAft>
                <a:spcPct val="0"/>
              </a:spcAft>
              <a:buClr>
                <a:srgbClr val="003366"/>
              </a:buClr>
              <a:buFont typeface="黑体" panose="02010609060101010101" pitchFamily="49" charset="-122"/>
              <a:buChar char="-"/>
            </a:pPr>
            <a:endParaRPr kumimoji="1" lang="en-US" altLang="zh-CN" kern="100" dirty="0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85750" indent="-285750" algn="just" fontAlgn="base">
              <a:lnSpc>
                <a:spcPts val="2600"/>
              </a:lnSpc>
              <a:spcAft>
                <a:spcPct val="0"/>
              </a:spcAft>
              <a:buClr>
                <a:srgbClr val="003366"/>
              </a:buClr>
              <a:buFont typeface="黑体" panose="02010609060101010101" pitchFamily="49" charset="-122"/>
              <a:buChar char="-"/>
            </a:pPr>
            <a:r>
              <a:rPr kumimoji="1" lang="en-US" altLang="zh-CN" i="1" kern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b="1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|</a:t>
            </a:r>
            <a:r>
              <a:rPr kumimoji="1" lang="en-US" altLang="zh-CN" b="1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z</a:t>
            </a:r>
            <a:r>
              <a:rPr kumimoji="1"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kern="1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zh-CN" altLang="zh-CN" kern="1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解码过程学习到的概率分布</a:t>
            </a:r>
            <a:endParaRPr kumimoji="1" lang="zh-CN" altLang="en-US" kern="100" dirty="0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黑体" panose="02010609060101010101" pitchFamily="2" charset="-122"/>
              </a:rPr>
              <a:t>数据降维 </a:t>
            </a:r>
            <a:r>
              <a:rPr lang="en-US" altLang="zh-CN" dirty="0">
                <a:ea typeface="黑体" panose="02010609060101010101" pitchFamily="2" charset="-122"/>
              </a:rPr>
              <a:t>(10)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603827" y="2691782"/>
                <a:ext cx="6480720" cy="4514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kumimoji="1"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𝑉𝐴𝐸</m:t>
                          </m:r>
                        </m:sub>
                      </m:sSub>
                      <m:r>
                        <a:rPr kumimoji="1" lang="zh-CN" alt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zh-CN" alt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d>
                        <m:dPr>
                          <m:ctrlPr>
                            <a:rPr kumimoji="1"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kumimoji="1"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zh-CN" altLang="en-US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</m:e>
                            <m:e>
                              <m:r>
                                <a:rPr kumimoji="1" lang="zh-CN" altLang="en-US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kumimoji="1" lang="zh-CN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 kumimoji="1"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zh-CN" altLang="en-US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</m:e>
                          </m:d>
                        </m:e>
                      </m:d>
                      <m:r>
                        <a:rPr kumimoji="1" lang="zh-CN" alt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kumimoji="1"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zh-CN" altLang="en-US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</m:e>
                            <m:e>
                              <m:r>
                                <a:rPr kumimoji="1" lang="zh-CN" altLang="en-US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1"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zh-CN" alt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kumimoji="1"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zh-CN" altLang="en-US" b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e>
                                      <m:r>
                                        <a:rPr kumimoji="1" lang="zh-CN" altLang="en-US" b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𝐳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kumimoji="1" lang="zh-CN" altLang="en-US" b="1" dirty="0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827" y="2691782"/>
                <a:ext cx="6480720" cy="451406"/>
              </a:xfrm>
              <a:prstGeom prst="rect">
                <a:avLst/>
              </a:prstGeom>
              <a:blipFill rotWithShape="1">
                <a:blip r:embed="rId2"/>
                <a:stretch>
                  <a:fillRect l="-7" t="-4" r="6" b="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711839" y="4716474"/>
                <a:ext cx="6264696" cy="4514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d>
                        <m:dPr>
                          <m:ctrlPr>
                            <a:rPr kumimoji="1"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kumimoji="1"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zh-CN" altLang="en-US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</m:e>
                            <m:e>
                              <m:r>
                                <a:rPr kumimoji="1" lang="zh-CN" altLang="en-US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kumimoji="1" lang="zh-CN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 kumimoji="1"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e>
                      </m:d>
                      <m:r>
                        <a:rPr kumimoji="1" lang="zh-CN" alt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zh-CN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zh-CN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kumimoji="1"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zh-CN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  <m:e>
                          <m:d>
                            <m:dPr>
                              <m:ctrlPr>
                                <a:rPr kumimoji="1"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zh-CN" altLang="en-US" b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𝛍</m:t>
                                  </m:r>
                                </m:e>
                                <m:sub>
                                  <m:r>
                                    <a:rPr kumimoji="1"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zh-CN" alt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1" lang="zh-CN" alt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kumimoji="1"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zh-CN" altLang="en-US" b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𝛔</m:t>
                                  </m:r>
                                </m:e>
                                <m:sub>
                                  <m:r>
                                    <a:rPr kumimoji="1"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zh-CN" alt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1" lang="zh-CN" alt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kumimoji="1"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zh-CN" alt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Sup>
                                    <m:sSubSupPr>
                                      <m:ctrlPr>
                                        <a:rPr kumimoji="1"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zh-CN" altLang="en-US" b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𝛔</m:t>
                                      </m:r>
                                    </m:e>
                                    <m:sub>
                                      <m:r>
                                        <a:rPr kumimoji="1"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kumimoji="1" lang="zh-CN" altLang="en-US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kumimoji="1" lang="zh-CN" altLang="en-US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b="1" dirty="0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839" y="4716474"/>
                <a:ext cx="6264696" cy="451406"/>
              </a:xfrm>
              <a:prstGeom prst="rect">
                <a:avLst/>
              </a:prstGeom>
              <a:blipFill rotWithShape="1">
                <a:blip r:embed="rId3"/>
                <a:stretch>
                  <a:fillRect l="-8" t="-14140" r="5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900000" y="4203822"/>
                <a:ext cx="7976666" cy="4129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Font typeface="黑体" panose="02010609060101010101" pitchFamily="49" charset="-122"/>
                  <a:buChar char="-"/>
                </a:pPr>
                <a:r>
                  <a:rPr kumimoji="1" lang="zh-CN" altLang="zh-CN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假设隐变量服从多元标准高斯分布，即</a:t>
                </a:r>
                <a14:m>
                  <m:oMath xmlns:m="http://schemas.openxmlformats.org/officeDocument/2006/math">
                    <m:r>
                      <a:rPr kumimoji="1" lang="en-US" altLang="zh-CN" i="1" ker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𝑃</m:t>
                    </m:r>
                    <m:r>
                      <a:rPr kumimoji="1" lang="en-US" altLang="zh-CN" i="1" ker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(</m:t>
                    </m:r>
                    <m:r>
                      <a:rPr kumimoji="1" lang="en-US" altLang="zh-CN" b="1" ker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𝐳</m:t>
                    </m:r>
                    <m:r>
                      <a:rPr kumimoji="1" lang="en-US" altLang="zh-CN" i="1" ker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)~</m:t>
                    </m:r>
                    <m:r>
                      <a:rPr kumimoji="1" lang="en-US" altLang="zh-CN" i="1" ker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𝑁</m:t>
                    </m:r>
                    <m:r>
                      <a:rPr kumimoji="1" lang="en-US" altLang="zh-CN" i="1" ker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(0,</m:t>
                    </m:r>
                    <m:r>
                      <a:rPr kumimoji="1" lang="en-US" altLang="zh-CN" i="1" ker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𝐼</m:t>
                    </m:r>
                    <m:r>
                      <a:rPr kumimoji="1" lang="en-US" altLang="zh-CN" i="1" ker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)</m:t>
                    </m:r>
                  </m:oMath>
                </a14:m>
                <a:r>
                  <a:rPr kumimoji="1" lang="zh-CN" altLang="zh-CN" kern="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kumimoji="1" lang="en-US" altLang="zh-CN" i="1" ker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kumimoji="1" lang="zh-CN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dPr>
                      <m:e>
                        <m:r>
                          <a:rPr kumimoji="1" lang="en-US" altLang="zh-CN" b="1" ker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𝐳</m:t>
                        </m:r>
                      </m:e>
                      <m:e>
                        <m:r>
                          <a:rPr kumimoji="1" lang="en-US" altLang="zh-CN" b="1" ker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𝐱</m:t>
                        </m:r>
                      </m:e>
                    </m:d>
                    <m:r>
                      <a:rPr kumimoji="1" lang="en-US" altLang="zh-CN" i="1" ker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~</m:t>
                    </m:r>
                    <m:r>
                      <a:rPr kumimoji="1" lang="en-US" altLang="zh-CN" i="1" ker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𝑁</m:t>
                    </m:r>
                    <m:d>
                      <m:dPr>
                        <m:ctrlPr>
                          <a:rPr kumimoji="1" lang="zh-CN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kumimoji="1" lang="en-US" altLang="zh-CN" i="1" ker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,</m:t>
                        </m:r>
                        <m:sSup>
                          <m:sSupPr>
                            <m:ctrlPr>
                              <a:rPr kumimoji="1" lang="zh-CN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kumimoji="1" lang="en-US" altLang="zh-CN" ker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kumimoji="1" lang="zh-CN" altLang="en-US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00" y="4203822"/>
                <a:ext cx="7976666" cy="412934"/>
              </a:xfrm>
              <a:prstGeom prst="rect">
                <a:avLst/>
              </a:prstGeom>
              <a:blipFill>
                <a:blip r:embed="rId4"/>
                <a:stretch>
                  <a:fillRect l="-382" t="-1493" b="-20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901384" y="5267598"/>
                <a:ext cx="7885606" cy="7942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Font typeface="黑体" panose="02010609060101010101" pitchFamily="49" charset="-122"/>
                  <a:buChar char="-"/>
                </a:pPr>
                <a:r>
                  <a:rPr kumimoji="1" lang="zh-CN" altLang="zh-CN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zh-CN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e>
                        <m:r>
                          <a:rPr kumimoji="1"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</m:d>
                  </m:oMath>
                </a14:m>
                <a:r>
                  <a:rPr kumimoji="1" lang="zh-CN" altLang="zh-CN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服从高斯分布，解码器（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zh-CN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kumimoji="1"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zh-CN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</m:d>
                  </m:oMath>
                </a14:m>
                <a:r>
                  <a:rPr kumimoji="1" lang="zh-CN" altLang="zh-CN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）用于拟合高斯分布的均值，且标准差为常数</a:t>
                </a:r>
                <a:r>
                  <a:rPr kumimoji="1" lang="en-US" altLang="zh-CN" i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c</a:t>
                </a:r>
                <a:r>
                  <a:rPr kumimoji="1" lang="zh-CN" altLang="zh-CN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zh-CN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e>
                        <m:r>
                          <a:rPr kumimoji="1"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</m:d>
                  </m:oMath>
                </a14:m>
                <a:r>
                  <a:rPr kumimoji="1" lang="zh-CN" altLang="zh-CN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可以表示为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kumimoji="1" lang="zh-CN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kumimoji="1" lang="zh-CN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</m:d>
                        <m:r>
                          <a:rPr kumimoji="1" lang="en-US" altLang="zh-CN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zh-CN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kumimoji="1" lang="en-US" altLang="zh-CN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kumimoji="1" lang="zh-CN" altLang="en-US" b="1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84" y="5267598"/>
                <a:ext cx="7885606" cy="794256"/>
              </a:xfrm>
              <a:prstGeom prst="rect">
                <a:avLst/>
              </a:prstGeom>
              <a:blipFill rotWithShape="1">
                <a:blip r:embed="rId5"/>
                <a:stretch>
                  <a:fillRect l="-4" t="-34" r="6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558844" y="6161571"/>
                <a:ext cx="6570687" cy="4514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kumimoji="1"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zh-CN" altLang="en-US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</m:e>
                            <m:e>
                              <m:r>
                                <a:rPr kumimoji="1" lang="zh-CN" altLang="en-US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1"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zh-CN" alt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kumimoji="1"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zh-CN" altLang="en-US" b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e>
                                      <m:r>
                                        <a:rPr kumimoji="1" lang="zh-CN" altLang="en-US" b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𝐳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r>
                        <a:rPr kumimoji="1" lang="zh-CN" alt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≃</m:t>
                      </m:r>
                      <m:sSup>
                        <m:sSupPr>
                          <m:ctrlPr>
                            <a:rPr kumimoji="1"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zh-CN" altLang="en-US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kumimoji="1" lang="zh-CN" alt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kumimoji="1"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zh-CN" altLang="en-US" b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kumimoji="1" lang="zh-CN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844" y="6161571"/>
                <a:ext cx="6570687" cy="451406"/>
              </a:xfrm>
              <a:prstGeom prst="rect">
                <a:avLst/>
              </a:prstGeom>
              <a:blipFill rotWithShape="1">
                <a:blip r:embed="rId6"/>
                <a:stretch>
                  <a:fillRect l="-8" t="-37" r="4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19999" y="2160000"/>
            <a:ext cx="5434058" cy="554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fontAlgn="base"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 typeface="Wingdings" panose="05000000000000000000" pitchFamily="2" charset="2"/>
              <a:buChar char="w"/>
            </a:pPr>
            <a:r>
              <a:rPr kumimoji="1"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变分自编码器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——</a:t>
            </a:r>
            <a:r>
              <a:rPr kumimoji="1"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损失函数优化目标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/>
              <a:ea typeface="黑体" panose="0201060906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对话气泡: 矩形 1">
                <a:extLst>
                  <a:ext uri="{FF2B5EF4-FFF2-40B4-BE49-F238E27FC236}">
                    <a16:creationId xmlns:a16="http://schemas.microsoft.com/office/drawing/2014/main" id="{3D4D7772-8C6C-9186-2A7D-75EEAFD3869A}"/>
                  </a:ext>
                </a:extLst>
              </p:cNvPr>
              <p:cNvSpPr/>
              <p:nvPr/>
            </p:nvSpPr>
            <p:spPr bwMode="auto">
              <a:xfrm>
                <a:off x="836868" y="3316434"/>
                <a:ext cx="8102930" cy="826687"/>
              </a:xfrm>
              <a:prstGeom prst="wedgeRectCallout">
                <a:avLst>
                  <a:gd name="adj1" fmla="val 1725"/>
                  <a:gd name="adj2" fmla="val -64163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fontAlgn="base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zh-CN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kumimoji="1" lang="zh-CN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zh-CN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kumimoji="1" lang="zh-CN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zh-CN" alt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e>
                            <m:r>
                              <a:rPr kumimoji="1" lang="zh-CN" alt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kumimoji="1" lang="zh-CN" alt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∥</m:t>
                        </m:r>
                        <m:r>
                          <a:rPr kumimoji="1"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zh-CN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zh-CN" alt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zh-CN" altLang="en-US" b="1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kumimoji="1" lang="zh-CN" altLang="zh-CN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正则化项</a:t>
                </a:r>
                <a:r>
                  <a:rPr kumimoji="1" lang="zh-CN" altLang="en-US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，使得编码器返回的分布接近正态分布</a:t>
                </a:r>
                <a:endParaRPr kumimoji="1" lang="en-US" altLang="zh-CN" dirty="0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fontAlgn="base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kumimoji="1"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zh-CN" alt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𝐳</m:t>
                            </m:r>
                          </m:e>
                          <m:e>
                            <m:r>
                              <a:rPr kumimoji="1" lang="zh-CN" alt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kumimoji="1"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zh-CN" alt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kumimoji="1"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zh-CN" altLang="en-US" b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e>
                                    <m:r>
                                      <a:rPr kumimoji="1" lang="zh-CN" altLang="en-US" b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kumimoji="1" lang="zh-CN" altLang="en-US" b="1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kumimoji="1" lang="zh-CN" altLang="zh-CN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重构误差</a:t>
                </a:r>
                <a:r>
                  <a:rPr kumimoji="1" lang="zh-CN" altLang="en-US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，使生成数据和原始数据尽可能相似</a:t>
                </a:r>
                <a:endParaRPr kumimoji="1" lang="zh-CN" altLang="en-US" dirty="0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对话气泡: 矩形 1">
                <a:extLst>
                  <a:ext uri="{FF2B5EF4-FFF2-40B4-BE49-F238E27FC236}">
                    <a16:creationId xmlns:a16="http://schemas.microsoft.com/office/drawing/2014/main" id="{3D4D7772-8C6C-9186-2A7D-75EEAFD38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6868" y="3316434"/>
                <a:ext cx="8102930" cy="826687"/>
              </a:xfrm>
              <a:prstGeom prst="wedgeRectCallout">
                <a:avLst>
                  <a:gd name="adj1" fmla="val 1725"/>
                  <a:gd name="adj2" fmla="val -64163"/>
                </a:avLst>
              </a:prstGeom>
              <a:blipFill>
                <a:blip r:embed="rId7"/>
                <a:stretch>
                  <a:fillRect b="-7595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黑体" panose="02010609060101010101" pitchFamily="2" charset="-122"/>
              </a:rPr>
              <a:t>数据降维 </a:t>
            </a:r>
            <a:r>
              <a:rPr lang="en-US" altLang="zh-CN" dirty="0">
                <a:ea typeface="黑体" panose="02010609060101010101" pitchFamily="2" charset="-122"/>
              </a:rPr>
              <a:t>(11)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>
                <a:spLocks noGrp="1"/>
              </p:cNvSpPr>
              <p:nvPr/>
            </p:nvSpPr>
            <p:spPr>
              <a:xfrm>
                <a:off x="910590" y="2463165"/>
                <a:ext cx="5509895" cy="413485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w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w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spcAft>
                    <a:spcPts val="800"/>
                  </a:spcAft>
                  <a:buClr>
                    <a:srgbClr val="003366"/>
                  </a:buClr>
                  <a:buNone/>
                </a:pPr>
                <a:r>
                  <a:rPr lang="zh-CN" altLang="en-US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随机</a:t>
                </a:r>
                <a:r>
                  <a:rPr lang="zh-CN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初始化网络中的权重矩阵</a:t>
                </a:r>
                <a14:m>
                  <m:oMath xmlns:m="http://schemas.openxmlformats.org/officeDocument/2006/math">
                    <m:r>
                      <a:rPr lang="en-US" altLang="zh-CN" sz="1600" b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𝐖</m:t>
                    </m:r>
                  </m:oMath>
                </a14:m>
                <a:r>
                  <a:rPr lang="zh-CN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和偏置</a:t>
                </a:r>
                <a14:m>
                  <m:oMath xmlns:m="http://schemas.openxmlformats.org/officeDocument/2006/math">
                    <m:r>
                      <a:rPr lang="en-US" altLang="zh-CN" sz="1600" b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𝐛</m:t>
                    </m:r>
                  </m:oMath>
                </a14:m>
                <a:r>
                  <a:rPr lang="zh-CN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；</a:t>
                </a:r>
                <a:r>
                  <a:rPr lang="en-US" altLang="zh-CN" sz="1600" i="1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t </a:t>
                </a:r>
                <a:r>
                  <a:rPr lang="en-US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</a:t>
                </a:r>
                <a:r>
                  <a:rPr lang="en-US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 1</a:t>
                </a:r>
              </a:p>
              <a:p>
                <a:pPr marL="0" indent="0" algn="just">
                  <a:lnSpc>
                    <a:spcPct val="80000"/>
                  </a:lnSpc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While </a:t>
                </a:r>
                <a:r>
                  <a:rPr lang="en-US" altLang="zh-CN" sz="1600" i="1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</a:t>
                </a:r>
                <a:r>
                  <a:rPr lang="en-US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i="1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 Do</a:t>
                </a:r>
                <a:endParaRPr lang="zh-CN" altLang="zh-CN" sz="16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80000"/>
                  </a:lnSpc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𝐽</m:t>
                        </m:r>
                      </m:e>
                      <m:sub>
                        <m:r>
                          <a:rPr lang="en-US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𝑉𝐴𝐸</m:t>
                        </m:r>
                      </m:sub>
                    </m:sSub>
                    <m:r>
                      <a:rPr lang="en-US" altLang="zh-CN" sz="16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</m:t>
                    </m:r>
                    <m:r>
                      <a:rPr lang="en-US" altLang="zh-CN" sz="16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zh-CN" altLang="zh-CN" sz="16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80000"/>
                  </a:lnSpc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    For each </a:t>
                </a:r>
                <a:r>
                  <a:rPr lang="en-US" altLang="zh-CN" sz="1600" b="1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In</a:t>
                </a:r>
                <a:r>
                  <a:rPr lang="en-US" altLang="zh-CN" sz="1600" b="1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zh-CN" sz="1600" b="1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Do</a:t>
                </a:r>
                <a:endParaRPr lang="zh-CN" altLang="zh-CN" sz="16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80000"/>
                  </a:lnSpc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600" b="1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1600" b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Times New Roman" panose="02020603050405020304" pitchFamily="18" charset="0"/>
                      </a:rPr>
                      <m:t>𝐡</m:t>
                    </m:r>
                    <m:r>
                      <a:rPr lang="en-US" altLang="zh-CN" sz="16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Times New Roman" panose="02020603050405020304" pitchFamily="18" charset="0"/>
                      </a:rPr>
                      <m:t>←</m:t>
                    </m:r>
                    <m:func>
                      <m:funcPr>
                        <m:ctrlPr>
                          <a:rPr lang="zh-CN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zh-CN" sz="16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charset="-122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16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charset="-122"/>
                                <a:cs typeface="Times New Roman" panose="02020603050405020304" pitchFamily="18" charset="0"/>
                              </a:rPr>
                              <m:t>h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zh-CN" altLang="zh-CN" sz="16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6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等线" panose="02010600030101010101" charset="-122"/>
                                    <a:cs typeface="Times New Roman" panose="02020603050405020304" pitchFamily="18" charset="0"/>
                                  </a:rPr>
                                  <m:t>𝐖</m:t>
                                </m:r>
                              </m:e>
                              <m:sub>
                                <m:r>
                                  <a:rPr lang="en-US" altLang="zh-CN" sz="16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等线" panose="02010600030101010101" charset="-122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altLang="zh-CN" sz="1600" b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charset="-122"/>
                                <a:cs typeface="Times New Roman" panose="02020603050405020304" pitchFamily="18" charset="0"/>
                              </a:rPr>
                              <m:t>𝐱</m:t>
                            </m:r>
                            <m:r>
                              <a:rPr lang="en-US" altLang="zh-CN" sz="16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sz="16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等线" panose="02010600030101010101" charset="-122"/>
                                    <a:cs typeface="Times New Roman" panose="02020603050405020304" pitchFamily="18" charset="0"/>
                                  </a:rPr>
                                  <m:t>𝐛</m:t>
                                </m:r>
                              </m:e>
                              <m:sub>
                                <m:r>
                                  <a:rPr lang="en-US" altLang="zh-CN" sz="16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等线" panose="02010600030101010101" charset="-122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zh-CN" sz="16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80000"/>
                  </a:lnSpc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1600" b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Times New Roman" panose="02020603050405020304" pitchFamily="18" charset="0"/>
                      </a:rPr>
                      <m:t>𝛍</m:t>
                    </m:r>
                    <m:r>
                      <a:rPr lang="en-US" altLang="zh-CN" sz="16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zh-CN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zh-CN" sz="16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600" b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</m:d>
                    <m:r>
                      <a:rPr lang="en-US" altLang="zh-CN" sz="16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𝜇</m:t>
                        </m:r>
                      </m:sub>
                    </m:sSub>
                    <m:d>
                      <m:dPr>
                        <m:ctrlPr>
                          <a:rPr lang="en-US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charset="-122"/>
                                <a:cs typeface="Times New Roman" panose="020206030504050203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altLang="zh-CN" sz="16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charset="-122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sub>
                        </m:sSub>
                        <m:r>
                          <a:rPr lang="en-US" altLang="zh-CN" sz="1600" b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𝐡</m:t>
                        </m:r>
                        <m:r>
                          <a:rPr lang="en-US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16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charset="-122"/>
                                <a:cs typeface="Times New Roman" panose="020206030504050203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altLang="zh-CN" sz="16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charset="-122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sub>
                        </m:sSub>
                      </m:e>
                    </m:d>
                    <m:r>
                      <a:rPr lang="en-US" altLang="zh-CN" sz="16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600" b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Times New Roman" panose="02020603050405020304" pitchFamily="18" charset="0"/>
                      </a:rPr>
                      <m:t>𝛔</m:t>
                    </m:r>
                    <m:r>
                      <a:rPr lang="en-US" altLang="zh-CN" sz="16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zh-CN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600" b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</m:d>
                    <m:r>
                      <a:rPr lang="en-US" altLang="zh-CN" sz="16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𝜎</m:t>
                        </m:r>
                      </m:sub>
                    </m:sSub>
                    <m:r>
                      <a:rPr lang="en-US" altLang="zh-CN" sz="16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b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𝜎</m:t>
                        </m:r>
                      </m:sub>
                    </m:sSub>
                    <m:r>
                      <a:rPr lang="en-US" altLang="zh-CN" sz="1600" b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Times New Roman" panose="02020603050405020304" pitchFamily="18" charset="0"/>
                      </a:rPr>
                      <m:t>𝐡</m:t>
                    </m:r>
                    <m:r>
                      <a:rPr lang="en-US" altLang="zh-CN" sz="16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b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  <m:sub>
                        <m:r>
                          <a:rPr lang="en-US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en-US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80000"/>
                  </a:lnSpc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       </a:t>
                </a:r>
                <a:r>
                  <a:rPr lang="zh-CN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宋体" panose="02010600030101010101" pitchFamily="2" charset="-122"/>
                  </a:rPr>
                  <a:t>从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zh-CN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0,</m:t>
                        </m:r>
                        <m:r>
                          <a:rPr lang="en-US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𝐼</m:t>
                        </m:r>
                      </m:e>
                    </m:d>
                  </m:oMath>
                </a14:m>
                <a:r>
                  <a:rPr lang="zh-CN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宋体" panose="02010600030101010101" pitchFamily="2" charset="-122"/>
                  </a:rPr>
                  <a:t>采样</a:t>
                </a:r>
                <a14:m>
                  <m:oMath xmlns:m="http://schemas.openxmlformats.org/officeDocument/2006/math">
                    <m:r>
                      <a:rPr lang="en-US" altLang="zh-CN" sz="1600" b="1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𝝐</m:t>
                    </m:r>
                  </m:oMath>
                </a14:m>
                <a:endParaRPr lang="zh-CN" altLang="zh-CN" sz="1600" b="1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80000"/>
                  </a:lnSpc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1600" b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Times New Roman" panose="02020603050405020304" pitchFamily="18" charset="0"/>
                      </a:rPr>
                      <m:t>𝐳</m:t>
                    </m:r>
                    <m:r>
                      <a:rPr lang="en-US" altLang="zh-CN" sz="16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宋体" panose="02010600030101010101" pitchFamily="2" charset="-122"/>
                      </a:rPr>
                      <m:t>←</m:t>
                    </m:r>
                    <m:r>
                      <a:rPr lang="en-US" altLang="zh-CN" sz="1600" b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Times New Roman" panose="02020603050405020304" pitchFamily="18" charset="0"/>
                      </a:rPr>
                      <m:t>𝛍</m:t>
                    </m:r>
                    <m:r>
                      <a:rPr lang="en-US" altLang="zh-CN" sz="16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600" b="1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Times New Roman" panose="02020603050405020304" pitchFamily="18" charset="0"/>
                      </a:rPr>
                      <m:t>𝝈</m:t>
                    </m:r>
                    <m:r>
                      <a:rPr lang="en-US" altLang="zh-CN" sz="16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Times New Roman" panose="02020603050405020304" pitchFamily="18" charset="0"/>
                      </a:rPr>
                      <m:t>⨀</m:t>
                    </m:r>
                    <m:r>
                      <a:rPr lang="en-US" altLang="zh-CN" sz="1600" b="1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Times New Roman" panose="02020603050405020304" pitchFamily="18" charset="0"/>
                      </a:rPr>
                      <m:t>𝝐</m:t>
                    </m:r>
                  </m:oMath>
                </a14:m>
                <a:endParaRPr lang="zh-CN" altLang="zh-CN" sz="1600" b="1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80000"/>
                  </a:lnSpc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1600" b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𝐡</m:t>
                        </m:r>
                      </m:e>
                      <m:sup>
                        <m:r>
                          <a:rPr lang="en-US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6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zh-CN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sSup>
                          <m:sSupPr>
                            <m:ctrlPr>
                              <a:rPr lang="zh-CN" altLang="zh-CN" sz="16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charset="-122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16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sz="16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US" altLang="zh-CN" sz="16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b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sSup>
                          <m:sSupPr>
                            <m:ctrlPr>
                              <a:rPr lang="zh-CN" altLang="zh-CN" sz="16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charset="-122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16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sz="1600" b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Times New Roman" panose="02020603050405020304" pitchFamily="18" charset="0"/>
                      </a:rPr>
                      <m:t>𝐳</m:t>
                    </m:r>
                    <m:r>
                      <a:rPr lang="en-US" altLang="zh-CN" sz="16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b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  <m:sub>
                        <m:sSup>
                          <m:sSupPr>
                            <m:ctrlPr>
                              <a:rPr lang="zh-CN" altLang="zh-CN" sz="16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charset="-122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16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sz="16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sz="16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80000"/>
                  </a:lnSpc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600" b="1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accPr>
                      <m:e>
                        <m:r>
                          <a:rPr lang="en-US" altLang="zh-CN" sz="1600" b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𝐱</m:t>
                        </m:r>
                      </m:e>
                    </m:acc>
                    <m:r>
                      <a:rPr lang="en-US" altLang="zh-CN" sz="16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zh-CN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zh-CN" sz="16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US" altLang="zh-CN" sz="16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  <m:sSup>
                      <m:sSupPr>
                        <m:ctrlPr>
                          <a:rPr lang="zh-CN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600" b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𝐡</m:t>
                        </m:r>
                      </m:e>
                      <m:sup>
                        <m:r>
                          <a:rPr lang="en-US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6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𝐛</m:t>
                        </m:r>
                      </m:e>
                      <m:sub>
                        <m:r>
                          <a:rPr lang="en-US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zh-CN" sz="16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sz="16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80000"/>
                  </a:lnSpc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𝐽</m:t>
                        </m:r>
                      </m:e>
                      <m:sub>
                        <m:r>
                          <a:rPr lang="en-US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𝑉𝐴𝐸</m:t>
                        </m:r>
                      </m:sub>
                    </m:sSub>
                    <m:r>
                      <a:rPr lang="en-US" altLang="zh-CN" sz="16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zh-CN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𝐽</m:t>
                        </m:r>
                      </m:e>
                      <m:sub>
                        <m:r>
                          <a:rPr lang="en-US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𝑉𝐴𝐸</m:t>
                        </m:r>
                      </m:sub>
                    </m:sSub>
                    <m:r>
                      <a:rPr lang="en-US" altLang="zh-CN" sz="16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sup>
                      <m:e>
                        <m:d>
                          <m:dPr>
                            <m:ctrlPr>
                              <a:rPr lang="zh-CN" altLang="zh-CN" sz="16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CN" altLang="zh-CN" sz="16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b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𝛍</m:t>
                                </m:r>
                              </m:e>
                              <m:sub>
                                <m:r>
                                  <a:rPr lang="en-US" altLang="zh-CN" sz="16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16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16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zh-CN" altLang="zh-CN" sz="16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b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𝛔</m:t>
                                </m:r>
                              </m:e>
                              <m:sub>
                                <m:r>
                                  <a:rPr lang="en-US" altLang="zh-CN" sz="16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16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16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zh-CN" altLang="zh-CN" sz="16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600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Sup>
                                  <m:sSubSupPr>
                                    <m:ctrlPr>
                                      <a:rPr lang="zh-CN" altLang="zh-CN" sz="16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𝛔</m:t>
                                    </m:r>
                                  </m:e>
                                  <m:sub>
                                    <m:r>
                                      <a:rPr lang="en-US" altLang="zh-CN" sz="16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16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sz="16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func>
                          </m:e>
                        </m:d>
                      </m:e>
                    </m:nary>
                    <m:r>
                      <a:rPr lang="en-US" altLang="zh-CN" sz="16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宋体" panose="0201060003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sz="16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1600" b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𝐱</m:t>
                            </m:r>
                            <m:r>
                              <a:rPr lang="en-US" altLang="zh-CN" sz="16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zh-CN" altLang="zh-CN" sz="1600" b="1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宋体" panose="02010600030101010101" pitchFamily="2" charset="-122"/>
                                  </a:rPr>
                                  <m:t>𝐱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宋体" panose="0201060003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  </a:t>
                </a:r>
                <a:endParaRPr lang="zh-CN" altLang="zh-CN" sz="16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80000"/>
                  </a:lnSpc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    End For</a:t>
                </a:r>
                <a:endParaRPr lang="zh-CN" altLang="zh-CN" sz="16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80000"/>
                  </a:lnSpc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b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𝐖</m:t>
                    </m:r>
                    <m:r>
                      <a:rPr lang="en-US" altLang="zh-CN" sz="16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altLang="zh-CN" sz="1600" b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𝐖</m:t>
                    </m:r>
                    <m:r>
                      <a:rPr lang="en-US" altLang="zh-CN" sz="16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6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𝜂</m:t>
                    </m:r>
                    <m:f>
                      <m:fPr>
                        <m:ctrlPr>
                          <a:rPr lang="zh-CN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6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sz="16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𝑉𝐴𝐸</m:t>
                            </m:r>
                          </m:sub>
                        </m:sSub>
                      </m:num>
                      <m:den>
                        <m:r>
                          <a:rPr lang="en-US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600" b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𝐖</m:t>
                        </m:r>
                      </m:den>
                    </m:f>
                  </m:oMath>
                </a14:m>
                <a:r>
                  <a:rPr lang="zh-CN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；</a:t>
                </a:r>
                <a14:m>
                  <m:oMath xmlns:m="http://schemas.openxmlformats.org/officeDocument/2006/math">
                    <m:r>
                      <a:rPr lang="en-US" altLang="zh-CN" sz="1600" b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𝐛</m:t>
                    </m:r>
                    <m:r>
                      <a:rPr lang="en-US" altLang="zh-CN" sz="16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altLang="zh-CN" sz="1600" b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𝐛</m:t>
                    </m:r>
                    <m:r>
                      <a:rPr lang="en-US" altLang="zh-CN" sz="16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6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𝜂</m:t>
                    </m:r>
                    <m:f>
                      <m:fPr>
                        <m:ctrlPr>
                          <a:rPr lang="zh-CN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sz="16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sz="16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𝑉𝐴𝐸</m:t>
                            </m:r>
                          </m:sub>
                        </m:sSub>
                      </m:num>
                      <m:den>
                        <m:r>
                          <a:rPr lang="en-US" altLang="zh-CN" sz="16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1600" b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𝐛</m:t>
                        </m:r>
                      </m:den>
                    </m:f>
                  </m:oMath>
                </a14:m>
                <a:r>
                  <a:rPr lang="en-US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; </a:t>
                </a:r>
                <a:r>
                  <a:rPr lang="en-US" altLang="zh-CN" sz="1600" i="1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</a:t>
                </a:r>
                <a:r>
                  <a:rPr lang="en-US" altLang="zh-CN" sz="1600" i="1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+1</a:t>
                </a:r>
                <a:endParaRPr lang="zh-CN" altLang="zh-CN" sz="16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80000"/>
                  </a:lnSpc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600" b="1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End While</a:t>
                </a:r>
                <a:endParaRPr lang="zh-CN" altLang="zh-CN" sz="16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80000"/>
                  </a:lnSpc>
                  <a:buClr>
                    <a:srgbClr val="003366"/>
                  </a:buClr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 Return </a:t>
                </a:r>
                <a14:m>
                  <m:oMath xmlns:m="http://schemas.openxmlformats.org/officeDocument/2006/math">
                    <m:r>
                      <a:rPr lang="en-US" altLang="zh-CN" sz="16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𝐖</m:t>
                    </m:r>
                  </m:oMath>
                </a14:m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,</a:t>
                </a:r>
                <a:r>
                  <a:rPr lang="en-US" altLang="zh-CN" sz="16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𝐛</m:t>
                    </m:r>
                  </m:oMath>
                </a14:m>
                <a:r>
                  <a:rPr lang="en-US" altLang="zh-CN" sz="1600" b="1" u="sng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90" y="2463165"/>
                <a:ext cx="5509895" cy="4134859"/>
              </a:xfrm>
              <a:prstGeom prst="rect">
                <a:avLst/>
              </a:prstGeom>
              <a:blipFill>
                <a:blip r:embed="rId2"/>
                <a:stretch>
                  <a:fillRect l="-553" t="-590" b="-737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645030" y="3429000"/>
                <a:ext cx="2368341" cy="2323713"/>
              </a:xfrm>
              <a:prstGeom prst="rect">
                <a:avLst/>
              </a:prstGeom>
              <a:solidFill>
                <a:schemeClr val="accent4">
                  <a:lumMod val="10000"/>
                  <a:lumOff val="90000"/>
                </a:schemeClr>
              </a:solidFill>
              <a:ln w="635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marL="355600" lvl="2" indent="-355600">
                  <a:lnSpc>
                    <a:spcPts val="2800"/>
                  </a:lnSpc>
                  <a:buClr>
                    <a:srgbClr val="003366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1800" dirty="0">
                    <a:solidFill>
                      <a:srgbClr val="003366"/>
                    </a:solidFill>
                    <a:ea typeface="黑体" panose="02010609060101010101" pitchFamily="2" charset="-122"/>
                  </a:rPr>
                  <a:t>输入规模</a:t>
                </a:r>
                <a:endParaRPr lang="en-US" altLang="zh-CN" sz="1800" dirty="0">
                  <a:solidFill>
                    <a:srgbClr val="003366"/>
                  </a:solidFill>
                  <a:ea typeface="黑体" panose="02010609060101010101" pitchFamily="2" charset="-122"/>
                </a:endParaRPr>
              </a:p>
              <a:p>
                <a:pPr marL="0" lvl="2">
                  <a:lnSpc>
                    <a:spcPts val="2800"/>
                  </a:lnSpc>
                  <a:buClr>
                    <a:srgbClr val="003366"/>
                  </a:buClr>
                  <a:defRPr/>
                </a:pPr>
                <a:r>
                  <a:rPr lang="en-US" altLang="zh-CN" sz="1800" kern="100" dirty="0">
                    <a:solidFill>
                      <a:srgbClr val="003366"/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       |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solidFill>
                          <a:srgbClr val="00336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zh-CN" sz="1800" kern="100" dirty="0">
                    <a:solidFill>
                      <a:srgbClr val="003366"/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|</a:t>
                </a:r>
                <a:r>
                  <a:rPr lang="zh-CN" altLang="zh-CN" sz="1800" kern="100" dirty="0">
                    <a:solidFill>
                      <a:srgbClr val="003366"/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：数据</a:t>
                </a:r>
                <a:r>
                  <a:rPr lang="zh-CN" altLang="en-US" sz="1800" kern="100" dirty="0">
                    <a:solidFill>
                      <a:srgbClr val="003366"/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集规模</a:t>
                </a:r>
                <a:endParaRPr lang="en-US" altLang="zh-CN" sz="1800" kern="100" dirty="0">
                  <a:solidFill>
                    <a:srgbClr val="003366"/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ts val="2800"/>
                  </a:lnSpc>
                  <a:buClr>
                    <a:srgbClr val="003366"/>
                  </a:buClr>
                  <a:defRPr/>
                </a:pPr>
                <a:r>
                  <a:rPr lang="en-US" altLang="zh-CN" sz="1800" i="1" kern="100" dirty="0">
                    <a:solidFill>
                      <a:srgbClr val="003366"/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       N</a:t>
                </a:r>
                <a:r>
                  <a:rPr lang="zh-CN" altLang="zh-CN" sz="1800" kern="100" dirty="0">
                    <a:solidFill>
                      <a:srgbClr val="003366"/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：总迭代次数</a:t>
                </a:r>
                <a:endParaRPr lang="en-US" altLang="zh-CN" sz="1800" kern="100" dirty="0">
                  <a:solidFill>
                    <a:srgbClr val="003366"/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ts val="2800"/>
                  </a:lnSpc>
                  <a:buClr>
                    <a:srgbClr val="003366"/>
                  </a:buClr>
                  <a:defRPr/>
                </a:pPr>
                <a:r>
                  <a:rPr lang="en-US" altLang="zh-CN" sz="1800" i="1" kern="100" dirty="0">
                    <a:solidFill>
                      <a:srgbClr val="003366"/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       d</a:t>
                </a:r>
                <a:r>
                  <a:rPr lang="zh-CN" altLang="en-US" sz="1800" kern="100" dirty="0">
                    <a:solidFill>
                      <a:srgbClr val="003366"/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：输入数据维度</a:t>
                </a:r>
                <a:endParaRPr lang="en-US" altLang="zh-CN" sz="1800" kern="100" dirty="0">
                  <a:solidFill>
                    <a:srgbClr val="003366"/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marL="355600" lvl="2" indent="-355600">
                  <a:lnSpc>
                    <a:spcPts val="2800"/>
                  </a:lnSpc>
                  <a:spcBef>
                    <a:spcPts val="600"/>
                  </a:spcBef>
                  <a:buClr>
                    <a:srgbClr val="003366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1800" dirty="0">
                    <a:solidFill>
                      <a:srgbClr val="003366"/>
                    </a:solidFill>
                    <a:ea typeface="黑体" panose="02010609060101010101" pitchFamily="2" charset="-122"/>
                  </a:rPr>
                  <a:t>时间复杂度</a:t>
                </a:r>
                <a:endParaRPr lang="en-US" altLang="zh-CN" sz="1800" dirty="0">
                  <a:solidFill>
                    <a:srgbClr val="003366"/>
                  </a:solidFill>
                  <a:ea typeface="黑体" panose="02010609060101010101" pitchFamily="2" charset="-122"/>
                </a:endParaRPr>
              </a:p>
              <a:p>
                <a:pPr marL="0" lvl="2">
                  <a:lnSpc>
                    <a:spcPts val="2800"/>
                  </a:lnSpc>
                  <a:buClr>
                    <a:srgbClr val="003366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1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1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×|</m:t>
                      </m:r>
                      <m:r>
                        <a:rPr lang="en-US" altLang="zh-CN" sz="1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1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|×</m:t>
                      </m:r>
                      <m:r>
                        <a:rPr lang="en-US" altLang="zh-CN" sz="1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1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i="1" dirty="0">
                  <a:solidFill>
                    <a:srgbClr val="FF0000"/>
                  </a:solidFill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030" y="3429000"/>
                <a:ext cx="2368341" cy="2323713"/>
              </a:xfrm>
              <a:prstGeom prst="rect">
                <a:avLst/>
              </a:prstGeom>
              <a:blipFill>
                <a:blip r:embed="rId3"/>
                <a:stretch>
                  <a:fillRect l="-1538" t="-262"/>
                </a:stretch>
              </a:blipFill>
              <a:ln w="63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719999" y="2046970"/>
            <a:ext cx="5434058" cy="554880"/>
          </a:xfrm>
          <a:prstGeom prst="rect">
            <a:avLst/>
          </a:prstGeom>
          <a:noFill/>
          <a:ln w="6350">
            <a:solidFill>
              <a:schemeClr val="accent1"/>
            </a:solidFill>
            <a:miter lim="800000"/>
          </a:ln>
        </p:spPr>
        <p:txBody>
          <a:bodyPr/>
          <a:lstStyle/>
          <a:p>
            <a:pPr marL="342900" indent="-342900" fontAlgn="base"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 typeface="Wingdings" panose="05000000000000000000" pitchFamily="2" charset="2"/>
              <a:buChar char="w"/>
            </a:pPr>
            <a:r>
              <a:rPr kumimoji="1"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变分自编码器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——</a:t>
            </a:r>
            <a:r>
              <a:rPr kumimoji="1"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训练算法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提纲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764915" y="2564765"/>
            <a:ext cx="2917190" cy="3881120"/>
          </a:xfrm>
        </p:spPr>
        <p:txBody>
          <a:bodyPr/>
          <a:lstStyle/>
          <a:p>
            <a:pPr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引例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高维数据挖掘概述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数据降维</a:t>
            </a:r>
          </a:p>
          <a:p>
            <a:pPr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anose="02010609060101010101" pitchFamily="2" charset="-122"/>
              </a:rPr>
              <a:t>数据分类</a:t>
            </a:r>
            <a:endParaRPr lang="en-US" altLang="zh-CN" sz="2200" dirty="0">
              <a:solidFill>
                <a:srgbClr val="FF0000"/>
              </a:solidFill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数据聚类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总结</a:t>
            </a:r>
          </a:p>
          <a:p>
            <a:pPr eaLnBrk="1" hangingPunct="1"/>
            <a:endParaRPr lang="en-US" altLang="zh-CN" sz="2200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黑体" panose="02010609060101010101" pitchFamily="2" charset="-122"/>
              </a:rPr>
              <a:t>数据分类 </a:t>
            </a:r>
            <a:r>
              <a:rPr lang="en-US" altLang="zh-CN" dirty="0">
                <a:ea typeface="黑体" panose="02010609060101010101" pitchFamily="2" charset="-122"/>
              </a:rPr>
              <a:t>(1)</a:t>
            </a:r>
            <a:endParaRPr lang="zh-CN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20000" y="2160000"/>
            <a:ext cx="8424291" cy="16850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36000" rIns="0"/>
          <a:lstStyle/>
          <a:p>
            <a:pPr marL="342900" indent="-342900" fontAlgn="base"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 typeface="Wingdings" panose="05000000000000000000" pitchFamily="2" charset="2"/>
              <a:buChar char="w"/>
            </a:pPr>
            <a:r>
              <a:rPr kumimoji="1"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贝叶斯分类的基本概念</a:t>
            </a:r>
            <a:endParaRPr kumimoji="1" lang="en-US" altLang="zh-CN" sz="2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540000" lvl="1" indent="-180000" fontAlgn="base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 typeface="黑体" panose="02010609060101010101" pitchFamily="49" charset="-122"/>
              <a:buChar char="-"/>
            </a:pPr>
            <a:r>
              <a:rPr kumimoji="1" lang="zh-CN" altLang="zh-CN" sz="20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以贝叶斯定理为基础、用概率论和统计学知识进行分类的算法</a:t>
            </a:r>
            <a:endParaRPr kumimoji="1" lang="en-US" altLang="zh-CN" sz="2000" dirty="0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540000" lvl="1" indent="-180000" fontAlgn="base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 typeface="黑体" panose="02010609060101010101" pitchFamily="49" charset="-122"/>
              <a:buChar char="-"/>
            </a:pPr>
            <a:r>
              <a:rPr kumimoji="1" lang="zh-C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朴素贝叶斯分类、链增强朴素贝叶斯分类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、</a:t>
            </a:r>
            <a:r>
              <a:rPr kumimoji="1" lang="zh-C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树增强朴素贝叶斯分类</a:t>
            </a:r>
            <a:r>
              <a:rPr kumimoji="1" lang="zh-CN" altLang="zh-CN" sz="20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等</a:t>
            </a:r>
            <a:endParaRPr kumimoji="1" lang="en-US" altLang="zh-CN" sz="2000" dirty="0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94494" y="3682094"/>
            <a:ext cx="8280276" cy="24482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fontAlgn="base"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 typeface="Wingdings" panose="05000000000000000000" pitchFamily="2" charset="2"/>
              <a:buChar char="w"/>
            </a:pPr>
            <a:r>
              <a:rPr kumimoji="1"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朴素贝叶斯分类</a:t>
            </a:r>
            <a:endParaRPr kumimoji="1" lang="en-US" altLang="zh-CN" sz="2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540000" lvl="1" indent="-180000" fontAlgn="base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 typeface="黑体" panose="02010609060101010101" pitchFamily="49" charset="-122"/>
              <a:buChar char="-"/>
            </a:pPr>
            <a:r>
              <a:rPr kumimoji="1"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贝叶斯分类器中最简单、应用最为广泛的算法之一</a:t>
            </a:r>
            <a:endParaRPr kumimoji="1" lang="en-US" altLang="zh-CN" sz="2000" dirty="0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540000" lvl="1" indent="-180000" fontAlgn="base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 typeface="黑体" panose="02010609060101010101" pitchFamily="49" charset="-122"/>
              <a:buChar char="-"/>
            </a:pPr>
            <a:r>
              <a:rPr kumimoji="1"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由于假设特征之间相互独立，所以称为“朴素贝叶斯” </a:t>
            </a:r>
          </a:p>
          <a:p>
            <a:pPr marL="540000" lvl="1" indent="-180000" fontAlgn="base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 typeface="黑体" panose="02010609060101010101" pitchFamily="49" charset="-122"/>
              <a:buChar char="-"/>
            </a:pPr>
            <a:r>
              <a:rPr kumimoji="1"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分类时对每个类别计算</a:t>
            </a:r>
            <a:r>
              <a:rPr kumimoji="1" lang="en-US" altLang="zh-CN" sz="2000" i="1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P</a:t>
            </a:r>
            <a:r>
              <a:rPr kumimoji="1" lang="en-US" altLang="zh-CN" sz="20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kumimoji="1" lang="en-US" altLang="zh-CN" sz="2000" i="1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kumimoji="1" lang="en-US" altLang="zh-CN" sz="2000" i="1" baseline="-250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k</a:t>
            </a:r>
            <a:r>
              <a:rPr kumimoji="1" lang="en-US" altLang="zh-CN" sz="20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kumimoji="1" lang="en-US" altLang="zh-CN" sz="2000" i="1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P</a:t>
            </a:r>
            <a:r>
              <a:rPr kumimoji="1" lang="en-US" altLang="zh-CN" sz="20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kumimoji="1" lang="en-US" altLang="zh-CN" sz="2000" i="1" dirty="0" err="1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kumimoji="1" lang="en-US" altLang="zh-CN" sz="2000" i="1" baseline="-25000" dirty="0" err="1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i</a:t>
            </a:r>
            <a:r>
              <a:rPr kumimoji="1" lang="en-US" altLang="zh-CN" sz="2000" dirty="0" err="1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|</a:t>
            </a:r>
            <a:r>
              <a:rPr kumimoji="1" lang="en-US" altLang="zh-CN" sz="2000" i="1" dirty="0" err="1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kumimoji="1" lang="en-US" altLang="zh-CN" sz="2000" i="1" baseline="-25000" dirty="0" err="1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k</a:t>
            </a:r>
            <a:r>
              <a:rPr kumimoji="1" lang="en-US" altLang="zh-CN" sz="20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) </a:t>
            </a:r>
            <a:r>
              <a:rPr kumimoji="1"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，以</a:t>
            </a:r>
            <a:r>
              <a:rPr kumimoji="1" lang="en-US" altLang="zh-CN" sz="2000" i="1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P</a:t>
            </a:r>
            <a:r>
              <a:rPr kumimoji="1" lang="en-US" altLang="zh-CN" sz="20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kumimoji="1" lang="en-US" altLang="zh-CN" sz="2000" i="1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kumimoji="1" lang="en-US" altLang="zh-CN" sz="2000" i="1" baseline="-250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k</a:t>
            </a:r>
            <a:r>
              <a:rPr kumimoji="1" lang="en-US" altLang="zh-CN" sz="20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kumimoji="1" lang="en-US" altLang="zh-CN" sz="2000" i="1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P</a:t>
            </a:r>
            <a:r>
              <a:rPr kumimoji="1" lang="en-US" altLang="zh-CN" sz="20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kumimoji="1" lang="en-US" altLang="zh-CN" sz="2000" i="1" dirty="0" err="1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kumimoji="1" lang="en-US" altLang="zh-CN" sz="2000" i="1" baseline="-25000" dirty="0" err="1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i</a:t>
            </a:r>
            <a:r>
              <a:rPr kumimoji="1" lang="en-US" altLang="zh-CN" sz="2000" dirty="0" err="1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|</a:t>
            </a:r>
            <a:r>
              <a:rPr kumimoji="1" lang="en-US" altLang="zh-CN" sz="2000" i="1" dirty="0" err="1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kumimoji="1" lang="en-US" altLang="zh-CN" sz="2000" i="1" baseline="-25000" dirty="0" err="1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k</a:t>
            </a:r>
            <a:r>
              <a:rPr kumimoji="1" lang="en-US" altLang="zh-CN" sz="20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kumimoji="1"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的最大项作为待预测样本</a:t>
            </a:r>
            <a:r>
              <a:rPr kumimoji="1" lang="en-US" altLang="zh-CN" sz="2000" i="1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kumimoji="1"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所属的类别</a:t>
            </a:r>
            <a:endParaRPr kumimoji="1" lang="en-US" altLang="zh-CN" sz="2000" dirty="0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黑体" panose="02010609060101010101" pitchFamily="2" charset="-122"/>
              </a:rPr>
              <a:t>数据分类 </a:t>
            </a:r>
            <a:r>
              <a:rPr lang="en-US" altLang="zh-CN" dirty="0">
                <a:ea typeface="黑体" panose="02010609060101010101" pitchFamily="2" charset="-122"/>
              </a:rPr>
              <a:t>(2)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720000" y="2160000"/>
                <a:ext cx="5832003" cy="442133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marL="342900" indent="-342900" fontAlgn="base"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Font typeface="Wingdings" panose="05000000000000000000" pitchFamily="2" charset="2"/>
                  <a:buChar char="w"/>
                </a:pPr>
                <a:r>
                  <a:rPr kumimoji="1" lang="zh-CN" altLang="en-US" sz="22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贝叶斯分类的基本思想</a:t>
                </a:r>
                <a:endParaRPr kumimoji="1" lang="en-US" altLang="zh-CN" sz="2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  <a:p>
                <a:pPr marL="800100" lvl="1" indent="-342900" fontAlgn="base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Font typeface="黑体" panose="02010609060101010101" pitchFamily="49" charset="-122"/>
                  <a:buChar char="-"/>
                </a:pPr>
                <a:r>
                  <a:rPr kumimoji="1" lang="zh-CN" altLang="en-US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设</a:t>
                </a:r>
                <a:r>
                  <a:rPr kumimoji="1" lang="zh-CN" altLang="zh-CN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数据集</a:t>
                </a:r>
                <a:r>
                  <a:rPr kumimoji="1" lang="en-US" altLang="zh-CN" i="1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D</a:t>
                </a:r>
                <a:r>
                  <a:rPr kumimoji="1" lang="en-US" altLang="zh-CN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={</a:t>
                </a:r>
                <a:r>
                  <a:rPr kumimoji="1" lang="en-US" altLang="zh-CN" i="1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x</a:t>
                </a:r>
                <a:r>
                  <a:rPr kumimoji="1" lang="en-US" altLang="zh-CN" baseline="-25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1</a:t>
                </a:r>
                <a:r>
                  <a:rPr kumimoji="1" lang="en-US" altLang="zh-CN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,</a:t>
                </a:r>
                <a:r>
                  <a:rPr kumimoji="1" lang="en-US" altLang="zh-CN" i="1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 </a:t>
                </a:r>
                <a:r>
                  <a:rPr kumimoji="1" lang="en-US" altLang="zh-CN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…, </a:t>
                </a:r>
                <a:r>
                  <a:rPr kumimoji="1" lang="en-US" altLang="zh-CN" i="1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x</a:t>
                </a:r>
                <a:r>
                  <a:rPr kumimoji="1" lang="en-US" altLang="zh-CN" i="1" baseline="-25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i</a:t>
                </a:r>
                <a:r>
                  <a:rPr kumimoji="1" lang="en-US" altLang="zh-CN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kumimoji="1" lang="zh-CN" altLang="zh-CN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等线" panose="02010600030101010101" charset="-122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</m:d>
                      </m:sub>
                    </m:sSub>
                  </m:oMath>
                </a14:m>
                <a:r>
                  <a:rPr kumimoji="1" lang="en-US" altLang="zh-CN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}</a:t>
                </a:r>
                <a:r>
                  <a:rPr kumimoji="1" lang="zh-CN" altLang="zh-CN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，样本</a:t>
                </a:r>
                <a:r>
                  <a:rPr kumimoji="1" lang="en-US" altLang="zh-CN" i="1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x</a:t>
                </a:r>
                <a:r>
                  <a:rPr kumimoji="1" lang="en-US" altLang="zh-CN" i="1" baseline="-25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i</a:t>
                </a:r>
                <a:r>
                  <a:rPr kumimoji="1" lang="zh-CN" altLang="zh-CN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的属性集合</a:t>
                </a:r>
                <a:r>
                  <a:rPr kumimoji="1" lang="en-US" altLang="zh-CN" i="1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X</a:t>
                </a:r>
                <a:r>
                  <a:rPr kumimoji="1" lang="en-US" altLang="zh-CN" i="1" baseline="-25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i</a:t>
                </a:r>
                <a:r>
                  <a:rPr kumimoji="1" lang="en-US" altLang="zh-CN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={</a:t>
                </a:r>
                <a:r>
                  <a:rPr kumimoji="1" lang="en-US" altLang="zh-CN" i="1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x</a:t>
                </a:r>
                <a:r>
                  <a:rPr kumimoji="1" lang="en-US" altLang="zh-CN" i="1" baseline="-25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i</a:t>
                </a:r>
                <a:r>
                  <a:rPr kumimoji="1" lang="en-US" altLang="zh-CN" baseline="-25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1</a:t>
                </a:r>
                <a:r>
                  <a:rPr kumimoji="1" lang="en-US" altLang="zh-CN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,</a:t>
                </a:r>
                <a:r>
                  <a:rPr kumimoji="1" lang="en-US" altLang="zh-CN" i="1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 </a:t>
                </a:r>
                <a:r>
                  <a:rPr kumimoji="1" lang="en-US" altLang="zh-CN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…, </a:t>
                </a:r>
                <a:r>
                  <a:rPr kumimoji="1" lang="en-US" altLang="zh-CN" i="1" dirty="0" err="1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x</a:t>
                </a:r>
                <a:r>
                  <a:rPr kumimoji="1" lang="en-US" altLang="zh-CN" i="1" baseline="-25000" dirty="0" err="1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in</a:t>
                </a:r>
                <a:r>
                  <a:rPr kumimoji="1" lang="en-US" altLang="zh-CN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}</a:t>
                </a:r>
                <a:r>
                  <a:rPr kumimoji="1" lang="zh-CN" altLang="zh-CN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，类别集合</a:t>
                </a:r>
                <a:r>
                  <a:rPr kumimoji="1" lang="en-US" altLang="zh-CN" i="1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C</a:t>
                </a:r>
                <a:r>
                  <a:rPr kumimoji="1" lang="en-US" altLang="zh-CN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={</a:t>
                </a:r>
                <a:r>
                  <a:rPr kumimoji="1" lang="en-US" altLang="zh-CN" i="1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c</a:t>
                </a:r>
                <a:r>
                  <a:rPr kumimoji="1" lang="en-US" altLang="zh-CN" baseline="-25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1</a:t>
                </a:r>
                <a:r>
                  <a:rPr kumimoji="1" lang="en-US" altLang="zh-CN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, </a:t>
                </a:r>
                <a:r>
                  <a:rPr kumimoji="1" lang="en-US" altLang="zh-CN" i="1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c</a:t>
                </a:r>
                <a:r>
                  <a:rPr kumimoji="1" lang="en-US" altLang="zh-CN" baseline="-25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2</a:t>
                </a:r>
                <a:r>
                  <a:rPr kumimoji="1" lang="en-US" altLang="zh-CN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…, </a:t>
                </a:r>
                <a:r>
                  <a:rPr kumimoji="1" lang="en-US" altLang="zh-CN" i="1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c</a:t>
                </a:r>
                <a:r>
                  <a:rPr kumimoji="1" lang="en-US" altLang="zh-CN" i="1" baseline="-25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m</a:t>
                </a:r>
                <a:r>
                  <a:rPr kumimoji="1" lang="en-US" altLang="zh-CN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}</a:t>
                </a:r>
                <a:r>
                  <a:rPr kumimoji="1" lang="zh-CN" altLang="zh-CN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，即</a:t>
                </a:r>
                <a:r>
                  <a:rPr kumimoji="1" lang="zh-CN" altLang="en-US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样本</a:t>
                </a:r>
                <a:r>
                  <a:rPr kumimoji="1" lang="zh-CN" altLang="zh-CN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可分为</a:t>
                </a:r>
                <a:r>
                  <a:rPr kumimoji="1" lang="en-US" altLang="zh-CN" i="1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m</a:t>
                </a:r>
                <a:r>
                  <a:rPr kumimoji="1" lang="zh-CN" altLang="zh-CN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个类别</a:t>
                </a:r>
                <a:endParaRPr kumimoji="1" lang="en-US" altLang="zh-CN" dirty="0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marL="800100" lvl="1" indent="-342900" fontAlgn="base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Font typeface="黑体" panose="02010609060101010101" pitchFamily="49" charset="-122"/>
                  <a:buChar char="-"/>
                </a:pPr>
                <a:r>
                  <a:rPr kumimoji="1" lang="zh-CN" altLang="zh-CN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网络结构含有属性集合</a:t>
                </a:r>
                <a:r>
                  <a:rPr kumimoji="1" lang="en-US" altLang="zh-CN" i="1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X</a:t>
                </a:r>
                <a:r>
                  <a:rPr kumimoji="1" lang="en-US" altLang="zh-CN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={</a:t>
                </a:r>
                <a:r>
                  <a:rPr kumimoji="1" lang="en-US" altLang="zh-CN" i="1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x</a:t>
                </a:r>
                <a:r>
                  <a:rPr kumimoji="1" lang="en-US" altLang="zh-CN" baseline="-25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1</a:t>
                </a:r>
                <a:r>
                  <a:rPr kumimoji="1" lang="en-US" altLang="zh-CN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,</a:t>
                </a:r>
                <a:r>
                  <a:rPr kumimoji="1" lang="en-US" altLang="zh-CN" i="1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 </a:t>
                </a:r>
                <a:r>
                  <a:rPr kumimoji="1" lang="en-US" altLang="zh-CN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…, </a:t>
                </a:r>
                <a:r>
                  <a:rPr kumimoji="1" lang="en-US" altLang="zh-CN" i="1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x</a:t>
                </a:r>
                <a:r>
                  <a:rPr kumimoji="1" lang="en-US" altLang="zh-CN" i="1" baseline="-25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i</a:t>
                </a:r>
                <a:r>
                  <a:rPr kumimoji="1" lang="en-US" altLang="zh-CN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,…, </a:t>
                </a:r>
                <a:r>
                  <a:rPr kumimoji="1" lang="en-US" altLang="zh-CN" i="1" dirty="0" err="1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x</a:t>
                </a:r>
                <a:r>
                  <a:rPr kumimoji="1" lang="en-US" altLang="zh-CN" i="1" baseline="-25000" dirty="0" err="1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n</a:t>
                </a:r>
                <a:r>
                  <a:rPr kumimoji="1" lang="en-US" altLang="zh-CN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}</a:t>
                </a:r>
                <a:r>
                  <a:rPr kumimoji="1" lang="zh-CN" altLang="zh-CN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和类别集合</a:t>
                </a:r>
                <a:r>
                  <a:rPr kumimoji="1" lang="en-US" altLang="zh-CN" i="1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C</a:t>
                </a:r>
                <a:r>
                  <a:rPr kumimoji="1" lang="en-US" altLang="zh-CN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={</a:t>
                </a:r>
                <a:r>
                  <a:rPr kumimoji="1" lang="en-US" altLang="zh-CN" i="1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c</a:t>
                </a:r>
                <a:r>
                  <a:rPr kumimoji="1" lang="en-US" altLang="zh-CN" baseline="-25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1</a:t>
                </a:r>
                <a:r>
                  <a:rPr kumimoji="1" lang="en-US" altLang="zh-CN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, …, </a:t>
                </a:r>
                <a:r>
                  <a:rPr kumimoji="1" lang="en-US" altLang="zh-CN" i="1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c</a:t>
                </a:r>
                <a:r>
                  <a:rPr kumimoji="1" lang="en-US" altLang="zh-CN" i="1" baseline="-25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k</a:t>
                </a:r>
                <a:r>
                  <a:rPr kumimoji="1" lang="en-US" altLang="zh-CN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, …, </a:t>
                </a:r>
                <a:r>
                  <a:rPr kumimoji="1" lang="en-US" altLang="zh-CN" i="1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c</a:t>
                </a:r>
                <a:r>
                  <a:rPr kumimoji="1" lang="en-US" altLang="zh-CN" i="1" baseline="-25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m</a:t>
                </a:r>
                <a:r>
                  <a:rPr kumimoji="1" lang="en-US" altLang="zh-CN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}</a:t>
                </a:r>
                <a:r>
                  <a:rPr kumimoji="1" lang="zh-CN" altLang="en-US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。</a:t>
                </a:r>
                <a:r>
                  <a:rPr kumimoji="1" lang="zh-CN" altLang="zh-CN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对于属性集合为</a:t>
                </a:r>
                <a:r>
                  <a:rPr kumimoji="1" lang="en-US" altLang="zh-CN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{</a:t>
                </a:r>
                <a:r>
                  <a:rPr kumimoji="1" lang="en-US" altLang="zh-CN" i="1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x</a:t>
                </a:r>
                <a:r>
                  <a:rPr kumimoji="1" lang="en-US" altLang="zh-CN" baseline="-25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1</a:t>
                </a:r>
                <a:r>
                  <a:rPr kumimoji="1" lang="en-US" altLang="zh-CN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,</a:t>
                </a:r>
                <a:r>
                  <a:rPr kumimoji="1" lang="en-US" altLang="zh-CN" i="1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 x</a:t>
                </a:r>
                <a:r>
                  <a:rPr kumimoji="1" lang="en-US" altLang="zh-CN" baseline="-25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2</a:t>
                </a:r>
                <a:r>
                  <a:rPr kumimoji="1" lang="en-US" altLang="zh-CN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, …, </a:t>
                </a:r>
                <a:r>
                  <a:rPr kumimoji="1" lang="en-US" altLang="zh-CN" i="1" dirty="0" err="1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x</a:t>
                </a:r>
                <a:r>
                  <a:rPr kumimoji="1" lang="en-US" altLang="zh-CN" i="1" baseline="-25000" dirty="0" err="1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n</a:t>
                </a:r>
                <a:r>
                  <a:rPr kumimoji="1" lang="en-US" altLang="zh-CN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}</a:t>
                </a:r>
                <a:r>
                  <a:rPr kumimoji="1" lang="zh-CN" altLang="zh-CN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的待预测数据样本</a:t>
                </a:r>
                <a:r>
                  <a:rPr kumimoji="1" lang="en-US" altLang="zh-CN" i="1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X</a:t>
                </a:r>
                <a:r>
                  <a:rPr kumimoji="1" lang="zh-CN" altLang="zh-CN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zh-CN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使</a:t>
                </a:r>
                <a:r>
                  <a:rPr kumimoji="1"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P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(</a:t>
                </a:r>
                <a:r>
                  <a:rPr kumimoji="1"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c</a:t>
                </a:r>
                <a:r>
                  <a:rPr kumimoji="1" lang="en-US" altLang="zh-CN" i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k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|</a:t>
                </a:r>
                <a:r>
                  <a:rPr kumimoji="1"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x</a:t>
                </a:r>
                <a:r>
                  <a:rPr kumimoji="1" lang="en-US" altLang="zh-CN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1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, …, </a:t>
                </a:r>
                <a:r>
                  <a:rPr kumimoji="1" lang="en-US" altLang="zh-CN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x</a:t>
                </a:r>
                <a:r>
                  <a:rPr kumimoji="1" lang="en-US" altLang="zh-CN" i="1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n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)</a:t>
                </a:r>
                <a:r>
                  <a:rPr kumimoji="1" lang="zh-CN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最大的分类任务称为贝叶斯分类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：</a:t>
                </a:r>
                <a:endParaRPr kumimoji="1" lang="en-US" altLang="zh-CN" dirty="0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i="1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黑体" panose="0201060906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a:rPr kumimoji="1" lang="en-US" altLang="zh-CN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kumimoji="1" lang="en-US" altLang="zh-CN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kumimoji="1" lang="en-US" altLang="zh-CN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Times New Roman" panose="02020603050405020304" pitchFamily="18" charset="0"/>
                                </a:rPr>
                                <m:t>arg</m:t>
                              </m:r>
                              <m:r>
                                <a:rPr kumimoji="1" lang="en-US" altLang="zh-CN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kumimoji="1" lang="en-US" altLang="zh-CN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r>
                            <a:rPr kumimoji="1" lang="en-US" altLang="zh-CN" i="1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黑体" panose="02010609060101010101" pitchFamily="2" charset="-122"/>
                              <a:cs typeface="Times New Roman" panose="02020603050405020304" pitchFamily="18" charset="0"/>
                            </a:rPr>
                            <m:t>{</m:t>
                          </m:r>
                          <m:r>
                            <a:rPr kumimoji="1" lang="en-US" altLang="zh-CN" i="1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zh-CN" altLang="zh-CN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zh-CN" altLang="zh-CN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zh-CN" altLang="zh-CN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zh-CN" altLang="zh-CN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kumimoji="1" lang="en-US" altLang="zh-CN" dirty="0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</a:pPr>
                <a:r>
                  <a:rPr kumimoji="1" lang="en-US" altLang="zh-CN" i="1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              </a:t>
                </a:r>
                <a:r>
                  <a:rPr kumimoji="1" lang="en-US" altLang="zh-CN" i="1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c</a:t>
                </a:r>
                <a:r>
                  <a:rPr kumimoji="1" lang="en-US" altLang="zh-CN" i="1" baseline="-25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k</a:t>
                </a:r>
                <a:r>
                  <a:rPr kumimoji="1" lang="zh-CN" altLang="zh-CN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的后验概率为：</a:t>
                </a:r>
                <a:endParaRPr kumimoji="1" lang="en-US" altLang="zh-CN" sz="2000" dirty="0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7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0" y="2160000"/>
                <a:ext cx="5832003" cy="4421335"/>
              </a:xfrm>
              <a:prstGeom prst="rect">
                <a:avLst/>
              </a:prstGeom>
              <a:blipFill>
                <a:blip r:embed="rId2"/>
                <a:stretch>
                  <a:fillRect l="-1149" t="-1240" r="-522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259632" y="6056077"/>
                <a:ext cx="6624736" cy="676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zh-CN" altLang="zh-CN" i="1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zh-CN" altLang="zh-CN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zh-CN" altLang="zh-CN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zh-CN" altLang="zh-CN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zh-CN" altLang="zh-CN" i="1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zh-CN" altLang="zh-CN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zh-CN" altLang="zh-CN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zh-CN" altLang="zh-CN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zh-CN" altLang="zh-CN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zh-CN" i="1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zh-CN" altLang="zh-CN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zh-CN" altLang="zh-CN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zh-CN" altLang="zh-CN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kumimoji="1" lang="en-US" altLang="zh-CN" i="1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zh-CN" altLang="zh-CN" i="1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zh-CN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zh-CN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zh-CN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zh-CN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i="1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zh-CN" altLang="zh-CN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zh-CN" altLang="zh-CN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1" lang="en-US" altLang="zh-CN" i="1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zh-CN" altLang="zh-CN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zh-CN" altLang="zh-CN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zh-CN" altLang="zh-CN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kumimoji="1" lang="zh-CN" altLang="en-US" b="1" dirty="0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6056077"/>
                <a:ext cx="6624736" cy="676660"/>
              </a:xfrm>
              <a:prstGeom prst="rect">
                <a:avLst/>
              </a:prstGeom>
              <a:blipFill rotWithShape="1">
                <a:blip r:embed="rId3"/>
                <a:stretch>
                  <a:fillRect l="-6" t="-12" r="3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内容占位符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636912"/>
            <a:ext cx="2451096" cy="172819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6084170" y="4869160"/>
            <a:ext cx="2883143" cy="977366"/>
          </a:xfrm>
          <a:prstGeom prst="cloudCallout">
            <a:avLst>
              <a:gd name="adj1" fmla="val -55561"/>
              <a:gd name="adj2" fmla="val 6339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rIns="0"/>
          <a:lstStyle/>
          <a:p>
            <a:pPr algn="ctr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没有变量独立假设时计算需指数时间</a:t>
            </a:r>
            <a:endParaRPr kumimoji="1" lang="en-US" altLang="zh-CN" dirty="0">
              <a:solidFill>
                <a:srgbClr val="8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黑体" panose="02010609060101010101" pitchFamily="2" charset="-122"/>
              </a:rPr>
              <a:t>数据分类 </a:t>
            </a:r>
            <a:r>
              <a:rPr lang="en-US" altLang="zh-CN" dirty="0">
                <a:ea typeface="黑体" panose="02010609060101010101" pitchFamily="2" charset="-122"/>
              </a:rPr>
              <a:t>(3)</a:t>
            </a:r>
            <a:endParaRPr lang="zh-CN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20000" y="2160000"/>
            <a:ext cx="8213447" cy="26326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fontAlgn="base"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 typeface="Wingdings" panose="05000000000000000000" pitchFamily="2" charset="2"/>
              <a:buChar char="w"/>
            </a:pPr>
            <a:r>
              <a:rPr kumimoji="1"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朴素贝叶斯分类的基本思想</a:t>
            </a:r>
            <a:endParaRPr kumimoji="1" lang="en-US" altLang="zh-CN" sz="2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800100" lvl="1" indent="-342900" fontAlgn="base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 typeface="黑体" panose="02010609060101010101" pitchFamily="49" charset="-122"/>
              <a:buChar char="-"/>
            </a:pPr>
            <a:r>
              <a:rPr kumimoji="1" lang="zh-CN" altLang="zh-CN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设</a:t>
            </a:r>
            <a:r>
              <a:rPr kumimoji="1" lang="zh-CN" altLang="zh-CN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在给定类别变量下属性变量之间条件独立，</a:t>
            </a:r>
            <a:r>
              <a:rPr kumimoji="1"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朴素贝叶斯分类</a:t>
            </a:r>
            <a:r>
              <a:rPr kumimoji="1"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使</a:t>
            </a:r>
            <a:r>
              <a:rPr kumimoji="1"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P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kumimoji="1"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kumimoji="1" lang="en-US" altLang="zh-CN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k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|</a:t>
            </a:r>
            <a:r>
              <a:rPr kumimoji="1"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kumimoji="1"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, …, </a:t>
            </a:r>
            <a:r>
              <a:rPr kumimoji="1"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kumimoji="1" lang="en-US" altLang="zh-CN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n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kumimoji="1"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最大</a:t>
            </a:r>
            <a:endParaRPr kumimoji="1" lang="en-US" altLang="zh-CN" dirty="0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800100" lvl="1" indent="-342900" fontAlgn="base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 typeface="黑体" panose="02010609060101010101" pitchFamily="49" charset="-122"/>
              <a:buChar char="-"/>
            </a:pPr>
            <a:r>
              <a:rPr kumimoji="1" lang="zh-CN" altLang="en-US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在</a:t>
            </a:r>
            <a:r>
              <a:rPr kumimoji="1"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条件独立性假设</a:t>
            </a:r>
            <a:r>
              <a:rPr kumimoji="1" lang="zh-CN" altLang="en-US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下，朴素贝叶斯分类具有简单的星形结构</a:t>
            </a:r>
            <a:r>
              <a:rPr kumimoji="1" lang="zh-CN" altLang="zh-CN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网络结构</a:t>
            </a:r>
            <a:endParaRPr kumimoji="1" lang="en-US" altLang="zh-CN" dirty="0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800100" lvl="1" indent="-342900" fontAlgn="base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 typeface="黑体" panose="02010609060101010101" pitchFamily="49" charset="-122"/>
              <a:buChar char="-"/>
            </a:pPr>
            <a:r>
              <a:rPr kumimoji="1" lang="zh-CN" altLang="zh-CN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每个属性只有唯一的类</a:t>
            </a:r>
            <a:r>
              <a:rPr kumimoji="1" lang="en-US" altLang="zh-CN" i="1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kumimoji="1" lang="en-US" altLang="zh-CN" i="1" baseline="-250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k</a:t>
            </a:r>
            <a:r>
              <a:rPr kumimoji="1" lang="zh-CN" altLang="zh-CN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作为其父节点，这意味着给定类</a:t>
            </a:r>
            <a:r>
              <a:rPr kumimoji="1" lang="en-US" altLang="zh-CN" i="1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kumimoji="1" lang="en-US" altLang="zh-CN" i="1" baseline="-250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k</a:t>
            </a:r>
            <a:r>
              <a:rPr kumimoji="1" lang="zh-CN" altLang="zh-CN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时，</a:t>
            </a:r>
            <a:r>
              <a:rPr kumimoji="1" lang="en-US" altLang="zh-CN" i="1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kumimoji="1" lang="en-US" altLang="zh-CN" baseline="-250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kumimoji="1" lang="en-US" altLang="zh-CN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, </a:t>
            </a:r>
            <a:r>
              <a:rPr kumimoji="1" lang="en-US" altLang="zh-CN" i="1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kumimoji="1" lang="en-US" altLang="zh-CN" baseline="-250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kumimoji="1" lang="en-US" altLang="zh-CN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, …, </a:t>
            </a:r>
            <a:r>
              <a:rPr kumimoji="1" lang="en-US" altLang="zh-CN" i="1" dirty="0" err="1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kumimoji="1" lang="en-US" altLang="zh-CN" i="1" baseline="-25000" dirty="0" err="1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n</a:t>
            </a:r>
            <a:r>
              <a:rPr kumimoji="1"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条件独立</a:t>
            </a:r>
            <a:r>
              <a:rPr kumimoji="1" lang="zh-CN" altLang="en-US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zh-CN" altLang="zh-CN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即</a:t>
            </a:r>
            <a:endParaRPr kumimoji="1" lang="en-US" altLang="zh-CN" dirty="0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0950" y="4973417"/>
            <a:ext cx="3021615" cy="172065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418227" y="4792649"/>
                <a:ext cx="3502887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zh-CN" altLang="zh-CN" b="1" i="1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zh-CN" altLang="zh-CN" b="1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zh-CN" altLang="zh-CN" b="1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zh-CN" altLang="zh-CN" b="1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kumimoji="1" lang="zh-CN" altLang="zh-CN" b="1" i="1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i="1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zh-CN" i="1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zh-CN" altLang="zh-CN" b="1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zh-CN" altLang="zh-CN" b="1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zh-CN" altLang="zh-CN" b="1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b="1" dirty="0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227" y="4792649"/>
                <a:ext cx="3502887" cy="848566"/>
              </a:xfrm>
              <a:prstGeom prst="rect">
                <a:avLst/>
              </a:prstGeom>
              <a:blipFill rotWithShape="1">
                <a:blip r:embed="rId3"/>
                <a:stretch>
                  <a:fillRect l="-8" t="-36" r="14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黑体" panose="02010609060101010101" pitchFamily="2" charset="-122"/>
              </a:rPr>
              <a:t>数据分类 </a:t>
            </a:r>
            <a:r>
              <a:rPr lang="en-US" altLang="zh-CN" dirty="0">
                <a:ea typeface="黑体" panose="02010609060101010101" pitchFamily="2" charset="-122"/>
              </a:rPr>
              <a:t>(4)</a:t>
            </a:r>
            <a:endParaRPr lang="zh-CN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20000" y="2160000"/>
            <a:ext cx="7992244" cy="34132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fontAlgn="base"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 typeface="Wingdings" panose="05000000000000000000" pitchFamily="2" charset="2"/>
              <a:buChar char="w"/>
            </a:pPr>
            <a:r>
              <a:rPr kumimoji="1"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朴素贝叶斯分类的基本思想</a:t>
            </a:r>
            <a:endParaRPr kumimoji="1" lang="en-US" altLang="zh-CN" sz="2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800100" lvl="1" indent="-342900" fontAlgn="base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 typeface="黑体" panose="02010609060101010101" pitchFamily="49" charset="-122"/>
              <a:buChar char="-"/>
            </a:pPr>
            <a:r>
              <a:rPr kumimoji="1" lang="zh-C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为了降低</a:t>
            </a:r>
            <a:r>
              <a:rPr kumimoji="1"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P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(</a:t>
            </a:r>
            <a:r>
              <a:rPr kumimoji="1"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kumimoji="1" lang="en-US" altLang="zh-CN" sz="20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k 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| </a:t>
            </a:r>
            <a:r>
              <a:rPr kumimoji="1"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kumimoji="1" lang="en-US" altLang="zh-CN" sz="20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, …, </a:t>
            </a:r>
            <a:r>
              <a:rPr kumimoji="1"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kumimoji="1" lang="en-US" altLang="zh-CN" sz="20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n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kumimoji="1" lang="zh-C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的计算复杂度</a:t>
            </a:r>
            <a:r>
              <a:rPr kumimoji="1" lang="zh-CN" altLang="zh-CN" sz="20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，根据条件独立性将联合概率分解为：</a:t>
            </a:r>
            <a:endParaRPr kumimoji="1" lang="en-US" altLang="zh-CN" sz="2000" dirty="0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800100" lvl="1" indent="-342900" fontAlgn="base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Tx/>
              <a:buChar char="-"/>
            </a:pPr>
            <a:endParaRPr kumimoji="1" lang="en-US" altLang="zh-CN" sz="2000" dirty="0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800100" lvl="1" indent="-342900" fontAlgn="base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Tx/>
              <a:buChar char="-"/>
            </a:pPr>
            <a:endParaRPr kumimoji="1" lang="en-US" altLang="zh-CN" sz="2000" dirty="0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800100" lvl="1" indent="-342900" fontAlgn="base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 typeface="黑体" panose="02010609060101010101" pitchFamily="49" charset="-122"/>
              <a:buChar char="-"/>
            </a:pPr>
            <a:r>
              <a:rPr kumimoji="1" lang="zh-CN" altLang="zh-CN" sz="2000" kern="1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根据联合概率的分解形式，对于给定的待预测样本</a:t>
            </a:r>
            <a:r>
              <a:rPr kumimoji="1" lang="en-US" altLang="zh-CN" sz="2000" i="1" kern="1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zh-CN" altLang="zh-CN" sz="2000" kern="1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，朴素贝叶斯分类形式表示为：</a:t>
            </a:r>
          </a:p>
          <a:p>
            <a:pPr marL="800100" lvl="1" indent="-342900" fontAlgn="base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Tx/>
              <a:buChar char="-"/>
            </a:pPr>
            <a:endParaRPr kumimoji="1" lang="en-US" altLang="zh-CN" sz="2000" dirty="0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371600" y="3442328"/>
                <a:ext cx="6750496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zh-CN" altLang="zh-CN" b="1" i="1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zh-CN" altLang="zh-CN" b="1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zh-CN" altLang="zh-CN" b="1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zh-CN" altLang="zh-CN" b="1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zh-CN" altLang="zh-CN" b="1" i="1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zh-CN" altLang="zh-CN" b="1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zh-CN" altLang="zh-CN" b="1" i="1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zh-CN" altLang="zh-CN" b="1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zh-CN" altLang="zh-CN" b="1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zh-CN" altLang="zh-CN" b="1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zh-CN" altLang="zh-CN" b="1" i="1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zh-CN" altLang="zh-CN" b="1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limLoc m:val="undOvr"/>
                          <m:ctrlPr>
                            <a:rPr kumimoji="1" lang="zh-CN" altLang="zh-CN" b="1" i="1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i="1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i="1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zh-CN" i="1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zh-CN" altLang="zh-CN" b="1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zh-CN" altLang="zh-CN" b="1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zh-CN" altLang="zh-CN" b="1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b="1" dirty="0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442328"/>
                <a:ext cx="6750496" cy="848566"/>
              </a:xfrm>
              <a:prstGeom prst="rect">
                <a:avLst/>
              </a:prstGeom>
              <a:blipFill rotWithShape="1">
                <a:blip r:embed="rId2"/>
                <a:stretch>
                  <a:fillRect t="-74" r="7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460848" y="5365821"/>
                <a:ext cx="457200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kumimoji="1" lang="zh-CN" altLang="zh-CN" b="1" i="1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kumimoji="1" lang="en-US" altLang="zh-CN" i="1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zh-CN" altLang="zh-CN" b="1" i="1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limLow>
                            <m:limLowPr>
                              <m:ctrlPr>
                                <a:rPr kumimoji="1" lang="zh-CN" altLang="zh-CN" b="1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kumimoji="1" lang="zh-CN" altLang="zh-CN" b="1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zh-CN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  <m:d>
                            <m:dPr>
                              <m:begChr m:val="{"/>
                              <m:endChr m:val="}"/>
                              <m:ctrlPr>
                                <a:rPr kumimoji="1" lang="zh-CN" altLang="zh-CN" b="1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kumimoji="1" lang="zh-CN" altLang="zh-CN" b="1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zh-CN" altLang="zh-CN" b="1" i="1">
                                          <a:solidFill>
                                            <a:srgbClr val="0033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solidFill>
                                            <a:srgbClr val="0033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solidFill>
                                            <a:srgbClr val="0033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limLoc m:val="undOvr"/>
                                  <m:ctrlPr>
                                    <a:rPr kumimoji="1" lang="zh-CN" altLang="zh-CN" b="1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zh-CN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kumimoji="1" lang="zh-CN" altLang="zh-CN" b="1" i="1">
                                          <a:solidFill>
                                            <a:srgbClr val="0033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zh-CN" altLang="zh-CN" b="1" i="1">
                                              <a:solidFill>
                                                <a:srgbClr val="00336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i="1">
                                              <a:solidFill>
                                                <a:srgbClr val="00336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>
                                              <a:solidFill>
                                                <a:srgbClr val="00336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1" lang="zh-CN" altLang="zh-CN" b="1" i="1">
                                              <a:solidFill>
                                                <a:srgbClr val="00336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i="1">
                                              <a:solidFill>
                                                <a:srgbClr val="00336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i="1">
                                              <a:solidFill>
                                                <a:srgbClr val="00336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kumimoji="1" lang="zh-CN" altLang="en-US" b="1" dirty="0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848" y="5365821"/>
                <a:ext cx="4572000" cy="848566"/>
              </a:xfrm>
              <a:prstGeom prst="rect">
                <a:avLst/>
              </a:prstGeom>
              <a:blipFill rotWithShape="1">
                <a:blip r:embed="rId3"/>
                <a:stretch>
                  <a:fillRect l="-5" t="-8" r="5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引例 </a:t>
            </a:r>
            <a:r>
              <a:rPr lang="en-US" altLang="zh-CN" dirty="0">
                <a:ea typeface="黑体" panose="02010609060101010101" pitchFamily="2" charset="-122"/>
              </a:rPr>
              <a:t>(1)</a:t>
            </a:r>
            <a:endParaRPr lang="zh-CN" dirty="0">
              <a:ea typeface="黑体" panose="02010609060101010101" pitchFamily="2" charset="-122"/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idx="1"/>
          </p:nvPr>
        </p:nvSpPr>
        <p:spPr>
          <a:xfrm>
            <a:off x="720000" y="2160000"/>
            <a:ext cx="8761925" cy="2416577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</a:pPr>
            <a:r>
              <a:rPr lang="en-US" altLang="zh-CN" sz="2200" b="1" kern="1200" dirty="0">
                <a:solidFill>
                  <a:srgbClr val="0000FF"/>
                </a:solidFill>
                <a:latin typeface="+mj-lt"/>
                <a:ea typeface="黑体" panose="02010609060101010101" pitchFamily="2" charset="-122"/>
              </a:rPr>
              <a:t>MNIST</a:t>
            </a:r>
            <a:r>
              <a:rPr lang="zh-CN" altLang="en-US" sz="2200" b="1" kern="1200" dirty="0">
                <a:solidFill>
                  <a:srgbClr val="0000FF"/>
                </a:solidFill>
                <a:latin typeface="+mj-lt"/>
                <a:ea typeface="黑体" panose="02010609060101010101" pitchFamily="2" charset="-122"/>
              </a:rPr>
              <a:t>数据集：</a:t>
            </a:r>
            <a:r>
              <a:rPr lang="en-US" altLang="zh-CN" sz="2200" b="1" kern="1200" dirty="0">
                <a:solidFill>
                  <a:srgbClr val="0000FF"/>
                </a:solidFill>
                <a:latin typeface="+mj-lt"/>
                <a:ea typeface="黑体" panose="02010609060101010101" pitchFamily="2" charset="-122"/>
              </a:rPr>
              <a:t>60000</a:t>
            </a:r>
            <a:r>
              <a:rPr lang="zh-CN" altLang="en-US" sz="2200" b="1" kern="1200" dirty="0">
                <a:solidFill>
                  <a:srgbClr val="0000FF"/>
                </a:solidFill>
                <a:latin typeface="+mj-lt"/>
                <a:ea typeface="黑体" panose="02010609060101010101" pitchFamily="2" charset="-122"/>
              </a:rPr>
              <a:t>个训练样本和</a:t>
            </a:r>
            <a:r>
              <a:rPr lang="en-US" altLang="zh-CN" sz="2200" b="1" kern="1200" dirty="0">
                <a:solidFill>
                  <a:srgbClr val="0000FF"/>
                </a:solidFill>
                <a:latin typeface="+mj-lt"/>
                <a:ea typeface="黑体" panose="02010609060101010101" pitchFamily="2" charset="-122"/>
              </a:rPr>
              <a:t>10000</a:t>
            </a:r>
            <a:r>
              <a:rPr lang="zh-CN" altLang="en-US" sz="2200" b="1" kern="1200" dirty="0">
                <a:solidFill>
                  <a:srgbClr val="0000FF"/>
                </a:solidFill>
                <a:latin typeface="+mj-lt"/>
                <a:ea typeface="黑体" panose="02010609060101010101" pitchFamily="2" charset="-122"/>
              </a:rPr>
              <a:t>个测试样本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j-lt"/>
                <a:ea typeface="黑体" panose="02010609060101010101" pitchFamily="2" charset="-122"/>
              </a:rPr>
              <a:t>  </a:t>
            </a:r>
          </a:p>
        </p:txBody>
      </p:sp>
      <p:sp>
        <p:nvSpPr>
          <p:cNvPr id="6" name="Rectangle 54"/>
          <p:cNvSpPr>
            <a:spLocks noChangeArrowheads="1"/>
          </p:cNvSpPr>
          <p:nvPr/>
        </p:nvSpPr>
        <p:spPr bwMode="auto">
          <a:xfrm>
            <a:off x="2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</a:pPr>
            <a:endParaRPr kumimoji="1" lang="zh-CN" altLang="en-US" sz="2800" b="1">
              <a:solidFill>
                <a:srgbClr val="003366"/>
              </a:solidFill>
              <a:latin typeface="+mj-lt"/>
              <a:ea typeface="黑体" panose="02010609060101010101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841904"/>
              </p:ext>
            </p:extLst>
          </p:nvPr>
        </p:nvGraphicFramePr>
        <p:xfrm>
          <a:off x="1043608" y="3090379"/>
          <a:ext cx="2408238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912110" imgH="1385570" progId="Visio.Drawing.11">
                  <p:embed/>
                </p:oleObj>
              </mc:Choice>
              <mc:Fallback>
                <p:oleObj name="Visio" r:id="rId2" imgW="2912110" imgH="1385570" progId="Visio.Drawing.11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090379"/>
                        <a:ext cx="2408238" cy="1173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6"/>
          <p:cNvSpPr>
            <a:spLocks noChangeArrowheads="1"/>
          </p:cNvSpPr>
          <p:nvPr/>
        </p:nvSpPr>
        <p:spPr bwMode="auto">
          <a:xfrm>
            <a:off x="5508106" y="3406516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</a:pPr>
            <a:endParaRPr kumimoji="1" lang="zh-CN" altLang="en-US" sz="2800" b="1">
              <a:solidFill>
                <a:srgbClr val="003366"/>
              </a:solidFill>
              <a:latin typeface="+mj-lt"/>
              <a:ea typeface="黑体" panose="02010609060101010101" pitchFamily="2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370238"/>
              </p:ext>
            </p:extLst>
          </p:nvPr>
        </p:nvGraphicFramePr>
        <p:xfrm>
          <a:off x="5001664" y="2986571"/>
          <a:ext cx="3386760" cy="1352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757420" imgH="1897380" progId="Visio.Drawing.11">
                  <p:embed/>
                </p:oleObj>
              </mc:Choice>
              <mc:Fallback>
                <p:oleObj name="Visio" r:id="rId4" imgW="4757420" imgH="1897380" progId="Visio.Drawing.11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1664" y="2986571"/>
                        <a:ext cx="3386760" cy="13521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685800" y="2649037"/>
            <a:ext cx="4176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黑体" panose="02010609060101010101" pitchFamily="49" charset="-122"/>
              <a:buChar char="-"/>
            </a:pPr>
            <a:r>
              <a:rPr kumimoji="1" lang="en-US" altLang="zh-CN" sz="1600" dirty="0">
                <a:solidFill>
                  <a:srgbClr val="003366"/>
                </a:solidFill>
                <a:latin typeface="+mj-lt"/>
                <a:ea typeface="黑体" panose="02010609060101010101" pitchFamily="2" charset="-122"/>
              </a:rPr>
              <a:t>28</a:t>
            </a:r>
            <a:r>
              <a:rPr kumimoji="1" lang="en-US" altLang="zh-CN" sz="1600" dirty="0">
                <a:solidFill>
                  <a:srgbClr val="003366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1600" dirty="0">
                <a:solidFill>
                  <a:srgbClr val="003366"/>
                </a:solidFill>
                <a:latin typeface="+mj-lt"/>
                <a:ea typeface="黑体" panose="02010609060101010101" pitchFamily="2" charset="-122"/>
              </a:rPr>
              <a:t>28</a:t>
            </a:r>
            <a:r>
              <a:rPr kumimoji="1" lang="zh-CN" altLang="zh-CN" sz="1600" dirty="0">
                <a:solidFill>
                  <a:srgbClr val="003366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像素手写数字图片的</a:t>
            </a:r>
            <a:r>
              <a:rPr kumimoji="1" lang="en-US" altLang="zh-CN" sz="1600" dirty="0">
                <a:solidFill>
                  <a:srgbClr val="003366"/>
                </a:solidFill>
                <a:latin typeface="+mj-lt"/>
                <a:ea typeface="黑体" panose="02010609060101010101" pitchFamily="2" charset="-122"/>
              </a:rPr>
              <a:t>MNIST</a:t>
            </a:r>
            <a:r>
              <a:rPr kumimoji="1" lang="zh-CN" altLang="zh-CN" sz="1600" dirty="0">
                <a:solidFill>
                  <a:srgbClr val="003366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数据集</a:t>
            </a:r>
            <a:endParaRPr kumimoji="1" lang="en-US" altLang="zh-CN" sz="1600" dirty="0">
              <a:solidFill>
                <a:srgbClr val="003366"/>
              </a:solidFill>
              <a:latin typeface="+mj-lt"/>
              <a:ea typeface="黑体" panose="0201060906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788024" y="2648017"/>
            <a:ext cx="4176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Tx/>
              <a:buFont typeface="黑体" panose="02010609060101010101" pitchFamily="49" charset="-122"/>
              <a:buChar char="-"/>
              <a:defRPr/>
            </a:pPr>
            <a:r>
              <a:rPr kumimoji="1" lang="zh-CN" altLang="zh-CN" sz="1600" dirty="0">
                <a:solidFill>
                  <a:srgbClr val="003366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手写数字</a:t>
            </a:r>
            <a:r>
              <a:rPr kumimoji="1" lang="en-US" altLang="zh-CN" sz="1600" dirty="0">
                <a:solidFill>
                  <a:srgbClr val="003366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“1”</a:t>
            </a:r>
            <a:r>
              <a:rPr kumimoji="1" lang="zh-CN" altLang="zh-CN" sz="1600" dirty="0">
                <a:solidFill>
                  <a:srgbClr val="003366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的图片及相应的像素矩阵</a:t>
            </a:r>
            <a:endParaRPr kumimoji="1" lang="en-US" altLang="zh-CN" sz="1600" dirty="0">
              <a:solidFill>
                <a:srgbClr val="003366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5436098" y="5412737"/>
            <a:ext cx="3283271" cy="113107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zh-CN" altLang="en-US" dirty="0">
                <a:solidFill>
                  <a:srgbClr val="003366"/>
                </a:solidFill>
                <a:latin typeface="+mj-lt"/>
                <a:ea typeface="黑体" panose="02010609060101010101" pitchFamily="2" charset="-122"/>
              </a:rPr>
              <a:t> 完成数据分类</a:t>
            </a:r>
            <a:r>
              <a:rPr kumimoji="1" lang="zh-CN" altLang="en-US" dirty="0">
                <a:solidFill>
                  <a:srgbClr val="003366"/>
                </a:solidFill>
                <a:latin typeface="+mj-lt"/>
                <a:ea typeface="黑体" panose="02010609060101010101" pitchFamily="2" charset="-122"/>
                <a:sym typeface="Wingdings" panose="05000000000000000000" pitchFamily="2" charset="2"/>
              </a:rPr>
              <a:t></a:t>
            </a:r>
            <a:endParaRPr kumimoji="1" lang="zh-CN" altLang="en-US" dirty="0">
              <a:solidFill>
                <a:srgbClr val="003366"/>
              </a:solidFill>
              <a:latin typeface="+mj-lt"/>
              <a:ea typeface="黑体" panose="02010609060101010101" pitchFamily="2" charset="-122"/>
            </a:endParaRPr>
          </a:p>
          <a:p>
            <a:pPr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zh-CN" altLang="en-US" dirty="0">
                <a:solidFill>
                  <a:srgbClr val="003366"/>
                </a:solidFill>
                <a:latin typeface="+mj-lt"/>
                <a:ea typeface="黑体" panose="02010609060101010101" pitchFamily="2" charset="-122"/>
              </a:rPr>
              <a:t> 数据维度高，计算复杂度高</a:t>
            </a:r>
            <a:r>
              <a:rPr kumimoji="1" lang="zh-CN" altLang="en-US" dirty="0">
                <a:solidFill>
                  <a:srgbClr val="003366"/>
                </a:solidFill>
                <a:latin typeface="+mj-lt"/>
                <a:ea typeface="黑体" panose="02010609060101010101" pitchFamily="2" charset="-122"/>
                <a:sym typeface="Wingdings" panose="05000000000000000000" pitchFamily="2" charset="2"/>
              </a:rPr>
              <a:t>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zh-CN" altLang="en-US" dirty="0">
                <a:solidFill>
                  <a:srgbClr val="003366"/>
                </a:solidFill>
                <a:latin typeface="+mj-lt"/>
                <a:ea typeface="黑体" panose="02010609060101010101" pitchFamily="2" charset="-122"/>
                <a:sym typeface="Wingdings" panose="05000000000000000000" pitchFamily="2" charset="2"/>
              </a:rPr>
              <a:t> 可视化程度不高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46620" y="4473978"/>
            <a:ext cx="4176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黑体" panose="02010609060101010101" pitchFamily="49" charset="-122"/>
              <a:buChar char="-"/>
            </a:pPr>
            <a:r>
              <a:rPr kumimoji="1" lang="zh-CN" altLang="en-US" sz="1600" dirty="0">
                <a:solidFill>
                  <a:srgbClr val="003366"/>
                </a:solidFill>
                <a:latin typeface="+mj-lt"/>
                <a:ea typeface="黑体" panose="02010609060101010101" pitchFamily="2" charset="-122"/>
              </a:rPr>
              <a:t>手写数字“</a:t>
            </a:r>
            <a:r>
              <a:rPr kumimoji="1" lang="en-US" altLang="zh-CN" sz="1600" dirty="0">
                <a:solidFill>
                  <a:srgbClr val="003366"/>
                </a:solidFill>
                <a:latin typeface="+mj-lt"/>
                <a:ea typeface="黑体" panose="02010609060101010101" pitchFamily="2" charset="-122"/>
              </a:rPr>
              <a:t>1</a:t>
            </a:r>
            <a:r>
              <a:rPr kumimoji="1" lang="zh-CN" altLang="en-US" sz="1600" dirty="0">
                <a:solidFill>
                  <a:srgbClr val="003366"/>
                </a:solidFill>
                <a:latin typeface="+mj-lt"/>
                <a:ea typeface="黑体" panose="02010609060101010101" pitchFamily="2" charset="-122"/>
              </a:rPr>
              <a:t>”的图片识别模型训练过程</a:t>
            </a:r>
            <a:endParaRPr kumimoji="1" lang="en-US" altLang="zh-CN" sz="1600" dirty="0">
              <a:solidFill>
                <a:srgbClr val="003366"/>
              </a:solidFill>
              <a:latin typeface="+mj-lt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030450" y="4565505"/>
                <a:ext cx="2527734" cy="8302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</a:pPr>
                <a:r>
                  <a:rPr kumimoji="1" lang="zh-CN" altLang="en-US" dirty="0">
                    <a:solidFill>
                      <a:srgbClr val="FF0000"/>
                    </a:solidFill>
                    <a:latin typeface="+mj-lt"/>
                    <a:ea typeface="黑体" panose="02010609060101010101" pitchFamily="2" charset="-122"/>
                  </a:rPr>
                  <a:t>乘法运算次数：</a:t>
                </a:r>
                <a:endParaRPr kumimoji="1" lang="en-US" altLang="zh-CN" dirty="0">
                  <a:solidFill>
                    <a:srgbClr val="FF0000"/>
                  </a:solidFill>
                  <a:latin typeface="+mj-lt"/>
                  <a:ea typeface="黑体" panose="02010609060101010101" pitchFamily="2" charset="-122"/>
                </a:endParaRPr>
              </a:p>
              <a:p>
                <a:pPr fontAlgn="base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</a:pP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784</m:t>
                    </m:r>
                    <m:r>
                      <a:rPr kumimoji="1"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×10=</m:t>
                    </m:r>
                  </m:oMath>
                </a14:m>
                <a:r>
                  <a:rPr kumimoji="1" lang="en-US" altLang="zh-CN" dirty="0">
                    <a:solidFill>
                      <a:srgbClr val="000000"/>
                    </a:solidFill>
                    <a:latin typeface="+mj-lt"/>
                    <a:ea typeface="黑体" panose="02010609060101010101" pitchFamily="2" charset="-122"/>
                  </a:rPr>
                  <a:t>7840</a:t>
                </a: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450" y="4565505"/>
                <a:ext cx="2527734" cy="830227"/>
              </a:xfrm>
              <a:prstGeom prst="rect">
                <a:avLst/>
              </a:prstGeom>
              <a:blipFill>
                <a:blip r:embed="rId6"/>
                <a:stretch>
                  <a:fillRect l="-1928" t="-735" b="-11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592" y="4941168"/>
            <a:ext cx="3954780" cy="179832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黑体" panose="02010609060101010101" pitchFamily="2" charset="-122"/>
              </a:rPr>
              <a:t>数据分类 </a:t>
            </a:r>
            <a:r>
              <a:rPr lang="en-US" altLang="zh-CN" dirty="0">
                <a:ea typeface="黑体" panose="02010609060101010101" pitchFamily="2" charset="-122"/>
              </a:rPr>
              <a:t>(5)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720000" y="2160000"/>
                <a:ext cx="7937112" cy="384099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marL="342900" indent="-342900" fontAlgn="base"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Font typeface="Wingdings" panose="05000000000000000000" pitchFamily="2" charset="2"/>
                  <a:buChar char="w"/>
                </a:pPr>
                <a:r>
                  <a:rPr kumimoji="1" lang="zh-CN" altLang="en-US" sz="22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朴素贝叶斯分类的训练算法</a:t>
                </a:r>
                <a:endParaRPr kumimoji="1" lang="en-US" altLang="zh-CN" sz="2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  <a:p>
                <a:pPr lvl="1" fontAlgn="base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</a:pPr>
                <a:r>
                  <a:rPr kumimoji="1" lang="zh-CN" alt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关键步骤</a:t>
                </a:r>
                <a:r>
                  <a:rPr kumimoji="1" lang="zh-CN" altLang="zh-CN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：</a:t>
                </a:r>
                <a:endParaRPr kumimoji="1"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marL="792000" lvl="2" indent="-342900" fontAlgn="base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Font typeface="黑体" panose="02010609060101010101" pitchFamily="49" charset="-122"/>
                  <a:buChar char="-"/>
                </a:pPr>
                <a:r>
                  <a:rPr kumimoji="1" lang="zh-CN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确定特征属性、获取样本数据集</a:t>
                </a:r>
                <a:endPara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marL="792000" lvl="2" indent="-342900" fontAlgn="base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Font typeface="黑体" panose="02010609060101010101" pitchFamily="49" charset="-122"/>
                  <a:buChar char="-"/>
                </a:pPr>
                <a:r>
                  <a:rPr kumimoji="1" lang="zh-CN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训练分类器，分别计算每个类别的概率</a:t>
                </a:r>
                <a:r>
                  <a:rPr kumimoji="1" lang="en-US" altLang="zh-CN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P</a:t>
                </a:r>
                <a:r>
                  <a:rPr kumimoji="1"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(</a:t>
                </a:r>
                <a:r>
                  <a:rPr kumimoji="1" lang="en-US" altLang="zh-CN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c</a:t>
                </a:r>
                <a:r>
                  <a:rPr kumimoji="1" lang="en-US" altLang="zh-CN" i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k</a:t>
                </a:r>
                <a:r>
                  <a:rPr kumimoji="1"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)</a:t>
                </a:r>
                <a:r>
                  <a:rPr kumimoji="1" lang="zh-CN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和每个属性在该类别下的条件概率</a:t>
                </a:r>
                <a:r>
                  <a:rPr kumimoji="1" lang="en-US" altLang="zh-CN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P</a:t>
                </a:r>
                <a:r>
                  <a:rPr kumimoji="1"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(</a:t>
                </a:r>
                <a:r>
                  <a:rPr kumimoji="1" lang="en-US" altLang="zh-CN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x</a:t>
                </a:r>
                <a:r>
                  <a:rPr kumimoji="1" lang="en-US" altLang="zh-CN" i="1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i</a:t>
                </a:r>
                <a:r>
                  <a:rPr kumimoji="1" lang="en-US" altLang="zh-CN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|</a:t>
                </a:r>
                <a:r>
                  <a:rPr kumimoji="1" lang="en-US" altLang="zh-CN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c</a:t>
                </a:r>
                <a:r>
                  <a:rPr kumimoji="1" lang="en-US" altLang="zh-CN" i="1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k</a:t>
                </a:r>
                <a:r>
                  <a:rPr kumimoji="1"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)</a:t>
                </a:r>
                <a:endPara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marL="792000" lvl="2" indent="-342900" fontAlgn="base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Font typeface="黑体" panose="02010609060101010101" pitchFamily="49" charset="-122"/>
                  <a:buChar char="-"/>
                </a:pPr>
                <a:r>
                  <a:rPr kumimoji="1" lang="zh-CN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对每个类别计算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limLoc m:val="undOvr"/>
                        <m:ctrlPr>
                          <a:rPr kumimoji="1"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kumimoji="1"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zh-CN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zh-CN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kumimoji="1" lang="zh-CN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，以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limLoc m:val="undOvr"/>
                        <m:ctrlPr>
                          <a:rPr kumimoji="1"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kumimoji="1"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zh-CN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zh-CN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zh-CN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kumimoji="1" lang="zh-CN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的最大项作为</a:t>
                </a:r>
                <a:r>
                  <a:rPr kumimoji="1" lang="en-US" altLang="zh-CN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X</a:t>
                </a:r>
                <a:r>
                  <a:rPr kumimoji="1" lang="zh-CN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所属的类别</a:t>
                </a:r>
                <a:endParaRPr kumimoji="1"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  <a:p>
                <a:pPr marL="800100" lvl="1" indent="-342900" fontAlgn="base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FontTx/>
                  <a:buChar char="-"/>
                </a:pPr>
                <a:endParaRPr kumimoji="1" lang="en-US" altLang="zh-CN" sz="2000" dirty="0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marL="800100" lvl="1" indent="-342900" fontAlgn="base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FontTx/>
                  <a:buChar char="-"/>
                </a:pPr>
                <a:endParaRPr kumimoji="1" lang="en-US" altLang="zh-CN" sz="2000" dirty="0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marL="800100" lvl="1" indent="-342900" fontAlgn="base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FontTx/>
                  <a:buChar char="-"/>
                </a:pPr>
                <a:endParaRPr kumimoji="1" lang="en-US" altLang="zh-CN" sz="2000" dirty="0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marL="800100" lvl="1" indent="-342900" fontAlgn="base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FontTx/>
                  <a:buChar char="-"/>
                </a:pPr>
                <a:endParaRPr kumimoji="1" lang="en-US" altLang="zh-CN" sz="2000" dirty="0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7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0" y="2160000"/>
                <a:ext cx="7937112" cy="3840997"/>
              </a:xfrm>
              <a:prstGeom prst="rect">
                <a:avLst/>
              </a:prstGeom>
              <a:blipFill>
                <a:blip r:embed="rId2"/>
                <a:stretch>
                  <a:fillRect l="-845" t="-1429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273628" y="5366051"/>
                <a:ext cx="7574643" cy="414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2" algn="ctr" fontAlgn="base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</a:pPr>
                <a:r>
                  <a:rPr kumimoji="1" lang="zh-CN" altLang="en-US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注：</a:t>
                </a:r>
                <a:r>
                  <a:rPr kumimoji="1" lang="zh-CN" altLang="zh-CN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步骤</a:t>
                </a:r>
                <a:r>
                  <a:rPr kumimoji="1" lang="zh-CN" altLang="en-US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②</a:t>
                </a:r>
                <a:r>
                  <a:rPr kumimoji="1" lang="zh-CN" altLang="zh-CN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中</a:t>
                </a:r>
                <a:r>
                  <a:rPr kumimoji="1" lang="zh-CN" altLang="en-US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kumimoji="1" lang="zh-CN" altLang="zh-CN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参数估计，包括</a:t>
                </a:r>
                <a:r>
                  <a:rPr kumimoji="1" lang="zh-CN" altLang="zh-CN" b="1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类别概率估计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zh-CN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1"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kumimoji="1" lang="en-US" altLang="zh-CN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CN" i="1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kumimoji="1" lang="en-US" altLang="zh-CN" i="1" kern="1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kumimoji="1" lang="en-US" altLang="zh-CN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kumimoji="1" lang="zh-CN" altLang="zh-CN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kumimoji="1" lang="zh-CN" altLang="zh-CN" b="1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条件概率估计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zh-CN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1"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kumimoji="1" lang="en-US" altLang="zh-CN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CN" i="1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kumimoji="1" lang="en-US" altLang="zh-CN" i="1" kern="1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k </a:t>
                </a:r>
                <a:r>
                  <a:rPr kumimoji="1" lang="en-US" altLang="zh-CN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| </a:t>
                </a:r>
                <a:r>
                  <a:rPr kumimoji="1" lang="en-US" altLang="zh-CN" i="1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i="1" kern="1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)</a:t>
                </a:r>
                <a:endParaRPr kumimoji="1" lang="zh-CN" altLang="en-US" dirty="0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628" y="5366051"/>
                <a:ext cx="7574643" cy="414344"/>
              </a:xfrm>
              <a:prstGeom prst="rect">
                <a:avLst/>
              </a:prstGeom>
              <a:blipFill rotWithShape="1">
                <a:blip r:embed="rId3"/>
                <a:stretch>
                  <a:fillRect l="-6" t="-73" r="2" b="-7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黑体" panose="02010609060101010101" pitchFamily="2" charset="-122"/>
              </a:rPr>
              <a:t>数据分类 </a:t>
            </a:r>
            <a:r>
              <a:rPr lang="en-US" altLang="zh-CN" dirty="0">
                <a:ea typeface="黑体" panose="02010609060101010101" pitchFamily="2" charset="-122"/>
              </a:rPr>
              <a:t>(6)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720090" y="2038350"/>
                <a:ext cx="7992110" cy="475932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marL="342900" indent="-342900" fontAlgn="base"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Font typeface="Wingdings" panose="05000000000000000000" pitchFamily="2" charset="2"/>
                  <a:buChar char="w"/>
                </a:pPr>
                <a:r>
                  <a:rPr kumimoji="1" lang="zh-CN" altLang="en-US" sz="22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朴素贝叶斯分类的训练算法</a:t>
                </a:r>
                <a:endParaRPr kumimoji="1" lang="en-US" altLang="zh-CN" sz="2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  <a:p>
                <a:pPr marL="800100" lvl="1" indent="-342900" fontAlgn="base"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Font typeface="黑体" panose="02010609060101010101" pitchFamily="49" charset="-122"/>
                  <a:buChar char="-"/>
                </a:pPr>
                <a:r>
                  <a:rPr kumimoji="1" lang="zh-CN" altLang="en-US" sz="2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属性值为</a:t>
                </a:r>
                <a:r>
                  <a:rPr kumimoji="1" lang="zh-CN" alt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离散型</a:t>
                </a:r>
                <a:r>
                  <a:rPr kumimoji="1" lang="zh-CN" altLang="zh-CN" sz="2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：</a:t>
                </a:r>
                <a:endParaRPr kumimoji="1" lang="en-US" altLang="zh-CN" sz="2000" dirty="0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lvl="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tabLst>
                    <a:tab pos="450215" algn="l"/>
                  </a:tabLst>
                </a:pPr>
                <a:r>
                  <a:rPr kumimoji="1" lang="zh-CN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类别概率估计：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zh-CN" altLang="zh-CN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kumimoji="1" lang="en-US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CN" i="1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kumimoji="1" lang="en-US" altLang="zh-CN" i="1" kern="100" baseline="-25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kumimoji="1" lang="en-US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)=</a:t>
                </a:r>
                <a:r>
                  <a:rPr kumimoji="1" lang="en-US" altLang="zh-CN" i="1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en-US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CN" i="1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kumimoji="1" lang="en-US" altLang="zh-CN" i="1" kern="100" baseline="-25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kumimoji="1" lang="en-US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)/</a:t>
                </a:r>
                <a:r>
                  <a:rPr kumimoji="1" lang="en-US" altLang="zh-CN" i="1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en-US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CN" i="1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kumimoji="1" lang="en-US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)</a:t>
                </a:r>
              </a:p>
              <a:p>
                <a:pPr lvl="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tabLst>
                    <a:tab pos="450215" algn="l"/>
                  </a:tabLst>
                </a:pPr>
                <a:endParaRPr kumimoji="1" lang="en-US" altLang="zh-CN" kern="10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lvl="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tabLst>
                    <a:tab pos="450215" algn="l"/>
                  </a:tabLst>
                </a:pPr>
                <a:r>
                  <a:rPr kumimoji="1" lang="zh-CN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条件概率估计：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zh-CN" altLang="zh-CN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kumimoji="1" lang="en-US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CN" i="1" kern="1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i="1" kern="100" baseline="-250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kern="1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|</a:t>
                </a:r>
                <a:r>
                  <a:rPr kumimoji="1" lang="en-US" altLang="zh-CN" i="1" kern="1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kumimoji="1" lang="en-US" altLang="zh-CN" i="1" kern="100" baseline="-250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kumimoji="1" lang="en-US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)=</a:t>
                </a:r>
                <a:r>
                  <a:rPr kumimoji="1" lang="en-US" altLang="zh-CN" i="1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en-US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CN" i="1" kern="1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i="1" kern="100" baseline="-250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kern="1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|</a:t>
                </a:r>
                <a:r>
                  <a:rPr kumimoji="1" lang="en-US" altLang="zh-CN" i="1" kern="1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kumimoji="1" lang="en-US" altLang="zh-CN" i="1" kern="100" baseline="-250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kumimoji="1" lang="en-US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)/</a:t>
                </a:r>
                <a:r>
                  <a:rPr kumimoji="1" lang="en-US" altLang="zh-CN" i="1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en-US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CN" i="1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kumimoji="1" lang="en-US" altLang="zh-CN" i="1" kern="100" baseline="-25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kumimoji="1" lang="en-US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)</a:t>
                </a:r>
                <a:endParaRPr kumimoji="1" lang="zh-CN" altLang="zh-CN" kern="10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marL="800100" lvl="1" indent="-342900" fontAlgn="base"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Font typeface="Wingdings" panose="05000000000000000000" pitchFamily="2" charset="2"/>
                  <a:buChar char="l"/>
                </a:pPr>
                <a:endParaRPr kumimoji="1" lang="en-US" altLang="zh-CN" sz="2000" dirty="0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marL="800100" lvl="1" indent="-342900" fontAlgn="base"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Font typeface="Wingdings" panose="05000000000000000000" pitchFamily="2" charset="2"/>
                  <a:buChar char="l"/>
                </a:pPr>
                <a:endParaRPr kumimoji="1" lang="en-US" altLang="zh-CN" sz="2000" dirty="0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marL="800100" lvl="1" indent="-342900" fontAlgn="base"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Font typeface="黑体" panose="02010609060101010101" pitchFamily="49" charset="-122"/>
                  <a:buChar char="-"/>
                </a:pPr>
                <a:r>
                  <a:rPr kumimoji="1" lang="zh-CN" altLang="en-US" sz="2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属性值为</a:t>
                </a:r>
                <a:r>
                  <a:rPr kumimoji="1" lang="zh-CN" alt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连续型</a:t>
                </a:r>
                <a:r>
                  <a:rPr kumimoji="1" lang="zh-CN" altLang="zh-CN" sz="2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：</a:t>
                </a:r>
                <a:endParaRPr kumimoji="1" lang="en-US" altLang="zh-CN" sz="2000" dirty="0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lvl="2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tabLst>
                    <a:tab pos="450215" algn="l"/>
                  </a:tabLst>
                </a:pPr>
                <a:r>
                  <a:rPr kumimoji="1" lang="zh-CN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类别概率估计：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zh-CN" altLang="zh-CN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kumimoji="1" lang="en-US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CN" i="1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kumimoji="1" lang="en-US" altLang="zh-CN" i="1" kern="100" baseline="-25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kumimoji="1" lang="en-US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)=</a:t>
                </a:r>
                <a:r>
                  <a:rPr kumimoji="1" lang="en-US" altLang="zh-CN" i="1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en-US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CN" i="1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kumimoji="1" lang="en-US" altLang="zh-CN" i="1" kern="100" baseline="-25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kumimoji="1" lang="en-US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)/</a:t>
                </a:r>
                <a:r>
                  <a:rPr kumimoji="1" lang="en-US" altLang="zh-CN" i="1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en-US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CN" i="1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kumimoji="1" lang="en-US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)</a:t>
                </a:r>
              </a:p>
              <a:p>
                <a:pPr lvl="2" fontAlgn="base">
                  <a:spcAft>
                    <a:spcPct val="0"/>
                  </a:spcAft>
                  <a:buClr>
                    <a:srgbClr val="003366"/>
                  </a:buClr>
                  <a:tabLst>
                    <a:tab pos="450215" algn="l"/>
                  </a:tabLst>
                </a:pPr>
                <a:endParaRPr kumimoji="1" lang="en-US" altLang="zh-CN" kern="10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lvl="2" fontAlgn="base">
                  <a:spcAft>
                    <a:spcPct val="0"/>
                  </a:spcAft>
                  <a:buClr>
                    <a:srgbClr val="003366"/>
                  </a:buClr>
                  <a:tabLst>
                    <a:tab pos="450215" algn="l"/>
                  </a:tabLst>
                </a:pPr>
                <a:r>
                  <a:rPr kumimoji="1" lang="zh-CN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条件概率估计：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zh-CN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m:rPr>
                        <m:nor/>
                      </m:rPr>
                      <a:rPr kumimoji="1" lang="en-US" altLang="zh-CN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黑体" panose="02010609060101010101" pitchFamily="2" charset="-122"/>
                      </a:rPr>
                      <m:t>(</m:t>
                    </m:r>
                    <m:r>
                      <m:rPr>
                        <m:nor/>
                      </m:rPr>
                      <a:rPr kumimoji="1" lang="en-US" altLang="zh-CN" i="1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黑体" panose="02010609060101010101" pitchFamily="2" charset="-122"/>
                      </a:rPr>
                      <m:t>x</m:t>
                    </m:r>
                    <m:r>
                      <m:rPr>
                        <m:nor/>
                      </m:rPr>
                      <a:rPr kumimoji="1" lang="en-US" altLang="zh-CN" i="1" baseline="-2500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黑体" panose="02010609060101010101" pitchFamily="2" charset="-122"/>
                      </a:rPr>
                      <m:t>i</m:t>
                    </m:r>
                    <m:r>
                      <m:rPr>
                        <m:nor/>
                      </m:rPr>
                      <a:rPr kumimoji="1" lang="en-US" altLang="zh-CN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黑体" panose="02010609060101010101" pitchFamily="2" charset="-122"/>
                      </a:rPr>
                      <m:t>|</m:t>
                    </m:r>
                    <m:r>
                      <m:rPr>
                        <m:nor/>
                      </m:rPr>
                      <a:rPr kumimoji="1" lang="en-US" altLang="zh-CN" i="1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黑体" panose="02010609060101010101" pitchFamily="2" charset="-122"/>
                      </a:rPr>
                      <m:t>c</m:t>
                    </m:r>
                    <m:r>
                      <m:rPr>
                        <m:nor/>
                      </m:rPr>
                      <a:rPr kumimoji="1" lang="en-US" altLang="zh-CN" i="1" baseline="-2500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黑体" panose="02010609060101010101" pitchFamily="2" charset="-122"/>
                      </a:rPr>
                      <m:t>k</m:t>
                    </m:r>
                    <m:r>
                      <m:rPr>
                        <m:nor/>
                      </m:rPr>
                      <a:rPr kumimoji="1" lang="en-US" altLang="zh-CN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黑体" panose="02010609060101010101" pitchFamily="2" charset="-122"/>
                      </a:rPr>
                      <m:t>)=</m:t>
                    </m:r>
                    <m:f>
                      <m:fPr>
                        <m:ctrlPr>
                          <a:rPr kumimoji="1" lang="zh-CN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1" lang="zh-CN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sSub>
                          <m:sSubPr>
                            <m:ctrlPr>
                              <a:rPr kumimoji="1" lang="zh-CN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zh-CN" altLang="zh-CN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den>
                    </m:f>
                    <m:func>
                      <m:funcPr>
                        <m:ctrlPr>
                          <a:rPr kumimoji="1" lang="zh-CN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kumimoji="1" lang="en-US" altLang="zh-CN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zh-CN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zh-CN" altLang="zh-CN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kumimoji="1" lang="zh-CN" altLang="zh-CN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1" lang="zh-CN" altLang="zh-CN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zh-CN" altLang="zh-CN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b="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b="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zh-CN" b="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kumimoji="1" lang="zh-CN" altLang="zh-CN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b="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kumimoji="1" lang="zh-CN" altLang="zh-CN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zh-CN" b="0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zh-CN" b="0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kumimoji="1" lang="en-US" altLang="zh-CN" b="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kumimoji="1" lang="en-US" altLang="zh-CN" b="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kumimoji="1" lang="zh-CN" altLang="zh-CN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1" lang="zh-CN" altLang="zh-CN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b="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b="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kumimoji="1" lang="en-US" altLang="zh-CN" b="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kumimoji="1" lang="en-US" altLang="zh-CN" sz="2000" dirty="0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mc:Choice>
        <mc:Fallback>
          <p:sp>
            <p:nvSpPr>
              <p:cNvPr id="7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90" y="2038350"/>
                <a:ext cx="7992110" cy="4759325"/>
              </a:xfrm>
              <a:prstGeom prst="rect">
                <a:avLst/>
              </a:prstGeom>
              <a:blipFill>
                <a:blip r:embed="rId2"/>
                <a:stretch>
                  <a:fillRect l="-839" t="-1152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FD680A43-9C48-6BB0-B6C8-2877D821B19F}"/>
              </a:ext>
            </a:extLst>
          </p:cNvPr>
          <p:cNvSpPr/>
          <p:nvPr/>
        </p:nvSpPr>
        <p:spPr bwMode="auto">
          <a:xfrm>
            <a:off x="5031180" y="2220942"/>
            <a:ext cx="2996540" cy="684811"/>
          </a:xfrm>
          <a:prstGeom prst="wedgeRoundRectCallout">
            <a:avLst>
              <a:gd name="adj1" fmla="val -52537"/>
              <a:gd name="adj2" fmla="val 8473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Tx/>
              <a:buFontTx/>
              <a:buNone/>
              <a:tabLst>
                <a:tab pos="450215" algn="l"/>
              </a:tabLst>
              <a:defRPr/>
            </a:pPr>
            <a:r>
              <a:rPr kumimoji="1" lang="en-US" altLang="zh-CN" sz="1800" b="0" i="1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1800" b="0" i="1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1800" b="0" i="1" u="none" strike="noStrike" kern="1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为第</a:t>
            </a:r>
            <a:r>
              <a:rPr kumimoji="1" lang="en-US" altLang="zh-CN" sz="1800" b="0" i="1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1800" b="0" i="1" u="none" strike="noStrike" kern="1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类中样本的数量</a:t>
            </a:r>
            <a:r>
              <a:rPr kumimoji="1" lang="en-US" altLang="zh-CN" sz="1800" b="0" i="1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1800" b="0" i="1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为样本总数</a:t>
            </a: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73EE7CD3-5735-D91A-B647-5182219DCD30}"/>
              </a:ext>
            </a:extLst>
          </p:cNvPr>
          <p:cNvSpPr/>
          <p:nvPr/>
        </p:nvSpPr>
        <p:spPr bwMode="auto">
          <a:xfrm>
            <a:off x="5516087" y="3258056"/>
            <a:ext cx="2839019" cy="684811"/>
          </a:xfrm>
          <a:prstGeom prst="wedgeRoundRectCallout">
            <a:avLst>
              <a:gd name="adj1" fmla="val -58746"/>
              <a:gd name="adj2" fmla="val -312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Tx/>
              <a:buFontTx/>
              <a:buNone/>
              <a:tabLst>
                <a:tab pos="450215" algn="l"/>
              </a:tabLst>
              <a:defRPr/>
            </a:pPr>
            <a:r>
              <a:rPr kumimoji="1" lang="en-US" altLang="zh-CN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i="1" kern="1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|</a:t>
            </a:r>
            <a:r>
              <a:rPr kumimoji="1" lang="en-US" altLang="zh-CN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i="1" kern="1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为第</a:t>
            </a:r>
            <a:r>
              <a:rPr kumimoji="1" lang="en-US" altLang="zh-CN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i="1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类中属性为</a:t>
            </a:r>
            <a:r>
              <a:rPr kumimoji="1" lang="en-US" altLang="zh-CN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i="1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的样本数量</a:t>
            </a:r>
            <a:endParaRPr kumimoji="1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67EF50A6-8FC9-74DE-C6C0-E9BCB16D962C}"/>
              </a:ext>
            </a:extLst>
          </p:cNvPr>
          <p:cNvSpPr/>
          <p:nvPr/>
        </p:nvSpPr>
        <p:spPr bwMode="auto">
          <a:xfrm>
            <a:off x="3325090" y="4125459"/>
            <a:ext cx="2996540" cy="684811"/>
          </a:xfrm>
          <a:prstGeom prst="wedgeRoundRectCallout">
            <a:avLst>
              <a:gd name="adj1" fmla="val -6831"/>
              <a:gd name="adj2" fmla="val 11479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SzTx/>
              <a:buFontTx/>
              <a:buNone/>
              <a:tabLst>
                <a:tab pos="450215" algn="l"/>
              </a:tabLst>
              <a:defRPr/>
            </a:pPr>
            <a:r>
              <a:rPr kumimoji="1" lang="en-US" altLang="zh-CN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i="1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为第</a:t>
            </a:r>
            <a:r>
              <a:rPr kumimoji="1" lang="en-US" altLang="zh-CN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i="1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类中样本的数量</a:t>
            </a:r>
            <a:r>
              <a:rPr kumimoji="1" lang="en-US" altLang="zh-CN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r>
              <a:rPr kumimoji="1"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为样本总数</a:t>
            </a:r>
            <a:endParaRPr kumimoji="1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对话气泡: 圆角矩形 4">
                <a:extLst>
                  <a:ext uri="{FF2B5EF4-FFF2-40B4-BE49-F238E27FC236}">
                    <a16:creationId xmlns:a16="http://schemas.microsoft.com/office/drawing/2014/main" id="{6A8FC3A0-7EF1-1611-5447-30C82F7B7597}"/>
                  </a:ext>
                </a:extLst>
              </p:cNvPr>
              <p:cNvSpPr/>
              <p:nvPr/>
            </p:nvSpPr>
            <p:spPr bwMode="auto">
              <a:xfrm>
                <a:off x="6529450" y="4798771"/>
                <a:ext cx="2318715" cy="1143000"/>
              </a:xfrm>
              <a:prstGeom prst="wedgeRoundRectCallout">
                <a:avLst>
                  <a:gd name="adj1" fmla="val -48737"/>
                  <a:gd name="adj2" fmla="val 89341"/>
                  <a:gd name="adj3" fmla="val 16667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2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SzTx/>
                  <a:buFontTx/>
                  <a:buNone/>
                  <a:tabLst>
                    <a:tab pos="450215" algn="l"/>
                  </a:tabLst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zh-CN" altLang="zh-CN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1" lang="en-US" altLang="zh-CN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kumimoji="1" lang="en-US" altLang="zh-CN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CN" i="1" kern="1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i="1" kern="1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kern="1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|</a:t>
                </a:r>
                <a:r>
                  <a:rPr kumimoji="1" lang="en-US" altLang="zh-CN" i="1" kern="1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kumimoji="1" lang="en-US" altLang="zh-CN" i="1" kern="1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kumimoji="1" lang="en-US" altLang="zh-CN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kumimoji="1" lang="en-US" altLang="zh-CN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</a:t>
                </a:r>
                <a:r>
                  <a:rPr kumimoji="1" lang="en-US" altLang="zh-CN" i="1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en-US" altLang="zh-CN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kumimoji="1" lang="zh-CN" altLang="zh-CN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kumimoji="1" lang="en-US" altLang="zh-CN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kumimoji="1" lang="zh-CN" altLang="zh-CN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kumimoji="1" lang="zh-CN" altLang="zh-CN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r>
                          <a:rPr kumimoji="1" lang="en-US" altLang="zh-CN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1" lang="en-US" altLang="zh-CN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kumimoji="1" lang="zh-CN" altLang="zh-CN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kumimoji="1" lang="zh-CN" altLang="zh-CN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zh-CN" altLang="zh-CN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zh-CN" altLang="zh-CN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kumimoji="1" lang="zh-CN" altLang="zh-CN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等线" panose="02010600030101010101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r>
                          <a:rPr kumimoji="1" lang="en-US" altLang="zh-CN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1" lang="zh-CN" altLang="zh-CN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分别为</a:t>
                </a:r>
                <a:r>
                  <a:rPr kumimoji="1" lang="en-US" altLang="zh-CN" i="1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kumimoji="1" lang="en-US" altLang="zh-CN" i="1" kern="1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kumimoji="1" lang="zh-CN" altLang="zh-CN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类中</a:t>
                </a:r>
                <a:r>
                  <a:rPr kumimoji="1" lang="en-US" altLang="zh-CN" i="1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i="1" kern="1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zh-CN" altLang="zh-CN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的均值和方差</a:t>
                </a:r>
                <a:endParaRPr kumimoji="1" lang="zh-CN" altLang="zh-CN" sz="18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对话气泡: 圆角矩形 4">
                <a:extLst>
                  <a:ext uri="{FF2B5EF4-FFF2-40B4-BE49-F238E27FC236}">
                    <a16:creationId xmlns:a16="http://schemas.microsoft.com/office/drawing/2014/main" id="{6A8FC3A0-7EF1-1611-5447-30C82F7B75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9450" y="4798771"/>
                <a:ext cx="2318715" cy="1143000"/>
              </a:xfrm>
              <a:prstGeom prst="wedgeRoundRectCallout">
                <a:avLst>
                  <a:gd name="adj1" fmla="val -48737"/>
                  <a:gd name="adj2" fmla="val 89341"/>
                  <a:gd name="adj3" fmla="val 16667"/>
                </a:avLst>
              </a:prstGeom>
              <a:blipFill>
                <a:blip r:embed="rId3"/>
                <a:stretch>
                  <a:fillRect r="-9424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黑体" panose="02010609060101010101" pitchFamily="2" charset="-122"/>
              </a:rPr>
              <a:t>数据分类 </a:t>
            </a:r>
            <a:r>
              <a:rPr lang="en-US" altLang="zh-CN" dirty="0">
                <a:ea typeface="黑体" panose="02010609060101010101" pitchFamily="2" charset="-122"/>
              </a:rPr>
              <a:t>(7)</a:t>
            </a:r>
            <a:endParaRPr lang="zh-CN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20000" y="2160000"/>
            <a:ext cx="7992244" cy="4608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fontAlgn="base"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 typeface="Wingdings" panose="05000000000000000000" pitchFamily="2" charset="2"/>
              <a:buChar char="w"/>
            </a:pPr>
            <a:r>
              <a:rPr kumimoji="1"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朴素贝叶斯分类的训练算法</a:t>
            </a:r>
            <a:endParaRPr kumimoji="1" lang="en-US" altLang="zh-CN" sz="2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800100" lvl="1" indent="-342900" fontAlgn="base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Tx/>
              <a:buChar char="-"/>
            </a:pPr>
            <a:endParaRPr kumimoji="1" lang="en-US" altLang="zh-CN" sz="2000" dirty="0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800100" lvl="1" indent="-342900" fontAlgn="base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Tx/>
              <a:buChar char="-"/>
            </a:pPr>
            <a:endParaRPr kumimoji="1" lang="en-US" altLang="zh-CN" sz="2000" dirty="0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800100" lvl="1" indent="-342900" fontAlgn="base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Tx/>
              <a:buChar char="-"/>
            </a:pPr>
            <a:endParaRPr kumimoji="1" lang="en-US" altLang="zh-CN" sz="2000" dirty="0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800100" lvl="1" indent="-342900" fontAlgn="base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Tx/>
              <a:buChar char="-"/>
            </a:pPr>
            <a:endParaRPr kumimoji="1" lang="en-US" altLang="zh-CN" sz="2000" dirty="0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800100" lvl="1" indent="-342900" fontAlgn="base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Tx/>
              <a:buChar char="-"/>
            </a:pPr>
            <a:endParaRPr kumimoji="1" lang="en-US" altLang="zh-CN" sz="2000" dirty="0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4" name="表格 2"/>
          <p:cNvGraphicFramePr>
            <a:graphicFrameLocks noGrp="1"/>
          </p:cNvGraphicFramePr>
          <p:nvPr/>
        </p:nvGraphicFramePr>
        <p:xfrm>
          <a:off x="755576" y="2643187"/>
          <a:ext cx="4032448" cy="1188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8979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8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输入：</a:t>
                      </a:r>
                      <a:r>
                        <a:rPr lang="en-US" altLang="zh-CN" sz="1800" b="0" i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D</a:t>
                      </a:r>
                      <a:r>
                        <a:rPr lang="zh-CN" altLang="en-US" sz="1800" b="0" i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，</a:t>
                      </a:r>
                      <a:r>
                        <a:rPr lang="zh-CN" altLang="zh-CN" sz="1800" b="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数据样本集</a:t>
                      </a:r>
                      <a:r>
                        <a:rPr lang="zh-CN" altLang="en-US" sz="1800" b="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；</a:t>
                      </a:r>
                      <a:r>
                        <a:rPr lang="en-US" altLang="zh-CN" sz="1800" b="0" i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X</a:t>
                      </a:r>
                      <a:r>
                        <a:rPr lang="zh-CN" altLang="en-US" sz="1800" b="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，</a:t>
                      </a:r>
                      <a:r>
                        <a:rPr lang="zh-CN" altLang="zh-CN" sz="1800" b="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待预测数据的属性集合</a:t>
                      </a:r>
                      <a:r>
                        <a:rPr lang="zh-CN" altLang="en-US" sz="1800" b="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；</a:t>
                      </a:r>
                      <a:r>
                        <a:rPr lang="en-US" altLang="zh-CN" sz="1800" b="0" i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C</a:t>
                      </a:r>
                      <a:r>
                        <a:rPr lang="zh-CN" altLang="en-US" sz="1800" b="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，</a:t>
                      </a:r>
                      <a:r>
                        <a:rPr lang="zh-CN" altLang="zh-CN" sz="1800" b="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类别集合 </a:t>
                      </a:r>
                      <a:endParaRPr lang="en-US" altLang="zh-CN" sz="1800" b="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zh-CN" sz="18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输出：</a:t>
                      </a:r>
                      <a:r>
                        <a:rPr lang="en-US" altLang="zh-CN" sz="1800" b="0" i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C</a:t>
                      </a:r>
                      <a:r>
                        <a:rPr lang="en-US" altLang="zh-CN" sz="1800" b="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(</a:t>
                      </a:r>
                      <a:r>
                        <a:rPr lang="en-US" altLang="zh-CN" sz="1800" b="0" i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X</a:t>
                      </a:r>
                      <a:r>
                        <a:rPr lang="en-US" altLang="zh-CN" sz="1800" b="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)</a:t>
                      </a:r>
                      <a:r>
                        <a:rPr lang="en-US" altLang="zh-CN" sz="1800" b="0" kern="12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</a:t>
                      </a:r>
                      <a:r>
                        <a:rPr lang="en-US" altLang="zh-CN" sz="1800" b="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   //</a:t>
                      </a:r>
                      <a:r>
                        <a:rPr lang="zh-CN" altLang="zh-CN" sz="1800" b="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以</a:t>
                      </a:r>
                      <a:r>
                        <a:rPr lang="en-US" altLang="zh-CN" sz="1800" b="0" i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P</a:t>
                      </a:r>
                      <a:r>
                        <a:rPr lang="en-US" altLang="zh-CN" sz="1800" b="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(</a:t>
                      </a:r>
                      <a:r>
                        <a:rPr lang="en-US" altLang="zh-CN" sz="1800" b="0" i="1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x</a:t>
                      </a:r>
                      <a:r>
                        <a:rPr lang="en-US" altLang="zh-CN" sz="1800" b="0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|</a:t>
                      </a:r>
                      <a:r>
                        <a:rPr lang="en-US" altLang="zh-CN" sz="1800" b="0" i="1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y</a:t>
                      </a:r>
                      <a:r>
                        <a:rPr lang="en-US" altLang="zh-CN" sz="1800" b="0" i="1" kern="1200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i</a:t>
                      </a:r>
                      <a:r>
                        <a:rPr lang="en-US" altLang="zh-CN" sz="1800" b="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)</a:t>
                      </a:r>
                      <a:r>
                        <a:rPr lang="en-US" altLang="zh-CN" sz="1800" b="0" i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P</a:t>
                      </a:r>
                      <a:r>
                        <a:rPr lang="en-US" altLang="zh-CN" sz="1800" b="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(</a:t>
                      </a:r>
                      <a:r>
                        <a:rPr lang="en-US" altLang="zh-CN" sz="1800" b="0" i="1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y</a:t>
                      </a:r>
                      <a:r>
                        <a:rPr lang="en-US" altLang="zh-CN" sz="1800" b="0" i="1" kern="1200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i</a:t>
                      </a:r>
                      <a:r>
                        <a:rPr lang="en-US" altLang="zh-CN" sz="1800" b="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)</a:t>
                      </a:r>
                      <a:r>
                        <a:rPr lang="zh-CN" altLang="zh-CN" sz="1800" b="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最大项作为</a:t>
                      </a:r>
                      <a:r>
                        <a:rPr lang="en-US" altLang="zh-CN" sz="1800" b="0" i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X</a:t>
                      </a:r>
                      <a:r>
                        <a:rPr lang="zh-CN" altLang="zh-CN" sz="1800" b="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所属类别</a:t>
                      </a:r>
                      <a:endParaRPr lang="zh-CN" altLang="en-US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6"/>
          <p:cNvGraphicFramePr>
            <a:graphicFrameLocks noGrp="1"/>
          </p:cNvGraphicFramePr>
          <p:nvPr/>
        </p:nvGraphicFramePr>
        <p:xfrm>
          <a:off x="755576" y="3831907"/>
          <a:ext cx="40324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步骤：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7"/>
              <p:cNvGraphicFramePr>
                <a:graphicFrameLocks noGrp="1"/>
              </p:cNvGraphicFramePr>
              <p:nvPr/>
            </p:nvGraphicFramePr>
            <p:xfrm>
              <a:off x="757591" y="4215212"/>
              <a:ext cx="4032448" cy="24000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324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1.  </a:t>
                          </a:r>
                          <a:r>
                            <a:rPr lang="zh-CN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统计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D</a:t>
                          </a:r>
                          <a:r>
                            <a:rPr lang="zh-CN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中样本的总数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n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(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D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)</a:t>
                          </a:r>
                          <a:endParaRPr lang="zh-CN" altLang="zh-CN" sz="1800" b="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2" charset="-122"/>
                            <a:cs typeface="+mn-cs"/>
                          </a:endParaRPr>
                        </a:p>
                        <a:p>
                          <a:pPr>
                            <a:spcBef>
                              <a:spcPts val="600"/>
                            </a:spcBef>
                          </a:pP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2.  </a:t>
                          </a:r>
                          <a:r>
                            <a:rPr lang="zh-CN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统计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D</a:t>
                          </a:r>
                          <a:r>
                            <a:rPr lang="zh-CN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中每类样本的数量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n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(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c</a:t>
                          </a:r>
                          <a:r>
                            <a:rPr lang="en-US" altLang="zh-CN" sz="1800" b="0" i="1" kern="1200" baseline="-25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k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)</a:t>
                          </a:r>
                          <a:endParaRPr lang="zh-CN" altLang="zh-CN" sz="1800" b="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2" charset="-122"/>
                            <a:cs typeface="+mn-cs"/>
                          </a:endParaRPr>
                        </a:p>
                        <a:p>
                          <a:pPr>
                            <a:spcBef>
                              <a:spcPts val="600"/>
                            </a:spcBef>
                          </a:pP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3.  </a:t>
                          </a:r>
                          <a:r>
                            <a:rPr lang="zh-CN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统计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D</a:t>
                          </a:r>
                          <a:r>
                            <a:rPr lang="zh-CN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中第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c</a:t>
                          </a:r>
                          <a:r>
                            <a:rPr lang="en-US" altLang="zh-CN" sz="1800" b="0" i="1" kern="1200" baseline="-25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k</a:t>
                          </a:r>
                          <a:r>
                            <a:rPr lang="zh-CN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类中属性为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x</a:t>
                          </a:r>
                          <a:r>
                            <a:rPr lang="en-US" altLang="zh-CN" sz="1800" b="0" i="1" kern="1200" baseline="-25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i</a:t>
                          </a:r>
                          <a:r>
                            <a:rPr lang="zh-CN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的样本数量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n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(</a:t>
                          </a:r>
                          <a:r>
                            <a:rPr lang="en-US" altLang="zh-CN" sz="1800" b="0" i="1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x</a:t>
                          </a:r>
                          <a:r>
                            <a:rPr lang="en-US" altLang="zh-CN" sz="1800" b="0" i="1" kern="12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i</a:t>
                          </a:r>
                          <a:r>
                            <a:rPr lang="en-US" altLang="zh-CN" sz="1800" b="0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|</a:t>
                          </a:r>
                          <a:r>
                            <a:rPr lang="en-US" altLang="zh-CN" sz="1800" b="0" i="1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c</a:t>
                          </a:r>
                          <a:r>
                            <a:rPr lang="en-US" altLang="zh-CN" sz="1800" b="0" i="1" kern="12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k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)</a:t>
                          </a:r>
                          <a:endParaRPr lang="zh-CN" altLang="zh-CN" sz="1800" b="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2" charset="-122"/>
                            <a:cs typeface="+mn-cs"/>
                          </a:endParaRPr>
                        </a:p>
                        <a:p>
                          <a:pPr>
                            <a:spcBef>
                              <a:spcPts val="600"/>
                            </a:spcBef>
                          </a:pP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4.  </a:t>
                          </a:r>
                          <a:r>
                            <a:rPr lang="zh-CN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统计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X</a:t>
                          </a:r>
                          <a:r>
                            <a:rPr lang="zh-CN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中属性的总数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n</a:t>
                          </a:r>
                          <a:endParaRPr lang="zh-CN" altLang="zh-CN" sz="1800" b="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2" charset="-122"/>
                            <a:cs typeface="+mn-cs"/>
                          </a:endParaRPr>
                        </a:p>
                        <a:p>
                          <a:pPr>
                            <a:spcBef>
                              <a:spcPts val="600"/>
                            </a:spcBef>
                          </a:pP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5. 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zh-CN" altLang="zh-CN" sz="18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(</a:t>
                          </a:r>
                          <a:r>
                            <a:rPr lang="en-US" altLang="zh-CN" sz="1800" b="0" i="1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x</a:t>
                          </a:r>
                          <a:r>
                            <a:rPr lang="en-US" altLang="zh-CN" sz="1800" b="0" i="1" kern="12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i</a:t>
                          </a:r>
                          <a:r>
                            <a:rPr lang="en-US" altLang="zh-CN" sz="1800" b="0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|</a:t>
                          </a:r>
                          <a:r>
                            <a:rPr lang="en-US" altLang="zh-CN" sz="1800" b="0" i="1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c</a:t>
                          </a:r>
                          <a:r>
                            <a:rPr lang="en-US" altLang="zh-CN" sz="1800" b="0" i="1" kern="12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k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) 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  <a:sym typeface="Symbol" panose="05050102010706020507" pitchFamily="18" charset="2"/>
                            </a:rPr>
                            <a:t> 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1</a:t>
                          </a:r>
                          <a:endParaRPr lang="zh-CN" altLang="zh-CN" sz="1800" b="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2" charset="-122"/>
                            <a:cs typeface="+mn-cs"/>
                          </a:endParaRPr>
                        </a:p>
                        <a:p>
                          <a:pPr>
                            <a:spcBef>
                              <a:spcPts val="600"/>
                            </a:spcBef>
                          </a:pP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6.  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P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(</a:t>
                          </a:r>
                          <a:r>
                            <a:rPr lang="en-US" altLang="zh-CN" sz="1800" b="0" i="1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c</a:t>
                          </a:r>
                          <a:r>
                            <a:rPr lang="en-US" altLang="zh-CN" sz="1800" b="0" i="1" kern="12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k</a:t>
                          </a:r>
                          <a:r>
                            <a:rPr lang="en-US" altLang="zh-CN" sz="1800" b="0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|</a:t>
                          </a:r>
                          <a:r>
                            <a:rPr lang="en-US" altLang="zh-CN" sz="1800" b="0" i="1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X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) 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  <a:sym typeface="Symbol" panose="05050102010706020507" pitchFamily="18" charset="2"/>
                            </a:rPr>
                            <a:t> </a:t>
                          </a:r>
                          <a:endParaRPr lang="zh-CN" altLang="zh-CN" sz="1800" b="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2" charset="-122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7"/>
              <p:cNvGraphicFramePr>
                <a:graphicFrameLocks noGrp="1"/>
              </p:cNvGraphicFramePr>
              <p:nvPr/>
            </p:nvGraphicFramePr>
            <p:xfrm>
              <a:off x="757591" y="4215212"/>
              <a:ext cx="4032448" cy="24000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32448"/>
                  </a:tblGrid>
                  <a:tr h="24231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8"/>
              <p:cNvGraphicFramePr>
                <a:graphicFrameLocks noGrp="1"/>
              </p:cNvGraphicFramePr>
              <p:nvPr/>
            </p:nvGraphicFramePr>
            <p:xfrm>
              <a:off x="4932040" y="2642400"/>
              <a:ext cx="4032448" cy="31231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324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31992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600"/>
                            </a:spcBef>
                          </a:pP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7. </a:t>
                          </a:r>
                          <a:r>
                            <a:rPr lang="en-US" altLang="zh-CN" sz="1800" b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For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 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k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=0 </a:t>
                          </a:r>
                          <a:r>
                            <a:rPr lang="en-US" altLang="zh-CN" sz="1800" b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To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 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n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(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c</a:t>
                          </a:r>
                          <a:r>
                            <a:rPr lang="en-US" altLang="zh-CN" sz="1800" b="0" i="1" kern="1200" baseline="-25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k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) </a:t>
                          </a:r>
                          <a:r>
                            <a:rPr lang="en-US" altLang="zh-CN" sz="1800" b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Do</a:t>
                          </a:r>
                          <a:endParaRPr lang="zh-CN" altLang="zh-CN" sz="1800" b="1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2" charset="-122"/>
                            <a:cs typeface="+mn-cs"/>
                          </a:endParaRPr>
                        </a:p>
                        <a:p>
                          <a:pPr indent="0" algn="l">
                            <a:spcBef>
                              <a:spcPts val="600"/>
                            </a:spcBef>
                          </a:pP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8.    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zh-CN" altLang="zh-CN" sz="18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(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c</a:t>
                          </a:r>
                          <a:r>
                            <a:rPr lang="en-US" altLang="zh-CN" sz="1800" b="0" i="1" kern="1200" baseline="-25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k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) 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  <a:sym typeface="Symbol" panose="05050102010706020507" pitchFamily="18" charset="2"/>
                            </a:rPr>
                            <a:t> 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n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(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c</a:t>
                          </a:r>
                          <a:r>
                            <a:rPr lang="en-US" altLang="zh-CN" sz="1800" b="0" i="1" kern="1200" baseline="-25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k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)/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n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(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D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)   </a:t>
                          </a:r>
                          <a:r>
                            <a:rPr lang="en-US" altLang="zh-CN" sz="14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//</a:t>
                          </a:r>
                          <a:r>
                            <a:rPr lang="zh-CN" altLang="zh-CN" sz="14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类别概率估计</a:t>
                          </a:r>
                          <a:endParaRPr lang="zh-CN" altLang="zh-CN" sz="1800" b="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2" charset="-122"/>
                            <a:cs typeface="+mn-cs"/>
                          </a:endParaRPr>
                        </a:p>
                        <a:p>
                          <a:pPr>
                            <a:spcBef>
                              <a:spcPts val="600"/>
                            </a:spcBef>
                          </a:pP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9.     </a:t>
                          </a:r>
                          <a:r>
                            <a:rPr lang="en-US" altLang="zh-CN" sz="1800" b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For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 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j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=</a:t>
                          </a:r>
                          <a:r>
                            <a:rPr lang="en-US" altLang="zh-CN" sz="1800" b="0" i="1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i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 </a:t>
                          </a:r>
                          <a:r>
                            <a:rPr lang="en-US" altLang="zh-CN" sz="1800" b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To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 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n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 </a:t>
                          </a:r>
                          <a:r>
                            <a:rPr lang="en-US" altLang="zh-CN" sz="1800" b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Do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 </a:t>
                          </a:r>
                          <a:endParaRPr lang="zh-CN" altLang="zh-CN" sz="1800" b="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2" charset="-122"/>
                            <a:cs typeface="+mn-cs"/>
                          </a:endParaRPr>
                        </a:p>
                        <a:p>
                          <a:pPr>
                            <a:spcBef>
                              <a:spcPts val="600"/>
                            </a:spcBef>
                          </a:pP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10.</a:t>
                          </a:r>
                          <a:r>
                            <a:rPr lang="en-US" altLang="zh-CN" sz="1800" b="0" kern="1200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       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zh-CN" altLang="zh-CN" sz="18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(</a:t>
                          </a:r>
                          <a:r>
                            <a:rPr lang="en-US" altLang="zh-CN" sz="1800" b="0" i="1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x</a:t>
                          </a:r>
                          <a:r>
                            <a:rPr lang="en-US" altLang="zh-CN" sz="1800" b="0" i="1" kern="12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j</a:t>
                          </a:r>
                          <a:r>
                            <a:rPr lang="en-US" altLang="zh-CN" sz="1800" b="0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|</a:t>
                          </a:r>
                          <a:r>
                            <a:rPr lang="en-US" altLang="zh-CN" sz="1800" b="0" i="1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c</a:t>
                          </a:r>
                          <a:r>
                            <a:rPr lang="en-US" altLang="zh-CN" sz="1800" b="0" i="1" kern="12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k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) 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  <a:sym typeface="Symbol" panose="05050102010706020507" pitchFamily="18" charset="2"/>
                            </a:rPr>
                            <a:t> 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(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n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(</a:t>
                          </a:r>
                          <a:r>
                            <a:rPr lang="en-US" altLang="zh-CN" sz="1800" b="0" i="1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x</a:t>
                          </a:r>
                          <a:r>
                            <a:rPr lang="en-US" altLang="zh-CN" sz="1800" b="0" i="1" kern="12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j</a:t>
                          </a:r>
                          <a:r>
                            <a:rPr lang="en-US" altLang="zh-CN" sz="1800" b="0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|</a:t>
                          </a:r>
                          <a:r>
                            <a:rPr lang="en-US" altLang="zh-CN" sz="1800" b="0" i="1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c</a:t>
                          </a:r>
                          <a:r>
                            <a:rPr lang="en-US" altLang="zh-CN" sz="1800" b="0" i="1" kern="12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k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)/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n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(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c</a:t>
                          </a:r>
                          <a:r>
                            <a:rPr lang="en-US" altLang="zh-CN" sz="1800" b="0" i="1" kern="1200" baseline="-25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k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))×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zh-CN" altLang="zh-CN" sz="18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(</a:t>
                          </a:r>
                          <a:r>
                            <a:rPr lang="en-US" altLang="zh-CN" sz="1800" b="0" i="1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x</a:t>
                          </a:r>
                          <a:r>
                            <a:rPr lang="en-US" altLang="zh-CN" sz="1800" b="0" i="1" kern="12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j</a:t>
                          </a:r>
                          <a:r>
                            <a:rPr lang="en-US" altLang="zh-CN" sz="1800" b="0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|</a:t>
                          </a:r>
                          <a:r>
                            <a:rPr lang="en-US" altLang="zh-CN" sz="1800" b="0" i="1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c</a:t>
                          </a:r>
                          <a:r>
                            <a:rPr lang="en-US" altLang="zh-CN" sz="1800" b="0" i="1" kern="12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k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) 11.       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zh-CN" altLang="zh-CN" sz="18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(</a:t>
                          </a:r>
                          <a:r>
                            <a:rPr lang="en-US" altLang="zh-CN" sz="1800" b="0" i="1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c</a:t>
                          </a:r>
                          <a:r>
                            <a:rPr lang="en-US" altLang="zh-CN" sz="1800" b="0" i="1" kern="12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k</a:t>
                          </a:r>
                          <a:r>
                            <a:rPr lang="en-US" altLang="zh-CN" sz="1800" b="0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|</a:t>
                          </a:r>
                          <a:r>
                            <a:rPr lang="en-US" altLang="zh-CN" sz="1800" b="0" i="1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X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) 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  <a:sym typeface="Symbol" panose="05050102010706020507" pitchFamily="18" charset="2"/>
                            </a:rPr>
                            <a:t>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zh-CN" altLang="zh-CN" sz="18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lang="en-US" altLang="zh-CN" sz="1800" b="0" i="1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(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c</a:t>
                          </a:r>
                          <a:r>
                            <a:rPr lang="en-US" altLang="zh-CN" sz="1800" b="0" i="1" kern="1200" baseline="-25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k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)×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zh-CN" altLang="zh-CN" sz="18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(</a:t>
                          </a:r>
                          <a:r>
                            <a:rPr lang="en-US" altLang="zh-CN" sz="1800" b="0" i="1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x</a:t>
                          </a:r>
                          <a:r>
                            <a:rPr lang="en-US" altLang="zh-CN" sz="1800" b="0" i="1" kern="12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j</a:t>
                          </a:r>
                          <a:r>
                            <a:rPr lang="en-US" altLang="zh-CN" sz="1800" b="0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|</a:t>
                          </a:r>
                          <a:r>
                            <a:rPr lang="en-US" altLang="zh-CN" sz="1800" b="0" i="1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c</a:t>
                          </a:r>
                          <a:r>
                            <a:rPr lang="en-US" altLang="zh-CN" sz="1800" b="0" i="1" kern="12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k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)</a:t>
                          </a:r>
                          <a:endParaRPr lang="zh-CN" altLang="zh-CN" sz="1800" b="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2" charset="-122"/>
                            <a:cs typeface="+mn-cs"/>
                          </a:endParaRPr>
                        </a:p>
                        <a:p>
                          <a:pPr>
                            <a:spcBef>
                              <a:spcPts val="600"/>
                            </a:spcBef>
                          </a:pP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12.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        P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(</a:t>
                          </a:r>
                          <a:r>
                            <a:rPr lang="en-US" altLang="zh-CN" sz="1800" b="0" i="1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c</a:t>
                          </a:r>
                          <a:r>
                            <a:rPr lang="en-US" altLang="zh-CN" sz="1800" b="0" i="1" kern="12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k</a:t>
                          </a:r>
                          <a:r>
                            <a:rPr lang="en-US" altLang="zh-CN" sz="1800" b="0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|</a:t>
                          </a:r>
                          <a:r>
                            <a:rPr lang="en-US" altLang="zh-CN" sz="1800" b="0" i="1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X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) 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  <a:sym typeface="Symbol" panose="05050102010706020507" pitchFamily="18" charset="2"/>
                            </a:rPr>
                            <a:t> 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P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(</a:t>
                          </a:r>
                          <a:r>
                            <a:rPr lang="en-US" altLang="zh-CN" sz="1800" b="0" i="1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c</a:t>
                          </a:r>
                          <a:r>
                            <a:rPr lang="en-US" altLang="zh-CN" sz="1800" b="0" i="1" kern="12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k</a:t>
                          </a:r>
                          <a:r>
                            <a:rPr lang="en-US" altLang="zh-CN" sz="1800" b="0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|</a:t>
                          </a:r>
                          <a:r>
                            <a:rPr lang="en-US" altLang="zh-CN" sz="1800" b="0" i="1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X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)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Cambria Math" panose="02040503050406030204" pitchFamily="18" charset="0"/>
                              <a:cs typeface="+mn-cs"/>
                              <a:sym typeface="Symbol" panose="05050102010706020507" pitchFamily="18" charset="2"/>
                            </a:rPr>
                            <a:t>⋃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zh-CN" altLang="zh-CN" sz="18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(</a:t>
                          </a:r>
                          <a:r>
                            <a:rPr lang="en-US" altLang="zh-CN" sz="1800" b="0" i="1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c</a:t>
                          </a:r>
                          <a:r>
                            <a:rPr lang="en-US" altLang="zh-CN" sz="1800" b="0" i="1" kern="12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k</a:t>
                          </a:r>
                          <a:r>
                            <a:rPr lang="en-US" altLang="zh-CN" sz="1800" b="0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|</a:t>
                          </a:r>
                          <a:r>
                            <a:rPr lang="en-US" altLang="zh-CN" sz="1800" b="0" i="1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X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)</a:t>
                          </a:r>
                          <a:endParaRPr lang="zh-CN" altLang="zh-CN" sz="1800" b="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2" charset="-122"/>
                            <a:cs typeface="+mn-cs"/>
                          </a:endParaRPr>
                        </a:p>
                        <a:p>
                          <a:pPr>
                            <a:spcBef>
                              <a:spcPts val="600"/>
                            </a:spcBef>
                          </a:pP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13.     </a:t>
                          </a:r>
                          <a:r>
                            <a:rPr lang="en-US" altLang="zh-CN" sz="1800" b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End For</a:t>
                          </a:r>
                          <a:endParaRPr lang="zh-CN" altLang="zh-CN" sz="1800" b="1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2" charset="-122"/>
                            <a:cs typeface="+mn-cs"/>
                          </a:endParaRPr>
                        </a:p>
                        <a:p>
                          <a:pPr>
                            <a:spcBef>
                              <a:spcPts val="600"/>
                            </a:spcBef>
                          </a:pP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14. </a:t>
                          </a:r>
                          <a:r>
                            <a:rPr lang="en-US" altLang="zh-CN" sz="1800" b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End For</a:t>
                          </a:r>
                          <a:endParaRPr lang="zh-CN" altLang="zh-CN" sz="1800" b="1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2" charset="-122"/>
                            <a:cs typeface="+mn-cs"/>
                          </a:endParaRPr>
                        </a:p>
                        <a:p>
                          <a:pPr>
                            <a:spcBef>
                              <a:spcPts val="600"/>
                            </a:spcBef>
                          </a:pP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15.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zh-CN" altLang="zh-CN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1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zh-CN" altLang="zh-CN" sz="1800" b="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altLang="zh-CN" sz="1800" b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18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arg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b="0" i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zh-CN" altLang="zh-CN" sz="18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altLang="zh-CN" sz="1800" b="0" i="1" kern="120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+mn-lt"/>
                                          <a:ea typeface="黑体" panose="02010609060101010101" pitchFamily="2" charset="-122"/>
                                          <a:cs typeface="+mn-cs"/>
                                        </a:rPr>
                                        <m:t>P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sz="1800" b="0" kern="120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+mn-lt"/>
                                          <a:ea typeface="黑体" panose="02010609060101010101" pitchFamily="2" charset="-122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sz="1800" b="0" i="1" kern="120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+mn-lt"/>
                                          <a:ea typeface="黑体" panose="02010609060101010101" pitchFamily="2" charset="-122"/>
                                          <a:cs typeface="+mn-cs"/>
                                        </a:rPr>
                                        <m:t>c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sz="1800" b="0" i="1" kern="1200" baseline="-2500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+mn-lt"/>
                                          <a:ea typeface="黑体" panose="02010609060101010101" pitchFamily="2" charset="-122"/>
                                          <a:cs typeface="+mn-cs"/>
                                        </a:rPr>
                                        <m:t>k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sz="1800" b="0" kern="120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+mn-lt"/>
                                          <a:ea typeface="黑体" panose="02010609060101010101" pitchFamily="2" charset="-122"/>
                                          <a:cs typeface="+mn-cs"/>
                                        </a:rPr>
                                        <m:t>|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sz="1800" b="0" i="1" kern="120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+mn-lt"/>
                                          <a:ea typeface="黑体" panose="02010609060101010101" pitchFamily="2" charset="-122"/>
                                          <a:cs typeface="+mn-cs"/>
                                        </a:rPr>
                                        <m:t>X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altLang="zh-CN" sz="1800" b="0" kern="120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+mn-lt"/>
                                          <a:ea typeface="黑体" panose="02010609060101010101" pitchFamily="2" charset="-122"/>
                                          <a:cs typeface="+mn-cs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oMath>
                          </a14:m>
                          <a:endParaRPr lang="zh-CN" altLang="en-US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黑体" panose="0201060906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8"/>
              <p:cNvGraphicFramePr>
                <a:graphicFrameLocks noGrp="1"/>
              </p:cNvGraphicFramePr>
              <p:nvPr/>
            </p:nvGraphicFramePr>
            <p:xfrm>
              <a:off x="4932040" y="2642400"/>
              <a:ext cx="4032448" cy="31231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32448"/>
                  </a:tblGrid>
                  <a:tr h="321754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6156175" y="5936342"/>
            <a:ext cx="2230233" cy="825777"/>
          </a:xfrm>
          <a:prstGeom prst="cloudCallout">
            <a:avLst>
              <a:gd name="adj1" fmla="val -71518"/>
              <a:gd name="adj2" fmla="val -5731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时间复杂度</a:t>
            </a:r>
            <a:r>
              <a:rPr kumimoji="1"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charset="-122"/>
              </a:rPr>
              <a:t>O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charset="-122"/>
              </a:rPr>
              <a:t>(</a:t>
            </a:r>
            <a:r>
              <a:rPr kumimoji="1"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charset="-122"/>
              </a:rPr>
              <a:t>n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charset="-122"/>
              </a:rPr>
              <a:t>(</a:t>
            </a:r>
            <a:r>
              <a:rPr kumimoji="1"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charset="-122"/>
              </a:rPr>
              <a:t>c</a:t>
            </a:r>
            <a:r>
              <a:rPr kumimoji="1" lang="en-US" altLang="zh-CN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charset="-122"/>
              </a:rPr>
              <a:t>k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charset="-122"/>
              </a:rPr>
              <a:t>)×</a:t>
            </a:r>
            <a:r>
              <a:rPr kumimoji="1"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charset="-122"/>
              </a:rPr>
              <a:t>n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charset="-122"/>
              </a:rPr>
              <a:t>)</a:t>
            </a:r>
            <a:endParaRPr kumimoji="1" lang="en-US" altLang="zh-CN" dirty="0">
              <a:solidFill>
                <a:srgbClr val="8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黑体" panose="02010609060101010101" pitchFamily="2" charset="-122"/>
              </a:rPr>
              <a:t>数据分类 </a:t>
            </a:r>
            <a:r>
              <a:rPr lang="en-US" altLang="zh-CN" dirty="0">
                <a:ea typeface="黑体" panose="02010609060101010101" pitchFamily="2" charset="-122"/>
              </a:rPr>
              <a:t>(8)</a:t>
            </a:r>
            <a:endParaRPr lang="zh-CN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20000" y="2008235"/>
            <a:ext cx="7992244" cy="53290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fontAlgn="base"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 typeface="Wingdings" panose="05000000000000000000" pitchFamily="2" charset="2"/>
              <a:buChar char="w"/>
            </a:pPr>
            <a:r>
              <a:rPr kumimoji="1"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朴素贝叶斯分类示例</a:t>
            </a:r>
            <a:endParaRPr kumimoji="1" lang="en-US" altLang="zh-CN" sz="2000" dirty="0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800100" lvl="1" indent="-342900" fontAlgn="base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Tx/>
              <a:buChar char="-"/>
            </a:pPr>
            <a:endParaRPr kumimoji="1" lang="en-US" altLang="zh-CN" sz="2000" dirty="0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5106" y="2397554"/>
            <a:ext cx="8208912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</a:pPr>
            <a:r>
              <a:rPr kumimoji="1"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任务：</a:t>
            </a:r>
            <a:r>
              <a:rPr kumimoji="1" lang="zh-CN" altLang="zh-CN" sz="16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已知</a:t>
            </a:r>
            <a:r>
              <a:rPr kumimoji="1" lang="zh-CN" altLang="en-US" sz="16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某人</a:t>
            </a:r>
            <a:r>
              <a:rPr kumimoji="1" lang="zh-CN" altLang="zh-CN" sz="16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身高</a:t>
            </a:r>
            <a:r>
              <a:rPr kumimoji="1" lang="en-US" altLang="zh-CN" sz="16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“</a:t>
            </a:r>
            <a:r>
              <a:rPr kumimoji="1" lang="zh-CN" altLang="zh-CN" sz="16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高</a:t>
            </a:r>
            <a:r>
              <a:rPr kumimoji="1" lang="en-US" altLang="zh-CN" sz="16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”</a:t>
            </a:r>
            <a:r>
              <a:rPr kumimoji="1" lang="zh-CN" altLang="zh-CN" sz="16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、体重</a:t>
            </a:r>
            <a:r>
              <a:rPr kumimoji="1" lang="en-US" altLang="zh-CN" sz="16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“</a:t>
            </a:r>
            <a:r>
              <a:rPr kumimoji="1" lang="zh-CN" altLang="zh-CN" sz="16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中</a:t>
            </a:r>
            <a:r>
              <a:rPr kumimoji="1" lang="en-US" altLang="zh-CN" sz="16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”</a:t>
            </a:r>
            <a:r>
              <a:rPr kumimoji="1" lang="zh-CN" altLang="zh-CN" sz="16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和鞋码</a:t>
            </a:r>
            <a:r>
              <a:rPr kumimoji="1" lang="en-US" altLang="zh-CN" sz="16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“</a:t>
            </a:r>
            <a:r>
              <a:rPr kumimoji="1" lang="zh-CN" altLang="zh-CN" sz="16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中</a:t>
            </a:r>
            <a:r>
              <a:rPr kumimoji="1" lang="en-US" altLang="zh-CN" sz="16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”</a:t>
            </a:r>
            <a:r>
              <a:rPr kumimoji="1" lang="zh-CN" altLang="zh-CN" sz="16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，预测其性别。</a:t>
            </a:r>
            <a:endParaRPr kumimoji="1" lang="en-US" altLang="zh-CN" sz="1600" dirty="0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</a:pPr>
            <a:r>
              <a:rPr kumimoji="1"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设</a:t>
            </a:r>
            <a:r>
              <a:rPr kumimoji="1"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“</a:t>
            </a:r>
            <a:r>
              <a:rPr kumimoji="1"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男</a:t>
            </a:r>
            <a:r>
              <a:rPr kumimoji="1"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”</a:t>
            </a:r>
            <a:r>
              <a:rPr kumimoji="1"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“</a:t>
            </a:r>
            <a:r>
              <a:rPr kumimoji="1"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女</a:t>
            </a:r>
            <a:r>
              <a:rPr kumimoji="1"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”</a:t>
            </a:r>
            <a:r>
              <a:rPr kumimoji="1"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kumimoji="1"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个类别，用</a:t>
            </a:r>
            <a:r>
              <a:rPr kumimoji="1" lang="en-US" altLang="zh-C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kumimoji="1" lang="en-US" altLang="zh-CN" sz="1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kumimoji="1"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kumimoji="1" lang="en-US" altLang="zh-CN" sz="1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kumimoji="1"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表示；属性集合为</a:t>
            </a:r>
            <a:r>
              <a:rPr kumimoji="1"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“</a:t>
            </a:r>
            <a:r>
              <a:rPr kumimoji="1"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身高</a:t>
            </a:r>
            <a:r>
              <a:rPr kumimoji="1"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”</a:t>
            </a:r>
            <a:r>
              <a:rPr kumimoji="1"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“</a:t>
            </a:r>
            <a:r>
              <a:rPr kumimoji="1"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体重</a:t>
            </a:r>
            <a:r>
              <a:rPr kumimoji="1"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”</a:t>
            </a:r>
            <a:r>
              <a:rPr kumimoji="1"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“</a:t>
            </a:r>
            <a:r>
              <a:rPr kumimoji="1"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鞋码</a:t>
            </a:r>
            <a:r>
              <a:rPr kumimoji="1"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”</a:t>
            </a:r>
            <a:r>
              <a:rPr kumimoji="1"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，用</a:t>
            </a:r>
            <a:r>
              <a:rPr kumimoji="1" lang="en-US" altLang="zh-C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kumimoji="1" lang="en-US" altLang="zh-CN" sz="1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kumimoji="1"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kumimoji="1" lang="en-US" altLang="zh-CN" sz="1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kumimoji="1"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kumimoji="1" lang="en-US" altLang="zh-CN" sz="16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kumimoji="1"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表示。</a:t>
            </a:r>
            <a:endParaRPr kumimoji="1" lang="en-US" altLang="zh-CN" sz="1600" kern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3693965"/>
              </p:ext>
            </p:extLst>
          </p:nvPr>
        </p:nvGraphicFramePr>
        <p:xfrm>
          <a:off x="852805" y="3335655"/>
          <a:ext cx="3689350" cy="3366135"/>
        </p:xfrm>
        <a:graphic>
          <a:graphicData uri="http://schemas.openxmlformats.org/drawingml/2006/table">
            <a:tbl>
              <a:tblPr firstRow="1" firstCol="1" bandRow="1">
                <a:tableStyleId>{74C1A8A3-306A-4EB7-A6B1-4F7E0EB9C5D6}</a:tableStyleId>
              </a:tblPr>
              <a:tblGrid>
                <a:gridCol w="684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4015"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编号</a:t>
                      </a:r>
                      <a:endParaRPr lang="zh-CN" sz="200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身高</a:t>
                      </a:r>
                      <a:endParaRPr lang="zh-CN" sz="200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体重</a:t>
                      </a:r>
                      <a:endParaRPr lang="zh-CN" sz="200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鞋码</a:t>
                      </a:r>
                      <a:endParaRPr lang="zh-CN" sz="200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性别</a:t>
                      </a:r>
                      <a:endParaRPr lang="zh-CN" sz="200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pPr algn="ctr"/>
                      <a:r>
                        <a:rPr lang="en-US" sz="1600" kern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1</a:t>
                      </a:r>
                      <a:endParaRPr lang="zh-CN" sz="200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 dirty="0">
                          <a:effectLst/>
                          <a:latin typeface="+mn-lt"/>
                          <a:ea typeface="黑体" panose="02010609060101010101" pitchFamily="2" charset="-122"/>
                        </a:rPr>
                        <a:t>高</a:t>
                      </a:r>
                      <a:endParaRPr lang="zh-CN" sz="2000" kern="100" baseline="0" dirty="0">
                        <a:effectLst/>
                        <a:latin typeface="+mn-lt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effectLst/>
                          <a:latin typeface="+mn-lt"/>
                          <a:ea typeface="黑体" panose="02010609060101010101" pitchFamily="2" charset="-122"/>
                        </a:rPr>
                        <a:t>重</a:t>
                      </a:r>
                      <a:endParaRPr lang="zh-CN" sz="2000" kern="100" baseline="0">
                        <a:effectLst/>
                        <a:latin typeface="+mn-lt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 dirty="0">
                          <a:effectLst/>
                          <a:latin typeface="+mn-lt"/>
                          <a:ea typeface="黑体" panose="02010609060101010101" pitchFamily="2" charset="-122"/>
                        </a:rPr>
                        <a:t>大</a:t>
                      </a:r>
                      <a:endParaRPr lang="zh-CN" sz="2000" kern="100" baseline="0" dirty="0">
                        <a:effectLst/>
                        <a:latin typeface="+mn-lt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effectLst/>
                          <a:latin typeface="+mn-lt"/>
                          <a:ea typeface="黑体" panose="02010609060101010101" pitchFamily="2" charset="-122"/>
                        </a:rPr>
                        <a:t>男</a:t>
                      </a:r>
                      <a:endParaRPr lang="zh-CN" sz="2000" kern="100" baseline="0">
                        <a:effectLst/>
                        <a:latin typeface="+mn-lt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pPr algn="ctr"/>
                      <a:r>
                        <a:rPr lang="en-US" sz="1600" kern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2</a:t>
                      </a:r>
                      <a:endParaRPr lang="zh-CN" sz="200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 dirty="0">
                          <a:effectLst/>
                          <a:latin typeface="+mn-lt"/>
                          <a:ea typeface="黑体" panose="02010609060101010101" pitchFamily="2" charset="-122"/>
                        </a:rPr>
                        <a:t>高</a:t>
                      </a:r>
                      <a:endParaRPr lang="zh-CN" sz="2000" kern="100" baseline="0" dirty="0">
                        <a:effectLst/>
                        <a:latin typeface="+mn-lt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 dirty="0">
                          <a:effectLst/>
                          <a:latin typeface="+mn-lt"/>
                          <a:ea typeface="黑体" panose="02010609060101010101" pitchFamily="2" charset="-122"/>
                        </a:rPr>
                        <a:t>重</a:t>
                      </a:r>
                      <a:endParaRPr lang="zh-CN" sz="2000" kern="100" baseline="0" dirty="0">
                        <a:effectLst/>
                        <a:latin typeface="+mn-lt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effectLst/>
                          <a:latin typeface="+mn-lt"/>
                          <a:ea typeface="黑体" panose="02010609060101010101" pitchFamily="2" charset="-122"/>
                        </a:rPr>
                        <a:t>大</a:t>
                      </a:r>
                      <a:endParaRPr lang="zh-CN" sz="2000" kern="100" baseline="0">
                        <a:effectLst/>
                        <a:latin typeface="+mn-lt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effectLst/>
                          <a:latin typeface="+mn-lt"/>
                          <a:ea typeface="黑体" panose="02010609060101010101" pitchFamily="2" charset="-122"/>
                        </a:rPr>
                        <a:t>男</a:t>
                      </a:r>
                      <a:endParaRPr lang="zh-CN" sz="2000" kern="100" baseline="0">
                        <a:effectLst/>
                        <a:latin typeface="+mn-lt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pPr algn="ctr"/>
                      <a:r>
                        <a:rPr lang="en-US" sz="1600" kern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3</a:t>
                      </a:r>
                      <a:endParaRPr lang="zh-CN" sz="200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effectLst/>
                          <a:latin typeface="+mn-lt"/>
                          <a:ea typeface="黑体" panose="02010609060101010101" pitchFamily="2" charset="-122"/>
                        </a:rPr>
                        <a:t>中</a:t>
                      </a:r>
                      <a:endParaRPr lang="zh-CN" sz="2000" kern="100" baseline="0">
                        <a:effectLst/>
                        <a:latin typeface="+mn-lt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 dirty="0">
                          <a:effectLst/>
                          <a:latin typeface="+mn-lt"/>
                          <a:ea typeface="黑体" panose="02010609060101010101" pitchFamily="2" charset="-122"/>
                        </a:rPr>
                        <a:t>中</a:t>
                      </a:r>
                      <a:endParaRPr lang="zh-CN" sz="2000" kern="100" baseline="0" dirty="0">
                        <a:effectLst/>
                        <a:latin typeface="+mn-lt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 dirty="0">
                          <a:effectLst/>
                          <a:latin typeface="+mn-lt"/>
                          <a:ea typeface="黑体" panose="02010609060101010101" pitchFamily="2" charset="-122"/>
                        </a:rPr>
                        <a:t>大</a:t>
                      </a:r>
                      <a:endParaRPr lang="zh-CN" sz="2000" kern="100" baseline="0" dirty="0">
                        <a:effectLst/>
                        <a:latin typeface="+mn-lt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effectLst/>
                          <a:latin typeface="+mn-lt"/>
                          <a:ea typeface="黑体" panose="02010609060101010101" pitchFamily="2" charset="-122"/>
                        </a:rPr>
                        <a:t>男</a:t>
                      </a:r>
                      <a:endParaRPr lang="zh-CN" sz="2000" kern="100" baseline="0">
                        <a:effectLst/>
                        <a:latin typeface="+mn-lt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pPr algn="ctr"/>
                      <a:r>
                        <a:rPr lang="en-US" sz="1600" kern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4</a:t>
                      </a:r>
                      <a:endParaRPr lang="zh-CN" sz="200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effectLst/>
                          <a:latin typeface="+mn-lt"/>
                          <a:ea typeface="黑体" panose="02010609060101010101" pitchFamily="2" charset="-122"/>
                        </a:rPr>
                        <a:t>中</a:t>
                      </a:r>
                      <a:endParaRPr lang="zh-CN" sz="2000" kern="100" baseline="0">
                        <a:effectLst/>
                        <a:latin typeface="+mn-lt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 dirty="0">
                          <a:effectLst/>
                          <a:latin typeface="+mn-lt"/>
                          <a:ea typeface="黑体" panose="02010609060101010101" pitchFamily="2" charset="-122"/>
                        </a:rPr>
                        <a:t>中</a:t>
                      </a:r>
                      <a:endParaRPr lang="zh-CN" sz="2000" kern="100" baseline="0" dirty="0">
                        <a:effectLst/>
                        <a:latin typeface="+mn-lt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 dirty="0">
                          <a:effectLst/>
                          <a:latin typeface="+mn-lt"/>
                          <a:ea typeface="黑体" panose="02010609060101010101" pitchFamily="2" charset="-122"/>
                        </a:rPr>
                        <a:t>中</a:t>
                      </a:r>
                      <a:endParaRPr lang="zh-CN" sz="2000" kern="100" baseline="0" dirty="0">
                        <a:effectLst/>
                        <a:latin typeface="+mn-lt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effectLst/>
                          <a:latin typeface="+mn-lt"/>
                          <a:ea typeface="黑体" panose="02010609060101010101" pitchFamily="2" charset="-122"/>
                        </a:rPr>
                        <a:t>男</a:t>
                      </a:r>
                      <a:endParaRPr lang="zh-CN" sz="2000" kern="100" baseline="0">
                        <a:effectLst/>
                        <a:latin typeface="+mn-lt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pPr algn="ctr"/>
                      <a:r>
                        <a:rPr lang="en-US" sz="1600" kern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5</a:t>
                      </a:r>
                      <a:endParaRPr lang="zh-CN" sz="200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effectLst/>
                          <a:latin typeface="+mn-lt"/>
                          <a:ea typeface="黑体" panose="02010609060101010101" pitchFamily="2" charset="-122"/>
                        </a:rPr>
                        <a:t>矮</a:t>
                      </a:r>
                      <a:endParaRPr lang="zh-CN" sz="2000" kern="100" baseline="0">
                        <a:effectLst/>
                        <a:latin typeface="+mn-lt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effectLst/>
                          <a:latin typeface="+mn-lt"/>
                          <a:ea typeface="黑体" panose="02010609060101010101" pitchFamily="2" charset="-122"/>
                        </a:rPr>
                        <a:t>轻</a:t>
                      </a:r>
                      <a:endParaRPr lang="zh-CN" sz="2000" kern="100" baseline="0">
                        <a:effectLst/>
                        <a:latin typeface="+mn-lt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 dirty="0">
                          <a:effectLst/>
                          <a:latin typeface="+mn-lt"/>
                          <a:ea typeface="黑体" panose="02010609060101010101" pitchFamily="2" charset="-122"/>
                        </a:rPr>
                        <a:t>小</a:t>
                      </a:r>
                      <a:endParaRPr lang="zh-CN" sz="2000" kern="100" baseline="0" dirty="0">
                        <a:effectLst/>
                        <a:latin typeface="+mn-lt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effectLst/>
                          <a:latin typeface="+mn-lt"/>
                          <a:ea typeface="黑体" panose="02010609060101010101" pitchFamily="2" charset="-122"/>
                        </a:rPr>
                        <a:t>女</a:t>
                      </a:r>
                      <a:endParaRPr lang="zh-CN" sz="2000" kern="100" baseline="0">
                        <a:effectLst/>
                        <a:latin typeface="+mn-lt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pPr algn="ctr"/>
                      <a:r>
                        <a:rPr lang="en-US" sz="1600" kern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6</a:t>
                      </a:r>
                      <a:endParaRPr lang="zh-CN" sz="200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effectLst/>
                          <a:latin typeface="+mn-lt"/>
                          <a:ea typeface="黑体" panose="02010609060101010101" pitchFamily="2" charset="-122"/>
                        </a:rPr>
                        <a:t>矮</a:t>
                      </a:r>
                      <a:endParaRPr lang="zh-CN" sz="2000" kern="100" baseline="0">
                        <a:effectLst/>
                        <a:latin typeface="+mn-lt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effectLst/>
                          <a:latin typeface="+mn-lt"/>
                          <a:ea typeface="黑体" panose="02010609060101010101" pitchFamily="2" charset="-122"/>
                        </a:rPr>
                        <a:t>轻</a:t>
                      </a:r>
                      <a:endParaRPr lang="zh-CN" sz="2000" kern="100" baseline="0">
                        <a:effectLst/>
                        <a:latin typeface="+mn-lt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 dirty="0">
                          <a:effectLst/>
                          <a:latin typeface="+mn-lt"/>
                          <a:ea typeface="黑体" panose="02010609060101010101" pitchFamily="2" charset="-122"/>
                        </a:rPr>
                        <a:t>小</a:t>
                      </a:r>
                      <a:endParaRPr lang="zh-CN" sz="2000" kern="100" baseline="0" dirty="0">
                        <a:effectLst/>
                        <a:latin typeface="+mn-lt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 dirty="0">
                          <a:effectLst/>
                          <a:latin typeface="+mn-lt"/>
                          <a:ea typeface="黑体" panose="02010609060101010101" pitchFamily="2" charset="-122"/>
                        </a:rPr>
                        <a:t>女</a:t>
                      </a:r>
                      <a:endParaRPr lang="zh-CN" sz="2000" kern="100" baseline="0" dirty="0">
                        <a:effectLst/>
                        <a:latin typeface="+mn-lt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pPr algn="ctr"/>
                      <a:r>
                        <a:rPr lang="en-US" sz="1600" kern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7</a:t>
                      </a:r>
                      <a:endParaRPr lang="zh-CN" sz="200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effectLst/>
                          <a:latin typeface="+mn-lt"/>
                          <a:ea typeface="黑体" panose="02010609060101010101" pitchFamily="2" charset="-122"/>
                        </a:rPr>
                        <a:t>矮</a:t>
                      </a:r>
                      <a:endParaRPr lang="zh-CN" sz="2000" kern="100" baseline="0">
                        <a:effectLst/>
                        <a:latin typeface="+mn-lt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 dirty="0">
                          <a:effectLst/>
                          <a:latin typeface="+mn-lt"/>
                          <a:ea typeface="黑体" panose="02010609060101010101" pitchFamily="2" charset="-122"/>
                        </a:rPr>
                        <a:t>中</a:t>
                      </a:r>
                      <a:endParaRPr lang="zh-CN" sz="2000" kern="100" baseline="0" dirty="0">
                        <a:effectLst/>
                        <a:latin typeface="+mn-lt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effectLst/>
                          <a:latin typeface="+mn-lt"/>
                          <a:ea typeface="黑体" panose="02010609060101010101" pitchFamily="2" charset="-122"/>
                        </a:rPr>
                        <a:t>中</a:t>
                      </a:r>
                      <a:endParaRPr lang="zh-CN" sz="2000" kern="100" baseline="0">
                        <a:effectLst/>
                        <a:latin typeface="+mn-lt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 dirty="0">
                          <a:effectLst/>
                          <a:latin typeface="+mn-lt"/>
                          <a:ea typeface="黑体" panose="02010609060101010101" pitchFamily="2" charset="-122"/>
                        </a:rPr>
                        <a:t>女</a:t>
                      </a:r>
                      <a:endParaRPr lang="zh-CN" sz="2000" kern="100" baseline="0" dirty="0">
                        <a:effectLst/>
                        <a:latin typeface="+mn-lt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pPr algn="ctr"/>
                      <a:r>
                        <a:rPr lang="en-US" sz="1600" kern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2" charset="-122"/>
                        </a:rPr>
                        <a:t>8</a:t>
                      </a:r>
                      <a:endParaRPr lang="zh-CN" sz="2000" kern="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effectLst/>
                          <a:latin typeface="+mn-lt"/>
                          <a:ea typeface="黑体" panose="02010609060101010101" pitchFamily="2" charset="-122"/>
                        </a:rPr>
                        <a:t>中</a:t>
                      </a:r>
                      <a:endParaRPr lang="zh-CN" sz="2000" kern="100" baseline="0">
                        <a:effectLst/>
                        <a:latin typeface="+mn-lt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 dirty="0">
                          <a:effectLst/>
                          <a:latin typeface="+mn-lt"/>
                          <a:ea typeface="黑体" panose="02010609060101010101" pitchFamily="2" charset="-122"/>
                        </a:rPr>
                        <a:t>中</a:t>
                      </a:r>
                      <a:endParaRPr lang="zh-CN" sz="2000" kern="100" baseline="0" dirty="0">
                        <a:effectLst/>
                        <a:latin typeface="+mn-lt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>
                          <a:effectLst/>
                          <a:latin typeface="+mn-lt"/>
                          <a:ea typeface="黑体" panose="02010609060101010101" pitchFamily="2" charset="-122"/>
                        </a:rPr>
                        <a:t>中</a:t>
                      </a:r>
                      <a:endParaRPr lang="zh-CN" sz="2000" kern="100" baseline="0">
                        <a:effectLst/>
                        <a:latin typeface="+mn-lt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0" baseline="0" dirty="0">
                          <a:effectLst/>
                          <a:latin typeface="+mn-lt"/>
                          <a:ea typeface="黑体" panose="02010609060101010101" pitchFamily="2" charset="-122"/>
                        </a:rPr>
                        <a:t>女</a:t>
                      </a:r>
                      <a:endParaRPr lang="zh-CN" sz="2000" kern="100" baseline="0" dirty="0">
                        <a:effectLst/>
                        <a:latin typeface="+mn-lt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12026" marR="1120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 txBox="1"/>
              <p:nvPr/>
            </p:nvSpPr>
            <p:spPr>
              <a:xfrm>
                <a:off x="4601845" y="3241040"/>
                <a:ext cx="4411980" cy="345821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w"/>
                  <a:defRPr kumimoji="1" sz="2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5000"/>
                  <a:buFont typeface="Wingdings" panose="05000000000000000000" pitchFamily="2" charset="2"/>
                  <a:buChar char="l"/>
                  <a:defRPr kumimoji="1" sz="20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w"/>
                  <a:defRPr kumimoji="1" sz="20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 sz="20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 algn="just">
                  <a:lnSpc>
                    <a:spcPts val="2100"/>
                  </a:lnSpc>
                  <a:buClr>
                    <a:srgbClr val="003366"/>
                  </a:buClr>
                  <a:buNone/>
                </a:pPr>
                <a:r>
                  <a:rPr lang="zh-CN" altLang="en-US" sz="1600" b="1" kern="10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① </a:t>
                </a:r>
                <a:r>
                  <a:rPr lang="zh-CN" altLang="zh-CN" sz="1600" b="1" kern="10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类别概率估计：</a:t>
                </a:r>
                <a:endParaRPr lang="en-US" altLang="zh-CN" sz="1600" b="1" kern="100" dirty="0">
                  <a:solidFill>
                    <a:srgbClr val="0000FF"/>
                  </a:solidFill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ts val="2100"/>
                  </a:lnSpc>
                  <a:buClr>
                    <a:srgbClr val="003366"/>
                  </a:buClr>
                  <a:buNone/>
                </a:pPr>
                <a:r>
                  <a:rPr lang="zh-CN" altLang="zh-CN" sz="1600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类别为</a:t>
                </a:r>
                <a:r>
                  <a:rPr lang="en-US" altLang="zh-CN" sz="1600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“</a:t>
                </a:r>
                <a:r>
                  <a:rPr lang="zh-CN" altLang="zh-CN" sz="1600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男</a:t>
                </a:r>
                <a:r>
                  <a:rPr lang="en-US" altLang="zh-CN" sz="1600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”</a:t>
                </a:r>
                <a:r>
                  <a:rPr lang="zh-CN" altLang="zh-CN" sz="1600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的概率为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600" i="1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600" i="1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sz="1600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zh-CN" sz="1600" i="1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c</a:t>
                </a:r>
                <a:r>
                  <a:rPr lang="en-US" altLang="zh-CN" sz="1600" kern="100" baseline="-250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US" altLang="zh-CN" sz="1600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)=1/2</a:t>
                </a:r>
                <a:r>
                  <a:rPr lang="zh-CN" altLang="zh-CN" sz="1600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，类别为</a:t>
                </a:r>
                <a:r>
                  <a:rPr lang="en-US" altLang="zh-CN" sz="1600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“</a:t>
                </a:r>
                <a:r>
                  <a:rPr lang="zh-CN" altLang="zh-CN" sz="1600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女</a:t>
                </a:r>
                <a:r>
                  <a:rPr lang="en-US" altLang="zh-CN" sz="1600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”</a:t>
                </a:r>
                <a:r>
                  <a:rPr lang="zh-CN" altLang="zh-CN" sz="1600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的概率为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600" i="1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600" i="1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sz="1600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zh-CN" sz="1600" i="1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c</a:t>
                </a:r>
                <a:r>
                  <a:rPr lang="en-US" altLang="zh-CN" sz="1600" kern="100" baseline="-250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2</a:t>
                </a:r>
                <a:r>
                  <a:rPr lang="en-US" altLang="zh-CN" sz="1600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)=1/2</a:t>
                </a:r>
              </a:p>
              <a:p>
                <a:pPr marL="0" indent="0" algn="just">
                  <a:lnSpc>
                    <a:spcPts val="2100"/>
                  </a:lnSpc>
                  <a:buClr>
                    <a:srgbClr val="003366"/>
                  </a:buClr>
                  <a:buNone/>
                </a:pPr>
                <a:r>
                  <a:rPr lang="zh-CN" altLang="en-US" sz="1600" b="1" kern="10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② </a:t>
                </a:r>
                <a:r>
                  <a:rPr lang="zh-CN" altLang="zh-CN" sz="1600" b="1" kern="10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条件概率估计：</a:t>
                </a:r>
                <a:endParaRPr lang="en-US" altLang="zh-CN" sz="1600" b="1" kern="100" dirty="0">
                  <a:solidFill>
                    <a:srgbClr val="0000FF"/>
                  </a:solidFill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ts val="2100"/>
                  </a:lnSpc>
                  <a:buClr>
                    <a:srgbClr val="003366"/>
                  </a:buClr>
                  <a:buNone/>
                </a:pPr>
                <a:r>
                  <a:rPr lang="zh-CN" altLang="zh-CN" sz="1600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性别为</a:t>
                </a:r>
                <a:r>
                  <a:rPr lang="en-US" altLang="zh-CN" sz="1600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“</a:t>
                </a:r>
                <a:r>
                  <a:rPr lang="zh-CN" altLang="zh-CN" sz="1600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男</a:t>
                </a:r>
                <a:r>
                  <a:rPr lang="en-US" altLang="zh-CN" sz="1600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”</a:t>
                </a:r>
                <a:r>
                  <a:rPr lang="zh-CN" altLang="zh-CN" sz="1600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、身高</a:t>
                </a:r>
                <a:r>
                  <a:rPr lang="en-US" altLang="zh-CN" sz="1600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“</a:t>
                </a:r>
                <a:r>
                  <a:rPr lang="zh-CN" altLang="zh-CN" sz="1600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高</a:t>
                </a:r>
                <a:r>
                  <a:rPr lang="en-US" altLang="zh-CN" sz="1600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”</a:t>
                </a:r>
                <a:r>
                  <a:rPr lang="zh-CN" altLang="zh-CN" sz="1600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、体重</a:t>
                </a:r>
                <a:r>
                  <a:rPr lang="en-US" altLang="zh-CN" sz="1600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“</a:t>
                </a:r>
                <a:r>
                  <a:rPr lang="zh-CN" altLang="zh-CN" sz="1600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中</a:t>
                </a:r>
                <a:r>
                  <a:rPr lang="en-US" altLang="zh-CN" sz="1600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”</a:t>
                </a:r>
                <a:r>
                  <a:rPr lang="zh-CN" altLang="zh-CN" sz="1600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、鞋码</a:t>
                </a:r>
                <a:r>
                  <a:rPr lang="en-US" altLang="zh-CN" sz="1600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“</a:t>
                </a:r>
                <a:r>
                  <a:rPr lang="zh-CN" altLang="zh-CN" sz="1600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中</a:t>
                </a:r>
                <a:r>
                  <a:rPr lang="en-US" altLang="zh-CN" sz="1600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”</a:t>
                </a:r>
                <a:r>
                  <a:rPr lang="zh-CN" altLang="zh-CN" sz="1600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的概率为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6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6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sz="160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zh-CN" sz="160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US" altLang="zh-CN" sz="160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,</a:t>
                </a:r>
                <a:r>
                  <a:rPr lang="en-US" altLang="zh-CN" sz="160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x</a:t>
                </a:r>
                <a:r>
                  <a:rPr lang="en-US" altLang="zh-CN" sz="160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2</a:t>
                </a:r>
                <a:r>
                  <a:rPr lang="en-US" altLang="zh-CN" sz="160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,</a:t>
                </a:r>
                <a:r>
                  <a:rPr lang="en-US" altLang="zh-CN" sz="160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x</a:t>
                </a:r>
                <a:r>
                  <a:rPr lang="en-US" altLang="zh-CN" sz="160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3</a:t>
                </a:r>
                <a:r>
                  <a:rPr lang="en-US" altLang="zh-CN" sz="160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|</a:t>
                </a:r>
                <a:r>
                  <a:rPr lang="en-US" altLang="zh-CN" sz="160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c</a:t>
                </a:r>
                <a:r>
                  <a:rPr lang="en-US" altLang="zh-CN" sz="160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US" altLang="zh-CN" sz="160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6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6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sz="160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zh-CN" sz="160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US" altLang="zh-CN" sz="160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|</a:t>
                </a:r>
                <a:r>
                  <a:rPr lang="en-US" altLang="zh-CN" sz="160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c</a:t>
                </a:r>
                <a:r>
                  <a:rPr lang="en-US" altLang="zh-CN" sz="160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US" altLang="zh-CN" sz="160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6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6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sz="160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zh-CN" sz="160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2</a:t>
                </a:r>
                <a:r>
                  <a:rPr lang="en-US" altLang="zh-CN" sz="160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|</a:t>
                </a:r>
                <a:r>
                  <a:rPr lang="en-US" altLang="zh-CN" sz="160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c</a:t>
                </a:r>
                <a:r>
                  <a:rPr lang="en-US" altLang="zh-CN" sz="160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US" altLang="zh-CN" sz="160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6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6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sz="160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zh-CN" sz="160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3</a:t>
                </a:r>
                <a:r>
                  <a:rPr lang="en-US" altLang="zh-CN" sz="160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|</a:t>
                </a:r>
                <a:r>
                  <a:rPr lang="en-US" altLang="zh-CN" sz="160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c</a:t>
                </a:r>
                <a:r>
                  <a:rPr lang="en-US" altLang="zh-CN" sz="160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US" altLang="zh-CN" sz="160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 algn="just">
                  <a:lnSpc>
                    <a:spcPts val="2100"/>
                  </a:lnSpc>
                  <a:buClr>
                    <a:srgbClr val="003366"/>
                  </a:buClr>
                  <a:buNone/>
                </a:pPr>
                <a:r>
                  <a:rPr lang="en-US" altLang="zh-CN" sz="160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=(1/2)</a:t>
                </a:r>
                <a:r>
                  <a:rPr lang="en-US" altLang="zh-CN" sz="1600" kern="100" dirty="0">
                    <a:solidFill>
                      <a:srgbClr val="FF0000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</a:t>
                </a:r>
                <a:r>
                  <a:rPr lang="en-US" altLang="zh-CN" sz="160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(1/2)</a:t>
                </a:r>
                <a:r>
                  <a:rPr lang="en-US" altLang="zh-CN" sz="1600" kern="100" dirty="0">
                    <a:solidFill>
                      <a:srgbClr val="FF0000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</a:t>
                </a:r>
                <a:r>
                  <a:rPr lang="en-US" altLang="zh-CN" sz="160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(1/4)=1/16</a:t>
                </a:r>
              </a:p>
              <a:p>
                <a:pPr marL="0" indent="0" algn="just">
                  <a:lnSpc>
                    <a:spcPts val="2100"/>
                  </a:lnSpc>
                  <a:buClr>
                    <a:srgbClr val="003366"/>
                  </a:buClr>
                  <a:buNone/>
                </a:pPr>
                <a:r>
                  <a:rPr lang="zh-CN" altLang="zh-CN" sz="1600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性别为</a:t>
                </a:r>
                <a:r>
                  <a:rPr lang="en-US" altLang="zh-CN" sz="1600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“</a:t>
                </a:r>
                <a:r>
                  <a:rPr lang="zh-CN" altLang="zh-CN" sz="1600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女</a:t>
                </a:r>
                <a:r>
                  <a:rPr lang="en-US" altLang="zh-CN" sz="1600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”</a:t>
                </a:r>
                <a:r>
                  <a:rPr lang="zh-CN" altLang="zh-CN" sz="1600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、身高</a:t>
                </a:r>
                <a:r>
                  <a:rPr lang="en-US" altLang="zh-CN" sz="1600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“</a:t>
                </a:r>
                <a:r>
                  <a:rPr lang="zh-CN" altLang="zh-CN" sz="1600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高</a:t>
                </a:r>
                <a:r>
                  <a:rPr lang="en-US" altLang="zh-CN" sz="1600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”</a:t>
                </a:r>
                <a:r>
                  <a:rPr lang="zh-CN" altLang="zh-CN" sz="1600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、体重</a:t>
                </a:r>
                <a:r>
                  <a:rPr lang="en-US" altLang="zh-CN" sz="1600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“</a:t>
                </a:r>
                <a:r>
                  <a:rPr lang="zh-CN" altLang="zh-CN" sz="1600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中</a:t>
                </a:r>
                <a:r>
                  <a:rPr lang="en-US" altLang="zh-CN" sz="1600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”</a:t>
                </a:r>
                <a:r>
                  <a:rPr lang="zh-CN" altLang="zh-CN" sz="1600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、鞋码</a:t>
                </a:r>
                <a:r>
                  <a:rPr lang="en-US" altLang="zh-CN" sz="1600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“</a:t>
                </a:r>
                <a:r>
                  <a:rPr lang="zh-CN" altLang="zh-CN" sz="1600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中</a:t>
                </a:r>
                <a:r>
                  <a:rPr lang="en-US" altLang="zh-CN" sz="1600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”</a:t>
                </a:r>
                <a:r>
                  <a:rPr lang="zh-CN" altLang="zh-CN" sz="1600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的概率为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6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6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sz="160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zh-CN" sz="160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US" altLang="zh-CN" sz="160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,</a:t>
                </a:r>
                <a:r>
                  <a:rPr lang="en-US" altLang="zh-CN" sz="160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x</a:t>
                </a:r>
                <a:r>
                  <a:rPr lang="en-US" altLang="zh-CN" sz="160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2</a:t>
                </a:r>
                <a:r>
                  <a:rPr lang="en-US" altLang="zh-CN" sz="160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,</a:t>
                </a:r>
                <a:r>
                  <a:rPr lang="en-US" altLang="zh-CN" sz="160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x</a:t>
                </a:r>
                <a:r>
                  <a:rPr lang="en-US" altLang="zh-CN" sz="160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3</a:t>
                </a:r>
                <a:r>
                  <a:rPr lang="en-US" altLang="zh-CN" sz="160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|</a:t>
                </a:r>
                <a:r>
                  <a:rPr lang="en-US" altLang="zh-CN" sz="160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c</a:t>
                </a:r>
                <a:r>
                  <a:rPr lang="en-US" altLang="zh-CN" sz="160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2</a:t>
                </a:r>
                <a:r>
                  <a:rPr lang="en-US" altLang="zh-CN" sz="160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)=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6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6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sz="160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zh-CN" sz="160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US" altLang="zh-CN" sz="160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|</a:t>
                </a:r>
                <a:r>
                  <a:rPr lang="en-US" altLang="zh-CN" sz="160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c</a:t>
                </a:r>
                <a:r>
                  <a:rPr lang="en-US" altLang="zh-CN" sz="160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2</a:t>
                </a:r>
                <a:r>
                  <a:rPr lang="en-US" altLang="zh-CN" sz="160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)</a:t>
                </a:r>
                <a:r>
                  <a:rPr lang="en-US" altLang="zh-CN" sz="1600" kern="100" dirty="0">
                    <a:solidFill>
                      <a:srgbClr val="FF0000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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6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6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sz="160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zh-CN" sz="160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2</a:t>
                </a:r>
                <a:r>
                  <a:rPr lang="en-US" altLang="zh-CN" sz="160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|</a:t>
                </a:r>
                <a:r>
                  <a:rPr lang="en-US" altLang="zh-CN" sz="160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c</a:t>
                </a:r>
                <a:r>
                  <a:rPr lang="en-US" altLang="zh-CN" sz="160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2</a:t>
                </a:r>
                <a:r>
                  <a:rPr lang="en-US" altLang="zh-CN" sz="160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)</a:t>
                </a:r>
                <a:r>
                  <a:rPr lang="en-US" altLang="zh-CN" sz="1600" kern="100" dirty="0">
                    <a:solidFill>
                      <a:srgbClr val="FF0000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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6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6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sz="160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zh-CN" sz="160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3</a:t>
                </a:r>
                <a:r>
                  <a:rPr lang="en-US" altLang="zh-CN" sz="160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|</a:t>
                </a:r>
                <a:r>
                  <a:rPr lang="en-US" altLang="zh-CN" sz="160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c</a:t>
                </a:r>
                <a:r>
                  <a:rPr lang="en-US" altLang="zh-CN" sz="160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2</a:t>
                </a:r>
                <a:r>
                  <a:rPr lang="en-US" altLang="zh-CN" sz="160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)=0</a:t>
                </a:r>
              </a:p>
              <a:p>
                <a:pPr marL="0" indent="0" algn="just">
                  <a:lnSpc>
                    <a:spcPts val="2100"/>
                  </a:lnSpc>
                  <a:buClr>
                    <a:srgbClr val="003366"/>
                  </a:buClr>
                  <a:buNone/>
                </a:pPr>
                <a:r>
                  <a:rPr lang="zh-CN" altLang="en-US" sz="1600" b="1" kern="10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③ </a:t>
                </a:r>
                <a:r>
                  <a:rPr lang="zh-CN" altLang="zh-CN" sz="1600" b="1" kern="10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类别预测：</a:t>
                </a:r>
                <a:endParaRPr lang="en-US" altLang="zh-CN" sz="1600" b="1" kern="100" dirty="0">
                  <a:solidFill>
                    <a:srgbClr val="0000FF"/>
                  </a:solidFill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ts val="2100"/>
                  </a:lnSpc>
                  <a:buClr>
                    <a:srgbClr val="003366"/>
                  </a:buClr>
                  <a:buNone/>
                </a:pPr>
                <a:r>
                  <a:rPr lang="zh-CN" altLang="zh-CN" sz="1600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由于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6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6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sz="160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zh-CN" sz="160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c</a:t>
                </a:r>
                <a:r>
                  <a:rPr lang="en-US" altLang="zh-CN" sz="160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US" altLang="zh-CN" sz="160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)</a:t>
                </a:r>
                <a:r>
                  <a:rPr lang="en-US" altLang="zh-CN" sz="1600" kern="100" dirty="0">
                    <a:solidFill>
                      <a:srgbClr val="FF0000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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6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6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sz="160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zh-CN" sz="160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US" altLang="zh-CN" sz="160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,</a:t>
                </a:r>
                <a:r>
                  <a:rPr lang="en-US" altLang="zh-CN" sz="160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x</a:t>
                </a:r>
                <a:r>
                  <a:rPr lang="en-US" altLang="zh-CN" sz="160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2</a:t>
                </a:r>
                <a:r>
                  <a:rPr lang="en-US" altLang="zh-CN" sz="160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,</a:t>
                </a:r>
                <a:r>
                  <a:rPr lang="en-US" altLang="zh-CN" sz="160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x</a:t>
                </a:r>
                <a:r>
                  <a:rPr lang="en-US" altLang="zh-CN" sz="160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3</a:t>
                </a:r>
                <a:r>
                  <a:rPr lang="en-US" altLang="zh-CN" sz="160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|</a:t>
                </a:r>
                <a:r>
                  <a:rPr lang="en-US" altLang="zh-CN" sz="160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c</a:t>
                </a:r>
                <a:r>
                  <a:rPr lang="en-US" altLang="zh-CN" sz="160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US" altLang="zh-CN" sz="160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)&gt;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6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6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sz="160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zh-CN" sz="160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c</a:t>
                </a:r>
                <a:r>
                  <a:rPr lang="en-US" altLang="zh-CN" sz="160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2</a:t>
                </a:r>
                <a:r>
                  <a:rPr lang="en-US" altLang="zh-CN" sz="160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)</a:t>
                </a:r>
                <a:r>
                  <a:rPr lang="en-US" altLang="zh-CN" sz="1600" kern="100" dirty="0">
                    <a:solidFill>
                      <a:srgbClr val="FF0000"/>
                    </a:solidFill>
                    <a:cs typeface="Times New Roman" panose="02020603050405020304" pitchFamily="18" charset="0"/>
                    <a:sym typeface="Symbol" panose="05050102010706020507" pitchFamily="18" charset="2"/>
                  </a:rPr>
                  <a:t>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16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6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sz="160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zh-CN" sz="160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US" altLang="zh-CN" sz="160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,</a:t>
                </a:r>
                <a:r>
                  <a:rPr lang="en-US" altLang="zh-CN" sz="160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x</a:t>
                </a:r>
                <a:r>
                  <a:rPr lang="en-US" altLang="zh-CN" sz="160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2</a:t>
                </a:r>
                <a:r>
                  <a:rPr lang="en-US" altLang="zh-CN" sz="160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,</a:t>
                </a:r>
                <a:r>
                  <a:rPr lang="en-US" altLang="zh-CN" sz="160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x</a:t>
                </a:r>
                <a:r>
                  <a:rPr lang="en-US" altLang="zh-CN" sz="160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3</a:t>
                </a:r>
                <a:r>
                  <a:rPr lang="en-US" altLang="zh-CN" sz="160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|</a:t>
                </a:r>
                <a:r>
                  <a:rPr lang="en-US" altLang="zh-CN" sz="1600" i="1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c</a:t>
                </a:r>
                <a:r>
                  <a:rPr lang="en-US" altLang="zh-CN" sz="1600" kern="100" baseline="-25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2</a:t>
                </a:r>
                <a:r>
                  <a:rPr lang="en-US" altLang="zh-CN" sz="1600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)</a:t>
                </a:r>
                <a:r>
                  <a:rPr lang="zh-CN" altLang="zh-CN" sz="1600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，此人性别为</a:t>
                </a:r>
                <a:r>
                  <a:rPr lang="en-US" altLang="zh-CN" sz="1600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“</a:t>
                </a:r>
                <a:r>
                  <a:rPr lang="zh-CN" altLang="zh-CN" sz="1600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男</a:t>
                </a:r>
                <a:r>
                  <a:rPr lang="en-US" altLang="zh-CN" sz="1600" kern="100" dirty="0">
                    <a:solidFill>
                      <a:srgbClr val="003366"/>
                    </a:solidFill>
                    <a:cs typeface="Times New Roman" panose="02020603050405020304" pitchFamily="18" charset="0"/>
                  </a:rPr>
                  <a:t>”</a:t>
                </a:r>
                <a:endParaRPr lang="en-US" sz="1600" kern="0" dirty="0">
                  <a:solidFill>
                    <a:srgbClr val="003366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845" y="3241040"/>
                <a:ext cx="4411980" cy="3458210"/>
              </a:xfrm>
              <a:prstGeom prst="rect">
                <a:avLst/>
              </a:prstGeom>
              <a:blipFill>
                <a:blip r:embed="rId3"/>
                <a:stretch>
                  <a:fillRect l="-829" t="-705" r="-691" b="-70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>
                <a:ea typeface="黑体" panose="02010609060101010101" pitchFamily="2" charset="-122"/>
              </a:rPr>
              <a:t>数据分类 </a:t>
            </a:r>
            <a:r>
              <a:rPr lang="en-US" altLang="zh-CN" dirty="0">
                <a:ea typeface="黑体" panose="02010609060101010101" pitchFamily="2" charset="-122"/>
              </a:rPr>
              <a:t>(9)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3899574"/>
            <a:ext cx="3459304" cy="29584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20000" y="2160000"/>
            <a:ext cx="8136260" cy="1973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fontAlgn="base">
              <a:spcAft>
                <a:spcPts val="600"/>
              </a:spcAft>
              <a:buClr>
                <a:srgbClr val="003366"/>
              </a:buClr>
              <a:buFont typeface="Wingdings" panose="05000000000000000000" pitchFamily="2" charset="2"/>
              <a:buChar char="w"/>
            </a:pPr>
            <a:r>
              <a:rPr kumimoji="1"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支持向量机的基本概念</a:t>
            </a:r>
            <a:endParaRPr kumimoji="1" lang="en-US" altLang="zh-CN" sz="2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800100" lvl="1" indent="-342900" fontAlgn="base">
              <a:lnSpc>
                <a:spcPts val="2800"/>
              </a:lnSpc>
              <a:spcAft>
                <a:spcPts val="400"/>
              </a:spcAft>
              <a:buClr>
                <a:srgbClr val="003366"/>
              </a:buClr>
              <a:buFont typeface="黑体" panose="02010609060101010101" pitchFamily="49" charset="-122"/>
              <a:buChar char="-"/>
            </a:pP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二分类模型：</a:t>
            </a:r>
            <a:r>
              <a:rPr kumimoji="1"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在样本空间中找出一个超平面来对数据进行分类，并使分类误差尽可能小</a:t>
            </a:r>
            <a:endParaRPr kumimoji="1"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800100" lvl="1" indent="-342900" fontAlgn="base">
              <a:lnSpc>
                <a:spcPts val="2800"/>
              </a:lnSpc>
              <a:spcAft>
                <a:spcPts val="400"/>
              </a:spcAft>
              <a:buClr>
                <a:srgbClr val="003366"/>
              </a:buClr>
              <a:buFont typeface="黑体" panose="02010609060101010101" pitchFamily="49" charset="-122"/>
              <a:buChar char="-"/>
            </a:pPr>
            <a:r>
              <a:rPr kumimoji="1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分离超平面：</a:t>
            </a:r>
            <a:r>
              <a:rPr kumimoji="1" lang="zh-CN" altLang="en-US" sz="200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比所在数据空间小一维的空间，在二维数据空间中是一条直线，在三维数据空间中就是一个平面</a:t>
            </a:r>
          </a:p>
          <a:p>
            <a:pPr lvl="1" fontAlgn="base">
              <a:buClr>
                <a:srgbClr val="003366"/>
              </a:buClr>
            </a:pPr>
            <a:endParaRPr kumimoji="1" lang="zh-CN" altLang="en-US" sz="2000" dirty="0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283968" y="4284465"/>
                <a:ext cx="4749608" cy="1914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</a:pPr>
                <a:r>
                  <a:rPr kumimoji="1" lang="zh-CN" alt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分离超平面将两类训练样本分开</a:t>
                </a:r>
                <a:endParaRPr kumimoji="1"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  <a:p>
                <a:pPr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</a:pPr>
                <a:r>
                  <a:rPr kumimoji="1" lang="zh-CN" altLang="en-US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训练集有两个特征和两类标签：</a:t>
                </a:r>
                <a:endParaRPr kumimoji="1" lang="en-US" altLang="zh-CN" dirty="0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  <a:p>
                <a:pPr marL="342900" indent="-34290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Font typeface="Wingdings" panose="05000000000000000000" pitchFamily="2" charset="2"/>
                  <a:buChar char="l"/>
                </a:pPr>
                <a:r>
                  <a:rPr kumimoji="1" lang="zh-CN" altLang="en-US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特征一用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表示，特征二用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表示</a:t>
                </a:r>
                <a:endParaRPr kumimoji="1" lang="en-US" altLang="zh-CN" dirty="0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  <a:p>
                <a:pPr marL="342900" indent="-342900" fontAlgn="base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Font typeface="Wingdings" panose="05000000000000000000" pitchFamily="2" charset="2"/>
                  <a:buChar char="l"/>
                </a:pPr>
                <a:r>
                  <a:rPr kumimoji="1" lang="zh-CN" altLang="en-US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用“</a:t>
                </a:r>
                <a:r>
                  <a:rPr kumimoji="1" lang="en-US" altLang="zh-CN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+</a:t>
                </a:r>
                <a:r>
                  <a:rPr kumimoji="1" lang="zh-CN" altLang="en-US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”表示正例，用“</a:t>
                </a:r>
                <a:r>
                  <a:rPr kumimoji="1" lang="en-US" altLang="zh-CN" b="1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kumimoji="1" lang="zh-CN" altLang="en-US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”表示负例</a:t>
                </a:r>
                <a:endParaRPr kumimoji="1" lang="en-US" altLang="zh-CN" dirty="0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4284465"/>
                <a:ext cx="4749608" cy="1914114"/>
              </a:xfrm>
              <a:prstGeom prst="rect">
                <a:avLst/>
              </a:prstGeom>
              <a:blipFill>
                <a:blip r:embed="rId3"/>
                <a:stretch>
                  <a:fillRect l="-1412" b="-4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>
                <a:ea typeface="黑体" panose="02010609060101010101" pitchFamily="2" charset="-122"/>
              </a:rPr>
              <a:t>数据分类 </a:t>
            </a:r>
            <a:r>
              <a:rPr lang="en-US" altLang="zh-CN" dirty="0">
                <a:ea typeface="黑体" panose="02010609060101010101" pitchFamily="2" charset="-122"/>
              </a:rPr>
              <a:t>(10)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720001" y="2160000"/>
                <a:ext cx="8129428" cy="463735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marL="342900" indent="-342900" fontAlgn="base">
                  <a:spcAft>
                    <a:spcPts val="600"/>
                  </a:spcAft>
                  <a:buClr>
                    <a:srgbClr val="003366"/>
                  </a:buClr>
                  <a:buFont typeface="Wingdings" panose="05000000000000000000" pitchFamily="2" charset="2"/>
                  <a:buChar char="w"/>
                </a:pPr>
                <a:r>
                  <a:rPr kumimoji="1" lang="zh-CN" altLang="en-US" sz="22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支持向量机训练算法</a:t>
                </a:r>
                <a:endParaRPr kumimoji="1" lang="en-US" altLang="zh-CN" sz="2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  <a:p>
                <a:pPr lvl="1" algn="just" fontAlgn="base">
                  <a:lnSpc>
                    <a:spcPts val="28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3366"/>
                  </a:buClr>
                </a:pPr>
                <a:r>
                  <a:rPr kumimoji="1" lang="zh-CN" alt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（</a:t>
                </a:r>
                <a:r>
                  <a:rPr kumimoji="1" lang="en-US" altLang="zh-CN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1</a:t>
                </a:r>
                <a:r>
                  <a:rPr kumimoji="1" lang="zh-CN" alt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）训练数据</a:t>
                </a:r>
                <a:endParaRPr kumimoji="1"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  <a:p>
                <a:pPr lvl="1" algn="just" fontAlgn="base">
                  <a:lnSpc>
                    <a:spcPts val="28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3366"/>
                  </a:buClr>
                </a:pPr>
                <a:r>
                  <a:rPr kumimoji="1" lang="zh-CN" alt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一个特征空间上线性可分的数据集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kumimoji="1" lang="zh-CN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zh-CN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zh-CN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en-US" altLang="zh-CN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…, (</m:t>
                    </m:r>
                    <m:sSub>
                      <m:sSubPr>
                        <m:ctrlPr>
                          <a:rPr kumimoji="1" lang="zh-CN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zh-CN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kumimoji="1" lang="zh-CN" altLang="en-US" dirty="0">
                    <a:solidFill>
                      <a:srgbClr val="00206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kern="1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 kern="1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 kern="1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 kern="1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zh-CN" altLang="zh-CN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zh-CN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zh-CN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kern="1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 kern="1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 kern="1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={+1, </a:t>
                </a:r>
                <a:r>
                  <a:rPr kumimoji="1" lang="en-US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kumimoji="1" lang="en-US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1}</a:t>
                </a:r>
                <a:r>
                  <a:rPr kumimoji="1" lang="zh-CN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en-US" altLang="zh-CN" i="1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=1, 2, ..., </a:t>
                </a:r>
                <a:r>
                  <a:rPr kumimoji="1" lang="en-US" altLang="zh-CN" i="1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zh-CN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。</a:t>
                </a:r>
                <a:r>
                  <a:rPr kumimoji="1" lang="en-US" altLang="zh-CN" i="1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b="1" i="1" kern="100" baseline="-25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zh-CN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为第</a:t>
                </a:r>
                <a:r>
                  <a:rPr kumimoji="1" lang="en-US" altLang="zh-CN" i="1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zh-CN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个训练样本</a:t>
                </a:r>
                <a:r>
                  <a:rPr kumimoji="1" lang="zh-CN" altLang="en-US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kumimoji="1" lang="zh-CN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特征向量，</a:t>
                </a:r>
                <a:r>
                  <a:rPr kumimoji="1" lang="en-US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kern="1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 kern="1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 kern="1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kern="1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 kern="1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 kern="1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的类标记，</a:t>
                </a:r>
                <a:r>
                  <a:rPr kumimoji="1" lang="en-US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kern="1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 kern="1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 kern="1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kern="1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 kern="1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 kern="1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kumimoji="1" lang="zh-CN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称为样本点。当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kern="1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 kern="1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 kern="1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 kern="1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=+1</a:t>
                </a:r>
                <a:r>
                  <a:rPr kumimoji="1" lang="zh-CN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时，称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kern="1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 kern="1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 kern="1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为正例；当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kern="1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 kern="1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 kern="1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i="1" kern="100" baseline="-25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kumimoji="1" lang="en-US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kumimoji="1" lang="en-US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zh-CN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时，称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kern="1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 kern="1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 kern="1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为负例</a:t>
                </a:r>
                <a:endParaRPr kumimoji="1" lang="en-US" altLang="zh-CN" kern="10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lvl="1" algn="just" fontAlgn="base">
                  <a:lnSpc>
                    <a:spcPts val="28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3366"/>
                  </a:buClr>
                </a:pPr>
                <a:r>
                  <a:rPr kumimoji="1" lang="zh-CN" alt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（</a:t>
                </a:r>
                <a:r>
                  <a:rPr kumimoji="1" lang="en-US" altLang="zh-CN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2</a:t>
                </a:r>
                <a:r>
                  <a:rPr kumimoji="1" lang="zh-CN" alt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）寻找最大间隔超平面</a:t>
                </a:r>
                <a:endParaRPr kumimoji="1"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  <a:p>
                <a:pPr lvl="1" algn="just" fontAlgn="base">
                  <a:lnSpc>
                    <a:spcPts val="28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3366"/>
                  </a:buClr>
                </a:pPr>
                <a:r>
                  <a:rPr kumimoji="1" lang="zh-CN" altLang="en-US" dirty="0">
                    <a:solidFill>
                      <a:srgbClr val="00206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通过线性方程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kumimoji="1"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kumimoji="1" lang="en-US" altLang="zh-CN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zh-CN" altLang="en-US" dirty="0">
                    <a:solidFill>
                      <a:srgbClr val="00206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来描述分离超平面，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kumimoji="1"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kumimoji="1"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kumimoji="1"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; …;</m:t>
                    </m:r>
                    <m:sSub>
                      <m:sSubPr>
                        <m:ctrlPr>
                          <a:rPr kumimoji="1"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kumimoji="1"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kumimoji="1"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>
                    <a:solidFill>
                      <a:srgbClr val="00206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为决定超平面方向的</a:t>
                </a:r>
                <a:r>
                  <a:rPr kumimoji="1" lang="zh-CN" altLang="en-US" b="1" dirty="0">
                    <a:solidFill>
                      <a:srgbClr val="FF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法向量</a:t>
                </a:r>
                <a:r>
                  <a:rPr kumimoji="1" lang="zh-CN" altLang="en-US" dirty="0">
                    <a:solidFill>
                      <a:srgbClr val="00206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zh-CN" altLang="en-US" dirty="0">
                    <a:solidFill>
                      <a:srgbClr val="00206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为决定超平面与原点之间距离的</a:t>
                </a:r>
                <a:r>
                  <a:rPr kumimoji="1" lang="zh-CN" altLang="en-US" b="1" dirty="0">
                    <a:solidFill>
                      <a:srgbClr val="FF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位移项</a:t>
                </a:r>
                <a:endParaRPr kumimoji="1" lang="en-US" altLang="zh-CN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lvl="1" algn="just" fontAlgn="base">
                  <a:lnSpc>
                    <a:spcPts val="28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3366"/>
                  </a:buClr>
                </a:pPr>
                <a:r>
                  <a:rPr kumimoji="1" lang="zh-CN" altLang="en-US" dirty="0">
                    <a:solidFill>
                      <a:srgbClr val="00206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分类策略函数为：</a:t>
                </a:r>
                <a:endParaRPr kumimoji="1" lang="en-US" altLang="zh-CN" dirty="0">
                  <a:solidFill>
                    <a:srgbClr val="00206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lvl="1" algn="ctr" fontAlgn="base">
                  <a:lnSpc>
                    <a:spcPts val="28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3366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zh-CN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sign</m:t>
                      </m:r>
                      <m:r>
                        <a:rPr kumimoji="1" lang="en-US" altLang="zh-CN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zh-CN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kumimoji="1" lang="en-US" altLang="zh-CN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kumimoji="1" lang="en-US" altLang="zh-CN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>
                  <a:solidFill>
                    <a:srgbClr val="0000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6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1" y="2160000"/>
                <a:ext cx="8129428" cy="4637359"/>
              </a:xfrm>
              <a:prstGeom prst="rect">
                <a:avLst/>
              </a:prstGeom>
              <a:blipFill>
                <a:blip r:embed="rId2"/>
                <a:stretch>
                  <a:fillRect l="-825" t="-1183" r="-3448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对话气泡: 圆角矩形 4">
                <a:extLst>
                  <a:ext uri="{FF2B5EF4-FFF2-40B4-BE49-F238E27FC236}">
                    <a16:creationId xmlns:a16="http://schemas.microsoft.com/office/drawing/2014/main" id="{E588CA9B-2863-3F82-30A2-167EF66167C7}"/>
                  </a:ext>
                </a:extLst>
              </p:cNvPr>
              <p:cNvSpPr/>
              <p:nvPr/>
            </p:nvSpPr>
            <p:spPr bwMode="auto">
              <a:xfrm>
                <a:off x="5060950" y="6436552"/>
                <a:ext cx="2204852" cy="332509"/>
              </a:xfrm>
              <a:prstGeom prst="wedgeRoundRectCallout">
                <a:avLst>
                  <a:gd name="adj1" fmla="val -67725"/>
                  <a:gd name="adj2" fmla="val -66071"/>
                  <a:gd name="adj3" fmla="val 16667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34290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sign</m:t>
                    </m:r>
                  </m:oMath>
                </a14:m>
                <a:r>
                  <a:rPr kumimoji="1" lang="en-US" altLang="zh-CN" dirty="0">
                    <a:solidFill>
                      <a:srgbClr val="00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(</a:t>
                </a:r>
                <a:r>
                  <a:rPr kumimoji="1"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sym typeface="Symbol" panose="05050102010706020507" pitchFamily="18" charset="2"/>
                  </a:rPr>
                  <a:t></a:t>
                </a:r>
                <a:r>
                  <a:rPr kumimoji="1" lang="en-US" altLang="zh-CN" dirty="0">
                    <a:solidFill>
                      <a:srgbClr val="00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)</a:t>
                </a:r>
                <a:r>
                  <a:rPr kumimoji="1" lang="zh-CN" altLang="en-US" dirty="0">
                    <a:solidFill>
                      <a:srgbClr val="00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为符号函数</a:t>
                </a:r>
                <a:endParaRPr kumimoji="1" lang="en-US" altLang="zh-CN" dirty="0">
                  <a:solidFill>
                    <a:srgbClr val="0000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marL="342900" marR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anose="05000000000000000000" pitchFamily="2" charset="2"/>
                  <a:buNone/>
                </a:pPr>
                <a:endParaRPr kumimoji="1" lang="zh-CN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5" name="对话气泡: 圆角矩形 4">
                <a:extLst>
                  <a:ext uri="{FF2B5EF4-FFF2-40B4-BE49-F238E27FC236}">
                    <a16:creationId xmlns:a16="http://schemas.microsoft.com/office/drawing/2014/main" id="{E588CA9B-2863-3F82-30A2-167EF66167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0950" y="6436552"/>
                <a:ext cx="2204852" cy="332509"/>
              </a:xfrm>
              <a:prstGeom prst="wedgeRoundRectCallout">
                <a:avLst>
                  <a:gd name="adj1" fmla="val -67725"/>
                  <a:gd name="adj2" fmla="val -66071"/>
                  <a:gd name="adj3" fmla="val 16667"/>
                </a:avLst>
              </a:prstGeom>
              <a:blipFill>
                <a:blip r:embed="rId3"/>
                <a:stretch>
                  <a:fillRect b="-36923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>
                <a:ea typeface="黑体" panose="02010609060101010101" pitchFamily="2" charset="-122"/>
              </a:rPr>
              <a:t>数据分类 </a:t>
            </a:r>
            <a:r>
              <a:rPr lang="en-US" altLang="zh-CN" dirty="0">
                <a:ea typeface="黑体" panose="02010609060101010101" pitchFamily="2" charset="-122"/>
              </a:rPr>
              <a:t>(11)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720001" y="2160000"/>
                <a:ext cx="8030300" cy="457462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marL="342900" indent="-342900" fontAlgn="base">
                  <a:spcAft>
                    <a:spcPts val="600"/>
                  </a:spcAft>
                  <a:buClr>
                    <a:srgbClr val="003366"/>
                  </a:buClr>
                  <a:buFont typeface="Wingdings" panose="05000000000000000000" pitchFamily="2" charset="2"/>
                  <a:buChar char="w"/>
                </a:pPr>
                <a:r>
                  <a:rPr kumimoji="1" lang="zh-CN" altLang="en-US" sz="22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支持向量机训练算法</a:t>
                </a:r>
                <a:endParaRPr kumimoji="1" lang="en-US" altLang="zh-CN" sz="2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  <a:p>
                <a:pPr marL="457200" marR="0" lvl="1" indent="0" algn="l" defTabSz="914400" rtl="0" eaLnBrk="1" fontAlgn="base" latinLnBrk="0" hangingPunct="1">
                  <a:lnSpc>
                    <a:spcPts val="28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3366"/>
                  </a:buClr>
                  <a:buSzTx/>
                  <a:buFontTx/>
                  <a:buNone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rPr>
                  <a:t>（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rPr>
                  <a:t>2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rPr>
                  <a:t>）寻找最大间隔超平面</a:t>
                </a:r>
                <a:endParaRPr kumimoji="1" lang="en-US" altLang="zh-CN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lvl="1" fontAlgn="base">
                  <a:lnSpc>
                    <a:spcPts val="24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3366"/>
                  </a:buClr>
                </a:pPr>
                <a:r>
                  <a:rPr kumimoji="1" lang="zh-CN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给定数据集</a:t>
                </a:r>
                <a:r>
                  <a:rPr kumimoji="1" lang="en-US" altLang="zh-CN" i="1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kumimoji="1" lang="zh-CN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和超平面</a:t>
                </a:r>
                <a:r>
                  <a:rPr kumimoji="1" lang="en-US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CN" b="1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w</a:t>
                </a:r>
                <a:r>
                  <a:rPr kumimoji="1" lang="en-US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i="1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kumimoji="1" lang="en-US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kumimoji="1" lang="zh-CN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，超平面关于样本点</a:t>
                </a:r>
                <a:r>
                  <a:rPr kumimoji="1" lang="en-US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kern="1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 kern="1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 kern="1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kern="1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 kern="1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 kern="100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kumimoji="1" lang="zh-CN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的</a:t>
                </a:r>
                <a:r>
                  <a:rPr kumimoji="1" lang="zh-CN" altLang="zh-CN" b="1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几何间隔</a:t>
                </a:r>
                <a:r>
                  <a:rPr kumimoji="1" lang="zh-CN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为：</a:t>
                </a:r>
                <a:endParaRPr kumimoji="1" lang="en-US" altLang="zh-CN" kern="10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zh-C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kumimoji="1" lang="en-US" altLang="zh-C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zh-CN" altLang="zh-C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zh-CN" altLang="zh-C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kumimoji="1" lang="en-US" altLang="zh-C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1" lang="en-US" altLang="zh-C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zh-CN" altLang="zh-C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zh-C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kumimoji="1" lang="en-US" altLang="zh-C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zh-C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kumimoji="1" lang="zh-CN" altLang="zh-C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  <m:r>
                        <a:rPr kumimoji="1" lang="en-US" altLang="zh-CN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kumimoji="1" lang="en-US" altLang="zh-CN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kern="100" dirty="0">
                  <a:solidFill>
                    <a:srgbClr val="002060"/>
                  </a:solidFill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</a:endParaRPr>
              </a:p>
              <a:p>
                <a:pPr lvl="1" fontAlgn="base">
                  <a:lnSpc>
                    <a:spcPts val="2400"/>
                  </a:lnSpc>
                  <a:spcBef>
                    <a:spcPts val="1200"/>
                  </a:spcBef>
                  <a:spcAft>
                    <a:spcPct val="0"/>
                  </a:spcAft>
                  <a:buClr>
                    <a:srgbClr val="003366"/>
                  </a:buClr>
                </a:pPr>
                <a:r>
                  <a:rPr kumimoji="1" lang="zh-CN" altLang="zh-CN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若超平面</a:t>
                </a:r>
                <a:r>
                  <a:rPr kumimoji="1" lang="en-US" altLang="zh-CN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(</a:t>
                </a:r>
                <a:r>
                  <a:rPr kumimoji="1" lang="en-US" altLang="zh-CN" b="1" i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w</a:t>
                </a:r>
                <a:r>
                  <a:rPr kumimoji="1" lang="en-US" altLang="zh-CN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, </a:t>
                </a:r>
                <a:r>
                  <a:rPr kumimoji="1" lang="en-US" altLang="zh-CN" i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b</a:t>
                </a:r>
                <a:r>
                  <a:rPr kumimoji="1" lang="en-US" altLang="zh-CN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)</a:t>
                </a:r>
                <a:r>
                  <a:rPr kumimoji="1" lang="zh-CN" altLang="zh-CN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能将所有样本点正确分类，</a:t>
                </a:r>
                <a:r>
                  <a:rPr kumimoji="1" lang="zh-CN" alt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zh-CN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zh-CN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kumimoji="1" lang="en-US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sSub>
                          <m:sSubPr>
                            <m:ctrlPr>
                              <a:rPr kumimoji="1" lang="zh-CN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kumimoji="1"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kumimoji="1" lang="en-US" altLang="zh-CN" b="1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  <a:p>
                <a:pPr lvl="2" fontAlgn="base">
                  <a:lnSpc>
                    <a:spcPts val="24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</a:pPr>
                <a:r>
                  <a:rPr kumimoji="1" lang="en-US" altLang="zh-CN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zh-CN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=+1</a:t>
                </a:r>
                <a:r>
                  <a:rPr kumimoji="1" lang="zh-CN" altLang="zh-CN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，则正例</a:t>
                </a:r>
                <a:r>
                  <a:rPr kumimoji="1" lang="en-US" altLang="zh-CN" i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x</a:t>
                </a:r>
                <a:r>
                  <a:rPr kumimoji="1" lang="en-US" altLang="zh-CN" i="1" baseline="-25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i</a:t>
                </a:r>
                <a:r>
                  <a:rPr kumimoji="1" lang="zh-CN" altLang="zh-CN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满足约束条件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zh-CN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p>
                        <m:r>
                          <a:rPr kumimoji="1"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kumimoji="1" lang="zh-CN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kumimoji="1" lang="en-US" altLang="zh-CN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kumimoji="1" lang="en-US" altLang="zh-CN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endParaRPr kumimoji="1" lang="en-US" altLang="zh-CN" dirty="0">
                  <a:solidFill>
                    <a:srgbClr val="002060"/>
                  </a:solidFill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</a:endParaRPr>
              </a:p>
              <a:p>
                <a:pPr lvl="2" fontAlgn="base">
                  <a:lnSpc>
                    <a:spcPts val="24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</a:pPr>
                <a:r>
                  <a:rPr kumimoji="1" lang="en-US" altLang="zh-CN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zh-CN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=</a:t>
                </a:r>
                <a:r>
                  <a:rPr kumimoji="1" lang="en-US" altLang="zh-CN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kumimoji="1" lang="en-US" altLang="zh-CN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1</a:t>
                </a:r>
                <a:r>
                  <a:rPr kumimoji="1" lang="zh-CN" altLang="zh-CN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，则负例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zh-CN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满足约束条件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zh-CN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p>
                        <m:r>
                          <a:rPr kumimoji="1"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kumimoji="1" lang="zh-CN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kumimoji="1" lang="en-US" altLang="zh-CN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kumimoji="1" lang="en-US" altLang="zh-CN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r>
                  <a:rPr kumimoji="1" lang="en-US" altLang="zh-CN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   </a:t>
                </a:r>
              </a:p>
              <a:p>
                <a:pPr lvl="1" fontAlgn="base">
                  <a:lnSpc>
                    <a:spcPts val="24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</a:pPr>
                <a:r>
                  <a:rPr kumimoji="1" lang="zh-CN" altLang="zh-CN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zh-CN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zh-CN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kumimoji="1" lang="en-US" altLang="zh-CN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sSub>
                          <m:sSubPr>
                            <m:ctrlPr>
                              <a:rPr kumimoji="1" lang="zh-CN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kumimoji="1" lang="zh-CN" altLang="zh-CN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，则约束条件表示为：</a:t>
                </a:r>
                <a:endParaRPr kumimoji="1" lang="en-US" altLang="zh-CN" b="1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zh-CN" altLang="zh-C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zh-CN" altLang="zh-C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kumimoji="1" lang="zh-CN" altLang="zh-CN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kumimoji="1" lang="en-US" altLang="zh-CN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1" lang="zh-CN" altLang="zh-CN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≥+1, </m:t>
                              </m:r>
                              <m:sSub>
                                <m:sSubPr>
                                  <m:ctrlPr>
                                    <a:rPr kumimoji="1" lang="zh-CN" altLang="zh-CN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=+1  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kumimoji="1" lang="zh-CN" altLang="zh-CN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kumimoji="1" lang="en-US" altLang="zh-CN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1" lang="zh-CN" altLang="zh-CN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≤−1, </m:t>
                              </m:r>
                              <m:sSub>
                                <m:sSubPr>
                                  <m:ctrlPr>
                                    <a:rPr kumimoji="1" lang="zh-CN" altLang="zh-CN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=−1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b="1" dirty="0">
                  <a:solidFill>
                    <a:srgbClr val="0000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6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1" y="2160000"/>
                <a:ext cx="8030300" cy="4574629"/>
              </a:xfrm>
              <a:prstGeom prst="rect">
                <a:avLst/>
              </a:prstGeom>
              <a:blipFill>
                <a:blip r:embed="rId2"/>
                <a:stretch>
                  <a:fillRect l="-835" t="-1198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>
                <a:ea typeface="黑体" panose="02010609060101010101" pitchFamily="2" charset="-122"/>
              </a:rPr>
              <a:t>数据分类 </a:t>
            </a:r>
            <a:r>
              <a:rPr lang="en-US" altLang="zh-CN" dirty="0">
                <a:ea typeface="黑体" panose="02010609060101010101" pitchFamily="2" charset="-122"/>
              </a:rPr>
              <a:t>(12)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720090" y="1999129"/>
                <a:ext cx="8030210" cy="474584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marL="342900" indent="-342900" fontAlgn="base">
                  <a:spcAft>
                    <a:spcPts val="600"/>
                  </a:spcAft>
                  <a:buClr>
                    <a:srgbClr val="003366"/>
                  </a:buClr>
                  <a:buFont typeface="Wingdings" panose="05000000000000000000" pitchFamily="2" charset="2"/>
                  <a:buChar char="w"/>
                </a:pPr>
                <a:r>
                  <a:rPr kumimoji="1" lang="zh-CN" altLang="en-US" sz="22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支持向量机训练算法</a:t>
                </a:r>
                <a:endParaRPr kumimoji="1" lang="en-US" altLang="zh-CN" sz="2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  <a:p>
                <a:pPr marL="457200" marR="0" lvl="1" indent="0" algn="l" defTabSz="914400" rtl="0" eaLnBrk="1" fontAlgn="base" latinLnBrk="0" hangingPunct="1">
                  <a:lnSpc>
                    <a:spcPts val="28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3366"/>
                  </a:buClr>
                  <a:buSzTx/>
                  <a:buFontTx/>
                  <a:buNone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rPr>
                  <a:t>（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rPr>
                  <a:t>2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2" charset="-122"/>
                    <a:cs typeface="+mn-cs"/>
                  </a:rPr>
                  <a:t>）寻找最大间隔超平面</a:t>
                </a:r>
              </a:p>
              <a:p>
                <a:pPr marL="742950" marR="0" lvl="1" indent="-285750" algn="l" defTabSz="914400" rtl="0" eaLnBrk="1" fontAlgn="base" latinLnBrk="0" hangingPunct="1">
                  <a:lnSpc>
                    <a:spcPts val="28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3366"/>
                  </a:buClr>
                  <a:buSzTx/>
                  <a:buFont typeface="黑体" panose="02010609060101010101" pitchFamily="49" charset="-122"/>
                  <a:buChar char="-"/>
                  <a:defRPr/>
                </a:pPr>
                <a:r>
                  <a:rPr kumimoji="1" lang="zh-CN" altLang="en-US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 支持向量：</a:t>
                </a:r>
                <a:endParaRPr kumimoji="1" lang="en-US" altLang="zh-CN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marL="742950" marR="0" lvl="1" indent="153988" algn="l" defTabSz="914400" rtl="0" eaLnBrk="1" fontAlgn="base" latinLnBrk="0" hangingPunct="1">
                  <a:lnSpc>
                    <a:spcPts val="28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3366"/>
                  </a:buClr>
                  <a:buSzTx/>
                  <a:buFont typeface="Wingdings" panose="05000000000000000000" pitchFamily="2" charset="2"/>
                  <a:buChar char="ü"/>
                  <a:defRPr/>
                </a:pPr>
                <a:r>
                  <a:rPr kumimoji="1" lang="zh-CN" altLang="en-US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 与超平面几何间隔最小且满足约束条件的样本点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zh-CN" altLang="zh-CN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zh-CN" altLang="zh-CN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zh-CN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等线" panose="02010600030101010101" charset="-122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kumimoji="1" lang="en-US" altLang="zh-CN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等线" panose="02010600030101010101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kumimoji="1" lang="en-US" altLang="zh-CN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等线" panose="02010600030101010101" charset="-122"/>
                                <a:cs typeface="Times New Roman" panose="02020603050405020304" pitchFamily="18" charset="0"/>
                              </a:rPr>
                              <m:t>=1,  …,  </m:t>
                            </m:r>
                            <m:r>
                              <a:rPr kumimoji="1" lang="en-US" altLang="zh-CN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等线" panose="02010600030101010101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kumimoji="1" lang="zh-CN" altLang="zh-CN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等线" panose="02010600030101010101" charset="-122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zh-CN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等线" panose="02010600030101010101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kumimoji="1" lang="en-US" altLang="zh-CN" kern="100" dirty="0">
                  <a:solidFill>
                    <a:srgbClr val="002060"/>
                  </a:solidFill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</a:endParaRPr>
              </a:p>
              <a:p>
                <a:pPr marL="742950" marR="0" lvl="1" indent="153988" algn="l" defTabSz="914400" rtl="0" eaLnBrk="1" fontAlgn="base" latinLnBrk="0" hangingPunct="1">
                  <a:lnSpc>
                    <a:spcPts val="28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3366"/>
                  </a:buClr>
                  <a:buSzTx/>
                  <a:buFont typeface="Wingdings" panose="05000000000000000000" pitchFamily="2" charset="2"/>
                  <a:buChar char="ü"/>
                  <a:defRPr/>
                </a:pPr>
                <a:r>
                  <a:rPr kumimoji="1" lang="zh-CN" altLang="en-US" dirty="0">
                    <a:solidFill>
                      <a:srgbClr val="00206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 样本点到超平面的最小几何间隔为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zh-CN" altLang="zh-CN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1" lang="en-US" altLang="zh-CN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kumimoji="1" lang="zh-CN" altLang="zh-CN" b="1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等线" panose="02010600030101010101" charset="-122"/>
                                <a:cs typeface="Times New Roman" panose="020206030504050203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  <m:r>
                      <a:rPr kumimoji="1" lang="en-US" altLang="zh-CN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kumimoji="1" lang="en-US" altLang="zh-CN" kern="100" dirty="0">
                  <a:solidFill>
                    <a:srgbClr val="002060"/>
                  </a:solidFill>
                  <a:latin typeface="黑体" panose="02010609060101010101" pitchFamily="2" charset="-122"/>
                  <a:ea typeface="等线" panose="02010600030101010101" charset="-122"/>
                  <a:cs typeface="Times New Roman" panose="02020603050405020304" pitchFamily="18" charset="0"/>
                </a:endParaRPr>
              </a:p>
              <a:p>
                <a:pPr marL="742950" marR="0" lvl="1" indent="153988" algn="l" defTabSz="914400" rtl="0" eaLnBrk="1" fontAlgn="base" latinLnBrk="0" hangingPunct="1">
                  <a:lnSpc>
                    <a:spcPts val="28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3366"/>
                  </a:buClr>
                  <a:buSzTx/>
                  <a:buFont typeface="Wingdings" panose="05000000000000000000" pitchFamily="2" charset="2"/>
                  <a:buChar char="ü"/>
                  <a:defRPr/>
                </a:pPr>
                <a:r>
                  <a:rPr kumimoji="1" lang="zh-CN" altLang="en-US" dirty="0">
                    <a:solidFill>
                      <a:srgbClr val="00206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 两个异类支持向量到超平面距离之和为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zh-CN" altLang="zh-CN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1" lang="en-US" altLang="zh-CN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kumimoji="1" lang="zh-CN" altLang="zh-CN" b="1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等线" panose="02010600030101010101" charset="-122"/>
                                <a:cs typeface="Times New Roman" panose="020206030504050203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  <m:r>
                      <a:rPr kumimoji="1" lang="en-US" altLang="zh-CN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>
                    <a:solidFill>
                      <a:srgbClr val="00206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，称为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间隔</a:t>
                </a:r>
              </a:p>
              <a:p>
                <a:pPr marL="742950" lvl="1" indent="-28575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Font typeface="黑体" panose="02010609060101010101" pitchFamily="49" charset="-122"/>
                  <a:buChar char="-"/>
                </a:pPr>
                <a:r>
                  <a:rPr kumimoji="1" lang="zh-CN" altLang="en-US" dirty="0">
                    <a:solidFill>
                      <a:srgbClr val="FF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求解最大间隔分离超平面，</a:t>
                </a:r>
                <a:r>
                  <a:rPr kumimoji="1" lang="zh-CN" altLang="en-US" dirty="0">
                    <a:solidFill>
                      <a:srgbClr val="00206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可表示为以下最优化问题：</a:t>
                </a:r>
                <a:endParaRPr kumimoji="1" lang="en-US" altLang="zh-CN" dirty="0">
                  <a:solidFill>
                    <a:srgbClr val="00206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lvl="1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</a:pPr>
                <a:endParaRPr kumimoji="1" lang="en-US" altLang="zh-CN" dirty="0">
                  <a:solidFill>
                    <a:srgbClr val="00206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lvl="1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</a:pPr>
                <a:endParaRPr kumimoji="1" lang="en-US" altLang="zh-CN" dirty="0">
                  <a:solidFill>
                    <a:srgbClr val="00206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lvl="1" fontAlgn="base">
                  <a:spcAft>
                    <a:spcPts val="600"/>
                  </a:spcAft>
                  <a:buClr>
                    <a:srgbClr val="003366"/>
                  </a:buClr>
                </a:pPr>
                <a:r>
                  <a:rPr kumimoji="1" lang="en-US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          </a:t>
                </a:r>
                <a:r>
                  <a:rPr kumimoji="1" lang="zh-CN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由于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zh-CN" altLang="zh-CN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zh-CN" altLang="zh-CN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zh-CN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等线" panose="02010600030101010101" charset="-122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kumimoji="1" lang="en-US" altLang="zh-CN" b="1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等线" panose="02010600030101010101" charset="-122"/>
                                <a:cs typeface="Times New Roman" panose="02020603050405020304" pitchFamily="18" charset="0"/>
                              </a:rPr>
                              <m:t>𝒘</m:t>
                            </m:r>
                            <m:r>
                              <a:rPr kumimoji="1" lang="en-US" altLang="zh-CN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等线" panose="02010600030101010101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kumimoji="1" lang="en-US" altLang="zh-CN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等线" panose="02010600030101010101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kumimoji="1" lang="zh-CN" altLang="zh-CN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等线" panose="02010600030101010101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kumimoji="1" lang="zh-CN" altLang="zh-CN" b="1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1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等线" panose="02010600030101010101" charset="-122"/>
                                    <a:cs typeface="Times New Roman" panose="02020603050405020304" pitchFamily="18" charset="0"/>
                                  </a:rPr>
                                  <m:t>𝒘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kumimoji="1" lang="zh-CN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zh-CN" altLang="zh-CN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zh-CN" altLang="zh-CN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zh-CN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等线" panose="02010600030101010101" charset="-122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kumimoji="1" lang="en-US" altLang="zh-CN" b="1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等线" panose="02010600030101010101" charset="-122"/>
                                <a:cs typeface="Times New Roman" panose="02020603050405020304" pitchFamily="18" charset="0"/>
                              </a:rPr>
                              <m:t>𝒘</m:t>
                            </m:r>
                            <m:r>
                              <a:rPr kumimoji="1" lang="en-US" altLang="zh-CN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等线" panose="02010600030101010101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kumimoji="1" lang="en-US" altLang="zh-CN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等线" panose="02010600030101010101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kumimoji="1" lang="zh-CN" altLang="zh-CN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等线" panose="02010600030101010101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等线" panose="02010600030101010101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kumimoji="1" lang="zh-CN" altLang="zh-CN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kumimoji="1" lang="zh-CN" altLang="zh-CN" b="1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1" i="1" kern="1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等线" panose="02010600030101010101" charset="-122"/>
                                    <a:cs typeface="Times New Roman" panose="020206030504050203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  <m:sup>
                            <m:r>
                              <a:rPr kumimoji="1" lang="en-US" altLang="zh-CN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等线" panose="02010600030101010101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kumimoji="1" lang="zh-CN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等价，训练</a:t>
                </a:r>
                <a:r>
                  <a:rPr kumimoji="1" lang="en-US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SVM</a:t>
                </a:r>
                <a:r>
                  <a:rPr kumimoji="1" lang="zh-CN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的最优化问题</a:t>
                </a:r>
                <a:r>
                  <a:rPr kumimoji="1" lang="zh-CN" altLang="en-US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：</a:t>
                </a:r>
                <a:endParaRPr kumimoji="1" lang="en-US" altLang="zh-CN" b="1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  <a:p>
                <a:pPr lvl="1" fontAlgn="base">
                  <a:spcAft>
                    <a:spcPct val="0"/>
                  </a:spcAft>
                  <a:buClr>
                    <a:srgbClr val="003366"/>
                  </a:buClr>
                </a:pPr>
                <a:r>
                  <a:rPr kumimoji="1" lang="en-US" altLang="zh-CN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    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zh-CN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zh-CN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kumimoji="1" lang="en-US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kumimoji="1" lang="zh-CN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kumimoji="1" lang="zh-CN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kumimoji="1" lang="zh-CN" altLang="zh-CN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kumimoji="1" lang="en-US" altLang="zh-CN" sz="1050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       </a:t>
                </a:r>
                <a:r>
                  <a:rPr kumimoji="1" lang="en-US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kumimoji="1" lang="en-US" altLang="zh-CN" kern="1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.t.</a:t>
                </a:r>
                <a:r>
                  <a:rPr kumimoji="1" lang="en-US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4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1" lang="zh-CN" altLang="zh-CN" sz="1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zh-CN" altLang="zh-CN" sz="1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kumimoji="1" lang="en-US" altLang="zh-CN" sz="1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sSub>
                          <m:sSubPr>
                            <m:ctrlPr>
                              <a:rPr kumimoji="1" lang="zh-CN" altLang="zh-CN" sz="1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1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kumimoji="1"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≥1,  </m:t>
                    </m:r>
                    <m:r>
                      <a:rPr kumimoji="1"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=1, …, </m:t>
                    </m:r>
                    <m:r>
                      <a:rPr kumimoji="1"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zh-CN" altLang="zh-CN" sz="800" kern="10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lvl="1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</a:pPr>
                <a:endParaRPr kumimoji="1" lang="zh-CN" altLang="en-US" dirty="0">
                  <a:solidFill>
                    <a:srgbClr val="0000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lvl="1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</a:pPr>
                <a:endParaRPr kumimoji="1" lang="en-US" altLang="zh-CN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mc:Choice>
        <mc:Fallback>
          <p:sp>
            <p:nvSpPr>
              <p:cNvPr id="6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90" y="1999129"/>
                <a:ext cx="8030210" cy="4745841"/>
              </a:xfrm>
              <a:prstGeom prst="rect">
                <a:avLst/>
              </a:prstGeom>
              <a:blipFill>
                <a:blip r:embed="rId2"/>
                <a:stretch>
                  <a:fillRect l="-835" t="-1285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099945" y="5137860"/>
                <a:ext cx="5270500" cy="5308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kumimoji="1" lang="zh-CN" altLang="zh-CN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zh-CN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kumimoji="1" lang="en-US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kumimoji="1" lang="zh-CN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kumimoji="1" lang="zh-CN" altLang="zh-CN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kumimoji="1" lang="en-US" altLang="zh-CN" b="1" kern="100" dirty="0">
                    <a:solidFill>
                      <a:srgbClr val="00206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    </a:t>
                </a:r>
                <a:r>
                  <a:rPr kumimoji="1" lang="en-US" altLang="zh-CN" kern="100" dirty="0">
                    <a:solidFill>
                      <a:srgbClr val="002060"/>
                    </a:solidFill>
                    <a:latin typeface="Times New Roman" panose="02020603050405020304"/>
                    <a:ea typeface="等线" panose="02010600030101010101" charset="-122"/>
                    <a:cs typeface="Times New Roman" panose="02020603050405020304" pitchFamily="18" charset="0"/>
                  </a:rPr>
                  <a:t>s</a:t>
                </a:r>
                <a:r>
                  <a:rPr kumimoji="1" lang="en-US" altLang="zh-CN" kern="100" dirty="0" err="1">
                    <a:solidFill>
                      <a:srgbClr val="002060"/>
                    </a:solidFill>
                    <a:latin typeface="Times New Roman" panose="02020603050405020304"/>
                    <a:ea typeface="等线" panose="02010600030101010101" charset="-122"/>
                    <a:cs typeface="Times New Roman" panose="02020603050405020304" pitchFamily="18" charset="0"/>
                  </a:rPr>
                  <a:t>.t.</a:t>
                </a:r>
                <a:r>
                  <a:rPr kumimoji="1" lang="en-US" altLang="zh-CN" kern="100" dirty="0">
                    <a:solidFill>
                      <a:srgbClr val="002060"/>
                    </a:solidFill>
                    <a:latin typeface="Times New Roman" panose="02020603050405020304"/>
                    <a:ea typeface="等线" panose="02010600030101010101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zh-CN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zh-CN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kumimoji="1" lang="en-US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sSub>
                          <m:sSubPr>
                            <m:ctrlPr>
                              <a:rPr kumimoji="1" lang="zh-CN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kumimoji="1"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≥1,  </m:t>
                    </m:r>
                    <m:r>
                      <a:rPr kumimoji="1"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=1, …, </m:t>
                    </m:r>
                    <m:r>
                      <a:rPr kumimoji="1"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en-US" altLang="zh-CN" b="1" dirty="0">
                  <a:solidFill>
                    <a:srgbClr val="002060"/>
                  </a:solidFill>
                  <a:latin typeface="Times New Roman" panose="02020603050405020304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945" y="5137860"/>
                <a:ext cx="5270500" cy="5308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843280" y="5930232"/>
            <a:ext cx="8211820" cy="62992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>
                <a:ea typeface="黑体" panose="02010609060101010101" pitchFamily="2" charset="-122"/>
              </a:rPr>
              <a:t>数据分类 </a:t>
            </a:r>
            <a:r>
              <a:rPr lang="en-US" altLang="zh-CN" dirty="0">
                <a:ea typeface="黑体" panose="02010609060101010101" pitchFamily="2" charset="-122"/>
              </a:rPr>
              <a:t>(13)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720000" y="2160000"/>
                <a:ext cx="8179667" cy="374441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marL="342900" indent="-342900" fontAlgn="base">
                  <a:spcAft>
                    <a:spcPts val="600"/>
                  </a:spcAft>
                  <a:buClr>
                    <a:srgbClr val="003366"/>
                  </a:buClr>
                  <a:buFont typeface="Wingdings" panose="05000000000000000000" pitchFamily="2" charset="2"/>
                  <a:buChar char="w"/>
                </a:pPr>
                <a:r>
                  <a:rPr kumimoji="1" lang="zh-CN" altLang="en-US" sz="22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支持向量机训练算法</a:t>
                </a:r>
                <a:endParaRPr kumimoji="1" lang="en-US" altLang="zh-CN" sz="2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  <a:p>
                <a:pPr lvl="1" fontAlgn="base">
                  <a:lnSpc>
                    <a:spcPts val="28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3366"/>
                  </a:buClr>
                </a:pPr>
                <a:r>
                  <a:rPr kumimoji="1" lang="zh-CN" alt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（</a:t>
                </a:r>
                <a:r>
                  <a:rPr kumimoji="1" lang="en-US" altLang="zh-CN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3</a:t>
                </a:r>
                <a:r>
                  <a:rPr kumimoji="1" lang="zh-CN" alt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）软间隔最大化</a:t>
                </a:r>
              </a:p>
              <a:p>
                <a:pPr marL="742950" lvl="1" indent="-285750" fontAlgn="base">
                  <a:lnSpc>
                    <a:spcPts val="28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3366"/>
                  </a:buClr>
                  <a:buFont typeface="黑体" panose="02010609060101010101" pitchFamily="49" charset="-122"/>
                  <a:buChar char="-"/>
                </a:pPr>
                <a:r>
                  <a:rPr kumimoji="1" lang="zh-CN" altLang="en-US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硬间隔：</a:t>
                </a:r>
                <a:r>
                  <a:rPr kumimoji="1" lang="zh-CN" altLang="en-US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分离超平面能正确划分所有样本</a:t>
                </a:r>
                <a:endParaRPr kumimoji="1" lang="en-US" altLang="zh-CN" kern="10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marL="742950" lvl="1" indent="-28575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Font typeface="黑体" panose="02010609060101010101" pitchFamily="49" charset="-122"/>
                  <a:buChar char="-"/>
                </a:pPr>
                <a:r>
                  <a:rPr kumimoji="1" lang="zh-CN" altLang="en-US" kern="100" dirty="0">
                    <a:solidFill>
                      <a:srgbClr val="FF0000"/>
                    </a:solidFill>
                    <a:latin typeface="黑体" panose="02010609060101010101" pitchFamily="2" charset="-122"/>
                    <a:ea typeface="黑体" panose="02010609060101010101" pitchFamily="2" charset="-122"/>
                    <a:cs typeface="Times New Roman" panose="02020603050405020304" pitchFamily="18" charset="0"/>
                  </a:rPr>
                  <a:t>软间隔：</a:t>
                </a:r>
                <a:r>
                  <a:rPr kumimoji="1" lang="zh-CN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允许某些点不满足约束，可对每个样本点</a:t>
                </a:r>
                <a:r>
                  <a:rPr kumimoji="1" lang="en-US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CN" i="1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i="1" kern="100" baseline="-25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i="1" kern="1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kumimoji="1" lang="en-US" altLang="zh-CN" i="1" kern="100" baseline="-250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kumimoji="1" lang="zh-CN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引入松弛变量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  <m:sub>
                        <m:r>
                          <a:rPr kumimoji="1" lang="en-US" altLang="zh-CN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等线" panose="02010600030101010101" charset="-122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kumimoji="1" lang="zh-CN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，则约束条件变为：</a:t>
                </a:r>
              </a:p>
              <a:p>
                <a:pPr lvl="1" indent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  <a:buFont typeface="Wingdings" panose="05000000000000000000" charset="0"/>
                  <a:buNone/>
                </a:pPr>
                <a:endParaRPr kumimoji="1" lang="en-US" altLang="zh-CN" sz="1400" kern="10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lvl="2" fontAlgn="base">
                  <a:lnSpc>
                    <a:spcPct val="15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003366"/>
                  </a:buClr>
                </a:pPr>
                <a:endParaRPr kumimoji="1" lang="en-US" altLang="zh-CN" kern="10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lvl="2" fontAlgn="base">
                  <a:lnSpc>
                    <a:spcPct val="30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003366"/>
                  </a:buClr>
                </a:pPr>
                <a:r>
                  <a:rPr kumimoji="1" lang="zh-CN" altLang="en-US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目标函数变为：</a:t>
                </a:r>
                <a:endParaRPr kumimoji="1" lang="en-US" altLang="zh-CN" kern="10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0" y="2160000"/>
                <a:ext cx="8179667" cy="3744416"/>
              </a:xfrm>
              <a:prstGeom prst="rect">
                <a:avLst/>
              </a:prstGeom>
              <a:blipFill>
                <a:blip r:embed="rId2"/>
                <a:stretch>
                  <a:fillRect l="-820" t="-1463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6012162" y="2276872"/>
            <a:ext cx="2191775" cy="824756"/>
          </a:xfrm>
          <a:prstGeom prst="cloudCallout">
            <a:avLst>
              <a:gd name="adj1" fmla="val -76779"/>
              <a:gd name="adj2" fmla="val 3383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实际情况下几乎不存在</a:t>
            </a:r>
            <a:endParaRPr kumimoji="1"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239424" y="5264219"/>
                <a:ext cx="5184576" cy="5449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kumimoji="1" lang="zh-CN" altLang="zh-CN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zh-CN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kumimoji="1" lang="en-US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lim>
                            <m:r>
                              <a:rPr kumimoji="1" lang="en-US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kumimoji="1" lang="en-US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kumimoji="1" lang="en-US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zh-CN" altLang="zh-CN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kumimoji="1" lang="zh-CN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kumimoji="1" lang="zh-CN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kumimoji="1" lang="zh-CN" altLang="zh-CN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kumimoji="1" lang="en-US" altLang="zh-CN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limLoc m:val="undOvr"/>
                        <m:ctrlPr>
                          <a:rPr kumimoji="1" lang="zh-CN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kumimoji="1" lang="zh-CN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kumimoji="1" lang="zh-CN" alt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，</a:t>
                </a:r>
                <a:r>
                  <a:rPr kumimoji="1" lang="zh-CN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正常数</a:t>
                </a:r>
                <a:r>
                  <a:rPr kumimoji="1" lang="en-US" altLang="zh-CN" i="1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kumimoji="1" lang="zh-CN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称为惩罚系数</a:t>
                </a:r>
                <a:endParaRPr kumimoji="1" lang="zh-CN" altLang="en-US" b="1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424" y="5264219"/>
                <a:ext cx="5184576" cy="544957"/>
              </a:xfrm>
              <a:prstGeom prst="rect">
                <a:avLst/>
              </a:prstGeom>
              <a:blipFill>
                <a:blip r:embed="rId3"/>
                <a:stretch>
                  <a:fillRect t="-70787" b="-105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895626" y="4351512"/>
                <a:ext cx="2581113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zh-CN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zh-CN" altLang="zh-CN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zh-CN" altLang="zh-C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1" lang="en-US" altLang="zh-C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1" lang="zh-CN" altLang="zh-CN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zh-CN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kumimoji="1" lang="zh-CN" altLang="zh-CN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zh-CN" altLang="en-US" b="1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626" y="4351512"/>
                <a:ext cx="2581113" cy="404983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895164" y="4808905"/>
                <a:ext cx="3116073" cy="4139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zh-CN" altLang="zh-CN" i="1" kern="1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等线" panose="02010600030101010101" charset="-122"/>
                              <a:cs typeface="Times New Roman" panose="02020603050405020304" pitchFamily="18" charset="0"/>
                            </a:rPr>
                            <m:t>𝜉</m:t>
                          </m:r>
                        </m:e>
                        <m:sub>
                          <m:r>
                            <a:rPr kumimoji="1" lang="en-US" altLang="zh-CN" i="1" kern="1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等线" panose="02010600030101010101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i="1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zh-CN" altLang="zh-CN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0/1</m:t>
                          </m:r>
                        </m:sub>
                      </m:sSub>
                      <m:r>
                        <a:rPr kumimoji="1" lang="en-US" altLang="zh-CN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zh-CN" altLang="zh-CN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zh-CN" altLang="zh-CN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zh-CN" altLang="zh-C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1" lang="en-US" altLang="zh-CN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1" lang="zh-CN" altLang="zh-CN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zh-CN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en-US" altLang="zh-CN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164" y="4808905"/>
                <a:ext cx="3116073" cy="413959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797111" y="4430280"/>
                <a:ext cx="3744416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</a:pPr>
                <a:r>
                  <a:rPr kumimoji="1" lang="en-US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0/1</a:t>
                </a:r>
                <a:r>
                  <a:rPr kumimoji="1" lang="zh-CN" altLang="zh-CN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损失函数</a:t>
                </a:r>
                <a14:m>
                  <m:oMath xmlns:m="http://schemas.openxmlformats.org/officeDocument/2006/math">
                    <m:r>
                      <a:rPr kumimoji="1" lang="en-US" altLang="zh-CN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zh-CN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0/1</m:t>
                        </m:r>
                      </m:sub>
                    </m:sSub>
                    <m:d>
                      <m:dPr>
                        <m:ctrlPr>
                          <a:rPr kumimoji="1" lang="zh-CN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kumimoji="1" lang="en-US" altLang="zh-CN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1" lang="zh-CN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zh-CN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1,  &amp; </m:t>
                            </m:r>
                            <m:r>
                              <a:rPr kumimoji="1" lang="en-US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r>
                              <a:rPr kumimoji="1" lang="en-US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kumimoji="1" lang="en-US" altLang="zh-CN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 &amp; </m:t>
                            </m:r>
                            <m:r>
                              <a:rPr kumimoji="1" lang="en-US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1" lang="en-US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eqArr>
                      </m:e>
                    </m:d>
                  </m:oMath>
                </a14:m>
                <a:endParaRPr kumimoji="1" lang="zh-CN" altLang="en-US" b="1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111" y="4430280"/>
                <a:ext cx="3744416" cy="710194"/>
              </a:xfrm>
              <a:prstGeom prst="rect">
                <a:avLst/>
              </a:prstGeom>
              <a:blipFill>
                <a:blip r:embed="rId6"/>
                <a:stretch>
                  <a:fillRect l="-14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972319" y="5882607"/>
                <a:ext cx="8077835" cy="72517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lvl="2" algn="just" fontAlgn="base">
                  <a:lnSpc>
                    <a:spcPct val="150000"/>
                  </a:lnSpc>
                  <a:spcAft>
                    <a:spcPct val="0"/>
                  </a:spcAft>
                  <a:buClr>
                    <a:srgbClr val="003366"/>
                  </a:buClr>
                </a:pPr>
                <a:r>
                  <a:rPr kumimoji="1" lang="zh-CN" altLang="en-US" b="1" kern="1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优化目标：</a:t>
                </a:r>
                <a:r>
                  <a:rPr kumimoji="1" lang="zh-CN" altLang="en-US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使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zh-CN" altLang="zh-CN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1" lang="en-US" altLang="zh-CN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kumimoji="1" lang="zh-CN" altLang="zh-CN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1" lang="zh-CN" altLang="zh-CN" b="1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等线" panose="02010600030101010101" charset="-122"/>
                                <a:cs typeface="Times New Roman" panose="020206030504050203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kumimoji="1" lang="en-US" altLang="zh-CN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zh-CN" altLang="en-US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尽量小</a:t>
                </a:r>
                <a:r>
                  <a:rPr kumimoji="1" lang="zh-CN" altLang="en-US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（间隔尽量大），同时使误差分类点的个数</a:t>
                </a:r>
                <a:r>
                  <a:rPr kumimoji="1" lang="zh-CN" altLang="en-US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尽量少</a:t>
                </a:r>
                <a:endParaRPr kumimoji="1" lang="en-US" altLang="zh-CN" kern="1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319" y="5882607"/>
                <a:ext cx="8077835" cy="725170"/>
              </a:xfrm>
              <a:prstGeom prst="rect">
                <a:avLst/>
              </a:prstGeom>
              <a:blipFill>
                <a:blip r:embed="rId7"/>
                <a:stretch>
                  <a:fillRect l="-6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>
                <a:ea typeface="黑体" panose="02010609060101010101" pitchFamily="2" charset="-122"/>
              </a:rPr>
              <a:t>数据分类 </a:t>
            </a:r>
            <a:r>
              <a:rPr lang="en-US" altLang="zh-CN" dirty="0">
                <a:ea typeface="黑体" panose="02010609060101010101" pitchFamily="2" charset="-122"/>
              </a:rPr>
              <a:t>(14)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720000" y="2160000"/>
                <a:ext cx="7848228" cy="432047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marL="342900" indent="-342900" fontAlgn="base">
                  <a:spcAft>
                    <a:spcPts val="600"/>
                  </a:spcAft>
                  <a:buClr>
                    <a:srgbClr val="003366"/>
                  </a:buClr>
                  <a:buFont typeface="Wingdings" panose="05000000000000000000" pitchFamily="2" charset="2"/>
                  <a:buChar char="w"/>
                </a:pPr>
                <a:r>
                  <a:rPr kumimoji="1" lang="zh-CN" altLang="en-US" sz="22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支持向量机训练算法</a:t>
                </a:r>
              </a:p>
              <a:p>
                <a:pPr indent="0" fontAlgn="base">
                  <a:spcAft>
                    <a:spcPts val="600"/>
                  </a:spcAft>
                  <a:buClr>
                    <a:srgbClr val="003366"/>
                  </a:buClr>
                  <a:buFont typeface="Wingdings" panose="05000000000000000000" pitchFamily="2" charset="2"/>
                  <a:buNone/>
                </a:pPr>
                <a:endParaRPr kumimoji="1" lang="en-US" altLang="zh-CN" sz="2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  <a:p>
                <a:pPr marL="742950" lvl="1" indent="-285750" fontAlgn="base"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Font typeface="黑体" panose="02010609060101010101" pitchFamily="49" charset="-122"/>
                  <a:buChar char="-"/>
                </a:pPr>
                <a:r>
                  <a:rPr kumimoji="1" lang="en-US" altLang="zh-CN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0/1</a:t>
                </a:r>
                <a:r>
                  <a:rPr kumimoji="1" lang="zh-CN" altLang="en-US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损失函数：</a:t>
                </a:r>
                <a:r>
                  <a:rPr kumimoji="1" lang="zh-CN" altLang="en-US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非凸和非连续</a:t>
                </a:r>
                <a:r>
                  <a:rPr kumimoji="1" lang="zh-CN" altLang="en-US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，是单位跃迁函数，目标函数求解难</a:t>
                </a:r>
                <a:endParaRPr kumimoji="1" lang="en-US" altLang="zh-CN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lvl="1" fontAlgn="base">
                  <a:buClr>
                    <a:srgbClr val="003366"/>
                  </a:buClr>
                </a:pPr>
                <a:endParaRPr kumimoji="1" lang="en-US" altLang="zh-CN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lvl="1" fontAlgn="base"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</a:pPr>
                <a:r>
                  <a:rPr kumimoji="1" lang="zh-CN" altLang="en-US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常用</a:t>
                </a:r>
                <a:r>
                  <a:rPr kumimoji="1" lang="zh-CN" altLang="en-US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凸连续函数</a:t>
                </a:r>
                <a:r>
                  <a:rPr kumimoji="1" lang="zh-CN" altLang="en-US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替代损失函数来取代“</a:t>
                </a:r>
                <a:r>
                  <a:rPr kumimoji="1" lang="en-US" altLang="zh-CN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0/1</a:t>
                </a:r>
                <a:r>
                  <a:rPr kumimoji="1" lang="zh-CN" altLang="en-US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损失函数”</a:t>
                </a:r>
                <a:endParaRPr kumimoji="1" lang="en-US" altLang="zh-CN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lvl="1" fontAlgn="base">
                  <a:buClr>
                    <a:srgbClr val="003366"/>
                  </a:buClr>
                </a:pPr>
                <a:endParaRPr kumimoji="1" lang="en-US" altLang="zh-CN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marL="742950" lvl="1" indent="-285750" fontAlgn="base"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Font typeface="黑体" panose="02010609060101010101" pitchFamily="49" charset="-122"/>
                  <a:buChar char="-"/>
                </a:pPr>
                <a:r>
                  <a:rPr kumimoji="1" lang="zh-CN" altLang="zh-CN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常用的替代损失函数：</a:t>
                </a:r>
                <a:endParaRPr kumimoji="1" lang="en-US" altLang="zh-CN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marL="742950" lvl="1" indent="-25400" fontAlgn="base"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Font typeface="Wingdings" panose="05000000000000000000" pitchFamily="2" charset="2"/>
                  <a:buChar char="ü"/>
                </a:pPr>
                <a:r>
                  <a:rPr kumimoji="1" lang="en-US" altLang="zh-CN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kumimoji="1" lang="en-US" altLang="zh-CN" dirty="0">
                    <a:solidFill>
                      <a:srgbClr val="000000"/>
                    </a:solidFill>
                    <a:latin typeface="+mj-lt"/>
                    <a:ea typeface="黑体" panose="02010609060101010101" pitchFamily="2" charset="-122"/>
                  </a:rPr>
                  <a:t>hinge</a:t>
                </a:r>
                <a:r>
                  <a:rPr kumimoji="1" lang="zh-CN" altLang="zh-CN" dirty="0">
                    <a:solidFill>
                      <a:srgbClr val="000000"/>
                    </a:solidFill>
                    <a:latin typeface="+mj-lt"/>
                    <a:ea typeface="黑体" panose="02010609060101010101" pitchFamily="2" charset="-122"/>
                    <a:cs typeface="Times New Roman" panose="02020603050405020304" pitchFamily="18" charset="0"/>
                  </a:rPr>
                  <a:t>损失：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hinge</m:t>
                        </m:r>
                      </m:sub>
                    </m:sSub>
                    <m:d>
                      <m:dPr>
                        <m:ctrlPr>
                          <a:rPr kumimoji="1"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kumimoji="1"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kumimoji="1"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1"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1"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kumimoji="1" lang="en-US" altLang="zh-CN" dirty="0">
                  <a:solidFill>
                    <a:srgbClr val="000000"/>
                  </a:solidFill>
                  <a:latin typeface="+mj-lt"/>
                </a:endParaRPr>
              </a:p>
              <a:p>
                <a:pPr marL="742950" lvl="1" indent="-25400" fontAlgn="base"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Font typeface="Wingdings" panose="05000000000000000000" pitchFamily="2" charset="2"/>
                  <a:buChar char="ü"/>
                </a:pPr>
                <a:r>
                  <a:rPr kumimoji="1" lang="en-US" altLang="zh-CN" dirty="0">
                    <a:solidFill>
                      <a:srgbClr val="000000"/>
                    </a:solidFill>
                    <a:latin typeface="+mj-lt"/>
                    <a:ea typeface="黑体" panose="0201060906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kumimoji="1" lang="zh-CN" altLang="zh-CN" dirty="0">
                    <a:solidFill>
                      <a:srgbClr val="000000"/>
                    </a:solidFill>
                    <a:latin typeface="+mj-lt"/>
                    <a:ea typeface="黑体" panose="02010609060101010101" pitchFamily="2" charset="-122"/>
                    <a:cs typeface="Times New Roman" panose="02020603050405020304" pitchFamily="18" charset="0"/>
                  </a:rPr>
                  <a:t>指数损失：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sub>
                    </m:sSub>
                    <m:d>
                      <m:dPr>
                        <m:ctrlPr>
                          <a:rPr kumimoji="1"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kumimoji="1"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kumimoji="1"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kumimoji="1" lang="en-US" altLang="zh-CN" dirty="0">
                  <a:solidFill>
                    <a:srgbClr val="000000"/>
                  </a:solidFill>
                  <a:latin typeface="+mj-lt"/>
                </a:endParaRPr>
              </a:p>
              <a:p>
                <a:pPr marL="742950" lvl="1" indent="-25400" fontAlgn="base"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Font typeface="Wingdings" panose="05000000000000000000" pitchFamily="2" charset="2"/>
                  <a:buChar char="ü"/>
                </a:pPr>
                <a:r>
                  <a:rPr kumimoji="1" lang="en-US" altLang="zh-CN" dirty="0">
                    <a:solidFill>
                      <a:srgbClr val="000000"/>
                    </a:solidFill>
                    <a:latin typeface="+mj-lt"/>
                    <a:ea typeface="黑体" panose="0201060906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kumimoji="1" lang="zh-CN" altLang="zh-CN" dirty="0">
                    <a:solidFill>
                      <a:srgbClr val="000000"/>
                    </a:solidFill>
                    <a:latin typeface="+mj-lt"/>
                    <a:ea typeface="黑体" panose="02010609060101010101" pitchFamily="2" charset="-122"/>
                    <a:cs typeface="Times New Roman" panose="02020603050405020304" pitchFamily="18" charset="0"/>
                  </a:rPr>
                  <a:t>对率损失：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sub>
                    </m:sSub>
                    <m:d>
                      <m:dPr>
                        <m:ctrlPr>
                          <a:rPr kumimoji="1" lang="zh-CN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kumimoji="1"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kumimoji="1"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m:rPr>
                        <m:sty m:val="p"/>
                      </m:rPr>
                      <a:rPr kumimoji="1"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kumimoji="1"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r>
                      <a:rPr kumimoji="1"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kumimoji="1" lang="zh-CN" altLang="zh-CN" dirty="0">
                  <a:solidFill>
                    <a:srgbClr val="000000"/>
                  </a:solidFill>
                  <a:latin typeface="+mj-lt"/>
                  <a:ea typeface="黑体" panose="02010609060101010101" pitchFamily="2" charset="-122"/>
                </a:endParaRPr>
              </a:p>
              <a:p>
                <a:pPr lvl="1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</a:pPr>
                <a:endParaRPr kumimoji="1" lang="en-US" altLang="zh-CN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lvl="1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</a:pPr>
                <a:endParaRPr kumimoji="1" lang="en-US" altLang="zh-CN" dirty="0">
                  <a:solidFill>
                    <a:srgbClr val="0000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lvl="1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</a:pPr>
                <a:r>
                  <a:rPr kumimoji="1" lang="en-US" altLang="zh-CN" dirty="0">
                    <a:solidFill>
                      <a:srgbClr val="00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    </a:t>
                </a:r>
                <a:endParaRPr kumimoji="1" lang="zh-CN" altLang="en-US" dirty="0">
                  <a:solidFill>
                    <a:srgbClr val="0000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lvl="1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</a:pPr>
                <a:endParaRPr kumimoji="1" lang="en-US" altLang="zh-CN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6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0" y="2160000"/>
                <a:ext cx="7848228" cy="4320479"/>
              </a:xfrm>
              <a:prstGeom prst="rect">
                <a:avLst/>
              </a:prstGeom>
              <a:blipFill>
                <a:blip r:embed="rId2"/>
                <a:stretch>
                  <a:fillRect l="-854" t="-1269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引例 </a:t>
            </a:r>
            <a:r>
              <a:rPr lang="en-US" altLang="zh-CN" dirty="0">
                <a:ea typeface="黑体" panose="02010609060101010101" pitchFamily="2" charset="-122"/>
              </a:rPr>
              <a:t>(2)</a:t>
            </a:r>
            <a:endParaRPr lang="zh-CN" dirty="0">
              <a:ea typeface="黑体" panose="02010609060101010101" pitchFamily="2" charset="-122"/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idx="1"/>
          </p:nvPr>
        </p:nvSpPr>
        <p:spPr>
          <a:xfrm>
            <a:off x="720000" y="2160000"/>
            <a:ext cx="8946506" cy="3044552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</a:pPr>
            <a:r>
              <a:rPr lang="zh-CN" altLang="en-US" sz="2200" b="1" kern="1200" dirty="0">
                <a:solidFill>
                  <a:srgbClr val="0000FF"/>
                </a:solidFill>
                <a:latin typeface="+mj-lt"/>
                <a:ea typeface="黑体" panose="02010609060101010101" pitchFamily="2" charset="-122"/>
              </a:rPr>
              <a:t>对</a:t>
            </a:r>
            <a:r>
              <a:rPr lang="en-US" altLang="zh-CN" sz="2200" b="1" kern="1200" dirty="0">
                <a:solidFill>
                  <a:srgbClr val="0000FF"/>
                </a:solidFill>
                <a:latin typeface="+mj-lt"/>
                <a:ea typeface="黑体" panose="02010609060101010101" pitchFamily="2" charset="-122"/>
              </a:rPr>
              <a:t>MNIST</a:t>
            </a:r>
            <a:r>
              <a:rPr lang="zh-CN" altLang="en-US" sz="2200" b="1" kern="1200" dirty="0">
                <a:solidFill>
                  <a:srgbClr val="0000FF"/>
                </a:solidFill>
                <a:latin typeface="+mj-lt"/>
                <a:ea typeface="黑体" panose="02010609060101010101" pitchFamily="2" charset="-122"/>
              </a:rPr>
              <a:t>数据集降维</a:t>
            </a:r>
          </a:p>
        </p:txBody>
      </p:sp>
      <p:sp>
        <p:nvSpPr>
          <p:cNvPr id="6" name="Rectangle 54"/>
          <p:cNvSpPr>
            <a:spLocks noChangeArrowheads="1"/>
          </p:cNvSpPr>
          <p:nvPr/>
        </p:nvSpPr>
        <p:spPr bwMode="auto">
          <a:xfrm>
            <a:off x="2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</a:pPr>
            <a:endParaRPr kumimoji="1" lang="zh-CN" altLang="en-US" sz="2800" b="1">
              <a:solidFill>
                <a:srgbClr val="003366"/>
              </a:solidFill>
              <a:latin typeface="+mj-lt"/>
              <a:ea typeface="黑体" panose="02010609060101010101" pitchFamily="2" charset="-122"/>
            </a:endParaRPr>
          </a:p>
        </p:txBody>
      </p:sp>
      <p:sp>
        <p:nvSpPr>
          <p:cNvPr id="9" name="Rectangle 56"/>
          <p:cNvSpPr>
            <a:spLocks noChangeArrowheads="1"/>
          </p:cNvSpPr>
          <p:nvPr/>
        </p:nvSpPr>
        <p:spPr bwMode="auto">
          <a:xfrm>
            <a:off x="5508106" y="3406516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</a:pPr>
            <a:endParaRPr kumimoji="1" lang="zh-CN" altLang="en-US" sz="2800" b="1">
              <a:solidFill>
                <a:srgbClr val="003366"/>
              </a:solidFill>
              <a:latin typeface="+mj-lt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5531891" y="3446728"/>
                <a:ext cx="2650207" cy="8302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</a:pPr>
                <a:r>
                  <a:rPr kumimoji="1" lang="zh-CN" altLang="en-US" dirty="0">
                    <a:solidFill>
                      <a:srgbClr val="00B050"/>
                    </a:solidFill>
                    <a:latin typeface="+mj-lt"/>
                    <a:ea typeface="黑体" panose="02010609060101010101" pitchFamily="2" charset="-122"/>
                  </a:rPr>
                  <a:t>乘法运算次数：</a:t>
                </a:r>
                <a:endParaRPr kumimoji="1" lang="en-US" altLang="zh-CN" dirty="0">
                  <a:solidFill>
                    <a:srgbClr val="00B050"/>
                  </a:solidFill>
                  <a:latin typeface="+mj-lt"/>
                  <a:ea typeface="黑体" panose="02010609060101010101" pitchFamily="2" charset="-122"/>
                </a:endParaRPr>
              </a:p>
              <a:p>
                <a:pPr fontAlgn="base">
                  <a:lnSpc>
                    <a:spcPts val="28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66"/>
                  </a:buClr>
                </a:pP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×2×10=</m:t>
                    </m:r>
                    <m:r>
                      <a:rPr kumimoji="1"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en-US" altLang="zh-CN" dirty="0">
                    <a:solidFill>
                      <a:srgbClr val="000000"/>
                    </a:solidFill>
                    <a:latin typeface="+mj-lt"/>
                    <a:ea typeface="黑体" panose="02010609060101010101" pitchFamily="2" charset="-122"/>
                  </a:rPr>
                  <a:t>0&lt;&lt;7840</a:t>
                </a: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891" y="3446728"/>
                <a:ext cx="2650207" cy="830227"/>
              </a:xfrm>
              <a:prstGeom prst="rect">
                <a:avLst/>
              </a:prstGeom>
              <a:blipFill>
                <a:blip r:embed="rId2"/>
                <a:stretch>
                  <a:fillRect l="-1839" b="-10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971600" y="2970497"/>
            <a:ext cx="6608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</a:pPr>
            <a:r>
              <a:rPr kumimoji="1" lang="zh-CN" altLang="en-US" dirty="0">
                <a:solidFill>
                  <a:srgbClr val="003366"/>
                </a:solidFill>
                <a:latin typeface="+mj-lt"/>
                <a:ea typeface="黑体" panose="02010609060101010101" pitchFamily="2" charset="-122"/>
              </a:rPr>
              <a:t>手写数字“</a:t>
            </a:r>
            <a:r>
              <a:rPr kumimoji="1" lang="en-US" altLang="zh-CN" dirty="0">
                <a:solidFill>
                  <a:srgbClr val="003366"/>
                </a:solidFill>
                <a:latin typeface="+mj-lt"/>
                <a:ea typeface="黑体" panose="02010609060101010101" pitchFamily="2" charset="-122"/>
              </a:rPr>
              <a:t>1</a:t>
            </a:r>
            <a:r>
              <a:rPr kumimoji="1" lang="zh-CN" altLang="en-US" dirty="0">
                <a:solidFill>
                  <a:srgbClr val="003366"/>
                </a:solidFill>
                <a:latin typeface="+mj-lt"/>
                <a:ea typeface="黑体" panose="02010609060101010101" pitchFamily="2" charset="-122"/>
              </a:rPr>
              <a:t>”的图片识别模型训练过程（假设降维后维度为</a:t>
            </a:r>
            <a:r>
              <a:rPr kumimoji="1" lang="en-US" altLang="zh-CN" dirty="0">
                <a:solidFill>
                  <a:srgbClr val="003366"/>
                </a:solidFill>
                <a:latin typeface="+mj-lt"/>
                <a:ea typeface="黑体" panose="02010609060101010101" pitchFamily="2" charset="-122"/>
              </a:rPr>
              <a:t>2</a:t>
            </a:r>
            <a:r>
              <a:rPr kumimoji="1" lang="zh-CN" altLang="en-US" dirty="0">
                <a:solidFill>
                  <a:srgbClr val="003366"/>
                </a:solidFill>
                <a:latin typeface="+mj-lt"/>
                <a:ea typeface="黑体" panose="02010609060101010101" pitchFamily="2" charset="-122"/>
              </a:rPr>
              <a:t>）</a:t>
            </a:r>
            <a:endParaRPr kumimoji="1" lang="en-US" altLang="zh-CN" dirty="0">
              <a:solidFill>
                <a:srgbClr val="003366"/>
              </a:solidFill>
              <a:latin typeface="+mj-lt"/>
              <a:ea typeface="黑体" panose="02010609060101010101" pitchFamily="2" charset="-122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5600471" y="4419491"/>
            <a:ext cx="3358974" cy="18483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zh-CN" altLang="en-US" dirty="0">
                <a:solidFill>
                  <a:srgbClr val="003366"/>
                </a:solidFill>
                <a:latin typeface="+mj-lt"/>
                <a:ea typeface="黑体" panose="02010609060101010101" pitchFamily="2" charset="-122"/>
              </a:rPr>
              <a:t> 完成数据分类</a:t>
            </a:r>
            <a:r>
              <a:rPr kumimoji="1" lang="zh-CN" altLang="en-US" dirty="0">
                <a:solidFill>
                  <a:srgbClr val="003366"/>
                </a:solidFill>
                <a:latin typeface="+mj-lt"/>
                <a:ea typeface="黑体" panose="02010609060101010101" pitchFamily="2" charset="-122"/>
                <a:sym typeface="Wingdings" panose="05000000000000000000" pitchFamily="2" charset="2"/>
              </a:rPr>
              <a:t></a:t>
            </a:r>
            <a:endParaRPr kumimoji="1" lang="zh-CN" altLang="en-US" dirty="0">
              <a:solidFill>
                <a:srgbClr val="003366"/>
              </a:solidFill>
              <a:latin typeface="+mj-lt"/>
              <a:ea typeface="黑体" panose="02010609060101010101" pitchFamily="2" charset="-122"/>
            </a:endParaRPr>
          </a:p>
          <a:p>
            <a:pPr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zh-CN" altLang="en-US" dirty="0">
                <a:solidFill>
                  <a:srgbClr val="003366"/>
                </a:solidFill>
                <a:latin typeface="+mj-lt"/>
                <a:ea typeface="黑体" panose="02010609060101010101" pitchFamily="2" charset="-122"/>
              </a:rPr>
              <a:t> 压缩数据</a:t>
            </a:r>
            <a:r>
              <a:rPr kumimoji="1" lang="zh-CN" altLang="en-US" dirty="0">
                <a:solidFill>
                  <a:srgbClr val="003366"/>
                </a:solidFill>
                <a:latin typeface="+mj-lt"/>
                <a:ea typeface="黑体" panose="02010609060101010101" pitchFamily="2" charset="-122"/>
                <a:sym typeface="Wingdings" panose="05000000000000000000" pitchFamily="2" charset="2"/>
              </a:rPr>
              <a:t></a:t>
            </a:r>
            <a:endParaRPr kumimoji="1" lang="en-US" altLang="zh-CN" dirty="0">
              <a:solidFill>
                <a:srgbClr val="003366"/>
              </a:solidFill>
              <a:latin typeface="+mj-lt"/>
              <a:ea typeface="黑体" panose="02010609060101010101" pitchFamily="2" charset="-122"/>
            </a:endParaRPr>
          </a:p>
          <a:p>
            <a:pPr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en-US" altLang="zh-CN" dirty="0">
                <a:solidFill>
                  <a:srgbClr val="003366"/>
                </a:solidFill>
                <a:latin typeface="+mj-lt"/>
                <a:ea typeface="黑体" panose="02010609060101010101" pitchFamily="2" charset="-122"/>
              </a:rPr>
              <a:t> </a:t>
            </a:r>
            <a:r>
              <a:rPr kumimoji="1" lang="zh-CN" altLang="en-US" dirty="0">
                <a:solidFill>
                  <a:srgbClr val="003366"/>
                </a:solidFill>
                <a:latin typeface="+mj-lt"/>
                <a:ea typeface="黑体" panose="02010609060101010101" pitchFamily="2" charset="-122"/>
              </a:rPr>
              <a:t>降低计算复杂度</a:t>
            </a:r>
            <a:r>
              <a:rPr kumimoji="1" lang="zh-CN" altLang="en-US" dirty="0">
                <a:solidFill>
                  <a:srgbClr val="003366"/>
                </a:solidFill>
                <a:latin typeface="+mj-lt"/>
                <a:ea typeface="黑体" panose="02010609060101010101" pitchFamily="2" charset="-122"/>
                <a:sym typeface="Wingdings" panose="05000000000000000000" pitchFamily="2" charset="2"/>
              </a:rPr>
              <a:t></a:t>
            </a:r>
            <a:endParaRPr kumimoji="1" lang="zh-CN" altLang="en-US" dirty="0">
              <a:solidFill>
                <a:srgbClr val="003366"/>
              </a:solidFill>
              <a:latin typeface="+mj-lt"/>
              <a:ea typeface="黑体" panose="02010609060101010101" pitchFamily="2" charset="-122"/>
            </a:endParaRPr>
          </a:p>
          <a:p>
            <a:pPr fontAlgn="base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zh-CN" altLang="en-US" dirty="0">
                <a:solidFill>
                  <a:srgbClr val="003366"/>
                </a:solidFill>
                <a:latin typeface="+mj-lt"/>
                <a:ea typeface="黑体" panose="02010609060101010101" pitchFamily="2" charset="-122"/>
                <a:sym typeface="Wingdings" panose="05000000000000000000" pitchFamily="2" charset="2"/>
              </a:rPr>
              <a:t> 提高可视化程度</a:t>
            </a:r>
            <a:endParaRPr kumimoji="1" lang="zh-CN" altLang="en-US" dirty="0">
              <a:solidFill>
                <a:srgbClr val="003366"/>
              </a:solidFill>
              <a:latin typeface="+mj-lt"/>
              <a:ea typeface="黑体" panose="02010609060101010101" pitchFamily="2" charset="-122"/>
            </a:endParaRPr>
          </a:p>
          <a:p>
            <a:pPr fontAlgn="base">
              <a:lnSpc>
                <a:spcPts val="27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2000" dirty="0">
              <a:solidFill>
                <a:srgbClr val="003366"/>
              </a:solidFill>
              <a:latin typeface="+mj-lt"/>
              <a:ea typeface="黑体" panose="0201060906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014112" y="2529370"/>
            <a:ext cx="6643546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降低数据维度，保证其有效信息不丢失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536" y="3451340"/>
            <a:ext cx="4009196" cy="2990466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>
                <a:ea typeface="黑体" panose="02010609060101010101" pitchFamily="2" charset="-122"/>
              </a:rPr>
              <a:t>数据分类 </a:t>
            </a:r>
            <a:r>
              <a:rPr lang="en-US" altLang="zh-CN" dirty="0">
                <a:ea typeface="黑体" panose="02010609060101010101" pitchFamily="2" charset="-122"/>
              </a:rPr>
              <a:t>(15)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20000" y="2160000"/>
            <a:ext cx="7848228" cy="5760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fontAlgn="base">
              <a:spcAft>
                <a:spcPts val="600"/>
              </a:spcAft>
              <a:buClr>
                <a:srgbClr val="003366"/>
              </a:buClr>
              <a:buFont typeface="Wingdings" panose="05000000000000000000" pitchFamily="2" charset="2"/>
              <a:buChar char="w"/>
            </a:pPr>
            <a:r>
              <a:rPr kumimoji="1" lang="zh-CN" altLang="en-US" sz="2200" b="1" dirty="0">
                <a:solidFill>
                  <a:srgbClr val="0000FF"/>
                </a:solidFill>
                <a:latin typeface="+mj-lt"/>
                <a:ea typeface="黑体" panose="02010609060101010101" pitchFamily="2" charset="-122"/>
              </a:rPr>
              <a:t>支持向量机训练算法</a:t>
            </a:r>
            <a:endParaRPr kumimoji="1" lang="en-US" altLang="zh-CN" kern="100" dirty="0">
              <a:solidFill>
                <a:srgbClr val="0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</a:pPr>
            <a:endParaRPr kumimoji="1" lang="en-US" altLang="zh-CN" dirty="0">
              <a:solidFill>
                <a:srgbClr val="000000"/>
              </a:solidFill>
              <a:latin typeface="+mj-lt"/>
              <a:ea typeface="黑体" panose="02010609060101010101" pitchFamily="2" charset="-122"/>
            </a:endParaRPr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</a:pPr>
            <a:r>
              <a:rPr kumimoji="1" lang="en-US" altLang="zh-CN" dirty="0">
                <a:solidFill>
                  <a:srgbClr val="000000"/>
                </a:solidFill>
                <a:latin typeface="+mj-lt"/>
                <a:ea typeface="黑体" panose="02010609060101010101" pitchFamily="2" charset="-122"/>
              </a:rPr>
              <a:t>    </a:t>
            </a:r>
            <a:endParaRPr kumimoji="1" lang="zh-CN" altLang="en-US" dirty="0">
              <a:solidFill>
                <a:srgbClr val="000000"/>
              </a:solidFill>
              <a:latin typeface="+mj-lt"/>
              <a:ea typeface="黑体" panose="02010609060101010101" pitchFamily="2" charset="-122"/>
            </a:endParaRPr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</a:pPr>
            <a:endParaRPr kumimoji="1" lang="en-US" altLang="zh-CN" dirty="0">
              <a:solidFill>
                <a:srgbClr val="FF0000"/>
              </a:solidFill>
              <a:latin typeface="+mj-lt"/>
              <a:ea typeface="黑体" panose="0201060906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355025"/>
              </p:ext>
            </p:extLst>
          </p:nvPr>
        </p:nvGraphicFramePr>
        <p:xfrm>
          <a:off x="881842" y="2789153"/>
          <a:ext cx="4536504" cy="650566"/>
        </p:xfrm>
        <a:graphic>
          <a:graphicData uri="http://schemas.openxmlformats.org/drawingml/2006/table">
            <a:tbl>
              <a:tblPr firstRow="1" firstCol="1" bandRow="1">
                <a:tableStyleId>{EB344D84-9AFB-497E-A393-DC336BA19D2E}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056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zh-CN" sz="1800" kern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输入：</a:t>
                      </a:r>
                      <a:r>
                        <a:rPr lang="en-US" sz="1800" b="0" i="1" kern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D</a:t>
                      </a:r>
                      <a:r>
                        <a:rPr lang="zh-CN" altLang="en-US" sz="1800" b="0" i="1" kern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，</a:t>
                      </a:r>
                      <a:r>
                        <a:rPr lang="zh-CN" sz="1800" b="0" kern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训练数据集</a:t>
                      </a:r>
                      <a:r>
                        <a:rPr lang="zh-CN" altLang="en-US" sz="1800" b="0" kern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；</a:t>
                      </a:r>
                      <a:r>
                        <a:rPr lang="en-US" sz="1800" b="0" i="1" kern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C</a:t>
                      </a:r>
                      <a:r>
                        <a:rPr lang="zh-CN" altLang="en-US" sz="1800" b="0" kern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，</a:t>
                      </a:r>
                      <a:r>
                        <a:rPr lang="zh-CN" sz="1800" b="0" kern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惩罚系数</a:t>
                      </a:r>
                      <a:endParaRPr lang="zh-CN" sz="1800" b="0" kern="10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zh-CN" sz="1800" kern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输出：</a:t>
                      </a:r>
                      <a:r>
                        <a:rPr lang="en-US" sz="1800" b="0" i="1" kern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f</a:t>
                      </a:r>
                      <a:r>
                        <a:rPr lang="en-US" sz="1800" b="0" kern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(</a:t>
                      </a:r>
                      <a:r>
                        <a:rPr lang="en-US" sz="1800" b="0" i="1" kern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x</a:t>
                      </a:r>
                      <a:r>
                        <a:rPr lang="en-US" sz="1800" b="0" kern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)</a:t>
                      </a:r>
                      <a:r>
                        <a:rPr lang="zh-CN" altLang="en-US" sz="1800" b="0" kern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，</a:t>
                      </a:r>
                      <a:r>
                        <a:rPr lang="zh-CN" sz="1800" b="0" kern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分类决策函数</a:t>
                      </a:r>
                      <a:endParaRPr lang="en-US" altLang="zh-CN" sz="1800" b="0" kern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8578243"/>
                  </p:ext>
                </p:extLst>
              </p:nvPr>
            </p:nvGraphicFramePr>
            <p:xfrm>
              <a:off x="880271" y="3429002"/>
              <a:ext cx="4536504" cy="1567815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45365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zh-CN" sz="1800" b="1" kern="1200" baseline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</a:rPr>
                            <a:t>步骤：</a:t>
                          </a:r>
                          <a:endParaRPr lang="zh-CN" altLang="zh-CN" sz="1800" b="1" kern="1200" baseline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2" charset="-122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0"/>
                          <a:r>
                            <a:rPr lang="en-US" altLang="zh-CN" sz="1800" b="0" kern="1200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</a:rPr>
                            <a:t>1. </a:t>
                          </a:r>
                          <a:r>
                            <a:rPr lang="zh-CN" altLang="zh-CN" sz="1800" b="0" kern="1200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</a:rPr>
                            <a:t>构造线性支持向量机原始最优化问题：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zh-CN" altLang="zh-CN" sz="1800" b="1" i="1" kern="1200" baseline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zh-CN" altLang="zh-CN" sz="1800" b="1" i="1" kern="1200" baseline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800" b="1" kern="1200" baseline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altLang="zh-CN" sz="1800" b="1" kern="1200" baseline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  <m:r>
                                          <a:rPr lang="en-US" altLang="zh-CN" sz="1800" b="1" kern="1200" baseline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1800" b="1" kern="1200" baseline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zh-CN" altLang="zh-CN" sz="1800" b="1" i="1" kern="1200" baseline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800" b="1" kern="1200" baseline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1800" b="1" kern="1200" baseline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zh-CN" altLang="zh-CN" sz="1800" b="1" i="1" kern="1200" baseline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zh-CN" altLang="zh-CN" sz="1800" b="1" i="1" kern="1200" baseline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800" b="1" kern="1200" baseline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𝐰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sz="1800" b="1" kern="1200" baseline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func>
                              </m:oMath>
                            </m:oMathPara>
                          </a14:m>
                          <a:endParaRPr lang="zh-CN" altLang="zh-CN" sz="1800" b="1" kern="1200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2" charset="-122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b="1" kern="1200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altLang="zh-CN" sz="1800" b="1" kern="1200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b="1" kern="1200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altLang="zh-CN" sz="1800" b="1" kern="1200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  </m:t>
                                </m:r>
                                <m:sSub>
                                  <m:sSubPr>
                                    <m:ctrlPr>
                                      <a:rPr lang="zh-CN" altLang="zh-CN" sz="1800" b="1" i="1" kern="1200" baseline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kern="1200" baseline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800" b="1" kern="1200" baseline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zh-CN" sz="1800" b="1" i="1" kern="1200" baseline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zh-CN" altLang="zh-CN" sz="1800" b="1" i="1" kern="1200" baseline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800" b="1" kern="1200" baseline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p>
                                        <m:r>
                                          <a:rPr lang="en-US" altLang="zh-CN" sz="1800" b="1" kern="1200" baseline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zh-CN" altLang="zh-CN" sz="1800" b="1" i="1" kern="1200" baseline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kern="1200" baseline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kern="1200" baseline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1800" b="1" kern="1200" baseline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1800" b="1" kern="1200" baseline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altLang="zh-CN" sz="1800" b="1" kern="1200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≥1, </m:t>
                                </m:r>
                                <m:r>
                                  <a:rPr lang="en-US" altLang="zh-CN" sz="1800" b="1" kern="1200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800" b="1" kern="1200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=1, …, </m:t>
                                </m:r>
                                <m:r>
                                  <a:rPr lang="en-US" altLang="zh-CN" sz="1800" b="1" kern="1200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zh-CN" altLang="zh-CN" sz="1800" b="1" kern="1200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8578243"/>
                  </p:ext>
                </p:extLst>
              </p:nvPr>
            </p:nvGraphicFramePr>
            <p:xfrm>
              <a:off x="880271" y="3429002"/>
              <a:ext cx="4536504" cy="1532509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45365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zh-CN" sz="1800" b="1" kern="1200" baseline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</a:rPr>
                            <a:t>步骤：</a:t>
                          </a:r>
                          <a:endParaRPr lang="zh-CN" altLang="zh-CN" sz="1800" b="1" kern="1200" baseline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2" charset="-122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16166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4" t="-35602" r="-268" b="-31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1229755"/>
                  </p:ext>
                </p:extLst>
              </p:nvPr>
            </p:nvGraphicFramePr>
            <p:xfrm>
              <a:off x="880271" y="4972854"/>
              <a:ext cx="4536504" cy="12667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365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26675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800" b="0" baseline="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黑体" panose="02010609060101010101" pitchFamily="2" charset="-122"/>
                            </a:rPr>
                            <a:t>2. </a:t>
                          </a:r>
                          <a:r>
                            <a:rPr lang="zh-CN" altLang="zh-CN" sz="1800" b="0" kern="1200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使用拉格朗日乘子求解对偶问题：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altLang="zh-CN" sz="1800" b="0" kern="1200" baseline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func>
                                <m:funcPr>
                                  <m:ctrlPr>
                                    <a:rPr lang="zh-CN" altLang="zh-CN" sz="1800" b="0" i="1" kern="1200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zh-CN" altLang="zh-CN" sz="1800" b="0" i="1" kern="1200" baseline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800" b="0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altLang="zh-CN" sz="1800" b="0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𝛼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zh-CN" altLang="zh-CN" sz="1800" b="0" i="1" kern="1200" baseline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800" b="0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800" b="0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zh-CN" altLang="zh-CN" sz="1800" b="0" i="1" kern="1200" baseline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sz="1800" b="0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  <m:r>
                                        <a:rPr lang="en-US" altLang="zh-CN" sz="1800" b="0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sz="1800" b="0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zh-CN" altLang="zh-CN" sz="1800" b="0" i="1" kern="1200" baseline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altLang="zh-CN" sz="1800" b="0" i="1" kern="1200" baseline="0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800" b="0" i="1" kern="1200" baseline="0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800" b="0" i="1" kern="1200" baseline="0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𝑁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zh-CN" sz="1800" b="0" i="1" kern="1200" baseline="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800" b="0" i="1" kern="1200" baseline="0" smtClean="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b="0" i="1" kern="1200" baseline="0" smtClean="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zh-CN" altLang="zh-CN" sz="1800" b="0" i="1" kern="1200" baseline="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800" b="0" i="1" kern="1200" baseline="0" smtClean="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b="0" i="1" kern="1200" baseline="0" smtClean="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zh-CN" altLang="zh-CN" sz="1800" b="0" i="1" kern="1200" baseline="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800" b="0" i="1" kern="1200" baseline="0" smtClean="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b="0" i="1" kern="1200" baseline="0" smtClean="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zh-CN" altLang="zh-CN" sz="1800" b="0" i="1" kern="1200" baseline="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800" b="0" i="1" kern="1200" baseline="0" smtClean="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b="0" i="1" kern="1200" baseline="0" smtClean="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1800" b="0" i="1" kern="1200" baseline="0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zh-CN" sz="1800" b="0" i="1" kern="1200" baseline="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800" b="0" i="1" kern="1200" baseline="0" smtClean="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b="0" i="1" kern="1200" baseline="0" smtClean="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1800" b="0" i="1" kern="1200" baseline="0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∗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zh-CN" sz="1800" b="0" i="1" kern="1200" baseline="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800" b="0" i="1" kern="1200" baseline="0" smtClean="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b="0" i="1" kern="1200" baseline="0" smtClean="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1800" b="0" i="1" kern="1200" baseline="0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func>
                              <m:r>
                                <a:rPr lang="en-US" altLang="zh-CN" sz="1800" b="0" i="1" kern="1200" baseline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sz="1800" b="0" i="1" kern="1200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800" b="0" i="1" kern="1200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lang="en-US" altLang="zh-CN" sz="1800" b="0" i="1" kern="1200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800" b="0" i="1" kern="1200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zh-CN" sz="1800" b="0" i="1" kern="1200" baseline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en-US" altLang="zh-CN" sz="1800" b="0" kern="1200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1800" b="0" kern="1200" baseline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s</m:t>
                              </m:r>
                              <m:r>
                                <a:rPr lang="en-US" altLang="zh-CN" sz="1800" b="0" kern="1200" baseline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b="0" kern="1200" baseline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t</m:t>
                              </m:r>
                              <m:r>
                                <a:rPr lang="en-US" altLang="zh-CN" sz="1800" b="0" kern="1200" baseline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  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sz="1800" b="0" i="1" kern="1200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800" b="0" i="1" kern="1200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lang="en-US" altLang="zh-CN" sz="1800" b="0" i="1" kern="1200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800" b="0" i="1" kern="1200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zh-CN" sz="1800" b="0" i="1" kern="1200" baseline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zh-CN" sz="1800" b="0" i="1" kern="1200" baseline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1800" b="0" i="1" kern="1200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=0</m:t>
                                  </m:r>
                                </m:e>
                              </m:nary>
                            </m:oMath>
                          </a14:m>
                          <a:r>
                            <a:rPr lang="zh-CN" altLang="zh-CN" sz="1800" b="0" kern="1200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800" b="0" i="1" kern="1200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kern="1200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0≤</m:t>
                                  </m:r>
                                  <m:r>
                                    <a:rPr lang="en-US" altLang="zh-CN" sz="1800" b="0" i="1" kern="1200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800" b="0" i="1" kern="1200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800" b="0" i="1" kern="1200" baseline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≤</m:t>
                              </m:r>
                              <m:r>
                                <a:rPr lang="en-US" altLang="zh-CN" sz="1800" b="0" i="1" kern="1200" baseline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  <m:r>
                                <a:rPr lang="en-US" altLang="zh-CN" sz="1800" b="0" i="1" kern="1200" baseline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  </m:t>
                              </m:r>
                              <m:r>
                                <a:rPr lang="en-US" altLang="zh-CN" sz="1800" b="0" i="1" kern="1200" baseline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lang="en-US" altLang="zh-CN" sz="1800" b="0" i="1" kern="1200" baseline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=1, …</m:t>
                              </m:r>
                              <m:r>
                                <a:rPr lang="en-US" altLang="zh-CN" sz="1800" b="0" kern="1200" baseline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 </m:t>
                              </m:r>
                              <m:r>
                                <a:rPr lang="en-US" altLang="zh-CN" sz="1800" b="0" i="1" kern="1200" baseline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oMath>
                          </a14:m>
                          <a:endParaRPr lang="zh-CN" altLang="en-US" sz="1800" b="0" baseline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黑体" panose="0201060906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1229755"/>
                  </p:ext>
                </p:extLst>
              </p:nvPr>
            </p:nvGraphicFramePr>
            <p:xfrm>
              <a:off x="880271" y="4972854"/>
              <a:ext cx="4536504" cy="12667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365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26675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4" t="-8134" r="-268" b="-387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6987990"/>
                  </p:ext>
                </p:extLst>
              </p:nvPr>
            </p:nvGraphicFramePr>
            <p:xfrm>
              <a:off x="5532192" y="2787943"/>
              <a:ext cx="3412977" cy="10443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129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044311">
                    <a:tc>
                      <a:txBody>
                        <a:bodyPr/>
                        <a:lstStyle/>
                        <a:p>
                          <a:r>
                            <a:rPr lang="en-US" altLang="zh-CN" sz="1800" b="0" kern="1200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3. </a:t>
                          </a:r>
                          <a:r>
                            <a:rPr lang="zh-CN" altLang="zh-CN" sz="1800" b="0" kern="1200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计算法向量</a:t>
                          </a:r>
                          <a:r>
                            <a:rPr lang="en-US" altLang="zh-CN" sz="1800" b="1" kern="1200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w</a:t>
                          </a:r>
                          <a:r>
                            <a:rPr lang="en-US" altLang="zh-CN" sz="1800" b="0" i="1" kern="1200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*</a:t>
                          </a:r>
                          <a:r>
                            <a:rPr lang="zh-CN" altLang="zh-CN" sz="1800" b="0" kern="1200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和位移项</a:t>
                          </a:r>
                          <a:r>
                            <a:rPr lang="en-US" altLang="zh-CN" sz="1800" b="0" i="1" kern="1200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b*</a:t>
                          </a:r>
                          <a:r>
                            <a:rPr lang="zh-CN" altLang="zh-CN" sz="1800" b="0" kern="1200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：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altLang="zh-CN" sz="1800" b="1" i="1" kern="1200" baseline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   </m:t>
                              </m:r>
                              <m:sSup>
                                <m:sSupPr>
                                  <m:ctrlPr>
                                    <a:rPr lang="zh-CN" altLang="zh-CN" sz="1800" b="1" i="1" kern="1200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1" i="1" kern="1200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𝐰</m:t>
                                  </m:r>
                                </m:e>
                                <m:sup>
                                  <m:r>
                                    <a:rPr lang="en-US" altLang="zh-CN" sz="1800" b="1" i="1" kern="1200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1800" b="1" i="1" kern="1200" baseline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sz="1800" b="1" i="1" kern="1200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800" b="1" i="1" kern="1200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lang="en-US" altLang="zh-CN" sz="1800" b="1" i="1" kern="1200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800" b="1" i="1" kern="1200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zh-CN" altLang="zh-CN" sz="1800" b="1" i="1" kern="1200" baseline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800" b="1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1800" b="1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1800" b="1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zh-CN" altLang="zh-CN" sz="1800" b="1" i="1" kern="1200" baseline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1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800" b="1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zh-CN" sz="1800" b="1" i="1" kern="1200" baseline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1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800" b="1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en-US" altLang="zh-CN" sz="1800" b="1" kern="1200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 </a:t>
                          </a:r>
                          <a:endParaRPr lang="zh-CN" altLang="zh-CN" sz="1800" b="1" kern="1200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2" charset="-122"/>
                            <a:cs typeface="+mn-cs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1800" b="1" i="1" kern="1200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1" i="1" kern="1200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    </m:t>
                                  </m:r>
                                  <m:r>
                                    <a:rPr lang="en-US" altLang="zh-CN" sz="1800" b="1" i="1" kern="1200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1800" b="1" i="1" kern="1200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1800" b="1" i="1" kern="1200" baseline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sz="1800" b="1" i="1" kern="1200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kern="1200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800" b="1" i="1" kern="1200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800" b="1" i="1" kern="1200" baseline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sz="1800" b="1" i="1" kern="1200" baseline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800" b="1" i="1" kern="1200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lang="en-US" altLang="zh-CN" sz="1800" b="1" i="1" kern="1200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800" b="1" i="1" kern="1200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zh-CN" altLang="zh-CN" sz="1800" b="1" i="1" kern="1200" baseline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800" b="1" i="1" kern="1200" baseline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1" i="1" kern="1200" baseline="0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1" i="1" kern="1200" baseline="0" smtClean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800" b="1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1800" b="1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1800" b="1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zh-CN" altLang="zh-CN" sz="1800" b="1" i="1" kern="1200" baseline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1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lang="en-US" altLang="zh-CN" sz="1800" b="1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800" b="1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800" b="1" i="1" kern="1200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zh-CN" altLang="zh-CN" sz="1800" b="1" i="1" kern="1200" baseline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1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800" b="1" i="1" kern="1200" baseline="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1800" b="1" i="1" kern="1200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zh-CN" sz="1800" b="1" kern="1200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 </a:t>
                          </a:r>
                          <a:endParaRPr lang="zh-CN" altLang="zh-CN" sz="1800" b="1" kern="1200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2" charset="-122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6987990"/>
                  </p:ext>
                </p:extLst>
              </p:nvPr>
            </p:nvGraphicFramePr>
            <p:xfrm>
              <a:off x="5532192" y="2787943"/>
              <a:ext cx="3412977" cy="10443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129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04431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8" t="-14535" r="-357" b="-563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7265893"/>
                  </p:ext>
                </p:extLst>
              </p:nvPr>
            </p:nvGraphicFramePr>
            <p:xfrm>
              <a:off x="5532192" y="3832657"/>
              <a:ext cx="3412977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129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48031">
                    <a:tc>
                      <a:txBody>
                        <a:bodyPr/>
                        <a:lstStyle/>
                        <a:p>
                          <a:r>
                            <a:rPr lang="en-US" altLang="zh-CN" sz="1800" b="0" kern="1200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4. </a:t>
                          </a:r>
                          <a:r>
                            <a:rPr lang="zh-CN" altLang="zh-CN" sz="1800" b="0" kern="1200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计算最大间隔分离超平面</a:t>
                          </a:r>
                          <a:r>
                            <a:rPr lang="zh-CN" altLang="en-US" sz="1800" b="0" kern="1200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以及</a:t>
                          </a:r>
                          <a:r>
                            <a:rPr lang="zh-CN" altLang="zh-CN" sz="1800" b="0" kern="1200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分类决策函数</a:t>
                          </a:r>
                          <a:r>
                            <a:rPr lang="zh-CN" altLang="en-US" sz="1800" b="0" kern="1200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：</a:t>
                          </a:r>
                          <a:endParaRPr lang="en-US" altLang="zh-CN" sz="1800" b="0" i="1" kern="1200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2" charset="-122"/>
                            <a:cs typeface="+mn-cs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CN" altLang="zh-CN" sz="1800" b="1" i="1" kern="1200" baseline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1" i="1" kern="1200" baseline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US" altLang="zh-CN" sz="1800" b="1" i="1" kern="1200" baseline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sz="1800" b="1" i="1" kern="1200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lang="en-US" altLang="zh-CN" sz="1800" b="1" i="1" kern="1200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zh-CN" altLang="zh-CN" sz="1800" b="0" i="1" kern="1200" baseline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i="1" kern="1200" baseline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zh-CN" sz="1800" b="0" i="1" kern="1200" baseline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sz="1800" b="0" i="1" kern="1200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altLang="zh-CN" sz="1800" b="1" i="1" kern="1200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zh-CN" sz="1800" b="1" i="1" kern="1200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2" charset="-122"/>
                            <a:cs typeface="+mn-cs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zh-CN" altLang="zh-CN" sz="1800" b="1" i="1" kern="1200" baseline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1" i="1" kern="1200" baseline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1800" b="1" kern="1200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b="1" kern="1200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sign</m:t>
                                </m:r>
                                <m:r>
                                  <a:rPr lang="en-US" altLang="zh-CN" sz="1800" b="1" kern="1200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zh-CN" altLang="zh-CN" sz="1800" b="1" i="1" kern="1200" baseline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1" i="1" kern="1200" baseline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𝐰</m:t>
                                    </m:r>
                                  </m:e>
                                  <m:sup>
                                    <m:r>
                                      <a:rPr lang="en-US" altLang="zh-CN" sz="1800" b="1" i="1" kern="1200" baseline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sz="1800" b="1" i="1" kern="1200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lang="en-US" altLang="zh-CN" sz="1800" b="1" kern="1200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zh-CN" altLang="zh-CN" sz="1800" b="1" i="1" kern="1200" baseline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1" i="1" kern="1200" baseline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zh-CN" sz="1800" b="1" i="1" kern="1200" baseline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sz="1800" b="1" kern="1200" baseline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 sz="1800" b="1" kern="1200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2" charset="-122"/>
                            <a:cs typeface="+mn-cs"/>
                          </a:endParaRPr>
                        </a:p>
                        <a:p>
                          <a:r>
                            <a:rPr lang="en-US" altLang="zh-CN" sz="1800" b="1" kern="1200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Return </a:t>
                          </a:r>
                          <a:r>
                            <a:rPr lang="en-US" altLang="zh-CN" sz="1800" b="0" i="1" kern="1200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f</a:t>
                          </a:r>
                          <a:r>
                            <a:rPr lang="en-US" altLang="zh-CN" sz="1800" b="0" kern="1200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(</a:t>
                          </a:r>
                          <a:r>
                            <a:rPr lang="en-US" altLang="zh-CN" sz="1800" b="0" i="1" kern="1200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x</a:t>
                          </a:r>
                          <a:r>
                            <a:rPr lang="en-US" altLang="zh-CN" sz="1800" b="0" kern="1200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)</a:t>
                          </a:r>
                          <a:endParaRPr lang="zh-CN" altLang="zh-CN" sz="1800" b="0" kern="1200" baseline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2" charset="-122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7265893"/>
                  </p:ext>
                </p:extLst>
              </p:nvPr>
            </p:nvGraphicFramePr>
            <p:xfrm>
              <a:off x="5532192" y="3832657"/>
              <a:ext cx="3412977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129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4630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78" t="-2905" r="-357" b="-6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5847409" y="5606230"/>
            <a:ext cx="2782541" cy="1072850"/>
          </a:xfrm>
          <a:prstGeom prst="cloudCallout">
            <a:avLst>
              <a:gd name="adj1" fmla="val -33668"/>
              <a:gd name="adj2" fmla="val -6902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pPr algn="ctr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003366"/>
                </a:solidFill>
                <a:latin typeface="+mj-lt"/>
                <a:ea typeface="黑体" panose="02010609060101010101" pitchFamily="2" charset="-122"/>
              </a:rPr>
              <a:t>时间复杂度</a:t>
            </a:r>
            <a:r>
              <a:rPr kumimoji="1" lang="en-US" altLang="zh-CN" dirty="0">
                <a:solidFill>
                  <a:srgbClr val="003366"/>
                </a:solidFill>
                <a:latin typeface="+mj-lt"/>
                <a:ea typeface="黑体" panose="02010609060101010101" pitchFamily="2" charset="-122"/>
              </a:rPr>
              <a:t> </a:t>
            </a:r>
            <a:r>
              <a:rPr kumimoji="1" lang="en-US" altLang="zh-CN" i="1" dirty="0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O</a:t>
            </a:r>
            <a:r>
              <a:rPr kumimoji="1" lang="en-US" altLang="zh-CN" dirty="0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(</a:t>
            </a:r>
            <a:r>
              <a:rPr kumimoji="1" lang="en-US" altLang="zh-CN" i="1" dirty="0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n</a:t>
            </a:r>
            <a:r>
              <a:rPr kumimoji="1" lang="en-US" altLang="zh-CN" baseline="30000" dirty="0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3</a:t>
            </a:r>
            <a:r>
              <a:rPr kumimoji="1" lang="en-US" altLang="zh-CN" dirty="0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)</a:t>
            </a:r>
          </a:p>
          <a:p>
            <a:pPr algn="ctr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003366"/>
                </a:solidFill>
                <a:latin typeface="+mj-lt"/>
                <a:ea typeface="黑体" panose="02010609060101010101" pitchFamily="2" charset="-122"/>
              </a:rPr>
              <a:t>空间复杂度</a:t>
            </a:r>
            <a:r>
              <a:rPr kumimoji="1" lang="en-US" altLang="zh-CN" i="1" dirty="0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O</a:t>
            </a:r>
            <a:r>
              <a:rPr kumimoji="1" lang="en-US" altLang="zh-CN" dirty="0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(</a:t>
            </a:r>
            <a:r>
              <a:rPr kumimoji="1" lang="en-US" altLang="zh-CN" i="1" dirty="0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n</a:t>
            </a:r>
            <a:r>
              <a:rPr kumimoji="1" lang="en-US" altLang="zh-CN" baseline="30000" dirty="0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2</a:t>
            </a:r>
            <a:r>
              <a:rPr kumimoji="1" lang="en-US" altLang="zh-CN" dirty="0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>
                <a:ea typeface="黑体" panose="02010609060101010101" pitchFamily="2" charset="-122"/>
              </a:rPr>
              <a:t>数据分类 </a:t>
            </a:r>
            <a:r>
              <a:rPr lang="en-US" altLang="zh-CN" dirty="0">
                <a:ea typeface="黑体" panose="02010609060101010101" pitchFamily="2" charset="-122"/>
              </a:rPr>
              <a:t>(16)</a:t>
            </a:r>
            <a:endParaRPr lang="zh-CN" altLang="en-US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20000" y="2089921"/>
            <a:ext cx="7236374" cy="16850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fontAlgn="base"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 typeface="Wingdings" panose="05000000000000000000" pitchFamily="2" charset="2"/>
              <a:buChar char="w"/>
            </a:pPr>
            <a:r>
              <a:rPr kumimoji="1" lang="zh-CN" altLang="en-US" sz="2200" b="1" dirty="0">
                <a:solidFill>
                  <a:srgbClr val="0000FF"/>
                </a:solidFill>
                <a:latin typeface="+mj-lt"/>
                <a:ea typeface="黑体" panose="02010609060101010101" pitchFamily="2" charset="-122"/>
              </a:rPr>
              <a:t>核函数</a:t>
            </a:r>
            <a:endParaRPr kumimoji="1" lang="en-US" altLang="zh-CN" sz="2200" b="1" dirty="0">
              <a:solidFill>
                <a:srgbClr val="0000FF"/>
              </a:solidFill>
              <a:latin typeface="+mj-lt"/>
              <a:ea typeface="黑体" panose="02010609060101010101" pitchFamily="2" charset="-122"/>
            </a:endParaRPr>
          </a:p>
          <a:p>
            <a:pPr marL="800100" lvl="1" indent="-342900" fontAlgn="base">
              <a:spcBef>
                <a:spcPts val="600"/>
              </a:spcBef>
              <a:buClr>
                <a:srgbClr val="003366"/>
              </a:buClr>
              <a:buFontTx/>
              <a:buChar char="-"/>
            </a:pPr>
            <a:r>
              <a:rPr kumimoji="1" lang="zh-CN" altLang="en-US" sz="2000" dirty="0">
                <a:solidFill>
                  <a:srgbClr val="003366"/>
                </a:solidFill>
                <a:latin typeface="+mj-lt"/>
                <a:ea typeface="黑体" panose="02010609060101010101" pitchFamily="2" charset="-122"/>
              </a:rPr>
              <a:t>原始样本空间可能</a:t>
            </a:r>
            <a:r>
              <a:rPr kumimoji="1" lang="zh-CN" altLang="en-US" sz="2000" dirty="0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不存在能正确划分两类样本的超平面</a:t>
            </a:r>
            <a:endParaRPr kumimoji="1" lang="en-US" altLang="zh-CN" sz="2000" dirty="0">
              <a:solidFill>
                <a:srgbClr val="003366"/>
              </a:solidFill>
              <a:latin typeface="+mj-lt"/>
              <a:ea typeface="黑体" panose="02010609060101010101" pitchFamily="2" charset="-122"/>
            </a:endParaRPr>
          </a:p>
          <a:p>
            <a:pPr marL="800100" lvl="1" indent="-342900" fontAlgn="base">
              <a:spcBef>
                <a:spcPts val="600"/>
              </a:spcBef>
              <a:buClr>
                <a:srgbClr val="003366"/>
              </a:buClr>
              <a:buFontTx/>
              <a:buChar char="-"/>
            </a:pPr>
            <a:r>
              <a:rPr kumimoji="1" lang="zh-CN" altLang="en-US" sz="2000" dirty="0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经过空间转换</a:t>
            </a:r>
            <a:r>
              <a:rPr kumimoji="1" lang="zh-CN" altLang="en-US" sz="2000" dirty="0">
                <a:solidFill>
                  <a:srgbClr val="003366"/>
                </a:solidFill>
                <a:latin typeface="+mj-lt"/>
                <a:ea typeface="黑体" panose="02010609060101010101" pitchFamily="2" charset="-122"/>
              </a:rPr>
              <a:t>，在高维空间解决线性问题等价于在低维空间中解决非线性问题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6079950"/>
                  </p:ext>
                </p:extLst>
              </p:nvPr>
            </p:nvGraphicFramePr>
            <p:xfrm>
              <a:off x="1187626" y="3657601"/>
              <a:ext cx="7526041" cy="3078301"/>
            </p:xfrm>
            <a:graphic>
              <a:graphicData uri="http://schemas.openxmlformats.org/drawingml/2006/table">
                <a:tbl>
                  <a:tblPr firstRow="1" firstCol="1" bandRow="1">
                    <a:tableStyleId>{74C1A8A3-306A-4EB7-A6B1-4F7E0EB9C5D6}</a:tableStyleId>
                  </a:tblPr>
                  <a:tblGrid>
                    <a:gridCol w="166954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6871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5877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502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b="1" kern="0" dirty="0">
                              <a:solidFill>
                                <a:schemeClr val="tx1"/>
                              </a:solidFill>
                              <a:effectLst/>
                              <a:latin typeface="黑体" panose="02010609060101010101" pitchFamily="2" charset="-122"/>
                              <a:ea typeface="黑体" panose="02010609060101010101" pitchFamily="2" charset="-122"/>
                            </a:rPr>
                            <a:t>名称</a:t>
                          </a:r>
                          <a:endParaRPr lang="zh-CN" sz="1600" b="1" kern="100" dirty="0"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2" charset="-122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b="1" kern="0" dirty="0">
                              <a:solidFill>
                                <a:schemeClr val="tx1"/>
                              </a:solidFill>
                              <a:effectLst/>
                              <a:latin typeface="黑体" panose="02010609060101010101" pitchFamily="2" charset="-122"/>
                              <a:ea typeface="黑体" panose="02010609060101010101" pitchFamily="2" charset="-122"/>
                            </a:rPr>
                            <a:t>表达式</a:t>
                          </a:r>
                          <a:endParaRPr lang="zh-CN" sz="1600" b="1" kern="100" dirty="0"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2" charset="-122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b="1" kern="0" dirty="0">
                              <a:solidFill>
                                <a:schemeClr val="tx1"/>
                              </a:solidFill>
                              <a:effectLst/>
                              <a:latin typeface="黑体" panose="02010609060101010101" pitchFamily="2" charset="-122"/>
                              <a:ea typeface="黑体" panose="02010609060101010101" pitchFamily="2" charset="-122"/>
                            </a:rPr>
                            <a:t>参数</a:t>
                          </a:r>
                          <a:endParaRPr lang="zh-CN" sz="1600" b="1" kern="100" dirty="0"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2" charset="-122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40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b="0" kern="0" baseline="0" dirty="0">
                              <a:solidFill>
                                <a:schemeClr val="tx1"/>
                              </a:solidFill>
                              <a:effectLst/>
                              <a:ea typeface="黑体" panose="02010609060101010101" pitchFamily="2" charset="-122"/>
                            </a:rPr>
                            <a:t>线性核</a:t>
                          </a:r>
                          <a:endParaRPr lang="zh-CN" sz="1600" b="0" kern="100" baseline="0" dirty="0"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2" charset="-122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kern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zh-CN" sz="1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sz="1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8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sz="1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zh-CN" sz="1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8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sz="1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charset="-122"/>
                            <a:ea typeface="等线" panose="02010600030101010101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/</a:t>
                          </a:r>
                          <a:endParaRPr lang="zh-CN" sz="16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charset="-122"/>
                            <a:ea typeface="等线" panose="02010600030101010101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367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700"/>
                            </a:lnSpc>
                            <a:tabLst>
                              <a:tab pos="114300" algn="l"/>
                              <a:tab pos="228600" algn="l"/>
                              <a:tab pos="342900" algn="l"/>
                            </a:tabLst>
                          </a:pPr>
                          <a:r>
                            <a:rPr lang="zh-CN" sz="1600" b="0" kern="0" baseline="0" dirty="0">
                              <a:solidFill>
                                <a:schemeClr val="tx1"/>
                              </a:solidFill>
                              <a:effectLst/>
                              <a:ea typeface="黑体" panose="02010609060101010101" pitchFamily="2" charset="-122"/>
                            </a:rPr>
                            <a:t>多项式核</a:t>
                          </a:r>
                          <a:endParaRPr lang="zh-CN" sz="1600" b="0" kern="100" baseline="0" dirty="0"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2" charset="-122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kern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zh-CN" sz="1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sz="1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8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sz="1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zh-CN" sz="1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zh-CN" sz="1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zh-CN" sz="1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18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8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charset="-122"/>
                            <a:ea typeface="等线" panose="02010600030101010101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kern="0" baseline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kern="0" baseline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oMath>
                          </a14:m>
                          <a:r>
                            <a:rPr lang="zh-CN" sz="1600" kern="0" baseline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</a:rPr>
                            <a:t>为多项式的次数</a:t>
                          </a:r>
                          <a:endParaRPr lang="zh-CN" sz="1600" kern="100" baseline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7661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700"/>
                            </a:lnSpc>
                            <a:tabLst>
                              <a:tab pos="114300" algn="l"/>
                              <a:tab pos="228600" algn="l"/>
                              <a:tab pos="342900" algn="l"/>
                            </a:tabLst>
                          </a:pPr>
                          <a:r>
                            <a:rPr lang="zh-CN" sz="1600" b="0" kern="0" baseline="0" dirty="0">
                              <a:solidFill>
                                <a:schemeClr val="tx1"/>
                              </a:solidFill>
                              <a:effectLst/>
                              <a:ea typeface="黑体" panose="02010609060101010101" pitchFamily="2" charset="-122"/>
                            </a:rPr>
                            <a:t>高斯核</a:t>
                          </a:r>
                          <a:endParaRPr lang="zh-CN" sz="1600" b="0" kern="100" baseline="0" dirty="0"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2" charset="-122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kern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zh-CN" sz="1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sz="1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8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sz="1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f>
                                  <m:fPr>
                                    <m:ctrlPr>
                                      <a:rPr lang="zh-CN" sz="1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zh-CN" sz="1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zh-CN" sz="18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sz="1800" i="1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kern="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kern="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800" ker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zh-CN" sz="1800" i="1" kern="1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kern="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kern="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8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zh-CN" sz="1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charset="-122"/>
                            <a:ea typeface="等线" panose="02010600030101010101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kern="0" baseline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600" kern="0" baseline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oMath>
                          </a14:m>
                          <a:r>
                            <a:rPr lang="zh-CN" sz="1600" kern="0" baseline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</a:rPr>
                            <a:t>为高斯核的带宽</a:t>
                          </a:r>
                          <a:endParaRPr lang="zh-CN" sz="1600" kern="100" baseline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063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700"/>
                            </a:lnSpc>
                            <a:tabLst>
                              <a:tab pos="114300" algn="l"/>
                              <a:tab pos="228600" algn="l"/>
                              <a:tab pos="342900" algn="l"/>
                            </a:tabLst>
                          </a:pPr>
                          <a:r>
                            <a:rPr lang="zh-CN" sz="1600" b="0" kern="0" baseline="0" dirty="0">
                              <a:solidFill>
                                <a:schemeClr val="tx1"/>
                              </a:solidFill>
                              <a:effectLst/>
                              <a:ea typeface="黑体" panose="02010609060101010101" pitchFamily="2" charset="-122"/>
                            </a:rPr>
                            <a:t>拉普拉斯核</a:t>
                          </a:r>
                          <a:endParaRPr lang="zh-CN" sz="1600" b="0" kern="100" baseline="0" dirty="0"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2" charset="-122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kern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zh-CN" sz="1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sz="1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8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sz="1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f>
                                  <m:fPr>
                                    <m:ctrlPr>
                                      <a:rPr lang="zh-CN" sz="1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zh-CN" sz="1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sz="18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ker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ker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zh-CN" sz="1800" i="1" kern="1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ker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ker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8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  <m: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charset="-122"/>
                            <a:ea typeface="等线" panose="02010600030101010101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z="1600" kern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zh-CN" sz="1600" kern="100" baseline="0" dirty="0"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2" charset="-122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2742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700"/>
                            </a:lnSpc>
                            <a:tabLst>
                              <a:tab pos="114300" algn="l"/>
                              <a:tab pos="228600" algn="l"/>
                              <a:tab pos="342900" algn="l"/>
                            </a:tabLst>
                          </a:pPr>
                          <a:r>
                            <a:rPr lang="en-US" sz="1600" b="0" kern="0" baseline="0" dirty="0">
                              <a:solidFill>
                                <a:schemeClr val="tx1"/>
                              </a:solidFill>
                              <a:effectLst/>
                              <a:ea typeface="黑体" panose="02010609060101010101" pitchFamily="2" charset="-122"/>
                            </a:rPr>
                            <a:t>Sigmoid</a:t>
                          </a:r>
                          <a:endParaRPr lang="zh-CN" sz="1600" b="0" kern="100" baseline="0" dirty="0"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2" charset="-122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kern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zh-CN" sz="1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sz="1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8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sz="1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ker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tanh</m:t>
                                </m:r>
                                <m: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Sup>
                                  <m:sSubSupPr>
                                    <m:ctrlPr>
                                      <a:rPr lang="zh-CN" sz="1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8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sz="1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ker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1800" ker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8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charset="-122"/>
                            <a:ea typeface="等线" panose="02010600030101010101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kern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&gt;0,</m:t>
                                </m:r>
                                <m:r>
                                  <a:rPr lang="en-US" sz="1600" kern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1600" kern="0" baseline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zh-CN" sz="1600" kern="100" baseline="0" dirty="0"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2" charset="-122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表格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6079950"/>
                  </p:ext>
                </p:extLst>
              </p:nvPr>
            </p:nvGraphicFramePr>
            <p:xfrm>
              <a:off x="1187626" y="3657601"/>
              <a:ext cx="7526041" cy="3078301"/>
            </p:xfrm>
            <a:graphic>
              <a:graphicData uri="http://schemas.openxmlformats.org/drawingml/2006/table">
                <a:tbl>
                  <a:tblPr firstRow="1" firstCol="1" bandRow="1">
                    <a:tableStyleId>{74C1A8A3-306A-4EB7-A6B1-4F7E0EB9C5D6}</a:tableStyleId>
                  </a:tblPr>
                  <a:tblGrid>
                    <a:gridCol w="166954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6871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5877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502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b="1" kern="0" dirty="0">
                              <a:solidFill>
                                <a:schemeClr val="tx1"/>
                              </a:solidFill>
                              <a:effectLst/>
                              <a:latin typeface="黑体" panose="02010609060101010101" pitchFamily="2" charset="-122"/>
                              <a:ea typeface="黑体" panose="02010609060101010101" pitchFamily="2" charset="-122"/>
                            </a:rPr>
                            <a:t>名称</a:t>
                          </a:r>
                          <a:endParaRPr lang="zh-CN" sz="1600" b="1" kern="100" dirty="0"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2" charset="-122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b="1" kern="0" dirty="0">
                              <a:solidFill>
                                <a:schemeClr val="tx1"/>
                              </a:solidFill>
                              <a:effectLst/>
                              <a:latin typeface="黑体" panose="02010609060101010101" pitchFamily="2" charset="-122"/>
                              <a:ea typeface="黑体" panose="02010609060101010101" pitchFamily="2" charset="-122"/>
                            </a:rPr>
                            <a:t>表达式</a:t>
                          </a:r>
                          <a:endParaRPr lang="zh-CN" sz="1600" b="1" kern="100" dirty="0"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2" charset="-122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b="1" kern="0" dirty="0">
                              <a:solidFill>
                                <a:schemeClr val="tx1"/>
                              </a:solidFill>
                              <a:effectLst/>
                              <a:latin typeface="黑体" panose="02010609060101010101" pitchFamily="2" charset="-122"/>
                              <a:ea typeface="黑体" panose="02010609060101010101" pitchFamily="2" charset="-122"/>
                            </a:rPr>
                            <a:t>参数</a:t>
                          </a:r>
                          <a:endParaRPr lang="zh-CN" sz="1600" b="1" kern="100" dirty="0"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2" charset="-122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40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sz="1600" b="0" kern="0" baseline="0" dirty="0">
                              <a:solidFill>
                                <a:schemeClr val="tx1"/>
                              </a:solidFill>
                              <a:effectLst/>
                              <a:ea typeface="黑体" panose="02010609060101010101" pitchFamily="2" charset="-122"/>
                            </a:rPr>
                            <a:t>线性核</a:t>
                          </a:r>
                          <a:endParaRPr lang="zh-CN" sz="1600" b="0" kern="100" baseline="0" dirty="0"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2" charset="-122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024" t="-90769" r="-79143" b="-59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kern="0" dirty="0">
                              <a:solidFill>
                                <a:schemeClr val="tx1"/>
                              </a:solidFill>
                              <a:effectLst/>
                            </a:rPr>
                            <a:t>/</a:t>
                          </a:r>
                          <a:endParaRPr lang="zh-CN" sz="1600" kern="100" dirty="0">
                            <a:solidFill>
                              <a:schemeClr val="tx1"/>
                            </a:solidFill>
                            <a:effectLst/>
                            <a:latin typeface="等线" panose="02010600030101010101" charset="-122"/>
                            <a:ea typeface="等线" panose="02010600030101010101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367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700"/>
                            </a:lnSpc>
                            <a:tabLst>
                              <a:tab pos="114300" algn="l"/>
                              <a:tab pos="228600" algn="l"/>
                              <a:tab pos="342900" algn="l"/>
                            </a:tabLst>
                          </a:pPr>
                          <a:r>
                            <a:rPr lang="zh-CN" sz="1600" b="0" kern="0" baseline="0" dirty="0">
                              <a:solidFill>
                                <a:schemeClr val="tx1"/>
                              </a:solidFill>
                              <a:effectLst/>
                              <a:ea typeface="黑体" panose="02010609060101010101" pitchFamily="2" charset="-122"/>
                            </a:rPr>
                            <a:t>多项式核</a:t>
                          </a:r>
                          <a:endParaRPr lang="zh-CN" sz="1600" b="0" kern="100" baseline="0" dirty="0"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2" charset="-122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024" t="-177143" r="-79143" b="-45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0824" t="-177143" b="-45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7661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700"/>
                            </a:lnSpc>
                            <a:tabLst>
                              <a:tab pos="114300" algn="l"/>
                              <a:tab pos="228600" algn="l"/>
                              <a:tab pos="342900" algn="l"/>
                            </a:tabLst>
                          </a:pPr>
                          <a:r>
                            <a:rPr lang="zh-CN" sz="1600" b="0" kern="0" baseline="0" dirty="0">
                              <a:solidFill>
                                <a:schemeClr val="tx1"/>
                              </a:solidFill>
                              <a:effectLst/>
                              <a:ea typeface="黑体" panose="02010609060101010101" pitchFamily="2" charset="-122"/>
                            </a:rPr>
                            <a:t>高斯核</a:t>
                          </a:r>
                          <a:endParaRPr lang="zh-CN" sz="1600" b="0" kern="100" baseline="0" dirty="0"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2" charset="-122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024" t="-152756" r="-79143" b="-149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0824" t="-152756" b="-1496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063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700"/>
                            </a:lnSpc>
                            <a:tabLst>
                              <a:tab pos="114300" algn="l"/>
                              <a:tab pos="228600" algn="l"/>
                              <a:tab pos="342900" algn="l"/>
                            </a:tabLst>
                          </a:pPr>
                          <a:r>
                            <a:rPr lang="zh-CN" sz="1600" b="0" kern="0" baseline="0" dirty="0">
                              <a:solidFill>
                                <a:schemeClr val="tx1"/>
                              </a:solidFill>
                              <a:effectLst/>
                              <a:ea typeface="黑体" panose="02010609060101010101" pitchFamily="2" charset="-122"/>
                            </a:rPr>
                            <a:t>拉普拉斯核</a:t>
                          </a:r>
                          <a:endParaRPr lang="zh-CN" sz="1600" b="0" kern="100" baseline="0" dirty="0"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2" charset="-122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024" t="-276724" r="-79143" b="-6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0824" t="-276724" b="-6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2742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700"/>
                            </a:lnSpc>
                            <a:tabLst>
                              <a:tab pos="114300" algn="l"/>
                              <a:tab pos="228600" algn="l"/>
                              <a:tab pos="342900" algn="l"/>
                            </a:tabLst>
                          </a:pPr>
                          <a:r>
                            <a:rPr lang="en-US" sz="1600" b="0" kern="0" baseline="0" dirty="0">
                              <a:solidFill>
                                <a:schemeClr val="tx1"/>
                              </a:solidFill>
                              <a:effectLst/>
                              <a:ea typeface="黑体" panose="02010609060101010101" pitchFamily="2" charset="-122"/>
                            </a:rPr>
                            <a:t>Sigmoid</a:t>
                          </a:r>
                          <a:endParaRPr lang="zh-CN" sz="1600" b="0" kern="100" baseline="0" dirty="0">
                            <a:solidFill>
                              <a:schemeClr val="tx1"/>
                            </a:solidFill>
                            <a:effectLst/>
                            <a:latin typeface="黑体" panose="02010609060101010101" pitchFamily="2" charset="-122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024" t="-624286" r="-79143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0824" t="-624286" b="-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提纲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764915" y="2564765"/>
            <a:ext cx="2917190" cy="3881120"/>
          </a:xfrm>
        </p:spPr>
        <p:txBody>
          <a:bodyPr/>
          <a:lstStyle/>
          <a:p>
            <a:pPr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引例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高维数据挖掘概述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数据降维</a:t>
            </a:r>
          </a:p>
          <a:p>
            <a:pPr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数据分类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anose="02010609060101010101" pitchFamily="2" charset="-122"/>
              </a:rPr>
              <a:t>数据聚类</a:t>
            </a:r>
            <a:endParaRPr lang="en-US" altLang="zh-CN" sz="2200" dirty="0">
              <a:solidFill>
                <a:srgbClr val="FF0000"/>
              </a:solidFill>
              <a:ea typeface="黑体" panose="02010609060101010101" pitchFamily="2" charset="-122"/>
            </a:endParaRPr>
          </a:p>
          <a:p>
            <a:pPr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总结</a:t>
            </a:r>
          </a:p>
          <a:p>
            <a:pPr eaLnBrk="1" hangingPunct="1"/>
            <a:endParaRPr lang="en-US" altLang="zh-CN" sz="2200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黑体" panose="02010609060101010101" pitchFamily="2" charset="-122"/>
              </a:rPr>
              <a:t>数据聚类 </a:t>
            </a:r>
            <a:r>
              <a:rPr lang="en-US" altLang="zh-CN" dirty="0">
                <a:ea typeface="黑体" panose="02010609060101010101" pitchFamily="2" charset="-122"/>
              </a:rPr>
              <a:t>(1)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idx="1"/>
          </p:nvPr>
        </p:nvSpPr>
        <p:spPr>
          <a:xfrm>
            <a:off x="720000" y="2159999"/>
            <a:ext cx="8136000" cy="3658909"/>
          </a:xfrm>
        </p:spPr>
        <p:txBody>
          <a:bodyPr vert="horz" wrap="square" lIns="90000" tIns="45720" rIns="9000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SzTx/>
              <a:buFont typeface="Wingdings" panose="05000000000000000000" pitchFamily="2" charset="2"/>
              <a:buChar char="w"/>
              <a:defRPr/>
            </a:pPr>
            <a:r>
              <a:rPr lang="zh-CN" altLang="en-US" sz="2200" b="1" dirty="0">
                <a:solidFill>
                  <a:srgbClr val="0000FF"/>
                </a:solidFill>
                <a:ea typeface="黑体" panose="02010609060101010101" pitchFamily="2" charset="-122"/>
              </a:rPr>
              <a:t>传统聚类算法</a:t>
            </a:r>
            <a:endParaRPr lang="en-US" altLang="zh-CN" sz="2200" b="1" dirty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pPr marL="742315" lvl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>
                <a:solidFill>
                  <a:srgbClr val="0000FF"/>
                </a:solidFill>
                <a:ea typeface="黑体" panose="02010609060101010101" pitchFamily="2" charset="-122"/>
              </a:rPr>
              <a:t>基于划分的聚类算法</a:t>
            </a:r>
            <a:endParaRPr lang="en-US" altLang="zh-CN" sz="2000" b="1" dirty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pPr marR="0" lvl="1" algn="l" defTabSz="914400" rtl="0" eaLnBrk="1" fontAlgn="base" latinLnBrk="0" hangingPunct="1">
              <a:lnSpc>
                <a:spcPts val="2400"/>
              </a:lnSpc>
              <a:spcBef>
                <a:spcPts val="0"/>
              </a:spcBef>
              <a:spcAft>
                <a:spcPts val="400"/>
              </a:spcAft>
              <a:buClr>
                <a:srgbClr val="003366"/>
              </a:buClr>
              <a:buSzTx/>
              <a:buFont typeface="黑体" panose="02010609060101010101" pitchFamily="49" charset="-122"/>
              <a:buChar char="-"/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2" charset="-122"/>
              </a:rPr>
              <a:t>先</a:t>
            </a:r>
            <a:r>
              <a:rPr lang="zh-CN" altLang="en-US" sz="1800" dirty="0">
                <a:latin typeface="黑体" panose="02010609060101010101" pitchFamily="2" charset="-122"/>
                <a:ea typeface="黑体" panose="02010609060101010101" pitchFamily="2" charset="-122"/>
              </a:rPr>
              <a:t>将数据集任意划分为</a:t>
            </a:r>
            <a:r>
              <a:rPr lang="en-US" altLang="zh-CN" sz="1800" dirty="0">
                <a:ea typeface="黑体" panose="02010609060101010101" pitchFamily="2" charset="-122"/>
              </a:rPr>
              <a:t>k</a:t>
            </a:r>
            <a:r>
              <a:rPr lang="zh-CN" altLang="en-US" sz="1800" dirty="0">
                <a:latin typeface="黑体" panose="02010609060101010101" pitchFamily="2" charset="-122"/>
                <a:ea typeface="黑体" panose="02010609060101010101" pitchFamily="2" charset="-122"/>
              </a:rPr>
              <a:t>个不相交的簇</a:t>
            </a:r>
            <a:endParaRPr lang="en-US" altLang="zh-CN" sz="1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R="0" lvl="1" algn="l" defTabSz="914400" rtl="0" eaLnBrk="1" fontAlgn="base" latinLnBrk="0" hangingPunct="1">
              <a:lnSpc>
                <a:spcPts val="2400"/>
              </a:lnSpc>
              <a:spcBef>
                <a:spcPts val="0"/>
              </a:spcBef>
              <a:spcAft>
                <a:spcPts val="400"/>
              </a:spcAft>
              <a:buClr>
                <a:srgbClr val="003366"/>
              </a:buClr>
              <a:buSzTx/>
              <a:buFont typeface="黑体" panose="02010609060101010101" pitchFamily="49" charset="-122"/>
              <a:buChar char="-"/>
              <a:defRPr/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迭代优化逐步改善簇的划分</a:t>
            </a:r>
            <a:endParaRPr lang="en-US" altLang="zh-CN" sz="18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R="0" lvl="1" algn="l" defTabSz="914400" rtl="0" eaLnBrk="1" fontAlgn="base" latinLnBrk="0" hangingPunct="1">
              <a:lnSpc>
                <a:spcPts val="2400"/>
              </a:lnSpc>
              <a:spcBef>
                <a:spcPts val="0"/>
              </a:spcBef>
              <a:spcAft>
                <a:spcPts val="400"/>
              </a:spcAft>
              <a:buClr>
                <a:srgbClr val="003366"/>
              </a:buClr>
              <a:buSzTx/>
              <a:buFont typeface="黑体" panose="02010609060101010101" pitchFamily="49" charset="-122"/>
              <a:buChar char="-"/>
              <a:defRPr/>
            </a:pPr>
            <a:r>
              <a:rPr kumimoji="0" lang="zh-CN" altLang="en-US" sz="1800" dirty="0">
                <a:latin typeface="Times New Roman" panose="02020603050405020304" pitchFamily="18" charset="0"/>
                <a:ea typeface="黑体" panose="02010609060101010101" pitchFamily="2" charset="-122"/>
              </a:rPr>
              <a:t>目标函数收敛时，得到最终的聚类结果</a:t>
            </a:r>
            <a:endParaRPr kumimoji="0" lang="zh-CN" altLang="en-US" sz="18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265" eaLnBrk="1" hangingPunct="1">
              <a:lnSpc>
                <a:spcPts val="24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kumimoji="0" lang="zh-CN" altLang="en-US" sz="1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  </a:t>
            </a:r>
            <a:r>
              <a:rPr kumimoji="0" lang="en-US" altLang="zh-CN" sz="1800" dirty="0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k</a:t>
            </a:r>
            <a:r>
              <a:rPr kumimoji="0" lang="en-US" altLang="zh-CN" sz="1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-</a:t>
            </a:r>
            <a:r>
              <a:rPr kumimoji="0" lang="zh-CN" altLang="en-US" sz="1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均值（</a:t>
            </a:r>
            <a:r>
              <a:rPr kumimoji="0" lang="en-US" altLang="zh-CN" sz="1800" dirty="0">
                <a:solidFill>
                  <a:srgbClr val="FF0000"/>
                </a:solidFill>
                <a:ea typeface="黑体" panose="02010609060101010101" pitchFamily="2" charset="-122"/>
              </a:rPr>
              <a:t>k-Means</a:t>
            </a:r>
            <a:r>
              <a:rPr kumimoji="0" lang="zh-CN" altLang="en-US" sz="1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）算法、最大最小距离（</a:t>
            </a:r>
            <a:r>
              <a:rPr kumimoji="0" lang="en-US" altLang="zh-CN" sz="1800" dirty="0">
                <a:solidFill>
                  <a:srgbClr val="FF0000"/>
                </a:solidFill>
                <a:ea typeface="黑体" panose="02010609060101010101" pitchFamily="2" charset="-122"/>
              </a:rPr>
              <a:t>Max-Min Distance</a:t>
            </a:r>
            <a:r>
              <a:rPr kumimoji="0" lang="zh-CN" altLang="en-US" sz="1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）算法</a:t>
            </a:r>
            <a:endParaRPr lang="en-US" altLang="zh-CN" sz="2000" b="1" dirty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pPr marL="742315" lvl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>
                <a:solidFill>
                  <a:srgbClr val="0000FF"/>
                </a:solidFill>
                <a:ea typeface="黑体" panose="02010609060101010101" pitchFamily="2" charset="-122"/>
              </a:rPr>
              <a:t>基于密度的聚类算法</a:t>
            </a:r>
            <a:endParaRPr lang="en-US" altLang="zh-CN" sz="2000" b="1" dirty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pPr marL="742315" lvl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SzPct val="100000"/>
              <a:buFont typeface="黑体" panose="02010609060101010101" pitchFamily="49" charset="-122"/>
              <a:buChar char="-"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2" charset="-122"/>
              </a:rPr>
              <a:t>通过数据密度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（单位区域内的实例数）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2" charset="-122"/>
              </a:rPr>
              <a:t>来发现任意形状的类簇</a:t>
            </a:r>
            <a:endParaRPr kumimoji="0" lang="en-US" altLang="zh-CN" sz="18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26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26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黑体" panose="02010609060101010101" pitchFamily="2" charset="-122"/>
              </a:rPr>
              <a:t>数据聚类 </a:t>
            </a:r>
            <a:r>
              <a:rPr lang="en-US" altLang="zh-CN" dirty="0">
                <a:ea typeface="黑体" panose="02010609060101010101" pitchFamily="2" charset="-122"/>
              </a:rPr>
              <a:t>(2)</a:t>
            </a:r>
            <a:endParaRPr lang="zh-CN" dirty="0">
              <a:ea typeface="黑体" panose="02010609060101010101" pitchFamily="2" charset="-122"/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idx="1"/>
          </p:nvPr>
        </p:nvSpPr>
        <p:spPr>
          <a:xfrm>
            <a:off x="627528" y="2160270"/>
            <a:ext cx="8516471" cy="4016412"/>
          </a:xfrm>
        </p:spPr>
        <p:txBody>
          <a:bodyPr vert="horz" wrap="square" lIns="90000" tIns="45720" rIns="9000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SzTx/>
              <a:buFont typeface="Wingdings" panose="05000000000000000000" pitchFamily="2" charset="2"/>
              <a:buChar char="w"/>
              <a:defRPr/>
            </a:pPr>
            <a:r>
              <a:rPr lang="zh-CN" altLang="en-US" sz="2200" b="1" dirty="0">
                <a:solidFill>
                  <a:srgbClr val="0000FF"/>
                </a:solidFill>
                <a:ea typeface="黑体" panose="02010609060101010101" pitchFamily="2" charset="-122"/>
              </a:rPr>
              <a:t>传统聚类算法</a:t>
            </a:r>
            <a:r>
              <a:rPr lang="en-US" altLang="zh-CN" sz="2200" b="1" dirty="0">
                <a:solidFill>
                  <a:srgbClr val="0000FF"/>
                </a:solidFill>
                <a:ea typeface="黑体" panose="02010609060101010101" pitchFamily="2" charset="-122"/>
              </a:rPr>
              <a:t>——</a:t>
            </a:r>
            <a:r>
              <a:rPr lang="zh-CN" altLang="en-US" sz="2200" b="1" dirty="0">
                <a:solidFill>
                  <a:srgbClr val="0000FF"/>
                </a:solidFill>
                <a:ea typeface="黑体" panose="02010609060101010101" pitchFamily="2" charset="-122"/>
              </a:rPr>
              <a:t>层次聚类算法</a:t>
            </a:r>
          </a:p>
          <a:p>
            <a:pPr marL="554400" lvl="1" indent="-268288"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SzPct val="50000"/>
              <a:defRPr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自底向上的聚合型层次聚类</a:t>
            </a:r>
            <a:endParaRPr lang="en-US" altLang="zh-CN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554400" marR="0" lvl="1" algn="l" defTabSz="914400" rtl="0"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SzTx/>
              <a:buFont typeface="黑体" panose="02010609060101010101" pitchFamily="49" charset="-122"/>
              <a:buChar char="-"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先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2" charset="-122"/>
              </a:rPr>
              <a:t>将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每个数据对象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2" charset="-122"/>
              </a:rPr>
              <a:t>作为一个聚类簇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554400" marR="0" lvl="1" algn="l" defTabSz="914400" rtl="0"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SzTx/>
              <a:buFont typeface="黑体" panose="02010609060101010101" pitchFamily="49" charset="-122"/>
              <a:buChar char="-"/>
              <a:tabLst>
                <a:tab pos="538163" algn="l"/>
              </a:tabLst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2" charset="-122"/>
              </a:rPr>
              <a:t>计算簇间的相似度进行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分层合并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直至最后只有一个簇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2" charset="-122"/>
              </a:rPr>
              <a:t>或满足目标函数时终止</a:t>
            </a:r>
          </a:p>
          <a:p>
            <a:pPr marL="554400" marR="0" lvl="1" indent="-268288" defTabSz="9144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SzPct val="50000"/>
              <a:defRPr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自顶向下的分裂型层次聚类</a:t>
            </a:r>
            <a:endParaRPr lang="en-US" altLang="zh-CN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554400" marR="0" lvl="1" algn="l" defTabSz="914400" rtl="0"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SzTx/>
              <a:buFont typeface="黑体" panose="02010609060101010101" pitchFamily="49" charset="-122"/>
              <a:buChar char="-"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</a:rPr>
              <a:t>先将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所有数据对象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2" charset="-122"/>
              </a:rPr>
              <a:t>看作一个聚类簇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554400" marR="0" lvl="1" algn="l" defTabSz="914400" rtl="0" latinLnBrk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SzTx/>
              <a:buFont typeface="黑体" panose="02010609060101010101" pitchFamily="49" charset="-122"/>
              <a:buChar char="-"/>
              <a:defRPr/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逐层分裂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直至每个簇中只包含一个数据对象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2" charset="-122"/>
              </a:rPr>
              <a:t>或满足满足目标函数时终止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黑体" panose="02010609060101010101" pitchFamily="2" charset="-122"/>
              </a:rPr>
              <a:t>数据聚类 </a:t>
            </a:r>
            <a:r>
              <a:rPr lang="en-US" altLang="zh-CN" dirty="0">
                <a:ea typeface="黑体" panose="02010609060101010101" pitchFamily="2" charset="-122"/>
              </a:rPr>
              <a:t>(3)</a:t>
            </a:r>
            <a:endParaRPr lang="zh-CN" dirty="0">
              <a:ea typeface="黑体" panose="02010609060101010101" pitchFamily="2" charset="-122"/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idx="1"/>
          </p:nvPr>
        </p:nvSpPr>
        <p:spPr>
          <a:xfrm>
            <a:off x="856429" y="2102747"/>
            <a:ext cx="7615218" cy="4054475"/>
          </a:xfrm>
        </p:spPr>
        <p:txBody>
          <a:bodyPr vert="horz" wrap="square" lIns="90000" tIns="45720" rIns="90000" bIns="45720" numCol="1" anchor="t" anchorCtr="0" compatLnSpc="1"/>
          <a:lstStyle/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b="1" dirty="0">
                <a:solidFill>
                  <a:srgbClr val="0000FF"/>
                </a:solidFill>
                <a:ea typeface="黑体" panose="02010609060101010101" pitchFamily="2" charset="-122"/>
              </a:rPr>
              <a:t>传统聚类算法</a:t>
            </a:r>
            <a:endParaRPr lang="en-US" altLang="zh-CN" sz="2200" b="1" dirty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pPr lvl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基于网格的聚类算法</a:t>
            </a:r>
            <a:endParaRPr lang="en-US" altLang="zh-CN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黑体" panose="02010609060101010101" pitchFamily="49" charset="-122"/>
              <a:buChar char="-"/>
            </a:pPr>
            <a:r>
              <a:rPr kumimoji="0" lang="zh-CN" altLang="en-US" sz="1800" dirty="0">
                <a:latin typeface="Times New Roman" panose="02020603050405020304" pitchFamily="18" charset="0"/>
                <a:ea typeface="黑体" panose="02010609060101010101" pitchFamily="2" charset="-122"/>
              </a:rPr>
              <a:t>先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2" charset="-122"/>
              </a:rPr>
              <a:t>将数据空间划分为网格单元，并将数据对象映射到网格单元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黑体" panose="02010609060101010101" pitchFamily="49" charset="-122"/>
              <a:buChar char="-"/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判断每个网格单元是否形成类簇</a:t>
            </a:r>
            <a:endParaRPr lang="en-US" altLang="zh-CN" sz="18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基于模型的聚类算法</a:t>
            </a:r>
            <a:endParaRPr lang="en-US" altLang="zh-CN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黑体" panose="02010609060101010101" pitchFamily="49" charset="-122"/>
              <a:buChar char="-"/>
            </a:pPr>
            <a:r>
              <a:rPr kumimoji="0" lang="zh-CN" altLang="en-US" sz="1800" dirty="0">
                <a:latin typeface="Times New Roman" panose="02020603050405020304" pitchFamily="18" charset="0"/>
                <a:ea typeface="黑体" panose="02010609060101010101" pitchFamily="2" charset="-122"/>
              </a:rPr>
              <a:t>为每个聚类假设一个模型</a:t>
            </a:r>
            <a:endParaRPr kumimoji="0" lang="en-US" altLang="zh-CN" sz="18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黑体" panose="02010609060101010101" pitchFamily="49" charset="-122"/>
              <a:buChar char="-"/>
            </a:pPr>
            <a:r>
              <a:rPr kumimoji="0" lang="zh-CN" altLang="en-US" sz="1800" dirty="0">
                <a:latin typeface="Times New Roman" panose="02020603050405020304" pitchFamily="18" charset="0"/>
                <a:ea typeface="黑体" panose="02010609060101010101" pitchFamily="2" charset="-122"/>
              </a:rPr>
              <a:t>发现符合模型的数据对象</a:t>
            </a:r>
            <a:endParaRPr kumimoji="0" lang="en-US" altLang="zh-CN" sz="18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黑体" panose="02010609060101010101" pitchFamily="2" charset="-122"/>
              </a:rPr>
              <a:t>数据聚类 </a:t>
            </a:r>
            <a:r>
              <a:rPr lang="en-US" altLang="zh-CN" dirty="0">
                <a:ea typeface="黑体" panose="02010609060101010101" pitchFamily="2" charset="-122"/>
              </a:rPr>
              <a:t>(4)</a:t>
            </a:r>
            <a:endParaRPr lang="zh-CN" dirty="0">
              <a:ea typeface="黑体" panose="02010609060101010101" pitchFamily="2" charset="-122"/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idx="1"/>
          </p:nvPr>
        </p:nvSpPr>
        <p:spPr>
          <a:xfrm>
            <a:off x="872490" y="2105660"/>
            <a:ext cx="7771130" cy="4393752"/>
          </a:xfrm>
        </p:spPr>
        <p:txBody>
          <a:bodyPr vert="horz" wrap="square" lIns="90000" tIns="45720" rIns="90000" bIns="45720" numCol="1" anchor="t" anchorCtr="0" compatLnSpc="1"/>
          <a:lstStyle/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b="1" dirty="0">
                <a:solidFill>
                  <a:srgbClr val="0000FF"/>
                </a:solidFill>
                <a:ea typeface="黑体" panose="02010609060101010101" pitchFamily="2" charset="-122"/>
              </a:rPr>
              <a:t>智能聚类算法</a:t>
            </a:r>
            <a:endParaRPr lang="en-US" altLang="zh-CN" sz="2200" b="1" dirty="0">
              <a:solidFill>
                <a:srgbClr val="0000FF"/>
              </a:solidFill>
              <a:ea typeface="黑体" panose="02010609060101010101" pitchFamily="2" charset="-122"/>
            </a:endParaRPr>
          </a:p>
          <a:p>
            <a:pPr marL="630000" lvl="1">
              <a:lnSpc>
                <a:spcPts val="2800"/>
              </a:lnSpc>
              <a:spcBef>
                <a:spcPts val="0"/>
              </a:spcBef>
              <a:spcAft>
                <a:spcPts val="400"/>
              </a:spcAft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大数据聚类算法</a:t>
            </a:r>
          </a:p>
          <a:p>
            <a:pPr marL="628650" indent="-285750" latinLnBrk="0">
              <a:lnSpc>
                <a:spcPts val="2800"/>
              </a:lnSpc>
              <a:spcBef>
                <a:spcPts val="0"/>
              </a:spcBef>
              <a:spcAft>
                <a:spcPts val="400"/>
              </a:spcAft>
              <a:buFont typeface="黑体" panose="02010609060101010101" pitchFamily="49" charset="-122"/>
              <a:buChar char="-"/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分布式聚类（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Distributed Clustering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）算法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2" indent="0" latinLnBrk="0">
              <a:lnSpc>
                <a:spcPts val="2800"/>
              </a:lnSpc>
              <a:spcBef>
                <a:spcPts val="0"/>
              </a:spcBef>
              <a:spcAft>
                <a:spcPts val="400"/>
              </a:spcAft>
              <a:buSzPct val="100000"/>
              <a:buNone/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kumimoji="0" lang="zh-CN" altLang="en-US" sz="1800" dirty="0">
                <a:latin typeface="Times New Roman" panose="02020603050405020304" pitchFamily="18" charset="0"/>
                <a:ea typeface="黑体" panose="02010609060101010101" pitchFamily="2" charset="-122"/>
              </a:rPr>
              <a:t>使用</a:t>
            </a:r>
            <a:r>
              <a:rPr kumimoji="0"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MapReduce</a:t>
            </a:r>
            <a:r>
              <a:rPr kumimoji="0"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框架</a:t>
            </a:r>
            <a:r>
              <a:rPr kumimoji="0" lang="zh-CN" altLang="en-US" sz="1800" dirty="0">
                <a:latin typeface="Times New Roman" panose="02020603050405020304" pitchFamily="18" charset="0"/>
                <a:ea typeface="黑体" panose="02010609060101010101" pitchFamily="2" charset="-122"/>
              </a:rPr>
              <a:t>对传统聚类算法进行扩展</a:t>
            </a:r>
            <a:endParaRPr kumimoji="0" lang="en-US" altLang="zh-CN" sz="18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628650" indent="-285750">
              <a:lnSpc>
                <a:spcPts val="2800"/>
              </a:lnSpc>
              <a:spcBef>
                <a:spcPts val="0"/>
              </a:spcBef>
              <a:spcAft>
                <a:spcPts val="400"/>
              </a:spcAft>
              <a:buFont typeface="黑体" panose="02010609060101010101" pitchFamily="49" charset="-122"/>
              <a:buChar char="-"/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并行聚类（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Parallel Clustering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</a:rPr>
              <a:t>）算法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2" indent="0" latinLnBrk="0">
              <a:lnSpc>
                <a:spcPts val="2800"/>
              </a:lnSpc>
              <a:spcBef>
                <a:spcPts val="0"/>
              </a:spcBef>
              <a:spcAft>
                <a:spcPts val="400"/>
              </a:spcAft>
              <a:buSzPct val="100000"/>
              <a:buNone/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kumimoji="0" lang="zh-CN" altLang="en-US" sz="1800" dirty="0">
                <a:latin typeface="Times New Roman" panose="02020603050405020304" pitchFamily="18" charset="0"/>
                <a:ea typeface="黑体" panose="02010609060101010101" pitchFamily="2" charset="-122"/>
              </a:rPr>
              <a:t>使用</a:t>
            </a:r>
            <a:r>
              <a:rPr kumimoji="0" lang="zh-CN" altLang="en-US" sz="1800" dirty="0">
                <a:solidFill>
                  <a:srgbClr val="FF0000"/>
                </a:solidFill>
                <a:ea typeface="黑体" panose="02010609060101010101" pitchFamily="2" charset="-122"/>
              </a:rPr>
              <a:t>并行</a:t>
            </a:r>
            <a:r>
              <a:rPr kumimoji="0" lang="zh-CN" altLang="en-US" sz="1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框架</a:t>
            </a:r>
            <a:r>
              <a:rPr kumimoji="0" lang="zh-CN" altLang="en-US" sz="1800" dirty="0">
                <a:latin typeface="黑体" panose="02010609060101010101" pitchFamily="2" charset="-122"/>
                <a:ea typeface="黑体" panose="02010609060101010101" pitchFamily="2" charset="-122"/>
              </a:rPr>
              <a:t>对传统聚类算法进行扩展</a:t>
            </a:r>
            <a:endParaRPr lang="en-US" altLang="zh-CN" sz="18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630000" lvl="1" latinLnBrk="0">
              <a:lnSpc>
                <a:spcPts val="2800"/>
              </a:lnSpc>
              <a:spcBef>
                <a:spcPts val="0"/>
              </a:spcBef>
              <a:spcAft>
                <a:spcPts val="400"/>
              </a:spcAft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基于深度学习的聚类算法</a:t>
            </a:r>
          </a:p>
          <a:p>
            <a:pPr lvl="1" latinLnBrk="0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黑体" panose="02010609060101010101" pitchFamily="49" charset="-122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利用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深度学习模型将高维的原始数据映射为低维特征向量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  <a:sym typeface="+mn-ea"/>
            </a:endParaRPr>
          </a:p>
          <a:p>
            <a:pPr lvl="1" latinLnBrk="0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SzPct val="100000"/>
              <a:buFont typeface="黑体" panose="02010609060101010101" pitchFamily="49" charset="-122"/>
              <a:buChar char="-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再利用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特征向量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2" charset="-122"/>
                <a:sym typeface="+mn-ea"/>
              </a:rPr>
              <a:t>进行聚类</a:t>
            </a:r>
            <a:endParaRPr lang="en-US" altLang="zh-CN" sz="2000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黑体" panose="02010609060101010101" pitchFamily="2" charset="-122"/>
              </a:rPr>
              <a:t>数据聚类 </a:t>
            </a:r>
            <a:r>
              <a:rPr lang="en-US" altLang="zh-CN" dirty="0">
                <a:ea typeface="黑体" panose="02010609060101010101" pitchFamily="2" charset="-122"/>
              </a:rPr>
              <a:t>(5)</a:t>
            </a:r>
            <a:endParaRPr lang="zh-CN" altLang="en-US" dirty="0"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"/>
              <p:cNvSpPr txBox="1">
                <a:spLocks noChangeArrowheads="1"/>
              </p:cNvSpPr>
              <p:nvPr/>
            </p:nvSpPr>
            <p:spPr bwMode="auto">
              <a:xfrm>
                <a:off x="719999" y="2160000"/>
                <a:ext cx="7896227" cy="33264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w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w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SzTx/>
                  <a:buFont typeface="Wingdings" panose="05000000000000000000" pitchFamily="2" charset="2"/>
                  <a:buChar char="w"/>
                  <a:defRPr/>
                </a:pPr>
                <a:r>
                  <a:rPr lang="en-US" altLang="zh-CN" sz="2200" b="1" kern="0" dirty="0">
                    <a:solidFill>
                      <a:srgbClr val="0000FF"/>
                    </a:solidFill>
                    <a:ea typeface="黑体" panose="02010609060101010101" pitchFamily="2" charset="-122"/>
                  </a:rPr>
                  <a:t>K-</a:t>
                </a:r>
                <a:r>
                  <a:rPr lang="zh-CN" altLang="en-US" sz="2200" b="1" kern="0" dirty="0">
                    <a:solidFill>
                      <a:srgbClr val="0000FF"/>
                    </a:solidFill>
                    <a:ea typeface="黑体" panose="02010609060101010101" pitchFamily="2" charset="-122"/>
                  </a:rPr>
                  <a:t>均值</a:t>
                </a:r>
                <a:r>
                  <a:rPr lang="zh-CN" altLang="en-US" sz="2200" b="1" kern="0" dirty="0">
                    <a:solidFill>
                      <a:srgbClr val="0000FF"/>
                    </a:solidFill>
                    <a:latin typeface="楷体_GB2312" pitchFamily="49" charset="-122"/>
                    <a:ea typeface="黑体" panose="02010609060101010101" pitchFamily="2" charset="-122"/>
                  </a:rPr>
                  <a:t>基本思想</a:t>
                </a:r>
                <a:endParaRPr lang="en-US" altLang="zh-CN" sz="2200" b="1" kern="0" dirty="0">
                  <a:solidFill>
                    <a:srgbClr val="0000FF"/>
                  </a:solidFill>
                  <a:latin typeface="楷体_GB2312" pitchFamily="49" charset="-122"/>
                  <a:ea typeface="黑体" panose="02010609060101010101" pitchFamily="2" charset="-122"/>
                </a:endParaRPr>
              </a:p>
              <a:p>
                <a:pPr lvl="1" algn="just" eaLnBrk="1" hangingPunct="1">
                  <a:lnSpc>
                    <a:spcPts val="26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003366"/>
                  </a:buClr>
                  <a:buSzPct val="100000"/>
                  <a:buFont typeface="黑体" panose="02010609060101010101" pitchFamily="49" charset="-122"/>
                  <a:buChar char="-"/>
                </a:pPr>
                <a:r>
                  <a:rPr lang="zh-CN" altLang="en-US" sz="2000" kern="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基于划分的聚类算法：以</a:t>
                </a:r>
                <a:r>
                  <a:rPr lang="en-US" altLang="zh-CN" sz="2000" i="1" kern="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k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为参数，将</a:t>
                </a:r>
                <a:r>
                  <a:rPr lang="en-US" altLang="zh-CN" sz="2000" i="1" kern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n</a:t>
                </a:r>
                <a:r>
                  <a:rPr lang="zh-CN" altLang="en-US" sz="2000" kern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个数据对象划分为</a:t>
                </a:r>
                <a:r>
                  <a:rPr lang="en-US" altLang="zh-CN" sz="2000" i="1" kern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k</a:t>
                </a:r>
                <a:r>
                  <a:rPr lang="zh-CN" altLang="en-US" sz="2000" kern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个簇</a:t>
                </a:r>
                <a:endParaRPr lang="en-US" altLang="zh-CN" sz="2000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  <a:p>
                <a:pPr lvl="1" algn="just" eaLnBrk="1" hangingPunct="1">
                  <a:lnSpc>
                    <a:spcPts val="26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003366"/>
                  </a:buClr>
                  <a:buSzPct val="100000"/>
                  <a:buFont typeface="黑体" panose="02010609060101010101" pitchFamily="49" charset="-122"/>
                  <a:buChar char="-"/>
                </a:pPr>
                <a:r>
                  <a:rPr lang="zh-CN" altLang="en-US" sz="2000" kern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簇内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数据对象之间具有</a:t>
                </a:r>
                <a:r>
                  <a:rPr lang="zh-CN" altLang="en-US" sz="2000" kern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较高的相似性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，</a:t>
                </a:r>
                <a:r>
                  <a:rPr lang="zh-CN" altLang="en-US" sz="2000" kern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簇间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数据对象之间具有</a:t>
                </a:r>
                <a:r>
                  <a:rPr lang="zh-CN" altLang="en-US" sz="2000" kern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较低的相似度。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相似度基于</a:t>
                </a:r>
                <a:r>
                  <a:rPr lang="zh-CN" altLang="en-US" sz="2000" kern="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簇内数据对象的平均值</a:t>
                </a:r>
                <a:r>
                  <a:rPr lang="zh-CN" altLang="en-US" sz="2000" kern="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来计算</a:t>
                </a:r>
                <a:endParaRPr lang="en-US" altLang="zh-CN" sz="2000" kern="0" dirty="0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  <a:p>
                <a:pPr lvl="1" algn="just" eaLnBrk="1" hangingPunct="1">
                  <a:lnSpc>
                    <a:spcPts val="26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003366"/>
                  </a:buClr>
                  <a:buSzPct val="100000"/>
                  <a:buFont typeface="黑体" panose="02010609060101010101" pitchFamily="49" charset="-122"/>
                  <a:buChar char="-"/>
                </a:pPr>
                <a:r>
                  <a:rPr lang="zh-CN" altLang="zh-CN" sz="2000" dirty="0">
                    <a:latin typeface="楷体_GB2312" pitchFamily="49" charset="-122"/>
                    <a:ea typeface="黑体" panose="02010609060101010101" pitchFamily="2" charset="-122"/>
                  </a:rPr>
                  <a:t>给定数据集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等线" panose="02010600030101010101" charset="-122"/>
                  </a:rPr>
                  <a:t>D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等线" panose="02010600030101010101" charset="-122"/>
                  </a:rPr>
                  <a:t>={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等线" panose="02010600030101010101" charset="-122"/>
                  </a:rPr>
                  <a:t>x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等线" panose="02010600030101010101" charset="-122"/>
                  </a:rPr>
                  <a:t>1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等线" panose="02010600030101010101" charset="-122"/>
                  </a:rPr>
                  <a:t>, </a:t>
                </a:r>
                <a:r>
                  <a:rPr lang="en-US" altLang="zh-CN" sz="2000" b="1" dirty="0">
                    <a:latin typeface="Times New Roman" panose="02020603050405020304" pitchFamily="18" charset="0"/>
                    <a:ea typeface="等线" panose="02010600030101010101" charset="-122"/>
                  </a:rPr>
                  <a:t>x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等线" panose="02010600030101010101" charset="-122"/>
                  </a:rPr>
                  <a:t>2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等线" panose="02010600030101010101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等线" panose="02010600030101010101" charset="-122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等线" panose="02010600030101010101" charset="-122"/>
                  </a:rPr>
                  <a:t>, </a:t>
                </a:r>
                <a:r>
                  <a:rPr lang="en-US" altLang="zh-CN" sz="2000" b="1" dirty="0" err="1">
                    <a:latin typeface="Times New Roman" panose="02020603050405020304" pitchFamily="18" charset="0"/>
                    <a:ea typeface="等线" panose="02010600030101010101" charset="-122"/>
                  </a:rPr>
                  <a:t>x</a:t>
                </a:r>
                <a:r>
                  <a:rPr lang="en-US" altLang="zh-CN" sz="2000" b="1" i="1" baseline="-25000" dirty="0" err="1">
                    <a:latin typeface="Times New Roman" panose="02020603050405020304" pitchFamily="18" charset="0"/>
                    <a:ea typeface="等线" panose="02010600030101010101" charset="-122"/>
                  </a:rPr>
                  <a:t>n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等线" panose="02010600030101010101" charset="-122"/>
                  </a:rPr>
                  <a:t>}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等线" panose="02010600030101010101" charset="-122"/>
                  </a:rPr>
                  <a:t>，</a:t>
                </a:r>
                <a:r>
                  <a:rPr lang="zh-CN" altLang="zh-CN" sz="2000" dirty="0">
                    <a:latin typeface="楷体_GB2312" pitchFamily="49" charset="-122"/>
                    <a:ea typeface="黑体" panose="02010609060101010101" pitchFamily="2" charset="-122"/>
                  </a:rPr>
                  <a:t>簇的数目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𝑘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lang="en-US" altLang="zh-CN" sz="2000" dirty="0">
                    <a:ea typeface="黑体" panose="02010609060101010101" pitchFamily="2" charset="-122"/>
                  </a:rPr>
                  <a:t>k-</a:t>
                </a:r>
                <a:r>
                  <a:rPr lang="zh-CN" altLang="zh-CN" sz="2000" dirty="0">
                    <a:latin typeface="楷体_GB2312" pitchFamily="49" charset="-122"/>
                    <a:ea typeface="黑体" panose="02010609060101010101" pitchFamily="2" charset="-122"/>
                  </a:rPr>
                  <a:t>均值算法</a:t>
                </a:r>
                <a:r>
                  <a:rPr lang="zh-CN" altLang="en-US" sz="2000" dirty="0">
                    <a:latin typeface="楷体_GB2312" pitchFamily="49" charset="-122"/>
                    <a:ea typeface="黑体" panose="02010609060101010101" pitchFamily="2" charset="-122"/>
                  </a:rPr>
                  <a:t>针对聚类所得的</a:t>
                </a:r>
                <a:r>
                  <a:rPr lang="en-US" altLang="zh-CN" sz="2000" i="1" dirty="0">
                    <a:ea typeface="黑体" panose="02010609060101010101" pitchFamily="2" charset="-122"/>
                  </a:rPr>
                  <a:t>k</a:t>
                </a:r>
                <a:r>
                  <a:rPr lang="zh-CN" altLang="zh-CN" sz="2000" dirty="0">
                    <a:latin typeface="楷体_GB2312" pitchFamily="49" charset="-122"/>
                    <a:ea typeface="黑体" panose="02010609060101010101" pitchFamily="2" charset="-122"/>
                  </a:rPr>
                  <a:t>个</a:t>
                </a:r>
                <a:r>
                  <a:rPr lang="zh-CN" altLang="en-US" sz="2000" dirty="0">
                    <a:latin typeface="楷体_GB2312" pitchFamily="49" charset="-122"/>
                    <a:ea typeface="黑体" panose="02010609060101010101" pitchFamily="2" charset="-122"/>
                  </a:rPr>
                  <a:t>簇</a:t>
                </a:r>
                <a:r>
                  <a:rPr lang="zh-CN" altLang="zh-CN" sz="2000" dirty="0">
                    <a:latin typeface="楷体_GB2312" pitchFamily="49" charset="-122"/>
                    <a:ea typeface="黑体" panose="02010609060101010101" pitchFamily="2" charset="-122"/>
                  </a:rPr>
                  <a:t>划分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=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等线" panose="02010600030101010101" charset="-122"/>
                  </a:rPr>
                  <a:t>{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等线" panose="02010600030101010101" charset="-122"/>
                  </a:rPr>
                  <a:t>c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  <a:ea typeface="等线" panose="02010600030101010101" charset="-122"/>
                  </a:rPr>
                  <a:t>1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等线" panose="02010600030101010101" charset="-122"/>
                  </a:rPr>
                  <a:t>, 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等线" panose="02010600030101010101" charset="-122"/>
                  </a:rPr>
                  <a:t>c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  <a:ea typeface="等线" panose="02010600030101010101" charset="-122"/>
                  </a:rPr>
                  <a:t>2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等线" panose="02010600030101010101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等线" panose="02010600030101010101" charset="-122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等线" panose="02010600030101010101" charset="-122"/>
                  </a:rPr>
                  <a:t>, 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等线" panose="02010600030101010101" charset="-122"/>
                  </a:rPr>
                  <a:t>c</a:t>
                </a:r>
                <a:r>
                  <a:rPr lang="en-US" altLang="zh-CN" sz="2000" i="1" baseline="-25000" dirty="0">
                    <a:latin typeface="Times New Roman" panose="02020603050405020304" pitchFamily="18" charset="0"/>
                    <a:ea typeface="等线" panose="02010600030101010101" charset="-122"/>
                  </a:rPr>
                  <a:t>k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等线" panose="02010600030101010101" charset="-122"/>
                  </a:rPr>
                  <a:t>}</a:t>
                </a:r>
                <a:r>
                  <a:rPr lang="zh-CN" altLang="en-US" sz="2000" dirty="0">
                    <a:latin typeface="楷体_GB2312" pitchFamily="49" charset="-122"/>
                    <a:ea typeface="黑体" panose="02010609060101010101" pitchFamily="2" charset="-122"/>
                  </a:rPr>
                  <a:t>，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楷体_GB2312" pitchFamily="49" charset="-122"/>
                    <a:ea typeface="黑体" panose="02010609060101010101" pitchFamily="2" charset="-122"/>
                  </a:rPr>
                  <a:t>最小化平方误差</a:t>
                </a:r>
                <a:endParaRPr lang="en-US" altLang="zh-CN" sz="2000" i="1" dirty="0">
                  <a:solidFill>
                    <a:srgbClr val="000000"/>
                  </a:solidFill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lvl="1" indent="0" eaLnBrk="1" hangingPunct="1">
                  <a:spcBef>
                    <a:spcPts val="0"/>
                  </a:spcBef>
                  <a:spcAft>
                    <a:spcPts val="600"/>
                  </a:spcAft>
                  <a:buClr>
                    <a:srgbClr val="003366"/>
                  </a:buClr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𝐽</m:t>
                      </m:r>
                      <m:d>
                        <m:dPr>
                          <m:ctrlPr>
                            <a:rPr lang="zh-CN" altLang="zh-CN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altLang="zh-CN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zh-CN" altLang="zh-CN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zh-CN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zh-CN" altLang="zh-CN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zh-CN" sz="20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zh-CN" altLang="zh-CN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zh-CN" altLang="zh-CN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20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20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𝐫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000" dirty="0"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9" y="2160000"/>
                <a:ext cx="7896227" cy="3326400"/>
              </a:xfrm>
              <a:prstGeom prst="rect">
                <a:avLst/>
              </a:prstGeom>
              <a:blipFill>
                <a:blip r:embed="rId2"/>
                <a:stretch>
                  <a:fillRect l="-849" t="-1832" r="-849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BE33E00C-7532-20BF-15FD-E151454D053B}"/>
              </a:ext>
            </a:extLst>
          </p:cNvPr>
          <p:cNvSpPr txBox="1"/>
          <p:nvPr/>
        </p:nvSpPr>
        <p:spPr>
          <a:xfrm>
            <a:off x="1452282" y="5887704"/>
            <a:ext cx="7298017" cy="749564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 indent="0" algn="just" eaLnBrk="1" hangingPunct="1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Clr>
                <a:srgbClr val="003366"/>
              </a:buClr>
              <a:buSzPct val="100000"/>
              <a:buNone/>
            </a:pPr>
            <a:r>
              <a:rPr lang="zh-CN" altLang="en-US" sz="1800" dirty="0">
                <a:ea typeface="黑体" panose="02010609060101010101" pitchFamily="2" charset="-122"/>
              </a:rPr>
              <a:t>𝐽</a:t>
            </a:r>
            <a:r>
              <a:rPr lang="en-US" altLang="zh-CN" sz="1800" dirty="0">
                <a:ea typeface="黑体" panose="02010609060101010101" pitchFamily="2" charset="-122"/>
              </a:rPr>
              <a:t>(</a:t>
            </a:r>
            <a:r>
              <a:rPr lang="zh-CN" altLang="en-US" sz="1800" dirty="0">
                <a:ea typeface="黑体" panose="02010609060101010101" pitchFamily="2" charset="-122"/>
              </a:rPr>
              <a:t>𝐶</a:t>
            </a:r>
            <a:r>
              <a:rPr lang="en-US" altLang="zh-CN" sz="1800" dirty="0">
                <a:ea typeface="黑体" panose="02010609060101010101" pitchFamily="2" charset="-122"/>
              </a:rPr>
              <a:t>)</a:t>
            </a:r>
            <a:r>
              <a:rPr lang="zh-CN" altLang="en-US" sz="1800" dirty="0">
                <a:ea typeface="黑体" panose="02010609060101010101" pitchFamily="2" charset="-122"/>
              </a:rPr>
              <a:t>值在一定程度的上刻画了簇内数据对象围绕簇中心点</a:t>
            </a:r>
            <a:r>
              <a:rPr lang="en-US" altLang="zh-CN" sz="1800" b="1" dirty="0" err="1">
                <a:latin typeface="Times New Roman" panose="02020603050405020304" pitchFamily="18" charset="0"/>
                <a:ea typeface="等线" panose="02010600030101010101" charset="-122"/>
              </a:rPr>
              <a:t>r</a:t>
            </a:r>
            <a:r>
              <a:rPr lang="en-US" altLang="zh-CN" sz="1800" b="1" i="1" baseline="-25000" dirty="0" err="1">
                <a:latin typeface="Times New Roman" panose="02020603050405020304" pitchFamily="18" charset="0"/>
                <a:ea typeface="等线" panose="02010600030101010101" charset="-122"/>
              </a:rPr>
              <a:t>j</a:t>
            </a:r>
            <a:r>
              <a:rPr lang="zh-CN" altLang="en-US" sz="1800" dirty="0">
                <a:ea typeface="黑体" panose="02010609060101010101" pitchFamily="2" charset="-122"/>
              </a:rPr>
              <a:t>的紧密程度，</a:t>
            </a:r>
            <a:r>
              <a:rPr lang="zh-CN" altLang="en-US" sz="1800" dirty="0">
                <a:solidFill>
                  <a:srgbClr val="FF0000"/>
                </a:solidFill>
                <a:ea typeface="黑体" panose="02010609060101010101" pitchFamily="2" charset="-122"/>
              </a:rPr>
              <a:t>𝐽</a:t>
            </a:r>
            <a:r>
              <a:rPr lang="en-US" altLang="zh-CN" sz="1800" dirty="0">
                <a:solidFill>
                  <a:srgbClr val="FF0000"/>
                </a:solidFill>
                <a:ea typeface="黑体" panose="02010609060101010101" pitchFamily="2" charset="-122"/>
              </a:rPr>
              <a:t>(</a:t>
            </a:r>
            <a:r>
              <a:rPr lang="zh-CN" altLang="en-US" sz="1800" dirty="0">
                <a:solidFill>
                  <a:srgbClr val="FF0000"/>
                </a:solidFill>
                <a:ea typeface="黑体" panose="02010609060101010101" pitchFamily="2" charset="-122"/>
              </a:rPr>
              <a:t>𝐶</a:t>
            </a:r>
            <a:r>
              <a:rPr lang="en-US" altLang="zh-CN" sz="1800" dirty="0">
                <a:solidFill>
                  <a:srgbClr val="FF0000"/>
                </a:solidFill>
                <a:ea typeface="黑体" panose="02010609060101010101" pitchFamily="2" charset="-122"/>
              </a:rPr>
              <a:t>)</a:t>
            </a:r>
            <a:r>
              <a:rPr lang="zh-CN" altLang="en-US" sz="1800" dirty="0">
                <a:solidFill>
                  <a:srgbClr val="FF0000"/>
                </a:solidFill>
                <a:ea typeface="黑体" panose="02010609060101010101" pitchFamily="2" charset="-122"/>
              </a:rPr>
              <a:t>值越小，簇内数据对象相似度越高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ADA25F48-1556-A8EE-091A-AA1594426341}"/>
              </a:ext>
            </a:extLst>
          </p:cNvPr>
          <p:cNvSpPr/>
          <p:nvPr/>
        </p:nvSpPr>
        <p:spPr bwMode="auto">
          <a:xfrm>
            <a:off x="6541842" y="5263666"/>
            <a:ext cx="2171854" cy="445468"/>
          </a:xfrm>
          <a:prstGeom prst="wedgeRoundRectCallout">
            <a:avLst>
              <a:gd name="adj1" fmla="val -67307"/>
              <a:gd name="adj2" fmla="val -5341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3366"/>
              </a:buClr>
              <a:buSzPct val="100000"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+mn-cs"/>
              </a:rPr>
              <a:t>r</a:t>
            </a:r>
            <a:r>
              <a:rPr kumimoji="0" lang="en-US" altLang="zh-CN" sz="18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+mn-cs"/>
              </a:rPr>
              <a:t>j</a:t>
            </a:r>
            <a:r>
              <a:rPr kumimoji="0" lang="en-US" altLang="zh-CN" sz="1800" b="1" i="1" u="none" strike="noStrike" kern="1200" cap="none" spc="0" normalizeH="0" baseline="-2500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+mn-cs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/>
                <a:ea typeface="黑体" panose="02010609060101010101" pitchFamily="2" charset="-122"/>
                <a:cs typeface="+mn-cs"/>
              </a:rPr>
              <a:t>是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/>
                <a:ea typeface="黑体" panose="02010609060101010101" pitchFamily="2" charset="-122"/>
                <a:cs typeface="+mn-cs"/>
              </a:rPr>
              <a:t>簇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+mn-cs"/>
              </a:rPr>
              <a:t>c</a:t>
            </a:r>
            <a:r>
              <a:rPr kumimoji="0" lang="en-US" altLang="zh-CN" sz="18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+mn-cs"/>
              </a:rPr>
              <a:t>j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/>
                <a:ea typeface="黑体" panose="02010609060101010101" pitchFamily="2" charset="-122"/>
                <a:cs typeface="+mn-cs"/>
              </a:rPr>
              <a:t>的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黑体" panose="02010609060101010101" pitchFamily="2" charset="-122"/>
                <a:cs typeface="+mn-cs"/>
              </a:rPr>
              <a:t>均值向量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黑体" panose="02010609060101010101" pitchFamily="2" charset="-122"/>
              </a:rPr>
              <a:t>数据聚类 </a:t>
            </a:r>
            <a:r>
              <a:rPr lang="en-US" altLang="zh-CN" dirty="0">
                <a:ea typeface="黑体" panose="02010609060101010101" pitchFamily="2" charset="-122"/>
              </a:rPr>
              <a:t>(6)</a:t>
            </a:r>
            <a:endParaRPr lang="zh-CN" altLang="en-US" dirty="0"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 bwMode="auto">
              <a:xfrm>
                <a:off x="5703856" y="2061882"/>
                <a:ext cx="3269297" cy="4698001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 w="6350">
                <a:solidFill>
                  <a:srgbClr val="000000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w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w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spcBef>
                    <a:spcPts val="0"/>
                  </a:spcBef>
                  <a:buClr>
                    <a:srgbClr val="003366"/>
                  </a:buClr>
                  <a:buNone/>
                </a:pPr>
                <a:r>
                  <a:rPr lang="en-US" altLang="zh-CN" sz="2000" b="1" u="sng" kern="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k-Means (</a:t>
                </a:r>
                <a:r>
                  <a:rPr lang="en-US" altLang="zh-CN" sz="2000" i="1" u="sng" kern="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000" u="sng" kern="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000" i="1" u="sng" kern="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000" b="1" u="sng" kern="0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 algn="just">
                  <a:spcBef>
                    <a:spcPts val="200"/>
                  </a:spcBef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700" b="1" kern="0" dirty="0">
                    <a:solidFill>
                      <a:srgbClr val="003366">
                        <a:lumMod val="50000"/>
                      </a:srgbClr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Repeat</a:t>
                </a:r>
                <a:endParaRPr lang="zh-CN" altLang="zh-CN" sz="1700" b="1" kern="100" dirty="0">
                  <a:solidFill>
                    <a:srgbClr val="003366">
                      <a:lumMod val="50000"/>
                    </a:srgbClr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spcBef>
                    <a:spcPts val="200"/>
                  </a:spcBef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700" b="1" i="1" kern="0" dirty="0">
                    <a:solidFill>
                      <a:srgbClr val="003366">
                        <a:lumMod val="50000"/>
                      </a:srgbClr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		</a:t>
                </a:r>
                <a:r>
                  <a:rPr lang="en-US" altLang="zh-CN" sz="1700" i="1" kern="0" dirty="0" err="1">
                    <a:solidFill>
                      <a:srgbClr val="003366">
                        <a:lumMod val="50000"/>
                      </a:srgbClr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700" i="1" kern="0" baseline="-25000" dirty="0" err="1">
                    <a:solidFill>
                      <a:srgbClr val="003366">
                        <a:lumMod val="50000"/>
                      </a:srgbClr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j</a:t>
                </a:r>
                <a14:m>
                  <m:oMath xmlns:m="http://schemas.openxmlformats.org/officeDocument/2006/math">
                    <m:r>
                      <a:rPr lang="en-US" altLang="zh-CN" sz="1700" b="1" kern="0">
                        <a:solidFill>
                          <a:srgbClr val="003366">
                            <a:lumMod val="50000"/>
                          </a:srgb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←∅ </m:t>
                    </m:r>
                  </m:oMath>
                </a14:m>
                <a:r>
                  <a:rPr lang="en-US" altLang="zh-CN" sz="1700" kern="0" dirty="0">
                    <a:solidFill>
                      <a:srgbClr val="003366">
                        <a:lumMod val="50000"/>
                      </a:srgbClr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(1≤</a:t>
                </a:r>
                <a:r>
                  <a:rPr lang="en-US" altLang="zh-CN" sz="1700" i="1" kern="0" dirty="0">
                    <a:solidFill>
                      <a:srgbClr val="003366">
                        <a:lumMod val="50000"/>
                      </a:srgbClr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1700" kern="0" dirty="0">
                    <a:solidFill>
                      <a:srgbClr val="003366">
                        <a:lumMod val="50000"/>
                      </a:srgbClr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≤</a:t>
                </a:r>
                <a:r>
                  <a:rPr lang="en-US" altLang="zh-CN" sz="1700" i="1" kern="0" dirty="0">
                    <a:solidFill>
                      <a:srgbClr val="003366">
                        <a:lumMod val="50000"/>
                      </a:srgbClr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700" kern="0" dirty="0">
                    <a:solidFill>
                      <a:srgbClr val="003366">
                        <a:lumMod val="50000"/>
                      </a:srgbClr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endParaRPr lang="en-US" altLang="zh-CN" sz="1700" kern="100" dirty="0">
                  <a:solidFill>
                    <a:srgbClr val="003366">
                      <a:lumMod val="50000"/>
                    </a:srgbClr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spcBef>
                    <a:spcPts val="200"/>
                  </a:spcBef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700" b="1" kern="0" dirty="0">
                    <a:solidFill>
                      <a:srgbClr val="003366">
                        <a:lumMod val="50000"/>
                      </a:srgbClr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		For </a:t>
                </a:r>
                <a:r>
                  <a:rPr lang="en-US" altLang="zh-CN" sz="1700" i="1" kern="0" dirty="0">
                    <a:solidFill>
                      <a:srgbClr val="003366">
                        <a:lumMod val="50000"/>
                      </a:srgbClr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700" kern="0" dirty="0">
                    <a:solidFill>
                      <a:srgbClr val="003366">
                        <a:lumMod val="50000"/>
                      </a:srgbClr>
                    </a:solidFill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</a:t>
                </a:r>
                <a:r>
                  <a:rPr lang="en-US" altLang="zh-CN" sz="1700" kern="0" dirty="0">
                    <a:solidFill>
                      <a:srgbClr val="003366">
                        <a:lumMod val="50000"/>
                      </a:srgbClr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1 </a:t>
                </a:r>
                <a:r>
                  <a:rPr lang="en-US" altLang="zh-CN" sz="1700" b="1" kern="0" dirty="0">
                    <a:solidFill>
                      <a:srgbClr val="003366">
                        <a:lumMod val="50000"/>
                      </a:srgbClr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To </a:t>
                </a:r>
                <a:r>
                  <a:rPr lang="en-US" altLang="zh-CN" sz="1700" i="1" kern="0" dirty="0">
                    <a:solidFill>
                      <a:srgbClr val="003366">
                        <a:lumMod val="50000"/>
                      </a:srgbClr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1700" b="1" kern="0" dirty="0">
                    <a:solidFill>
                      <a:srgbClr val="003366">
                        <a:lumMod val="50000"/>
                      </a:srgbClr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Do   </a:t>
                </a:r>
                <a:endParaRPr lang="zh-CN" altLang="zh-CN" sz="1700" b="1" kern="100" dirty="0">
                  <a:solidFill>
                    <a:srgbClr val="003366">
                      <a:lumMod val="50000"/>
                    </a:srgbClr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spcBef>
                    <a:spcPts val="200"/>
                  </a:spcBef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700" b="1" i="1" kern="0" dirty="0">
                    <a:solidFill>
                      <a:srgbClr val="003366">
                        <a:lumMod val="50000"/>
                      </a:srgbClr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				</a:t>
                </a:r>
                <a:r>
                  <a:rPr lang="en-US" altLang="zh-CN" sz="1700" i="1" kern="0" dirty="0" err="1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700" i="1" kern="0" baseline="-25000" dirty="0" err="1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ij</a:t>
                </a:r>
                <a:r>
                  <a:rPr lang="en-US" altLang="zh-CN" sz="1700" i="1" kern="0" baseline="-25000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7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7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←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zh-CN" altLang="zh-CN" sz="1700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700" b="1" i="1" ker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700" b="1" ker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CN" sz="1700" b="1" i="1" ker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sz="1700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1700" b="1" i="1" ker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700" b="1" ker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𝐫</m:t>
                                </m:r>
                              </m:e>
                              <m:sub>
                                <m:r>
                                  <a:rPr lang="en-US" altLang="zh-CN" sz="1700" b="1" i="1" ker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17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700" kern="0" dirty="0">
                    <a:solidFill>
                      <a:srgbClr val="003366">
                        <a:lumMod val="50000"/>
                      </a:srgbClr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:endParaRPr lang="zh-CN" altLang="zh-CN" sz="1700" b="1" kern="100" dirty="0">
                  <a:solidFill>
                    <a:srgbClr val="003366">
                      <a:lumMod val="50000"/>
                    </a:srgbClr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spcBef>
                    <a:spcPts val="200"/>
                  </a:spcBef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700" b="1" kern="0" dirty="0">
                    <a:solidFill>
                      <a:srgbClr val="003366">
                        <a:lumMod val="50000"/>
                      </a:srgbClr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7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7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7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700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zh-CN" altLang="zh-CN" sz="17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700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argmin</m:t>
                        </m:r>
                      </m:e>
                      <m:sub>
                        <m:r>
                          <a:rPr lang="en-US" altLang="zh-CN" sz="17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17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zh-CN" altLang="zh-CN" sz="1700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700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1,2,⋯,</m:t>
                            </m:r>
                            <m:r>
                              <a:rPr lang="en-US" altLang="zh-CN" sz="1700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sz="1700" i="1" kern="0" dirty="0" err="1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700" i="1" kern="0" baseline="-25000" dirty="0" err="1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ij</a:t>
                </a:r>
                <a:endParaRPr lang="zh-CN" altLang="zh-CN" sz="1700" kern="100" dirty="0">
                  <a:solidFill>
                    <a:srgbClr val="003366">
                      <a:lumMod val="50000"/>
                    </a:srgbClr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spcBef>
                    <a:spcPts val="200"/>
                  </a:spcBef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700" b="1" kern="0" dirty="0">
                    <a:solidFill>
                      <a:srgbClr val="003366">
                        <a:lumMod val="50000"/>
                      </a:srgbClr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7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7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zh-CN" altLang="zh-CN" sz="1700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700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1700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sz="1700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zh-CN" altLang="zh-CN" sz="17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7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zh-CN" altLang="zh-CN" sz="1700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700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1700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sz="1700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∪{</m:t>
                    </m:r>
                    <m:sSub>
                      <m:sSubPr>
                        <m:ctrlPr>
                          <a:rPr lang="zh-CN" altLang="zh-CN" sz="1700" b="1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700" b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1700" b="1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700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CN" sz="1700" kern="0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700" b="1" kern="0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700" b="1" kern="0" dirty="0">
                    <a:solidFill>
                      <a:srgbClr val="003366">
                        <a:lumMod val="50000"/>
                      </a:srgbClr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zh-CN" sz="1700" b="1" kern="100" dirty="0">
                  <a:solidFill>
                    <a:srgbClr val="003366">
                      <a:lumMod val="50000"/>
                    </a:srgbClr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spcBef>
                    <a:spcPts val="200"/>
                  </a:spcBef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700" b="1" kern="0" dirty="0">
                    <a:solidFill>
                      <a:srgbClr val="003366">
                        <a:lumMod val="50000"/>
                      </a:srgbClr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		End For</a:t>
                </a:r>
                <a:endParaRPr lang="zh-CN" altLang="zh-CN" sz="1700" b="1" kern="100" dirty="0">
                  <a:solidFill>
                    <a:srgbClr val="003366">
                      <a:lumMod val="50000"/>
                    </a:srgbClr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spcBef>
                    <a:spcPts val="200"/>
                  </a:spcBef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700" b="1" kern="0" dirty="0">
                    <a:solidFill>
                      <a:srgbClr val="003366">
                        <a:lumMod val="50000"/>
                      </a:srgbClr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		For</a:t>
                </a:r>
                <a:r>
                  <a:rPr lang="en-US" altLang="zh-CN" sz="1700" kern="0" dirty="0">
                    <a:solidFill>
                      <a:srgbClr val="003366">
                        <a:lumMod val="50000"/>
                      </a:srgbClr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700" i="1" kern="0" dirty="0">
                    <a:solidFill>
                      <a:srgbClr val="003366">
                        <a:lumMod val="50000"/>
                      </a:srgbClr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1700" kern="0" dirty="0">
                    <a:solidFill>
                      <a:srgbClr val="003366">
                        <a:lumMod val="50000"/>
                      </a:srgbClr>
                    </a:solidFill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</a:t>
                </a:r>
                <a:r>
                  <a:rPr lang="en-US" altLang="zh-CN" sz="1700" kern="0" dirty="0">
                    <a:solidFill>
                      <a:srgbClr val="003366">
                        <a:lumMod val="50000"/>
                      </a:srgbClr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1 </a:t>
                </a:r>
                <a:r>
                  <a:rPr lang="en-US" altLang="zh-CN" sz="1700" b="1" kern="0" dirty="0">
                    <a:solidFill>
                      <a:srgbClr val="003366">
                        <a:lumMod val="50000"/>
                      </a:srgbClr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To </a:t>
                </a:r>
                <a:r>
                  <a:rPr lang="en-US" altLang="zh-CN" sz="1700" i="1" kern="0" dirty="0">
                    <a:solidFill>
                      <a:srgbClr val="003366">
                        <a:lumMod val="50000"/>
                      </a:srgbClr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700" b="1" kern="0" dirty="0">
                    <a:solidFill>
                      <a:srgbClr val="003366">
                        <a:lumMod val="50000"/>
                      </a:srgbClr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Do</a:t>
                </a:r>
                <a:endParaRPr lang="zh-CN" altLang="zh-CN" sz="1700" b="1" kern="100" dirty="0">
                  <a:solidFill>
                    <a:srgbClr val="003366">
                      <a:lumMod val="50000"/>
                    </a:srgbClr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spcBef>
                    <a:spcPts val="200"/>
                  </a:spcBef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700" b="1" i="1" kern="0" dirty="0">
                    <a:solidFill>
                      <a:srgbClr val="003366">
                        <a:lumMod val="50000"/>
                      </a:srgbClr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				</a:t>
                </a:r>
                <a:r>
                  <a:rPr lang="en-US" altLang="zh-CN" sz="1700" b="1" kern="0" dirty="0" err="1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1700" b="1" i="1" kern="0" baseline="-25000" dirty="0" err="1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1700" b="1" i="1" kern="0" baseline="30000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*</a:t>
                </a:r>
                <a:r>
                  <a:rPr lang="en-US" altLang="zh-CN" sz="1700" i="1" kern="0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7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7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zh-CN" altLang="zh-CN" sz="1700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700" i="1" ker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700" i="1" ker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1700" i="1" ker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zh-CN" sz="17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700" b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zh-CN" sz="1700" i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  <m:sSub>
                          <m:sSubPr>
                            <m:ctrlPr>
                              <a:rPr lang="zh-CN" altLang="zh-CN" sz="1700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700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700" i="1" ker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1700" b="1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</m:nary>
                  </m:oMath>
                </a14:m>
                <a:endParaRPr lang="en-US" altLang="zh-CN" sz="1700" i="1" kern="0" dirty="0">
                  <a:solidFill>
                    <a:srgbClr val="003366">
                      <a:lumMod val="50000"/>
                    </a:srgbClr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spcBef>
                    <a:spcPts val="200"/>
                  </a:spcBef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700" b="1" kern="0" dirty="0">
                    <a:solidFill>
                      <a:srgbClr val="003366">
                        <a:lumMod val="50000"/>
                      </a:srgbClr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				If </a:t>
                </a:r>
                <a:r>
                  <a:rPr lang="en-US" altLang="zh-CN" sz="1700" b="1" kern="0" dirty="0" err="1">
                    <a:solidFill>
                      <a:srgbClr val="003366">
                        <a:lumMod val="50000"/>
                      </a:srgbClr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1700" b="1" i="1" kern="0" baseline="-25000" dirty="0" err="1">
                    <a:solidFill>
                      <a:srgbClr val="003366">
                        <a:lumMod val="50000"/>
                      </a:srgbClr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j</a:t>
                </a:r>
                <a14:m>
                  <m:oMath xmlns:m="http://schemas.openxmlformats.org/officeDocument/2006/math">
                    <m:r>
                      <a:rPr lang="en-US" altLang="zh-CN" sz="1700" i="1" kern="0">
                        <a:solidFill>
                          <a:srgbClr val="003366">
                            <a:lumMod val="5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altLang="zh-CN" sz="1700" b="1" baseline="-25000" dirty="0">
                    <a:solidFill>
                      <a:srgbClr val="003366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700" b="1" kern="0" dirty="0" err="1">
                    <a:solidFill>
                      <a:srgbClr val="003366">
                        <a:lumMod val="50000"/>
                      </a:srgbClr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1700" b="1" i="1" kern="0" baseline="-25000" dirty="0" err="1">
                    <a:solidFill>
                      <a:srgbClr val="003366">
                        <a:lumMod val="50000"/>
                      </a:srgbClr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1700" b="1" kern="0" baseline="30000" dirty="0">
                    <a:solidFill>
                      <a:srgbClr val="003366">
                        <a:lumMod val="50000"/>
                      </a:srgbClr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*</a:t>
                </a:r>
                <a:r>
                  <a:rPr lang="en-US" altLang="zh-CN" sz="1700" b="1" kern="0" dirty="0">
                    <a:solidFill>
                      <a:srgbClr val="003366">
                        <a:lumMod val="50000"/>
                      </a:srgbClr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Then</a:t>
                </a:r>
                <a:endParaRPr lang="zh-CN" altLang="zh-CN" sz="1700" b="1" kern="100" dirty="0">
                  <a:solidFill>
                    <a:srgbClr val="003366">
                      <a:lumMod val="50000"/>
                    </a:srgbClr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spcBef>
                    <a:spcPts val="200"/>
                  </a:spcBef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700" b="1" i="1" kern="0" dirty="0">
                    <a:solidFill>
                      <a:srgbClr val="003366">
                        <a:lumMod val="50000"/>
                      </a:srgbClr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				</a:t>
                </a:r>
                <a:r>
                  <a:rPr lang="en-US" altLang="zh-CN" sz="1700" b="1" i="1" kern="0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1700" b="1" kern="0" dirty="0" err="1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1700" b="1" i="1" kern="0" baseline="-25000" dirty="0" err="1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1700" b="1" kern="0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700" i="1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altLang="zh-CN" sz="1700" b="1" kern="0" baseline="-25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700" b="1" kern="0" dirty="0" err="1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1700" b="1" i="1" kern="0" baseline="-25000" dirty="0" err="1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1700" b="1" kern="0" baseline="30000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*</a:t>
                </a:r>
                <a:endParaRPr lang="zh-CN" altLang="zh-CN" sz="1700" b="1" kern="100" dirty="0">
                  <a:solidFill>
                    <a:srgbClr val="003366">
                      <a:lumMod val="50000"/>
                    </a:srgbClr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spcBef>
                    <a:spcPts val="200"/>
                  </a:spcBef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700" b="1" kern="0" dirty="0">
                    <a:solidFill>
                      <a:srgbClr val="003366">
                        <a:lumMod val="50000"/>
                      </a:srgbClr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				End If</a:t>
                </a:r>
                <a:endParaRPr lang="en-US" altLang="zh-CN" sz="1700" b="1" kern="100" dirty="0">
                  <a:solidFill>
                    <a:srgbClr val="003366">
                      <a:lumMod val="50000"/>
                    </a:srgbClr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spcBef>
                    <a:spcPts val="200"/>
                  </a:spcBef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700" b="1" kern="0" dirty="0">
                    <a:solidFill>
                      <a:srgbClr val="003366">
                        <a:lumMod val="50000"/>
                      </a:srgbClr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		End For</a:t>
                </a:r>
                <a:endParaRPr lang="en-US" altLang="zh-CN" sz="1700" b="1" kern="100" dirty="0">
                  <a:solidFill>
                    <a:srgbClr val="003366">
                      <a:lumMod val="50000"/>
                    </a:srgbClr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spcBef>
                    <a:spcPts val="200"/>
                  </a:spcBef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</a:tabLst>
                </a:pPr>
                <a:r>
                  <a:rPr lang="en-US" altLang="zh-CN" sz="1700" b="1" kern="0" dirty="0">
                    <a:solidFill>
                      <a:srgbClr val="003366">
                        <a:lumMod val="50000"/>
                      </a:srgbClr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Until </a:t>
                </a:r>
                <a:r>
                  <a:rPr lang="en-US" altLang="zh-CN" sz="1700" kern="0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{</a:t>
                </a:r>
                <a:r>
                  <a:rPr lang="en-US" altLang="zh-CN" sz="1700" b="1" kern="0" dirty="0" err="1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1700" b="1" i="1" kern="0" baseline="-25000" dirty="0" err="1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1700" kern="0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}</a:t>
                </a:r>
                <a:r>
                  <a:rPr lang="zh-CN" altLang="zh-CN" sz="1700" b="1" kern="0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未发生变化</a:t>
                </a:r>
                <a:endParaRPr lang="zh-CN" altLang="zh-CN" sz="1700" b="1" kern="100" dirty="0">
                  <a:solidFill>
                    <a:srgbClr val="C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>
                    <a:srgbClr val="003366"/>
                  </a:buClr>
                  <a:buNone/>
                </a:pPr>
                <a:r>
                  <a:rPr lang="en-US" altLang="zh-CN" sz="2000" b="1" kern="0" dirty="0">
                    <a:solidFill>
                      <a:srgbClr val="000000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  </a:t>
                </a:r>
                <a:endParaRPr lang="en-US" altLang="zh-CN" sz="2000" b="1" kern="0" dirty="0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03856" y="2061882"/>
                <a:ext cx="3269297" cy="4698001"/>
              </a:xfrm>
              <a:prstGeom prst="rect">
                <a:avLst/>
              </a:prstGeom>
              <a:blipFill>
                <a:blip r:embed="rId2"/>
                <a:stretch>
                  <a:fillRect l="-2048" t="-648" b="-1295"/>
                </a:stretch>
              </a:blipFill>
              <a:ln w="6350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1941881" y="5468472"/>
            <a:ext cx="2630119" cy="1291412"/>
          </a:xfrm>
          <a:prstGeom prst="cloudCallout">
            <a:avLst>
              <a:gd name="adj1" fmla="val 69249"/>
              <a:gd name="adj2" fmla="val -5895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>
                <a:solidFill>
                  <a:srgbClr val="003366"/>
                </a:solidFill>
                <a:latin typeface="Times New Roman" panose="02020603050405020304"/>
                <a:ea typeface="黑体" panose="02010609060101010101" pitchFamily="2" charset="-122"/>
              </a:rPr>
              <a:t>时间复杂度：</a:t>
            </a:r>
            <a:r>
              <a:rPr kumimoji="1" lang="en-US" altLang="zh-CN" sz="2000" dirty="0">
                <a:solidFill>
                  <a:srgbClr val="003366"/>
                </a:solidFill>
                <a:latin typeface="Times New Roman" panose="02020603050405020304"/>
                <a:ea typeface="黑体" panose="02010609060101010101" pitchFamily="2" charset="-122"/>
              </a:rPr>
              <a:t> </a:t>
            </a:r>
            <a:r>
              <a:rPr kumimoji="1" lang="en-US" altLang="zh-CN" sz="2000" i="1" dirty="0">
                <a:solidFill>
                  <a:srgbClr val="FF0000"/>
                </a:solidFill>
                <a:latin typeface="Times New Roman" panose="02020603050405020304"/>
                <a:ea typeface="黑体" panose="02010609060101010101" pitchFamily="2" charset="-122"/>
              </a:rPr>
              <a:t>O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/>
                <a:ea typeface="黑体" panose="02010609060101010101" pitchFamily="2" charset="-122"/>
              </a:rPr>
              <a:t>(</a:t>
            </a:r>
            <a:r>
              <a:rPr kumimoji="1" lang="en-US" altLang="zh-CN" sz="2000" i="1" dirty="0" err="1">
                <a:solidFill>
                  <a:srgbClr val="FF0000"/>
                </a:solidFill>
                <a:latin typeface="Times New Roman" panose="02020603050405020304"/>
                <a:ea typeface="黑体" panose="02010609060101010101" pitchFamily="2" charset="-122"/>
              </a:rPr>
              <a:t>n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/>
                <a:ea typeface="黑体" panose="0201060906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sz="2000" i="1" dirty="0" err="1">
                <a:solidFill>
                  <a:srgbClr val="FF0000"/>
                </a:solidFill>
                <a:latin typeface="Times New Roman" panose="02020603050405020304"/>
                <a:ea typeface="黑体" panose="02010609060101010101" pitchFamily="2" charset="-122"/>
              </a:rPr>
              <a:t>k</a:t>
            </a:r>
            <a:r>
              <a:rPr kumimoji="1" lang="en-US" altLang="zh-CN" sz="2000" dirty="0" err="1">
                <a:solidFill>
                  <a:srgbClr val="FF0000"/>
                </a:solidFill>
                <a:latin typeface="Times New Roman" panose="02020603050405020304"/>
                <a:ea typeface="黑体" panose="0201060906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sz="2000" i="1" dirty="0" err="1">
                <a:solidFill>
                  <a:srgbClr val="FF0000"/>
                </a:solidFill>
                <a:latin typeface="Times New Roman" panose="02020603050405020304"/>
                <a:ea typeface="黑体" panose="02010609060101010101" pitchFamily="2" charset="-122"/>
              </a:rPr>
              <a:t>t</a:t>
            </a: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/>
                <a:ea typeface="黑体" panose="02010609060101010101" pitchFamily="2" charset="-122"/>
              </a:rPr>
              <a:t>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i="1" dirty="0">
                <a:solidFill>
                  <a:srgbClr val="003366"/>
                </a:solidFill>
                <a:latin typeface="Times New Roman" panose="02020603050405020304"/>
                <a:ea typeface="黑体" panose="02010609060101010101" pitchFamily="2" charset="-122"/>
              </a:rPr>
              <a:t>t</a:t>
            </a:r>
            <a:r>
              <a:rPr kumimoji="1" lang="zh-CN" altLang="zh-CN" sz="2000" dirty="0">
                <a:solidFill>
                  <a:srgbClr val="003366"/>
                </a:solidFill>
                <a:latin typeface="Times New Roman" panose="02020603050405020304"/>
                <a:ea typeface="黑体" panose="02010609060101010101" pitchFamily="2" charset="-122"/>
                <a:cs typeface="Times New Roman" panose="02020603050405020304" pitchFamily="18" charset="0"/>
              </a:rPr>
              <a:t>为迭代次数</a:t>
            </a:r>
            <a:endParaRPr kumimoji="1" lang="en-US" altLang="zh-CN" sz="2000" dirty="0">
              <a:solidFill>
                <a:srgbClr val="800000"/>
              </a:solidFill>
              <a:latin typeface="Times New Roman" panose="02020603050405020304"/>
              <a:ea typeface="黑体" panose="02010609060101010101" pitchFamily="2" charset="-122"/>
            </a:endParaRPr>
          </a:p>
        </p:txBody>
      </p:sp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647332" y="2061882"/>
            <a:ext cx="4849527" cy="37016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SzTx/>
              <a:buFont typeface="Wingdings" panose="05000000000000000000" pitchFamily="2" charset="2"/>
              <a:buChar char="w"/>
              <a:defRPr/>
            </a:pPr>
            <a:r>
              <a:rPr lang="en-US" altLang="zh-CN" sz="2200" b="1" kern="0" dirty="0">
                <a:solidFill>
                  <a:srgbClr val="0000FF"/>
                </a:solidFill>
                <a:ea typeface="黑体" panose="02010609060101010101" pitchFamily="2" charset="-122"/>
              </a:rPr>
              <a:t>k-</a:t>
            </a:r>
            <a:r>
              <a:rPr lang="zh-CN" altLang="en-US" sz="2200" b="1" kern="0" dirty="0">
                <a:solidFill>
                  <a:srgbClr val="0000FF"/>
                </a:solidFill>
                <a:ea typeface="黑体" panose="02010609060101010101" pitchFamily="2" charset="-122"/>
              </a:rPr>
              <a:t>均值算法步骤</a:t>
            </a:r>
            <a:endParaRPr lang="en-US" altLang="zh-CN" sz="2200" b="1" kern="0" dirty="0">
              <a:solidFill>
                <a:srgbClr val="0000FF"/>
              </a:solidFill>
              <a:latin typeface="楷体_GB2312" pitchFamily="49" charset="-122"/>
              <a:ea typeface="黑体" panose="02010609060101010101" pitchFamily="2" charset="-122"/>
            </a:endParaRPr>
          </a:p>
          <a:p>
            <a:pPr marL="644525" lvl="1" eaLnBrk="1" hangingPunct="1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Clr>
                <a:srgbClr val="003366"/>
              </a:buClr>
              <a:buSzPct val="100000"/>
              <a:buFont typeface="黑体" panose="02010609060101010101" pitchFamily="49" charset="-122"/>
              <a:buChar char="-"/>
            </a:pPr>
            <a:r>
              <a:rPr lang="zh-CN" altLang="en-US" sz="1800" dirty="0">
                <a:solidFill>
                  <a:srgbClr val="003366"/>
                </a:solidFill>
                <a:latin typeface="Times New Roman" panose="02020603050405020304"/>
                <a:ea typeface="黑体" panose="02010609060101010101" pitchFamily="2" charset="-122"/>
              </a:rPr>
              <a:t>指定需要划分簇的个数</a:t>
            </a:r>
            <a:r>
              <a:rPr lang="en-US" altLang="zh-CN" sz="1800" i="1" dirty="0">
                <a:solidFill>
                  <a:srgbClr val="003366"/>
                </a:solidFill>
                <a:latin typeface="Times New Roman" panose="02020603050405020304"/>
                <a:ea typeface="黑体" panose="02010609060101010101" pitchFamily="2" charset="-122"/>
              </a:rPr>
              <a:t>k</a:t>
            </a:r>
            <a:r>
              <a:rPr lang="zh-CN" altLang="en-US" sz="1800" dirty="0">
                <a:solidFill>
                  <a:srgbClr val="003366"/>
                </a:solidFill>
                <a:latin typeface="Times New Roman" panose="02020603050405020304"/>
                <a:ea typeface="黑体" panose="02010609060101010101" pitchFamily="2" charset="-122"/>
              </a:rPr>
              <a:t>值</a:t>
            </a:r>
            <a:endParaRPr lang="en-US" altLang="zh-CN" sz="1800" dirty="0">
              <a:solidFill>
                <a:srgbClr val="003366"/>
              </a:solidFill>
              <a:latin typeface="Times New Roman" panose="02020603050405020304"/>
              <a:ea typeface="黑体" panose="02010609060101010101" pitchFamily="2" charset="-122"/>
            </a:endParaRPr>
          </a:p>
          <a:p>
            <a:pPr marL="644525" lvl="1" eaLnBrk="1" hangingPunct="1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Clr>
                <a:srgbClr val="003366"/>
              </a:buClr>
              <a:buSzPct val="100000"/>
              <a:buFont typeface="黑体" panose="02010609060101010101" pitchFamily="49" charset="-122"/>
              <a:buChar char="-"/>
            </a:pPr>
            <a:r>
              <a:rPr lang="zh-CN" altLang="en-US" sz="1800" dirty="0">
                <a:solidFill>
                  <a:srgbClr val="003366"/>
                </a:solidFill>
                <a:latin typeface="Times New Roman" panose="02020603050405020304"/>
                <a:ea typeface="黑体" panose="02010609060101010101" pitchFamily="2" charset="-122"/>
              </a:rPr>
              <a:t>随机选择</a:t>
            </a:r>
            <a:r>
              <a:rPr lang="en-US" altLang="zh-CN" sz="1800" i="1" dirty="0">
                <a:solidFill>
                  <a:srgbClr val="003366"/>
                </a:solidFill>
                <a:latin typeface="Times New Roman" panose="02020603050405020304"/>
                <a:ea typeface="黑体" panose="02010609060101010101" pitchFamily="2" charset="-122"/>
              </a:rPr>
              <a:t>k</a:t>
            </a:r>
            <a:r>
              <a:rPr lang="zh-CN" altLang="en-US" sz="1800" dirty="0">
                <a:solidFill>
                  <a:srgbClr val="003366"/>
                </a:solidFill>
                <a:latin typeface="Times New Roman" panose="02020603050405020304"/>
                <a:ea typeface="黑体" panose="02010609060101010101" pitchFamily="2" charset="-122"/>
              </a:rPr>
              <a:t>个数据对象作为初始簇中心点</a:t>
            </a:r>
            <a:endParaRPr lang="en-US" altLang="zh-CN" sz="1800" dirty="0">
              <a:solidFill>
                <a:srgbClr val="003366"/>
              </a:solidFill>
              <a:latin typeface="Times New Roman" panose="02020603050405020304"/>
              <a:ea typeface="黑体" panose="02010609060101010101" pitchFamily="2" charset="-122"/>
            </a:endParaRPr>
          </a:p>
          <a:p>
            <a:pPr marL="644525" lvl="1" eaLnBrk="1" hangingPunct="1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Clr>
                <a:srgbClr val="003366"/>
              </a:buClr>
              <a:buSzPct val="100000"/>
              <a:buFont typeface="黑体" panose="02010609060101010101" pitchFamily="49" charset="-122"/>
              <a:buChar char="-"/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/>
                <a:ea typeface="黑体" panose="02010609060101010101" pitchFamily="2" charset="-122"/>
              </a:rPr>
              <a:t>计算其余数据对象到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/>
                <a:ea typeface="黑体" panose="02010609060101010101" pitchFamily="2" charset="-122"/>
              </a:rPr>
              <a:t>k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/>
                <a:ea typeface="黑体" panose="02010609060101010101" pitchFamily="2" charset="-122"/>
              </a:rPr>
              <a:t>个簇中心点的欧式距离，将其划分到最近的簇中</a:t>
            </a:r>
            <a:endParaRPr lang="en-US" altLang="zh-CN" sz="1800" dirty="0">
              <a:solidFill>
                <a:srgbClr val="FF0000"/>
              </a:solidFill>
              <a:latin typeface="Times New Roman" panose="02020603050405020304"/>
              <a:ea typeface="黑体" panose="02010609060101010101" pitchFamily="2" charset="-122"/>
            </a:endParaRPr>
          </a:p>
          <a:p>
            <a:pPr marL="644525" lvl="1" eaLnBrk="1" hangingPunct="1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Clr>
                <a:srgbClr val="003366"/>
              </a:buClr>
              <a:buSzPct val="100000"/>
              <a:buFont typeface="黑体" panose="02010609060101010101" pitchFamily="49" charset="-122"/>
              <a:buChar char="-"/>
            </a:pPr>
            <a:r>
              <a:rPr lang="zh-CN" altLang="en-US" sz="1800" dirty="0">
                <a:solidFill>
                  <a:srgbClr val="003366"/>
                </a:solidFill>
                <a:latin typeface="Times New Roman" panose="02020603050405020304"/>
                <a:ea typeface="黑体" panose="02010609060101010101" pitchFamily="2" charset="-122"/>
              </a:rPr>
              <a:t>调整新簇，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/>
                <a:ea typeface="黑体" panose="02010609060101010101" pitchFamily="2" charset="-122"/>
              </a:rPr>
              <a:t>并重新计算每个簇的平均值</a:t>
            </a:r>
            <a:endParaRPr lang="en-US" altLang="zh-CN" sz="1800" dirty="0">
              <a:solidFill>
                <a:srgbClr val="FF0000"/>
              </a:solidFill>
              <a:latin typeface="Times New Roman" panose="02020603050405020304"/>
              <a:ea typeface="黑体" panose="02010609060101010101" pitchFamily="2" charset="-122"/>
            </a:endParaRPr>
          </a:p>
          <a:p>
            <a:pPr marL="644525" lvl="1" eaLnBrk="1" hangingPunct="1">
              <a:lnSpc>
                <a:spcPts val="2600"/>
              </a:lnSpc>
              <a:spcBef>
                <a:spcPts val="0"/>
              </a:spcBef>
              <a:spcAft>
                <a:spcPts val="600"/>
              </a:spcAft>
              <a:buClr>
                <a:srgbClr val="003366"/>
              </a:buClr>
              <a:buSzPct val="100000"/>
              <a:buFont typeface="黑体" panose="02010609060101010101" pitchFamily="49" charset="-122"/>
              <a:buChar char="-"/>
            </a:pPr>
            <a:r>
              <a:rPr lang="zh-CN" altLang="en-US" sz="1800" dirty="0">
                <a:solidFill>
                  <a:srgbClr val="003366"/>
                </a:solidFill>
                <a:latin typeface="Times New Roman" panose="02020603050405020304"/>
                <a:ea typeface="黑体" panose="02010609060101010101" pitchFamily="2" charset="-122"/>
              </a:rPr>
              <a:t>计算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/>
                <a:ea typeface="黑体" panose="02010609060101010101" pitchFamily="2" charset="-122"/>
              </a:rPr>
              <a:t>聚类目标函数𝐽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/>
                <a:ea typeface="黑体" panose="02010609060101010101" pitchFamily="2" charset="-122"/>
              </a:rPr>
              <a:t>(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/>
                <a:ea typeface="黑体" panose="02010609060101010101" pitchFamily="2" charset="-122"/>
              </a:rPr>
              <a:t>𝐶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/>
                <a:ea typeface="黑体" panose="02010609060101010101" pitchFamily="2" charset="-122"/>
              </a:rPr>
              <a:t>)</a:t>
            </a:r>
            <a:r>
              <a:rPr lang="zh-CN" altLang="en-US" sz="1800" dirty="0">
                <a:solidFill>
                  <a:srgbClr val="003366"/>
                </a:solidFill>
                <a:latin typeface="Times New Roman" panose="02020603050405020304"/>
                <a:ea typeface="黑体" panose="02010609060101010101" pitchFamily="2" charset="-122"/>
              </a:rPr>
              <a:t>，若不满足收敛条件，重复步骤</a:t>
            </a:r>
            <a:r>
              <a:rPr lang="en-US" altLang="zh-CN" sz="1800" dirty="0">
                <a:solidFill>
                  <a:srgbClr val="003366"/>
                </a:solidFill>
                <a:latin typeface="Times New Roman" panose="02020603050405020304"/>
                <a:ea typeface="黑体" panose="02010609060101010101" pitchFamily="2" charset="-122"/>
              </a:rPr>
              <a:t>2~4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buClr>
                <a:srgbClr val="003366"/>
              </a:buClr>
              <a:buSzPct val="100000"/>
              <a:buFont typeface="Times New Roman" panose="02020603050405020304" pitchFamily="18" charset="0"/>
              <a:buChar char="-"/>
            </a:pPr>
            <a:endParaRPr lang="zh-CN" altLang="en-US" sz="2000" kern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黑体" panose="02010609060101010101" pitchFamily="2" charset="-122"/>
              </a:rPr>
              <a:t>数据聚类 </a:t>
            </a:r>
            <a:r>
              <a:rPr lang="en-US" altLang="zh-CN" dirty="0">
                <a:ea typeface="黑体" panose="02010609060101010101" pitchFamily="2" charset="-122"/>
              </a:rPr>
              <a:t>(7)</a:t>
            </a:r>
            <a:endParaRPr lang="zh-CN" altLang="en-US" dirty="0"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719064" y="2160000"/>
                <a:ext cx="8424936" cy="432392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w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w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</a:pPr>
                <a:r>
                  <a:rPr lang="en-US" altLang="zh-CN" sz="2200" b="1" kern="0" dirty="0">
                    <a:solidFill>
                      <a:srgbClr val="0000FF"/>
                    </a:solidFill>
                    <a:latin typeface="Times New Roman" panose="02020603050405020304"/>
                    <a:ea typeface="黑体" panose="02010609060101010101" pitchFamily="2" charset="-122"/>
                  </a:rPr>
                  <a:t>K-</a:t>
                </a:r>
                <a:r>
                  <a:rPr lang="zh-CN" altLang="en-US" sz="2200" b="1" kern="0" dirty="0">
                    <a:solidFill>
                      <a:srgbClr val="0000FF"/>
                    </a:solidFill>
                    <a:latin typeface="Times New Roman" panose="02020603050405020304"/>
                    <a:ea typeface="黑体" panose="02010609060101010101" pitchFamily="2" charset="-122"/>
                  </a:rPr>
                  <a:t>均值聚类示例</a:t>
                </a:r>
                <a:endParaRPr lang="en-US" altLang="zh-CN" sz="2200" b="1" kern="0" dirty="0">
                  <a:solidFill>
                    <a:srgbClr val="0000FF"/>
                  </a:solidFill>
                  <a:latin typeface="Times New Roman" panose="02020603050405020304"/>
                  <a:ea typeface="黑体" panose="02010609060101010101" pitchFamily="2" charset="-122"/>
                </a:endParaRPr>
              </a:p>
              <a:p>
                <a:pPr marL="342000" lvl="1" indent="0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None/>
                </a:pPr>
                <a:r>
                  <a:rPr lang="zh-CN" altLang="zh-CN" sz="1800" kern="0" dirty="0">
                    <a:solidFill>
                      <a:srgbClr val="003366"/>
                    </a:solidFill>
                    <a:latin typeface="Times New Roman" panose="02020603050405020304"/>
                    <a:ea typeface="黑体" panose="02010609060101010101" pitchFamily="2" charset="-122"/>
                  </a:rPr>
                  <a:t>二维空间中的数据集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</m:t>
                    </m:r>
                    <m:r>
                      <a:rPr lang="en-US" altLang="zh-CN" sz="1800" i="1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1800" b="1" i="1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𝒙</m:t>
                    </m:r>
                    <m:r>
                      <a:rPr lang="en-US" altLang="zh-CN" sz="1800" b="1" i="1" baseline="-2500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𝟏</m:t>
                    </m:r>
                    <m:r>
                      <a:rPr lang="en-US" altLang="zh-CN" sz="1800" i="1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=(2, 3), </m:t>
                    </m:r>
                    <m:r>
                      <a:rPr lang="en-US" altLang="zh-CN" sz="1800" b="1" i="1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𝒙</m:t>
                    </m:r>
                    <m:r>
                      <a:rPr lang="en-US" altLang="zh-CN" sz="1800" b="1" i="1" baseline="-2500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𝟐</m:t>
                    </m:r>
                    <m:r>
                      <a:rPr lang="en-US" altLang="zh-CN" sz="1800" i="1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=(1, 2), </m:t>
                    </m:r>
                    <m:r>
                      <a:rPr lang="en-US" altLang="zh-CN" sz="1800" b="1" i="1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𝒙</m:t>
                    </m:r>
                    <m:r>
                      <a:rPr lang="en-US" altLang="zh-CN" sz="1800" b="1" i="1" baseline="-2500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𝟑</m:t>
                    </m:r>
                    <m:r>
                      <a:rPr lang="en-US" altLang="zh-CN" sz="1800" i="1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=(1, 1), </m:t>
                    </m:r>
                    <m:r>
                      <a:rPr lang="en-US" altLang="zh-CN" sz="1800" b="1" i="1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𝒙</m:t>
                    </m:r>
                    <m:r>
                      <a:rPr lang="en-US" altLang="zh-CN" sz="1800" b="1" i="1" baseline="-2500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𝟒</m:t>
                    </m:r>
                    <m:r>
                      <a:rPr lang="en-US" altLang="zh-CN" sz="1800" i="1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=(2, 2),</m:t>
                    </m:r>
                    <m:r>
                      <a:rPr lang="en-US" altLang="zh-CN" sz="1800" b="0" i="1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1800" i="1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1800" b="0" i="1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sz="1800" b="1" i="1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𝒙</m:t>
                    </m:r>
                    <m:r>
                      <a:rPr lang="en-US" altLang="zh-CN" sz="1800" b="1" i="1" baseline="-2500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𝟓</m:t>
                    </m:r>
                    <m:r>
                      <a:rPr lang="en-US" altLang="zh-CN" sz="1800" i="1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=(4, 2), </m:t>
                    </m:r>
                    <m:r>
                      <a:rPr lang="en-US" altLang="zh-CN" sz="1800" b="1" i="1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𝒙</m:t>
                    </m:r>
                    <m:r>
                      <a:rPr lang="en-US" altLang="zh-CN" sz="1800" b="1" i="1" baseline="-2500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𝟔</m:t>
                    </m:r>
                    <m:r>
                      <a:rPr lang="en-US" altLang="zh-CN" sz="1800" i="1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=(4, 1), </m:t>
                    </m:r>
                    <m:r>
                      <a:rPr lang="en-US" altLang="zh-CN" sz="1800" b="1" i="1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𝒙</m:t>
                    </m:r>
                    <m:r>
                      <a:rPr lang="en-US" altLang="zh-CN" sz="1800" b="1" i="1" baseline="-2500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𝟕</m:t>
                    </m:r>
                    <m:r>
                      <a:rPr lang="en-US" altLang="zh-CN" sz="1800" i="1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=(5, 1)}</m:t>
                    </m:r>
                  </m:oMath>
                </a14:m>
                <a:endParaRPr lang="en-US" altLang="zh-CN" sz="1800" dirty="0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000" lvl="1" indent="0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None/>
                </a:pPr>
                <a:r>
                  <a:rPr lang="zh-CN" altLang="zh-CN" sz="1800" kern="0" dirty="0">
                    <a:solidFill>
                      <a:srgbClr val="003366"/>
                    </a:solidFill>
                    <a:latin typeface="Times New Roman" panose="02020603050405020304"/>
                    <a:ea typeface="黑体" panose="02010609060101010101" pitchFamily="2" charset="-122"/>
                  </a:rPr>
                  <a:t>假设</a:t>
                </a:r>
                <a:r>
                  <a:rPr lang="en-US" altLang="zh-CN" sz="1800" i="1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  <a:r>
                  <a:rPr lang="en-US" altLang="zh-CN" sz="18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=2</a:t>
                </a:r>
                <a:r>
                  <a:rPr lang="zh-CN" altLang="zh-CN" sz="18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1800" kern="0" dirty="0">
                    <a:solidFill>
                      <a:srgbClr val="003366"/>
                    </a:solidFill>
                    <a:latin typeface="Times New Roman" panose="02020603050405020304"/>
                    <a:ea typeface="黑体" panose="02010609060101010101" pitchFamily="2" charset="-122"/>
                  </a:rPr>
                  <a:t>初始时随机选择</a:t>
                </a:r>
                <a:r>
                  <a:rPr lang="en-US" altLang="zh-CN" sz="1800" kern="0" dirty="0">
                    <a:solidFill>
                      <a:srgbClr val="003366"/>
                    </a:solidFill>
                    <a:latin typeface="Times New Roman" panose="02020603050405020304"/>
                    <a:ea typeface="黑体" panose="02010609060101010101" pitchFamily="2" charset="-122"/>
                  </a:rPr>
                  <a:t>2</a:t>
                </a:r>
                <a:r>
                  <a:rPr lang="zh-CN" altLang="zh-CN" sz="1800" kern="0" dirty="0">
                    <a:solidFill>
                      <a:srgbClr val="003366"/>
                    </a:solidFill>
                    <a:latin typeface="Times New Roman" panose="02020603050405020304"/>
                    <a:ea typeface="黑体" panose="02010609060101010101" pitchFamily="2" charset="-122"/>
                  </a:rPr>
                  <a:t>个簇的中心，</a:t>
                </a:r>
                <a:r>
                  <a:rPr lang="en-US" altLang="zh-CN" sz="1800" b="1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sz="1800" b="1" baseline="-25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10</a:t>
                </a:r>
                <a:r>
                  <a:rPr lang="en-US" altLang="zh-CN" sz="18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</a:t>
                </a:r>
                <a:r>
                  <a:rPr lang="en-US" altLang="zh-CN" sz="1800" b="1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1800" b="1" baseline="-25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18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=(2, 3)</a:t>
                </a:r>
                <a:r>
                  <a:rPr lang="zh-CN" altLang="zh-CN" sz="18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800" b="1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en-US" altLang="zh-CN" sz="1800" b="1" baseline="-25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20</a:t>
                </a:r>
                <a:r>
                  <a:rPr lang="en-US" altLang="zh-CN" sz="18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</a:t>
                </a:r>
                <a:r>
                  <a:rPr lang="en-US" altLang="zh-CN" sz="1800" b="1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1800" b="1" baseline="-25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18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=(1, 2)</a:t>
                </a:r>
                <a:endParaRPr lang="en-US" altLang="zh-CN" sz="1800" b="1" kern="100" dirty="0">
                  <a:solidFill>
                    <a:srgbClr val="002060"/>
                  </a:solidFill>
                  <a:latin typeface="黑体" panose="02010609060101010101" pitchFamily="2" charset="-122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marL="342000" indent="0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None/>
                </a:pPr>
                <a:r>
                  <a:rPr lang="zh-CN" altLang="zh-CN" sz="1800" b="1" kern="100" dirty="0">
                    <a:solidFill>
                      <a:srgbClr val="002060"/>
                    </a:solidFill>
                    <a:latin typeface="黑体" panose="02010609060101010101" pitchFamily="2" charset="-122"/>
                    <a:ea typeface="黑体" panose="0201060906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b="1" kern="100" dirty="0">
                    <a:solidFill>
                      <a:srgbClr val="002060"/>
                    </a:solidFill>
                    <a:latin typeface="Times New Roman" panose="02020603050405020304"/>
                    <a:ea typeface="黑体" panose="0201060906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b="1" kern="100" dirty="0">
                    <a:solidFill>
                      <a:srgbClr val="002060"/>
                    </a:solidFill>
                    <a:latin typeface="黑体" panose="02010609060101010101" pitchFamily="2" charset="-122"/>
                    <a:ea typeface="黑体" panose="02010609060101010101" pitchFamily="2" charset="-122"/>
                    <a:cs typeface="Times New Roman" panose="02020603050405020304" pitchFamily="18" charset="0"/>
                  </a:rPr>
                  <a:t>）第一趟计算</a:t>
                </a:r>
              </a:p>
              <a:p>
                <a:pPr marL="342000" indent="0" algn="just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  <a:tab pos="914400" algn="l"/>
                  </a:tabLst>
                </a:pPr>
                <a:r>
                  <a:rPr lang="en-US" altLang="zh-CN" sz="1600" i="1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600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600" b="1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b="1" kern="100" baseline="-25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1600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1600" b="1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r</a:t>
                </a:r>
                <a:r>
                  <a:rPr lang="en-US" altLang="zh-CN" sz="1600" b="1" kern="100" baseline="-25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10</a:t>
                </a:r>
                <a:r>
                  <a:rPr lang="en-US" altLang="zh-CN" sz="1600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1600" b="1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1600" i="1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600" i="1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zh-CN" altLang="zh-CN" sz="1600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600" i="1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600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600" b="1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b="1" kern="100" baseline="-25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1600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1600" b="1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r</a:t>
                </a:r>
                <a:r>
                  <a:rPr lang="en-US" altLang="zh-CN" sz="1600" b="1" kern="100" baseline="-25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20</a:t>
                </a:r>
                <a:r>
                  <a:rPr lang="en-US" altLang="zh-CN" sz="1600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)=1</a:t>
                </a:r>
                <a:r>
                  <a:rPr lang="en-US" altLang="zh-CN" sz="1600" b="1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1600" kern="100" dirty="0">
                    <a:solidFill>
                      <a:srgbClr val="003366"/>
                    </a:solidFill>
                    <a:latin typeface="黑体" panose="02010609060101010101" pitchFamily="2" charset="-122"/>
                    <a:ea typeface="黑体" panose="02010609060101010101" pitchFamily="2" charset="-122"/>
                    <a:cs typeface="Times New Roman" panose="02020603050405020304" pitchFamily="18" charset="0"/>
                  </a:rPr>
                  <a:t>则 </a:t>
                </a:r>
                <a:r>
                  <a:rPr lang="en-US" altLang="zh-CN" sz="1600" b="1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b="1" kern="100" baseline="-25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1600" b="1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</a:t>
                </a:r>
                <a:r>
                  <a:rPr lang="en-US" altLang="zh-CN" sz="1600" i="1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600" kern="100" baseline="-25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en-US" altLang="zh-CN" sz="1600" kern="100" dirty="0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000" indent="0" algn="just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  <a:tab pos="914400" algn="l"/>
                  </a:tabLst>
                </a:pPr>
                <a:r>
                  <a:rPr lang="zh-CN" altLang="zh-CN" sz="1600" kern="100" dirty="0">
                    <a:solidFill>
                      <a:srgbClr val="003366"/>
                    </a:solidFill>
                    <a:latin typeface="黑体" panose="02010609060101010101" pitchFamily="2" charset="-122"/>
                    <a:ea typeface="黑体" panose="02010609060101010101" pitchFamily="2" charset="-122"/>
                    <a:cs typeface="Times New Roman" panose="02020603050405020304" pitchFamily="18" charset="0"/>
                  </a:rPr>
                  <a:t>类似计算得到</a:t>
                </a:r>
                <a:r>
                  <a:rPr lang="zh-CN" altLang="en-US" sz="1600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</a:t>
                </a:r>
                <a:r>
                  <a:rPr lang="en-US" altLang="zh-CN" sz="1600" i="1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600" kern="100" baseline="-25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600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={</a:t>
                </a:r>
                <a:r>
                  <a:rPr lang="en-US" altLang="zh-CN" sz="1600" b="1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b="1" kern="100" baseline="-25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600" b="1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x</a:t>
                </a:r>
                <a:r>
                  <a:rPr lang="en-US" altLang="zh-CN" sz="1600" b="1" kern="100" baseline="-25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sz="1600" b="1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x</a:t>
                </a:r>
                <a:r>
                  <a:rPr lang="en-US" altLang="zh-CN" sz="1600" b="1" kern="100" baseline="-25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en-US" altLang="zh-CN" sz="1600" b="1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x</a:t>
                </a:r>
                <a:r>
                  <a:rPr lang="en-US" altLang="zh-CN" sz="1600" b="1" kern="100" baseline="-25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</a:t>
                </a:r>
                <a:r>
                  <a:rPr lang="en-US" altLang="zh-CN" sz="1600" b="1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x</a:t>
                </a:r>
                <a:r>
                  <a:rPr lang="en-US" altLang="zh-CN" sz="1600" b="1" kern="100" baseline="-25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r>
                  <a:rPr lang="en-US" altLang="zh-CN" sz="1600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}  </a:t>
                </a:r>
                <a:r>
                  <a:rPr lang="en-US" altLang="zh-CN" sz="1600" b="1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1600" i="1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600" kern="100" baseline="-25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600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={</a:t>
                </a:r>
                <a:r>
                  <a:rPr lang="en-US" altLang="zh-CN" sz="1600" b="1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b="1" kern="100" baseline="-25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600" b="1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x</a:t>
                </a:r>
                <a:r>
                  <a:rPr lang="en-US" altLang="zh-CN" sz="1600" b="1" kern="100" baseline="-25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1600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}</a:t>
                </a:r>
                <a:r>
                  <a:rPr lang="zh-CN" altLang="zh-CN" sz="1600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1600" kern="100" dirty="0">
                  <a:solidFill>
                    <a:srgbClr val="0033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000" indent="0" algn="just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  <a:tab pos="914400" algn="l"/>
                  </a:tabLst>
                </a:pPr>
                <a:r>
                  <a:rPr lang="zh-CN" altLang="en-US" sz="1600" kern="100" dirty="0">
                    <a:solidFill>
                      <a:srgbClr val="003366"/>
                    </a:solidFill>
                    <a:latin typeface="黑体" panose="02010609060101010101" pitchFamily="2" charset="-122"/>
                    <a:ea typeface="黑体" panose="02010609060101010101" pitchFamily="2" charset="-122"/>
                    <a:cs typeface="Times New Roman" panose="02020603050405020304" pitchFamily="18" charset="0"/>
                  </a:rPr>
                  <a:t>重新调整</a:t>
                </a:r>
                <a:r>
                  <a:rPr lang="zh-CN" altLang="zh-CN" sz="1600" kern="100" dirty="0">
                    <a:solidFill>
                      <a:srgbClr val="003366"/>
                    </a:solidFill>
                    <a:latin typeface="黑体" panose="02010609060101010101" pitchFamily="2" charset="-122"/>
                    <a:ea typeface="黑体" panose="02010609060101010101" pitchFamily="2" charset="-122"/>
                    <a:cs typeface="Times New Roman" panose="02020603050405020304" pitchFamily="18" charset="0"/>
                  </a:rPr>
                  <a:t>簇中心</a:t>
                </a:r>
                <a:r>
                  <a:rPr lang="en-US" altLang="zh-CN" sz="1600" kern="100" dirty="0">
                    <a:solidFill>
                      <a:srgbClr val="003366"/>
                    </a:solidFill>
                    <a:latin typeface="黑体" panose="02010609060101010101" pitchFamily="2" charset="-122"/>
                    <a:ea typeface="黑体" panose="02010609060101010101" pitchFamily="2" charset="-122"/>
                    <a:cs typeface="Times New Roman" panose="02020603050405020304" pitchFamily="18" charset="0"/>
                  </a:rPr>
                  <a:t>       </a:t>
                </a:r>
                <a:r>
                  <a:rPr lang="en-US" altLang="zh-CN" sz="1600" b="1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1600" b="1" kern="100" baseline="-25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600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=(</a:t>
                </a:r>
                <a:r>
                  <a:rPr lang="en-US" altLang="zh-CN" sz="1600" b="1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b="1" kern="100" baseline="-25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600" b="1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+x</a:t>
                </a:r>
                <a:r>
                  <a:rPr lang="en-US" altLang="zh-CN" sz="1600" b="1" kern="100" baseline="-25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sz="1600" b="1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+x</a:t>
                </a:r>
                <a:r>
                  <a:rPr lang="en-US" altLang="zh-CN" sz="1600" b="1" kern="100" baseline="-25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en-US" altLang="zh-CN" sz="1600" b="1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+x</a:t>
                </a:r>
                <a:r>
                  <a:rPr lang="en-US" altLang="zh-CN" sz="1600" b="1" kern="100" baseline="-25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6</a:t>
                </a:r>
                <a:r>
                  <a:rPr lang="en-US" altLang="zh-CN" sz="1600" b="1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+x</a:t>
                </a:r>
                <a:r>
                  <a:rPr lang="en-US" altLang="zh-CN" sz="1600" b="1" kern="100" baseline="-25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r>
                  <a:rPr lang="en-US" altLang="zh-CN" sz="1600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)/5=(3.4, 1.8)</a:t>
                </a:r>
                <a:r>
                  <a:rPr lang="zh-CN" altLang="zh-CN" sz="1600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600" b="1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1600" b="1" kern="100" baseline="-25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600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=(</a:t>
                </a:r>
                <a:r>
                  <a:rPr lang="en-US" altLang="zh-CN" sz="1600" b="1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b="1" kern="100" baseline="-25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600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en-US" altLang="zh-CN" sz="1600" b="1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b="1" kern="100" baseline="-25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1600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)/2=(1.0, 1.5)</a:t>
                </a:r>
                <a:endParaRPr lang="en-US" altLang="zh-CN" sz="1600" kern="100" dirty="0">
                  <a:solidFill>
                    <a:srgbClr val="003366"/>
                  </a:solidFill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</a:endParaRPr>
              </a:p>
              <a:p>
                <a:pPr marL="342000" indent="0" algn="just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  <a:tab pos="9144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1" i="0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zh-CN" sz="1600" b="1" i="0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zh-CN" sz="1600" kern="10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altLang="zh-CN" sz="1600" kern="1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1" i="0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zh-CN" sz="1600" b="1" i="0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600" b="1" i="0" kern="10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zh-CN" sz="1600" b="1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600" b="1" kern="1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1" i="0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zh-CN" sz="1600" b="1" i="0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𝟐𝟎</m:t>
                        </m:r>
                      </m:sub>
                    </m:sSub>
                    <m:r>
                      <a:rPr lang="en-US" altLang="zh-CN" sz="1600" kern="10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altLang="zh-CN" sz="1600" b="1" kern="1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1" i="0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𝐫</m:t>
                        </m:r>
                      </m:e>
                      <m:sub>
                        <m:r>
                          <a:rPr lang="en-US" altLang="zh-CN" sz="1600" b="1" i="0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1600" b="1" kern="1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</a:t>
                </a:r>
                <a:r>
                  <a:rPr lang="zh-CN" altLang="zh-CN" sz="1600" kern="100" dirty="0">
                    <a:solidFill>
                      <a:srgbClr val="003366"/>
                    </a:solidFill>
                    <a:latin typeface="黑体" panose="02010609060101010101" pitchFamily="2" charset="-122"/>
                    <a:ea typeface="黑体" panose="02010609060101010101" pitchFamily="2" charset="-122"/>
                    <a:cs typeface="Times New Roman" panose="02020603050405020304" pitchFamily="18" charset="0"/>
                  </a:rPr>
                  <a:t>不满足收敛性</a:t>
                </a:r>
                <a:endParaRPr lang="en-US" altLang="zh-CN" sz="1600" kern="100" dirty="0">
                  <a:solidFill>
                    <a:srgbClr val="003366"/>
                  </a:solidFill>
                  <a:latin typeface="黑体" panose="02010609060101010101" pitchFamily="2" charset="-122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None/>
                </a:pPr>
                <a:r>
                  <a:rPr lang="en-US" altLang="zh-CN" sz="1600" kern="100" dirty="0">
                    <a:solidFill>
                      <a:srgbClr val="C00000"/>
                    </a:solidFill>
                    <a:latin typeface="黑体" panose="02010609060101010101" pitchFamily="2" charset="-122"/>
                    <a:ea typeface="黑体" panose="02010609060101010101" pitchFamily="2" charset="-122"/>
                    <a:cs typeface="Times New Roman" panose="02020603050405020304" pitchFamily="18" charset="0"/>
                  </a:rPr>
                  <a:t>   </a:t>
                </a:r>
                <a:endParaRPr lang="zh-CN" altLang="zh-CN" sz="1600" kern="100" dirty="0">
                  <a:solidFill>
                    <a:srgbClr val="003366"/>
                  </a:solidFill>
                  <a:latin typeface="黑体" panose="02010609060101010101" pitchFamily="2" charset="-122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eaLnBrk="1" hangingPunct="1">
                  <a:buClr>
                    <a:srgbClr val="003366"/>
                  </a:buClr>
                </a:pPr>
                <a:endParaRPr lang="en-US" altLang="zh-CN" sz="2000" kern="0" dirty="0">
                  <a:solidFill>
                    <a:srgbClr val="003366"/>
                  </a:solidFill>
                  <a:latin typeface="Times New Roman" panose="02020603050405020304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064" y="2160000"/>
                <a:ext cx="8424936" cy="4323928"/>
              </a:xfrm>
              <a:prstGeom prst="rect">
                <a:avLst/>
              </a:prstGeom>
              <a:blipFill>
                <a:blip r:embed="rId2"/>
                <a:stretch>
                  <a:fillRect l="-796" t="-1408" b="-1268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utoShape 58"/>
          <p:cNvSpPr>
            <a:spLocks noChangeArrowheads="1"/>
          </p:cNvSpPr>
          <p:nvPr/>
        </p:nvSpPr>
        <p:spPr bwMode="auto">
          <a:xfrm>
            <a:off x="4196471" y="4747562"/>
            <a:ext cx="389384" cy="144016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</a:pPr>
            <a:r>
              <a:rPr kumimoji="1" lang="en-US" altLang="zh-CN" sz="2800" b="1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endParaRPr kumimoji="1" lang="zh-CN" altLang="en-US" sz="2800" b="1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0" name="AutoShape 58"/>
          <p:cNvSpPr>
            <a:spLocks noChangeArrowheads="1"/>
          </p:cNvSpPr>
          <p:nvPr/>
        </p:nvSpPr>
        <p:spPr bwMode="auto">
          <a:xfrm>
            <a:off x="2551318" y="5251618"/>
            <a:ext cx="389384" cy="160784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</a:pPr>
            <a:endParaRPr kumimoji="1" lang="zh-CN" altLang="en-US" sz="2800" b="1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2" name="AutoShape 58"/>
          <p:cNvSpPr>
            <a:spLocks noChangeArrowheads="1"/>
          </p:cNvSpPr>
          <p:nvPr/>
        </p:nvSpPr>
        <p:spPr bwMode="auto">
          <a:xfrm>
            <a:off x="2766653" y="5720414"/>
            <a:ext cx="389384" cy="160784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</a:pPr>
            <a:endParaRPr kumimoji="1" lang="zh-CN" altLang="en-US" sz="2800" b="1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3" name="AutoShape 58"/>
          <p:cNvSpPr>
            <a:spLocks noChangeArrowheads="1"/>
          </p:cNvSpPr>
          <p:nvPr/>
        </p:nvSpPr>
        <p:spPr bwMode="auto">
          <a:xfrm>
            <a:off x="3073687" y="6259730"/>
            <a:ext cx="389384" cy="160784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</a:pPr>
            <a:endParaRPr kumimoji="1" lang="zh-CN" altLang="en-US" sz="2800" b="1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lt"/>
                <a:ea typeface="黑体" panose="02010609060101010101" pitchFamily="2" charset="-122"/>
              </a:rPr>
              <a:t>引例 </a:t>
            </a:r>
            <a:r>
              <a:rPr lang="en-US" altLang="zh-CN" dirty="0">
                <a:latin typeface="+mj-lt"/>
                <a:ea typeface="黑体" panose="02010609060101010101" pitchFamily="2" charset="-122"/>
              </a:rPr>
              <a:t>(3</a:t>
            </a:r>
            <a:r>
              <a:rPr lang="en-US" altLang="zh-CN" dirty="0">
                <a:ea typeface="黑体" panose="02010609060101010101" pitchFamily="2" charset="-122"/>
              </a:rPr>
              <a:t>)</a:t>
            </a:r>
            <a:endParaRPr lang="zh-CN" altLang="en-US" dirty="0">
              <a:latin typeface="+mj-lt"/>
              <a:ea typeface="黑体" panose="0201060906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686267"/>
            <a:ext cx="2902326" cy="1728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443" y="4686267"/>
            <a:ext cx="2863821" cy="1728000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20000" y="2160000"/>
            <a:ext cx="7716077" cy="3686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fontAlgn="base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 typeface="Wingdings" panose="05000000000000000000" pitchFamily="2" charset="2"/>
              <a:buChar char="w"/>
            </a:pPr>
            <a:r>
              <a:rPr kumimoji="1" lang="zh-CN" altLang="en-US" sz="2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电商平台面临的实际问题</a:t>
            </a:r>
            <a:endParaRPr kumimoji="1" lang="en-US" altLang="zh-CN" sz="22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800100" lvl="1" indent="-342900" fontAlgn="base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 typeface="黑体" panose="02010609060101010101" pitchFamily="49" charset="-122"/>
              <a:buChar char="-"/>
            </a:pPr>
            <a:r>
              <a:rPr kumimoji="1" lang="zh-CN" altLang="en-US" sz="2000" dirty="0">
                <a:solidFill>
                  <a:srgbClr val="0033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如何</a:t>
            </a:r>
            <a:r>
              <a:rPr kumimoji="1" lang="zh-CN" altLang="en-US" sz="20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快速精准地实现用户分群</a:t>
            </a:r>
            <a:r>
              <a:rPr kumimoji="1" lang="zh-CN" altLang="en-US" sz="2000" dirty="0">
                <a:solidFill>
                  <a:srgbClr val="0033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？（</a:t>
            </a:r>
            <a:r>
              <a:rPr kumimoji="1" lang="zh-CN" altLang="en-US" sz="2000" dirty="0">
                <a:solidFill>
                  <a:srgbClr val="00B05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预测流失或</a:t>
            </a:r>
            <a:r>
              <a:rPr kumimoji="1" lang="en-US" altLang="zh-CN" sz="2000" dirty="0">
                <a:solidFill>
                  <a:srgbClr val="00B05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VIP</a:t>
            </a:r>
            <a:r>
              <a:rPr kumimoji="1" lang="zh-CN" altLang="en-US" sz="2000" dirty="0">
                <a:solidFill>
                  <a:srgbClr val="00B05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客户</a:t>
            </a:r>
            <a:r>
              <a:rPr kumimoji="1" lang="zh-CN" altLang="en-US" sz="2000" dirty="0">
                <a:solidFill>
                  <a:srgbClr val="0033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</a:p>
          <a:p>
            <a:pPr marL="800100" lvl="1" indent="-342900" fontAlgn="base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 typeface="黑体" panose="02010609060101010101" pitchFamily="49" charset="-122"/>
              <a:buChar char="-"/>
            </a:pPr>
            <a:r>
              <a:rPr kumimoji="1" lang="zh-CN" altLang="en-US" sz="2000" dirty="0">
                <a:solidFill>
                  <a:srgbClr val="0033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如何</a:t>
            </a:r>
            <a:r>
              <a:rPr kumimoji="1" lang="zh-CN" altLang="en-US" sz="20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预测新产品的销量</a:t>
            </a:r>
            <a:r>
              <a:rPr kumimoji="1" lang="zh-CN" altLang="en-US" sz="2000" dirty="0">
                <a:solidFill>
                  <a:srgbClr val="0033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及喜爱该产品的客户？</a:t>
            </a:r>
          </a:p>
          <a:p>
            <a:pPr marL="800100" lvl="1" indent="-342900" fontAlgn="base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 typeface="黑体" panose="02010609060101010101" pitchFamily="49" charset="-122"/>
              <a:buChar char="-"/>
            </a:pPr>
            <a:r>
              <a:rPr kumimoji="1" lang="zh-CN" altLang="en-US" sz="2000" dirty="0">
                <a:solidFill>
                  <a:srgbClr val="0033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如何</a:t>
            </a:r>
            <a:r>
              <a:rPr kumimoji="1" lang="zh-CN" altLang="en-US" sz="20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对客户的某些特征进行分类</a:t>
            </a:r>
            <a:r>
              <a:rPr kumimoji="1" lang="zh-CN" altLang="en-US" sz="2000" dirty="0">
                <a:solidFill>
                  <a:srgbClr val="0033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kumimoji="1" lang="zh-CN" altLang="en-US" sz="2000" dirty="0">
                <a:solidFill>
                  <a:srgbClr val="00B05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圈选具有共同特征的用户，提供个性化的购物体验</a:t>
            </a:r>
            <a:r>
              <a:rPr kumimoji="1" lang="zh-CN" altLang="en-US" sz="2000" dirty="0">
                <a:solidFill>
                  <a:srgbClr val="0033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黑体" panose="02010609060101010101" pitchFamily="2" charset="-122"/>
              </a:rPr>
              <a:t>数据聚类 </a:t>
            </a:r>
            <a:r>
              <a:rPr lang="en-US" altLang="zh-CN" dirty="0">
                <a:ea typeface="黑体" panose="02010609060101010101" pitchFamily="2" charset="-122"/>
              </a:rPr>
              <a:t>(8)</a:t>
            </a:r>
            <a:endParaRPr lang="zh-CN" altLang="en-US" dirty="0"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699658" y="3528718"/>
                <a:ext cx="8610600" cy="331581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w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858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4287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w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7716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2288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6860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1432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60045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§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342000" indent="0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None/>
                </a:pPr>
                <a:r>
                  <a:rPr lang="zh-CN" altLang="zh-CN" sz="1800" b="1" kern="100" dirty="0">
                    <a:solidFill>
                      <a:srgbClr val="002060"/>
                    </a:solidFill>
                    <a:latin typeface="Times New Roman" panose="02020603050405020304"/>
                    <a:ea typeface="黑体" panose="0201060906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b="1" kern="100" dirty="0">
                    <a:solidFill>
                      <a:srgbClr val="002060"/>
                    </a:solidFill>
                    <a:latin typeface="Times New Roman" panose="02020603050405020304"/>
                    <a:ea typeface="黑体" panose="0201060906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1800" b="1" kern="100" dirty="0">
                    <a:solidFill>
                      <a:srgbClr val="002060"/>
                    </a:solidFill>
                    <a:latin typeface="Times New Roman" panose="02020603050405020304"/>
                    <a:ea typeface="黑体" panose="02010609060101010101" pitchFamily="2" charset="-122"/>
                    <a:cs typeface="Times New Roman" panose="02020603050405020304" pitchFamily="18" charset="0"/>
                  </a:rPr>
                  <a:t>）第</a:t>
                </a:r>
                <a:r>
                  <a:rPr lang="zh-CN" altLang="en-US" sz="1800" b="1" kern="100" dirty="0">
                    <a:solidFill>
                      <a:srgbClr val="002060"/>
                    </a:solidFill>
                    <a:latin typeface="Times New Roman" panose="02020603050405020304"/>
                    <a:ea typeface="黑体" panose="02010609060101010101" pitchFamily="2" charset="-122"/>
                    <a:cs typeface="Times New Roman" panose="02020603050405020304" pitchFamily="18" charset="0"/>
                  </a:rPr>
                  <a:t>二</a:t>
                </a:r>
                <a:r>
                  <a:rPr lang="zh-CN" altLang="zh-CN" sz="1800" b="1" kern="100" dirty="0">
                    <a:solidFill>
                      <a:srgbClr val="002060"/>
                    </a:solidFill>
                    <a:latin typeface="Times New Roman" panose="02020603050405020304"/>
                    <a:ea typeface="黑体" panose="02010609060101010101" pitchFamily="2" charset="-122"/>
                    <a:cs typeface="Times New Roman" panose="02020603050405020304" pitchFamily="18" charset="0"/>
                  </a:rPr>
                  <a:t>趟计算</a:t>
                </a:r>
              </a:p>
              <a:p>
                <a:pPr marL="342000" indent="0" algn="just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  <a:tab pos="914400" algn="l"/>
                  </a:tabLst>
                </a:pPr>
                <a:r>
                  <a:rPr lang="zh-CN" altLang="en-US" sz="1600" kern="100" dirty="0">
                    <a:solidFill>
                      <a:srgbClr val="003366"/>
                    </a:solidFill>
                    <a:latin typeface="Times New Roman" panose="02020603050405020304"/>
                    <a:ea typeface="黑体" panose="02010609060101010101" pitchFamily="2" charset="-122"/>
                    <a:cs typeface="Times New Roman" panose="02020603050405020304" pitchFamily="18" charset="0"/>
                  </a:rPr>
                  <a:t>计算各点到两个簇中心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b="1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1600" b="1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kern="100" dirty="0">
                    <a:solidFill>
                      <a:srgbClr val="003366"/>
                    </a:solidFill>
                    <a:latin typeface="Times New Roman" panose="02020603050405020304"/>
                    <a:ea typeface="黑体" panose="0201060906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b="1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1600" b="1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kern="100" dirty="0">
                    <a:solidFill>
                      <a:srgbClr val="003366"/>
                    </a:solidFill>
                    <a:latin typeface="Times New Roman" panose="02020603050405020304"/>
                    <a:ea typeface="黑体" panose="02010609060101010101" pitchFamily="2" charset="-122"/>
                    <a:cs typeface="Times New Roman" panose="02020603050405020304" pitchFamily="18" charset="0"/>
                  </a:rPr>
                  <a:t>的距离          </a:t>
                </a:r>
                <a:r>
                  <a:rPr lang="en-US" altLang="zh-CN" sz="1600" i="1" kern="1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600" kern="100" baseline="-250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600" kern="1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={</a:t>
                </a:r>
                <a:r>
                  <a:rPr lang="en-US" altLang="zh-CN" sz="1600" b="1" kern="1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b="1" kern="100" baseline="-250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en-US" altLang="zh-CN" sz="1600" kern="1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b="1" kern="1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b="1" kern="100" baseline="-250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6</a:t>
                </a:r>
                <a:r>
                  <a:rPr lang="en-US" altLang="zh-CN" sz="1600" kern="1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b="1" kern="1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b="1" kern="100" baseline="-250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r>
                  <a:rPr lang="en-US" altLang="zh-CN" sz="1600" kern="1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}</a:t>
                </a:r>
                <a:r>
                  <a:rPr lang="zh-CN" altLang="en-US" sz="1600" kern="1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600" i="1" kern="1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600" kern="100" baseline="-250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600" kern="1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={</a:t>
                </a:r>
                <a:r>
                  <a:rPr lang="en-US" altLang="zh-CN" sz="1600" b="1" kern="1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b="1" kern="100" baseline="-250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600" kern="1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b="1" kern="1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b="1" kern="100" baseline="-250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600" kern="1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b="1" kern="1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b="1" kern="100" baseline="-250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1600" kern="1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1600" b="1" kern="1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 x</a:t>
                </a:r>
                <a:r>
                  <a:rPr lang="en-US" altLang="zh-CN" sz="1600" b="1" kern="100" baseline="-250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sz="1600" kern="1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}</a:t>
                </a:r>
                <a:r>
                  <a:rPr lang="zh-CN" altLang="zh-CN" sz="1600" kern="1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1600" kern="100" dirty="0">
                  <a:solidFill>
                    <a:srgbClr val="003366"/>
                  </a:solidFill>
                  <a:latin typeface="Times New Roman" panose="02020603050405020304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000" indent="0" algn="just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  <a:tab pos="914400" algn="l"/>
                  </a:tabLst>
                </a:pPr>
                <a:r>
                  <a:rPr lang="zh-CN" altLang="en-US" sz="1600" kern="100" dirty="0">
                    <a:solidFill>
                      <a:srgbClr val="003366"/>
                    </a:solidFill>
                    <a:latin typeface="Times New Roman" panose="02020603050405020304"/>
                    <a:ea typeface="黑体" panose="02010609060101010101" pitchFamily="2" charset="-122"/>
                    <a:cs typeface="Times New Roman" panose="02020603050405020304" pitchFamily="18" charset="0"/>
                  </a:rPr>
                  <a:t>重新调整</a:t>
                </a:r>
                <a:r>
                  <a:rPr lang="zh-CN" altLang="zh-CN" sz="1600" kern="100" dirty="0">
                    <a:solidFill>
                      <a:srgbClr val="003366"/>
                    </a:solidFill>
                    <a:latin typeface="Times New Roman" panose="02020603050405020304"/>
                    <a:ea typeface="黑体" panose="02010609060101010101" pitchFamily="2" charset="-122"/>
                    <a:cs typeface="Times New Roman" panose="02020603050405020304" pitchFamily="18" charset="0"/>
                  </a:rPr>
                  <a:t>簇中心</a:t>
                </a:r>
                <a:r>
                  <a:rPr lang="en-US" altLang="zh-CN" sz="1600" kern="100" dirty="0">
                    <a:solidFill>
                      <a:srgbClr val="003366"/>
                    </a:solidFill>
                    <a:latin typeface="Times New Roman" panose="02020603050405020304"/>
                    <a:ea typeface="黑体" panose="02010609060101010101" pitchFamily="2" charset="-122"/>
                    <a:cs typeface="Times New Roman" panose="02020603050405020304" pitchFamily="18" charset="0"/>
                  </a:rPr>
                  <a:t>         </a:t>
                </a:r>
                <a:r>
                  <a:rPr lang="en-US" altLang="zh-CN" sz="1600" b="1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</a:rPr>
                  <a:t>r</a:t>
                </a:r>
                <a:r>
                  <a:rPr lang="en-US" altLang="zh-CN" sz="1600" b="1" baseline="-250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</a:rPr>
                  <a:t>1</a:t>
                </a:r>
                <a:r>
                  <a:rPr lang="en-US" altLang="zh-CN" sz="16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</a:rPr>
                  <a:t>=(4.333, 1.333)</a:t>
                </a:r>
                <a:r>
                  <a:rPr lang="zh-CN" altLang="zh-CN" sz="16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600" b="1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</a:rPr>
                  <a:t>r</a:t>
                </a:r>
                <a:r>
                  <a:rPr lang="en-US" altLang="zh-CN" sz="1600" b="1" baseline="-250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</a:rPr>
                  <a:t>2</a:t>
                </a:r>
                <a:r>
                  <a:rPr lang="en-US" altLang="zh-CN" sz="16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</a:rPr>
                  <a:t>=(1.5, 2.0)</a:t>
                </a:r>
                <a:r>
                  <a:rPr lang="en-US" altLang="zh-CN" sz="1600" i="1" kern="1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</a:t>
                </a:r>
                <a:r>
                  <a:rPr lang="zh-CN" altLang="zh-CN" sz="1600" kern="100" dirty="0">
                    <a:solidFill>
                      <a:srgbClr val="003366"/>
                    </a:solidFill>
                    <a:latin typeface="Times New Roman" panose="02020603050405020304"/>
                    <a:ea typeface="黑体" panose="02010609060101010101" pitchFamily="2" charset="-122"/>
                    <a:cs typeface="Times New Roman" panose="02020603050405020304" pitchFamily="18" charset="0"/>
                  </a:rPr>
                  <a:t>不满足收敛性</a:t>
                </a:r>
                <a:endParaRPr lang="en-US" altLang="zh-CN" sz="1600" kern="100" dirty="0">
                  <a:solidFill>
                    <a:srgbClr val="003366"/>
                  </a:solidFill>
                  <a:latin typeface="Times New Roman" panose="02020603050405020304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marL="342000" indent="0" eaLnBrk="1" hangingPunct="1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None/>
                </a:pPr>
                <a:r>
                  <a:rPr lang="zh-CN" altLang="zh-CN" sz="1800" b="1" kern="100" dirty="0">
                    <a:solidFill>
                      <a:srgbClr val="002060"/>
                    </a:solidFill>
                    <a:latin typeface="Times New Roman" panose="02020603050405020304"/>
                    <a:ea typeface="黑体" panose="0201060906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b="1" kern="100" dirty="0">
                    <a:solidFill>
                      <a:srgbClr val="002060"/>
                    </a:solidFill>
                    <a:latin typeface="Times New Roman" panose="02020603050405020304"/>
                    <a:ea typeface="黑体" panose="0201060906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1800" b="1" kern="100" dirty="0">
                    <a:solidFill>
                      <a:srgbClr val="002060"/>
                    </a:solidFill>
                    <a:latin typeface="Times New Roman" panose="02020603050405020304"/>
                    <a:ea typeface="黑体" panose="02010609060101010101" pitchFamily="2" charset="-122"/>
                    <a:cs typeface="Times New Roman" panose="02020603050405020304" pitchFamily="18" charset="0"/>
                  </a:rPr>
                  <a:t>）第</a:t>
                </a:r>
                <a:r>
                  <a:rPr lang="zh-CN" altLang="en-US" sz="1800" b="1" kern="100" dirty="0">
                    <a:solidFill>
                      <a:srgbClr val="002060"/>
                    </a:solidFill>
                    <a:latin typeface="Times New Roman" panose="02020603050405020304"/>
                    <a:ea typeface="黑体" panose="02010609060101010101" pitchFamily="2" charset="-122"/>
                    <a:cs typeface="Times New Roman" panose="02020603050405020304" pitchFamily="18" charset="0"/>
                  </a:rPr>
                  <a:t>三</a:t>
                </a:r>
                <a:r>
                  <a:rPr lang="zh-CN" altLang="zh-CN" sz="1800" b="1" kern="100" dirty="0">
                    <a:solidFill>
                      <a:srgbClr val="002060"/>
                    </a:solidFill>
                    <a:latin typeface="Times New Roman" panose="02020603050405020304"/>
                    <a:ea typeface="黑体" panose="02010609060101010101" pitchFamily="2" charset="-122"/>
                    <a:cs typeface="Times New Roman" panose="02020603050405020304" pitchFamily="18" charset="0"/>
                  </a:rPr>
                  <a:t>趟计算</a:t>
                </a:r>
              </a:p>
              <a:p>
                <a:pPr marL="342000" indent="0" algn="just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  <a:tab pos="914400" algn="l"/>
                  </a:tabLst>
                </a:pPr>
                <a:r>
                  <a:rPr lang="zh-CN" altLang="en-US" sz="1600" kern="100" dirty="0">
                    <a:solidFill>
                      <a:srgbClr val="003366"/>
                    </a:solidFill>
                    <a:latin typeface="Times New Roman" panose="02020603050405020304"/>
                    <a:ea typeface="黑体" panose="02010609060101010101" pitchFamily="2" charset="-122"/>
                    <a:cs typeface="Times New Roman" panose="02020603050405020304" pitchFamily="18" charset="0"/>
                  </a:rPr>
                  <a:t>产生了与第二趟相同的簇           收敛性满足</a:t>
                </a:r>
                <a:endParaRPr lang="en-US" altLang="zh-CN" sz="1600" kern="100" dirty="0">
                  <a:solidFill>
                    <a:srgbClr val="003366"/>
                  </a:solidFill>
                  <a:latin typeface="Times New Roman" panose="02020603050405020304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marL="342000" indent="0" algn="just">
                  <a:lnSpc>
                    <a:spcPts val="28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  <a:tab pos="914400" algn="l"/>
                  </a:tabLst>
                </a:pPr>
                <a:r>
                  <a:rPr lang="zh-CN" altLang="en-US" sz="1600" kern="100" dirty="0">
                    <a:solidFill>
                      <a:srgbClr val="003366"/>
                    </a:solidFill>
                    <a:latin typeface="Times New Roman" panose="02020603050405020304"/>
                    <a:ea typeface="黑体" panose="02010609060101010101" pitchFamily="2" charset="-122"/>
                    <a:cs typeface="Times New Roman" panose="02020603050405020304" pitchFamily="18" charset="0"/>
                  </a:rPr>
                  <a:t>得到最终的聚类结果           </a:t>
                </a:r>
                <a:r>
                  <a:rPr lang="en-US" altLang="zh-CN" sz="1600" i="1" kern="1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600" kern="100" baseline="-250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600" kern="1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={</a:t>
                </a:r>
                <a:r>
                  <a:rPr lang="en-US" altLang="zh-CN" sz="1600" b="1" kern="1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b="1" kern="100" baseline="-250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en-US" altLang="zh-CN" sz="1600" kern="1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b="1" kern="1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b="1" kern="100" baseline="-250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6</a:t>
                </a:r>
                <a:r>
                  <a:rPr lang="en-US" altLang="zh-CN" sz="1600" kern="1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b="1" kern="1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b="1" kern="100" baseline="-250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7</a:t>
                </a:r>
                <a:r>
                  <a:rPr lang="en-US" altLang="zh-CN" sz="1600" kern="1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}</a:t>
                </a:r>
                <a:r>
                  <a:rPr lang="zh-CN" altLang="en-US" sz="1600" kern="1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600" i="1" kern="1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600" kern="100" baseline="-250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600" kern="1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={</a:t>
                </a:r>
                <a:r>
                  <a:rPr lang="en-US" altLang="zh-CN" sz="1600" b="1" kern="1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b="1" kern="100" baseline="-250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600" kern="1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1600" b="1" kern="1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 x</a:t>
                </a:r>
                <a:r>
                  <a:rPr lang="en-US" altLang="zh-CN" sz="1600" b="1" kern="100" baseline="-250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600" kern="1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b="1" kern="1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600" b="1" kern="100" baseline="-250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1600" kern="1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1600" b="1" kern="1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 x</a:t>
                </a:r>
                <a:r>
                  <a:rPr lang="en-US" altLang="zh-CN" sz="1600" b="1" kern="100" baseline="-250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sz="1600" kern="1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}</a:t>
                </a:r>
                <a:r>
                  <a:rPr lang="zh-CN" altLang="zh-CN" sz="1600" kern="1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1600" kern="100" dirty="0">
                  <a:solidFill>
                    <a:srgbClr val="003366"/>
                  </a:solidFill>
                  <a:latin typeface="Times New Roman" panose="02020603050405020304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0" algn="just"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  <a:tab pos="914400" algn="l"/>
                  </a:tabLst>
                </a:pPr>
                <a:endParaRPr lang="en-US" altLang="zh-CN" sz="1600" kern="100" dirty="0">
                  <a:solidFill>
                    <a:srgbClr val="003366"/>
                  </a:solidFill>
                  <a:latin typeface="Times New Roman" panose="02020603050405020304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indent="0" algn="just">
                  <a:buClr>
                    <a:srgbClr val="003366"/>
                  </a:buClr>
                  <a:buNone/>
                  <a:tabLst>
                    <a:tab pos="114300" algn="l"/>
                    <a:tab pos="228600" algn="l"/>
                    <a:tab pos="342900" algn="l"/>
                    <a:tab pos="914400" algn="l"/>
                  </a:tabLst>
                </a:pPr>
                <a:endParaRPr lang="zh-CN" altLang="zh-CN" sz="1600" kern="100" dirty="0">
                  <a:solidFill>
                    <a:srgbClr val="003366"/>
                  </a:solidFill>
                  <a:latin typeface="Times New Roman" panose="02020603050405020304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eaLnBrk="1" hangingPunct="1">
                  <a:buClr>
                    <a:srgbClr val="003366"/>
                  </a:buClr>
                </a:pPr>
                <a:endParaRPr lang="en-US" altLang="zh-CN" sz="2000" kern="0" dirty="0">
                  <a:solidFill>
                    <a:srgbClr val="003366"/>
                  </a:solidFill>
                  <a:latin typeface="Times New Roman" panose="02020603050405020304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9658" y="3528718"/>
                <a:ext cx="8610600" cy="3315816"/>
              </a:xfrm>
              <a:prstGeom prst="rect">
                <a:avLst/>
              </a:prstGeom>
              <a:blipFill>
                <a:blip r:embed="rId2"/>
                <a:stretch>
                  <a:fillRect t="-184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utoShape 58"/>
          <p:cNvSpPr>
            <a:spLocks noChangeArrowheads="1"/>
          </p:cNvSpPr>
          <p:nvPr/>
        </p:nvSpPr>
        <p:spPr bwMode="auto">
          <a:xfrm>
            <a:off x="4418081" y="4239260"/>
            <a:ext cx="389384" cy="144016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</a:pPr>
            <a:endParaRPr kumimoji="1" lang="zh-CN" altLang="en-US" sz="2800" b="1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9" name="AutoShape 58"/>
          <p:cNvSpPr>
            <a:spLocks noChangeArrowheads="1"/>
          </p:cNvSpPr>
          <p:nvPr/>
        </p:nvSpPr>
        <p:spPr bwMode="auto">
          <a:xfrm>
            <a:off x="3442140" y="5728333"/>
            <a:ext cx="389384" cy="160784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</a:pPr>
            <a:endParaRPr kumimoji="1" lang="zh-CN" altLang="en-US" sz="2800" b="1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0" name="AutoShape 58"/>
          <p:cNvSpPr>
            <a:spLocks noChangeArrowheads="1"/>
          </p:cNvSpPr>
          <p:nvPr/>
        </p:nvSpPr>
        <p:spPr bwMode="auto">
          <a:xfrm>
            <a:off x="2578018" y="4719123"/>
            <a:ext cx="389384" cy="160784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</a:pPr>
            <a:endParaRPr kumimoji="1" lang="zh-CN" altLang="en-US" sz="2800" b="1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2" name="AutoShape 58"/>
          <p:cNvSpPr>
            <a:spLocks noChangeArrowheads="1"/>
          </p:cNvSpPr>
          <p:nvPr/>
        </p:nvSpPr>
        <p:spPr bwMode="auto">
          <a:xfrm>
            <a:off x="5749446" y="4709132"/>
            <a:ext cx="389384" cy="160784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</a:pPr>
            <a:endParaRPr kumimoji="1" lang="zh-CN" altLang="en-US" sz="2800" b="1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4" name="AutoShape 58"/>
          <p:cNvSpPr>
            <a:spLocks noChangeArrowheads="1"/>
          </p:cNvSpPr>
          <p:nvPr/>
        </p:nvSpPr>
        <p:spPr bwMode="auto">
          <a:xfrm>
            <a:off x="3058639" y="6265022"/>
            <a:ext cx="389384" cy="160784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</a:pPr>
            <a:endParaRPr kumimoji="1" lang="zh-CN" altLang="en-US" sz="2800" b="1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620480" y="2446529"/>
            <a:ext cx="4704183" cy="1444746"/>
            <a:chOff x="0" y="0"/>
            <a:chExt cx="4229100" cy="1089660"/>
          </a:xfrm>
        </p:grpSpPr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0" y="0"/>
              <a:ext cx="1943100" cy="1089660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</a:pPr>
              <a:endParaRPr kumimoji="1" lang="zh-CN" altLang="en-US" sz="1100" b="1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9" name="流程图: 接点 18"/>
            <p:cNvSpPr>
              <a:spLocks noChangeArrowheads="1"/>
            </p:cNvSpPr>
            <p:nvPr/>
          </p:nvSpPr>
          <p:spPr bwMode="auto">
            <a:xfrm>
              <a:off x="338666" y="495300"/>
              <a:ext cx="43180" cy="43180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</a:pPr>
              <a:endParaRPr kumimoji="1" lang="zh-CN" altLang="en-US" sz="1100" b="1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0" name="流程图: 接点 19"/>
            <p:cNvSpPr>
              <a:spLocks noChangeArrowheads="1"/>
            </p:cNvSpPr>
            <p:nvPr/>
          </p:nvSpPr>
          <p:spPr bwMode="auto">
            <a:xfrm>
              <a:off x="338666" y="791633"/>
              <a:ext cx="43180" cy="43180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</a:pPr>
              <a:endParaRPr kumimoji="1" lang="zh-CN" altLang="en-US" sz="1100" b="1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1" name="流程图: 接点 20"/>
            <p:cNvSpPr>
              <a:spLocks noChangeArrowheads="1"/>
            </p:cNvSpPr>
            <p:nvPr/>
          </p:nvSpPr>
          <p:spPr bwMode="auto">
            <a:xfrm>
              <a:off x="681566" y="495300"/>
              <a:ext cx="43180" cy="43180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</a:pPr>
              <a:endParaRPr kumimoji="1" lang="zh-CN" altLang="en-US" sz="1100" b="1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2" name="流程图: 接点 21"/>
            <p:cNvSpPr>
              <a:spLocks noChangeArrowheads="1"/>
            </p:cNvSpPr>
            <p:nvPr/>
          </p:nvSpPr>
          <p:spPr bwMode="auto">
            <a:xfrm>
              <a:off x="681566" y="198966"/>
              <a:ext cx="43180" cy="43180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</a:pPr>
              <a:endParaRPr kumimoji="1" lang="zh-CN" altLang="en-US" sz="1100" b="1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3" name="流程图: 接点 22"/>
            <p:cNvSpPr>
              <a:spLocks noChangeArrowheads="1"/>
            </p:cNvSpPr>
            <p:nvPr/>
          </p:nvSpPr>
          <p:spPr bwMode="auto">
            <a:xfrm>
              <a:off x="1367366" y="495300"/>
              <a:ext cx="43180" cy="43180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</a:pPr>
              <a:endParaRPr kumimoji="1" lang="zh-CN" altLang="en-US" sz="1100" b="1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4" name="流程图: 接点 23"/>
            <p:cNvSpPr>
              <a:spLocks noChangeArrowheads="1"/>
            </p:cNvSpPr>
            <p:nvPr/>
          </p:nvSpPr>
          <p:spPr bwMode="auto">
            <a:xfrm>
              <a:off x="1367366" y="791633"/>
              <a:ext cx="43180" cy="43180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</a:pPr>
              <a:endParaRPr kumimoji="1" lang="zh-CN" altLang="en-US" sz="1100" b="1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5" name="流程图: 接点 24"/>
            <p:cNvSpPr>
              <a:spLocks noChangeArrowheads="1"/>
            </p:cNvSpPr>
            <p:nvPr/>
          </p:nvSpPr>
          <p:spPr bwMode="auto">
            <a:xfrm>
              <a:off x="1710266" y="791633"/>
              <a:ext cx="43180" cy="43180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</a:pPr>
              <a:endParaRPr kumimoji="1" lang="zh-CN" altLang="en-US" sz="1100" b="1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6" name="矩形 25"/>
            <p:cNvSpPr>
              <a:spLocks noChangeArrowheads="1"/>
            </p:cNvSpPr>
            <p:nvPr/>
          </p:nvSpPr>
          <p:spPr bwMode="auto">
            <a:xfrm>
              <a:off x="228600" y="397933"/>
              <a:ext cx="114300" cy="1981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kumimoji="1" lang="en-US" sz="1100" b="1" i="1" kern="100">
                  <a:solidFill>
                    <a:srgbClr val="003366"/>
                  </a:solidFill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</a:rPr>
                <a:t>x</a:t>
              </a:r>
              <a:r>
                <a:rPr kumimoji="1" lang="en-US" sz="1100" b="1" kern="100" baseline="-25000">
                  <a:solidFill>
                    <a:srgbClr val="003366"/>
                  </a:solidFill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</a:rPr>
                <a:t>2</a:t>
              </a:r>
              <a:endParaRPr kumimoji="1" lang="zh-CN" altLang="en-US" sz="1100" b="1" kern="100">
                <a:solidFill>
                  <a:srgbClr val="003366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>
              <a:spLocks noChangeArrowheads="1"/>
            </p:cNvSpPr>
            <p:nvPr/>
          </p:nvSpPr>
          <p:spPr bwMode="auto">
            <a:xfrm>
              <a:off x="228600" y="694266"/>
              <a:ext cx="114300" cy="1981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kumimoji="1" lang="en-US" sz="1100" b="1" i="1" kern="100">
                  <a:solidFill>
                    <a:srgbClr val="003366"/>
                  </a:solidFill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</a:rPr>
                <a:t>x</a:t>
              </a:r>
              <a:r>
                <a:rPr kumimoji="1" lang="en-US" sz="1100" b="1" kern="100" baseline="-25000">
                  <a:solidFill>
                    <a:srgbClr val="003366"/>
                  </a:solidFill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</a:rPr>
                <a:t>3</a:t>
              </a:r>
              <a:endParaRPr kumimoji="1" lang="zh-CN" altLang="en-US" sz="1100" b="1" kern="100">
                <a:solidFill>
                  <a:srgbClr val="003366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>
              <a:spLocks noChangeArrowheads="1"/>
            </p:cNvSpPr>
            <p:nvPr/>
          </p:nvSpPr>
          <p:spPr bwMode="auto">
            <a:xfrm>
              <a:off x="571500" y="101600"/>
              <a:ext cx="114300" cy="1981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kumimoji="1" lang="en-US" sz="1100" b="1" i="1" kern="100">
                  <a:solidFill>
                    <a:srgbClr val="003366"/>
                  </a:solidFill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</a:rPr>
                <a:t>x</a:t>
              </a:r>
              <a:r>
                <a:rPr kumimoji="1" lang="en-US" sz="1100" b="1" kern="100" baseline="-25000">
                  <a:solidFill>
                    <a:srgbClr val="003366"/>
                  </a:solidFill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</a:rPr>
                <a:t>1</a:t>
              </a:r>
              <a:endParaRPr kumimoji="1" lang="zh-CN" altLang="en-US" sz="1100" b="1" kern="100">
                <a:solidFill>
                  <a:srgbClr val="003366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>
              <a:spLocks noChangeArrowheads="1"/>
            </p:cNvSpPr>
            <p:nvPr/>
          </p:nvSpPr>
          <p:spPr bwMode="auto">
            <a:xfrm>
              <a:off x="571500" y="397933"/>
              <a:ext cx="114300" cy="1981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kumimoji="1" lang="en-US" sz="1100" b="1" i="1" kern="100">
                  <a:solidFill>
                    <a:srgbClr val="003366"/>
                  </a:solidFill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</a:rPr>
                <a:t>x</a:t>
              </a:r>
              <a:r>
                <a:rPr kumimoji="1" lang="en-US" sz="1100" b="1" kern="100" baseline="-25000">
                  <a:solidFill>
                    <a:srgbClr val="003366"/>
                  </a:solidFill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</a:rPr>
                <a:t>4</a:t>
              </a:r>
              <a:endParaRPr kumimoji="1" lang="zh-CN" altLang="en-US" sz="1100" b="1" kern="100">
                <a:solidFill>
                  <a:srgbClr val="003366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>
              <a:spLocks noChangeArrowheads="1"/>
            </p:cNvSpPr>
            <p:nvPr/>
          </p:nvSpPr>
          <p:spPr bwMode="auto">
            <a:xfrm>
              <a:off x="1257300" y="397933"/>
              <a:ext cx="114300" cy="1981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kumimoji="1" lang="en-US" sz="1100" b="1" i="1" kern="100">
                  <a:solidFill>
                    <a:srgbClr val="003366"/>
                  </a:solidFill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</a:rPr>
                <a:t>x</a:t>
              </a:r>
              <a:r>
                <a:rPr kumimoji="1" lang="en-US" sz="1100" b="1" kern="100" baseline="-25000">
                  <a:solidFill>
                    <a:srgbClr val="003366"/>
                  </a:solidFill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</a:rPr>
                <a:t>5</a:t>
              </a:r>
              <a:endParaRPr kumimoji="1" lang="zh-CN" altLang="en-US" sz="1100" b="1" kern="100">
                <a:solidFill>
                  <a:srgbClr val="003366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1257300" y="694266"/>
              <a:ext cx="114300" cy="1981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kumimoji="1" lang="en-US" sz="1100" b="1" i="1" kern="100">
                  <a:solidFill>
                    <a:srgbClr val="003366"/>
                  </a:solidFill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</a:rPr>
                <a:t>x</a:t>
              </a:r>
              <a:r>
                <a:rPr kumimoji="1" lang="en-US" sz="1100" b="1" kern="100" baseline="-25000">
                  <a:solidFill>
                    <a:srgbClr val="003366"/>
                  </a:solidFill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</a:rPr>
                <a:t>6</a:t>
              </a:r>
              <a:endParaRPr kumimoji="1" lang="zh-CN" altLang="en-US" sz="1100" b="1" kern="100">
                <a:solidFill>
                  <a:srgbClr val="003366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/>
            <p:cNvSpPr>
              <a:spLocks noChangeArrowheads="1"/>
            </p:cNvSpPr>
            <p:nvPr/>
          </p:nvSpPr>
          <p:spPr bwMode="auto">
            <a:xfrm>
              <a:off x="1600200" y="694266"/>
              <a:ext cx="114300" cy="1981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kumimoji="1" lang="en-US" sz="1100" b="1" i="1" kern="100">
                  <a:solidFill>
                    <a:srgbClr val="003366"/>
                  </a:solidFill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</a:rPr>
                <a:t>x</a:t>
              </a:r>
              <a:r>
                <a:rPr kumimoji="1" lang="en-US" sz="1100" b="1" kern="100" baseline="-25000">
                  <a:solidFill>
                    <a:srgbClr val="003366"/>
                  </a:solidFill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</a:rPr>
                <a:t>7</a:t>
              </a:r>
              <a:endParaRPr kumimoji="1" lang="zh-CN" altLang="en-US" sz="1100" b="1" kern="100">
                <a:solidFill>
                  <a:srgbClr val="003366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椭圆 32"/>
            <p:cNvSpPr>
              <a:spLocks noChangeArrowheads="1"/>
            </p:cNvSpPr>
            <p:nvPr/>
          </p:nvSpPr>
          <p:spPr bwMode="auto">
            <a:xfrm>
              <a:off x="114300" y="397933"/>
              <a:ext cx="342900" cy="594360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</a:pPr>
              <a:endParaRPr kumimoji="1" lang="zh-CN" altLang="en-US" sz="1100" b="1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34" name="矩形 33"/>
            <p:cNvSpPr>
              <a:spLocks noChangeArrowheads="1"/>
            </p:cNvSpPr>
            <p:nvPr/>
          </p:nvSpPr>
          <p:spPr bwMode="auto">
            <a:xfrm>
              <a:off x="2171700" y="0"/>
              <a:ext cx="2057400" cy="1089660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</a:pPr>
              <a:endParaRPr kumimoji="1" lang="zh-CN" altLang="en-US" sz="1100" b="1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35" name="流程图: 接点 34"/>
            <p:cNvSpPr>
              <a:spLocks noChangeArrowheads="1"/>
            </p:cNvSpPr>
            <p:nvPr/>
          </p:nvSpPr>
          <p:spPr bwMode="auto">
            <a:xfrm>
              <a:off x="2624666" y="495300"/>
              <a:ext cx="43180" cy="43180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</a:pPr>
              <a:endParaRPr kumimoji="1" lang="zh-CN" altLang="en-US" sz="1100" b="1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36" name="流程图: 接点 35"/>
            <p:cNvSpPr>
              <a:spLocks noChangeArrowheads="1"/>
            </p:cNvSpPr>
            <p:nvPr/>
          </p:nvSpPr>
          <p:spPr bwMode="auto">
            <a:xfrm>
              <a:off x="2624666" y="791633"/>
              <a:ext cx="43180" cy="43180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</a:pPr>
              <a:endParaRPr kumimoji="1" lang="zh-CN" altLang="en-US" sz="1100" b="1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37" name="流程图: 接点 36"/>
            <p:cNvSpPr>
              <a:spLocks noChangeArrowheads="1"/>
            </p:cNvSpPr>
            <p:nvPr/>
          </p:nvSpPr>
          <p:spPr bwMode="auto">
            <a:xfrm>
              <a:off x="2967566" y="495300"/>
              <a:ext cx="43180" cy="43180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</a:pPr>
              <a:endParaRPr kumimoji="1" lang="zh-CN" altLang="en-US" sz="1100" b="1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38" name="流程图: 接点 37"/>
            <p:cNvSpPr>
              <a:spLocks noChangeArrowheads="1"/>
            </p:cNvSpPr>
            <p:nvPr/>
          </p:nvSpPr>
          <p:spPr bwMode="auto">
            <a:xfrm>
              <a:off x="2967566" y="198966"/>
              <a:ext cx="43180" cy="43180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</a:pPr>
              <a:endParaRPr kumimoji="1" lang="zh-CN" altLang="en-US" sz="1100" b="1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39" name="流程图: 接点 38"/>
            <p:cNvSpPr>
              <a:spLocks noChangeArrowheads="1"/>
            </p:cNvSpPr>
            <p:nvPr/>
          </p:nvSpPr>
          <p:spPr bwMode="auto">
            <a:xfrm>
              <a:off x="3653366" y="495300"/>
              <a:ext cx="43180" cy="43180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</a:pPr>
              <a:endParaRPr kumimoji="1" lang="zh-CN" altLang="en-US" sz="1100" b="1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40" name="流程图: 接点 39"/>
            <p:cNvSpPr>
              <a:spLocks noChangeArrowheads="1"/>
            </p:cNvSpPr>
            <p:nvPr/>
          </p:nvSpPr>
          <p:spPr bwMode="auto">
            <a:xfrm>
              <a:off x="3653366" y="791633"/>
              <a:ext cx="43180" cy="43180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</a:pPr>
              <a:endParaRPr kumimoji="1" lang="zh-CN" altLang="en-US" sz="1100" b="1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41" name="流程图: 接点 40"/>
            <p:cNvSpPr>
              <a:spLocks noChangeArrowheads="1"/>
            </p:cNvSpPr>
            <p:nvPr/>
          </p:nvSpPr>
          <p:spPr bwMode="auto">
            <a:xfrm>
              <a:off x="3996266" y="791633"/>
              <a:ext cx="43180" cy="43180"/>
            </a:xfrm>
            <a:prstGeom prst="flowChartConnector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</a:pPr>
              <a:endParaRPr kumimoji="1" lang="zh-CN" altLang="en-US" sz="1100" b="1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42" name="矩形 41"/>
            <p:cNvSpPr>
              <a:spLocks noChangeArrowheads="1"/>
            </p:cNvSpPr>
            <p:nvPr/>
          </p:nvSpPr>
          <p:spPr bwMode="auto">
            <a:xfrm>
              <a:off x="2514600" y="397933"/>
              <a:ext cx="114300" cy="1981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kumimoji="1" lang="en-US" sz="1100" b="1" i="1" kern="100">
                  <a:solidFill>
                    <a:srgbClr val="003366"/>
                  </a:solidFill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</a:rPr>
                <a:t>x</a:t>
              </a:r>
              <a:r>
                <a:rPr kumimoji="1" lang="en-US" sz="1100" b="1" kern="100" baseline="-25000">
                  <a:solidFill>
                    <a:srgbClr val="003366"/>
                  </a:solidFill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</a:rPr>
                <a:t>2</a:t>
              </a:r>
              <a:endParaRPr kumimoji="1" lang="zh-CN" altLang="en-US" sz="1100" b="1" kern="100">
                <a:solidFill>
                  <a:srgbClr val="003366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>
              <a:spLocks noChangeArrowheads="1"/>
            </p:cNvSpPr>
            <p:nvPr/>
          </p:nvSpPr>
          <p:spPr bwMode="auto">
            <a:xfrm>
              <a:off x="2514600" y="694266"/>
              <a:ext cx="114300" cy="1981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kumimoji="1" lang="en-US" sz="1100" b="1" i="1" kern="100">
                  <a:solidFill>
                    <a:srgbClr val="003366"/>
                  </a:solidFill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</a:rPr>
                <a:t>x</a:t>
              </a:r>
              <a:r>
                <a:rPr kumimoji="1" lang="en-US" sz="1100" b="1" kern="100" baseline="-25000">
                  <a:solidFill>
                    <a:srgbClr val="003366"/>
                  </a:solidFill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</a:rPr>
                <a:t>3</a:t>
              </a:r>
              <a:endParaRPr kumimoji="1" lang="zh-CN" altLang="en-US" sz="1100" b="1" kern="100">
                <a:solidFill>
                  <a:srgbClr val="003366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>
              <a:spLocks noChangeArrowheads="1"/>
            </p:cNvSpPr>
            <p:nvPr/>
          </p:nvSpPr>
          <p:spPr bwMode="auto">
            <a:xfrm>
              <a:off x="2857500" y="101600"/>
              <a:ext cx="114300" cy="1981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kumimoji="1" lang="en-US" sz="1100" b="1" i="1" kern="100">
                  <a:solidFill>
                    <a:srgbClr val="003366"/>
                  </a:solidFill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</a:rPr>
                <a:t>x</a:t>
              </a:r>
              <a:r>
                <a:rPr kumimoji="1" lang="en-US" sz="1100" b="1" kern="100" baseline="-25000">
                  <a:solidFill>
                    <a:srgbClr val="003366"/>
                  </a:solidFill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</a:rPr>
                <a:t>1</a:t>
              </a:r>
              <a:endParaRPr kumimoji="1" lang="zh-CN" altLang="en-US" sz="1100" b="1" kern="100">
                <a:solidFill>
                  <a:srgbClr val="003366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>
              <a:spLocks noChangeArrowheads="1"/>
            </p:cNvSpPr>
            <p:nvPr/>
          </p:nvSpPr>
          <p:spPr bwMode="auto">
            <a:xfrm>
              <a:off x="2857500" y="397933"/>
              <a:ext cx="114300" cy="1981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kumimoji="1" lang="en-US" sz="1100" b="1" i="1" kern="100">
                  <a:solidFill>
                    <a:srgbClr val="003366"/>
                  </a:solidFill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</a:rPr>
                <a:t>x</a:t>
              </a:r>
              <a:r>
                <a:rPr kumimoji="1" lang="en-US" sz="1100" b="1" kern="100" baseline="-25000">
                  <a:solidFill>
                    <a:srgbClr val="003366"/>
                  </a:solidFill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</a:rPr>
                <a:t>4</a:t>
              </a:r>
              <a:endParaRPr kumimoji="1" lang="zh-CN" altLang="en-US" sz="1100" b="1" kern="100">
                <a:solidFill>
                  <a:srgbClr val="003366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>
              <a:spLocks noChangeArrowheads="1"/>
            </p:cNvSpPr>
            <p:nvPr/>
          </p:nvSpPr>
          <p:spPr bwMode="auto">
            <a:xfrm>
              <a:off x="3543300" y="397933"/>
              <a:ext cx="114300" cy="1981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kumimoji="1" lang="en-US" sz="1100" b="1" i="1" kern="100">
                  <a:solidFill>
                    <a:srgbClr val="003366"/>
                  </a:solidFill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</a:rPr>
                <a:t>x</a:t>
              </a:r>
              <a:r>
                <a:rPr kumimoji="1" lang="en-US" sz="1100" b="1" kern="100" baseline="-25000">
                  <a:solidFill>
                    <a:srgbClr val="003366"/>
                  </a:solidFill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</a:rPr>
                <a:t>5</a:t>
              </a:r>
              <a:endParaRPr kumimoji="1" lang="zh-CN" altLang="en-US" sz="1100" b="1" kern="100">
                <a:solidFill>
                  <a:srgbClr val="003366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/>
            <p:cNvSpPr>
              <a:spLocks noChangeArrowheads="1"/>
            </p:cNvSpPr>
            <p:nvPr/>
          </p:nvSpPr>
          <p:spPr bwMode="auto">
            <a:xfrm>
              <a:off x="3543300" y="694266"/>
              <a:ext cx="114300" cy="1981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kumimoji="1" lang="en-US" sz="1100" b="1" i="1" kern="100">
                  <a:solidFill>
                    <a:srgbClr val="003366"/>
                  </a:solidFill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</a:rPr>
                <a:t>x</a:t>
              </a:r>
              <a:r>
                <a:rPr kumimoji="1" lang="en-US" sz="1100" b="1" kern="100" baseline="-25000">
                  <a:solidFill>
                    <a:srgbClr val="003366"/>
                  </a:solidFill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</a:rPr>
                <a:t>6</a:t>
              </a:r>
              <a:endParaRPr kumimoji="1" lang="zh-CN" altLang="en-US" sz="1100" b="1" kern="100">
                <a:solidFill>
                  <a:srgbClr val="003366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/>
            <p:cNvSpPr>
              <a:spLocks noChangeArrowheads="1"/>
            </p:cNvSpPr>
            <p:nvPr/>
          </p:nvSpPr>
          <p:spPr bwMode="auto">
            <a:xfrm>
              <a:off x="3886200" y="694266"/>
              <a:ext cx="114300" cy="1981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</a:pPr>
              <a:r>
                <a:rPr kumimoji="1" lang="en-US" sz="1100" b="1" i="1" kern="100">
                  <a:solidFill>
                    <a:srgbClr val="003366"/>
                  </a:solidFill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</a:rPr>
                <a:t>x</a:t>
              </a:r>
              <a:r>
                <a:rPr kumimoji="1" lang="en-US" sz="1100" b="1" kern="100" baseline="-25000">
                  <a:solidFill>
                    <a:srgbClr val="003366"/>
                  </a:solidFill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</a:rPr>
                <a:t>7</a:t>
              </a:r>
              <a:endParaRPr kumimoji="1" lang="zh-CN" altLang="en-US" sz="1100" b="1" kern="100">
                <a:solidFill>
                  <a:srgbClr val="003366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椭圆 48"/>
            <p:cNvSpPr>
              <a:spLocks noChangeArrowheads="1"/>
            </p:cNvSpPr>
            <p:nvPr/>
          </p:nvSpPr>
          <p:spPr bwMode="auto">
            <a:xfrm>
              <a:off x="2400300" y="397933"/>
              <a:ext cx="342900" cy="594360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</a:pPr>
              <a:endParaRPr kumimoji="1" lang="zh-CN" altLang="en-US" sz="1100" b="1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50" name="椭圆 49"/>
            <p:cNvSpPr>
              <a:spLocks noChangeArrowheads="1"/>
            </p:cNvSpPr>
            <p:nvPr/>
          </p:nvSpPr>
          <p:spPr bwMode="auto">
            <a:xfrm>
              <a:off x="3429000" y="368300"/>
              <a:ext cx="685800" cy="594360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</a:pPr>
              <a:endParaRPr kumimoji="1" lang="zh-CN" altLang="en-US" sz="1100" b="1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51" name="椭圆 50"/>
            <p:cNvSpPr>
              <a:spLocks noChangeArrowheads="1"/>
            </p:cNvSpPr>
            <p:nvPr/>
          </p:nvSpPr>
          <p:spPr bwMode="auto">
            <a:xfrm rot="1680000">
              <a:off x="2404533" y="4233"/>
              <a:ext cx="689610" cy="1057910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</a:pPr>
              <a:endParaRPr kumimoji="1" lang="zh-CN" altLang="en-US" sz="1100" b="1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52" name="椭圆 51"/>
            <p:cNvSpPr>
              <a:spLocks noChangeArrowheads="1"/>
            </p:cNvSpPr>
            <p:nvPr/>
          </p:nvSpPr>
          <p:spPr bwMode="auto">
            <a:xfrm rot="1620000">
              <a:off x="342900" y="198966"/>
              <a:ext cx="1522730" cy="734060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</a:pPr>
              <a:endParaRPr kumimoji="1" lang="zh-CN" altLang="en-US" sz="1100" b="1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53" name="椭圆 52"/>
            <p:cNvSpPr>
              <a:spLocks noChangeArrowheads="1"/>
            </p:cNvSpPr>
            <p:nvPr/>
          </p:nvSpPr>
          <p:spPr bwMode="auto">
            <a:xfrm rot="1620000">
              <a:off x="2628900" y="198966"/>
              <a:ext cx="1522730" cy="734060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</a:ln>
            <a:effec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</a:pPr>
              <a:endParaRPr kumimoji="1" lang="zh-CN" altLang="en-US" sz="1100" b="1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719064" y="2160000"/>
            <a:ext cx="2634465" cy="4886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</a:pPr>
            <a:r>
              <a:rPr lang="en-US" altLang="zh-CN" sz="2200" b="1" kern="0" dirty="0">
                <a:solidFill>
                  <a:srgbClr val="0000FF"/>
                </a:solidFill>
                <a:latin typeface="Times New Roman" panose="02020603050405020304"/>
                <a:ea typeface="黑体" panose="02010609060101010101" pitchFamily="2" charset="-122"/>
              </a:rPr>
              <a:t>K-</a:t>
            </a:r>
            <a:r>
              <a:rPr lang="zh-CN" altLang="en-US" sz="2200" b="1" kern="0" dirty="0">
                <a:solidFill>
                  <a:srgbClr val="0000FF"/>
                </a:solidFill>
                <a:latin typeface="Times New Roman" panose="02020603050405020304"/>
                <a:ea typeface="黑体" panose="02010609060101010101" pitchFamily="2" charset="-122"/>
              </a:rPr>
              <a:t>均值聚类示例</a:t>
            </a:r>
            <a:endParaRPr lang="en-US" altLang="zh-CN" sz="2200" b="1" kern="0" dirty="0">
              <a:solidFill>
                <a:srgbClr val="0000FF"/>
              </a:solidFill>
              <a:latin typeface="Times New Roman" panose="02020603050405020304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3"/>
              <p:cNvSpPr>
                <a:spLocks noChangeArrowheads="1"/>
              </p:cNvSpPr>
              <p:nvPr/>
            </p:nvSpPr>
            <p:spPr bwMode="auto">
              <a:xfrm>
                <a:off x="773789" y="2136808"/>
                <a:ext cx="5313246" cy="380679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marL="342900" indent="-342900" fontAlgn="base"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Font typeface="Wingdings" panose="05000000000000000000" pitchFamily="2" charset="2"/>
                  <a:buChar char="w"/>
                </a:pPr>
                <a:r>
                  <a:rPr kumimoji="1" lang="en-US" altLang="zh-CN" sz="22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CLIQUE</a:t>
                </a:r>
                <a:r>
                  <a:rPr kumimoji="1" lang="zh-CN" altLang="en-US" sz="22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聚类的基本思想</a:t>
                </a:r>
                <a:endParaRPr kumimoji="1" lang="en-US" altLang="zh-CN" sz="2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  <a:p>
                <a:pPr marL="342900" indent="-342900" algn="just" fontAlgn="base"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SzPct val="55000"/>
                  <a:buFont typeface="Wingdings" panose="05000000000000000000" pitchFamily="2" charset="2"/>
                  <a:buChar char="n"/>
                </a:pPr>
                <a:r>
                  <a:rPr lang="en-US" altLang="zh-CN" sz="2000" kern="1200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CLIQUE</a:t>
                </a:r>
                <a:r>
                  <a:rPr lang="zh-CN" altLang="zh-CN" sz="2000" kern="1200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是一种基于网格和密度的聚类算法</a:t>
                </a:r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  <a:p>
                <a:pPr marL="342900" indent="-342900" algn="just" fontAlgn="base">
                  <a:lnSpc>
                    <a:spcPts val="27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SzPct val="55000"/>
                  <a:buFont typeface="Wingdings" panose="05000000000000000000" pitchFamily="2" charset="2"/>
                  <a:buChar char="n"/>
                </a:pPr>
                <a:r>
                  <a:rPr lang="zh-CN" altLang="zh-CN" sz="2000" kern="1200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高维空间被划分为一系列低维的单元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，</a:t>
                </a:r>
                <a:r>
                  <a:rPr lang="zh-CN" altLang="zh-CN" sz="2000" kern="1200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超过</a:t>
                </a:r>
                <a:r>
                  <a:rPr lang="zh-CN" altLang="zh-CN" sz="2000" kern="1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密度阈值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为</a:t>
                </a:r>
                <a:r>
                  <a:rPr lang="zh-CN" altLang="zh-CN" sz="2000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稠密单元，稠密单元组成的区域才可能是</a:t>
                </a:r>
                <a:r>
                  <a:rPr lang="zh-CN" altLang="zh-CN" sz="2000" dirty="0">
                    <a:latin typeface="Times New Roman" panose="02020603050405020304" pitchFamily="18" charset="0"/>
                    <a:ea typeface="黑体" panose="02010609060101010101" pitchFamily="2" charset="-122"/>
                    <a:sym typeface="+mn-ea"/>
                  </a:rPr>
                  <a:t>潜在的簇</a:t>
                </a:r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2" charset="-122"/>
                  <a:sym typeface="+mn-ea"/>
                </a:endParaRPr>
              </a:p>
              <a:p>
                <a:pPr marL="342900" indent="-342900" fontAlgn="base"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SzPct val="55000"/>
                  <a:buFont typeface="Wingdings" panose="05000000000000000000" pitchFamily="2" charset="2"/>
                  <a:buChar char="n"/>
                </a:pPr>
                <a:r>
                  <a:rPr lang="zh-CN" altLang="zh-CN" sz="2000" kern="1200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算法需给定</a:t>
                </a:r>
                <a:r>
                  <a:rPr lang="zh-CN" altLang="zh-CN" sz="2000" dirty="0">
                    <a:latin typeface="Times New Roman" panose="02020603050405020304" pitchFamily="18" charset="0"/>
                    <a:ea typeface="黑体" panose="02010609060101010101" pitchFamily="2" charset="-122"/>
                    <a:sym typeface="+mn-ea"/>
                  </a:rPr>
                  <a:t>两个</a:t>
                </a:r>
                <a:r>
                  <a:rPr lang="zh-CN" altLang="zh-CN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  <a:sym typeface="+mn-ea"/>
                  </a:rPr>
                  <a:t>超参数</a:t>
                </a:r>
                <a:r>
                  <a:rPr lang="zh-CN" altLang="zh-CN" sz="2000" dirty="0">
                    <a:latin typeface="Times New Roman" panose="02020603050405020304" pitchFamily="18" charset="0"/>
                    <a:ea typeface="黑体" panose="02010609060101010101" pitchFamily="2" charset="-122"/>
                    <a:sym typeface="+mn-ea"/>
                  </a:rPr>
                  <a:t>：</a:t>
                </a:r>
                <a:endParaRPr lang="en-US" altLang="zh-CN" sz="2000" dirty="0">
                  <a:latin typeface="Times New Roman" panose="02020603050405020304" pitchFamily="18" charset="0"/>
                  <a:ea typeface="黑体" panose="02010609060101010101" pitchFamily="2" charset="-122"/>
                  <a:sym typeface="+mn-ea"/>
                </a:endParaRPr>
              </a:p>
              <a:p>
                <a:pPr indent="-342900" fontAlgn="base"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Font typeface="黑体" panose="02010609060101010101" pitchFamily="49" charset="-122"/>
                  <a:buChar char="-"/>
                </a:pPr>
                <a:r>
                  <a:rPr lang="en-US" altLang="zh-CN" sz="2000" kern="1200" dirty="0">
                    <a:latin typeface="Times New Roman" panose="02020603050405020304" pitchFamily="18" charset="0"/>
                    <a:ea typeface="黑体" panose="02010609060101010101" pitchFamily="2" charset="-122"/>
                    <a:sym typeface="+mn-ea"/>
                  </a:rPr>
                  <a:t> </a:t>
                </a:r>
                <a:r>
                  <a:rPr lang="zh-CN" altLang="zh-CN" sz="2000" kern="1200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用于划分网格的区间个数</a:t>
                </a:r>
                <a14:m>
                  <m:oMath xmlns:m="http://schemas.openxmlformats.org/officeDocument/2006/math">
                    <m:r>
                      <a:rPr lang="en-US" altLang="zh-CN" sz="2000" kern="1200"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𝜉</m:t>
                    </m:r>
                  </m:oMath>
                </a14:m>
                <a:r>
                  <a:rPr lang="zh-CN" altLang="zh-CN" sz="2000" kern="1200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000" kern="1200"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𝜉</m:t>
                    </m:r>
                    <m:r>
                      <a:rPr lang="en-US" altLang="zh-CN" sz="2000" kern="1200"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&gt;0</m:t>
                    </m:r>
                  </m:oMath>
                </a14:m>
                <a:r>
                  <a:rPr lang="zh-CN" altLang="zh-CN" sz="2000" kern="1200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）</a:t>
                </a:r>
                <a:endParaRPr lang="en-US" altLang="zh-CN" sz="2000" kern="1200" dirty="0"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  <a:p>
                <a:pPr indent="-342900" fontAlgn="base"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Font typeface="黑体" panose="02010609060101010101" pitchFamily="49" charset="-122"/>
                  <a:buChar char="-"/>
                </a:pPr>
                <a:r>
                  <a:rPr lang="en-US" altLang="zh-CN" sz="2000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 </a:t>
                </a:r>
                <a:r>
                  <a:rPr lang="zh-CN" altLang="zh-CN" sz="2000" kern="1200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用于识别稠密网格的密度阈值</a:t>
                </a:r>
                <a14:m>
                  <m:oMath xmlns:m="http://schemas.openxmlformats.org/officeDocument/2006/math">
                    <m:r>
                      <a:rPr lang="en-US" altLang="zh-CN" sz="2000" kern="1200"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𝜏</m:t>
                    </m:r>
                  </m:oMath>
                </a14:m>
                <a:r>
                  <a:rPr lang="zh-CN" altLang="zh-CN" sz="2000" kern="1200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000" kern="1200"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𝜏</m:t>
                    </m:r>
                    <m:r>
                      <a:rPr lang="zh-CN" altLang="zh-CN" sz="2000" kern="1200"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≥</m:t>
                    </m:r>
                    <m:r>
                      <a:rPr lang="en-US" altLang="zh-CN" sz="2000" kern="1200"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0</m:t>
                    </m:r>
                  </m:oMath>
                </a14:m>
                <a:r>
                  <a:rPr lang="zh-CN" altLang="zh-CN" sz="2000" kern="1200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）</a:t>
                </a:r>
                <a:endParaRPr lang="en-US" altLang="zh-CN" sz="2000" kern="1200" dirty="0"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mc:Choice>
        <mc:Fallback>
          <p:sp>
            <p:nvSpPr>
              <p:cNvPr id="11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3789" y="2136808"/>
                <a:ext cx="5313246" cy="3806792"/>
              </a:xfrm>
              <a:prstGeom prst="rect">
                <a:avLst/>
              </a:prstGeom>
              <a:blipFill>
                <a:blip r:embed="rId3"/>
                <a:stretch>
                  <a:fillRect l="-1261" t="-1603" r="-1032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数据聚类 </a:t>
            </a:r>
            <a:r>
              <a:rPr lang="en-US" altLang="zh-CN" dirty="0">
                <a:ea typeface="黑体" panose="02010609060101010101" pitchFamily="2" charset="-122"/>
              </a:rPr>
              <a:t>(9)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defRPr/>
            </a:pPr>
            <a:endParaRPr kumimoji="1" lang="zh-CN" altLang="en-US" sz="2800" b="1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defRPr/>
            </a:pPr>
            <a:endParaRPr kumimoji="1" lang="zh-CN" altLang="en-US" sz="2800" b="1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defRPr/>
            </a:pPr>
            <a:endParaRPr kumimoji="1" lang="zh-CN" altLang="en-US" sz="2800" b="1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defRPr/>
            </a:pPr>
            <a:endParaRPr kumimoji="1" lang="zh-CN" altLang="en-US" sz="2800" b="1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defRPr/>
            </a:pPr>
            <a:endParaRPr kumimoji="1" lang="zh-CN" altLang="en-US" sz="2800" b="1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defRPr/>
            </a:pPr>
            <a:endParaRPr kumimoji="1" lang="zh-CN" altLang="en-US" sz="2800" b="1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defRPr/>
            </a:pPr>
            <a:endParaRPr kumimoji="1" lang="zh-CN" altLang="en-US" sz="2800" b="1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-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>
              <a:defRPr/>
            </a:pPr>
            <a:endParaRPr lang="zh-CN" altLang="en-US">
              <a:solidFill>
                <a:srgbClr val="003366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94148C5-4DAB-62AE-E0DC-BF9EC018F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5044" y="2136808"/>
            <a:ext cx="2517950" cy="2738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fontAlgn="base"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 typeface="Wingdings" panose="05000000000000000000" pitchFamily="2" charset="2"/>
              <a:buChar char="w"/>
            </a:pPr>
            <a:r>
              <a:rPr kumimoji="1"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基本步骤</a:t>
            </a:r>
            <a:endParaRPr kumimoji="1" lang="en-US" altLang="zh-CN" sz="2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</a:pP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- 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网格划分</a:t>
            </a:r>
            <a:endParaRPr lang="en-US" altLang="zh-CN" sz="2000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</a:pP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- 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稠密单元识别</a:t>
            </a:r>
            <a:endParaRPr lang="en-US" altLang="zh-CN" sz="2000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</a:pP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- 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候选网格剪枝</a:t>
            </a:r>
            <a:endParaRPr lang="en-US" altLang="zh-CN" sz="2000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fontAlgn="base"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</a:pP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- </a:t>
            </a:r>
            <a:r>
              <a:rPr lang="zh-CN" altLang="en-US" sz="2000" dirty="0">
                <a:solidFill>
                  <a:srgbClr val="0033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簇的发现</a:t>
            </a:r>
            <a:endParaRPr lang="en-US" altLang="zh-CN" sz="2000" dirty="0">
              <a:solidFill>
                <a:srgbClr val="003366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0896E2A8-0780-3E58-B89B-C9F2BE861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88" y="5505649"/>
            <a:ext cx="4459212" cy="1212853"/>
          </a:xfrm>
          <a:prstGeom prst="cloudCallout">
            <a:avLst>
              <a:gd name="adj1" fmla="val -76011"/>
              <a:gd name="adj2" fmla="val -4440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pPr algn="ctr" fontAlgn="base">
              <a:spcAft>
                <a:spcPct val="0"/>
              </a:spcAft>
              <a:buClr>
                <a:srgbClr val="003366"/>
              </a:buClr>
              <a:defRPr/>
            </a:pPr>
            <a:r>
              <a:rPr kumimoji="1" lang="zh-CN" altLang="en-US" sz="2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核心：</a:t>
            </a:r>
            <a:r>
              <a:rPr kumimoji="1"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稠密单元的识别和候选网格的剪枝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数据聚类 </a:t>
            </a:r>
            <a:r>
              <a:rPr lang="en-US" altLang="zh-CN" dirty="0">
                <a:ea typeface="黑体" panose="02010609060101010101" pitchFamily="2" charset="-122"/>
              </a:rPr>
              <a:t>(10)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defRPr/>
            </a:pPr>
            <a:endParaRPr kumimoji="1" lang="zh-CN" altLang="en-US" sz="2800" b="1">
              <a:solidFill>
                <a:srgbClr val="003366"/>
              </a:solidFill>
              <a:latin typeface="+mj-lt"/>
              <a:ea typeface="黑体" panose="02010609060101010101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defRPr/>
            </a:pPr>
            <a:endParaRPr kumimoji="1" lang="zh-CN" altLang="en-US" sz="2800" b="1">
              <a:solidFill>
                <a:srgbClr val="003366"/>
              </a:solidFill>
              <a:latin typeface="+mj-lt"/>
              <a:ea typeface="黑体" panose="02010609060101010101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defRPr/>
            </a:pPr>
            <a:endParaRPr kumimoji="1" lang="zh-CN" altLang="en-US" sz="2800" b="1">
              <a:solidFill>
                <a:srgbClr val="003366"/>
              </a:solidFill>
              <a:latin typeface="+mj-lt"/>
              <a:ea typeface="黑体" panose="02010609060101010101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defRPr/>
            </a:pPr>
            <a:endParaRPr kumimoji="1" lang="zh-CN" altLang="en-US" sz="2800" b="1">
              <a:solidFill>
                <a:srgbClr val="003366"/>
              </a:solidFill>
              <a:latin typeface="+mj-lt"/>
              <a:ea typeface="黑体" panose="02010609060101010101" pitchFamily="2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defRPr/>
            </a:pPr>
            <a:endParaRPr kumimoji="1" lang="zh-CN" altLang="en-US" sz="2800" b="1">
              <a:solidFill>
                <a:srgbClr val="003366"/>
              </a:solidFill>
              <a:latin typeface="+mj-lt"/>
              <a:ea typeface="黑体" panose="0201060906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defRPr/>
            </a:pPr>
            <a:endParaRPr kumimoji="1" lang="zh-CN" altLang="en-US" sz="2800" b="1">
              <a:solidFill>
                <a:srgbClr val="003366"/>
              </a:solidFill>
              <a:latin typeface="+mj-lt"/>
              <a:ea typeface="黑体" panose="02010609060101010101" pitchFamily="2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defRPr/>
            </a:pPr>
            <a:endParaRPr kumimoji="1" lang="zh-CN" altLang="en-US" sz="2800" b="1">
              <a:solidFill>
                <a:srgbClr val="003366"/>
              </a:solidFill>
              <a:latin typeface="+mj-lt"/>
              <a:ea typeface="黑体" panose="02010609060101010101" pitchFamily="2" charset="-122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-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>
              <a:defRPr/>
            </a:pPr>
            <a:endParaRPr lang="zh-CN" altLang="en-US">
              <a:solidFill>
                <a:srgbClr val="003366"/>
              </a:solidFill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63342" y="321337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>
              <a:defRPr/>
            </a:pPr>
            <a:endParaRPr lang="zh-CN" altLang="en-US">
              <a:solidFill>
                <a:srgbClr val="003366"/>
              </a:solidFill>
              <a:latin typeface="+mj-lt"/>
              <a:ea typeface="宋体" panose="02010600030101010101" pitchFamily="2" charset="-122"/>
            </a:endParaRPr>
          </a:p>
        </p:txBody>
      </p:sp>
      <p:graphicFrame>
        <p:nvGraphicFramePr>
          <p:cNvPr id="1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308968"/>
              </p:ext>
            </p:extLst>
          </p:nvPr>
        </p:nvGraphicFramePr>
        <p:xfrm>
          <a:off x="814985" y="3682092"/>
          <a:ext cx="383013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步骤：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0041912"/>
                  </p:ext>
                </p:extLst>
              </p:nvPr>
            </p:nvGraphicFramePr>
            <p:xfrm>
              <a:off x="814983" y="4048760"/>
              <a:ext cx="3830133" cy="26189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301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40464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800" b="0" kern="1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1.</a:t>
                          </a:r>
                          <a:r>
                            <a:rPr lang="zh-CN" altLang="zh-CN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将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𝒜</m:t>
                              </m:r>
                            </m:oMath>
                          </a14:m>
                          <a:r>
                            <a:rPr lang="zh-CN" altLang="zh-CN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的每一维度划分成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1600" b="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ξ</m:t>
                              </m:r>
                            </m:oMath>
                          </a14:m>
                          <a:r>
                            <a:rPr lang="zh-CN" altLang="zh-CN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个等长区间，得到</a:t>
                          </a:r>
                          <a:r>
                            <a:rPr lang="en-US" altLang="zh-CN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1</a:t>
                          </a:r>
                          <a:r>
                            <a:rPr lang="zh-CN" altLang="zh-CN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维候选单元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𝒞</m:t>
                                  </m:r>
                                </m:e>
                                <m:sub>
                                  <m:r>
                                    <a:rPr lang="en-US" altLang="zh-CN" sz="1600" b="0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zh-CN" altLang="zh-CN" sz="1600" b="0" kern="1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600" b="0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2.</a:t>
                          </a:r>
                          <a:r>
                            <a:rPr lang="zh-CN" altLang="zh-CN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从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𝒞</m:t>
                                  </m:r>
                                </m:e>
                                <m:sub>
                                  <m:r>
                                    <a:rPr lang="en-US" altLang="zh-CN" sz="1600" b="0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zh-CN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中识别出包含样本个数大于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1600" b="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τ</m:t>
                              </m:r>
                            </m:oMath>
                          </a14:m>
                          <a:r>
                            <a:rPr lang="zh-CN" altLang="zh-CN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的稠密单元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𝒮</m:t>
                                  </m:r>
                                </m:e>
                                <m:sub>
                                  <m:r>
                                    <a:rPr lang="en-US" altLang="zh-CN" sz="1600" b="0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zh-CN" altLang="zh-CN" sz="1600" b="0" kern="1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3.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𝒮</m:t>
                              </m:r>
                              <m:r>
                                <m:rPr>
                                  <m:nor/>
                                </m:rPr>
                                <a:rPr lang="en-US" altLang="zh-CN" sz="1600" b="0" kern="1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+mn-lt"/>
                                  <a:ea typeface="黑体" panose="02010609060101010101" pitchFamily="2" charset="-122"/>
                                  <a:cs typeface="+mn-cs"/>
                                  <a:sym typeface="Symbol" panose="05050102010706020507" pitchFamily="18" charset="2"/>
                                </a:rPr>
                                <m:t></m:t>
                              </m:r>
                              <m:sSub>
                                <m:sSubPr>
                                  <m:ctrlPr>
                                    <a:rPr lang="zh-CN" altLang="zh-CN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𝒮</m:t>
                                  </m:r>
                                </m:e>
                                <m:sub>
                                  <m:r>
                                    <a:rPr lang="en-US" altLang="zh-CN" sz="1600" b="0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zh-CN" altLang="zh-CN" sz="1600" b="0" kern="1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600" b="0" kern="100" dirty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4.</a:t>
                          </a:r>
                          <a:r>
                            <a:rPr lang="en-US" altLang="zh-CN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For </a:t>
                          </a:r>
                          <a:r>
                            <a:rPr lang="en-US" altLang="zh-CN" sz="1600" b="0" i="1" kern="1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f</a:t>
                          </a:r>
                          <a:r>
                            <a:rPr lang="en-US" altLang="zh-CN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=2 To </a:t>
                          </a:r>
                          <a:r>
                            <a:rPr lang="en-US" altLang="zh-CN" sz="1600" b="0" i="1" kern="1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d</a:t>
                          </a:r>
                          <a:r>
                            <a:rPr lang="en-US" altLang="zh-CN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 Do</a:t>
                          </a:r>
                        </a:p>
                        <a:p>
                          <a:pPr marL="342900" lvl="0" indent="-342900">
                            <a:buAutoNum type="arabicPeriod" startAt="5"/>
                          </a:pPr>
                          <a:r>
                            <a:rPr lang="zh-CN" altLang="zh-CN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自连接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𝒮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600" b="0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f</m:t>
                                  </m:r>
                                  <m:r>
                                    <a:rPr lang="en-US" altLang="zh-CN" sz="1600" b="0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zh-CN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中的稠密单元生成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𝑓</m:t>
                              </m:r>
                            </m:oMath>
                          </a14:m>
                          <a:r>
                            <a:rPr lang="zh-CN" altLang="zh-CN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维候选单元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𝒞</m:t>
                                  </m:r>
                                </m:e>
                                <m:sub>
                                  <m:r>
                                    <a:rPr lang="en-US" altLang="zh-CN" sz="1600" b="0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𝑓</m:t>
                                  </m:r>
                                </m:sub>
                              </m:sSub>
                            </m:oMath>
                          </a14:m>
                          <a:endParaRPr lang="en-US" altLang="zh-CN" sz="1600" b="0" kern="1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+mn-cs"/>
                          </a:endParaRPr>
                        </a:p>
                        <a:p>
                          <a:pPr marL="342900" lvl="0" indent="-342900">
                            <a:buAutoNum type="arabicPeriod" startAt="5"/>
                          </a:pPr>
                          <a:r>
                            <a:rPr lang="zh-CN" altLang="zh-CN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从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𝒞</m:t>
                                  </m:r>
                                </m:e>
                                <m:sub>
                                  <m:r>
                                    <a:rPr lang="en-US" altLang="zh-CN" sz="1600" b="0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𝑓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zh-CN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中识别出包含样本个数大于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𝜏</m:t>
                              </m:r>
                            </m:oMath>
                          </a14:m>
                          <a:r>
                            <a:rPr lang="zh-CN" altLang="zh-CN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的稠密单元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𝒮</m:t>
                                  </m:r>
                                </m:e>
                                <m:sub>
                                  <m:r>
                                    <a:rPr lang="en-US" altLang="zh-CN" sz="1600" b="0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𝑓</m:t>
                                  </m:r>
                                </m:sub>
                              </m:sSub>
                            </m:oMath>
                          </a14:m>
                          <a:endParaRPr lang="zh-CN" altLang="zh-CN" sz="1600" b="0" kern="1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0041912"/>
                  </p:ext>
                </p:extLst>
              </p:nvPr>
            </p:nvGraphicFramePr>
            <p:xfrm>
              <a:off x="814983" y="4048760"/>
              <a:ext cx="3830133" cy="26189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301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61899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9" t="-1163" r="-477" b="-18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3497624"/>
                  </p:ext>
                </p:extLst>
              </p:nvPr>
            </p:nvGraphicFramePr>
            <p:xfrm>
              <a:off x="4796760" y="2580530"/>
              <a:ext cx="4208050" cy="39667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80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39543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6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7.</a:t>
                          </a:r>
                          <a:r>
                            <a:rPr lang="en-US" altLang="zh-CN" sz="1600" b="0" kern="0" dirty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effectLst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𝒮</m:t>
                              </m:r>
                              <m:r>
                                <a:rPr lang="en-US" altLang="zh-CN" sz="1600" b="0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←</m:t>
                              </m:r>
                              <m:r>
                                <a:rPr lang="en-US" altLang="zh-CN" sz="1600" b="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𝒮</m:t>
                              </m:r>
                              <m:r>
                                <a:rPr lang="zh-CN" altLang="en-US" sz="1600" b="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zh-CN" altLang="zh-CN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𝒮</m:t>
                                  </m:r>
                                </m:e>
                                <m:sub>
                                  <m:r>
                                    <a:rPr lang="en-US" altLang="zh-CN" sz="1600" b="0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𝑓</m:t>
                                  </m:r>
                                </m:sub>
                              </m:sSub>
                            </m:oMath>
                          </a14:m>
                          <a:endParaRPr lang="en-US" altLang="zh-CN" sz="1600" b="0" kern="100" dirty="0">
                            <a:solidFill>
                              <a:srgbClr val="000000"/>
                            </a:solidFill>
                            <a:effectLst/>
                            <a:latin typeface="黑体" panose="02010609060101010101" pitchFamily="2" charset="-122"/>
                            <a:ea typeface="黑体" panose="02010609060101010101" pitchFamily="2" charset="-122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6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9.</a:t>
                          </a:r>
                          <a:r>
                            <a:rPr lang="en-US" altLang="zh-CN" sz="1600" b="0" kern="100" dirty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ℂ</m:t>
                              </m:r>
                              <m:r>
                                <a:rPr lang="en-US" altLang="zh-CN" sz="1600" b="0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←</m:t>
                              </m:r>
                              <m:r>
                                <a:rPr lang="en-US" altLang="zh-CN" sz="1600" b="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∅</m:t>
                              </m:r>
                            </m:oMath>
                          </a14:m>
                          <a:r>
                            <a:rPr lang="en-US" altLang="zh-CN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黑体" panose="02010609060101010101" pitchFamily="2" charset="-122"/>
                              <a:ea typeface="黑体" panose="02010609060101010101" pitchFamily="2" charset="-122"/>
                              <a:cs typeface="+mn-cs"/>
                            </a:rPr>
                            <a:t> </a:t>
                          </a:r>
                        </a:p>
                        <a:p>
                          <a:pPr marL="0" lvl="0" indent="0" algn="just">
                            <a:lnSpc>
                              <a:spcPct val="100000"/>
                            </a:lnSpc>
                            <a:buFont typeface="Times New Roman" panose="02020603050405020304" pitchFamily="18" charset="0"/>
                            <a:buNone/>
                            <a:tabLst>
                              <a:tab pos="114300" algn="l"/>
                              <a:tab pos="228600" algn="l"/>
                              <a:tab pos="342900" algn="l"/>
                            </a:tabLst>
                          </a:pPr>
                          <a:r>
                            <a:rPr lang="en-US" altLang="zh-CN" sz="16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10.</a:t>
                          </a:r>
                          <a:r>
                            <a:rPr lang="en-US" altLang="zh-CN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For </a:t>
                          </a:r>
                          <a:r>
                            <a:rPr lang="en-US" altLang="zh-CN" sz="1600" b="0" i="1" kern="1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f</a:t>
                          </a:r>
                          <a:r>
                            <a:rPr lang="en-US" altLang="zh-CN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=</a:t>
                          </a:r>
                          <a:r>
                            <a:rPr lang="en-US" altLang="zh-CN" sz="1600" b="0" i="1" kern="1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d</a:t>
                          </a:r>
                          <a:r>
                            <a:rPr lang="en-US" altLang="zh-CN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 To 1 Do</a:t>
                          </a:r>
                          <a:r>
                            <a:rPr lang="en-US" altLang="zh-CN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黑体" panose="02010609060101010101" pitchFamily="2" charset="-122"/>
                              <a:ea typeface="黑体" panose="02010609060101010101" pitchFamily="2" charset="-122"/>
                              <a:cs typeface="+mn-cs"/>
                            </a:rPr>
                            <a:t>//</a:t>
                          </a:r>
                          <a:r>
                            <a:rPr lang="zh-CN" altLang="zh-CN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黑体" panose="02010609060101010101" pitchFamily="2" charset="-122"/>
                              <a:ea typeface="黑体" panose="02010609060101010101" pitchFamily="2" charset="-122"/>
                              <a:cs typeface="+mn-cs"/>
                            </a:rPr>
                            <a:t>样本同属不同维度的簇时</a:t>
                          </a:r>
                          <a:endParaRPr lang="en-US" altLang="zh-CN" sz="1600" b="0" kern="100" dirty="0">
                            <a:solidFill>
                              <a:srgbClr val="000000"/>
                            </a:solidFill>
                            <a:effectLst/>
                            <a:latin typeface="黑体" panose="02010609060101010101" pitchFamily="2" charset="-122"/>
                            <a:ea typeface="黑体" panose="02010609060101010101" pitchFamily="2" charset="-122"/>
                            <a:cs typeface="+mn-cs"/>
                          </a:endParaRPr>
                        </a:p>
                        <a:p>
                          <a:pPr marL="342900" lvl="0" indent="-342900" algn="just">
                            <a:lnSpc>
                              <a:spcPct val="100000"/>
                            </a:lnSpc>
                            <a:buFont typeface="Times New Roman" panose="02020603050405020304" pitchFamily="18" charset="0"/>
                            <a:buAutoNum type="arabicPeriod" startAt="11"/>
                            <a:tabLst>
                              <a:tab pos="114300" algn="l"/>
                              <a:tab pos="228600" algn="l"/>
                              <a:tab pos="342900" algn="l"/>
                            </a:tabLst>
                          </a:pPr>
                          <a:r>
                            <a:rPr lang="zh-CN" altLang="zh-CN" sz="1600" b="0" kern="100" noProof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从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600" b="0" i="1" kern="100" noProof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kern="100" noProof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𝒮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600" b="0" kern="100" noProof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f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zh-CN" sz="1600" b="0" kern="100" noProof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中找到互不连通的</a:t>
                          </a:r>
                          <a:r>
                            <a:rPr lang="en-US" altLang="zh-CN" sz="1600" b="0" i="1" kern="100" noProof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k</a:t>
                          </a:r>
                          <a:r>
                            <a:rPr lang="zh-CN" altLang="zh-CN" sz="1600" b="0" kern="100" noProof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个稠密单元集合</a:t>
                          </a:r>
                          <a:r>
                            <a:rPr lang="en-US" altLang="zh-CN" sz="1600" b="0" kern="100" baseline="0" noProof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   </a:t>
                          </a:r>
                        </a:p>
                        <a:p>
                          <a:pPr marL="0" lvl="0" indent="0" algn="just">
                            <a:lnSpc>
                              <a:spcPct val="100000"/>
                            </a:lnSpc>
                            <a:buFont typeface="Times New Roman" panose="02020603050405020304" pitchFamily="18" charset="0"/>
                            <a:buNone/>
                            <a:tabLst>
                              <a:tab pos="114300" algn="l"/>
                              <a:tab pos="228600" algn="l"/>
                              <a:tab pos="3429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0" kern="100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2" charset="-122"/>
                                    <a:cs typeface="+mn-cs"/>
                                  </a:rPr>
                                  <m:t>        </m:t>
                                </m:r>
                                <m:r>
                                  <a:rPr lang="en-US" altLang="zh-CN" sz="1600" b="0" kern="100" noProof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2" charset="-122"/>
                                    <a:cs typeface="+mn-cs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zh-CN" altLang="zh-CN" sz="1600" b="0" i="1" kern="100" noProof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黑体" panose="0201060906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b="0" kern="100" noProof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黑体" panose="02010609060101010101" pitchFamily="2" charset="-122"/>
                                        <a:cs typeface="+mn-cs"/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altLang="zh-CN" sz="1600" b="0" kern="100" noProof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黑体" panose="02010609060101010101" pitchFamily="2" charset="-122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600" b="0" kern="100" noProof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2" charset="-122"/>
                                    <a:cs typeface="+mn-cs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zh-CN" sz="1600" b="0" i="1" kern="100" noProof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黑体" panose="0201060906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b="0" kern="100" noProof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黑体" panose="02010609060101010101" pitchFamily="2" charset="-122"/>
                                        <a:cs typeface="+mn-cs"/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altLang="zh-CN" sz="1600" b="0" kern="100" noProof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黑体" panose="02010609060101010101" pitchFamily="2" charset="-122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600" b="0" kern="100" noProof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2" charset="-122"/>
                                    <a:cs typeface="+mn-cs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zh-CN" altLang="zh-CN" sz="1600" b="0" i="1" kern="100" noProof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黑体" panose="0201060906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b="0" kern="100" noProof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黑体" panose="02010609060101010101" pitchFamily="2" charset="-122"/>
                                        <a:cs typeface="+mn-cs"/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b="0" kern="100" noProof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黑体" panose="02010609060101010101" pitchFamily="2" charset="-122"/>
                                        <a:cs typeface="+mn-cs"/>
                                      </a:rPr>
                                      <m:t>k</m:t>
                                    </m:r>
                                  </m:sub>
                                </m:sSub>
                                <m:r>
                                  <a:rPr lang="en-US" altLang="zh-CN" sz="1600" b="0" kern="100" noProof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黑体" panose="02010609060101010101" pitchFamily="2" charset="-122"/>
                                    <a:cs typeface="+mn-cs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zh-CN" altLang="zh-CN" sz="1600" b="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2" charset="-122"/>
                            <a:cs typeface="+mn-cs"/>
                          </a:endParaRPr>
                        </a:p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Times New Roman" panose="02020603050405020304" pitchFamily="18" charset="0"/>
                            <a:buNone/>
                            <a:tabLst>
                              <a:tab pos="114300" algn="l"/>
                              <a:tab pos="228600" algn="l"/>
                              <a:tab pos="342900" algn="l"/>
                            </a:tabLst>
                            <a:defRPr/>
                          </a:pPr>
                          <a:r>
                            <a:rPr lang="en-US" altLang="zh-CN" sz="16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12.</a:t>
                          </a:r>
                          <a:r>
                            <a:rPr lang="zh-CN" altLang="zh-CN" sz="1600" b="0" kern="100" noProof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根据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i="1" kern="100" noProof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𝐷</m:t>
                              </m:r>
                            </m:oMath>
                          </a14:m>
                          <a:r>
                            <a:rPr lang="zh-CN" altLang="zh-CN" sz="1600" b="0" kern="100" noProof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得到与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kern="100" noProof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zh-CN" altLang="zh-CN" sz="1600" b="0" i="1" kern="100" noProof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kern="100" noProof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1600" b="0" i="1" kern="100" noProof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600" b="0" i="1" kern="100" noProof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1600" b="0" i="1" kern="100" noProof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kern="100" noProof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1600" b="0" i="1" kern="100" noProof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600" b="0" i="1" kern="100" noProof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zh-CN" altLang="zh-CN" sz="1600" b="0" i="1" kern="100" noProof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kern="100" noProof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1600" b="0" i="1" kern="100" noProof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1600" b="0" kern="100" noProof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}</m:t>
                              </m:r>
                            </m:oMath>
                          </a14:m>
                          <a:r>
                            <a:rPr lang="zh-CN" altLang="zh-CN" sz="1600" b="0" kern="100" noProof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对应的簇</a:t>
                          </a:r>
                          <a:endParaRPr lang="en-US" altLang="zh-CN" sz="1600" b="0" kern="100" noProof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+mn-cs"/>
                          </a:endParaRPr>
                        </a:p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Times New Roman" panose="02020603050405020304" pitchFamily="18" charset="0"/>
                            <a:buNone/>
                            <a:tabLst>
                              <a:tab pos="114300" algn="l"/>
                              <a:tab pos="228600" algn="l"/>
                              <a:tab pos="342900" algn="l"/>
                            </a:tabLst>
                            <a:defRPr/>
                          </a:pPr>
                          <a:r>
                            <a:rPr lang="en-US" altLang="zh-CN" sz="1600" b="0" kern="100" noProof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kern="100" noProof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zh-CN" altLang="zh-CN" sz="1600" b="0" i="1" kern="100" noProof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kern="100" noProof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ℂ</m:t>
                                  </m:r>
                                </m:e>
                                <m:sub>
                                  <m:r>
                                    <a:rPr lang="en-US" altLang="zh-CN" sz="1600" b="0" kern="100" noProof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600" b="0" kern="100" noProof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1600" b="0" i="1" kern="100" noProof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kern="100" noProof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ℂ</m:t>
                                  </m:r>
                                </m:e>
                                <m:sub>
                                  <m:r>
                                    <a:rPr lang="en-US" altLang="zh-CN" sz="1600" b="0" kern="100" noProof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600" b="0" kern="100" noProof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zh-CN" altLang="zh-CN" sz="1600" b="0" i="1" kern="100" noProof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kern="100" noProof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ℂ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600" b="0" kern="100" noProof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US" altLang="zh-CN" sz="1600" b="0" kern="100" noProof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}</m:t>
                              </m:r>
                            </m:oMath>
                          </a14:m>
                          <a:endParaRPr lang="zh-CN" altLang="zh-CN" sz="1600" b="0" kern="100" noProof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+mn-cs"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</a:pPr>
                          <a:r>
                            <a:rPr lang="en-US" altLang="zh-CN" sz="16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13.</a:t>
                          </a:r>
                          <a:r>
                            <a:rPr lang="zh-CN" altLang="zh-CN" sz="1600" b="0" kern="100" noProof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从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i="1" kern="100" noProof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𝐷</m:t>
                              </m:r>
                            </m:oMath>
                          </a14:m>
                          <a:r>
                            <a:rPr lang="zh-CN" altLang="zh-CN" sz="1600" b="0" kern="100" noProof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中找出属于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kern="100" noProof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ℂ</m:t>
                              </m:r>
                            </m:oMath>
                          </a14:m>
                          <a:r>
                            <a:rPr lang="zh-CN" altLang="zh-CN" sz="1600" b="0" kern="100" noProof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的样本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1600" b="0" i="1" kern="100" noProof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kern="100" noProof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altLang="zh-CN" sz="1600" b="0" kern="100" noProof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endParaRPr lang="en-US" altLang="zh-CN" sz="1600" b="0" kern="1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+mn-cs"/>
                          </a:endParaRPr>
                        </a:p>
                        <a:p>
                          <a:pPr marL="0" marR="0" lvl="0" indent="-22860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AutoNum type="arabicPeriod" startAt="13"/>
                            <a:tabLst>
                              <a:tab pos="114300" algn="l"/>
                              <a:tab pos="228600" algn="l"/>
                              <a:tab pos="342900" algn="l"/>
                            </a:tabLst>
                            <a:defRPr/>
                          </a:pPr>
                          <a:r>
                            <a:rPr lang="zh-CN" altLang="zh-CN" sz="1600" b="0" kern="100" noProof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从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kern="100" noProof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zh-CN" altLang="zh-CN" sz="1600" b="0" i="1" kern="100" noProof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kern="100" noProof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ℂ</m:t>
                                  </m:r>
                                </m:e>
                                <m:sub>
                                  <m:r>
                                    <a:rPr lang="en-US" altLang="zh-CN" sz="1600" b="0" kern="100" noProof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600" b="0" kern="100" noProof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1600" b="0" i="1" kern="100" noProof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kern="100" noProof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ℂ</m:t>
                                  </m:r>
                                </m:e>
                                <m:sub>
                                  <m:r>
                                    <a:rPr lang="en-US" altLang="zh-CN" sz="1600" b="0" kern="100" noProof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600" b="0" kern="100" noProof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zh-CN" altLang="zh-CN" sz="1600" b="0" i="1" kern="100" noProof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kern="100" noProof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ℂ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600" b="0" kern="100" noProof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US" altLang="zh-CN" sz="1600" b="0" kern="100" noProof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}</m:t>
                              </m:r>
                            </m:oMath>
                          </a14:m>
                          <a:r>
                            <a:rPr lang="zh-CN" altLang="zh-CN" sz="1600" b="0" kern="100" noProof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去除包含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1600" b="0" i="1" kern="100" noProof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kern="100" noProof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altLang="zh-CN" sz="1600" b="0" i="1" kern="100" noProof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zh-CN" sz="1600" b="0" kern="100" noProof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中样本的簇</a:t>
                          </a:r>
                          <a:endParaRPr lang="en-US" altLang="zh-CN" sz="1600" b="0" kern="100" noProof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+mn-cs"/>
                          </a:endParaRPr>
                        </a:p>
                        <a:p>
                          <a:pPr marL="0" marR="0" lvl="0" indent="-22860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AutoNum type="arabicPeriod" startAt="13"/>
                            <a:tabLst>
                              <a:tab pos="114300" algn="l"/>
                              <a:tab pos="228600" algn="l"/>
                              <a:tab pos="342900" algn="l"/>
                            </a:tabLst>
                            <a:defRPr/>
                          </a:pPr>
                          <a:r>
                            <a:rPr lang="en-US" altLang="zh-CN" sz="1600" b="0" kern="100" noProof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kern="100" noProof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ℂ</m:t>
                              </m:r>
                              <m:r>
                                <a:rPr lang="en-US" altLang="zh-CN" sz="1600" b="0" kern="100" noProof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←{</m:t>
                              </m:r>
                              <m:sSub>
                                <m:sSubPr>
                                  <m:ctrlPr>
                                    <a:rPr lang="zh-CN" altLang="zh-CN" sz="1600" b="0" i="1" kern="100" noProof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kern="100" noProof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ℂ</m:t>
                                  </m:r>
                                </m:e>
                                <m:sub>
                                  <m:r>
                                    <a:rPr lang="en-US" altLang="zh-CN" sz="1600" b="0" kern="100" noProof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600" b="0" kern="100" noProof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1600" b="0" i="1" kern="100" noProof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kern="100" noProof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ℂ</m:t>
                                  </m:r>
                                </m:e>
                                <m:sub>
                                  <m:r>
                                    <a:rPr lang="en-US" altLang="zh-CN" sz="1600" b="0" kern="100" noProof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600" b="0" kern="100" noProof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zh-CN" altLang="zh-CN" sz="1600" b="0" i="1" kern="100" noProof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kern="100" noProof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ℂ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600" b="0" kern="100" noProof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k</m:t>
                                  </m:r>
                                </m:sub>
                              </m:sSub>
                              <m:r>
                                <a:rPr lang="en-US" altLang="zh-CN" sz="1600" b="0" kern="100" noProof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}</m:t>
                              </m:r>
                            </m:oMath>
                          </a14:m>
                          <a:endParaRPr lang="en-US" altLang="zh-CN" sz="1600" b="0" kern="100" noProof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+mn-cs"/>
                          </a:endParaRPr>
                        </a:p>
                        <a:p>
                          <a:pPr marL="0" marR="0" lvl="0" indent="-22860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AutoNum type="arabicPeriod" startAt="13"/>
                            <a:tabLst>
                              <a:tab pos="114300" algn="l"/>
                              <a:tab pos="228600" algn="l"/>
                              <a:tab pos="342900" algn="l"/>
                            </a:tabLst>
                            <a:defRPr/>
                          </a:pPr>
                          <a:r>
                            <a:rPr lang="en-US" altLang="zh-CN" sz="1600" b="0" kern="100" noProof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 </a:t>
                          </a:r>
                          <a:r>
                            <a:rPr lang="zh-CN" altLang="zh-CN" sz="1600" b="0" kern="100" noProof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从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i="1" kern="100" noProof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𝐷</m:t>
                              </m:r>
                            </m:oMath>
                          </a14:m>
                          <a:r>
                            <a:rPr lang="zh-CN" altLang="zh-CN" sz="1600" b="0" kern="100" noProof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中找出属于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kern="100" noProof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ℂ</m:t>
                              </m:r>
                            </m:oMath>
                          </a14:m>
                          <a:r>
                            <a:rPr lang="zh-CN" altLang="zh-CN" sz="1600" b="0" kern="100" noProof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的样本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zh-CN" sz="1600" b="0" i="1" u="sng" kern="100" noProof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u="sng" kern="100" noProof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altLang="zh-CN" sz="1600" b="0" i="1" u="sng" kern="100" noProof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endParaRPr lang="en-US" altLang="zh-CN" sz="1600" b="0" i="1" u="sng" kern="100" noProof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+mn-cs"/>
                          </a:endParaRPr>
                        </a:p>
                        <a:p>
                          <a:pPr marL="0" marR="0" lvl="0" indent="-22860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AutoNum type="arabicPeriod" startAt="13"/>
                            <a:tabLst>
                              <a:tab pos="114300" algn="l"/>
                              <a:tab pos="228600" algn="l"/>
                              <a:tab pos="342900" algn="l"/>
                            </a:tabLst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600" b="0" i="0" kern="100" noProof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 </m:t>
                              </m:r>
                              <m:r>
                                <a:rPr lang="en-US" altLang="zh-CN" sz="1600" b="0" kern="100" noProof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ℕ</m:t>
                              </m:r>
                              <m:r>
                                <a:rPr lang="en-US" altLang="zh-CN" sz="1600" b="0" kern="100" noProof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←</m:t>
                              </m:r>
                              <m:r>
                                <a:rPr lang="en-US" altLang="zh-CN" sz="1600" b="0" i="1" kern="100" noProof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𝐷</m:t>
                              </m:r>
                              <m:r>
                                <a:rPr lang="en-US" altLang="zh-CN" sz="1600" b="0" kern="100" noProof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\</m:t>
                              </m:r>
                              <m:sSup>
                                <m:sSupPr>
                                  <m:ctrlPr>
                                    <a:rPr lang="zh-CN" altLang="zh-CN" sz="1600" b="0" i="1" kern="100" noProof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kern="100" noProof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altLang="zh-CN" sz="1600" b="0" i="1" kern="100" noProof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endParaRPr lang="en-US" altLang="zh-CN" sz="1600" b="0" i="1" kern="100" noProof="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+mn-cs"/>
                          </a:endParaRPr>
                        </a:p>
                        <a:p>
                          <a:pPr marL="0" marR="0" lvl="0" indent="-22860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AutoNum type="arabicPeriod" startAt="13"/>
                            <a:tabLst>
                              <a:tab pos="114300" algn="l"/>
                              <a:tab pos="228600" algn="l"/>
                              <a:tab pos="342900" algn="l"/>
                            </a:tabLst>
                            <a:defRPr/>
                          </a:pPr>
                          <a:r>
                            <a:rPr lang="en-US" altLang="zh-CN" sz="1600" b="0" kern="100" noProof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 Return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kern="100" noProof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ℂ</m:t>
                              </m:r>
                            </m:oMath>
                          </a14:m>
                          <a:r>
                            <a:rPr lang="en-US" altLang="zh-CN" sz="1600" b="0" kern="100" noProof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kern="100" noProof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ℕ</m:t>
                              </m:r>
                            </m:oMath>
                          </a14:m>
                          <a:endParaRPr lang="en-US" altLang="zh-CN" sz="1600" b="0" kern="1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3497624"/>
                  </p:ext>
                </p:extLst>
              </p:nvPr>
            </p:nvGraphicFramePr>
            <p:xfrm>
              <a:off x="4796760" y="2580530"/>
              <a:ext cx="4208050" cy="39667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080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96671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5" t="-460" r="-289" b="-1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7933119"/>
                  </p:ext>
                </p:extLst>
              </p:nvPr>
            </p:nvGraphicFramePr>
            <p:xfrm>
              <a:off x="814986" y="2580531"/>
              <a:ext cx="3830133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301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00217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zh-CN" altLang="en-US" dirty="0">
                              <a:solidFill>
                                <a:srgbClr val="000000"/>
                              </a:solidFill>
                              <a:latin typeface="黑体" panose="02010609060101010101" pitchFamily="2" charset="-122"/>
                              <a:ea typeface="黑体" panose="02010609060101010101" pitchFamily="2" charset="-122"/>
                            </a:rPr>
                            <a:t>输入</a:t>
                          </a:r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  <a:latin typeface="黑体" panose="02010609060101010101" pitchFamily="2" charset="-122"/>
                              <a:ea typeface="黑体" panose="02010609060101010101" pitchFamily="2" charset="-122"/>
                            </a:rPr>
                            <a:t>：</a:t>
                          </a:r>
                          <a:r>
                            <a:rPr lang="zh-CN" altLang="zh-CN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黑体" panose="02010609060101010101" pitchFamily="2" charset="-122"/>
                              <a:ea typeface="黑体" panose="02010609060101010101" pitchFamily="2" charset="-122"/>
                            </a:rPr>
                            <a:t>数据集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i="1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CN" sz="1600" b="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={</m:t>
                              </m:r>
                              <m:sSub>
                                <m:sSubPr>
                                  <m:ctrlPr>
                                    <a:rPr lang="zh-CN" altLang="zh-CN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kern="1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b="0" i="1" kern="1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600" b="0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kern="1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b="0" i="1" kern="1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600" b="0" i="1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zh-CN" altLang="zh-CN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kern="1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b="0" i="1" kern="1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1600" b="0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zh-CN" altLang="zh-CN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黑体" panose="02010609060101010101" pitchFamily="2" charset="-122"/>
                              <a:ea typeface="黑体" panose="02010609060101010101" pitchFamily="2" charset="-122"/>
                            </a:rPr>
                            <a:t>，</a:t>
                          </a:r>
                          <a:r>
                            <a:rPr lang="zh-CN" altLang="zh-CN" sz="1600" b="0" kern="0" dirty="0">
                              <a:solidFill>
                                <a:srgbClr val="000000"/>
                              </a:solidFill>
                              <a:effectLst/>
                              <a:latin typeface="黑体" panose="02010609060101010101" pitchFamily="2" charset="-122"/>
                              <a:ea typeface="黑体" panose="02010609060101010101" pitchFamily="2" charset="-122"/>
                            </a:rPr>
                            <a:t>数值空间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kern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𝒜</m:t>
                              </m:r>
                              <m:r>
                                <a:rPr lang="en-US" altLang="zh-CN" sz="1600" b="0" kern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={</m:t>
                              </m:r>
                              <m:sSub>
                                <m:sSubPr>
                                  <m:ctrlPr>
                                    <a:rPr lang="zh-CN" altLang="zh-CN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kern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600" b="0" i="1" kern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600" b="0" i="1" kern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kern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600" b="0" i="1" kern="1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600" b="0" i="1" kern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zh-CN" altLang="zh-CN" sz="1600" b="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kern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600" b="0" i="1" kern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altLang="zh-CN" sz="1600" b="0" kern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r>
                            <a:rPr lang="zh-CN" altLang="zh-CN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黑体" panose="02010609060101010101" pitchFamily="2" charset="-122"/>
                              <a:ea typeface="黑体" panose="02010609060101010101" pitchFamily="2" charset="-122"/>
                            </a:rPr>
                            <a:t>，</a:t>
                          </a:r>
                          <a:r>
                            <a:rPr lang="zh-CN" altLang="zh-CN" sz="1600" b="0" kern="0" dirty="0">
                              <a:solidFill>
                                <a:srgbClr val="000000"/>
                              </a:solidFill>
                              <a:effectLst/>
                              <a:latin typeface="黑体" panose="02010609060101010101" pitchFamily="2" charset="-122"/>
                              <a:ea typeface="黑体" panose="02010609060101010101" pitchFamily="2" charset="-122"/>
                            </a:rPr>
                            <a:t>区间个数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1600" b="0" i="1" kern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ξ</m:t>
                              </m:r>
                            </m:oMath>
                          </a14:m>
                          <a:r>
                            <a:rPr lang="zh-CN" altLang="zh-CN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黑体" panose="02010609060101010101" pitchFamily="2" charset="-122"/>
                              <a:ea typeface="黑体" panose="02010609060101010101" pitchFamily="2" charset="-122"/>
                            </a:rPr>
                            <a:t>，</a:t>
                          </a:r>
                          <a:r>
                            <a:rPr lang="zh-CN" altLang="zh-CN" sz="1600" b="0" kern="0" dirty="0">
                              <a:solidFill>
                                <a:srgbClr val="000000"/>
                              </a:solidFill>
                              <a:effectLst/>
                              <a:latin typeface="黑体" panose="02010609060101010101" pitchFamily="2" charset="-122"/>
                              <a:ea typeface="黑体" panose="02010609060101010101" pitchFamily="2" charset="-122"/>
                            </a:rPr>
                            <a:t>密度阈值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i="1" kern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oMath>
                          </a14:m>
                          <a:endParaRPr lang="en-US" altLang="zh-CN" sz="1600" b="0" i="1" kern="100" dirty="0">
                            <a:solidFill>
                              <a:srgbClr val="000000"/>
                            </a:solidFill>
                            <a:effectLst/>
                            <a:latin typeface="黑体" panose="02010609060101010101" pitchFamily="2" charset="-122"/>
                            <a:ea typeface="黑体" panose="02010609060101010101" pitchFamily="2" charset="-122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zh-CN" altLang="en-US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黑体" panose="02010609060101010101" pitchFamily="2" charset="-122"/>
                              <a:ea typeface="黑体" panose="02010609060101010101" pitchFamily="2" charset="-122"/>
                            </a:rPr>
                            <a:t>输出：</a:t>
                          </a:r>
                          <a:r>
                            <a:rPr lang="zh-CN" altLang="zh-CN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黑体" panose="02010609060101010101" pitchFamily="2" charset="-122"/>
                              <a:ea typeface="黑体" panose="02010609060101010101" pitchFamily="2" charset="-122"/>
                            </a:rPr>
                            <a:t>簇划分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ℂ</m:t>
                              </m:r>
                            </m:oMath>
                          </a14:m>
                          <a:r>
                            <a:rPr lang="zh-CN" altLang="zh-CN" sz="1600" b="0" kern="100" dirty="0">
                              <a:solidFill>
                                <a:srgbClr val="000000"/>
                              </a:solidFill>
                              <a:effectLst/>
                              <a:latin typeface="黑体" panose="02010609060101010101" pitchFamily="2" charset="-122"/>
                              <a:ea typeface="黑体" panose="02010609060101010101" pitchFamily="2" charset="-122"/>
                            </a:rPr>
                            <a:t>，噪声样本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0" kern="1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ℕ</m:t>
                              </m:r>
                            </m:oMath>
                          </a14:m>
                          <a:endParaRPr lang="zh-CN" altLang="zh-CN" sz="1600" b="0" kern="100" dirty="0">
                            <a:solidFill>
                              <a:srgbClr val="FF0000"/>
                            </a:solidFill>
                            <a:effectLst/>
                            <a:latin typeface="黑体" panose="02010609060101010101" pitchFamily="2" charset="-122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7933119"/>
                  </p:ext>
                </p:extLst>
              </p:nvPr>
            </p:nvGraphicFramePr>
            <p:xfrm>
              <a:off x="814986" y="2580531"/>
              <a:ext cx="3830133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301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097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59" t="-3315" r="-477" b="-6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20000" y="2073081"/>
            <a:ext cx="3852000" cy="4129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fontAlgn="base"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 typeface="Wingdings" panose="05000000000000000000" pitchFamily="2" charset="2"/>
              <a:buChar char="w"/>
            </a:pPr>
            <a:r>
              <a:rPr kumimoji="1" lang="en-US" altLang="zh-CN" sz="2200" b="1" dirty="0">
                <a:solidFill>
                  <a:srgbClr val="0000FF"/>
                </a:solidFill>
                <a:latin typeface="+mj-lt"/>
                <a:ea typeface="黑体" panose="02010609060101010101" pitchFamily="2" charset="-122"/>
              </a:rPr>
              <a:t>CLIQUE</a:t>
            </a:r>
            <a:r>
              <a:rPr kumimoji="1" lang="zh-CN" altLang="en-US" sz="2200" b="1" dirty="0">
                <a:solidFill>
                  <a:srgbClr val="0000FF"/>
                </a:solidFill>
                <a:latin typeface="+mj-lt"/>
                <a:ea typeface="黑体" panose="02010609060101010101" pitchFamily="2" charset="-122"/>
              </a:rPr>
              <a:t>聚类算法流程</a:t>
            </a:r>
            <a:endParaRPr kumimoji="1" lang="en-US" altLang="zh-CN" sz="2200" b="1" dirty="0">
              <a:solidFill>
                <a:srgbClr val="0000FF"/>
              </a:solidFill>
              <a:latin typeface="+mj-lt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/>
              <p:cNvSpPr>
                <a:spLocks noChangeArrowheads="1"/>
              </p:cNvSpPr>
              <p:nvPr/>
            </p:nvSpPr>
            <p:spPr bwMode="auto">
              <a:xfrm>
                <a:off x="719999" y="2160000"/>
                <a:ext cx="8250745" cy="46980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marL="342900" indent="-342900" fontAlgn="base"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Font typeface="Wingdings" panose="05000000000000000000" pitchFamily="2" charset="2"/>
                  <a:buChar char="w"/>
                </a:pPr>
                <a:r>
                  <a:rPr kumimoji="1" lang="en-US" altLang="zh-CN" sz="22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CLIQUE</a:t>
                </a:r>
                <a:r>
                  <a:rPr kumimoji="1" lang="zh-CN" altLang="en-US" sz="22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聚类示例</a:t>
                </a:r>
                <a:endParaRPr kumimoji="1" lang="en-US" altLang="zh-CN" sz="2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  <a:p>
                <a:pPr marL="182563" eaLnBrk="1" hangingPunct="1">
                  <a:lnSpc>
                    <a:spcPct val="150000"/>
                  </a:lnSpc>
                  <a:buClr>
                    <a:srgbClr val="003366"/>
                  </a:buClr>
                  <a:buSzPct val="80000"/>
                  <a:buNone/>
                  <a:defRPr/>
                </a:pPr>
                <a:r>
                  <a:rPr lang="en-US" altLang="zh-CN" dirty="0">
                    <a:solidFill>
                      <a:srgbClr val="003366"/>
                    </a:solidFill>
                    <a:ea typeface="黑体" panose="02010609060101010101" pitchFamily="2" charset="-122"/>
                  </a:rPr>
                  <a:t>3</a:t>
                </a:r>
                <a:r>
                  <a:rPr lang="zh-CN" altLang="zh-CN" dirty="0">
                    <a:solidFill>
                      <a:srgbClr val="003366"/>
                    </a:solidFill>
                    <a:ea typeface="黑体" panose="02010609060101010101" pitchFamily="2" charset="-122"/>
                  </a:rPr>
                  <a:t>维空间中的数据集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𝐷</m:t>
                    </m:r>
                    <m:r>
                      <a:rPr lang="en-US" altLang="zh-CN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=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0,0,0</m:t>
                            </m:r>
                          </m:e>
                        </m:d>
                        <m:r>
                          <a:rPr lang="en-US" altLang="zh-CN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=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2,1,1</m:t>
                            </m:r>
                          </m:e>
                        </m:d>
                        <m:r>
                          <a:rPr lang="en-US" altLang="zh-CN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=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3.5,2,4</m:t>
                            </m:r>
                          </m:e>
                        </m:d>
                        <m:r>
                          <a:rPr lang="en-US" altLang="zh-CN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,</m:t>
                        </m:r>
                        <m:r>
                          <a:rPr lang="en-US" altLang="zh-CN" b="0" i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   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=</m:t>
                        </m:r>
                        <m:r>
                          <a:rPr lang="en-US" altLang="zh-CN" b="0" i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 </m:t>
                        </m:r>
                        <m:r>
                          <a:rPr lang="en-US" altLang="zh-CN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(5,2.5,4.5),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=(5,4.5,5),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6</m:t>
                            </m:r>
                          </m:sub>
                        </m:sSub>
                        <m:r>
                          <a:rPr lang="en-US" altLang="zh-CN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=(5,5.5,5.5),</m:t>
                        </m:r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7</m:t>
                            </m:r>
                          </m:sub>
                        </m:sSub>
                        <m:r>
                          <a:rPr lang="en-US" altLang="zh-CN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=(9,9,9)</m:t>
                        </m:r>
                      </m:e>
                    </m:d>
                  </m:oMath>
                </a14:m>
                <a:r>
                  <a:rPr lang="zh-CN" altLang="zh-CN" dirty="0">
                    <a:solidFill>
                      <a:srgbClr val="003366"/>
                    </a:solidFill>
                    <a:ea typeface="黑体" panose="02010609060101010101" pitchFamily="2" charset="-122"/>
                  </a:rPr>
                  <a:t>，设区间个数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𝜉</m:t>
                    </m:r>
                  </m:oMath>
                </a14:m>
                <a:r>
                  <a:rPr lang="zh-CN" altLang="zh-CN" dirty="0">
                    <a:solidFill>
                      <a:srgbClr val="003366"/>
                    </a:solidFill>
                    <a:ea typeface="黑体" panose="02010609060101010101" pitchFamily="2" charset="-122"/>
                  </a:rPr>
                  <a:t>为</a:t>
                </a:r>
                <a:r>
                  <a:rPr lang="en-US" altLang="zh-CN" dirty="0">
                    <a:solidFill>
                      <a:srgbClr val="003366"/>
                    </a:solidFill>
                    <a:ea typeface="黑体" panose="02010609060101010101" pitchFamily="2" charset="-122"/>
                  </a:rPr>
                  <a:t>3</a:t>
                </a:r>
                <a:r>
                  <a:rPr lang="zh-CN" altLang="zh-CN" dirty="0">
                    <a:solidFill>
                      <a:srgbClr val="003366"/>
                    </a:solidFill>
                    <a:ea typeface="黑体" panose="02010609060101010101" pitchFamily="2" charset="-122"/>
                  </a:rPr>
                  <a:t>，密度阈值</a:t>
                </a:r>
                <a:r>
                  <a:rPr lang="en-US" altLang="zh-CN" dirty="0">
                    <a:solidFill>
                      <a:srgbClr val="003366"/>
                    </a:solidFill>
                    <a:ea typeface="黑体" panose="02010609060101010101" pitchFamily="2" charset="-122"/>
                  </a:rPr>
                  <a:t>ε</a:t>
                </a:r>
                <a:r>
                  <a:rPr lang="zh-CN" altLang="zh-CN" dirty="0">
                    <a:solidFill>
                      <a:srgbClr val="003366"/>
                    </a:solidFill>
                    <a:ea typeface="黑体" panose="02010609060101010101" pitchFamily="2" charset="-122"/>
                  </a:rPr>
                  <a:t>为</a:t>
                </a:r>
                <a:r>
                  <a:rPr lang="en-US" altLang="zh-CN" dirty="0">
                    <a:solidFill>
                      <a:srgbClr val="003366"/>
                    </a:solidFill>
                    <a:ea typeface="黑体" panose="02010609060101010101" pitchFamily="2" charset="-122"/>
                  </a:rPr>
                  <a:t>1</a:t>
                </a:r>
              </a:p>
              <a:p>
                <a:pPr indent="87313" eaLnBrk="1" hangingPunct="1">
                  <a:lnSpc>
                    <a:spcPct val="150000"/>
                  </a:lnSpc>
                  <a:buClr>
                    <a:srgbClr val="003366"/>
                  </a:buClr>
                  <a:buSzPct val="80000"/>
                  <a:buNone/>
                  <a:tabLst>
                    <a:tab pos="114300" algn="l"/>
                    <a:tab pos="228600" algn="l"/>
                    <a:tab pos="342900" algn="l"/>
                    <a:tab pos="914400" algn="l"/>
                  </a:tabLst>
                  <a:defRPr/>
                </a:pPr>
                <a:r>
                  <a:rPr lang="zh-CN" altLang="zh-CN" sz="2000" dirty="0">
                    <a:solidFill>
                      <a:srgbClr val="003366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（</a:t>
                </a:r>
                <a:r>
                  <a:rPr lang="en-US" altLang="zh-CN" sz="2000" dirty="0">
                    <a:solidFill>
                      <a:srgbClr val="003366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1</a:t>
                </a:r>
                <a:r>
                  <a:rPr lang="zh-CN" altLang="zh-CN" sz="2000" dirty="0">
                    <a:solidFill>
                      <a:srgbClr val="003366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）一维子空间</a:t>
                </a:r>
              </a:p>
              <a:p>
                <a:pPr marL="182563" eaLnBrk="1" hangingPunct="1">
                  <a:lnSpc>
                    <a:spcPct val="150000"/>
                  </a:lnSpc>
                  <a:buClr>
                    <a:srgbClr val="003366"/>
                  </a:buClr>
                  <a:buSzPct val="80000"/>
                  <a:buNone/>
                  <a:tabLst>
                    <a:tab pos="114300" algn="l"/>
                    <a:tab pos="228600" algn="l"/>
                    <a:tab pos="342900" algn="l"/>
                    <a:tab pos="914400" algn="l"/>
                  </a:tabLst>
                  <a:defRPr/>
                </a:pPr>
                <a:r>
                  <a:rPr lang="zh-CN" altLang="zh-CN" dirty="0">
                    <a:solidFill>
                      <a:srgbClr val="003366"/>
                    </a:solidFill>
                    <a:ea typeface="黑体" panose="02010609060101010101" pitchFamily="2" charset="-122"/>
                  </a:rPr>
                  <a:t>将</a:t>
                </a:r>
                <a:r>
                  <a:rPr lang="en-US" altLang="zh-CN" i="1" dirty="0">
                    <a:solidFill>
                      <a:srgbClr val="003366"/>
                    </a:solidFill>
                    <a:ea typeface="黑体" panose="02010609060101010101" pitchFamily="2" charset="-122"/>
                  </a:rPr>
                  <a:t>S</a:t>
                </a:r>
                <a:r>
                  <a:rPr lang="zh-CN" altLang="zh-CN" dirty="0">
                    <a:solidFill>
                      <a:srgbClr val="003366"/>
                    </a:solidFill>
                    <a:ea typeface="黑体" panose="02010609060101010101" pitchFamily="2" charset="-122"/>
                  </a:rPr>
                  <a:t>的</a:t>
                </a:r>
                <a:r>
                  <a:rPr lang="en-US" altLang="zh-CN" dirty="0">
                    <a:solidFill>
                      <a:srgbClr val="003366"/>
                    </a:solidFill>
                    <a:ea typeface="黑体" panose="02010609060101010101" pitchFamily="2" charset="-122"/>
                  </a:rPr>
                  <a:t>3</a:t>
                </a:r>
                <a:r>
                  <a:rPr lang="zh-CN" altLang="zh-CN" dirty="0">
                    <a:solidFill>
                      <a:srgbClr val="003366"/>
                    </a:solidFill>
                    <a:ea typeface="黑体" panose="02010609060101010101" pitchFamily="2" charset="-122"/>
                  </a:rPr>
                  <a:t>个维</a:t>
                </a:r>
                <a:r>
                  <a:rPr lang="zh-CN" altLang="zh-CN" dirty="0">
                    <a:solidFill>
                      <a:srgbClr val="003366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dirty="0">
                    <a:solidFill>
                      <a:srgbClr val="003366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dirty="0">
                    <a:solidFill>
                      <a:srgbClr val="003366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zh-CN" dirty="0">
                    <a:solidFill>
                      <a:srgbClr val="003366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分别划分为区间，得到</a:t>
                </a:r>
                <a:r>
                  <a:rPr lang="zh-CN" altLang="zh-CN" dirty="0">
                    <a:solidFill>
                      <a:srgbClr val="FF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一维候选单元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𝒞</m:t>
                        </m:r>
                      </m:e>
                      <m:sub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 </m:t>
                    </m:r>
                    <m:r>
                      <a:rPr lang="zh-CN" alt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，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𝒞</m:t>
                        </m:r>
                      </m:e>
                      <m:sub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2</m:t>
                        </m:r>
                      </m:sub>
                    </m:sSub>
                    <m:r>
                      <a:rPr lang="zh-CN" alt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，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𝒞</m:t>
                        </m:r>
                      </m:e>
                      <m:sub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3366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、</a:t>
                </a:r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一维稠密单元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𝒮</m:t>
                        </m:r>
                      </m:e>
                      <m:sub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1</m:t>
                        </m:r>
                      </m:sub>
                    </m:sSub>
                    <m:r>
                      <a:rPr lang="zh-CN" alt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，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𝒮</m:t>
                        </m:r>
                      </m:e>
                      <m:sub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2</m:t>
                        </m:r>
                      </m:sub>
                    </m:sSub>
                    <m:r>
                      <a:rPr lang="zh-CN" alt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，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𝒮</m:t>
                        </m:r>
                      </m:e>
                      <m:sub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3</m:t>
                        </m:r>
                      </m:sub>
                    </m:sSub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 </m:t>
                    </m:r>
                  </m:oMath>
                </a14:m>
                <a:endParaRPr lang="zh-CN" altLang="zh-CN" dirty="0">
                  <a:solidFill>
                    <a:srgbClr val="003366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eaLnBrk="1" hangingPunct="1">
                  <a:lnSpc>
                    <a:spcPct val="150000"/>
                  </a:lnSpc>
                  <a:buClr>
                    <a:srgbClr val="003366"/>
                  </a:buClr>
                  <a:buSzPct val="80000"/>
                  <a:tabLst>
                    <a:tab pos="114300" algn="l"/>
                    <a:tab pos="228600" algn="l"/>
                    <a:tab pos="342900" algn="l"/>
                    <a:tab pos="914400" algn="l"/>
                  </a:tabLst>
                  <a:defRPr/>
                </a:pPr>
                <a:r>
                  <a:rPr lang="en-US" altLang="zh-CN" dirty="0">
                    <a:solidFill>
                      <a:srgbClr val="003366"/>
                    </a:solidFill>
                  </a:rPr>
                  <a:t>			</a:t>
                </a:r>
                <a:r>
                  <a:rPr lang="zh-CN" altLang="en-US" dirty="0">
                    <a:solidFill>
                      <a:srgbClr val="00336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altLang="zh-CN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={{[0,3)},{[3,6)},{[6,9)}}</m:t>
                    </m:r>
                  </m:oMath>
                </a14:m>
                <a:endParaRPr lang="zh-CN" altLang="zh-CN" dirty="0">
                  <a:solidFill>
                    <a:srgbClr val="003366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eaLnBrk="1" hangingPunct="1">
                  <a:lnSpc>
                    <a:spcPct val="150000"/>
                  </a:lnSpc>
                  <a:buClr>
                    <a:srgbClr val="003366"/>
                  </a:buClr>
                  <a:buSzPct val="80000"/>
                  <a:tabLst>
                    <a:tab pos="114300" algn="l"/>
                    <a:tab pos="228600" algn="l"/>
                    <a:tab pos="342900" algn="l"/>
                    <a:tab pos="914400" algn="l"/>
                  </a:tabLst>
                  <a:defRPr/>
                </a:pPr>
                <a:r>
                  <a:rPr lang="en-US" altLang="zh-CN" dirty="0">
                    <a:solidFill>
                      <a:srgbClr val="003366"/>
                    </a:solidFill>
                  </a:rPr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altLang="zh-CN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={{[0,3)},{[3,6)},{[6,9)}}</m:t>
                    </m:r>
                  </m:oMath>
                </a14:m>
                <a:endParaRPr lang="zh-CN" altLang="zh-CN" dirty="0">
                  <a:solidFill>
                    <a:srgbClr val="003366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eaLnBrk="1" hangingPunct="1">
                  <a:lnSpc>
                    <a:spcPct val="150000"/>
                  </a:lnSpc>
                  <a:buClr>
                    <a:srgbClr val="003366"/>
                  </a:buClr>
                  <a:buSzPct val="80000"/>
                  <a:tabLst>
                    <a:tab pos="114300" algn="l"/>
                    <a:tab pos="228600" algn="l"/>
                    <a:tab pos="342900" algn="l"/>
                    <a:tab pos="914400" algn="l"/>
                  </a:tabLst>
                  <a:defRPr/>
                </a:pPr>
                <a:r>
                  <a:rPr lang="en-US" altLang="zh-CN" dirty="0">
                    <a:solidFill>
                      <a:srgbClr val="003366"/>
                    </a:solidFill>
                  </a:rPr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altLang="zh-CN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={{[0,3)},{[3,6)},{[6,9)}}</m:t>
                    </m:r>
                  </m:oMath>
                </a14:m>
                <a:endParaRPr lang="zh-CN" altLang="zh-CN" dirty="0">
                  <a:solidFill>
                    <a:srgbClr val="003366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marL="342900" indent="-342900" fontAlgn="base"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Font typeface="Wingdings" panose="05000000000000000000" pitchFamily="2" charset="2"/>
                  <a:buChar char="w"/>
                </a:pPr>
                <a:endParaRPr kumimoji="1" lang="en-US" altLang="zh-CN" sz="2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3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999" y="2160000"/>
                <a:ext cx="8250745" cy="4698000"/>
              </a:xfrm>
              <a:prstGeom prst="rect">
                <a:avLst/>
              </a:prstGeom>
              <a:blipFill>
                <a:blip r:embed="rId2"/>
                <a:stretch>
                  <a:fillRect l="-812" t="-1167" r="-74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黑体" panose="02010609060101010101" pitchFamily="2" charset="-122"/>
              </a:rPr>
              <a:t>数据聚类 </a:t>
            </a:r>
            <a:r>
              <a:rPr lang="en-US" altLang="zh-CN" dirty="0">
                <a:ea typeface="黑体" panose="02010609060101010101" pitchFamily="2" charset="-122"/>
              </a:rPr>
              <a:t>(11)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13" name="AutoShape 58"/>
          <p:cNvSpPr>
            <a:spLocks noChangeArrowheads="1"/>
          </p:cNvSpPr>
          <p:nvPr/>
        </p:nvSpPr>
        <p:spPr bwMode="auto">
          <a:xfrm>
            <a:off x="4341157" y="5488895"/>
            <a:ext cx="428818" cy="478768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defRPr/>
            </a:pPr>
            <a:endParaRPr kumimoji="1" lang="zh-CN" altLang="en-US" sz="2800" b="1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957940" y="5033666"/>
                <a:ext cx="2400300" cy="1389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tabLst>
                    <a:tab pos="114300" algn="l"/>
                    <a:tab pos="228600" algn="l"/>
                    <a:tab pos="342900" algn="l"/>
                    <a:tab pos="914400" algn="l"/>
                  </a:tabLst>
                  <a:defRPr/>
                </a:pPr>
                <a:r>
                  <a:rPr kumimoji="1" lang="en-US" altLang="zh-CN" dirty="0">
                    <a:solidFill>
                      <a:srgbClr val="003366"/>
                    </a:solidFill>
                    <a:ea typeface="黑体" panose="0201060906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𝒮</m:t>
                        </m:r>
                      </m:e>
                      <m:sub>
                        <m:r>
                          <a:rPr kumimoji="1" lang="en-US" altLang="zh-CN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ctrlPr>
                                  <a:rPr kumimoji="1" lang="en-US" altLang="zh-CN" i="1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2" charset="-122"/>
                                  </a:rPr>
                                  <m:t>0,3</m:t>
                                </m:r>
                              </m:e>
                            </m:d>
                          </m:e>
                        </m:d>
                        <m:r>
                          <a:rPr kumimoji="1" lang="en-US" altLang="zh-CN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ctrlPr>
                                  <a:rPr kumimoji="1" lang="en-US" altLang="zh-CN" i="1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2" charset="-122"/>
                                  </a:rPr>
                                  <m:t>3,6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kumimoji="1" lang="en-US" altLang="zh-CN" i="1" dirty="0">
                  <a:solidFill>
                    <a:srgbClr val="003366"/>
                  </a:solidFill>
                  <a:latin typeface="Cambria Math" panose="02040503050406030204" pitchFamily="18" charset="0"/>
                  <a:ea typeface="黑体" panose="02010609060101010101" pitchFamily="2" charset="-122"/>
                </a:endParaRPr>
              </a:p>
              <a:p>
                <a:pPr algn="just">
                  <a:lnSpc>
                    <a:spcPct val="150000"/>
                  </a:lnSpc>
                  <a:tabLst>
                    <a:tab pos="114300" algn="l"/>
                    <a:tab pos="228600" algn="l"/>
                    <a:tab pos="342900" algn="l"/>
                    <a:tab pos="914400" algn="l"/>
                  </a:tabLst>
                  <a:defRPr/>
                </a:pPr>
                <a:r>
                  <a:rPr kumimoji="1" lang="en-US" altLang="zh-CN" dirty="0">
                    <a:solidFill>
                      <a:srgbClr val="003366"/>
                    </a:solidFill>
                    <a:ea typeface="黑体" panose="0201060906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𝒮</m:t>
                        </m:r>
                      </m:e>
                      <m:sub>
                        <m:r>
                          <a:rPr kumimoji="1" lang="en-US" altLang="zh-CN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2</m:t>
                        </m:r>
                      </m:sub>
                    </m:sSub>
                    <m:r>
                      <a:rPr kumimoji="1" lang="en-US" altLang="zh-CN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 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ctrlPr>
                                  <a:rPr kumimoji="1" lang="en-US" altLang="zh-CN" i="1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2" charset="-122"/>
                                  </a:rPr>
                                  <m:t>0,3</m:t>
                                </m:r>
                              </m:e>
                            </m:d>
                          </m:e>
                        </m:d>
                        <m:r>
                          <a:rPr kumimoji="1" lang="en-US" altLang="zh-CN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ctrlPr>
                                  <a:rPr kumimoji="1" lang="en-US" altLang="zh-CN" i="1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2" charset="-122"/>
                                  </a:rPr>
                                  <m:t>3,6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kumimoji="1" lang="en-US" altLang="zh-CN" dirty="0">
                  <a:solidFill>
                    <a:srgbClr val="003366"/>
                  </a:solidFill>
                  <a:latin typeface="Cambria Math" panose="02040503050406030204" pitchFamily="18" charset="0"/>
                  <a:ea typeface="黑体" panose="02010609060101010101" pitchFamily="2" charset="-122"/>
                </a:endParaRPr>
              </a:p>
              <a:p>
                <a:pPr algn="just">
                  <a:lnSpc>
                    <a:spcPct val="150000"/>
                  </a:lnSpc>
                  <a:tabLst>
                    <a:tab pos="114300" algn="l"/>
                    <a:tab pos="228600" algn="l"/>
                    <a:tab pos="342900" algn="l"/>
                    <a:tab pos="914400" algn="l"/>
                  </a:tabLst>
                  <a:defRPr/>
                </a:pPr>
                <a:r>
                  <a:rPr kumimoji="1" lang="en-US" altLang="zh-CN" dirty="0">
                    <a:solidFill>
                      <a:srgbClr val="003366"/>
                    </a:solidFill>
                    <a:ea typeface="黑体" panose="0201060906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zh-CN" altLang="zh-CN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𝒮</m:t>
                        </m:r>
                      </m:e>
                      <m:sub>
                        <m:r>
                          <a:rPr kumimoji="1" lang="en-US" altLang="zh-CN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3 </m:t>
                        </m:r>
                      </m:sub>
                    </m:sSub>
                    <m:r>
                      <a:rPr kumimoji="1" lang="en-US" altLang="zh-CN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={{[0,3)},{[3,6)}}</m:t>
                    </m:r>
                  </m:oMath>
                </a14:m>
                <a:endParaRPr kumimoji="1" lang="zh-CN" altLang="zh-CN" dirty="0">
                  <a:solidFill>
                    <a:srgbClr val="003366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940" y="5033666"/>
                <a:ext cx="2400300" cy="1389226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黑体" panose="02010609060101010101" pitchFamily="2" charset="-122"/>
              </a:rPr>
              <a:t>数据聚类 </a:t>
            </a:r>
            <a:r>
              <a:rPr lang="en-US" altLang="zh-CN" dirty="0">
                <a:ea typeface="黑体" panose="02010609060101010101" pitchFamily="2" charset="-122"/>
              </a:rPr>
              <a:t>(12)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56712" y="4949842"/>
            <a:ext cx="506549" cy="8735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261620" algn="just">
              <a:lnSpc>
                <a:spcPct val="150000"/>
              </a:lnSpc>
              <a:tabLst>
                <a:tab pos="114300" algn="l"/>
                <a:tab pos="228600" algn="l"/>
                <a:tab pos="342900" algn="l"/>
                <a:tab pos="914400" algn="l"/>
              </a:tabLst>
              <a:defRPr/>
            </a:pPr>
            <a:endParaRPr lang="en-US" altLang="zh-CN" kern="100" dirty="0">
              <a:solidFill>
                <a:srgbClr val="000000"/>
              </a:solidFill>
              <a:latin typeface="Times New Roman" panose="02020603050405020304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indent="261620" algn="just">
              <a:lnSpc>
                <a:spcPct val="150000"/>
              </a:lnSpc>
              <a:tabLst>
                <a:tab pos="114300" algn="l"/>
                <a:tab pos="228600" algn="l"/>
                <a:tab pos="342900" algn="l"/>
                <a:tab pos="914400" algn="l"/>
              </a:tabLst>
              <a:defRPr/>
            </a:pPr>
            <a:r>
              <a:rPr lang="en-US" altLang="zh-CN" kern="100" dirty="0">
                <a:solidFill>
                  <a:srgbClr val="000000"/>
                </a:solidFill>
                <a:latin typeface="Times New Roman" panose="02020603050405020304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003366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/>
              <p:cNvSpPr>
                <a:spLocks noChangeArrowheads="1"/>
              </p:cNvSpPr>
              <p:nvPr/>
            </p:nvSpPr>
            <p:spPr bwMode="auto">
              <a:xfrm>
                <a:off x="720090" y="1967865"/>
                <a:ext cx="8423910" cy="483679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marL="342900" indent="-342900" fontAlgn="base"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Font typeface="Wingdings" panose="05000000000000000000" pitchFamily="2" charset="2"/>
                  <a:buChar char="w"/>
                </a:pPr>
                <a:r>
                  <a:rPr kumimoji="1" lang="en-US" altLang="zh-CN" sz="22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CLIQUE</a:t>
                </a:r>
                <a:r>
                  <a:rPr kumimoji="1" lang="zh-CN" altLang="en-US" sz="22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聚类示例</a:t>
                </a:r>
                <a:endParaRPr kumimoji="1" lang="en-US" altLang="zh-CN" sz="2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  <a:p>
                <a:pPr marL="742950" lvl="1" indent="-285750">
                  <a:buClr>
                    <a:srgbClr val="003366"/>
                  </a:buClr>
                  <a:buFont typeface="黑体" panose="02010609060101010101" pitchFamily="49" charset="-122"/>
                  <a:buChar char="-"/>
                  <a:defRPr/>
                </a:pPr>
                <a:r>
                  <a:rPr lang="zh-CN" altLang="zh-CN" sz="1600" dirty="0">
                    <a:solidFill>
                      <a:srgbClr val="003366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对一维稠密单元进行自连接，得到二维候选单元：</a:t>
                </a:r>
              </a:p>
              <a:p>
                <a:pPr marL="0" indent="0">
                  <a:buClr>
                    <a:srgbClr val="003366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黑体" panose="0201060906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黑体" panose="02010609060101010101" pitchFamily="2" charset="-122"/>
                            </a:rPr>
                            <m:t>𝒞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黑体" panose="02010609060101010101" pitchFamily="2" charset="-122"/>
                            </a:rPr>
                            <m:t>12</m:t>
                          </m:r>
                        </m:sub>
                      </m:sSub>
                      <m:r>
                        <a:rPr lang="en-US" altLang="zh-CN" sz="160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黑体" panose="02010609060101010101" pitchFamily="2" charset="-122"/>
                        </a:rPr>
                        <m:t>={{[0,3),[0,3)},{[0,3),[3,6)}, {[3,6),[0,3)},{[3,6),[3,6)}}</m:t>
                      </m:r>
                    </m:oMath>
                  </m:oMathPara>
                </a14:m>
                <a:endParaRPr lang="zh-CN" altLang="zh-CN" sz="1600" dirty="0">
                  <a:solidFill>
                    <a:srgbClr val="003366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marL="0" indent="0">
                  <a:buClr>
                    <a:srgbClr val="003366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黑体" panose="0201060906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黑体" panose="02010609060101010101" pitchFamily="2" charset="-122"/>
                            </a:rPr>
                            <m:t>𝒞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黑体" panose="02010609060101010101" pitchFamily="2" charset="-122"/>
                            </a:rPr>
                            <m:t>13</m:t>
                          </m:r>
                        </m:sub>
                      </m:sSub>
                      <m:r>
                        <a:rPr lang="en-US" altLang="zh-CN" sz="160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黑体" panose="02010609060101010101" pitchFamily="2" charset="-122"/>
                        </a:rPr>
                        <m:t>={{[0,3),[0,3)},{[0,3),[3,6)},{[3,6),[0,3)},{[3,6),[3,6)}}</m:t>
                      </m:r>
                    </m:oMath>
                  </m:oMathPara>
                </a14:m>
                <a:endParaRPr lang="zh-CN" altLang="zh-CN" sz="1600" dirty="0">
                  <a:solidFill>
                    <a:srgbClr val="003366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marL="0" indent="0">
                  <a:buClr>
                    <a:srgbClr val="003366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黑体" panose="0201060906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黑体" panose="02010609060101010101" pitchFamily="2" charset="-122"/>
                            </a:rPr>
                            <m:t>𝒞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  <a:ea typeface="黑体" panose="02010609060101010101" pitchFamily="2" charset="-122"/>
                            </a:rPr>
                            <m:t>23</m:t>
                          </m:r>
                        </m:sub>
                      </m:sSub>
                      <m:r>
                        <a:rPr lang="en-US" altLang="zh-CN" sz="160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  <a:ea typeface="黑体" panose="02010609060101010101" pitchFamily="2" charset="-122"/>
                        </a:rPr>
                        <m:t>={{[0,3),[0,3)},{[0,3),[3,6)},{[3,6),[0,3)},{[3,6),[3,6)}}</m:t>
                      </m:r>
                    </m:oMath>
                  </m:oMathPara>
                </a14:m>
                <a:endParaRPr lang="en-US" altLang="zh-CN" sz="1600" dirty="0">
                  <a:solidFill>
                    <a:srgbClr val="003366"/>
                  </a:solidFill>
                  <a:latin typeface="Cambria Math" panose="02040503050406030204" pitchFamily="18" charset="0"/>
                  <a:ea typeface="黑体" panose="02010609060101010101" pitchFamily="2" charset="-122"/>
                </a:endParaRPr>
              </a:p>
              <a:p>
                <a:pPr marL="0" indent="0">
                  <a:buClr>
                    <a:srgbClr val="003366"/>
                  </a:buClr>
                  <a:buNone/>
                  <a:defRPr/>
                </a:pPr>
                <a:endParaRPr lang="en-US" altLang="zh-CN" sz="1600" dirty="0">
                  <a:solidFill>
                    <a:srgbClr val="003366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marL="742950" lvl="1" indent="-285750">
                  <a:buClr>
                    <a:srgbClr val="003366"/>
                  </a:buClr>
                  <a:buFont typeface="黑体" panose="02010609060101010101" pitchFamily="49" charset="-122"/>
                  <a:buChar char="-"/>
                  <a:defRPr/>
                </a:pPr>
                <a:r>
                  <a:rPr lang="zh-CN" altLang="zh-CN" sz="1600" dirty="0">
                    <a:solidFill>
                      <a:srgbClr val="003366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得到二维稠密单元：</a:t>
                </a:r>
                <a:endParaRPr lang="en-US" altLang="zh-CN" sz="1600" dirty="0">
                  <a:solidFill>
                    <a:srgbClr val="003366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marL="0" indent="0">
                  <a:buClr>
                    <a:srgbClr val="003366"/>
                  </a:buClr>
                  <a:buNone/>
                  <a:defRPr/>
                </a:pPr>
                <a:r>
                  <a:rPr lang="en-US" altLang="zh-CN" sz="16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</a:rPr>
                  <a:t>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6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ctrlPr>
                                  <a:rPr lang="en-US" altLang="zh-CN" sz="1600" i="1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</a:rPr>
                                  <m:t>0,3</m:t>
                                </m:r>
                              </m:e>
                            </m:d>
                            <m:r>
                              <a:rPr lang="en-US" altLang="zh-CN" sz="16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["/>
                                <m:ctrlPr>
                                  <a:rPr lang="en-US" altLang="zh-CN" sz="1600" i="1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</a:rPr>
                                  <m:t>0,3</m:t>
                                </m:r>
                              </m:e>
                            </m:d>
                          </m:e>
                        </m:d>
                        <m:r>
                          <a:rPr lang="en-US" altLang="zh-CN" sz="16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ctrlPr>
                                  <a:rPr lang="en-US" altLang="zh-CN" sz="1600" i="1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</a:rPr>
                                  <m:t>3,6</m:t>
                                </m:r>
                              </m:e>
                            </m:d>
                            <m:r>
                              <a:rPr lang="en-US" altLang="zh-CN" sz="16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["/>
                                <m:ctrlPr>
                                  <a:rPr lang="en-US" altLang="zh-CN" sz="1600" i="1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</a:rPr>
                                  <m:t>0,3</m:t>
                                </m:r>
                              </m:e>
                            </m:d>
                          </m:e>
                        </m:d>
                        <m:r>
                          <a:rPr lang="en-US" altLang="zh-CN" sz="16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ctrlPr>
                                  <a:rPr lang="en-US" altLang="zh-CN" sz="1600" i="1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</a:rPr>
                                  <m:t>3,6</m:t>
                                </m:r>
                              </m:e>
                            </m:d>
                            <m:r>
                              <a:rPr lang="en-US" altLang="zh-CN" sz="16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["/>
                                <m:ctrlPr>
                                  <a:rPr lang="en-US" altLang="zh-CN" sz="1600" i="1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</a:rPr>
                                  <m:t>3,6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zh-CN" sz="1600" dirty="0">
                  <a:solidFill>
                    <a:srgbClr val="003366"/>
                  </a:solidFill>
                  <a:latin typeface="Times New Roman" panose="02020603050405020304"/>
                  <a:ea typeface="宋体" panose="02010600030101010101" pitchFamily="2" charset="-122"/>
                </a:endParaRPr>
              </a:p>
              <a:p>
                <a:pPr marL="0" indent="0">
                  <a:buClr>
                    <a:srgbClr val="003366"/>
                  </a:buClr>
                  <a:buNone/>
                  <a:defRPr/>
                </a:pPr>
                <a:r>
                  <a:rPr lang="en-US" altLang="zh-CN" sz="16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</a:rPr>
                  <a:t>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={{[0,3),[0,3)},{[3,6),[3,6)}}</m:t>
                    </m:r>
                  </m:oMath>
                </a14:m>
                <a:endParaRPr lang="en-US" altLang="zh-CN" sz="1600" i="1" dirty="0">
                  <a:solidFill>
                    <a:srgbClr val="003366"/>
                  </a:solidFill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marL="0" indent="0">
                  <a:buClr>
                    <a:srgbClr val="003366"/>
                  </a:buClr>
                  <a:buNone/>
                  <a:defRPr/>
                </a:pPr>
                <a:r>
                  <a:rPr lang="en-US" altLang="zh-CN" sz="1600" dirty="0">
                    <a:solidFill>
                      <a:srgbClr val="003366"/>
                    </a:solidFill>
                    <a:latin typeface="Times New Roman" panose="02020603050405020304"/>
                    <a:ea typeface="宋体" panose="02010600030101010101" pitchFamily="2" charset="-122"/>
                  </a:rPr>
                  <a:t>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={{[0,3),[0,3)},{[0,3),[3,6)},{[3,6),[3,6)}}</m:t>
                    </m:r>
                  </m:oMath>
                </a14:m>
                <a:endParaRPr lang="en-US" altLang="zh-CN" sz="1600" i="1" dirty="0">
                  <a:solidFill>
                    <a:srgbClr val="003366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Clr>
                    <a:srgbClr val="003366"/>
                  </a:buClr>
                  <a:buNone/>
                  <a:defRPr/>
                </a:pPr>
                <a:endParaRPr lang="en-US" altLang="zh-CN" sz="1600" dirty="0">
                  <a:solidFill>
                    <a:srgbClr val="003366"/>
                  </a:solidFill>
                  <a:latin typeface="Times New Roman" panose="02020603050405020304"/>
                  <a:ea typeface="宋体" panose="02010600030101010101" pitchFamily="2" charset="-122"/>
                </a:endParaRPr>
              </a:p>
              <a:p>
                <a:pPr marL="742950" lvl="1" indent="-285750">
                  <a:lnSpc>
                    <a:spcPct val="150000"/>
                  </a:lnSpc>
                  <a:buClr>
                    <a:srgbClr val="003366"/>
                  </a:buClr>
                  <a:buFont typeface="黑体" panose="02010609060101010101" pitchFamily="49" charset="-122"/>
                  <a:buChar char="-"/>
                  <a:tabLst>
                    <a:tab pos="114300" algn="l"/>
                    <a:tab pos="228600" algn="l"/>
                    <a:tab pos="342900" algn="l"/>
                    <a:tab pos="914400" algn="l"/>
                  </a:tabLst>
                  <a:defRPr/>
                </a:pPr>
                <a:r>
                  <a:rPr lang="zh-CN" altLang="zh-CN" sz="16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分别</a:t>
                </a:r>
                <a:r>
                  <a:rPr lang="zh-CN" altLang="zh-CN" sz="1600" dirty="0">
                    <a:solidFill>
                      <a:srgbClr val="003366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自连接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𝒮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12</m:t>
                        </m:r>
                      </m:sub>
                    </m:sSub>
                  </m:oMath>
                </a14:m>
                <a:r>
                  <a:rPr lang="zh-CN" altLang="zh-CN" sz="1600" dirty="0">
                    <a:solidFill>
                      <a:srgbClr val="003366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𝒮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13</m:t>
                        </m:r>
                      </m:sub>
                    </m:sSub>
                  </m:oMath>
                </a14:m>
                <a:r>
                  <a:rPr lang="zh-CN" altLang="zh-CN" sz="1600" dirty="0">
                    <a:solidFill>
                      <a:srgbClr val="003366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𝒮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12</m:t>
                        </m:r>
                      </m:sub>
                    </m:sSub>
                  </m:oMath>
                </a14:m>
                <a:r>
                  <a:rPr lang="zh-CN" altLang="zh-CN" sz="1600" dirty="0">
                    <a:solidFill>
                      <a:srgbClr val="003366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𝒮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23</m:t>
                        </m:r>
                      </m:sub>
                    </m:sSub>
                  </m:oMath>
                </a14:m>
                <a:r>
                  <a:rPr lang="zh-CN" altLang="zh-CN" sz="1600" dirty="0">
                    <a:solidFill>
                      <a:srgbClr val="003366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𝒮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13</m:t>
                        </m:r>
                      </m:sub>
                    </m:sSub>
                  </m:oMath>
                </a14:m>
                <a:r>
                  <a:rPr lang="zh-CN" altLang="zh-CN" sz="1600" dirty="0">
                    <a:solidFill>
                      <a:srgbClr val="003366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𝒮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23</m:t>
                        </m:r>
                      </m:sub>
                    </m:sSub>
                  </m:oMath>
                </a14:m>
                <a:r>
                  <a:rPr lang="zh-CN" altLang="zh-CN" sz="1600" dirty="0">
                    <a:solidFill>
                      <a:srgbClr val="003366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中的二维稠密单元，去除重复单元</a:t>
                </a:r>
                <a:r>
                  <a:rPr lang="zh-CN" altLang="en-US" sz="1600" dirty="0">
                    <a:solidFill>
                      <a:srgbClr val="003366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，</a:t>
                </a:r>
                <a:r>
                  <a:rPr lang="zh-CN" altLang="zh-CN" sz="1600" dirty="0">
                    <a:solidFill>
                      <a:srgbClr val="003366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得到三维候选单元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𝒞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123</m:t>
                        </m:r>
                      </m:sub>
                    </m:sSub>
                    <m:r>
                      <a:rPr lang="en-US" altLang="zh-CN" sz="1600" b="0" i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</m:ctrlPr>
                      </m:dPr>
                      <m:e>
                        <m:d>
                          <m:dPr>
                            <m:begChr m:val="["/>
                            <m:ctrlPr>
                              <a:rPr lang="zh-CN" altLang="zh-CN" sz="16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160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0,3</m:t>
                            </m:r>
                          </m:e>
                        </m:d>
                        <m:r>
                          <a:rPr lang="en-US" altLang="zh-CN" sz="16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,</m:t>
                        </m:r>
                        <m:d>
                          <m:dPr>
                            <m:begChr m:val="["/>
                            <m:ctrlPr>
                              <a:rPr lang="zh-CN" altLang="zh-CN" sz="16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160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0,3</m:t>
                            </m:r>
                          </m:e>
                        </m:d>
                        <m:r>
                          <a:rPr lang="en-US" altLang="zh-CN" sz="16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,</m:t>
                        </m:r>
                        <m:d>
                          <m:dPr>
                            <m:begChr m:val="["/>
                            <m:ctrlPr>
                              <a:rPr lang="zh-CN" altLang="zh-CN" sz="16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160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0,3</m:t>
                            </m:r>
                          </m:e>
                        </m:d>
                      </m:e>
                    </m:d>
                    <m:r>
                      <a:rPr lang="en-US" altLang="zh-CN" sz="160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</m:ctrlPr>
                      </m:dPr>
                      <m:e>
                        <m:d>
                          <m:dPr>
                            <m:begChr m:val="["/>
                            <m:ctrlPr>
                              <a:rPr lang="zh-CN" altLang="zh-CN" sz="16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160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3,6</m:t>
                            </m:r>
                          </m:e>
                        </m:d>
                        <m:r>
                          <a:rPr lang="en-US" altLang="zh-CN" sz="16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,</m:t>
                        </m:r>
                        <m:d>
                          <m:dPr>
                            <m:begChr m:val="["/>
                            <m:ctrlPr>
                              <a:rPr lang="zh-CN" altLang="zh-CN" sz="16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160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0,3</m:t>
                            </m:r>
                          </m:e>
                        </m:d>
                        <m:r>
                          <a:rPr lang="en-US" altLang="zh-CN" sz="16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,</m:t>
                        </m:r>
                        <m:d>
                          <m:dPr>
                            <m:begChr m:val="["/>
                            <m:ctrlPr>
                              <a:rPr lang="zh-CN" altLang="zh-CN" sz="16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160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3,6</m:t>
                            </m:r>
                          </m:e>
                        </m:d>
                      </m:e>
                    </m:d>
                    <m:r>
                      <a:rPr lang="en-US" altLang="zh-CN" sz="160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</m:ctrlPr>
                      </m:dPr>
                      <m:e>
                        <m:d>
                          <m:dPr>
                            <m:begChr m:val="["/>
                            <m:ctrlPr>
                              <a:rPr lang="zh-CN" altLang="zh-CN" sz="16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160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3,6</m:t>
                            </m:r>
                          </m:e>
                        </m:d>
                        <m:r>
                          <a:rPr lang="en-US" altLang="zh-CN" sz="16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,</m:t>
                        </m:r>
                        <m:d>
                          <m:dPr>
                            <m:begChr m:val="["/>
                            <m:ctrlPr>
                              <a:rPr lang="zh-CN" altLang="zh-CN" sz="16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160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3,6</m:t>
                            </m:r>
                          </m:e>
                        </m:d>
                        <m:r>
                          <a:rPr lang="en-US" altLang="zh-CN" sz="16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,</m:t>
                        </m:r>
                        <m:d>
                          <m:dPr>
                            <m:begChr m:val="["/>
                            <m:ctrlPr>
                              <a:rPr lang="zh-CN" altLang="zh-CN" sz="16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160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3,6</m:t>
                            </m:r>
                          </m:e>
                        </m:d>
                      </m:e>
                    </m:d>
                    <m:r>
                      <a:rPr lang="en-US" altLang="zh-CN" sz="160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,</m:t>
                    </m:r>
                    <m:r>
                      <a:rPr lang="en-US" altLang="zh-CN" sz="1600" b="0" i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 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</m:ctrlPr>
                      </m:dPr>
                      <m:e>
                        <m:d>
                          <m:dPr>
                            <m:begChr m:val="["/>
                            <m:ctrlPr>
                              <a:rPr lang="zh-CN" altLang="zh-CN" sz="16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160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0,3</m:t>
                            </m:r>
                          </m:e>
                        </m:d>
                        <m:r>
                          <a:rPr lang="en-US" altLang="zh-CN" sz="16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,</m:t>
                        </m:r>
                        <m:d>
                          <m:dPr>
                            <m:begChr m:val="["/>
                            <m:ctrlPr>
                              <a:rPr lang="zh-CN" altLang="zh-CN" sz="16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160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0,3</m:t>
                            </m:r>
                          </m:e>
                        </m:d>
                        <m:r>
                          <a:rPr lang="en-US" altLang="zh-CN" sz="16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,</m:t>
                        </m:r>
                        <m:d>
                          <m:dPr>
                            <m:begChr m:val="["/>
                            <m:ctrlPr>
                              <a:rPr lang="zh-CN" altLang="zh-CN" sz="16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160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3,6</m:t>
                            </m:r>
                          </m:e>
                        </m:d>
                      </m:e>
                    </m:d>
                    <m:r>
                      <a:rPr lang="en-US" altLang="zh-CN" sz="160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</m:ctrlPr>
                      </m:dPr>
                      <m:e>
                        <m:d>
                          <m:dPr>
                            <m:begChr m:val="["/>
                            <m:ctrlPr>
                              <a:rPr lang="zh-CN" altLang="zh-CN" sz="16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160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3,6</m:t>
                            </m:r>
                          </m:e>
                        </m:d>
                        <m:r>
                          <a:rPr lang="en-US" altLang="zh-CN" sz="16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,</m:t>
                        </m:r>
                        <m:d>
                          <m:dPr>
                            <m:begChr m:val="["/>
                            <m:ctrlPr>
                              <a:rPr lang="zh-CN" altLang="zh-CN" sz="16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160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0,3</m:t>
                            </m:r>
                          </m:e>
                        </m:d>
                        <m:r>
                          <a:rPr lang="en-US" altLang="zh-CN" sz="16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,</m:t>
                        </m:r>
                        <m:d>
                          <m:dPr>
                            <m:begChr m:val="["/>
                            <m:ctrlPr>
                              <a:rPr lang="zh-CN" altLang="zh-CN" sz="16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160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0,3</m:t>
                            </m:r>
                          </m:e>
                        </m:d>
                      </m:e>
                    </m:d>
                  </m:oMath>
                </a14:m>
                <a:endParaRPr lang="en-US" altLang="zh-CN" sz="1600" dirty="0">
                  <a:solidFill>
                    <a:srgbClr val="003366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  <a:p>
                <a:pPr marL="742950" lvl="1" indent="-285750">
                  <a:lnSpc>
                    <a:spcPct val="150000"/>
                  </a:lnSpc>
                  <a:buClr>
                    <a:srgbClr val="003366"/>
                  </a:buClr>
                  <a:buFont typeface="黑体" panose="02010609060101010101" pitchFamily="49" charset="-122"/>
                  <a:buChar char="-"/>
                  <a:tabLst>
                    <a:tab pos="114300" algn="l"/>
                    <a:tab pos="228600" algn="l"/>
                    <a:tab pos="342900" algn="l"/>
                    <a:tab pos="914400" algn="l"/>
                  </a:tabLst>
                  <a:defRPr/>
                </a:pPr>
                <a:r>
                  <a:rPr lang="zh-CN" altLang="zh-CN" sz="1600" dirty="0">
                    <a:solidFill>
                      <a:srgbClr val="003366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得到三维稠密单元：</a:t>
                </a:r>
                <a:endParaRPr lang="en-US" altLang="zh-CN" sz="1600" i="1" dirty="0">
                  <a:solidFill>
                    <a:srgbClr val="003366"/>
                  </a:solidFill>
                  <a:latin typeface="Cambria Math" panose="02040503050406030204" pitchFamily="18" charset="0"/>
                  <a:ea typeface="黑体" panose="02010609060101010101" pitchFamily="2" charset="-122"/>
                </a:endParaRPr>
              </a:p>
              <a:p>
                <a:pPr lvl="1">
                  <a:lnSpc>
                    <a:spcPct val="150000"/>
                  </a:lnSpc>
                  <a:buClr>
                    <a:srgbClr val="003366"/>
                  </a:buClr>
                  <a:tabLst>
                    <a:tab pos="114300" algn="l"/>
                    <a:tab pos="228600" algn="l"/>
                    <a:tab pos="342900" algn="l"/>
                    <a:tab pos="914400" algn="l"/>
                  </a:tabLst>
                  <a:defRPr/>
                </a:pPr>
                <a:r>
                  <a:rPr lang="en-US" altLang="zh-CN" sz="1600" dirty="0">
                    <a:solidFill>
                      <a:srgbClr val="003366"/>
                    </a:solidFill>
                    <a:latin typeface="Cambria Math" panose="02040503050406030204" pitchFamily="18" charset="0"/>
                    <a:ea typeface="黑体" panose="02010609060101010101" pitchFamily="2" charset="-122"/>
                  </a:rPr>
                  <a:t>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𝒮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123</m:t>
                        </m:r>
                      </m:sub>
                    </m:sSub>
                    <m:r>
                      <a:rPr lang="en-US" altLang="zh-CN" sz="1600" b="0" i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=</m:t>
                    </m:r>
                    <m:r>
                      <a:rPr lang="en-US" altLang="zh-CN" sz="160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{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16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</m:ctrlPr>
                      </m:dPr>
                      <m:e>
                        <m:d>
                          <m:dPr>
                            <m:begChr m:val="["/>
                            <m:ctrlPr>
                              <a:rPr lang="zh-CN" altLang="zh-CN" sz="16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160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0,3</m:t>
                            </m:r>
                          </m:e>
                        </m:d>
                        <m:r>
                          <a:rPr lang="en-US" altLang="zh-CN" sz="16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,</m:t>
                        </m:r>
                        <m:d>
                          <m:dPr>
                            <m:begChr m:val="["/>
                            <m:ctrlPr>
                              <a:rPr lang="zh-CN" altLang="zh-CN" sz="16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160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0,3</m:t>
                            </m:r>
                          </m:e>
                        </m:d>
                        <m:r>
                          <a:rPr lang="en-US" altLang="zh-CN" sz="16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,</m:t>
                        </m:r>
                        <m:d>
                          <m:dPr>
                            <m:begChr m:val="["/>
                            <m:ctrlPr>
                              <a:rPr lang="zh-CN" altLang="zh-CN" sz="16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160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0,3</m:t>
                            </m:r>
                          </m:e>
                        </m:d>
                      </m:e>
                    </m:d>
                    <m:r>
                      <a:rPr lang="en-US" altLang="zh-CN" sz="160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16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</m:ctrlPr>
                      </m:dPr>
                      <m:e>
                        <m:d>
                          <m:dPr>
                            <m:begChr m:val="["/>
                            <m:ctrlPr>
                              <a:rPr lang="zh-CN" altLang="zh-CN" sz="16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160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3,6</m:t>
                            </m:r>
                          </m:e>
                        </m:d>
                        <m:r>
                          <a:rPr lang="en-US" altLang="zh-CN" sz="16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,</m:t>
                        </m:r>
                        <m:d>
                          <m:dPr>
                            <m:begChr m:val="["/>
                            <m:ctrlPr>
                              <a:rPr lang="zh-CN" altLang="zh-CN" sz="16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160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0,3</m:t>
                            </m:r>
                          </m:e>
                        </m:d>
                        <m:r>
                          <a:rPr lang="en-US" altLang="zh-CN" sz="16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,</m:t>
                        </m:r>
                        <m:d>
                          <m:dPr>
                            <m:begChr m:val="["/>
                            <m:ctrlPr>
                              <a:rPr lang="zh-CN" altLang="zh-CN" sz="16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160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3,6</m:t>
                            </m:r>
                          </m:e>
                        </m:d>
                      </m:e>
                    </m:d>
                    <m:r>
                      <a:rPr lang="en-US" altLang="zh-CN" sz="160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16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</m:ctrlPr>
                      </m:dPr>
                      <m:e>
                        <m:d>
                          <m:dPr>
                            <m:begChr m:val="["/>
                            <m:ctrlPr>
                              <a:rPr lang="zh-CN" altLang="zh-CN" sz="16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160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3,6</m:t>
                            </m:r>
                          </m:e>
                        </m:d>
                        <m:r>
                          <a:rPr lang="en-US" altLang="zh-CN" sz="16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,</m:t>
                        </m:r>
                        <m:d>
                          <m:dPr>
                            <m:begChr m:val="["/>
                            <m:ctrlPr>
                              <a:rPr lang="zh-CN" altLang="zh-CN" sz="16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160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3,6</m:t>
                            </m:r>
                          </m:e>
                        </m:d>
                        <m:r>
                          <a:rPr lang="en-US" altLang="zh-CN" sz="16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,</m:t>
                        </m:r>
                        <m:d>
                          <m:dPr>
                            <m:begChr m:val="["/>
                            <m:ctrlPr>
                              <a:rPr lang="zh-CN" altLang="zh-CN" sz="16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160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3,6</m:t>
                            </m:r>
                          </m:e>
                        </m:d>
                      </m:e>
                    </m:d>
                    <m:r>
                      <a:rPr lang="en-US" altLang="zh-CN" sz="160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}</m:t>
                    </m:r>
                  </m:oMath>
                </a14:m>
                <a:endParaRPr lang="en-US" altLang="zh-CN" sz="1600" kern="0" dirty="0">
                  <a:solidFill>
                    <a:srgbClr val="003366"/>
                  </a:solidFill>
                  <a:latin typeface="Times New Roman" panose="02020603050405020304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3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90" y="1967865"/>
                <a:ext cx="8423910" cy="4836795"/>
              </a:xfrm>
              <a:prstGeom prst="rect">
                <a:avLst/>
              </a:prstGeom>
              <a:blipFill>
                <a:blip r:embed="rId2"/>
                <a:stretch>
                  <a:fillRect l="-796" t="-1261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黑体" panose="02010609060101010101" pitchFamily="2" charset="-122"/>
              </a:rPr>
              <a:t>数据聚类 </a:t>
            </a:r>
            <a:r>
              <a:rPr lang="en-US" altLang="zh-CN" dirty="0">
                <a:ea typeface="黑体" panose="02010609060101010101" pitchFamily="2" charset="-122"/>
              </a:rPr>
              <a:t>(13)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55576" y="2286000"/>
            <a:ext cx="8244408" cy="396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indent="261620" algn="just">
              <a:lnSpc>
                <a:spcPct val="150000"/>
              </a:lnSpc>
              <a:buClr>
                <a:srgbClr val="003366"/>
              </a:buClr>
              <a:tabLst>
                <a:tab pos="114300" algn="l"/>
                <a:tab pos="228600" algn="l"/>
                <a:tab pos="342900" algn="l"/>
                <a:tab pos="914400" algn="l"/>
              </a:tabLst>
              <a:defRPr/>
            </a:pPr>
            <a:endParaRPr lang="zh-CN" altLang="zh-CN" sz="1800" kern="100" dirty="0">
              <a:solidFill>
                <a:srgbClr val="003366"/>
              </a:solidFill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>
              <a:defRPr/>
            </a:pPr>
            <a:endParaRPr lang="zh-CN" altLang="en-US">
              <a:solidFill>
                <a:srgbClr val="003366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965039"/>
              </p:ext>
            </p:extLst>
          </p:nvPr>
        </p:nvGraphicFramePr>
        <p:xfrm>
          <a:off x="1532965" y="4522697"/>
          <a:ext cx="5934635" cy="22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132955" imgH="3318510" progId="Visio.Drawing.15">
                  <p:embed/>
                </p:oleObj>
              </mc:Choice>
              <mc:Fallback>
                <p:oleObj r:id="rId2" imgW="7132955" imgH="3318510" progId="Visio.Drawing.15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2965" y="4522697"/>
                        <a:ext cx="5934635" cy="22635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>
                <a:spLocks noChangeArrowheads="1"/>
              </p:cNvSpPr>
              <p:nvPr/>
            </p:nvSpPr>
            <p:spPr bwMode="auto">
              <a:xfrm>
                <a:off x="720000" y="2025529"/>
                <a:ext cx="8424000" cy="46980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marL="342900" indent="-342900" fontAlgn="base"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Font typeface="Wingdings" panose="05000000000000000000" pitchFamily="2" charset="2"/>
                  <a:buChar char="w"/>
                </a:pPr>
                <a:r>
                  <a:rPr lang="en-US" altLang="zh-CN" sz="2200" b="1" kern="0" dirty="0">
                    <a:solidFill>
                      <a:srgbClr val="0000FF"/>
                    </a:solidFill>
                    <a:latin typeface="Times New Roman" panose="02020603050405020304"/>
                    <a:ea typeface="黑体" panose="02010609060101010101" pitchFamily="2" charset="-122"/>
                  </a:rPr>
                  <a:t>CLI</a:t>
                </a:r>
                <a:r>
                  <a:rPr kumimoji="1" lang="en-US" altLang="zh-CN" sz="22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QUE</a:t>
                </a:r>
                <a:r>
                  <a:rPr kumimoji="1" lang="zh-CN" altLang="en-US" sz="22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聚类示例</a:t>
                </a:r>
                <a:endParaRPr kumimoji="1" lang="en-US" altLang="zh-CN" sz="2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  <a:p>
                <a:pPr marL="342900" indent="-342900" fontAlgn="base"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</m:ctrlPr>
                      </m:sSubPr>
                      <m:e>
                        <m:r>
                          <a:rPr lang="zh-CN" altLang="en-US" sz="2000" i="1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𝒮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123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的第</a:t>
                </a:r>
                <a:r>
                  <a:rPr lang="en-US" altLang="zh-CN" sz="2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1</a:t>
                </a:r>
                <a:r>
                  <a:rPr lang="zh-CN" altLang="en-US" sz="2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个单元与其</a:t>
                </a:r>
                <a:r>
                  <a:rPr lang="zh-CN" altLang="zh-CN" sz="2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余单元不连通，该单元包含的样本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𝐱</m:t>
                        </m:r>
                      </m:e>
                      <m:sub>
                        <m:r>
                          <a:rPr lang="en-US" altLang="zh-CN" sz="20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𝐱</m:t>
                        </m:r>
                      </m:e>
                      <m:sub>
                        <m:r>
                          <a:rPr lang="en-US" altLang="zh-CN" sz="20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属于第</a:t>
                </a:r>
                <a:r>
                  <a:rPr lang="en-US" altLang="zh-CN" sz="2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1</a:t>
                </a:r>
                <a:r>
                  <a:rPr lang="zh-CN" altLang="zh-CN" sz="2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个簇，即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ℂ</m:t>
                        </m:r>
                      </m:e>
                      <m:sub>
                        <m:r>
                          <a:rPr lang="en-US" altLang="zh-CN" sz="20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00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200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0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200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i="1" dirty="0">
                  <a:solidFill>
                    <a:srgbClr val="003366"/>
                  </a:solidFill>
                  <a:latin typeface="Cambria Math" panose="02040503050406030204" pitchFamily="18" charset="0"/>
                  <a:ea typeface="黑体" panose="02010609060101010101" pitchFamily="2" charset="-122"/>
                </a:endParaRPr>
              </a:p>
              <a:p>
                <a:pPr marL="342900" indent="-342900" fontAlgn="base"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𝒮</m:t>
                        </m:r>
                      </m:e>
                      <m:sub>
                        <m:r>
                          <a:rPr lang="en-US" altLang="zh-CN" sz="20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123</m:t>
                        </m:r>
                      </m:sub>
                    </m:sSub>
                  </m:oMath>
                </a14:m>
                <a:r>
                  <a:rPr lang="zh-CN" altLang="zh-CN" sz="2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的第</a:t>
                </a:r>
                <a:r>
                  <a:rPr lang="en-US" altLang="zh-CN" sz="2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2</a:t>
                </a:r>
                <a:r>
                  <a:rPr lang="zh-CN" altLang="zh-CN" sz="2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个单元与第</a:t>
                </a:r>
                <a:r>
                  <a:rPr lang="en-US" altLang="zh-CN" sz="2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3</a:t>
                </a:r>
                <a:r>
                  <a:rPr lang="zh-CN" altLang="zh-CN" sz="2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个单元连通，这两个单元包含的样本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𝐱</m:t>
                        </m:r>
                      </m:e>
                      <m:sub>
                        <m:r>
                          <a:rPr lang="en-US" altLang="zh-CN" sz="20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zh-CN" sz="2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𝐱</m:t>
                        </m:r>
                      </m:e>
                      <m:sub>
                        <m:r>
                          <a:rPr lang="en-US" altLang="zh-CN" sz="20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zh-CN" sz="2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𝐱</m:t>
                        </m:r>
                      </m:e>
                      <m:sub>
                        <m:r>
                          <a:rPr lang="en-US" altLang="zh-CN" sz="20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CN" altLang="zh-CN" sz="2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𝐱</m:t>
                        </m:r>
                      </m:e>
                      <m:sub>
                        <m:r>
                          <a:rPr lang="en-US" altLang="zh-CN" sz="20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CN" altLang="zh-CN" sz="2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属于第</a:t>
                </a:r>
                <a:r>
                  <a:rPr lang="en-US" altLang="zh-CN" sz="2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2</a:t>
                </a:r>
                <a:r>
                  <a:rPr lang="zh-CN" altLang="zh-CN" sz="2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个簇，即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ℂ</m:t>
                        </m:r>
                      </m:e>
                      <m:sub>
                        <m:r>
                          <a:rPr lang="en-US" altLang="zh-CN" sz="20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00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200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0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200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0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0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200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0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0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200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dirty="0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  <a:p>
                <a:pPr marL="342900" indent="-342900" fontAlgn="base"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Font typeface="Wingdings" panose="05000000000000000000" pitchFamily="2" charset="2"/>
                  <a:buChar char="ü"/>
                </a:pPr>
                <a:r>
                  <a:rPr lang="zh-CN" altLang="zh-CN" sz="2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由于样本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𝐱</m:t>
                        </m:r>
                      </m:e>
                      <m:sub>
                        <m:r>
                          <a:rPr lang="en-US" altLang="zh-CN" sz="20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7</m:t>
                        </m:r>
                      </m:sub>
                    </m:sSub>
                  </m:oMath>
                </a14:m>
                <a:r>
                  <a:rPr lang="zh-CN" altLang="zh-CN" sz="2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不属于任何维度的稠密单元，则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𝐱</m:t>
                        </m:r>
                      </m:e>
                      <m:sub>
                        <m:r>
                          <a:rPr lang="en-US" altLang="zh-CN" sz="20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7</m:t>
                        </m:r>
                      </m:sub>
                    </m:sSub>
                  </m:oMath>
                </a14:m>
                <a:r>
                  <a:rPr lang="zh-CN" altLang="zh-CN" sz="2000" dirty="0">
                    <a:solidFill>
                      <a:srgbClr val="0033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为噪声样本，即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ℕ</m:t>
                    </m:r>
                    <m:r>
                      <a:rPr lang="en-US" altLang="zh-CN" sz="200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={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𝐱</m:t>
                        </m:r>
                      </m:e>
                      <m:sub>
                        <m:r>
                          <a:rPr lang="en-US" altLang="zh-CN" sz="20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7</m:t>
                        </m:r>
                      </m:sub>
                    </m:sSub>
                    <m:r>
                      <a:rPr lang="en-US" altLang="zh-CN" sz="200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}</m:t>
                    </m:r>
                  </m:oMath>
                </a14:m>
                <a:endParaRPr lang="en-US" altLang="zh-CN" sz="2000" dirty="0">
                  <a:solidFill>
                    <a:srgbClr val="003366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0" y="2025529"/>
                <a:ext cx="8424000" cy="4698000"/>
              </a:xfrm>
              <a:prstGeom prst="rect">
                <a:avLst/>
              </a:prstGeom>
              <a:blipFill>
                <a:blip r:embed="rId4"/>
                <a:stretch>
                  <a:fillRect l="-796" t="-1167" r="-289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3767" y="2160905"/>
            <a:ext cx="8540233" cy="46970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fontAlgn="base"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 typeface="Wingdings" panose="05000000000000000000" pitchFamily="2" charset="2"/>
              <a:buChar char="w"/>
            </a:pPr>
            <a:r>
              <a:rPr kumimoji="1"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谱聚类基本思想</a:t>
            </a:r>
            <a:endParaRPr kumimoji="1" lang="en-US" altLang="zh-CN" sz="2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538163" lvl="1" indent="-358775" algn="just" fontAlgn="auto">
              <a:lnSpc>
                <a:spcPct val="150000"/>
              </a:lnSpc>
              <a:buClr>
                <a:srgbClr val="003366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lang="zh-CN" altLang="zh-CN" sz="2000" kern="100" dirty="0">
                <a:solidFill>
                  <a:srgbClr val="003366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基于样本间的相似性构造图，对图的拉普拉斯矩阵进行特征分解，在分解得到的特征上使用</a:t>
            </a:r>
            <a:r>
              <a:rPr lang="en-US" altLang="zh-CN" sz="2000" i="1" kern="100" dirty="0">
                <a:solidFill>
                  <a:srgbClr val="003366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000" kern="100" dirty="0">
                <a:solidFill>
                  <a:srgbClr val="003366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2000" kern="100" dirty="0">
                <a:solidFill>
                  <a:srgbClr val="003366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均值算法完成聚类</a:t>
            </a:r>
          </a:p>
          <a:p>
            <a:pPr marL="538163" lvl="1" indent="-269875" algn="just">
              <a:lnSpc>
                <a:spcPct val="120000"/>
              </a:lnSpc>
              <a:buClr>
                <a:srgbClr val="003366"/>
              </a:buClr>
              <a:buFont typeface="黑体" panose="02010609060101010101" pitchFamily="49" charset="-122"/>
              <a:buChar char="-"/>
              <a:defRPr/>
            </a:pPr>
            <a:r>
              <a:rPr lang="zh-CN" altLang="zh-CN" sz="2000" kern="100" dirty="0">
                <a:solidFill>
                  <a:srgbClr val="0000FF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目标</a:t>
            </a:r>
            <a:r>
              <a:rPr lang="zh-CN" altLang="zh-CN" sz="2000" kern="100" dirty="0">
                <a:solidFill>
                  <a:srgbClr val="003366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：子图内各节点间有</a:t>
            </a:r>
            <a:r>
              <a:rPr lang="zh-CN" altLang="zh-CN" sz="2000" kern="100" dirty="0">
                <a:solidFill>
                  <a:srgbClr val="FF000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较高的边权重和</a:t>
            </a:r>
            <a:r>
              <a:rPr lang="zh-CN" altLang="zh-CN" sz="2000" kern="100" dirty="0">
                <a:solidFill>
                  <a:srgbClr val="003366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，各子图之间具有</a:t>
            </a:r>
            <a:r>
              <a:rPr lang="zh-CN" altLang="zh-CN" sz="2000" kern="100" dirty="0">
                <a:solidFill>
                  <a:srgbClr val="FF000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较低的边权重和</a:t>
            </a:r>
            <a:endParaRPr lang="en-US" altLang="zh-CN" sz="2000" kern="100" dirty="0">
              <a:solidFill>
                <a:srgbClr val="FF0000"/>
              </a:solidFill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538163" lvl="1" indent="-269875" algn="just">
              <a:lnSpc>
                <a:spcPct val="120000"/>
              </a:lnSpc>
              <a:buClr>
                <a:srgbClr val="003366"/>
              </a:buClr>
              <a:buFont typeface="黑体" panose="02010609060101010101" pitchFamily="49" charset="-122"/>
              <a:buChar char="-"/>
              <a:defRPr/>
            </a:pPr>
            <a:r>
              <a:rPr lang="zh-CN" altLang="en-US" sz="2000" kern="100" dirty="0">
                <a:solidFill>
                  <a:srgbClr val="003366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理论推导后得到问题是</a:t>
            </a:r>
            <a:r>
              <a:rPr lang="en-US" altLang="zh-CN" sz="2000" kern="100" dirty="0">
                <a:solidFill>
                  <a:srgbClr val="FF000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NP</a:t>
            </a:r>
            <a:r>
              <a:rPr lang="zh-CN" altLang="en-US" sz="2000" kern="100" dirty="0">
                <a:solidFill>
                  <a:srgbClr val="FF000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难问题 </a:t>
            </a:r>
            <a:r>
              <a:rPr lang="en-US" altLang="zh-CN" sz="2000" kern="100" dirty="0">
                <a:solidFill>
                  <a:srgbClr val="FF000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en-US" sz="2000" kern="100" dirty="0">
                <a:solidFill>
                  <a:srgbClr val="003366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只能使用特征向量去</a:t>
            </a:r>
            <a:r>
              <a:rPr lang="zh-CN" altLang="en-US" sz="2000" kern="100" dirty="0">
                <a:solidFill>
                  <a:srgbClr val="FF000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近似求解</a:t>
            </a:r>
            <a:endParaRPr lang="en-US" altLang="zh-CN" sz="2000" kern="100" dirty="0">
              <a:solidFill>
                <a:srgbClr val="FF0000"/>
              </a:solidFill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538163" lvl="1" indent="-269875" algn="just">
              <a:lnSpc>
                <a:spcPct val="120000"/>
              </a:lnSpc>
              <a:buClr>
                <a:srgbClr val="003366"/>
              </a:buClr>
              <a:buFont typeface="黑体" panose="02010609060101010101" pitchFamily="49" charset="-122"/>
              <a:buChar char="-"/>
              <a:defRPr/>
            </a:pPr>
            <a:r>
              <a:rPr lang="zh-CN" altLang="zh-CN" sz="2000" kern="100" dirty="0">
                <a:solidFill>
                  <a:srgbClr val="0000FF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优势</a:t>
            </a:r>
            <a:r>
              <a:rPr lang="zh-CN" altLang="zh-CN" sz="2000" kern="100" dirty="0">
                <a:solidFill>
                  <a:srgbClr val="003366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：能处理</a:t>
            </a:r>
            <a:r>
              <a:rPr lang="zh-CN" altLang="zh-CN" sz="2000" kern="100" dirty="0">
                <a:solidFill>
                  <a:srgbClr val="FF000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高维数据及非凸形状的簇</a:t>
            </a:r>
            <a:r>
              <a:rPr lang="zh-CN" altLang="zh-CN" sz="2000" kern="100" dirty="0">
                <a:solidFill>
                  <a:srgbClr val="003366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，在复杂数据上</a:t>
            </a:r>
            <a:r>
              <a:rPr lang="zh-CN" altLang="zh-CN" sz="2000" kern="100" dirty="0">
                <a:solidFill>
                  <a:srgbClr val="FF000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比</a:t>
            </a:r>
            <a:r>
              <a:rPr lang="en-US" altLang="zh-CN" sz="2000" kern="100" dirty="0">
                <a:solidFill>
                  <a:srgbClr val="FF000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k-</a:t>
            </a:r>
            <a:r>
              <a:rPr lang="zh-CN" altLang="zh-CN" sz="2000" kern="100" dirty="0">
                <a:solidFill>
                  <a:srgbClr val="FF000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均值更好</a:t>
            </a:r>
            <a:r>
              <a:rPr lang="zh-CN" altLang="zh-CN" sz="2000" kern="100" dirty="0">
                <a:solidFill>
                  <a:srgbClr val="003366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的聚类效果</a:t>
            </a:r>
            <a:endParaRPr lang="en-US" altLang="zh-CN" sz="2000" kern="100" dirty="0">
              <a:solidFill>
                <a:srgbClr val="003366"/>
              </a:solidFill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538163" lvl="1" indent="-269875" algn="just">
              <a:lnSpc>
                <a:spcPct val="120000"/>
              </a:lnSpc>
              <a:buClr>
                <a:srgbClr val="003366"/>
              </a:buClr>
              <a:buFont typeface="黑体" panose="02010609060101010101" pitchFamily="49" charset="-122"/>
              <a:buChar char="-"/>
              <a:defRPr/>
            </a:pPr>
            <a:r>
              <a:rPr lang="zh-CN" altLang="zh-CN" sz="2000" kern="100" dirty="0">
                <a:solidFill>
                  <a:srgbClr val="0000FF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劣势</a:t>
            </a:r>
            <a:r>
              <a:rPr lang="zh-CN" altLang="zh-CN" sz="2000" kern="100" dirty="0">
                <a:solidFill>
                  <a:srgbClr val="003366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：依赖于所构建的相似性图，特征值分解</a:t>
            </a:r>
            <a:r>
              <a:rPr lang="zh-CN" altLang="zh-CN" sz="2000" kern="100" dirty="0">
                <a:solidFill>
                  <a:srgbClr val="FF000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不易扩展</a:t>
            </a:r>
            <a:r>
              <a:rPr lang="zh-CN" altLang="zh-CN" sz="2000" kern="100" dirty="0">
                <a:solidFill>
                  <a:srgbClr val="003366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到大规模数据上，</a:t>
            </a:r>
            <a:r>
              <a:rPr lang="zh-CN" altLang="zh-CN" sz="2000" kern="100" dirty="0">
                <a:solidFill>
                  <a:srgbClr val="FF0000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需用户指定</a:t>
            </a:r>
            <a:r>
              <a:rPr lang="zh-CN" altLang="zh-CN" sz="2000" kern="100" dirty="0">
                <a:solidFill>
                  <a:srgbClr val="003366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聚类的簇数目</a:t>
            </a:r>
            <a:r>
              <a:rPr lang="en-US" altLang="zh-CN" sz="2000" kern="100" dirty="0">
                <a:solidFill>
                  <a:srgbClr val="003366"/>
                </a:solidFill>
                <a:ea typeface="黑体" panose="02010609060101010101" pitchFamily="2" charset="-122"/>
                <a:cs typeface="Times New Roman" panose="02020603050405020304" pitchFamily="18" charset="0"/>
              </a:rPr>
              <a:t>k</a:t>
            </a:r>
            <a:endParaRPr lang="zh-CN" altLang="zh-CN" sz="2000" kern="100" dirty="0">
              <a:solidFill>
                <a:srgbClr val="003366"/>
              </a:solidFill>
              <a:latin typeface="等线" panose="02010600030101010101" charset="-122"/>
              <a:ea typeface="等线" panose="02010600030101010101" charset="-122"/>
              <a:cs typeface="Times New Roman" panose="02020603050405020304" pitchFamily="18" charset="0"/>
            </a:endParaRPr>
          </a:p>
          <a:p>
            <a:pPr marL="742950" lvl="1" indent="-285750">
              <a:buClr>
                <a:srgbClr val="003366"/>
              </a:buClr>
              <a:buFont typeface="Times New Roman" panose="02020603050405020304" pitchFamily="18" charset="0"/>
              <a:buChar char="-"/>
              <a:defRPr/>
            </a:pPr>
            <a:endParaRPr lang="en-US" altLang="zh-CN" sz="2000" kern="100" dirty="0">
              <a:solidFill>
                <a:srgbClr val="003366"/>
              </a:solidFill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Clr>
                <a:srgbClr val="003366"/>
              </a:buClr>
              <a:buFont typeface="Times New Roman" panose="02020603050405020304" pitchFamily="18" charset="0"/>
              <a:buChar char="-"/>
              <a:defRPr/>
            </a:pPr>
            <a:endParaRPr lang="en-US" altLang="zh-CN" sz="2000" dirty="0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黑体" panose="02010609060101010101" pitchFamily="2" charset="-122"/>
              </a:rPr>
              <a:t>数据聚类 </a:t>
            </a:r>
            <a:r>
              <a:rPr lang="en-US" altLang="zh-CN" dirty="0">
                <a:ea typeface="黑体" panose="02010609060101010101" pitchFamily="2" charset="-122"/>
              </a:rPr>
              <a:t>(14)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>
              <a:defRPr/>
            </a:pPr>
            <a:endParaRPr lang="zh-CN" altLang="en-US">
              <a:solidFill>
                <a:srgbClr val="003366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5060950" y="4298996"/>
            <a:ext cx="425450" cy="279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endParaRPr kumimoji="1" lang="en-US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58281BF8-4817-3A62-B56B-C441761DA7CD}"/>
              </a:ext>
            </a:extLst>
          </p:cNvPr>
          <p:cNvSpPr/>
          <p:nvPr/>
        </p:nvSpPr>
        <p:spPr bwMode="auto">
          <a:xfrm>
            <a:off x="3339727" y="6248400"/>
            <a:ext cx="4984750" cy="435034"/>
          </a:xfrm>
          <a:prstGeom prst="wedgeRoundRectCallout">
            <a:avLst>
              <a:gd name="adj1" fmla="val -63070"/>
              <a:gd name="adj2" fmla="val -5036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lvl="1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ct val="55000"/>
              <a:buFontTx/>
              <a:buNone/>
              <a:tabLst/>
              <a:defRPr/>
            </a:pPr>
            <a:r>
              <a: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/>
                <a:ea typeface="黑体" panose="02010609060101010101" pitchFamily="2" charset="-122"/>
                <a:cs typeface="Times New Roman" panose="02020603050405020304" pitchFamily="18" charset="0"/>
              </a:rPr>
              <a:t>对</a:t>
            </a:r>
            <a:r>
              <a:rPr kumimoji="0" lang="en-US" altLang="zh-CN" sz="1800" b="0" i="1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黑体" panose="0201060906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黑体" panose="02010609060101010101" pitchFamily="2" charset="-122"/>
                <a:cs typeface="Times New Roman" panose="02020603050405020304" pitchFamily="18" charset="0"/>
              </a:rPr>
              <a:t>-</a:t>
            </a:r>
            <a:r>
              <a: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黑体" panose="02010609060101010101" pitchFamily="2" charset="-122"/>
                <a:cs typeface="Times New Roman" panose="02020603050405020304" pitchFamily="18" charset="0"/>
              </a:rPr>
              <a:t>均值聚类</a:t>
            </a:r>
            <a:r>
              <a:rPr kumimoji="0" lang="zh-CN" altLang="zh-CN" sz="1800" b="0" i="0" u="none" strike="noStrike" kern="1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/>
                <a:ea typeface="黑体" panose="02010609060101010101" pitchFamily="2" charset="-122"/>
                <a:cs typeface="Times New Roman" panose="02020603050405020304" pitchFamily="18" charset="0"/>
              </a:rPr>
              <a:t>进行扩展，能处理高维及非凸数据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黑体" panose="02010609060101010101" pitchFamily="2" charset="-122"/>
              </a:rPr>
              <a:t>数据聚类 </a:t>
            </a:r>
            <a:r>
              <a:rPr lang="en-US" altLang="zh-CN" dirty="0">
                <a:ea typeface="黑体" panose="02010609060101010101" pitchFamily="2" charset="-122"/>
              </a:rPr>
              <a:t>(15)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>
              <a:defRPr/>
            </a:pPr>
            <a:endParaRPr lang="zh-CN" altLang="en-US">
              <a:solidFill>
                <a:srgbClr val="003366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>
                <a:spLocks noChangeArrowheads="1"/>
              </p:cNvSpPr>
              <p:nvPr/>
            </p:nvSpPr>
            <p:spPr bwMode="auto">
              <a:xfrm>
                <a:off x="651193" y="2163959"/>
                <a:ext cx="8018425" cy="418538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marL="342900" indent="-342900" fontAlgn="base">
                  <a:spcBef>
                    <a:spcPts val="600"/>
                  </a:spcBef>
                  <a:spcAft>
                    <a:spcPts val="600"/>
                  </a:spcAft>
                  <a:buClr>
                    <a:srgbClr val="003366"/>
                  </a:buClr>
                  <a:buFont typeface="Wingdings" panose="05000000000000000000" pitchFamily="2" charset="2"/>
                  <a:buChar char="w"/>
                </a:pPr>
                <a:r>
                  <a:rPr kumimoji="1" lang="zh-CN" altLang="en-US" sz="22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谱聚类基本流程</a:t>
                </a:r>
                <a:endParaRPr kumimoji="1" lang="en-US" altLang="zh-CN" sz="2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2" charset="-122"/>
                </a:endParaRPr>
              </a:p>
              <a:p>
                <a:pPr marL="720000" lvl="1" indent="-360000" algn="just">
                  <a:lnSpc>
                    <a:spcPct val="150000"/>
                  </a:lnSpc>
                  <a:buClr>
                    <a:srgbClr val="003366"/>
                  </a:buClr>
                  <a:buFont typeface="黑体" panose="02010609060101010101" pitchFamily="49" charset="-122"/>
                  <a:buChar char="-"/>
                  <a:defRPr/>
                </a:pPr>
                <a:r>
                  <a:rPr lang="zh-CN" altLang="zh-CN" sz="2000" kern="100" dirty="0">
                    <a:solidFill>
                      <a:srgbClr val="003366"/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计算数据样本之间的相似度（边权重）得到带权邻接矩阵</a:t>
                </a:r>
                <a14:m>
                  <m:oMath xmlns:m="http://schemas.openxmlformats.org/officeDocument/2006/math">
                    <m:r>
                      <a:rPr lang="en-US" altLang="zh-CN" sz="2000" kern="10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𝐖</m:t>
                    </m:r>
                  </m:oMath>
                </a14:m>
                <a:r>
                  <a:rPr lang="zh-CN" altLang="zh-CN" sz="2000" kern="100" dirty="0">
                    <a:solidFill>
                      <a:srgbClr val="003366"/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，得到</a:t>
                </a:r>
                <a:r>
                  <a:rPr lang="zh-CN" altLang="zh-CN" sz="2000" kern="100" dirty="0">
                    <a:solidFill>
                      <a:srgbClr val="FF0000"/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度矩阵</a:t>
                </a:r>
                <a14:m>
                  <m:oMath xmlns:m="http://schemas.openxmlformats.org/officeDocument/2006/math">
                    <m:r>
                      <a:rPr lang="en-US" altLang="zh-CN" sz="2000" kern="10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𝐃</m:t>
                    </m:r>
                  </m:oMath>
                </a14:m>
                <a:r>
                  <a:rPr lang="zh-CN" altLang="zh-CN" sz="2000" kern="100" dirty="0">
                    <a:solidFill>
                      <a:srgbClr val="003366"/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zh-CN" altLang="zh-CN" sz="2000" kern="100" dirty="0">
                    <a:solidFill>
                      <a:srgbClr val="FF0000"/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拉普拉斯矩阵</a:t>
                </a:r>
                <a14:m>
                  <m:oMath xmlns:m="http://schemas.openxmlformats.org/officeDocument/2006/math">
                    <m:r>
                      <a:rPr lang="en-US" altLang="zh-CN" sz="2000" kern="10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𝐋</m:t>
                    </m:r>
                  </m:oMath>
                </a14:m>
                <a:endParaRPr lang="en-US" altLang="zh-CN" sz="2000" kern="100" dirty="0">
                  <a:solidFill>
                    <a:srgbClr val="003366"/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marL="720000" lvl="1" indent="-360000" algn="just">
                  <a:lnSpc>
                    <a:spcPct val="150000"/>
                  </a:lnSpc>
                  <a:buClr>
                    <a:srgbClr val="003366"/>
                  </a:buClr>
                  <a:buFont typeface="黑体" panose="02010609060101010101" pitchFamily="49" charset="-122"/>
                  <a:buChar char="-"/>
                  <a:defRPr/>
                </a:pPr>
                <a:r>
                  <a:rPr lang="zh-CN" altLang="zh-CN" sz="2000" kern="100" dirty="0">
                    <a:solidFill>
                      <a:srgbClr val="003366"/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000" kern="10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𝐋</m:t>
                    </m:r>
                  </m:oMath>
                </a14:m>
                <a:r>
                  <a:rPr lang="zh-CN" altLang="zh-CN" sz="2000" kern="100" dirty="0">
                    <a:solidFill>
                      <a:srgbClr val="003366"/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的特征值</a:t>
                </a:r>
                <a:r>
                  <a:rPr lang="zh-CN" altLang="zh-CN" sz="2000" kern="100" dirty="0">
                    <a:solidFill>
                      <a:srgbClr val="FF0000"/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从小到大</a:t>
                </a:r>
                <a:r>
                  <a:rPr lang="zh-CN" altLang="zh-CN" sz="2000" kern="100" dirty="0">
                    <a:solidFill>
                      <a:srgbClr val="003366"/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排序得到特征值</a:t>
                </a:r>
                <a14:m>
                  <m:oMath xmlns:m="http://schemas.openxmlformats.org/officeDocument/2006/math">
                    <m:r>
                      <a:rPr lang="en-US" altLang="zh-CN" sz="2000" kern="10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zh-CN" altLang="zh-CN" sz="2000" i="1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000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kern="10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000" i="1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000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kern="10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sz="2000" i="1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000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kern="10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zh-CN" sz="2000" kern="100" dirty="0">
                    <a:solidFill>
                      <a:srgbClr val="003366"/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，将</a:t>
                </a:r>
                <a:r>
                  <a:rPr lang="zh-CN" altLang="zh-CN" sz="2000" kern="100" dirty="0">
                    <a:solidFill>
                      <a:srgbClr val="FF0000"/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前</a:t>
                </a:r>
                <a:r>
                  <a:rPr lang="en-US" altLang="zh-CN" sz="2000" kern="100" dirty="0">
                    <a:solidFill>
                      <a:srgbClr val="FF0000"/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zh-CN" sz="2000" kern="100" dirty="0">
                    <a:solidFill>
                      <a:srgbClr val="FF0000"/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个</a:t>
                </a:r>
                <a:r>
                  <a:rPr lang="zh-CN" altLang="zh-CN" sz="2000" kern="100" dirty="0">
                    <a:solidFill>
                      <a:srgbClr val="003366"/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特征值</a:t>
                </a:r>
                <a14:m>
                  <m:oMath xmlns:m="http://schemas.openxmlformats.org/officeDocument/2006/math">
                    <m:r>
                      <a:rPr lang="en-US" altLang="zh-CN" sz="2000" kern="10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zh-CN" altLang="zh-CN" sz="2000" i="1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000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kern="10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000" i="1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000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kern="10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sz="2000" i="1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000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kern="10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zh-CN" sz="2000" kern="100" dirty="0">
                    <a:solidFill>
                      <a:srgbClr val="003366"/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对应的特征向量作为指示向量</a:t>
                </a:r>
                <a14:m>
                  <m:oMath xmlns:m="http://schemas.openxmlformats.org/officeDocument/2006/math">
                    <m:r>
                      <a:rPr lang="en-US" altLang="zh-CN" sz="2000" kern="10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zh-CN" altLang="zh-CN" sz="2000" i="1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𝐡</m:t>
                        </m:r>
                      </m:e>
                      <m:sub>
                        <m:r>
                          <a:rPr lang="en-US" altLang="zh-CN" sz="2000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kern="10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000" i="1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𝐡</m:t>
                        </m:r>
                      </m:e>
                      <m:sub>
                        <m:r>
                          <a:rPr lang="en-US" altLang="zh-CN" sz="2000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kern="10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zh-CN" altLang="zh-CN" sz="2000" i="1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𝐡</m:t>
                        </m:r>
                      </m:e>
                      <m:sub>
                        <m:r>
                          <a:rPr lang="en-US" altLang="zh-CN" sz="2000" kern="10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kern="10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zh-CN" sz="2000" kern="100" dirty="0">
                    <a:solidFill>
                      <a:srgbClr val="003366"/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，组成指示矩阵</a:t>
                </a:r>
                <a14:m>
                  <m:oMath xmlns:m="http://schemas.openxmlformats.org/officeDocument/2006/math">
                    <m:r>
                      <a:rPr lang="en-US" altLang="zh-CN" sz="2000" kern="10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𝐇</m:t>
                    </m:r>
                  </m:oMath>
                </a14:m>
                <a:endParaRPr lang="en-US" altLang="zh-CN" sz="2000" kern="100" dirty="0">
                  <a:solidFill>
                    <a:srgbClr val="003366"/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marL="720000" lvl="1" indent="-360000" algn="just">
                  <a:lnSpc>
                    <a:spcPct val="150000"/>
                  </a:lnSpc>
                  <a:buClr>
                    <a:srgbClr val="003366"/>
                  </a:buClr>
                  <a:buFont typeface="黑体" panose="02010609060101010101" pitchFamily="49" charset="-122"/>
                  <a:buChar char="-"/>
                  <a:defRPr/>
                </a:pPr>
                <a:r>
                  <a:rPr lang="zh-CN" altLang="zh-CN" sz="2000" kern="100" dirty="0">
                    <a:solidFill>
                      <a:srgbClr val="003366"/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000" kern="10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𝐇</m:t>
                    </m:r>
                  </m:oMath>
                </a14:m>
                <a:r>
                  <a:rPr lang="zh-CN" altLang="zh-CN" sz="2000" kern="100" dirty="0">
                    <a:solidFill>
                      <a:srgbClr val="003366"/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中的行向量作为新的数据样本，利用</a:t>
                </a:r>
                <a:r>
                  <a:rPr lang="en-US" altLang="zh-CN" sz="2000" i="1" kern="100" dirty="0">
                    <a:solidFill>
                      <a:srgbClr val="003366"/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000" kern="100" dirty="0">
                    <a:solidFill>
                      <a:srgbClr val="003366"/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-</a:t>
                </a:r>
                <a:r>
                  <a:rPr lang="zh-CN" altLang="zh-CN" sz="2000" kern="100" dirty="0">
                    <a:solidFill>
                      <a:srgbClr val="003366"/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均值聚类得到簇划分</a:t>
                </a:r>
                <a:endParaRPr lang="en-US" altLang="zh-CN" sz="2000" kern="100" dirty="0">
                  <a:solidFill>
                    <a:srgbClr val="003366"/>
                  </a:solidFill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1193" y="2163959"/>
                <a:ext cx="8018425" cy="4185382"/>
              </a:xfrm>
              <a:prstGeom prst="rect">
                <a:avLst/>
              </a:prstGeom>
              <a:blipFill>
                <a:blip r:embed="rId2"/>
                <a:stretch>
                  <a:fillRect l="-837" t="-1456" r="-760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442186" y="5853953"/>
            <a:ext cx="4621131" cy="969733"/>
          </a:xfrm>
          <a:prstGeom prst="cloudCallout">
            <a:avLst>
              <a:gd name="adj1" fmla="val -52495"/>
              <a:gd name="adj2" fmla="val -4538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pPr fontAlgn="base">
              <a:lnSpc>
                <a:spcPts val="2600"/>
              </a:lnSpc>
              <a:spcBef>
                <a:spcPct val="20000"/>
              </a:spcBef>
              <a:buClr>
                <a:srgbClr val="003366"/>
              </a:buClr>
              <a:defRPr/>
            </a:pPr>
            <a:r>
              <a:rPr kumimoji="1" lang="zh-CN" altLang="en-US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使用特征向量来近似计算，通过牺牲精度换取计算效率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C0C0D2B-867F-CC68-A5EC-BDDE2F9A3472}"/>
                  </a:ext>
                </a:extLst>
              </p:cNvPr>
              <p:cNvSpPr txBox="1"/>
              <p:nvPr/>
            </p:nvSpPr>
            <p:spPr>
              <a:xfrm>
                <a:off x="1958613" y="5400651"/>
                <a:ext cx="5394688" cy="375552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anchor="ctr" anchorCtr="0">
                <a:spAutoFit/>
              </a:bodyPr>
              <a:lstStyle/>
              <a:p>
                <a:pPr marL="0" lvl="1">
                  <a:buClr>
                    <a:srgbClr val="003366"/>
                  </a:buClr>
                  <a:defRPr/>
                </a:pPr>
                <a:r>
                  <a:rPr lang="zh-CN" altLang="en-US" sz="1800" kern="100" dirty="0">
                    <a:solidFill>
                      <a:srgbClr val="003366"/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算法的</a:t>
                </a:r>
                <a:r>
                  <a:rPr lang="zh-CN" altLang="zh-CN" sz="1800" kern="100" dirty="0">
                    <a:solidFill>
                      <a:srgbClr val="003366"/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时间复杂度为</a:t>
                </a:r>
                <a14:m>
                  <m:oMath xmlns:m="http://schemas.openxmlformats.org/officeDocument/2006/math">
                    <m:r>
                      <a:rPr lang="en-US" altLang="zh-CN" sz="1800" b="0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1800" b="0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sz="18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1800" b="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b="0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×(</m:t>
                    </m:r>
                    <m:r>
                      <a:rPr lang="en-US" altLang="zh-CN" sz="1800" b="0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1800" b="0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b="0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1800" b="0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zh-CN" altLang="zh-CN" sz="1800" kern="100" dirty="0">
                    <a:solidFill>
                      <a:srgbClr val="003366"/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zh-CN" sz="1800" b="0" i="1" kern="10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zh-CN" sz="1800" kern="100" dirty="0">
                    <a:solidFill>
                      <a:srgbClr val="003366"/>
                    </a:solidFill>
                    <a:ea typeface="黑体" panose="02010609060101010101" pitchFamily="2" charset="-122"/>
                    <a:cs typeface="Times New Roman" panose="02020603050405020304" pitchFamily="18" charset="0"/>
                  </a:rPr>
                  <a:t>为样本个数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C0C0D2B-867F-CC68-A5EC-BDDE2F9A3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613" y="5400651"/>
                <a:ext cx="5394688" cy="375552"/>
              </a:xfrm>
              <a:prstGeom prst="rect">
                <a:avLst/>
              </a:prstGeom>
              <a:blipFill>
                <a:blip r:embed="rId3"/>
                <a:stretch>
                  <a:fillRect l="-789" t="-9375" b="-187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7215" y="2084642"/>
            <a:ext cx="3283964" cy="4815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fontAlgn="base"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 typeface="Wingdings" panose="05000000000000000000" pitchFamily="2" charset="2"/>
              <a:buChar char="w"/>
            </a:pPr>
            <a:r>
              <a:rPr kumimoji="1"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谱聚类算法</a:t>
            </a:r>
            <a:endParaRPr kumimoji="1" lang="en-US" altLang="zh-CN" sz="2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黑体" panose="02010609060101010101" pitchFamily="2" charset="-122"/>
              </a:rPr>
              <a:t>数据聚类 </a:t>
            </a:r>
            <a:r>
              <a:rPr lang="en-US" altLang="zh-CN" dirty="0">
                <a:ea typeface="黑体" panose="02010609060101010101" pitchFamily="2" charset="-122"/>
              </a:rPr>
              <a:t>(16)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-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>
              <a:defRPr/>
            </a:pPr>
            <a:endParaRPr lang="zh-CN" altLang="en-US">
              <a:solidFill>
                <a:srgbClr val="003366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8345484"/>
                  </p:ext>
                </p:extLst>
              </p:nvPr>
            </p:nvGraphicFramePr>
            <p:xfrm>
              <a:off x="1060376" y="2520154"/>
              <a:ext cx="4032448" cy="91440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40324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697292"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zh-CN" sz="1800" b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</a:rPr>
                            <a:t>输入：</a:t>
                          </a:r>
                          <a:r>
                            <a:rPr lang="zh-CN" altLang="en-US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</a:rPr>
                            <a:t>数据集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</a:rPr>
                            <a:t>D=</a:t>
                          </a:r>
                          <a:r>
                            <a:rPr lang="en-US" altLang="zh-CN" sz="1800" b="0" i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</a:rPr>
                            <a:t>{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0" i="1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800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800" b="0" i="1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800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</a:rPr>
                                <m:t>, </m:t>
                              </m:r>
                              <m:r>
                                <a:rPr lang="en-US" altLang="zh-CN" sz="1800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zh-CN" sz="1800" b="0" i="1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800" b="0" i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</a:rPr>
                            <a:t>}</a:t>
                          </a:r>
                          <a:r>
                            <a:rPr lang="zh-CN" altLang="en-US" sz="1800" b="0" i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</a:rPr>
                            <a:t>，</a:t>
                          </a:r>
                          <a:endParaRPr lang="en-US" altLang="zh-CN" sz="1800" b="0" i="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2" charset="-122"/>
                          </a:endParaRPr>
                        </a:p>
                        <a:p>
                          <a:pPr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altLang="zh-CN" sz="1800" b="0" i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</a:rPr>
                            <a:t>            </a:t>
                          </a:r>
                          <a:r>
                            <a:rPr lang="zh-CN" altLang="en-US" sz="1800" b="0" i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</a:rPr>
                            <a:t>簇数目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</a:rPr>
                            <a:t>k</a:t>
                          </a:r>
                        </a:p>
                        <a:p>
                          <a:pPr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zh-CN" sz="1800" b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</a:rPr>
                            <a:t>输出：</a:t>
                          </a:r>
                          <a:r>
                            <a:rPr lang="zh-CN" altLang="en-US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</a:rPr>
                            <a:t>簇划分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ℂ</m:t>
                              </m:r>
                            </m:oMath>
                          </a14:m>
                          <a:endParaRPr lang="zh-CN" altLang="en-US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黑体" panose="02010609060101010101" pitchFamily="2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8345484"/>
                  </p:ext>
                </p:extLst>
              </p:nvPr>
            </p:nvGraphicFramePr>
            <p:xfrm>
              <a:off x="1060376" y="2520154"/>
              <a:ext cx="4032448" cy="91440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40324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" t="-4636" r="-302" b="-8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311701"/>
              </p:ext>
            </p:extLst>
          </p:nvPr>
        </p:nvGraphicFramePr>
        <p:xfrm>
          <a:off x="1060374" y="3432404"/>
          <a:ext cx="4032448" cy="422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2417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步骤：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148961"/>
                  </p:ext>
                </p:extLst>
              </p:nvPr>
            </p:nvGraphicFramePr>
            <p:xfrm>
              <a:off x="1060374" y="3854822"/>
              <a:ext cx="4032448" cy="27047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324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70473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  <a:sym typeface="Symbol" panose="05050102010706020507" pitchFamily="18" charset="2"/>
                            </a:rPr>
                            <a:t>1.   </a:t>
                          </a:r>
                          <a:r>
                            <a:rPr lang="zh-CN" altLang="en-US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  <a:sym typeface="Symbol" panose="05050102010706020507" pitchFamily="18" charset="2"/>
                            </a:rPr>
                            <a:t>对度矩阵</a:t>
                          </a:r>
                          <a:r>
                            <a:rPr lang="en-US" altLang="zh-CN" sz="1800" b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  <a:sym typeface="Symbol" panose="05050102010706020507" pitchFamily="18" charset="2"/>
                            </a:rPr>
                            <a:t>D</a:t>
                          </a:r>
                          <a:r>
                            <a:rPr lang="zh-CN" altLang="en-US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  <a:sym typeface="Symbol" panose="05050102010706020507" pitchFamily="18" charset="2"/>
                            </a:rPr>
                            <a:t>和权重矩阵</a:t>
                          </a:r>
                          <a:r>
                            <a:rPr lang="en-US" altLang="zh-CN" sz="1800" b="1" i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  <a:sym typeface="Symbol" panose="05050102010706020507" pitchFamily="18" charset="2"/>
                            </a:rPr>
                            <a:t>W</a:t>
                          </a:r>
                          <a:r>
                            <a:rPr lang="zh-CN" altLang="en-US" sz="1800" b="0" i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  <a:sym typeface="Symbol" panose="05050102010706020507" pitchFamily="18" charset="2"/>
                            </a:rPr>
                            <a:t>初始化</a:t>
                          </a:r>
                          <a:endParaRPr lang="zh-CN" altLang="zh-CN" sz="1800" b="1" i="0" kern="12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effectLst/>
                            <a:latin typeface="黑体" panose="02010609060101010101" pitchFamily="2" charset="-122"/>
                            <a:ea typeface="黑体" panose="02010609060101010101" pitchFamily="2" charset="-122"/>
                            <a:cs typeface="+mn-cs"/>
                          </a:endParaRPr>
                        </a:p>
                        <a:p>
                          <a:pPr lvl="0"/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2.   For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 </a:t>
                          </a:r>
                          <a:r>
                            <a:rPr lang="en-US" altLang="zh-CN" sz="1800" b="0" i="1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i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=1 To 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n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 Do //</a:t>
                          </a:r>
                          <a:r>
                            <a:rPr lang="zh-CN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生成带权邻接矩阵</a:t>
                          </a:r>
                        </a:p>
                        <a:p>
                          <a:pPr>
                            <a:spcBef>
                              <a:spcPts val="600"/>
                            </a:spcBef>
                          </a:pP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3.     For 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j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=</a:t>
                          </a:r>
                          <a:r>
                            <a:rPr lang="en-US" altLang="zh-CN" sz="1800" b="0" i="1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i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 To 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n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 Do</a:t>
                          </a:r>
                          <a:endParaRPr lang="zh-CN" altLang="zh-CN" sz="1800" b="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2" charset="-122"/>
                            <a:cs typeface="+mn-cs"/>
                          </a:endParaRPr>
                        </a:p>
                        <a:p>
                          <a:pPr>
                            <a:spcBef>
                              <a:spcPts val="600"/>
                            </a:spcBef>
                          </a:pP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4. </a:t>
                          </a:r>
                          <a:r>
                            <a:rPr lang="en-US" altLang="zh-CN" sz="1800" b="0" kern="1200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        </a:t>
                          </a:r>
                          <a:r>
                            <a:rPr lang="zh-CN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计算边权重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0" i="1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800" b="0" i="1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endParaRPr lang="en-US" altLang="zh-CN" sz="1800" b="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2" charset="-122"/>
                            <a:cs typeface="+mn-cs"/>
                          </a:endParaRPr>
                        </a:p>
                        <a:p>
                          <a:pPr>
                            <a:spcBef>
                              <a:spcPts val="600"/>
                            </a:spcBef>
                          </a:pP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5.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0" i="1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800" b="0" i="1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𝑗𝑖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  <a:sym typeface="Symbol" panose="05050102010706020507" pitchFamily="18" charset="2"/>
                            </a:rPr>
                            <a:t>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0" i="1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800" b="0" i="1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endParaRPr lang="zh-CN" altLang="zh-CN" sz="1800" b="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2" charset="-122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6.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800" b="0" i="1" kern="100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kern="10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sz="1800" b="0" i="1" kern="10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sz="1800" b="0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黑体" panose="02010609060101010101" pitchFamily="2" charset="-122"/>
                                  <a:cs typeface="+mn-cs"/>
                                  <a:sym typeface="Symbol" panose="05050102010706020507" pitchFamily="18" charset="2"/>
                                </a:rPr>
                                <m:t>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zh-CN" altLang="zh-CN" sz="1800" b="0" i="1" kern="10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zh-CN" altLang="zh-CN" sz="1800" b="0" i="1" kern="100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kern="100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kern="100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zh-CN" altLang="zh-CN" sz="1800" b="0" kern="10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1800" b="0" i="1" kern="10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sz="1800" b="0" kern="10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CN" altLang="zh-CN" sz="1800" b="0" i="1" kern="100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kern="100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kern="100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800" b="0" kern="10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zh-CN" altLang="zh-CN" sz="1800" b="0" i="1" kern="100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kern="100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kern="100">
                                          <a:solidFill>
                                            <a:schemeClr val="tx1">
                                              <a:lumMod val="50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en-US" altLang="zh-CN" sz="1800" b="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2" charset="-122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800" b="0" i="0" kern="1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7.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0" kern="100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</m:t>
                              </m:r>
                              <m:r>
                                <a:rPr lang="en-US" altLang="zh-CN" sz="1800" b="1" i="0" kern="100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𝐋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b="0" i="0" kern="100" dirty="0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effectLst/>
                                  <a:latin typeface="+mn-lt"/>
                                  <a:ea typeface="黑体" panose="02010609060101010101" pitchFamily="2" charset="-122"/>
                                  <a:cs typeface="+mn-cs"/>
                                  <a:sym typeface="Symbol" panose="05050102010706020507" pitchFamily="18" charset="2"/>
                                </a:rPr>
                                <m:t></m:t>
                              </m:r>
                              <m:r>
                                <a:rPr lang="en-US" altLang="zh-CN" sz="1800" b="1" i="0" kern="10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𝐃</m:t>
                              </m:r>
                              <m:r>
                                <a:rPr lang="en-US" altLang="zh-CN" sz="1800" b="0" i="0" kern="10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lang="en-US" altLang="zh-CN" sz="1800" b="1" i="0" kern="10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𝐖</m:t>
                              </m:r>
                            </m:oMath>
                          </a14:m>
                          <a:r>
                            <a:rPr lang="en-US" altLang="zh-CN" sz="1800" b="0" i="0" kern="1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 //</a:t>
                          </a:r>
                          <a:r>
                            <a:rPr lang="zh-CN" altLang="zh-CN" sz="1800" b="0" i="0" kern="1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生成拉普拉斯矩阵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148961"/>
                  </p:ext>
                </p:extLst>
              </p:nvPr>
            </p:nvGraphicFramePr>
            <p:xfrm>
              <a:off x="1060374" y="3854822"/>
              <a:ext cx="4032448" cy="27047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324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70473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1" t="-1573" r="-302" b="-24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6899629"/>
                  </p:ext>
                </p:extLst>
              </p:nvPr>
            </p:nvGraphicFramePr>
            <p:xfrm>
              <a:off x="5092822" y="2520155"/>
              <a:ext cx="3884922" cy="40393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849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0393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0" kern="1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8. </a:t>
                          </a:r>
                          <a:r>
                            <a:rPr lang="zh-CN" altLang="en-US" sz="1800" b="0" i="0" kern="1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对𝐋进行特征值分解，并将特征值从小到大排序得到</a:t>
                          </a:r>
                          <a:r>
                            <a:rPr lang="en-US" altLang="zh-CN" sz="1800" b="0" i="0" kern="1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{</a:t>
                          </a:r>
                          <a:r>
                            <a:rPr lang="zh-CN" altLang="en-US" sz="1800" b="0" i="0" kern="1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𝜆</a:t>
                          </a:r>
                          <a:r>
                            <a:rPr lang="en-US" altLang="zh-CN" sz="1800" b="0" i="0" kern="100" baseline="-250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1</a:t>
                          </a:r>
                          <a:r>
                            <a:rPr lang="en-US" altLang="zh-CN" sz="1800" b="0" i="0" kern="1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, </a:t>
                          </a:r>
                          <a:r>
                            <a:rPr lang="zh-CN" altLang="en-US" sz="1800" b="0" i="0" kern="1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𝜆</a:t>
                          </a:r>
                          <a:r>
                            <a:rPr lang="en-US" altLang="zh-CN" sz="1800" b="0" i="0" kern="100" baseline="-250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2</a:t>
                          </a:r>
                          <a:r>
                            <a:rPr lang="en-US" altLang="zh-CN" sz="1800" b="0" i="0" kern="1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, …, </a:t>
                          </a:r>
                          <a:r>
                            <a:rPr lang="zh-CN" altLang="en-US" sz="1800" b="0" i="0" kern="1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𝜆</a:t>
                          </a:r>
                          <a:r>
                            <a:rPr lang="zh-CN" altLang="en-US" sz="1800" b="0" i="0" kern="100" baseline="-250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𝑛</a:t>
                          </a:r>
                          <a:r>
                            <a:rPr lang="en-US" altLang="zh-CN" sz="1800" b="0" i="0" kern="1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  <a:cs typeface="+mn-cs"/>
                            </a:rPr>
                            <a:t>}</a:t>
                          </a:r>
                          <a:endParaRPr lang="en-US" altLang="zh-CN" sz="1800" b="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2" charset="-122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9. </a:t>
                          </a:r>
                          <a:r>
                            <a:rPr lang="zh-CN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计算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zh-CN" altLang="zh-CN" sz="18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1800" b="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800" b="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zh-CN" altLang="zh-CN" sz="18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1800" b="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1800" b="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}</m:t>
                              </m:r>
                            </m:oMath>
                          </a14:m>
                          <a:r>
                            <a:rPr lang="zh-CN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对应的特征向量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zh-CN" altLang="zh-CN" sz="18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𝐡</m:t>
                                  </m:r>
                                </m:e>
                                <m:sub>
                                  <m:r>
                                    <a:rPr lang="en-US" altLang="zh-CN" sz="1800" b="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800" b="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18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𝐡</m:t>
                                  </m:r>
                                </m:e>
                                <m:sub>
                                  <m:r>
                                    <a:rPr lang="en-US" altLang="zh-CN" sz="1800" b="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800" b="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zh-CN" altLang="zh-CN" sz="18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𝐡</m:t>
                                  </m:r>
                                </m:e>
                                <m:sub>
                                  <m:r>
                                    <a:rPr lang="en-US" altLang="zh-CN" sz="1800" b="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1800" b="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}</m:t>
                              </m:r>
                            </m:oMath>
                          </a14:m>
                          <a:endParaRPr lang="zh-CN" altLang="zh-CN" sz="1800" b="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2" charset="-122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10.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𝐇</m:t>
                              </m:r>
                              <m:r>
                                <a:rPr lang="en-US" altLang="zh-CN" sz="1800" b="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←[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sz="18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zh-CN" altLang="zh-CN" sz="1800" b="0" i="1" kern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黑体" panose="02010609060101010101" pitchFamily="2" charset="-122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kern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黑体" panose="02010609060101010101" pitchFamily="2" charset="-122"/>
                                            <a:cs typeface="+mn-cs"/>
                                          </a:rPr>
                                          <m:t>𝐡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kern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黑体" panose="02010609060101010101" pitchFamily="2" charset="-122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1800" b="0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黑体" panose="02010609060101010101" pitchFamily="2" charset="-122"/>
                                        <a:cs typeface="+mn-cs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zh-CN" altLang="zh-CN" sz="1800" b="0" i="1" kern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黑体" panose="02010609060101010101" pitchFamily="2" charset="-122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kern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黑体" panose="02010609060101010101" pitchFamily="2" charset="-122"/>
                                            <a:cs typeface="+mn-cs"/>
                                          </a:rPr>
                                          <m:t>𝐡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kern="12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黑体" panose="02010609060101010101" pitchFamily="2" charset="-122"/>
                                            <a:cs typeface="+mn-cs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  <m:r>
                                <a:rPr lang="en-US" altLang="zh-CN" sz="1800" b="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]</m:t>
                              </m:r>
                            </m:oMath>
                          </a14:m>
                          <a:endParaRPr lang="zh-CN" altLang="zh-CN" sz="1800" b="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2" charset="-122"/>
                            <a:cs typeface="+mn-cs"/>
                          </a:endParaRPr>
                        </a:p>
                        <a:p>
                          <a:pPr>
                            <a:spcBef>
                              <a:spcPts val="600"/>
                            </a:spcBef>
                          </a:pP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11.</a:t>
                          </a:r>
                          <a:r>
                            <a:rPr lang="en-US" altLang="zh-CN" sz="18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𝐘</m:t>
                              </m:r>
                              <m:r>
                                <a:rPr lang="en-US" altLang="zh-CN" sz="1800" b="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←∅</m:t>
                              </m:r>
                            </m:oMath>
                          </a14:m>
                          <a:endParaRPr lang="zh-CN" altLang="zh-CN" sz="1800" b="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2" charset="-122"/>
                            <a:cs typeface="+mn-cs"/>
                          </a:endParaRPr>
                        </a:p>
                        <a:p>
                          <a:pPr>
                            <a:spcBef>
                              <a:spcPts val="600"/>
                            </a:spcBef>
                          </a:pP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12.</a:t>
                          </a:r>
                          <a:r>
                            <a:rPr lang="en-US" altLang="zh-CN" sz="18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For </a:t>
                          </a:r>
                          <a:r>
                            <a:rPr lang="en-US" altLang="zh-CN" sz="1800" b="0" i="1" kern="12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i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=1 To 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n</a:t>
                          </a: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 Do</a:t>
                          </a:r>
                        </a:p>
                        <a:p>
                          <a:pPr>
                            <a:spcBef>
                              <a:spcPts val="600"/>
                            </a:spcBef>
                          </a:pP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13.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zh-CN" sz="1800" b="0" i="1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a:rPr lang="en-US" altLang="zh-CN" sz="1800" b="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800" b="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←(</m:t>
                              </m:r>
                              <m:sSub>
                                <m:sSubPr>
                                  <m:ctrlPr>
                                    <a:rPr lang="zh-CN" altLang="zh-CN" sz="18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en-US" altLang="zh-CN" sz="1800" b="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lang="en-US" altLang="zh-CN" sz="1800" b="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800" b="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18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en-US" altLang="zh-CN" sz="1800" b="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lang="en-US" altLang="zh-CN" sz="1800" b="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800" b="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zh-CN" altLang="zh-CN" sz="18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en-US" altLang="zh-CN" sz="1800" b="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altLang="zh-CN" sz="1800" b="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endParaRPr lang="en-US" altLang="zh-CN" sz="1800" b="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2" charset="-122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14.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𝐘</m:t>
                              </m:r>
                              <m:r>
                                <a:rPr lang="en-US" altLang="zh-CN" sz="1800" b="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←</m:t>
                              </m:r>
                              <m:r>
                                <a:rPr lang="en-US" altLang="zh-CN" sz="1800" b="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𝐘</m:t>
                              </m:r>
                              <m:r>
                                <a:rPr lang="zh-CN" altLang="zh-CN" sz="1800" b="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∪</m:t>
                              </m:r>
                              <m:r>
                                <a:rPr lang="en-US" altLang="zh-CN" sz="1800" b="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zh-CN" altLang="zh-CN" sz="18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a:rPr lang="en-US" altLang="zh-CN" sz="1800" b="0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800" b="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}</m:t>
                              </m:r>
                            </m:oMath>
                          </a14:m>
                          <a:endParaRPr lang="zh-CN" altLang="zh-CN" sz="1800" b="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2" charset="-122"/>
                            <a:cs typeface="+mn-cs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15.</a:t>
                          </a:r>
                          <a:r>
                            <a:rPr lang="en-US" altLang="zh-CN" sz="1800" b="0" kern="1200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 </a:t>
                          </a:r>
                          <a:r>
                            <a:rPr lang="zh-CN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从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1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𝒀</m:t>
                              </m:r>
                            </m:oMath>
                          </a14:m>
                          <a:r>
                            <a:rPr lang="zh-CN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和</a:t>
                          </a:r>
                          <a:r>
                            <a:rPr lang="en-US" altLang="zh-CN" sz="1800" b="0" i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k</a:t>
                          </a:r>
                          <a:r>
                            <a:rPr lang="zh-CN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得到簇划分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zh-CN" altLang="zh-CN" sz="18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18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800" b="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zh-CN" altLang="zh-CN" sz="18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18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1800" b="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}</m:t>
                              </m:r>
                            </m:oMath>
                          </a14:m>
                          <a:endParaRPr lang="zh-CN" altLang="zh-CN" sz="1800" b="0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2" charset="-122"/>
                            <a:cs typeface="+mn-cs"/>
                          </a:endParaRPr>
                        </a:p>
                        <a:p>
                          <a:pPr>
                            <a:spcBef>
                              <a:spcPts val="600"/>
                            </a:spcBef>
                          </a:pP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黑体" panose="02010609060101010101" pitchFamily="2" charset="-122"/>
                              <a:cs typeface="+mn-cs"/>
                            </a:rPr>
                            <a:t>16.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0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b="0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Return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b="0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 </m:t>
                              </m:r>
                              <m:r>
                                <a:rPr lang="en-US" altLang="zh-CN" sz="1800" b="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ℂ</m:t>
                              </m:r>
                              <m:r>
                                <a:rPr lang="en-US" altLang="zh-CN" sz="1800" b="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←{</m:t>
                              </m:r>
                              <m:sSub>
                                <m:sSubPr>
                                  <m:ctrlPr>
                                    <a:rPr lang="zh-CN" altLang="zh-CN" sz="18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18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800" b="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zh-CN" altLang="zh-CN" sz="18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1800" b="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黑体" panose="02010609060101010101" pitchFamily="2" charset="-122"/>
                                      <a:cs typeface="+mn-cs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1800" b="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  <a:cs typeface="+mn-cs"/>
                                </a:rPr>
                                <m:t>}</m:t>
                              </m:r>
                            </m:oMath>
                          </a14:m>
                          <a:endParaRPr lang="zh-CN" altLang="en-US" sz="1800" b="0" i="1" kern="12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黑体" panose="02010609060101010101" pitchFamily="2" charset="-122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6899629"/>
                  </p:ext>
                </p:extLst>
              </p:nvPr>
            </p:nvGraphicFramePr>
            <p:xfrm>
              <a:off x="5092822" y="2520155"/>
              <a:ext cx="3884922" cy="40393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8492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03939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57" t="-1054" r="-313" b="-3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提纲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764915" y="2564765"/>
            <a:ext cx="2917190" cy="3881120"/>
          </a:xfrm>
        </p:spPr>
        <p:txBody>
          <a:bodyPr/>
          <a:lstStyle/>
          <a:p>
            <a:pPr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引例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高维数据挖掘概述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数据降维</a:t>
            </a:r>
          </a:p>
          <a:p>
            <a:pPr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数据分类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数据聚类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anose="02010609060101010101" pitchFamily="2" charset="-122"/>
              </a:rPr>
              <a:t>总结</a:t>
            </a:r>
          </a:p>
          <a:p>
            <a:pPr eaLnBrk="1" hangingPunct="1"/>
            <a:endParaRPr lang="en-US" altLang="zh-CN" sz="2200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引例 </a:t>
            </a:r>
            <a:r>
              <a:rPr lang="en-US" altLang="zh-CN" dirty="0">
                <a:ea typeface="黑体" panose="02010609060101010101" pitchFamily="2" charset="-122"/>
              </a:rPr>
              <a:t>(4)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idx="1"/>
          </p:nvPr>
        </p:nvSpPr>
        <p:spPr>
          <a:xfrm>
            <a:off x="747977" y="2102576"/>
            <a:ext cx="10209521" cy="4038600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</a:pPr>
            <a:r>
              <a:rPr lang="zh-CN" altLang="en-US" sz="2200" b="1" kern="1200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共享单车停放点问题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565501" y="2602592"/>
            <a:ext cx="3999625" cy="3103551"/>
            <a:chOff x="899592" y="3139046"/>
            <a:chExt cx="3960440" cy="295325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3139046"/>
              <a:ext cx="3846104" cy="2953258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 bwMode="auto">
            <a:xfrm>
              <a:off x="2667000" y="5445224"/>
              <a:ext cx="2193032" cy="64708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</a:pPr>
              <a:endParaRPr kumimoji="1" lang="zh-CN" altLang="en-US" sz="2800" b="1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899592" y="3356992"/>
              <a:ext cx="720080" cy="6480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</a:pPr>
              <a:endParaRPr kumimoji="1" lang="zh-CN" altLang="en-US" sz="2800" b="1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350944" y="2350900"/>
            <a:ext cx="4553688" cy="3606933"/>
            <a:chOff x="4353992" y="2641467"/>
            <a:chExt cx="4553688" cy="3606933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/>
            <a:srcRect r="5223"/>
            <a:stretch>
              <a:fillRect/>
            </a:stretch>
          </p:blipFill>
          <p:spPr>
            <a:xfrm>
              <a:off x="4353992" y="2641467"/>
              <a:ext cx="4392488" cy="3606933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 bwMode="auto">
            <a:xfrm>
              <a:off x="4569958" y="2683940"/>
              <a:ext cx="578106" cy="74506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</a:pPr>
              <a:endParaRPr kumimoji="1" lang="zh-CN" altLang="en-US" sz="2800" b="1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8008719" y="4581128"/>
              <a:ext cx="898961" cy="16672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</a:pPr>
              <a:endParaRPr kumimoji="1" lang="zh-CN" altLang="en-US" sz="2800" b="1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sp>
        <p:nvSpPr>
          <p:cNvPr id="27" name="矩形 7"/>
          <p:cNvSpPr>
            <a:spLocks noChangeArrowheads="1"/>
          </p:cNvSpPr>
          <p:nvPr/>
        </p:nvSpPr>
        <p:spPr bwMode="auto">
          <a:xfrm>
            <a:off x="659949" y="5713962"/>
            <a:ext cx="2736056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</a:pPr>
            <a:r>
              <a:rPr kumimoji="1" lang="zh-CN" altLang="en-US" sz="160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共享单车分布示意图</a:t>
            </a:r>
            <a:endParaRPr kumimoji="1" lang="en-GB" altLang="zh-CN" sz="16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矩形 7"/>
          <p:cNvSpPr>
            <a:spLocks noChangeArrowheads="1"/>
          </p:cNvSpPr>
          <p:nvPr/>
        </p:nvSpPr>
        <p:spPr bwMode="auto">
          <a:xfrm>
            <a:off x="5468524" y="5641954"/>
            <a:ext cx="2736056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</a:pPr>
            <a:r>
              <a:rPr kumimoji="1" lang="zh-CN" altLang="en-US" sz="160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共享单车停放站点示意图</a:t>
            </a:r>
            <a:endParaRPr kumimoji="1" lang="en-GB" altLang="zh-CN" sz="16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59949" y="6307809"/>
            <a:ext cx="3789708" cy="495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003366"/>
              </a:buClr>
              <a:buFont typeface="黑体" panose="02010609060101010101" pitchFamily="49" charset="-122"/>
              <a:buChar char="-"/>
            </a:pPr>
            <a:r>
              <a:rPr lang="zh-CN" altLang="en-US" sz="1600" kern="0" dirty="0">
                <a:solidFill>
                  <a:srgbClr val="003366"/>
                </a:solidFill>
                <a:latin typeface="Times New Roman" panose="02020603050405020304"/>
                <a:ea typeface="黑体" panose="02010609060101010101" pitchFamily="2" charset="-122"/>
              </a:rPr>
              <a:t>空间上呈现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/>
                <a:ea typeface="黑体" panose="02010609060101010101" pitchFamily="2" charset="-122"/>
              </a:rPr>
              <a:t>数量多</a:t>
            </a:r>
            <a:r>
              <a:rPr lang="zh-CN" altLang="en-US" sz="1600" kern="0" dirty="0">
                <a:solidFill>
                  <a:srgbClr val="003366"/>
                </a:solidFill>
                <a:latin typeface="Times New Roman" panose="02020603050405020304"/>
                <a:ea typeface="黑体" panose="02010609060101010101" pitchFamily="2" charset="-122"/>
              </a:rPr>
              <a:t>、较为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/>
                <a:ea typeface="黑体" panose="02010609060101010101" pitchFamily="2" charset="-122"/>
              </a:rPr>
              <a:t>聚集</a:t>
            </a:r>
            <a:r>
              <a:rPr lang="zh-CN" altLang="en-US" sz="1600" kern="0" dirty="0">
                <a:solidFill>
                  <a:srgbClr val="003366"/>
                </a:solidFill>
                <a:latin typeface="Times New Roman" panose="02020603050405020304"/>
                <a:ea typeface="黑体" panose="02010609060101010101" pitchFamily="2" charset="-122"/>
              </a:rPr>
              <a:t>的特点</a:t>
            </a:r>
          </a:p>
          <a:p>
            <a:pPr eaLnBrk="1" hangingPunct="1">
              <a:lnSpc>
                <a:spcPct val="90000"/>
              </a:lnSpc>
              <a:buClr>
                <a:srgbClr val="003366"/>
              </a:buClr>
              <a:buNone/>
            </a:pPr>
            <a:endParaRPr lang="zh-CN" altLang="en-US" sz="1000" kern="0" dirty="0">
              <a:solidFill>
                <a:srgbClr val="003366"/>
              </a:solidFill>
              <a:latin typeface="Times New Roman" panose="02020603050405020304"/>
              <a:ea typeface="黑体" panose="02010609060101010101" pitchFamily="2" charset="-122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811588" y="6002355"/>
            <a:ext cx="4392488" cy="774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ts val="0"/>
              </a:spcBef>
              <a:buClr>
                <a:srgbClr val="003366"/>
              </a:buClr>
              <a:buFont typeface="黑体" panose="02010609060101010101" pitchFamily="49" charset="-122"/>
              <a:buChar char="-"/>
            </a:pP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/>
                <a:ea typeface="黑体" panose="02010609060101010101" pitchFamily="2" charset="-122"/>
              </a:rPr>
              <a:t>聚集区域</a:t>
            </a:r>
            <a:r>
              <a:rPr lang="zh-CN" altLang="en-US" sz="1600" kern="0" dirty="0">
                <a:solidFill>
                  <a:srgbClr val="003366"/>
                </a:solidFill>
                <a:latin typeface="Times New Roman" panose="02020603050405020304"/>
                <a:ea typeface="黑体" panose="02010609060101010101" pitchFamily="2" charset="-122"/>
              </a:rPr>
              <a:t>可视为共享单车停放站点</a:t>
            </a:r>
            <a:endParaRPr lang="en-US" altLang="zh-CN" sz="1600" kern="0" dirty="0">
              <a:solidFill>
                <a:srgbClr val="003366"/>
              </a:solidFill>
              <a:latin typeface="Times New Roman" panose="02020603050405020304"/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buClr>
                <a:srgbClr val="003366"/>
              </a:buClr>
              <a:buFont typeface="黑体" panose="02010609060101010101" pitchFamily="49" charset="-122"/>
              <a:buChar char="-"/>
            </a:pPr>
            <a:r>
              <a:rPr lang="zh-CN" altLang="en-US" sz="1600" kern="0" dirty="0">
                <a:solidFill>
                  <a:srgbClr val="003366"/>
                </a:solidFill>
                <a:latin typeface="Times New Roman" panose="02020603050405020304"/>
                <a:ea typeface="黑体" panose="02010609060101010101" pitchFamily="2" charset="-122"/>
              </a:rPr>
              <a:t>利用</a:t>
            </a:r>
            <a:r>
              <a:rPr lang="zh-CN" altLang="en-US" sz="1600" kern="0" dirty="0">
                <a:solidFill>
                  <a:srgbClr val="FF0000"/>
                </a:solidFill>
                <a:latin typeface="Times New Roman" panose="02020603050405020304"/>
                <a:ea typeface="黑体" panose="02010609060101010101" pitchFamily="2" charset="-122"/>
              </a:rPr>
              <a:t>聚类分析技术找到聚集区域中心点</a:t>
            </a:r>
          </a:p>
          <a:p>
            <a:pPr eaLnBrk="1" hangingPunct="1">
              <a:lnSpc>
                <a:spcPct val="90000"/>
              </a:lnSpc>
              <a:buClr>
                <a:srgbClr val="003366"/>
              </a:buClr>
              <a:buNone/>
            </a:pPr>
            <a:endParaRPr lang="zh-CN" altLang="en-US" sz="1000" kern="0" dirty="0">
              <a:solidFill>
                <a:srgbClr val="003366"/>
              </a:solidFill>
              <a:latin typeface="Times New Roman" panose="02020603050405020304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20000" y="2160000"/>
            <a:ext cx="8174619" cy="44624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fontAlgn="base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 typeface="Wingdings" panose="05000000000000000000" pitchFamily="2" charset="2"/>
              <a:buChar char="w"/>
            </a:pPr>
            <a:r>
              <a:rPr kumimoji="1"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自编码器</a:t>
            </a:r>
            <a:endParaRPr kumimoji="1" lang="en-US" altLang="zh-CN" sz="2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zh-CN" altLang="en-US" kern="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优点：重构过程简单、可学习数据的有效表示且无需标注数据</a:t>
            </a:r>
            <a:endParaRPr lang="en-US" altLang="zh-CN" kern="0" dirty="0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lang="zh-CN" altLang="en-US" kern="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缺点：具有不可解释性，可能过拟合</a:t>
            </a:r>
            <a:endParaRPr lang="en-US" altLang="zh-CN" kern="0" dirty="0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indent="-342900" fontAlgn="base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 typeface="Wingdings" panose="05000000000000000000" pitchFamily="2" charset="2"/>
              <a:buChar char="w"/>
            </a:pPr>
            <a:r>
              <a:rPr kumimoji="1"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变分自编码器</a:t>
            </a:r>
            <a:endParaRPr kumimoji="1" lang="en-US" altLang="zh-CN" sz="2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kern="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优点：能显式地构建样本的概率分布、具有生成新样本的能力</a:t>
            </a:r>
            <a:endParaRPr lang="en-US" altLang="zh-CN" kern="0" dirty="0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kern="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缺点：训练复杂度高、性能对超参数敏感、生成质量依赖模型设计</a:t>
            </a:r>
            <a:endParaRPr lang="en-US" altLang="zh-CN" kern="0" dirty="0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indent="-342900" fontAlgn="base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 typeface="Wingdings" panose="05000000000000000000" pitchFamily="2" charset="2"/>
              <a:buChar char="w"/>
            </a:pPr>
            <a:r>
              <a:rPr kumimoji="1"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朴素贝叶斯</a:t>
            </a:r>
            <a:endParaRPr kumimoji="1" lang="en-US" altLang="zh-CN" sz="2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kern="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优点：时空开销小，可处理多分类任务，对缺失数据不太敏感，结果可解释</a:t>
            </a:r>
            <a:endParaRPr lang="en-US" altLang="zh-CN" kern="0" dirty="0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kern="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缺点：决策存在错误率，对输入数据的表达形式很敏感</a:t>
            </a:r>
            <a:endParaRPr lang="en-US" altLang="zh-CN" kern="0" dirty="0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indent="-342900" fontAlgn="base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 typeface="Wingdings" panose="05000000000000000000" pitchFamily="2" charset="2"/>
              <a:buChar char="w"/>
            </a:pPr>
            <a:r>
              <a:rPr kumimoji="1"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支持向量机</a:t>
            </a:r>
            <a:endParaRPr kumimoji="1" lang="en-US" altLang="zh-CN" sz="2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kern="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优点：全局最优值，泛化能力强，算法简单且鲁棒</a:t>
            </a:r>
            <a:endParaRPr lang="en-US" altLang="zh-CN" kern="0" dirty="0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kern="0" dirty="0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缺点：样本数量大时，存储和计算的开销较大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2" charset="-122"/>
              </a:rPr>
              <a:t>总结 </a:t>
            </a:r>
            <a:r>
              <a:rPr lang="en-US" altLang="zh-CN" dirty="0">
                <a:ea typeface="黑体" panose="02010609060101010101" pitchFamily="2" charset="-122"/>
              </a:rPr>
              <a:t>(1)</a:t>
            </a:r>
            <a:endParaRPr lang="en-US" altLang="zh-CN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0000" y="2160000"/>
            <a:ext cx="8174354" cy="45317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fontAlgn="base"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 typeface="Wingdings" panose="05000000000000000000" pitchFamily="2" charset="2"/>
              <a:buChar char="w"/>
            </a:pPr>
            <a:r>
              <a:rPr kumimoji="1"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K-</a:t>
            </a:r>
            <a:r>
              <a:rPr kumimoji="1"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均值聚类</a:t>
            </a:r>
            <a:endParaRPr kumimoji="1" lang="en-US" altLang="zh-CN" sz="2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kern="0" dirty="0">
                <a:latin typeface="Times New Roman" panose="02020603050405020304" pitchFamily="18" charset="0"/>
                <a:ea typeface="黑体" panose="02010609060101010101" pitchFamily="2" charset="-122"/>
              </a:rPr>
              <a:t>优点：简单易懂、算法效率高、在很多实际应用中表现都良好，具备较好的收敛性</a:t>
            </a:r>
            <a:endParaRPr lang="en-US" altLang="zh-CN" kern="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kern="0" dirty="0">
                <a:latin typeface="Times New Roman" panose="02020603050405020304" pitchFamily="18" charset="0"/>
                <a:ea typeface="黑体" panose="02010609060101010101" pitchFamily="2" charset="-122"/>
              </a:rPr>
              <a:t>缺点：对初始中心敏感，需指定簇数、对噪声和离群点敏感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indent="-342900" fontAlgn="base"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 typeface="Wingdings" panose="05000000000000000000" pitchFamily="2" charset="2"/>
              <a:buChar char="w"/>
            </a:pPr>
            <a:r>
              <a:rPr kumimoji="1"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CLIQUE</a:t>
            </a:r>
            <a:r>
              <a:rPr kumimoji="1"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聚类</a:t>
            </a:r>
            <a:endParaRPr kumimoji="1" lang="en-US" altLang="zh-CN" sz="2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kern="0" dirty="0">
                <a:latin typeface="Times New Roman" panose="02020603050405020304" pitchFamily="18" charset="0"/>
                <a:ea typeface="黑体" panose="02010609060101010101" pitchFamily="2" charset="-122"/>
              </a:rPr>
              <a:t>优点：能处理高维数据，能自动确定簇的数量，也易于解释</a:t>
            </a:r>
            <a:endParaRPr lang="en-US" altLang="zh-CN" kern="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kern="0" dirty="0">
                <a:latin typeface="Times New Roman" panose="02020603050405020304" pitchFamily="18" charset="0"/>
                <a:ea typeface="黑体" panose="02010609060101010101" pitchFamily="2" charset="-122"/>
              </a:rPr>
              <a:t>缺点：对参数敏感，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计算复杂度高，高维度诅咒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342900" indent="-342900" fontAlgn="base"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 typeface="Wingdings" panose="05000000000000000000" pitchFamily="2" charset="2"/>
              <a:buChar char="w"/>
            </a:pPr>
            <a:r>
              <a:rPr kumimoji="1"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谱聚类</a:t>
            </a:r>
            <a:endParaRPr kumimoji="1" lang="en-US" altLang="zh-CN" sz="2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kern="0" dirty="0">
                <a:latin typeface="Times New Roman" panose="02020603050405020304" pitchFamily="18" charset="0"/>
                <a:ea typeface="黑体" panose="02010609060101010101" pitchFamily="2" charset="-122"/>
              </a:rPr>
              <a:t>优点：能处理非凸形状簇，适合处理高维数据，效果也比较稳定</a:t>
            </a:r>
            <a:endParaRPr lang="en-US" altLang="zh-CN" kern="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kern="0" dirty="0">
                <a:latin typeface="Times New Roman" panose="02020603050405020304" pitchFamily="18" charset="0"/>
                <a:ea typeface="黑体" panose="02010609060101010101" pitchFamily="2" charset="-122"/>
              </a:rPr>
              <a:t>缺点：对参数敏感，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计算复杂度高</a:t>
            </a:r>
            <a:r>
              <a:rPr lang="zh-CN" altLang="en-US" kern="0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2" charset="-122"/>
              </a:rPr>
              <a:t>需预先指定簇数，存储需求高</a:t>
            </a:r>
            <a:endParaRPr lang="zh-CN" altLang="en-US" kern="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黑体" panose="02010609060101010101" pitchFamily="2" charset="-122"/>
              </a:rPr>
              <a:t>总结 </a:t>
            </a:r>
            <a:r>
              <a:rPr lang="en-US" altLang="zh-CN" dirty="0">
                <a:ea typeface="黑体" panose="02010609060101010101" pitchFamily="2" charset="-122"/>
              </a:rPr>
              <a:t>(2)</a:t>
            </a:r>
            <a:endParaRPr lang="zh-CN" altLang="en-US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黑体" panose="02010609060101010101" pitchFamily="2" charset="-122"/>
              </a:rPr>
              <a:t>结语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713" y="2214563"/>
            <a:ext cx="6518828" cy="3881437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4400" b="1" dirty="0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4400" b="1" dirty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4400" b="1" dirty="0">
                <a:latin typeface="黑体" panose="02010609060101010101" pitchFamily="2" charset="-122"/>
                <a:ea typeface="黑体" panose="02010609060101010101" pitchFamily="2" charset="-122"/>
              </a:rPr>
              <a:t>谢谢</a:t>
            </a:r>
            <a:r>
              <a:rPr lang="zh-CN" altLang="en-US" sz="4400" b="1" dirty="0"/>
              <a:t>！</a:t>
            </a:r>
            <a:endParaRPr lang="en-US" altLang="zh-CN" sz="4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提纲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764915" y="2564765"/>
            <a:ext cx="2917190" cy="3881120"/>
          </a:xfrm>
        </p:spPr>
        <p:txBody>
          <a:bodyPr/>
          <a:lstStyle/>
          <a:p>
            <a:pPr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引例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anose="02010609060101010101" pitchFamily="2" charset="-122"/>
              </a:rPr>
              <a:t>高维数据挖掘概述</a:t>
            </a:r>
            <a:endParaRPr lang="en-US" altLang="zh-CN" sz="2200" dirty="0">
              <a:solidFill>
                <a:srgbClr val="FF0000"/>
              </a:solidFill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数据降维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数据分类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数据聚类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总结</a:t>
            </a:r>
          </a:p>
          <a:p>
            <a:pPr eaLnBrk="1" hangingPunct="1"/>
            <a:endParaRPr lang="en-US" altLang="zh-CN" sz="2200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高维数据挖掘概述 </a:t>
            </a:r>
            <a:r>
              <a:rPr lang="en-US" altLang="zh-CN" dirty="0">
                <a:ea typeface="黑体" panose="02010609060101010101" pitchFamily="2" charset="-122"/>
              </a:rPr>
              <a:t>(1)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2052" name="内容占位符 2"/>
          <p:cNvSpPr>
            <a:spLocks noGrp="1"/>
          </p:cNvSpPr>
          <p:nvPr>
            <p:ph idx="1"/>
          </p:nvPr>
        </p:nvSpPr>
        <p:spPr>
          <a:xfrm>
            <a:off x="720001" y="2160000"/>
            <a:ext cx="8030299" cy="2544735"/>
          </a:xfrm>
        </p:spPr>
        <p:txBody>
          <a:bodyPr vert="horz" wrap="square" lIns="0" tIns="45720" rIns="0" bIns="45720" numCol="1" anchor="t" anchorCtr="0" compatLnSpc="1"/>
          <a:lstStyle/>
          <a:p>
            <a:pPr marL="342900" indent="-342900" fontAlgn="base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Font typeface="Wingdings" panose="05000000000000000000" pitchFamily="2" charset="2"/>
              <a:buChar char="w"/>
            </a:pPr>
            <a:r>
              <a:rPr lang="zh-CN" altLang="en-US" sz="2200" b="1" kern="1200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高维数据挖掘关键</a:t>
            </a: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问</a:t>
            </a:r>
            <a:r>
              <a:rPr kumimoji="1" lang="zh-CN" altLang="en-US" sz="2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题</a:t>
            </a:r>
            <a:endParaRPr kumimoji="1" lang="en-US" altLang="zh-CN" sz="22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1" fontAlgn="base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SzPct val="100000"/>
              <a:buFont typeface="黑体" panose="02010609060101010101" pitchFamily="49" charset="-122"/>
              <a:buChar char="-"/>
            </a:pPr>
            <a:r>
              <a:rPr lang="zh-CN" altLang="en-US" sz="1800" dirty="0"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高维数据存在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维度灾难问题</a:t>
            </a:r>
            <a:r>
              <a:rPr lang="zh-CN" altLang="en-US" sz="1800" dirty="0"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，因此数据降维是高维数据挖掘的关键步骤</a:t>
            </a:r>
            <a:endParaRPr lang="en-US" altLang="zh-CN" sz="1800" dirty="0"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lvl="1" fontAlgn="base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SzPct val="100000"/>
              <a:buFont typeface="黑体" panose="02010609060101010101" pitchFamily="49" charset="-122"/>
              <a:buChar char="-"/>
            </a:pPr>
            <a:r>
              <a:rPr lang="zh-CN" altLang="zh-CN" sz="1800" dirty="0"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基于特征变换的降维技术</a:t>
            </a:r>
            <a:r>
              <a:rPr lang="zh-CN" altLang="en-US" sz="1800" dirty="0"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zh-CN" sz="1800" dirty="0"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将高维空间中的数据通过线性或非线性映射投影到低维空间中，找出隐蔽在高维观测数据中有意义且能揭示数据本质的低维向量</a:t>
            </a:r>
            <a:endParaRPr lang="en-US" altLang="zh-CN" sz="1800" dirty="0"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SzPct val="80000"/>
              <a:buNone/>
            </a:pPr>
            <a:endParaRPr lang="en-US" altLang="zh-CN" sz="1800" dirty="0"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SzPct val="80000"/>
              <a:buNone/>
            </a:pPr>
            <a:endParaRPr lang="en-US" altLang="zh-CN" sz="1800" dirty="0"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</a:pPr>
            <a:endParaRPr kumimoji="1" lang="zh-CN" altLang="en-US" sz="2800" b="1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</a:pPr>
            <a:endParaRPr kumimoji="1" lang="zh-CN" altLang="en-US" sz="2800" b="1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</a:pPr>
            <a:endParaRPr kumimoji="1" lang="zh-CN" altLang="en-US" sz="2800" b="1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</a:pPr>
            <a:endParaRPr kumimoji="1" lang="zh-CN" altLang="en-US" sz="2800" b="1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</a:pPr>
            <a:endParaRPr kumimoji="1" lang="zh-CN" altLang="en-US" sz="2800" b="1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</a:pPr>
            <a:endParaRPr kumimoji="1" lang="zh-CN" altLang="en-US" sz="2800" b="1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</a:pPr>
            <a:endParaRPr kumimoji="1" lang="zh-CN" altLang="en-US" sz="2800" b="1">
              <a:solidFill>
                <a:srgbClr val="0033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73246" y="4754480"/>
            <a:ext cx="28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高维数据的维度灾难问题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376538" y="4755750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数据降维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247130" y="4742815"/>
            <a:ext cx="2724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基于特征变换的降维技术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070652" y="56831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线性降维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632752" y="57298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非线性降维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696796" y="4626329"/>
            <a:ext cx="541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黑体" panose="02010609060101010101" pitchFamily="2" charset="-122"/>
                <a:ea typeface="黑体" panose="02010609060101010101" pitchFamily="2" charset="-122"/>
              </a:rPr>
              <a:t>关键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420270" y="4626607"/>
            <a:ext cx="8991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黑体" panose="02010609060101010101" pitchFamily="2" charset="-122"/>
                <a:ea typeface="黑体" panose="02010609060101010101" pitchFamily="2" charset="-122"/>
              </a:rPr>
              <a:t>常用技术</a:t>
            </a:r>
          </a:p>
        </p:txBody>
      </p:sp>
      <p:sp>
        <p:nvSpPr>
          <p:cNvPr id="34" name="思想气泡: 云 33"/>
          <p:cNvSpPr/>
          <p:nvPr/>
        </p:nvSpPr>
        <p:spPr bwMode="auto">
          <a:xfrm>
            <a:off x="973576" y="5419870"/>
            <a:ext cx="3264446" cy="1011628"/>
          </a:xfrm>
          <a:prstGeom prst="cloudCallout">
            <a:avLst>
              <a:gd name="adj1" fmla="val 7177"/>
              <a:gd name="adj2" fmla="val -8037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r>
              <a:rPr kumimoji="1" lang="zh-CN" altLang="en-US" sz="1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回忆一下第三章学习过的维度灾难是什么？</a:t>
            </a:r>
          </a:p>
        </p:txBody>
      </p:sp>
      <p:sp>
        <p:nvSpPr>
          <p:cNvPr id="11" name="右箭头 10"/>
          <p:cNvSpPr/>
          <p:nvPr/>
        </p:nvSpPr>
        <p:spPr>
          <a:xfrm>
            <a:off x="3677920" y="4853940"/>
            <a:ext cx="622300" cy="1714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5420360" y="4853940"/>
            <a:ext cx="898525" cy="1714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0" name="右弧形箭头 19"/>
          <p:cNvSpPr/>
          <p:nvPr/>
        </p:nvSpPr>
        <p:spPr>
          <a:xfrm>
            <a:off x="8237220" y="5180965"/>
            <a:ext cx="533400" cy="654050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1" name="左弧形箭头 20"/>
          <p:cNvSpPr/>
          <p:nvPr/>
        </p:nvSpPr>
        <p:spPr>
          <a:xfrm>
            <a:off x="6300470" y="5187315"/>
            <a:ext cx="482600" cy="571500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圆角矩形 39"/>
          <p:cNvSpPr/>
          <p:nvPr/>
        </p:nvSpPr>
        <p:spPr>
          <a:xfrm>
            <a:off x="4627090" y="5625391"/>
            <a:ext cx="1694815" cy="108331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4457545" y="3761666"/>
            <a:ext cx="1799590" cy="158178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05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高维数据挖掘概述 </a:t>
            </a:r>
            <a:r>
              <a:rPr lang="en-US" altLang="zh-CN" dirty="0">
                <a:ea typeface="黑体" panose="02010609060101010101" pitchFamily="2" charset="-122"/>
              </a:rPr>
              <a:t>(2)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2052" name="内容占位符 2"/>
          <p:cNvSpPr>
            <a:spLocks noGrp="1"/>
          </p:cNvSpPr>
          <p:nvPr>
            <p:ph idx="1"/>
          </p:nvPr>
        </p:nvSpPr>
        <p:spPr>
          <a:xfrm>
            <a:off x="720001" y="2160001"/>
            <a:ext cx="8423999" cy="1680277"/>
          </a:xfrm>
        </p:spPr>
        <p:txBody>
          <a:bodyPr vert="horz" wrap="square" lIns="0" tIns="45720" rIns="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SzTx/>
              <a:buFont typeface="Wingdings" panose="05000000000000000000" pitchFamily="2" charset="2"/>
              <a:buChar char="w"/>
              <a:defRPr/>
            </a:pP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/>
                <a:ea typeface="黑体" panose="02010609060101010101" pitchFamily="2" charset="-122"/>
              </a:rPr>
              <a:t>基于特征变换的降维技术</a:t>
            </a:r>
            <a:endParaRPr lang="en-US" altLang="zh-CN" sz="22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SzTx/>
              <a:buNone/>
              <a:defRPr/>
            </a:pPr>
            <a:r>
              <a:rPr lang="zh-CN" altLang="en-US" sz="18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1800" dirty="0">
                <a:latin typeface="黑体" panose="02010609060101010101" pitchFamily="2" charset="-122"/>
                <a:ea typeface="黑体" panose="02010609060101010101" pitchFamily="2" charset="-122"/>
              </a:rPr>
              <a:t>- </a:t>
            </a:r>
            <a:r>
              <a:rPr lang="zh-CN" altLang="en-US" sz="1800" dirty="0">
                <a:latin typeface="黑体" panose="02010609060101010101" pitchFamily="2" charset="-122"/>
                <a:ea typeface="黑体" panose="02010609060101010101" pitchFamily="2" charset="-122"/>
              </a:rPr>
              <a:t>线性降维</a:t>
            </a:r>
            <a:r>
              <a:rPr lang="zh-CN" altLang="zh-CN" sz="1800" dirty="0">
                <a:latin typeface="黑体" panose="02010609060101010101" pitchFamily="2" charset="-122"/>
                <a:ea typeface="黑体" panose="02010609060101010101" pitchFamily="2" charset="-122"/>
              </a:rPr>
              <a:t>通常不能在降维过程中较好地保持数据集的</a:t>
            </a:r>
            <a:r>
              <a:rPr lang="zh-CN" altLang="zh-CN" sz="1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非线性特性</a:t>
            </a:r>
            <a:endParaRPr lang="en-US" altLang="zh-CN" sz="18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  <a:buClr>
                <a:srgbClr val="003366"/>
              </a:buClr>
              <a:buSzTx/>
              <a:buNone/>
              <a:defRPr/>
            </a:pPr>
            <a:r>
              <a:rPr lang="en-US" altLang="zh-CN" sz="1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1800" dirty="0">
                <a:latin typeface="黑体" panose="02010609060101010101" pitchFamily="2" charset="-122"/>
                <a:ea typeface="黑体" panose="02010609060101010101" pitchFamily="2" charset="-122"/>
              </a:rPr>
              <a:t>- </a:t>
            </a:r>
            <a:r>
              <a:rPr lang="zh-CN" altLang="zh-CN" sz="1800" dirty="0">
                <a:latin typeface="黑体" panose="02010609060101010101" pitchFamily="2" charset="-122"/>
                <a:ea typeface="黑体" panose="02010609060101010101" pitchFamily="2" charset="-122"/>
              </a:rPr>
              <a:t>非线性降维技术通常基于线性降维技术进行</a:t>
            </a:r>
            <a:r>
              <a:rPr lang="zh-CN" altLang="zh-CN" sz="1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非线性扩展</a:t>
            </a:r>
            <a:r>
              <a:rPr lang="zh-CN" altLang="zh-CN" sz="1800" dirty="0">
                <a:latin typeface="黑体" panose="02010609060101010101" pitchFamily="2" charset="-122"/>
                <a:ea typeface="黑体" panose="02010609060101010101" pitchFamily="2" charset="-122"/>
              </a:rPr>
              <a:t>或采用</a:t>
            </a:r>
            <a:r>
              <a:rPr lang="zh-CN" altLang="zh-CN" sz="18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神经网络</a:t>
            </a:r>
            <a:r>
              <a:rPr lang="zh-CN" altLang="zh-CN" sz="1800" dirty="0">
                <a:latin typeface="黑体" panose="02010609060101010101" pitchFamily="2" charset="-122"/>
                <a:ea typeface="黑体" panose="02010609060101010101" pitchFamily="2" charset="-122"/>
              </a:rPr>
              <a:t>等方法</a:t>
            </a:r>
            <a:endParaRPr lang="en-US" altLang="zh-CN" sz="2200" b="1" dirty="0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>
              <a:defRPr/>
            </a:pPr>
            <a:endParaRPr lang="zh-CN" altLang="en-US">
              <a:solidFill>
                <a:srgbClr val="003366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>
              <a:defRPr/>
            </a:pPr>
            <a:endParaRPr lang="zh-CN" altLang="en-US">
              <a:solidFill>
                <a:srgbClr val="003366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>
              <a:defRPr/>
            </a:pPr>
            <a:endParaRPr lang="zh-CN" altLang="en-US">
              <a:solidFill>
                <a:srgbClr val="003366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>
              <a:defRPr/>
            </a:pPr>
            <a:endParaRPr lang="zh-CN" altLang="en-US">
              <a:solidFill>
                <a:srgbClr val="003366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>
              <a:defRPr/>
            </a:pPr>
            <a:endParaRPr lang="zh-CN" altLang="en-US">
              <a:solidFill>
                <a:srgbClr val="003366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>
              <a:defRPr/>
            </a:pPr>
            <a:endParaRPr lang="zh-CN" altLang="en-US">
              <a:solidFill>
                <a:srgbClr val="003366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>
              <a:defRPr/>
            </a:pPr>
            <a:endParaRPr lang="zh-CN" altLang="en-US">
              <a:solidFill>
                <a:srgbClr val="003366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0606" y="5048162"/>
            <a:ext cx="1569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rgbClr val="0033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基于特征变换的降维技术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505195" y="43674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defRPr/>
            </a:pPr>
            <a:r>
              <a:rPr lang="zh-CN" altLang="en-US" dirty="0">
                <a:solidFill>
                  <a:srgbClr val="0033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线性降维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566155" y="61277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defRPr/>
            </a:pPr>
            <a:r>
              <a:rPr lang="zh-CN" altLang="en-US" dirty="0">
                <a:solidFill>
                  <a:srgbClr val="0033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非线性降维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688055" y="47627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33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主成分分析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688055" y="403237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33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奇异值分解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688055" y="596977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33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局部线性嵌入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918560" y="56349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33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自编码器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620110" y="4393020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33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线性判别分析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795370" y="633902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33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等距特征映射</a:t>
            </a:r>
          </a:p>
        </p:txBody>
      </p:sp>
      <p:sp>
        <p:nvSpPr>
          <p:cNvPr id="11" name="思想气泡: 云 10"/>
          <p:cNvSpPr/>
          <p:nvPr/>
        </p:nvSpPr>
        <p:spPr bwMode="auto">
          <a:xfrm>
            <a:off x="6517958" y="4113254"/>
            <a:ext cx="2232342" cy="1535037"/>
          </a:xfrm>
          <a:prstGeom prst="cloudCallout">
            <a:avLst>
              <a:gd name="adj1" fmla="val -59503"/>
              <a:gd name="adj2" fmla="val -7461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</a:pPr>
            <a:r>
              <a:rPr kumimoji="1" lang="zh-CN" altLang="en-US" sz="1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还知道哪些线性降维和非线性降维技术？</a:t>
            </a:r>
          </a:p>
        </p:txBody>
      </p:sp>
      <p:sp>
        <p:nvSpPr>
          <p:cNvPr id="14" name="圆角右箭头 13"/>
          <p:cNvSpPr/>
          <p:nvPr/>
        </p:nvSpPr>
        <p:spPr>
          <a:xfrm>
            <a:off x="1403830" y="4367456"/>
            <a:ext cx="1162050" cy="666115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5" name="圆角右箭头 14"/>
          <p:cNvSpPr/>
          <p:nvPr/>
        </p:nvSpPr>
        <p:spPr>
          <a:xfrm flipV="1">
            <a:off x="1397480" y="5810811"/>
            <a:ext cx="1205865" cy="68643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495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3612995" y="4367456"/>
            <a:ext cx="734060" cy="32321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1" name="右箭头 40"/>
          <p:cNvSpPr/>
          <p:nvPr/>
        </p:nvSpPr>
        <p:spPr>
          <a:xfrm>
            <a:off x="3886045" y="6127676"/>
            <a:ext cx="734060" cy="32321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jE4ZWRjNGM5NGRmNGUyMDUxNzgzZGI5MjM4ZWFmZG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90*264"/>
  <p:tag name="TABLE_ENDDRAG_RECT" val="67*262*290*264"/>
</p:tagLst>
</file>

<file path=ppt/theme/theme1.xml><?xml version="1.0" encoding="utf-8"?>
<a:theme xmlns:a="http://schemas.openxmlformats.org/drawingml/2006/main" name="数据工程PPT">
  <a:themeElements>
    <a:clrScheme name="Straight Edge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Straight Edg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pitchFamily="2" charset="2"/>
          <a:buNone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pitchFamily="2" charset="2"/>
          <a:buNone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Straight Edg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ight Edg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6300</Words>
  <Application>Microsoft Office PowerPoint</Application>
  <PresentationFormat>全屏显示(4:3)</PresentationFormat>
  <Paragraphs>734</Paragraphs>
  <Slides>62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62</vt:i4>
      </vt:variant>
    </vt:vector>
  </HeadingPairs>
  <TitlesOfParts>
    <vt:vector size="71" baseType="lpstr">
      <vt:lpstr>等线</vt:lpstr>
      <vt:lpstr>黑体</vt:lpstr>
      <vt:lpstr>楷体_GB2312</vt:lpstr>
      <vt:lpstr>Cambria Math</vt:lpstr>
      <vt:lpstr>Times New Roman</vt:lpstr>
      <vt:lpstr>Wingdings</vt:lpstr>
      <vt:lpstr>数据工程PPT</vt:lpstr>
      <vt:lpstr>Visio</vt:lpstr>
      <vt:lpstr>Microsoft Visio Drawing</vt:lpstr>
      <vt:lpstr>第4章 高维数据挖掘</vt:lpstr>
      <vt:lpstr>提纲</vt:lpstr>
      <vt:lpstr>引例 (1)</vt:lpstr>
      <vt:lpstr>引例 (2)</vt:lpstr>
      <vt:lpstr>引例 (3)</vt:lpstr>
      <vt:lpstr>引例 (4)</vt:lpstr>
      <vt:lpstr>提纲</vt:lpstr>
      <vt:lpstr>高维数据挖掘概述 (1)</vt:lpstr>
      <vt:lpstr>高维数据挖掘概述 (2)</vt:lpstr>
      <vt:lpstr>高维数据挖掘概述 (3)</vt:lpstr>
      <vt:lpstr>高维数据挖掘概述 (4)</vt:lpstr>
      <vt:lpstr> 高维数据挖掘概述（5）</vt:lpstr>
      <vt:lpstr>提纲</vt:lpstr>
      <vt:lpstr> 数据降维 (1)</vt:lpstr>
      <vt:lpstr>数据降维 (2)</vt:lpstr>
      <vt:lpstr>数据降维 (3)</vt:lpstr>
      <vt:lpstr>数据降维 (4)</vt:lpstr>
      <vt:lpstr>数据降维 (5)</vt:lpstr>
      <vt:lpstr>数据降维 (6)</vt:lpstr>
      <vt:lpstr>数据降维 (7)</vt:lpstr>
      <vt:lpstr>数据降维 (8)</vt:lpstr>
      <vt:lpstr>数据降维 (9)</vt:lpstr>
      <vt:lpstr>数据降维 (10)</vt:lpstr>
      <vt:lpstr>数据降维 (11)</vt:lpstr>
      <vt:lpstr>提纲</vt:lpstr>
      <vt:lpstr>数据分类 (1)</vt:lpstr>
      <vt:lpstr>数据分类 (2)</vt:lpstr>
      <vt:lpstr>数据分类 (3)</vt:lpstr>
      <vt:lpstr>数据分类 (4)</vt:lpstr>
      <vt:lpstr>数据分类 (5)</vt:lpstr>
      <vt:lpstr>数据分类 (6)</vt:lpstr>
      <vt:lpstr>数据分类 (7)</vt:lpstr>
      <vt:lpstr>数据分类 (8)</vt:lpstr>
      <vt:lpstr>数据分类 (9)</vt:lpstr>
      <vt:lpstr>数据分类 (10)</vt:lpstr>
      <vt:lpstr>数据分类 (11)</vt:lpstr>
      <vt:lpstr>数据分类 (12)</vt:lpstr>
      <vt:lpstr>数据分类 (13)</vt:lpstr>
      <vt:lpstr>数据分类 (14)</vt:lpstr>
      <vt:lpstr>数据分类 (15)</vt:lpstr>
      <vt:lpstr>数据分类 (16)</vt:lpstr>
      <vt:lpstr>提纲</vt:lpstr>
      <vt:lpstr>数据聚类 (1)</vt:lpstr>
      <vt:lpstr>数据聚类 (2)</vt:lpstr>
      <vt:lpstr>数据聚类 (3)</vt:lpstr>
      <vt:lpstr>数据聚类 (4)</vt:lpstr>
      <vt:lpstr>数据聚类 (5)</vt:lpstr>
      <vt:lpstr>数据聚类 (6)</vt:lpstr>
      <vt:lpstr>数据聚类 (7)</vt:lpstr>
      <vt:lpstr>数据聚类 (8)</vt:lpstr>
      <vt:lpstr>数据聚类 (9)</vt:lpstr>
      <vt:lpstr>数据聚类 (10)</vt:lpstr>
      <vt:lpstr>数据聚类 (11)</vt:lpstr>
      <vt:lpstr>数据聚类 (12)</vt:lpstr>
      <vt:lpstr>数据聚类 (13)</vt:lpstr>
      <vt:lpstr>数据聚类 (14)</vt:lpstr>
      <vt:lpstr>数据聚类 (15)</vt:lpstr>
      <vt:lpstr>数据聚类 (16)</vt:lpstr>
      <vt:lpstr>提纲</vt:lpstr>
      <vt:lpstr>总结 (1)</vt:lpstr>
      <vt:lpstr>总结 (2)</vt:lpstr>
      <vt:lpstr>结语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高维数据挖掘</dc:title>
  <dc:creator>兆睿 尹</dc:creator>
  <cp:lastModifiedBy>Kun Yue</cp:lastModifiedBy>
  <cp:revision>74</cp:revision>
  <dcterms:created xsi:type="dcterms:W3CDTF">2024-07-25T12:24:00Z</dcterms:created>
  <dcterms:modified xsi:type="dcterms:W3CDTF">2024-09-24T03:04:50Z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29E14E07D5A249B8AA27E55645051770_12</vt:lpwstr>
  </property>
  <property fmtid="{D5CDD505-2E9C-101B-9397-08002B2CF9AE}" pid="3" name="KSOProductBuildVer">
    <vt:lpwstr>2052-12.1.0.18240</vt:lpwstr>
  </property>
</Properties>
</file>