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99" r:id="rId5"/>
    <p:sldId id="315" r:id="rId6"/>
    <p:sldId id="262" r:id="rId7"/>
    <p:sldId id="390" r:id="rId8"/>
    <p:sldId id="316" r:id="rId9"/>
    <p:sldId id="265" r:id="rId10"/>
    <p:sldId id="376" r:id="rId11"/>
    <p:sldId id="353" r:id="rId12"/>
    <p:sldId id="354" r:id="rId13"/>
    <p:sldId id="377" r:id="rId14"/>
    <p:sldId id="391" r:id="rId15"/>
    <p:sldId id="362" r:id="rId16"/>
    <p:sldId id="355" r:id="rId17"/>
    <p:sldId id="356" r:id="rId18"/>
    <p:sldId id="380" r:id="rId19"/>
    <p:sldId id="393" r:id="rId20"/>
    <p:sldId id="363" r:id="rId21"/>
    <p:sldId id="358" r:id="rId22"/>
    <p:sldId id="392" r:id="rId23"/>
    <p:sldId id="336" r:id="rId24"/>
    <p:sldId id="396" r:id="rId25"/>
    <p:sldId id="387" r:id="rId26"/>
    <p:sldId id="388" r:id="rId27"/>
    <p:sldId id="350" r:id="rId28"/>
  </p:sldIdLst>
  <p:sldSz cx="9144000" cy="6858000" type="screen4x3"/>
  <p:notesSz cx="6858000" cy="9144000"/>
  <p:custDataLst>
    <p:tags r:id="rId30"/>
  </p:custDataLst>
  <p:defaultTextStyle>
    <a:defPPr>
      <a:defRPr lang="en-US"/>
    </a:defPPr>
    <a:lvl1pPr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 Yuncheng" initials="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00CC"/>
    <a:srgbClr val="F5D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1957" autoAdjust="0"/>
  </p:normalViewPr>
  <p:slideViewPr>
    <p:cSldViewPr showGuides="1">
      <p:cViewPr varScale="1">
        <p:scale>
          <a:sx n="88" d="100"/>
          <a:sy n="88" d="100"/>
        </p:scale>
        <p:origin x="1856" y="51"/>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75" d="100"/>
        <a:sy n="75" d="100"/>
      </p:scale>
      <p:origin x="0" y="0"/>
    </p:cViewPr>
  </p:notesTextViewPr>
  <p:sorterViewPr>
    <p:cViewPr>
      <p:scale>
        <a:sx n="66" d="100"/>
        <a:sy n="66" d="100"/>
      </p:scale>
      <p:origin x="0" y="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8.xml"/><Relationship Id="rId18" Type="http://schemas.openxmlformats.org/officeDocument/2006/relationships/slide" Target="slides/slide25.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7.xml"/><Relationship Id="rId17" Type="http://schemas.openxmlformats.org/officeDocument/2006/relationships/slide" Target="slides/slide22.xml"/><Relationship Id="rId2" Type="http://schemas.openxmlformats.org/officeDocument/2006/relationships/slide" Target="slides/slide2.xml"/><Relationship Id="rId16" Type="http://schemas.openxmlformats.org/officeDocument/2006/relationships/slide" Target="slides/slide21.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6.xml"/><Relationship Id="rId5" Type="http://schemas.openxmlformats.org/officeDocument/2006/relationships/slide" Target="slides/slide5.xml"/><Relationship Id="rId15" Type="http://schemas.openxmlformats.org/officeDocument/2006/relationships/slide" Target="slides/slide20.xml"/><Relationship Id="rId10" Type="http://schemas.openxmlformats.org/officeDocument/2006/relationships/slide" Target="slides/slide15.xml"/><Relationship Id="rId19" Type="http://schemas.openxmlformats.org/officeDocument/2006/relationships/slide" Target="slides/slide26.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b="0" smtClean="0">
                <a:ea typeface="宋体" panose="02010600030101010101"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b="0" smtClean="0">
                <a:ea typeface="宋体" panose="02010600030101010101"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b="0" smtClean="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b="0" smtClean="0">
                <a:ea typeface="宋体" panose="02010600030101010101" pitchFamily="2" charset="-122"/>
              </a:defRPr>
            </a:lvl1pPr>
          </a:lstStyle>
          <a:p>
            <a:pPr>
              <a:defRPr/>
            </a:pPr>
            <a:fld id="{E95B263C-5119-4304-8D42-7ACA737F6E5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5B263C-5119-4304-8D42-7ACA737F6E5B}" type="slidenum">
              <a:rPr lang="zh-CN" altLang="en-US" smtClean="0"/>
              <a:t>3</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95B263C-5119-4304-8D42-7ACA737F6E5B}"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5B263C-5119-4304-8D42-7ACA737F6E5B}" type="slidenum">
              <a:rPr lang="zh-CN" altLang="en-US" smtClean="0"/>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5B263C-5119-4304-8D42-7ACA737F6E5B}" type="slidenum">
              <a:rPr lang="zh-CN" altLang="en-US" smtClean="0"/>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5B263C-5119-4304-8D42-7ACA737F6E5B}" type="slidenum">
              <a:rPr lang="zh-CN" altLang="en-US" smtClean="0"/>
              <a:t>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13</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19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ln>
            <a:effectLst/>
          </p:spPr>
          <p:txBody>
            <a:bodyPr wrap="none" anchor="ctr"/>
            <a:lstStyle/>
            <a:p>
              <a:pPr>
                <a:defRPr/>
              </a:pPr>
              <a:endParaRPr lang="zh-CN" altLang="en-US"/>
            </a:p>
          </p:txBody>
        </p:sp>
        <p:grpSp>
          <p:nvGrpSpPr>
            <p:cNvPr id="6" name="Group 1028"/>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ln>
              <a:effectLst/>
            </p:spPr>
            <p:txBody>
              <a:bodyPr wrap="none" anchor="ctr"/>
              <a:lstStyle/>
              <a:p>
                <a:pPr>
                  <a:defRPr/>
                </a:pPr>
                <a:endParaRPr lang="zh-CN" altLang="en-US"/>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n-US" altLang="zh-CN"/>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a:defRPr/>
            </a:pPr>
            <a:r>
              <a:rPr lang="zh-CN" altLang="en-US"/>
              <a:t>动态规划</a:t>
            </a:r>
            <a:endParaRPr lang="en-US" altLang="zh-CN"/>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a:defRPr/>
            </a:pPr>
            <a:fld id="{7B902B7F-264A-4FC5-AB19-D3CDB3EAA876}"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2575F5E6-A5C4-40CD-896D-52BD263B909A}"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39CBB175-9D7C-4547-8366-15957A1CE83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98410B0D-ABF1-44AC-94F7-7C7B1B92C972}"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53563E70-9991-42B0-9DF0-AD20CA315B5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43F1FDCE-C7D6-4239-8533-F085902BBB4E}"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8"/>
          <p:cNvSpPr>
            <a:spLocks noGrp="1" noChangeArrowheads="1"/>
          </p:cNvSpPr>
          <p:nvPr>
            <p:ph type="dt" sz="half" idx="10"/>
          </p:nvPr>
        </p:nvSpPr>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9" name="Rectangle 110"/>
          <p:cNvSpPr>
            <a:spLocks noGrp="1" noChangeArrowheads="1"/>
          </p:cNvSpPr>
          <p:nvPr>
            <p:ph type="sldNum" sz="quarter" idx="12"/>
          </p:nvPr>
        </p:nvSpPr>
        <p:spPr/>
        <p:txBody>
          <a:bodyPr/>
          <a:lstStyle>
            <a:lvl1pPr>
              <a:defRPr/>
            </a:lvl1pPr>
          </a:lstStyle>
          <a:p>
            <a:pPr>
              <a:defRPr/>
            </a:pPr>
            <a:fld id="{A7E56679-EB19-4EED-B5BB-CC586AECD25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8"/>
          <p:cNvSpPr>
            <a:spLocks noGrp="1" noChangeArrowheads="1"/>
          </p:cNvSpPr>
          <p:nvPr>
            <p:ph type="dt" sz="half" idx="10"/>
          </p:nvPr>
        </p:nvSpPr>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5" name="Rectangle 110"/>
          <p:cNvSpPr>
            <a:spLocks noGrp="1" noChangeArrowheads="1"/>
          </p:cNvSpPr>
          <p:nvPr>
            <p:ph type="sldNum" sz="quarter" idx="12"/>
          </p:nvPr>
        </p:nvSpPr>
        <p:spPr/>
        <p:txBody>
          <a:bodyPr/>
          <a:lstStyle>
            <a:lvl1pPr>
              <a:defRPr/>
            </a:lvl1pPr>
          </a:lstStyle>
          <a:p>
            <a:pPr>
              <a:defRPr/>
            </a:pPr>
            <a:fld id="{1FD9AB0C-3D36-46F3-B154-14A3C4562B0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4" name="Rectangle 110"/>
          <p:cNvSpPr>
            <a:spLocks noGrp="1" noChangeArrowheads="1"/>
          </p:cNvSpPr>
          <p:nvPr>
            <p:ph type="sldNum" sz="quarter" idx="12"/>
          </p:nvPr>
        </p:nvSpPr>
        <p:spPr/>
        <p:txBody>
          <a:bodyPr/>
          <a:lstStyle>
            <a:lvl1pPr>
              <a:defRPr/>
            </a:lvl1pPr>
          </a:lstStyle>
          <a:p>
            <a:pPr>
              <a:defRPr/>
            </a:pPr>
            <a:fld id="{28DA1526-3BD2-467C-B8F1-EFA7AB79088F}"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AE6A9433-8828-4A7B-BF92-590046B402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377909FC-A1CE-4110-A274-CD5BE91BDD7A}"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bwMode="auto">
          <a:xfrm>
            <a:off x="0" y="68263"/>
            <a:ext cx="8915400" cy="6713537"/>
            <a:chOff x="0" y="43"/>
            <a:chExt cx="5616" cy="4229"/>
          </a:xfrm>
        </p:grpSpPr>
        <p:grpSp>
          <p:nvGrpSpPr>
            <p:cNvPr id="10248" name="Group 3"/>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ln>
              <a:effectLst/>
            </p:spPr>
            <p:txBody>
              <a:bodyPr wrap="none" anchor="ctr"/>
              <a:lstStyle/>
              <a:p>
                <a:pPr>
                  <a:defRPr/>
                </a:pPr>
                <a:endParaRPr lang="zh-CN" altLang="en-US"/>
              </a:p>
            </p:txBody>
          </p:sp>
        </p:grpSp>
        <p:grpSp>
          <p:nvGrpSpPr>
            <p:cNvPr id="10249" name="Group 102"/>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ln>
              <a:effectLst/>
            </p:spPr>
            <p:txBody>
              <a:bodyPr wrap="none" anchor="ctr"/>
              <a:lstStyle/>
              <a:p>
                <a:pPr>
                  <a:defRPr/>
                </a:pPr>
                <a:endParaRPr lang="zh-CN" altLang="en-US"/>
              </a:p>
            </p:txBody>
          </p:sp>
        </p:grpSp>
      </p:grpSp>
      <p:sp>
        <p:nvSpPr>
          <p:cNvPr id="10243" name="Rectangle 107"/>
          <p:cNvSpPr>
            <a:spLocks noGrp="1" noChangeArrowheads="1"/>
          </p:cNvSpPr>
          <p:nvPr>
            <p:ph type="body" idx="1"/>
          </p:nvPr>
        </p:nvSpPr>
        <p:spPr bwMode="auto">
          <a:xfrm>
            <a:off x="809625" y="2214563"/>
            <a:ext cx="7958138" cy="388143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kumimoji="0" sz="1400" b="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kumimoji="0" sz="1400" b="0" smtClean="0">
                <a:solidFill>
                  <a:schemeClr val="folHlink"/>
                </a:solidFill>
                <a:ea typeface="+mn-ea"/>
              </a:defRPr>
            </a:lvl1pPr>
          </a:lstStyle>
          <a:p>
            <a:pPr>
              <a:defRPr/>
            </a:pPr>
            <a:r>
              <a:rPr lang="zh-CN" altLang="en-US"/>
              <a:t>动态规划</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kumimoji="0" sz="1400" b="0" smtClean="0">
                <a:solidFill>
                  <a:schemeClr val="folHlink"/>
                </a:solidFill>
                <a:ea typeface="+mn-ea"/>
              </a:defRPr>
            </a:lvl1pPr>
          </a:lstStyle>
          <a:p>
            <a:pPr>
              <a:defRPr/>
            </a:pPr>
            <a:fld id="{A46414B0-2FA7-4528-95F2-8F22DA5AF7AE}" type="slidenum">
              <a:rPr lang="zh-CN" altLang="en-US"/>
              <a:t>‹#›</a:t>
            </a:fld>
            <a:endParaRPr lang="en-US" altLang="zh-CN"/>
          </a:p>
        </p:txBody>
      </p:sp>
      <p:sp>
        <p:nvSpPr>
          <p:cNvPr id="10247" name="Rectangle 111"/>
          <p:cNvSpPr>
            <a:spLocks noGrp="1" noChangeArrowheads="1"/>
          </p:cNvSpPr>
          <p:nvPr>
            <p:ph type="title"/>
          </p:nvPr>
        </p:nvSpPr>
        <p:spPr bwMode="auto">
          <a:xfrm>
            <a:off x="1371600" y="609600"/>
            <a:ext cx="73787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16.e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40.svg"/><Relationship Id="rId12"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png"/><Relationship Id="rId5" Type="http://schemas.openxmlformats.org/officeDocument/2006/relationships/image" Target="../media/image38.svg"/><Relationship Id="rId10" Type="http://schemas.openxmlformats.org/officeDocument/2006/relationships/image" Target="../media/image41.jpeg"/><Relationship Id="rId4" Type="http://schemas.openxmlformats.org/officeDocument/2006/relationships/image" Target="../media/image37.png"/><Relationship Id="rId9"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8.png"/><Relationship Id="rId7" Type="http://schemas.openxmlformats.org/officeDocument/2006/relationships/oleObject" Target="../embeddings/oleObject7.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701428" y="980728"/>
            <a:ext cx="8442572" cy="1012825"/>
          </a:xfrm>
        </p:spPr>
        <p:txBody>
          <a:bodyPr/>
          <a:lstStyle/>
          <a:p>
            <a:pPr eaLnBrk="1" hangingPunct="1"/>
            <a:r>
              <a:rPr lang="zh-CN" altLang="en-US" dirty="0">
                <a:ea typeface="黑体" panose="02010609060101010101" pitchFamily="2" charset="-122"/>
              </a:rPr>
              <a:t>第</a:t>
            </a:r>
            <a:r>
              <a:rPr lang="en-US" altLang="zh-CN" dirty="0">
                <a:ea typeface="黑体" panose="02010609060101010101" pitchFamily="2" charset="-122"/>
              </a:rPr>
              <a:t>6</a:t>
            </a:r>
            <a:r>
              <a:rPr lang="zh-CN" altLang="en-US" dirty="0">
                <a:ea typeface="黑体" panose="02010609060101010101" pitchFamily="2" charset="-122"/>
              </a:rPr>
              <a:t>章</a:t>
            </a:r>
            <a:r>
              <a:rPr lang="en-US" altLang="zh-CN" dirty="0">
                <a:ea typeface="黑体" panose="02010609060101010101" pitchFamily="2" charset="-122"/>
              </a:rPr>
              <a:t> </a:t>
            </a:r>
            <a:r>
              <a:rPr lang="zh-CN" altLang="en-US" dirty="0">
                <a:ea typeface="黑体" panose="02010609060101010101" pitchFamily="2" charset="-122"/>
              </a:rPr>
              <a:t>文本数据分析</a:t>
            </a:r>
            <a:endParaRPr lang="en-US" altLang="zh-CN" dirty="0">
              <a:ea typeface="黑体" panose="02010609060101010101" pitchFamily="2" charset="-122"/>
            </a:endParaRPr>
          </a:p>
        </p:txBody>
      </p:sp>
      <p:sp>
        <p:nvSpPr>
          <p:cNvPr id="3" name="Rectangle 1027"/>
          <p:cNvSpPr>
            <a:spLocks noGrp="1" noChangeArrowheads="1"/>
          </p:cNvSpPr>
          <p:nvPr>
            <p:ph type="subTitle" idx="1"/>
          </p:nvPr>
        </p:nvSpPr>
        <p:spPr>
          <a:xfrm>
            <a:off x="1764030" y="2493010"/>
            <a:ext cx="6662420" cy="3857625"/>
          </a:xfrm>
        </p:spPr>
        <p:txBody>
          <a:bodyPr/>
          <a:lstStyle/>
          <a:p>
            <a:pPr eaLnBrk="1" hangingPunct="1"/>
            <a:endParaRPr lang="zh-CN" altLang="en-US" dirty="0"/>
          </a:p>
          <a:p>
            <a:pPr eaLnBrk="1" hangingPunct="1"/>
            <a:endParaRPr lang="en-US" altLang="zh-CN" sz="2800" dirty="0">
              <a:latin typeface="黑体" panose="02010609060101010101" pitchFamily="2" charset="-122"/>
              <a:ea typeface="黑体" panose="02010609060101010101" pitchFamily="2" charset="-122"/>
            </a:endParaRPr>
          </a:p>
          <a:p>
            <a:pPr eaLnBrk="1" hangingPunct="1"/>
            <a:r>
              <a:rPr lang="en-US" altLang="zh-CN" sz="4000" b="1" dirty="0">
                <a:ea typeface="黑体" panose="02010609060101010101" pitchFamily="2" charset="-122"/>
              </a:rPr>
              <a:t>《</a:t>
            </a:r>
            <a:r>
              <a:rPr lang="zh-CN" altLang="en-US" sz="4000" b="1" dirty="0">
                <a:ea typeface="黑体" panose="02010609060101010101" pitchFamily="2" charset="-122"/>
              </a:rPr>
              <a:t>智能数据工程</a:t>
            </a:r>
            <a:r>
              <a:rPr lang="en-US" altLang="zh-CN" sz="4000" b="1" dirty="0">
                <a:ea typeface="黑体" panose="02010609060101010101" pitchFamily="2" charset="-122"/>
              </a:rPr>
              <a:t>》</a:t>
            </a:r>
          </a:p>
          <a:p>
            <a:pPr eaLnBrk="1" hangingPunct="1"/>
            <a:endParaRPr lang="en-US" altLang="zh-CN" sz="2800" b="1" dirty="0">
              <a:ea typeface="黑体" panose="02010609060101010101" pitchFamily="2" charset="-122"/>
            </a:endParaRPr>
          </a:p>
          <a:p>
            <a:pPr eaLnBrk="1" hangingPunct="1"/>
            <a:r>
              <a:rPr lang="zh-CN" altLang="en-US" sz="2800" b="1" dirty="0">
                <a:ea typeface="黑体" panose="02010609060101010101" pitchFamily="2" charset="-122"/>
                <a:sym typeface="+mn-ea"/>
              </a:rPr>
              <a:t>清华大学出版社</a:t>
            </a:r>
            <a:endParaRPr lang="en-US" altLang="zh-CN" sz="2800" b="1" dirty="0">
              <a:ea typeface="黑体" panose="02010609060101010101" pitchFamily="2" charset="-122"/>
            </a:endParaRPr>
          </a:p>
          <a:p>
            <a:pPr eaLnBrk="1" hangingPunct="1"/>
            <a:r>
              <a:rPr lang="en-US" altLang="zh-CN" sz="2800" b="1" dirty="0">
                <a:ea typeface="黑体" panose="02010609060101010101" pitchFamily="2" charset="-122"/>
              </a:rPr>
              <a:t>2025</a:t>
            </a:r>
            <a:r>
              <a:rPr lang="zh-CN" altLang="en-US" sz="2800" b="1" dirty="0">
                <a:ea typeface="黑体" panose="02010609060101010101" pitchFamily="2" charset="-122"/>
              </a:rPr>
              <a:t>年</a:t>
            </a:r>
            <a:r>
              <a:rPr lang="en-US" altLang="zh-CN" sz="2800" b="1" dirty="0">
                <a:ea typeface="黑体" panose="02010609060101010101" pitchFamily="2" charset="-122"/>
              </a:rPr>
              <a:t>1</a:t>
            </a:r>
            <a:r>
              <a:rPr lang="zh-CN" altLang="en-US" sz="2800" b="1" dirty="0">
                <a:ea typeface="黑体" panose="02010609060101010101" pitchFamily="2" charset="-122"/>
              </a:rPr>
              <a:t>月</a:t>
            </a:r>
            <a:endParaRPr lang="en-US" altLang="zh-CN" sz="2800" b="1" dirty="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(2)</a:t>
            </a:r>
            <a:endParaRPr lang="zh-CN" altLang="en-US" dirty="0">
              <a:effectLst>
                <a:outerShdw blurRad="38100" dist="38100" dir="2700000" algn="tl">
                  <a:srgbClr val="C0C0C0"/>
                </a:outerShdw>
              </a:effectLst>
              <a:ea typeface="黑体" panose="02010609060101010101" pitchFamily="2" charset="-122"/>
            </a:endParaRPr>
          </a:p>
        </p:txBody>
      </p:sp>
      <mc:AlternateContent xmlns:mc="http://schemas.openxmlformats.org/markup-compatibility/2006" xmlns:a14="http://schemas.microsoft.com/office/drawing/2010/main">
        <mc:Choice Requires="a14">
          <p:sp>
            <p:nvSpPr>
              <p:cNvPr id="19459" name="Rectangle 4"/>
              <p:cNvSpPr>
                <a:spLocks noGrp="1" noChangeArrowheads="1"/>
              </p:cNvSpPr>
              <p:nvPr>
                <p:ph type="body" idx="1"/>
              </p:nvPr>
            </p:nvSpPr>
            <p:spPr>
              <a:xfrm>
                <a:off x="730369" y="2060848"/>
                <a:ext cx="8305874" cy="3960439"/>
              </a:xfrm>
            </p:spPr>
            <p:txBody>
              <a:bodyPr lIns="0" rIns="0"/>
              <a:lstStyle/>
              <a:p>
                <a:pPr eaLnBrk="1" hangingPunct="1">
                  <a:lnSpc>
                    <a:spcPct val="90000"/>
                  </a:lnSpc>
                </a:pPr>
                <a:r>
                  <a:rPr lang="zh-CN" altLang="en-US" sz="2400" b="1" dirty="0">
                    <a:solidFill>
                      <a:srgbClr val="0000FF"/>
                    </a:solidFill>
                    <a:ea typeface="黑体" panose="02010609060101010101" pitchFamily="2" charset="-122"/>
                  </a:rPr>
                  <a:t>传统语言模型（统计语言模型）</a:t>
                </a:r>
                <a:endParaRPr lang="en-US" altLang="zh-CN" sz="2400" b="1" dirty="0">
                  <a:solidFill>
                    <a:srgbClr val="0000FF"/>
                  </a:solidFill>
                  <a:ea typeface="黑体" panose="02010609060101010101" pitchFamily="2" charset="-122"/>
                </a:endParaRPr>
              </a:p>
              <a:p>
                <a:pPr marL="0" indent="0" eaLnBrk="1" hangingPunct="1">
                  <a:lnSpc>
                    <a:spcPct val="120000"/>
                  </a:lnSpc>
                  <a:spcBef>
                    <a:spcPts val="1200"/>
                  </a:spcBef>
                  <a:spcAft>
                    <a:spcPts val="600"/>
                  </a:spcAft>
                  <a:buNone/>
                </a:pPr>
                <a:r>
                  <a:rPr lang="zh-CN" altLang="en-US" sz="2000" dirty="0">
                    <a:ea typeface="黑体" panose="02010609060101010101" pitchFamily="2" charset="-122"/>
                  </a:rPr>
                  <a:t>以</a:t>
                </a:r>
                <a:r>
                  <a:rPr lang="en-US" altLang="zh-CN" sz="2000" dirty="0">
                    <a:ea typeface="黑体" panose="02010609060101010101" pitchFamily="2" charset="-122"/>
                  </a:rPr>
                  <a:t>N-gram</a:t>
                </a:r>
                <a:r>
                  <a:rPr lang="zh-CN" altLang="en-US" sz="2000" dirty="0">
                    <a:ea typeface="黑体" panose="02010609060101010101" pitchFamily="2" charset="-122"/>
                  </a:rPr>
                  <a:t>模型为例，</a:t>
                </a:r>
                <a:r>
                  <a:rPr lang="en-US" altLang="zh-CN" sz="2000" dirty="0">
                    <a:ea typeface="黑体" panose="02010609060101010101" pitchFamily="2" charset="-122"/>
                  </a:rPr>
                  <a:t>N-gram</a:t>
                </a:r>
                <a:r>
                  <a:rPr lang="zh-CN" altLang="en-US" sz="2000" dirty="0">
                    <a:ea typeface="黑体" panose="02010609060101010101" pitchFamily="2" charset="-122"/>
                  </a:rPr>
                  <a:t>模型是统计语言模型的基础，通过假设第</a:t>
                </a:r>
                <a:r>
                  <a:rPr lang="en-US" altLang="zh-CN" sz="2000" dirty="0" err="1">
                    <a:ea typeface="黑体" panose="02010609060101010101" pitchFamily="2" charset="-122"/>
                  </a:rPr>
                  <a:t>i</a:t>
                </a:r>
                <a:r>
                  <a:rPr lang="zh-CN" altLang="en-US" sz="2000" dirty="0">
                    <a:ea typeface="黑体" panose="02010609060101010101" pitchFamily="2" charset="-122"/>
                  </a:rPr>
                  <a:t>个词只与前</a:t>
                </a:r>
                <a:r>
                  <a:rPr lang="en-US" altLang="zh-CN" sz="2000" dirty="0">
                    <a:ea typeface="黑体" panose="02010609060101010101" pitchFamily="2" charset="-122"/>
                  </a:rPr>
                  <a:t>N</a:t>
                </a:r>
                <a:r>
                  <a:rPr lang="zh-CN" altLang="en-US" sz="2000" dirty="0">
                    <a:ea typeface="黑体" panose="02010609060101010101" pitchFamily="2" charset="-122"/>
                  </a:rPr>
                  <a:t>个词相关，构造链式计算法则</a:t>
                </a:r>
                <a:r>
                  <a:rPr lang="zh-CN" altLang="en-US" sz="2200" dirty="0">
                    <a:ea typeface="黑体" panose="02010609060101010101" pitchFamily="2" charset="-122"/>
                  </a:rPr>
                  <a:t>：</a:t>
                </a:r>
                <a:endParaRPr lang="en-US" altLang="zh-CN" sz="2200" dirty="0">
                  <a:ea typeface="黑体" panose="02010609060101010101" pitchFamily="2" charset="-122"/>
                </a:endParaRPr>
              </a:p>
              <a:p>
                <a:pPr marL="0" indent="0" eaLnBrk="1" hangingPunct="1">
                  <a:lnSpc>
                    <a:spcPct val="9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𝑛</m:t>
                              </m:r>
                            </m:sub>
                          </m:sSub>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 </m:t>
                          </m:r>
                        </m:e>
                      </m:nary>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e>
                      </m:d>
                    </m:oMath>
                  </m:oMathPara>
                </a14:m>
                <a:endParaRPr lang="en-US" altLang="zh-CN" sz="1800" dirty="0">
                  <a:effectLst/>
                  <a:ea typeface="宋体" panose="02010600030101010101" pitchFamily="2" charset="-122"/>
                  <a:cs typeface="Times New Roman" panose="02020603050405020304" pitchFamily="18" charset="0"/>
                </a:endParaRPr>
              </a:p>
            </p:txBody>
          </p:sp>
        </mc:Choice>
        <mc:Fallback xmlns="">
          <p:sp>
            <p:nvSpPr>
              <p:cNvPr id="19459" name="Rectangle 4"/>
              <p:cNvSpPr>
                <a:spLocks noGrp="1" noRot="1" noChangeAspect="1" noMove="1" noResize="1" noEditPoints="1" noAdjustHandles="1" noChangeArrowheads="1" noChangeShapeType="1" noTextEdit="1"/>
              </p:cNvSpPr>
              <p:nvPr>
                <p:ph type="body" idx="1"/>
              </p:nvPr>
            </p:nvSpPr>
            <p:spPr>
              <a:xfrm>
                <a:off x="730369" y="2060848"/>
                <a:ext cx="8305874" cy="3960439"/>
              </a:xfrm>
              <a:blipFill>
                <a:blip r:embed="rId2"/>
                <a:stretch>
                  <a:fillRect l="-2129" t="-2615" r="-1468"/>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3554" name="Picture 2" descr="垃圾短信如何屏蔽和举报 - 知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378" y="4769448"/>
            <a:ext cx="1606628" cy="15083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对象 5"/>
          <p:cNvGraphicFramePr>
            <a:graphicFrameLocks noChangeAspect="1"/>
          </p:cNvGraphicFramePr>
          <p:nvPr/>
        </p:nvGraphicFramePr>
        <p:xfrm>
          <a:off x="2771481" y="5013180"/>
          <a:ext cx="2808312" cy="1368151"/>
        </p:xfrm>
        <a:graphic>
          <a:graphicData uri="http://schemas.openxmlformats.org/presentationml/2006/ole">
            <mc:AlternateContent xmlns:mc="http://schemas.openxmlformats.org/markup-compatibility/2006">
              <mc:Choice xmlns:v="urn:schemas-microsoft-com:vml" Requires="v">
                <p:oleObj name="Visio" r:id="rId4" imgW="4293235" imgH="2061210" progId="Visio.Drawing.15">
                  <p:embed/>
                </p:oleObj>
              </mc:Choice>
              <mc:Fallback>
                <p:oleObj name="Visio" r:id="rId4" imgW="4293235" imgH="2061210" progId="Visio.Drawing.15">
                  <p:embed/>
                  <p:pic>
                    <p:nvPicPr>
                      <p:cNvPr id="0" name="图片 23621"/>
                      <p:cNvPicPr/>
                      <p:nvPr/>
                    </p:nvPicPr>
                    <p:blipFill>
                      <a:blip r:embed="rId5"/>
                      <a:stretch>
                        <a:fillRect/>
                      </a:stretch>
                    </p:blipFill>
                    <p:spPr>
                      <a:xfrm>
                        <a:off x="2771481" y="5013180"/>
                        <a:ext cx="2808312" cy="1368151"/>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939913" y="4769521"/>
          <a:ext cx="3040203" cy="1659830"/>
        </p:xfrm>
        <a:graphic>
          <a:graphicData uri="http://schemas.openxmlformats.org/presentationml/2006/ole">
            <mc:AlternateContent xmlns:mc="http://schemas.openxmlformats.org/markup-compatibility/2006">
              <mc:Choice xmlns:v="urn:schemas-microsoft-com:vml" Requires="v">
                <p:oleObj name="Visio" r:id="rId6" imgW="7261225" imgH="3967480" progId="Visio.Drawing.15">
                  <p:embed/>
                </p:oleObj>
              </mc:Choice>
              <mc:Fallback>
                <p:oleObj name="Visio" r:id="rId6" imgW="7261225" imgH="3967480" progId="Visio.Drawing.15">
                  <p:embed/>
                  <p:pic>
                    <p:nvPicPr>
                      <p:cNvPr id="0" name="图片 23622"/>
                      <p:cNvPicPr/>
                      <p:nvPr/>
                    </p:nvPicPr>
                    <p:blipFill>
                      <a:blip r:embed="rId7"/>
                      <a:stretch>
                        <a:fillRect/>
                      </a:stretch>
                    </p:blipFill>
                    <p:spPr>
                      <a:xfrm>
                        <a:off x="5939913" y="4769521"/>
                        <a:ext cx="3040203" cy="1659830"/>
                      </a:xfrm>
                      <a:prstGeom prst="rect">
                        <a:avLst/>
                      </a:prstGeom>
                    </p:spPr>
                  </p:pic>
                </p:oleObj>
              </mc:Fallback>
            </mc:AlternateContent>
          </a:graphicData>
        </a:graphic>
      </p:graphicFrame>
      <p:sp>
        <p:nvSpPr>
          <p:cNvPr id="9" name="文本框 8"/>
          <p:cNvSpPr txBox="1"/>
          <p:nvPr/>
        </p:nvSpPr>
        <p:spPr>
          <a:xfrm>
            <a:off x="763522" y="6381817"/>
            <a:ext cx="1600925" cy="369332"/>
          </a:xfrm>
          <a:prstGeom prst="rect">
            <a:avLst/>
          </a:prstGeom>
          <a:noFill/>
        </p:spPr>
        <p:txBody>
          <a:bodyPr wrap="square" rtlCol="0">
            <a:spAutoFit/>
          </a:bodyPr>
          <a:lstStyle/>
          <a:p>
            <a:r>
              <a:rPr lang="zh-CN" altLang="en-US" sz="1800" b="0" dirty="0">
                <a:solidFill>
                  <a:srgbClr val="FF0000"/>
                </a:solidFill>
              </a:rPr>
              <a:t>垃圾短信分类</a:t>
            </a:r>
          </a:p>
        </p:txBody>
      </p:sp>
      <p:sp>
        <p:nvSpPr>
          <p:cNvPr id="10" name="文本框 9"/>
          <p:cNvSpPr txBox="1"/>
          <p:nvPr/>
        </p:nvSpPr>
        <p:spPr>
          <a:xfrm>
            <a:off x="3635896" y="6381817"/>
            <a:ext cx="1224136" cy="369332"/>
          </a:xfrm>
          <a:prstGeom prst="rect">
            <a:avLst/>
          </a:prstGeom>
          <a:noFill/>
        </p:spPr>
        <p:txBody>
          <a:bodyPr wrap="square" rtlCol="0">
            <a:spAutoFit/>
          </a:bodyPr>
          <a:lstStyle/>
          <a:p>
            <a:r>
              <a:rPr lang="zh-CN" altLang="en-US" sz="1800" b="0" dirty="0">
                <a:solidFill>
                  <a:srgbClr val="FF0000"/>
                </a:solidFill>
              </a:rPr>
              <a:t>单词标注</a:t>
            </a:r>
          </a:p>
        </p:txBody>
      </p:sp>
      <p:sp>
        <p:nvSpPr>
          <p:cNvPr id="11" name="文本框 10"/>
          <p:cNvSpPr txBox="1"/>
          <p:nvPr/>
        </p:nvSpPr>
        <p:spPr>
          <a:xfrm>
            <a:off x="6882839" y="6373829"/>
            <a:ext cx="1121330" cy="369332"/>
          </a:xfrm>
          <a:prstGeom prst="rect">
            <a:avLst/>
          </a:prstGeom>
          <a:noFill/>
        </p:spPr>
        <p:txBody>
          <a:bodyPr wrap="square" rtlCol="0">
            <a:spAutoFit/>
          </a:bodyPr>
          <a:lstStyle/>
          <a:p>
            <a:r>
              <a:rPr lang="zh-CN" altLang="en-US" sz="1800" b="0" dirty="0">
                <a:solidFill>
                  <a:srgbClr val="FF0000"/>
                </a:solidFill>
              </a:rPr>
              <a:t>机器翻译</a:t>
            </a:r>
          </a:p>
        </p:txBody>
      </p:sp>
      <mc:AlternateContent xmlns:mc="http://schemas.openxmlformats.org/markup-compatibility/2006">
        <mc:Choice xmlns:a14="http://schemas.microsoft.com/office/drawing/2010/main" Requires="a14">
          <p:sp>
            <p:nvSpPr>
              <p:cNvPr id="3" name="对话气泡: 矩形 2">
                <a:extLst>
                  <a:ext uri="{FF2B5EF4-FFF2-40B4-BE49-F238E27FC236}">
                    <a16:creationId xmlns:a16="http://schemas.microsoft.com/office/drawing/2014/main" id="{E9AA58F5-4F21-4BC6-86A4-0B12910EC35A}"/>
                  </a:ext>
                </a:extLst>
              </p:cNvPr>
              <p:cNvSpPr/>
              <p:nvPr/>
            </p:nvSpPr>
            <p:spPr bwMode="auto">
              <a:xfrm>
                <a:off x="1619672" y="4177394"/>
                <a:ext cx="7165304" cy="360039"/>
              </a:xfrm>
              <a:prstGeom prst="wedgeRectCallout">
                <a:avLst>
                  <a:gd name="adj1" fmla="val -43088"/>
                  <a:gd name="adj2" fmla="val -115280"/>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14:m>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𝑛</m:t>
                            </m:r>
                          </m:sub>
                        </m:sSub>
                      </m:e>
                    </m:d>
                  </m:oMath>
                </a14:m>
                <a:r>
                  <a:rPr lang="zh-CN" altLang="en-US" sz="1800" dirty="0"/>
                  <a:t>表示长度为</a:t>
                </a:r>
                <a14:m>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en-US" sz="1800" dirty="0"/>
                  <a:t>的字符序列</a:t>
                </a:r>
                <a:r>
                  <a:rPr lang="pl-PL" altLang="zh-CN" sz="1800" dirty="0"/>
                  <a:t>{</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𝑛</m:t>
                        </m:r>
                      </m:sub>
                    </m:sSub>
                  </m:oMath>
                </a14:m>
                <a:r>
                  <a:rPr lang="pl-PL" altLang="zh-CN" sz="1800" dirty="0"/>
                  <a:t>}</a:t>
                </a:r>
                <a:r>
                  <a:rPr lang="zh-CN" altLang="en-US" sz="1800" dirty="0"/>
                  <a:t>的概率分布</a:t>
                </a:r>
                <a:endParaRPr kumimoji="1" lang="zh-CN" altLang="en-US" sz="1800" b="1" i="0" u="none" strike="noStrike" cap="none" normalizeH="0" baseline="0" dirty="0">
                  <a:ln>
                    <a:noFill/>
                  </a:ln>
                  <a:solidFill>
                    <a:schemeClr val="tx1"/>
                  </a:solidFill>
                  <a:effectLst/>
                </a:endParaRPr>
              </a:p>
            </p:txBody>
          </p:sp>
        </mc:Choice>
        <mc:Fallback>
          <p:sp>
            <p:nvSpPr>
              <p:cNvPr id="3" name="对话气泡: 矩形 2">
                <a:extLst>
                  <a:ext uri="{FF2B5EF4-FFF2-40B4-BE49-F238E27FC236}">
                    <a16:creationId xmlns:a16="http://schemas.microsoft.com/office/drawing/2014/main" id="{E9AA58F5-4F21-4BC6-86A4-0B12910EC35A}"/>
                  </a:ext>
                </a:extLst>
              </p:cNvPr>
              <p:cNvSpPr>
                <a:spLocks noRot="1" noChangeAspect="1" noMove="1" noResize="1" noEditPoints="1" noAdjustHandles="1" noChangeArrowheads="1" noChangeShapeType="1" noTextEdit="1"/>
              </p:cNvSpPr>
              <p:nvPr/>
            </p:nvSpPr>
            <p:spPr bwMode="auto">
              <a:xfrm>
                <a:off x="1619672" y="4177394"/>
                <a:ext cx="7165304" cy="360039"/>
              </a:xfrm>
              <a:prstGeom prst="wedgeRectCallout">
                <a:avLst>
                  <a:gd name="adj1" fmla="val -43088"/>
                  <a:gd name="adj2" fmla="val -115280"/>
                </a:avLst>
              </a:prstGeom>
              <a:blipFill>
                <a:blip r:embed="rId8"/>
                <a:stretch>
                  <a:fillRect b="-17000"/>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(3)</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755576" y="2024273"/>
            <a:ext cx="8208912" cy="1512168"/>
          </a:xfrm>
        </p:spPr>
        <p:txBody>
          <a:bodyPr lIns="0" rIns="0"/>
          <a:lstStyle/>
          <a:p>
            <a:pPr eaLnBrk="1" hangingPunct="1">
              <a:lnSpc>
                <a:spcPct val="90000"/>
              </a:lnSpc>
            </a:pPr>
            <a:r>
              <a:rPr lang="zh-CN" altLang="en-US" sz="2400" b="1" dirty="0">
                <a:solidFill>
                  <a:srgbClr val="0000FF"/>
                </a:solidFill>
                <a:ea typeface="黑体" panose="02010609060101010101" pitchFamily="2" charset="-122"/>
              </a:rPr>
              <a:t>传统语言模型（神经网络语言模型）</a:t>
            </a:r>
            <a:endParaRPr lang="en-US" altLang="zh-CN" sz="2400" b="1" dirty="0">
              <a:solidFill>
                <a:srgbClr val="0000FF"/>
              </a:solidFill>
              <a:ea typeface="黑体" panose="02010609060101010101" pitchFamily="2" charset="-122"/>
            </a:endParaRPr>
          </a:p>
          <a:p>
            <a:pPr marL="0" indent="0" eaLnBrk="1" hangingPunct="1">
              <a:lnSpc>
                <a:spcPct val="120000"/>
              </a:lnSpc>
              <a:spcBef>
                <a:spcPts val="600"/>
              </a:spcBef>
              <a:spcAft>
                <a:spcPts val="600"/>
              </a:spcAft>
              <a:buNone/>
            </a:pPr>
            <a:r>
              <a:rPr lang="en-US" altLang="zh-CN" sz="2000" b="1" dirty="0">
                <a:solidFill>
                  <a:srgbClr val="FF0000"/>
                </a:solidFill>
                <a:ea typeface="黑体" panose="02010609060101010101" pitchFamily="2" charset="-122"/>
              </a:rPr>
              <a:t>Word2Vec</a:t>
            </a:r>
            <a:r>
              <a:rPr lang="en-US" altLang="zh-CN" sz="2000" dirty="0">
                <a:ea typeface="黑体" panose="02010609060101010101" pitchFamily="2" charset="-122"/>
              </a:rPr>
              <a:t> </a:t>
            </a:r>
            <a:r>
              <a:rPr lang="zh-CN" altLang="en-US" sz="2000" dirty="0">
                <a:ea typeface="黑体" panose="02010609060101010101" pitchFamily="2" charset="-122"/>
              </a:rPr>
              <a:t>是用于生成词向量的语言模型，通过预测单词的上下文将单词表示为连续空间中的向量，捕获单词间的语义语法关系</a:t>
            </a:r>
            <a:endParaRPr lang="en-US" altLang="zh-CN" sz="2000" dirty="0">
              <a:ea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1" name="文本框 30"/>
          <p:cNvSpPr txBox="1"/>
          <p:nvPr/>
        </p:nvSpPr>
        <p:spPr>
          <a:xfrm>
            <a:off x="7107983" y="3284983"/>
            <a:ext cx="1575679" cy="2117503"/>
          </a:xfrm>
          <a:prstGeom prst="rect">
            <a:avLst/>
          </a:prstGeom>
          <a:solidFill>
            <a:schemeClr val="accent6">
              <a:lumMod val="10000"/>
              <a:lumOff val="90000"/>
            </a:schemeClr>
          </a:solidFill>
          <a:ln w="12700">
            <a:solidFill>
              <a:schemeClr val="tx1"/>
            </a:solidFill>
          </a:ln>
        </p:spPr>
        <p:txBody>
          <a:bodyPr wrap="square" rtlCol="0">
            <a:spAutoFit/>
          </a:bodyPr>
          <a:lstStyle/>
          <a:p>
            <a:pPr algn="ctr"/>
            <a:r>
              <a:rPr lang="en-US" altLang="zh-CN" sz="2000" b="0" dirty="0">
                <a:solidFill>
                  <a:srgbClr val="FF0000"/>
                </a:solidFill>
              </a:rPr>
              <a:t>CBOW</a:t>
            </a:r>
          </a:p>
          <a:p>
            <a:r>
              <a:rPr lang="zh-CN" altLang="en-US" sz="1800" b="0" dirty="0"/>
              <a:t>最大化单词的条件概率使得上下文单词的情况下预测当前单词的概率最大化</a:t>
            </a:r>
            <a:endParaRPr lang="zh-CN" altLang="en-US" sz="1800" b="0" dirty="0">
              <a:latin typeface="+mn-lt"/>
            </a:endParaRPr>
          </a:p>
        </p:txBody>
      </p:sp>
      <p:sp>
        <p:nvSpPr>
          <p:cNvPr id="32" name="文本框 31"/>
          <p:cNvSpPr txBox="1"/>
          <p:nvPr/>
        </p:nvSpPr>
        <p:spPr>
          <a:xfrm>
            <a:off x="703002" y="3284984"/>
            <a:ext cx="1575680" cy="2117503"/>
          </a:xfrm>
          <a:prstGeom prst="rect">
            <a:avLst/>
          </a:prstGeom>
          <a:solidFill>
            <a:schemeClr val="accent6">
              <a:lumMod val="10000"/>
              <a:lumOff val="90000"/>
            </a:schemeClr>
          </a:solidFill>
          <a:ln w="12700">
            <a:solidFill>
              <a:srgbClr val="000000"/>
            </a:solidFill>
          </a:ln>
        </p:spPr>
        <p:txBody>
          <a:bodyPr wrap="square" rtlCol="0">
            <a:spAutoFit/>
          </a:bodyPr>
          <a:lstStyle/>
          <a:p>
            <a:pPr algn="ctr"/>
            <a:r>
              <a:rPr lang="en-US" altLang="zh-CN" sz="2000" b="0" dirty="0">
                <a:solidFill>
                  <a:srgbClr val="FF0000"/>
                </a:solidFill>
                <a:latin typeface="+mn-lt"/>
              </a:rPr>
              <a:t>Skip-gram</a:t>
            </a:r>
          </a:p>
          <a:p>
            <a:r>
              <a:rPr lang="zh-CN" altLang="en-US" sz="1800" b="0" dirty="0">
                <a:latin typeface="+mn-lt"/>
              </a:rPr>
              <a:t>最大化上下文单词的条件概率使当前单词的情况下预测上下文单词的概率最大化</a:t>
            </a:r>
          </a:p>
        </p:txBody>
      </p:sp>
      <p:graphicFrame>
        <p:nvGraphicFramePr>
          <p:cNvPr id="4" name="对象 3"/>
          <p:cNvGraphicFramePr>
            <a:graphicFrameLocks noChangeAspect="1"/>
          </p:cNvGraphicFramePr>
          <p:nvPr/>
        </p:nvGraphicFramePr>
        <p:xfrm>
          <a:off x="7380312" y="5301208"/>
          <a:ext cx="1199041" cy="1638966"/>
        </p:xfrm>
        <a:graphic>
          <a:graphicData uri="http://schemas.openxmlformats.org/presentationml/2006/ole">
            <mc:AlternateContent xmlns:mc="http://schemas.openxmlformats.org/markup-compatibility/2006">
              <mc:Choice xmlns:v="urn:schemas-microsoft-com:vml" Requires="v">
                <p:oleObj name="Visio" r:id="rId2" imgW="1402715" imgH="1913890" progId="Visio.Drawing.15">
                  <p:embed/>
                </p:oleObj>
              </mc:Choice>
              <mc:Fallback>
                <p:oleObj name="Visio" r:id="rId2" imgW="1402715" imgH="1913890" progId="Visio.Drawing.15">
                  <p:embed/>
                  <p:pic>
                    <p:nvPicPr>
                      <p:cNvPr id="0" name="图片 11391"/>
                      <p:cNvPicPr/>
                      <p:nvPr/>
                    </p:nvPicPr>
                    <p:blipFill>
                      <a:blip r:embed="rId3"/>
                      <a:stretch>
                        <a:fillRect/>
                      </a:stretch>
                    </p:blipFill>
                    <p:spPr>
                      <a:xfrm>
                        <a:off x="7380312" y="5301208"/>
                        <a:ext cx="1199041" cy="1638966"/>
                      </a:xfrm>
                      <a:prstGeom prst="rect">
                        <a:avLst/>
                      </a:prstGeom>
                    </p:spPr>
                  </p:pic>
                </p:oleObj>
              </mc:Fallback>
            </mc:AlternateContent>
          </a:graphicData>
        </a:graphic>
      </p:graphicFrame>
      <p:pic>
        <p:nvPicPr>
          <p:cNvPr id="7" name="图片 6"/>
          <p:cNvPicPr>
            <a:picLocks noChangeAspect="1"/>
          </p:cNvPicPr>
          <p:nvPr/>
        </p:nvPicPr>
        <p:blipFill>
          <a:blip r:embed="rId4"/>
          <a:stretch>
            <a:fillRect/>
          </a:stretch>
        </p:blipFill>
        <p:spPr>
          <a:xfrm>
            <a:off x="2527953" y="3337258"/>
            <a:ext cx="4404742" cy="34902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682000990"/>
              </p:ext>
            </p:extLst>
          </p:nvPr>
        </p:nvGraphicFramePr>
        <p:xfrm>
          <a:off x="611560" y="2406816"/>
          <a:ext cx="4080252" cy="4451184"/>
        </p:xfrm>
        <a:graphic>
          <a:graphicData uri="http://schemas.openxmlformats.org/presentationml/2006/ole">
            <mc:AlternateContent xmlns:mc="http://schemas.openxmlformats.org/markup-compatibility/2006">
              <mc:Choice xmlns:v="urn:schemas-microsoft-com:vml" Requires="v">
                <p:oleObj name="Visio" r:id="rId2" imgW="4269740" imgH="4657090" progId="Visio.Drawing.15">
                  <p:embed/>
                </p:oleObj>
              </mc:Choice>
              <mc:Fallback>
                <p:oleObj name="Visio" r:id="rId2" imgW="4269740" imgH="4657090" progId="Visio.Drawing.15">
                  <p:embed/>
                  <p:pic>
                    <p:nvPicPr>
                      <p:cNvPr id="0" name="图片 12349"/>
                      <p:cNvPicPr/>
                      <p:nvPr/>
                    </p:nvPicPr>
                    <p:blipFill>
                      <a:blip r:embed="rId3"/>
                      <a:stretch>
                        <a:fillRect/>
                      </a:stretch>
                    </p:blipFill>
                    <p:spPr>
                      <a:xfrm>
                        <a:off x="611560" y="2406816"/>
                        <a:ext cx="4080252" cy="4451184"/>
                      </a:xfrm>
                      <a:prstGeom prst="rect">
                        <a:avLst/>
                      </a:prstGeom>
                    </p:spPr>
                  </p:pic>
                </p:oleObj>
              </mc:Fallback>
            </mc:AlternateContent>
          </a:graphicData>
        </a:graphic>
      </p:graphicFrame>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(4)</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11560" y="2034723"/>
            <a:ext cx="8305874" cy="373352"/>
          </a:xfrm>
        </p:spPr>
        <p:txBody>
          <a:bodyPr lIns="0" rIns="0"/>
          <a:lstStyle/>
          <a:p>
            <a:pPr eaLnBrk="1" hangingPunct="1">
              <a:lnSpc>
                <a:spcPct val="90000"/>
              </a:lnSpc>
            </a:pPr>
            <a:r>
              <a:rPr lang="en-US" altLang="zh-CN" sz="2400" b="1" dirty="0">
                <a:solidFill>
                  <a:srgbClr val="0000FF"/>
                </a:solidFill>
                <a:latin typeface="+mj-lt"/>
                <a:ea typeface="黑体" panose="02010609060101010101" pitchFamily="2" charset="-122"/>
              </a:rPr>
              <a:t>BERT</a:t>
            </a:r>
            <a:r>
              <a:rPr lang="zh-CN" altLang="en-US" sz="2400" b="1" dirty="0">
                <a:solidFill>
                  <a:srgbClr val="0000FF"/>
                </a:solidFill>
                <a:latin typeface="+mj-lt"/>
                <a:ea typeface="黑体" panose="02010609060101010101" pitchFamily="2" charset="-122"/>
              </a:rPr>
              <a:t>预训练语言模型（以</a:t>
            </a:r>
            <a:r>
              <a:rPr lang="en-US" altLang="zh-CN" sz="2400" b="1" dirty="0">
                <a:solidFill>
                  <a:srgbClr val="0000FF"/>
                </a:solidFill>
                <a:latin typeface="+mj-lt"/>
                <a:ea typeface="黑体" panose="02010609060101010101" pitchFamily="2" charset="-122"/>
              </a:rPr>
              <a:t>Transformer</a:t>
            </a:r>
            <a:r>
              <a:rPr lang="zh-CN" altLang="en-US" sz="2400" b="1" dirty="0">
                <a:solidFill>
                  <a:srgbClr val="0000FF"/>
                </a:solidFill>
                <a:latin typeface="+mj-lt"/>
                <a:ea typeface="黑体" panose="02010609060101010101" pitchFamily="2" charset="-122"/>
              </a:rPr>
              <a:t>为基础）</a:t>
            </a:r>
            <a:r>
              <a:rPr lang="zh-CN" altLang="en-US" sz="2000" dirty="0">
                <a:latin typeface="+mj-lt"/>
                <a:ea typeface="黑体" panose="02010609060101010101" pitchFamily="2" charset="-122"/>
              </a:rPr>
              <a:t>             </a:t>
            </a:r>
          </a:p>
        </p:txBody>
      </p:sp>
      <p:sp>
        <p:nvSpPr>
          <p:cNvPr id="2" name="Rectangle 2"/>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p:sp>
        <p:nvSpPr>
          <p:cNvPr id="6" name="Rectangle 7"/>
          <p:cNvSpPr>
            <a:spLocks noChangeArrowheads="1"/>
          </p:cNvSpPr>
          <p:nvPr/>
        </p:nvSpPr>
        <p:spPr bwMode="auto">
          <a:xfrm>
            <a:off x="1175725" y="3167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p:sp>
        <p:nvSpPr>
          <p:cNvPr id="11" name="Rectangle 11"/>
          <p:cNvSpPr>
            <a:spLocks noChangeArrowheads="1"/>
          </p:cNvSpPr>
          <p:nvPr/>
        </p:nvSpPr>
        <p:spPr bwMode="auto">
          <a:xfrm>
            <a:off x="190500" y="-246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p:sp>
        <p:nvSpPr>
          <p:cNvPr id="8" name="文本框 7"/>
          <p:cNvSpPr txBox="1"/>
          <p:nvPr/>
        </p:nvSpPr>
        <p:spPr>
          <a:xfrm>
            <a:off x="4568996" y="2538378"/>
            <a:ext cx="4536504" cy="4243085"/>
          </a:xfrm>
          <a:prstGeom prst="rect">
            <a:avLst/>
          </a:prstGeom>
          <a:noFill/>
          <a:ln w="6350">
            <a:solidFill>
              <a:schemeClr val="tx1"/>
            </a:solidFill>
          </a:ln>
        </p:spPr>
        <p:txBody>
          <a:bodyPr wrap="square" lIns="0" rIns="0" rtlCol="0">
            <a:spAutoFit/>
          </a:bodyPr>
          <a:lstStyle/>
          <a:p>
            <a:pPr>
              <a:lnSpc>
                <a:spcPts val="2500"/>
              </a:lnSpc>
            </a:pPr>
            <a:r>
              <a:rPr lang="zh-CN" altLang="en-US" sz="1800" dirty="0">
                <a:solidFill>
                  <a:srgbClr val="0000CC"/>
                </a:solidFill>
                <a:latin typeface="+mj-lt"/>
                <a:sym typeface="+mn-ea"/>
              </a:rPr>
              <a:t>（</a:t>
            </a:r>
            <a:r>
              <a:rPr lang="en-US" altLang="zh-CN" sz="1800" dirty="0">
                <a:solidFill>
                  <a:srgbClr val="0000CC"/>
                </a:solidFill>
                <a:latin typeface="+mj-lt"/>
                <a:sym typeface="+mn-ea"/>
              </a:rPr>
              <a:t>1</a:t>
            </a:r>
            <a:r>
              <a:rPr lang="zh-CN" altLang="en-US" sz="1800" dirty="0">
                <a:solidFill>
                  <a:srgbClr val="0000CC"/>
                </a:solidFill>
                <a:latin typeface="+mj-lt"/>
                <a:sym typeface="+mn-ea"/>
              </a:rPr>
              <a:t>）</a:t>
            </a:r>
            <a:r>
              <a:rPr lang="en-US" altLang="zh-CN" sz="1800" dirty="0">
                <a:solidFill>
                  <a:srgbClr val="0000CC"/>
                </a:solidFill>
                <a:latin typeface="+mj-lt"/>
                <a:sym typeface="+mn-ea"/>
              </a:rPr>
              <a:t>Transformer</a:t>
            </a:r>
            <a:r>
              <a:rPr lang="zh-CN" altLang="en-US" sz="1800" dirty="0">
                <a:solidFill>
                  <a:srgbClr val="0000CC"/>
                </a:solidFill>
                <a:latin typeface="+mj-lt"/>
                <a:sym typeface="+mn-ea"/>
              </a:rPr>
              <a:t>概述</a:t>
            </a:r>
            <a:r>
              <a:rPr lang="zh-CN" altLang="en-US" sz="1800" b="0" kern="100" dirty="0">
                <a:latin typeface="+mj-lt"/>
                <a:cs typeface="Times New Roman" panose="02020603050405020304" pitchFamily="18" charset="0"/>
                <a:sym typeface="+mn-ea"/>
              </a:rPr>
              <a:t>（</a:t>
            </a:r>
            <a:r>
              <a:rPr lang="zh-CN" altLang="zh-CN" sz="1800" b="0" kern="100" dirty="0">
                <a:latin typeface="+mj-lt"/>
                <a:cs typeface="Times New Roman" panose="02020603050405020304" pitchFamily="18" charset="0"/>
              </a:rPr>
              <a:t>编码器</a:t>
            </a:r>
            <a:r>
              <a:rPr lang="en-US" altLang="zh-CN" sz="1800" b="0" kern="100" dirty="0">
                <a:latin typeface="+mj-lt"/>
                <a:cs typeface="Times New Roman" panose="02020603050405020304" pitchFamily="18" charset="0"/>
              </a:rPr>
              <a:t>+</a:t>
            </a:r>
            <a:r>
              <a:rPr lang="zh-CN" altLang="zh-CN" sz="1800" b="0" kern="100" dirty="0">
                <a:effectLst/>
                <a:latin typeface="+mj-lt"/>
                <a:cs typeface="Times New Roman" panose="02020603050405020304" pitchFamily="18" charset="0"/>
              </a:rPr>
              <a:t>解码器</a:t>
            </a:r>
            <a:r>
              <a:rPr lang="zh-CN" altLang="en-US" sz="1800" b="0" kern="100" dirty="0">
                <a:latin typeface="+mj-lt"/>
                <a:cs typeface="Times New Roman" panose="02020603050405020304" pitchFamily="18" charset="0"/>
              </a:rPr>
              <a:t>）</a:t>
            </a:r>
            <a:endParaRPr lang="en-US" altLang="zh-CN" sz="1800" b="0" kern="100" dirty="0">
              <a:latin typeface="+mj-lt"/>
              <a:cs typeface="Times New Roman" panose="02020603050405020304" pitchFamily="18" charset="0"/>
            </a:endParaRPr>
          </a:p>
          <a:p>
            <a:pPr marL="285750" indent="-198438">
              <a:lnSpc>
                <a:spcPts val="2500"/>
              </a:lnSpc>
              <a:buFont typeface="黑体" panose="02010609060101010101" pitchFamily="49" charset="-122"/>
              <a:buChar char="-"/>
            </a:pPr>
            <a:r>
              <a:rPr lang="zh-CN" altLang="zh-CN" sz="1800" b="0" kern="100" dirty="0">
                <a:effectLst/>
                <a:latin typeface="+mj-lt"/>
                <a:cs typeface="Times New Roman" panose="02020603050405020304" pitchFamily="18" charset="0"/>
              </a:rPr>
              <a:t>编码器</a:t>
            </a:r>
            <a:r>
              <a:rPr lang="zh-CN" altLang="en-US" sz="1800" b="0" kern="100" dirty="0">
                <a:effectLst/>
                <a:latin typeface="+mj-lt"/>
                <a:cs typeface="Times New Roman" panose="02020603050405020304" pitchFamily="18" charset="0"/>
              </a:rPr>
              <a:t>：</a:t>
            </a:r>
            <a:r>
              <a:rPr lang="zh-CN" altLang="zh-CN" sz="1800" b="0" kern="100" dirty="0">
                <a:effectLst/>
                <a:latin typeface="+mj-lt"/>
                <a:cs typeface="Times New Roman" panose="02020603050405020304" pitchFamily="18" charset="0"/>
              </a:rPr>
              <a:t>将输入序列转化为上下文相关表示</a:t>
            </a:r>
            <a:endParaRPr lang="en-US" altLang="zh-CN" sz="1800" b="0" kern="100" dirty="0">
              <a:effectLst/>
              <a:latin typeface="+mj-lt"/>
              <a:cs typeface="Times New Roman" panose="02020603050405020304" pitchFamily="18" charset="0"/>
            </a:endParaRPr>
          </a:p>
          <a:p>
            <a:pPr marL="285750" indent="-198438">
              <a:lnSpc>
                <a:spcPts val="2500"/>
              </a:lnSpc>
              <a:buFont typeface="黑体" panose="02010609060101010101" pitchFamily="49" charset="-122"/>
              <a:buChar char="-"/>
            </a:pPr>
            <a:r>
              <a:rPr lang="zh-CN" altLang="zh-CN" sz="1800" b="0" kern="100" dirty="0">
                <a:effectLst/>
                <a:latin typeface="+mj-lt"/>
                <a:cs typeface="Times New Roman" panose="02020603050405020304" pitchFamily="18" charset="0"/>
              </a:rPr>
              <a:t>解码器</a:t>
            </a:r>
            <a:r>
              <a:rPr lang="zh-CN" altLang="en-US" sz="1800" b="0" kern="100" dirty="0">
                <a:effectLst/>
                <a:latin typeface="+mj-lt"/>
                <a:cs typeface="Times New Roman" panose="02020603050405020304" pitchFamily="18" charset="0"/>
              </a:rPr>
              <a:t>：</a:t>
            </a:r>
            <a:r>
              <a:rPr lang="zh-CN" altLang="zh-CN" sz="1800" b="0" kern="100" dirty="0">
                <a:effectLst/>
                <a:latin typeface="+mj-lt"/>
                <a:cs typeface="Times New Roman" panose="02020603050405020304" pitchFamily="18" charset="0"/>
              </a:rPr>
              <a:t>根据编码器的输出和自身的输入逐步生成目标序列</a:t>
            </a:r>
            <a:endParaRPr lang="en-US" altLang="zh-CN" sz="1800" b="0" kern="100" dirty="0">
              <a:effectLst/>
              <a:latin typeface="+mj-lt"/>
              <a:cs typeface="Times New Roman" panose="02020603050405020304" pitchFamily="18" charset="0"/>
            </a:endParaRPr>
          </a:p>
          <a:p>
            <a:pPr marL="285750" indent="-198438">
              <a:lnSpc>
                <a:spcPts val="2500"/>
              </a:lnSpc>
              <a:buFont typeface="黑体" panose="02010609060101010101" pitchFamily="49" charset="-122"/>
              <a:buChar char="-"/>
            </a:pPr>
            <a:r>
              <a:rPr lang="zh-CN" altLang="zh-CN" sz="1800" b="0" kern="100" dirty="0">
                <a:solidFill>
                  <a:srgbClr val="FF0000"/>
                </a:solidFill>
                <a:effectLst/>
                <a:latin typeface="+mj-lt"/>
                <a:cs typeface="Times New Roman" panose="02020603050405020304" pitchFamily="18" charset="0"/>
              </a:rPr>
              <a:t>多头注意力</a:t>
            </a:r>
            <a:r>
              <a:rPr lang="zh-CN" altLang="zh-CN" sz="1800" b="0" kern="100" dirty="0">
                <a:effectLst/>
                <a:latin typeface="+mj-lt"/>
                <a:cs typeface="Times New Roman" panose="02020603050405020304" pitchFamily="18" charset="0"/>
              </a:rPr>
              <a:t>增强了模型的表达能力，通过并行多个注意力头捕捉不同的语义</a:t>
            </a:r>
            <a:endParaRPr lang="en-US" altLang="zh-CN" sz="1800" b="0" kern="100" dirty="0">
              <a:effectLst/>
              <a:latin typeface="+mj-lt"/>
              <a:cs typeface="Times New Roman" panose="02020603050405020304" pitchFamily="18" charset="0"/>
            </a:endParaRPr>
          </a:p>
          <a:p>
            <a:pPr marL="285750" indent="-198438">
              <a:lnSpc>
                <a:spcPts val="2500"/>
              </a:lnSpc>
              <a:buFont typeface="黑体" panose="02010609060101010101" pitchFamily="49" charset="-122"/>
              <a:buChar char="-"/>
            </a:pPr>
            <a:r>
              <a:rPr lang="zh-CN" altLang="zh-CN" sz="1800" b="0" kern="100" dirty="0">
                <a:effectLst/>
                <a:latin typeface="+mj-lt"/>
                <a:cs typeface="Times New Roman" panose="02020603050405020304" pitchFamily="18" charset="0"/>
              </a:rPr>
              <a:t>引入</a:t>
            </a:r>
            <a:r>
              <a:rPr lang="zh-CN" altLang="zh-CN" sz="1800" b="0" kern="100" dirty="0">
                <a:solidFill>
                  <a:srgbClr val="FF0000"/>
                </a:solidFill>
                <a:effectLst/>
                <a:latin typeface="+mj-lt"/>
                <a:cs typeface="Times New Roman" panose="02020603050405020304" pitchFamily="18" charset="0"/>
              </a:rPr>
              <a:t>位置信息</a:t>
            </a:r>
            <a:endParaRPr lang="en-US" altLang="zh-CN" sz="1800" b="0" kern="100" dirty="0">
              <a:solidFill>
                <a:srgbClr val="FF0000"/>
              </a:solidFill>
              <a:latin typeface="+mj-lt"/>
              <a:cs typeface="Times New Roman" panose="02020603050405020304" pitchFamily="18" charset="0"/>
            </a:endParaRPr>
          </a:p>
          <a:p>
            <a:pPr marL="625475" indent="-355600">
              <a:lnSpc>
                <a:spcPts val="2500"/>
              </a:lnSpc>
              <a:buFont typeface="Wingdings" panose="05000000000000000000" pitchFamily="2" charset="2"/>
              <a:buChar char="p"/>
            </a:pPr>
            <a:r>
              <a:rPr lang="zh-CN" altLang="zh-CN" sz="1800" b="0" kern="100" dirty="0">
                <a:latin typeface="+mj-lt"/>
                <a:cs typeface="Times New Roman" panose="02020603050405020304" pitchFamily="18" charset="0"/>
              </a:rPr>
              <a:t>使用位置嵌入将每个输入位置与其相应的位置向量进行映射</a:t>
            </a:r>
            <a:endParaRPr lang="en-US" altLang="zh-CN" sz="1800" b="0" kern="100" dirty="0">
              <a:latin typeface="+mj-lt"/>
              <a:cs typeface="Times New Roman" panose="02020603050405020304" pitchFamily="18" charset="0"/>
            </a:endParaRPr>
          </a:p>
          <a:p>
            <a:pPr marL="625475" indent="-355600">
              <a:lnSpc>
                <a:spcPts val="2500"/>
              </a:lnSpc>
              <a:buFont typeface="Wingdings" panose="05000000000000000000" pitchFamily="2" charset="2"/>
              <a:buChar char="p"/>
            </a:pPr>
            <a:r>
              <a:rPr lang="zh-CN" altLang="zh-CN" sz="1800" b="0" kern="100" dirty="0">
                <a:latin typeface="+mj-lt"/>
                <a:cs typeface="Times New Roman" panose="02020603050405020304" pitchFamily="18" charset="0"/>
              </a:rPr>
              <a:t>位置嵌入向量通过正弦和余弦函数的组合来生成对应位置信息的表示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云形 17"/>
          <p:cNvSpPr/>
          <p:nvPr/>
        </p:nvSpPr>
        <p:spPr bwMode="auto">
          <a:xfrm>
            <a:off x="5248553" y="2924945"/>
            <a:ext cx="3528392" cy="1800199"/>
          </a:xfrm>
          <a:prstGeom prst="cloud">
            <a:avLst/>
          </a:prstGeom>
          <a:solidFill>
            <a:schemeClr val="accent6">
              <a:lumMod val="10000"/>
              <a:lumOff val="9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4" name="云形 13"/>
          <p:cNvSpPr/>
          <p:nvPr/>
        </p:nvSpPr>
        <p:spPr bwMode="auto">
          <a:xfrm>
            <a:off x="5364088" y="4869161"/>
            <a:ext cx="3528392" cy="1800199"/>
          </a:xfrm>
          <a:prstGeom prst="cloud">
            <a:avLst/>
          </a:prstGeom>
          <a:solidFill>
            <a:schemeClr val="accent5">
              <a:lumMod val="90000"/>
            </a:schemeClr>
          </a:solid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 name="矩形 11"/>
          <p:cNvSpPr/>
          <p:nvPr/>
        </p:nvSpPr>
        <p:spPr bwMode="auto">
          <a:xfrm>
            <a:off x="803688" y="4900992"/>
            <a:ext cx="4488392" cy="1891776"/>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(5)</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11560" y="2034723"/>
            <a:ext cx="8305874" cy="720080"/>
          </a:xfrm>
        </p:spPr>
        <p:txBody>
          <a:bodyPr lIns="0" rIns="0"/>
          <a:lstStyle/>
          <a:p>
            <a:pPr eaLnBrk="1" hangingPunct="1">
              <a:lnSpc>
                <a:spcPct val="90000"/>
              </a:lnSpc>
            </a:pPr>
            <a:r>
              <a:rPr lang="en-US" altLang="zh-CN" sz="2400" b="1" dirty="0">
                <a:solidFill>
                  <a:srgbClr val="0000FF"/>
                </a:solidFill>
                <a:ea typeface="黑体" panose="02010609060101010101" pitchFamily="2" charset="-122"/>
              </a:rPr>
              <a:t>BERT</a:t>
            </a:r>
            <a:r>
              <a:rPr lang="zh-CN" altLang="en-US" sz="2400" b="1" dirty="0">
                <a:solidFill>
                  <a:srgbClr val="0000FF"/>
                </a:solidFill>
                <a:ea typeface="黑体" panose="02010609060101010101" pitchFamily="2" charset="-122"/>
              </a:rPr>
              <a:t>预训练语言模型（以</a:t>
            </a:r>
            <a:r>
              <a:rPr lang="en-US" altLang="zh-CN" sz="2400" b="1" dirty="0">
                <a:solidFill>
                  <a:srgbClr val="0000FF"/>
                </a:solidFill>
                <a:ea typeface="黑体" panose="02010609060101010101" pitchFamily="2" charset="-122"/>
              </a:rPr>
              <a:t>Transformer</a:t>
            </a:r>
            <a:r>
              <a:rPr lang="zh-CN" altLang="en-US" sz="2400" b="1" dirty="0">
                <a:solidFill>
                  <a:srgbClr val="0000FF"/>
                </a:solidFill>
                <a:ea typeface="黑体" panose="02010609060101010101" pitchFamily="2" charset="-122"/>
              </a:rPr>
              <a:t>为基础）</a:t>
            </a:r>
            <a:r>
              <a:rPr lang="zh-CN" altLang="en-US" sz="2000" dirty="0">
                <a:ea typeface="黑体" panose="02010609060101010101" pitchFamily="2" charset="-122"/>
              </a:rPr>
              <a:t>    </a:t>
            </a:r>
            <a:endParaRPr lang="zh-CN" altLang="en-US" sz="2000" dirty="0">
              <a:latin typeface="黑体" panose="02010609060101010101" pitchFamily="2" charset="-122"/>
              <a:ea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7"/>
          <p:cNvSpPr>
            <a:spLocks noChangeArrowheads="1"/>
          </p:cNvSpPr>
          <p:nvPr/>
        </p:nvSpPr>
        <p:spPr bwMode="auto">
          <a:xfrm>
            <a:off x="1175725"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Rectangle 11"/>
          <p:cNvSpPr>
            <a:spLocks noChangeArrowheads="1"/>
          </p:cNvSpPr>
          <p:nvPr/>
        </p:nvSpPr>
        <p:spPr bwMode="auto">
          <a:xfrm>
            <a:off x="190500" y="23699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3" name="文本框 12"/>
          <p:cNvSpPr txBox="1"/>
          <p:nvPr/>
        </p:nvSpPr>
        <p:spPr>
          <a:xfrm>
            <a:off x="5580112" y="3155507"/>
            <a:ext cx="3096344" cy="1341906"/>
          </a:xfrm>
          <a:prstGeom prst="rect">
            <a:avLst/>
          </a:prstGeom>
          <a:noFill/>
        </p:spPr>
        <p:txBody>
          <a:bodyPr wrap="square" rtlCol="0">
            <a:spAutoFit/>
          </a:bodyPr>
          <a:lstStyle/>
          <a:p>
            <a:pPr algn="ctr"/>
            <a:r>
              <a:rPr lang="en-US" altLang="zh-CN" sz="2000" b="0" dirty="0">
                <a:solidFill>
                  <a:srgbClr val="FF0000"/>
                </a:solidFill>
                <a:latin typeface="+mj-lt"/>
                <a:ea typeface="黑体" panose="02010609060101010101" pitchFamily="2" charset="-122"/>
              </a:rPr>
              <a:t>BERT</a:t>
            </a:r>
            <a:r>
              <a:rPr lang="zh-CN" altLang="en-US" sz="2000" b="0" dirty="0">
                <a:solidFill>
                  <a:srgbClr val="FF0000"/>
                </a:solidFill>
                <a:latin typeface="+mj-lt"/>
                <a:ea typeface="黑体" panose="02010609060101010101" pitchFamily="2" charset="-122"/>
              </a:rPr>
              <a:t>网络</a:t>
            </a:r>
            <a:r>
              <a:rPr lang="zh-CN" altLang="en-US" sz="2000" b="0" dirty="0">
                <a:solidFill>
                  <a:srgbClr val="FF0000"/>
                </a:solidFill>
                <a:latin typeface="黑体" panose="02010609060101010101" pitchFamily="2" charset="-122"/>
                <a:ea typeface="黑体" panose="02010609060101010101" pitchFamily="2" charset="-122"/>
              </a:rPr>
              <a:t>结构</a:t>
            </a:r>
            <a:r>
              <a:rPr lang="zh-CN" altLang="en-US" sz="2000" b="0" dirty="0">
                <a:latin typeface="黑体" panose="02010609060101010101" pitchFamily="2" charset="-122"/>
                <a:ea typeface="黑体" panose="02010609060101010101" pitchFamily="2" charset="-122"/>
              </a:rPr>
              <a:t>：</a:t>
            </a:r>
            <a:endParaRPr lang="en-US" altLang="zh-CN" sz="2000" b="0" dirty="0">
              <a:latin typeface="黑体" panose="02010609060101010101" pitchFamily="2" charset="-122"/>
              <a:ea typeface="黑体" panose="02010609060101010101" pitchFamily="2" charset="-122"/>
            </a:endParaRPr>
          </a:p>
          <a:p>
            <a:pPr algn="ct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双向</a:t>
            </a:r>
            <a:r>
              <a:rPr lang="en-US" altLang="zh-CN" sz="1800" b="0" dirty="0">
                <a:effectLst/>
                <a:latin typeface="+mj-lt"/>
                <a:ea typeface="黑体" panose="02010609060101010101" pitchFamily="2" charset="-122"/>
              </a:rPr>
              <a:t>Transformer</a:t>
            </a: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预训练模型</a:t>
            </a:r>
            <a:r>
              <a:rPr lang="en-US" altLang="zh-CN" sz="1800" b="0" dirty="0">
                <a:effectLst/>
                <a:latin typeface="黑体" panose="02010609060101010101" pitchFamily="2" charset="-122"/>
                <a:ea typeface="黑体" panose="02010609060101010101" pitchFamily="2" charset="-122"/>
                <a:cs typeface="Times New Roman" panose="02020603050405020304" pitchFamily="18" charset="0"/>
              </a:rPr>
              <a:t>+</a:t>
            </a: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多层</a:t>
            </a:r>
            <a:r>
              <a:rPr lang="en-US" altLang="zh-CN" sz="1800" b="0" dirty="0">
                <a:effectLst/>
                <a:latin typeface="+mj-lt"/>
                <a:ea typeface="黑体" panose="02010609060101010101" pitchFamily="2" charset="-122"/>
              </a:rPr>
              <a:t>Transformer</a:t>
            </a: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编码器</a:t>
            </a:r>
            <a:endParaRPr lang="en-US" altLang="zh-CN" sz="1800" b="0" dirty="0">
              <a:effectLst/>
              <a:latin typeface="黑体" panose="02010609060101010101" pitchFamily="2" charset="-122"/>
              <a:ea typeface="黑体" panose="02010609060101010101" pitchFamily="2" charset="-122"/>
              <a:cs typeface="Times New Roman" panose="02020603050405020304" pitchFamily="18" charset="0"/>
            </a:endParaRPr>
          </a:p>
          <a:p>
            <a:pPr algn="ctr"/>
            <a:r>
              <a:rPr lang="en-US" altLang="zh-CN" sz="1800" b="0" dirty="0">
                <a:effectLst/>
                <a:latin typeface="黑体" panose="02010609060101010101" pitchFamily="2" charset="-122"/>
                <a:ea typeface="黑体" panose="02010609060101010101" pitchFamily="2" charset="-122"/>
                <a:cs typeface="Times New Roman" panose="02020603050405020304" pitchFamily="18" charset="0"/>
                <a:sym typeface="Wingdings" panose="05000000000000000000" pitchFamily="2" charset="2"/>
              </a:rPr>
              <a:t></a:t>
            </a:r>
            <a:r>
              <a:rPr lang="zh-CN" altLang="en-US" sz="1800" b="0" dirty="0">
                <a:latin typeface="黑体" panose="02010609060101010101" pitchFamily="2" charset="-122"/>
                <a:cs typeface="Times New Roman" panose="02020603050405020304" pitchFamily="18" charset="0"/>
                <a:sym typeface="Wingdings" panose="05000000000000000000" pitchFamily="2" charset="2"/>
              </a:rPr>
              <a:t>文本表示和建模</a:t>
            </a:r>
            <a:endParaRPr lang="en-US" altLang="zh-CN" sz="1800" b="0" dirty="0">
              <a:effectLst/>
              <a:latin typeface="黑体" panose="02010609060101010101" pitchFamily="2" charset="-122"/>
              <a:ea typeface="黑体" panose="02010609060101010101" pitchFamily="2"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755576" y="4900992"/>
          <a:ext cx="4536504" cy="1912384"/>
        </p:xfrm>
        <a:graphic>
          <a:graphicData uri="http://schemas.openxmlformats.org/presentationml/2006/ole">
            <mc:AlternateContent xmlns:mc="http://schemas.openxmlformats.org/markup-compatibility/2006">
              <mc:Choice xmlns:v="urn:schemas-microsoft-com:vml" Requires="v">
                <p:oleObj name="Visio" r:id="rId3" imgW="5594985" imgH="2363470" progId="Visio.Drawing.15">
                  <p:embed/>
                </p:oleObj>
              </mc:Choice>
              <mc:Fallback>
                <p:oleObj name="Visio" r:id="rId3" imgW="5594985" imgH="2363470" progId="Visio.Drawing.15">
                  <p:embed/>
                  <p:pic>
                    <p:nvPicPr>
                      <p:cNvPr id="0" name="图片 13364"/>
                      <p:cNvPicPr/>
                      <p:nvPr/>
                    </p:nvPicPr>
                    <p:blipFill>
                      <a:blip r:embed="rId4"/>
                      <a:stretch>
                        <a:fillRect/>
                      </a:stretch>
                    </p:blipFill>
                    <p:spPr>
                      <a:xfrm>
                        <a:off x="755576" y="4900992"/>
                        <a:ext cx="4536504" cy="1912384"/>
                      </a:xfrm>
                      <a:prstGeom prst="rect">
                        <a:avLst/>
                      </a:prstGeom>
                    </p:spPr>
                  </p:pic>
                </p:oleObj>
              </mc:Fallback>
            </mc:AlternateContent>
          </a:graphicData>
        </a:graphic>
      </p:graphicFrame>
      <p:sp>
        <p:nvSpPr>
          <p:cNvPr id="15" name="文本框 14"/>
          <p:cNvSpPr txBox="1"/>
          <p:nvPr/>
        </p:nvSpPr>
        <p:spPr>
          <a:xfrm>
            <a:off x="5604582" y="5071533"/>
            <a:ext cx="3071874" cy="1286506"/>
          </a:xfrm>
          <a:prstGeom prst="rect">
            <a:avLst/>
          </a:prstGeom>
          <a:noFill/>
        </p:spPr>
        <p:txBody>
          <a:bodyPr wrap="square" rtlCol="0">
            <a:spAutoFit/>
          </a:bodyPr>
          <a:lstStyle/>
          <a:p>
            <a:pPr algn="ctr"/>
            <a:r>
              <a:rPr lang="en-US" altLang="zh-CN" sz="2000" b="0" dirty="0">
                <a:solidFill>
                  <a:srgbClr val="FF0000"/>
                </a:solidFill>
                <a:latin typeface="+mj-lt"/>
                <a:ea typeface="黑体" panose="02010609060101010101" pitchFamily="2" charset="-122"/>
              </a:rPr>
              <a:t>BERT</a:t>
            </a:r>
            <a:r>
              <a:rPr lang="zh-CN" altLang="en-US" sz="2000" b="0" dirty="0">
                <a:solidFill>
                  <a:srgbClr val="FF0000"/>
                </a:solidFill>
                <a:latin typeface="+mj-lt"/>
                <a:ea typeface="黑体" panose="02010609060101010101" pitchFamily="2" charset="-122"/>
              </a:rPr>
              <a:t>输入案例</a:t>
            </a:r>
            <a:r>
              <a:rPr lang="zh-CN" altLang="en-US" sz="2000" b="0" dirty="0">
                <a:latin typeface="黑体" panose="02010609060101010101" pitchFamily="2" charset="-122"/>
                <a:ea typeface="黑体" panose="02010609060101010101" pitchFamily="2" charset="-122"/>
              </a:rPr>
              <a:t>：</a:t>
            </a:r>
            <a:endParaRPr lang="en-US" altLang="zh-CN" sz="2000" b="0" dirty="0">
              <a:latin typeface="黑体" panose="02010609060101010101" pitchFamily="2" charset="-122"/>
              <a:ea typeface="黑体" panose="02010609060101010101" pitchFamily="2" charset="-122"/>
            </a:endParaRPr>
          </a:p>
          <a:p>
            <a:pPr algn="ct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文本序列输入到</a:t>
            </a:r>
            <a:r>
              <a:rPr lang="en-US" altLang="zh-CN" sz="1800" b="0" dirty="0">
                <a:effectLst/>
                <a:latin typeface="+mj-lt"/>
                <a:ea typeface="黑体" panose="02010609060101010101" pitchFamily="2" charset="-122"/>
              </a:rPr>
              <a:t>BERT</a:t>
            </a:r>
            <a:r>
              <a:rPr lang="zh-CN" altLang="zh-CN" sz="1800" b="0" dirty="0">
                <a:effectLst/>
                <a:latin typeface="黑体" panose="02010609060101010101" pitchFamily="2" charset="-122"/>
                <a:ea typeface="黑体" panose="02010609060101010101" pitchFamily="2" charset="-122"/>
                <a:cs typeface="Times New Roman" panose="02020603050405020304" pitchFamily="18" charset="0"/>
              </a:rPr>
              <a:t>前，使用词元嵌入、分段嵌入与位置嵌入</a:t>
            </a:r>
            <a:r>
              <a:rPr lang="en-US" altLang="zh-CN" sz="1800" b="0" dirty="0">
                <a:latin typeface="黑体" panose="02010609060101010101" pitchFamily="2" charset="-122"/>
                <a:cs typeface="Times New Roman" panose="02020603050405020304" pitchFamily="18" charset="0"/>
                <a:sym typeface="Wingdings" panose="05000000000000000000" pitchFamily="2" charset="2"/>
              </a:rPr>
              <a:t></a:t>
            </a:r>
            <a:r>
              <a:rPr lang="zh-CN" altLang="en-US" sz="1800" b="0" dirty="0">
                <a:effectLst/>
                <a:latin typeface="黑体" panose="02010609060101010101" pitchFamily="2" charset="-122"/>
                <a:ea typeface="黑体" panose="02010609060101010101" pitchFamily="2" charset="-122"/>
                <a:cs typeface="Times New Roman" panose="02020603050405020304" pitchFamily="18" charset="0"/>
              </a:rPr>
              <a:t>构建初始向量</a:t>
            </a:r>
            <a:endParaRPr lang="en-US" altLang="zh-CN" sz="1800" b="0" dirty="0">
              <a:effectLst/>
              <a:latin typeface="黑体" panose="02010609060101010101" pitchFamily="2" charset="-122"/>
              <a:ea typeface="黑体" panose="02010609060101010101" pitchFamily="2" charset="-122"/>
              <a:cs typeface="Times New Roman" panose="02020603050405020304" pitchFamily="18" charset="0"/>
            </a:endParaRPr>
          </a:p>
        </p:txBody>
      </p:sp>
      <p:pic>
        <p:nvPicPr>
          <p:cNvPr id="7" name="图片 6"/>
          <p:cNvPicPr>
            <a:picLocks noChangeAspect="1"/>
          </p:cNvPicPr>
          <p:nvPr/>
        </p:nvPicPr>
        <p:blipFill>
          <a:blip r:embed="rId5"/>
          <a:stretch>
            <a:fillRect/>
          </a:stretch>
        </p:blipFill>
        <p:spPr>
          <a:xfrm>
            <a:off x="789976" y="2552480"/>
            <a:ext cx="4442845" cy="2316681"/>
          </a:xfrm>
          <a:prstGeom prst="rect">
            <a:avLst/>
          </a:prstGeom>
        </p:spPr>
      </p:pic>
      <p:sp>
        <p:nvSpPr>
          <p:cNvPr id="16" name="文本框 15"/>
          <p:cNvSpPr txBox="1"/>
          <p:nvPr/>
        </p:nvSpPr>
        <p:spPr>
          <a:xfrm>
            <a:off x="5411237" y="2502320"/>
            <a:ext cx="3048729" cy="389787"/>
          </a:xfrm>
          <a:prstGeom prst="rect">
            <a:avLst/>
          </a:prstGeom>
          <a:noFill/>
        </p:spPr>
        <p:txBody>
          <a:bodyPr wrap="square" lIns="0" rIns="0" rtlCol="0">
            <a:spAutoFit/>
          </a:bodyPr>
          <a:lstStyle/>
          <a:p>
            <a:pPr>
              <a:lnSpc>
                <a:spcPts val="2500"/>
              </a:lnSpc>
            </a:pPr>
            <a:r>
              <a:rPr lang="zh-CN" altLang="en-US" sz="2000" dirty="0">
                <a:solidFill>
                  <a:srgbClr val="0000CC"/>
                </a:solidFill>
                <a:latin typeface="+mj-lt"/>
                <a:ea typeface="黑体" panose="02010609060101010101" pitchFamily="2" charset="-122"/>
                <a:sym typeface="+mn-ea"/>
              </a:rPr>
              <a:t>（</a:t>
            </a:r>
            <a:r>
              <a:rPr lang="en-US" altLang="zh-CN" sz="2000" dirty="0">
                <a:solidFill>
                  <a:srgbClr val="0000CC"/>
                </a:solidFill>
                <a:latin typeface="+mj-lt"/>
                <a:ea typeface="黑体" panose="02010609060101010101" pitchFamily="2" charset="-122"/>
                <a:sym typeface="+mn-ea"/>
              </a:rPr>
              <a:t>2</a:t>
            </a:r>
            <a:r>
              <a:rPr lang="zh-CN" altLang="en-US" sz="2000" dirty="0">
                <a:solidFill>
                  <a:srgbClr val="0000CC"/>
                </a:solidFill>
                <a:latin typeface="+mj-lt"/>
                <a:ea typeface="黑体" panose="02010609060101010101" pitchFamily="2" charset="-122"/>
                <a:sym typeface="+mn-ea"/>
              </a:rPr>
              <a:t>）</a:t>
            </a:r>
            <a:r>
              <a:rPr lang="en-US" altLang="zh-CN" sz="2000" dirty="0">
                <a:solidFill>
                  <a:srgbClr val="0000CC"/>
                </a:solidFill>
                <a:latin typeface="+mj-lt"/>
                <a:ea typeface="黑体" panose="02010609060101010101" pitchFamily="2" charset="-122"/>
                <a:sym typeface="+mn-ea"/>
              </a:rPr>
              <a:t>BERT</a:t>
            </a:r>
            <a:r>
              <a:rPr lang="zh-CN" altLang="en-US" sz="2000" dirty="0">
                <a:solidFill>
                  <a:srgbClr val="0000CC"/>
                </a:solidFill>
                <a:latin typeface="+mj-lt"/>
                <a:ea typeface="黑体" panose="02010609060101010101" pitchFamily="2" charset="-122"/>
                <a:sym typeface="+mn-ea"/>
              </a:rPr>
              <a:t>模型结构</a:t>
            </a:r>
            <a:endParaRPr lang="en-US" altLang="zh-CN" sz="1800" b="0" kern="100" dirty="0">
              <a:latin typeface="黑体" panose="0201060906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(6)</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11560" y="2034723"/>
            <a:ext cx="8305874" cy="720080"/>
          </a:xfrm>
        </p:spPr>
        <p:txBody>
          <a:bodyPr lIns="0" rIns="0"/>
          <a:lstStyle/>
          <a:p>
            <a:pPr eaLnBrk="1" hangingPunct="1">
              <a:lnSpc>
                <a:spcPct val="90000"/>
              </a:lnSpc>
            </a:pPr>
            <a:r>
              <a:rPr lang="en-US" altLang="zh-CN" sz="2400" b="1" dirty="0">
                <a:solidFill>
                  <a:srgbClr val="0000FF"/>
                </a:solidFill>
                <a:latin typeface="+mj-lt"/>
                <a:ea typeface="黑体" panose="02010609060101010101" pitchFamily="2" charset="-122"/>
              </a:rPr>
              <a:t>BERT</a:t>
            </a:r>
            <a:r>
              <a:rPr lang="zh-CN" altLang="en-US" sz="2400" b="1" dirty="0">
                <a:solidFill>
                  <a:srgbClr val="0000FF"/>
                </a:solidFill>
                <a:latin typeface="+mj-lt"/>
                <a:ea typeface="黑体" panose="02010609060101010101" pitchFamily="2" charset="-122"/>
              </a:rPr>
              <a:t>预训练语言模型（以</a:t>
            </a:r>
            <a:r>
              <a:rPr lang="en-US" altLang="zh-CN" sz="2400" b="1" dirty="0">
                <a:solidFill>
                  <a:srgbClr val="0000FF"/>
                </a:solidFill>
                <a:latin typeface="+mj-lt"/>
                <a:ea typeface="黑体" panose="02010609060101010101" pitchFamily="2" charset="-122"/>
              </a:rPr>
              <a:t>Transformer</a:t>
            </a:r>
            <a:r>
              <a:rPr lang="zh-CN" altLang="en-US" sz="2400" b="1" dirty="0">
                <a:solidFill>
                  <a:srgbClr val="0000FF"/>
                </a:solidFill>
                <a:latin typeface="+mj-lt"/>
                <a:ea typeface="黑体" panose="02010609060101010101" pitchFamily="2" charset="-122"/>
              </a:rPr>
              <a:t>为基础）</a:t>
            </a:r>
            <a:r>
              <a:rPr lang="zh-CN" altLang="en-US" sz="2000" dirty="0">
                <a:latin typeface="+mj-lt"/>
                <a:ea typeface="黑体" panose="02010609060101010101" pitchFamily="2" charset="-122"/>
              </a:rPr>
              <a:t>    </a:t>
            </a:r>
          </a:p>
        </p:txBody>
      </p:sp>
      <p:sp>
        <p:nvSpPr>
          <p:cNvPr id="2" name="Rectangle 2"/>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p:sp>
        <p:nvSpPr>
          <p:cNvPr id="6" name="Rectangle 7"/>
          <p:cNvSpPr>
            <a:spLocks noChangeArrowheads="1"/>
          </p:cNvSpPr>
          <p:nvPr/>
        </p:nvSpPr>
        <p:spPr bwMode="auto">
          <a:xfrm>
            <a:off x="1175725" y="31673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p:sp>
        <p:nvSpPr>
          <p:cNvPr id="11" name="Rectangle 11"/>
          <p:cNvSpPr>
            <a:spLocks noChangeArrowheads="1"/>
          </p:cNvSpPr>
          <p:nvPr/>
        </p:nvSpPr>
        <p:spPr bwMode="auto">
          <a:xfrm>
            <a:off x="190500" y="-24617"/>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mj-lt"/>
            </a:endParaRPr>
          </a:p>
        </p:txBody>
      </p:sp>
      <mc:AlternateContent xmlns:mc="http://schemas.openxmlformats.org/markup-compatibility/2006">
        <mc:Choice xmlns:a14="http://schemas.microsoft.com/office/drawing/2010/main" Requires="a14">
          <p:sp>
            <p:nvSpPr>
              <p:cNvPr id="16" name="文本框 15"/>
              <p:cNvSpPr txBox="1"/>
              <p:nvPr/>
            </p:nvSpPr>
            <p:spPr>
              <a:xfrm>
                <a:off x="881430" y="2545532"/>
                <a:ext cx="8017842" cy="3691780"/>
              </a:xfrm>
              <a:prstGeom prst="rect">
                <a:avLst/>
              </a:prstGeom>
              <a:noFill/>
            </p:spPr>
            <p:txBody>
              <a:bodyPr wrap="square" lIns="0" rIns="0" rtlCol="0">
                <a:spAutoFit/>
              </a:bodyPr>
              <a:lstStyle/>
              <a:p>
                <a:pPr>
                  <a:lnSpc>
                    <a:spcPts val="2500"/>
                  </a:lnSpc>
                </a:pPr>
                <a:r>
                  <a:rPr lang="zh-CN" altLang="en-US" sz="2000" dirty="0">
                    <a:solidFill>
                      <a:srgbClr val="0000CC"/>
                    </a:solidFill>
                    <a:latin typeface="+mj-lt"/>
                    <a:sym typeface="+mn-ea"/>
                  </a:rPr>
                  <a:t>（</a:t>
                </a:r>
                <a:r>
                  <a:rPr lang="en-US" altLang="zh-CN" sz="2000" dirty="0">
                    <a:solidFill>
                      <a:srgbClr val="0000CC"/>
                    </a:solidFill>
                    <a:latin typeface="+mj-lt"/>
                    <a:sym typeface="+mn-ea"/>
                  </a:rPr>
                  <a:t>3</a:t>
                </a:r>
                <a:r>
                  <a:rPr lang="zh-CN" altLang="en-US" sz="2000" dirty="0">
                    <a:solidFill>
                      <a:srgbClr val="0000CC"/>
                    </a:solidFill>
                    <a:latin typeface="+mj-lt"/>
                    <a:sym typeface="+mn-ea"/>
                  </a:rPr>
                  <a:t>）</a:t>
                </a:r>
                <a:r>
                  <a:rPr lang="en-US" altLang="zh-CN" sz="2000" dirty="0">
                    <a:solidFill>
                      <a:srgbClr val="0000CC"/>
                    </a:solidFill>
                    <a:latin typeface="+mj-lt"/>
                    <a:sym typeface="+mn-ea"/>
                  </a:rPr>
                  <a:t>BERT</a:t>
                </a:r>
                <a:r>
                  <a:rPr lang="zh-CN" altLang="en-US" sz="2000" dirty="0">
                    <a:solidFill>
                      <a:srgbClr val="0000CC"/>
                    </a:solidFill>
                    <a:latin typeface="+mj-lt"/>
                    <a:sym typeface="+mn-ea"/>
                  </a:rPr>
                  <a:t>预训练</a:t>
                </a:r>
                <a:endParaRPr lang="en-US" altLang="zh-CN" sz="2000" dirty="0">
                  <a:solidFill>
                    <a:srgbClr val="0000CC"/>
                  </a:solidFill>
                  <a:latin typeface="+mj-lt"/>
                  <a:sym typeface="+mn-ea"/>
                </a:endParaRPr>
              </a:p>
              <a:p>
                <a:pPr>
                  <a:lnSpc>
                    <a:spcPct val="150000"/>
                  </a:lnSpc>
                </a:pPr>
                <a:r>
                  <a:rPr lang="en-US" altLang="zh-CN" sz="1800" b="0" dirty="0">
                    <a:effectLst/>
                    <a:latin typeface="+mj-lt"/>
                    <a:ea typeface="宋体" panose="02010600030101010101" pitchFamily="2" charset="-122"/>
                  </a:rPr>
                  <a:t>BERT</a:t>
                </a:r>
                <a:r>
                  <a:rPr lang="zh-CN" altLang="zh-CN" sz="1800" b="0" dirty="0">
                    <a:effectLst/>
                    <a:latin typeface="黑体" panose="02010609060101010101" pitchFamily="49" charset="-122"/>
                    <a:ea typeface="黑体" panose="02010609060101010101" pitchFamily="49" charset="-122"/>
                    <a:cs typeface="Times New Roman" panose="02020603050405020304" pitchFamily="18" charset="0"/>
                  </a:rPr>
                  <a:t>基于掩码语言建模</a:t>
                </a:r>
                <a:r>
                  <a:rPr lang="zh-CN" altLang="zh-CN" sz="1800" b="0" dirty="0">
                    <a:effectLst/>
                    <a:latin typeface="+mj-lt"/>
                    <a:ea typeface="宋体" panose="02010600030101010101" pitchFamily="2" charset="-122"/>
                    <a:cs typeface="Times New Roman" panose="02020603050405020304" pitchFamily="18" charset="0"/>
                  </a:rPr>
                  <a:t>（</a:t>
                </a:r>
                <a:r>
                  <a:rPr lang="en-US" altLang="zh-CN" sz="1800" b="0" dirty="0">
                    <a:effectLst/>
                    <a:latin typeface="+mj-lt"/>
                    <a:ea typeface="宋体" panose="02010600030101010101" pitchFamily="2" charset="-122"/>
                  </a:rPr>
                  <a:t>Masked Language Modeling, MLM</a:t>
                </a:r>
                <a:r>
                  <a:rPr lang="zh-CN" altLang="zh-CN" sz="1800" b="0" dirty="0">
                    <a:effectLst/>
                    <a:latin typeface="+mj-lt"/>
                    <a:ea typeface="宋体" panose="02010600030101010101" pitchFamily="2" charset="-122"/>
                    <a:cs typeface="Times New Roman" panose="02020603050405020304" pitchFamily="18" charset="0"/>
                  </a:rPr>
                  <a:t>）和连续句子预测（</a:t>
                </a:r>
                <a:r>
                  <a:rPr lang="en-US" altLang="zh-CN" sz="1800" b="0" dirty="0">
                    <a:effectLst/>
                    <a:latin typeface="+mj-lt"/>
                    <a:ea typeface="宋体" panose="02010600030101010101" pitchFamily="2" charset="-122"/>
                  </a:rPr>
                  <a:t>Next Sentence Prediction, NSP</a:t>
                </a:r>
                <a:r>
                  <a:rPr lang="zh-CN" altLang="zh-CN" sz="1800" b="0" dirty="0">
                    <a:effectLst/>
                    <a:latin typeface="+mj-lt"/>
                    <a:ea typeface="宋体" panose="02010600030101010101" pitchFamily="2" charset="-122"/>
                    <a:cs typeface="Times New Roman" panose="02020603050405020304" pitchFamily="18" charset="0"/>
                  </a:rPr>
                  <a:t>）</a:t>
                </a:r>
                <a:r>
                  <a:rPr lang="zh-CN" altLang="zh-CN" sz="1800" b="0" dirty="0">
                    <a:latin typeface="黑体" panose="02010609060101010101" pitchFamily="49" charset="-122"/>
                    <a:ea typeface="黑体" panose="02010609060101010101" pitchFamily="49" charset="-122"/>
                    <a:cs typeface="Times New Roman" panose="02020603050405020304" pitchFamily="18" charset="0"/>
                  </a:rPr>
                  <a:t>两类任务进行预训练</a:t>
                </a:r>
                <a:endParaRPr lang="en-US" altLang="zh-CN" sz="1800" b="0" dirty="0">
                  <a:effectLst/>
                  <a:latin typeface="+mj-lt"/>
                  <a:ea typeface="宋体" panose="02010600030101010101" pitchFamily="2" charset="-122"/>
                  <a:cs typeface="Times New Roman" panose="02020603050405020304" pitchFamily="18" charset="0"/>
                </a:endParaRPr>
              </a:p>
              <a:p>
                <a:pPr marL="285750" indent="-285750">
                  <a:lnSpc>
                    <a:spcPts val="2500"/>
                  </a:lnSpc>
                  <a:buFont typeface="黑体" panose="02010609060101010101" pitchFamily="49" charset="-122"/>
                  <a:buChar char="-"/>
                </a:pPr>
                <a:r>
                  <a:rPr lang="en-US" altLang="zh-CN" sz="1800" b="0" kern="100" dirty="0">
                    <a:latin typeface="+mj-lt"/>
                    <a:cs typeface="Times New Roman" panose="02020603050405020304" pitchFamily="18" charset="0"/>
                  </a:rPr>
                  <a:t>MLM</a:t>
                </a:r>
                <a:r>
                  <a:rPr lang="zh-CN" altLang="zh-CN" sz="1800" b="0" kern="100" dirty="0">
                    <a:latin typeface="+mj-lt"/>
                    <a:cs typeface="Times New Roman" panose="02020603050405020304" pitchFamily="18" charset="0"/>
                  </a:rPr>
                  <a:t>任务的</a:t>
                </a:r>
                <a:r>
                  <a:rPr lang="zh-CN" altLang="zh-CN" sz="1800" b="0" kern="100" dirty="0">
                    <a:solidFill>
                      <a:srgbClr val="FF0000"/>
                    </a:solidFill>
                    <a:latin typeface="+mj-lt"/>
                    <a:cs typeface="Times New Roman" panose="02020603050405020304" pitchFamily="18" charset="0"/>
                  </a:rPr>
                  <a:t>单词级</a:t>
                </a:r>
                <a:r>
                  <a:rPr lang="zh-CN" altLang="zh-CN" sz="1800" b="0" kern="100" dirty="0">
                    <a:latin typeface="+mj-lt"/>
                    <a:cs typeface="Times New Roman" panose="02020603050405020304" pitchFamily="18" charset="0"/>
                  </a:rPr>
                  <a:t>多分类损失：</a:t>
                </a:r>
                <a:endParaRPr lang="en-US" altLang="zh-CN" sz="1800" b="0" kern="100" dirty="0">
                  <a:latin typeface="+mj-lt"/>
                  <a:cs typeface="Times New Roman" panose="02020603050405020304" pitchFamily="18" charset="0"/>
                </a:endParaRPr>
              </a:p>
              <a:p>
                <a:pPr algn="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zh-CN" altLang="zh-CN" sz="1800" i="1" smtClean="0">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800" i="1">
                              <a:solidFill>
                                <a:srgbClr val="000000"/>
                              </a:solidFill>
                              <a:effectLst/>
                              <a:latin typeface="Cambria Math" panose="02040503050406030204" pitchFamily="18" charset="0"/>
                              <a:ea typeface="Cambria Math" panose="02040503050406030204" pitchFamily="18" charset="0"/>
                            </a:rPr>
                          </m:ctrlPr>
                        </m:naryPr>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𝑀</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up>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𝑃</m:t>
                          </m:r>
                          <m:d>
                            <m:dPr>
                              <m:ctrlPr>
                                <a:rPr lang="zh-CN" altLang="zh-CN" sz="1800" i="1">
                                  <a:solidFill>
                                    <a:srgbClr val="000000"/>
                                  </a:solidFill>
                                  <a:effectLst/>
                                  <a:latin typeface="Cambria Math" panose="02040503050406030204" pitchFamily="18" charset="0"/>
                                  <a:ea typeface="Cambria Math" panose="02040503050406030204" pitchFamily="18" charset="0"/>
                                </a:rPr>
                              </m:ctrlPr>
                            </m:d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𝕞</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𝕞</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e>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e>
                          </m:d>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𝕞</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∈{1,2,…,|</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𝑊</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 </m:t>
                          </m:r>
                        </m:e>
                      </m:nary>
                    </m:oMath>
                  </m:oMathPara>
                </a14:m>
                <a:endParaRPr lang="en-US" altLang="zh-CN" sz="1800" b="0" kern="100" dirty="0">
                  <a:latin typeface="+mj-lt"/>
                  <a:ea typeface="黑体" panose="02010609060101010101" pitchFamily="49" charset="-122"/>
                  <a:cs typeface="Times New Roman" panose="02020603050405020304" pitchFamily="18" charset="0"/>
                </a:endParaRPr>
              </a:p>
              <a:p>
                <a:pPr marL="285750" indent="-285750">
                  <a:lnSpc>
                    <a:spcPts val="2500"/>
                  </a:lnSpc>
                  <a:buFont typeface="黑体" panose="02010609060101010101" pitchFamily="49" charset="-122"/>
                  <a:buChar char="-"/>
                </a:pPr>
                <a:r>
                  <a:rPr lang="en-US" altLang="zh-CN" sz="1800" b="0" kern="100" dirty="0">
                    <a:latin typeface="+mj-lt"/>
                    <a:cs typeface="Times New Roman" panose="02020603050405020304" pitchFamily="18" charset="0"/>
                  </a:rPr>
                  <a:t>NSP</a:t>
                </a:r>
                <a:r>
                  <a:rPr lang="zh-CN" altLang="zh-CN" sz="1800" b="0" kern="100" dirty="0">
                    <a:latin typeface="+mj-lt"/>
                    <a:cs typeface="Times New Roman" panose="02020603050405020304" pitchFamily="18" charset="0"/>
                  </a:rPr>
                  <a:t>任务的句子级二分类损失：</a:t>
                </a:r>
                <a:endParaRPr lang="en-US" altLang="zh-CN" sz="1800" b="0" kern="100" dirty="0">
                  <a:latin typeface="+mj-lt"/>
                  <a:cs typeface="Times New Roman" panose="02020603050405020304" pitchFamily="18" charset="0"/>
                </a:endParaRPr>
              </a:p>
              <a:p>
                <a:pPr>
                  <a:lnSpc>
                    <a:spcPts val="2500"/>
                  </a:lnSpc>
                </a:pPr>
                <a:endParaRPr lang="en-US" altLang="zh-CN" sz="1800" dirty="0">
                  <a:solidFill>
                    <a:srgbClr val="000000"/>
                  </a:solidFill>
                  <a:effectLst/>
                  <a:latin typeface="+mj-lt"/>
                  <a:ea typeface="黑体" panose="02010609060101010101" pitchFamily="49" charset="-122"/>
                  <a:cs typeface="Times New Roman" panose="02020603050405020304" pitchFamily="18" charset="0"/>
                </a:endParaRPr>
              </a:p>
              <a:p>
                <a:pPr>
                  <a:lnSpc>
                    <a:spcPts val="2500"/>
                  </a:lnSpc>
                </a:pPr>
                <a14:m>
                  <m:oMathPara xmlns:m="http://schemas.openxmlformats.org/officeDocument/2006/math">
                    <m:oMathParaPr>
                      <m:jc m:val="centerGroup"/>
                    </m:oMathParaPr>
                    <m:oMath xmlns:m="http://schemas.openxmlformats.org/officeDocument/2006/math">
                      <m:sSub>
                        <m:sSubPr>
                          <m:ctrlPr>
                            <a:rPr lang="zh-CN" altLang="zh-CN" sz="1800" i="1" smtClean="0">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ctrlPr>
                            <a:rPr lang="zh-CN" altLang="zh-CN" sz="1800" i="1">
                              <a:solidFill>
                                <a:srgbClr val="000000"/>
                              </a:solidFill>
                              <a:effectLst/>
                              <a:latin typeface="Cambria Math" panose="02040503050406030204" pitchFamily="18" charset="0"/>
                              <a:ea typeface="Cambria Math" panose="02040503050406030204" pitchFamily="18" charset="0"/>
                            </a:rPr>
                          </m:ctrlPr>
                        </m:naryPr>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=1</m:t>
                          </m:r>
                        </m:sub>
                        <m:sup>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𝒩</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up>
                        <m:e>
                          <m:r>
                            <m:rPr>
                              <m:sty m:val="p"/>
                            </m:rPr>
                            <a:rPr lang="en-US" altLang="zh-CN" sz="1800">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log</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𝑃</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𝕟</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solidFill>
                                    <a:srgbClr val="000000"/>
                                  </a:solidFill>
                                  <a:effectLst/>
                                  <a:latin typeface="Cambria Math" panose="02040503050406030204" pitchFamily="18" charset="0"/>
                                  <a:ea typeface="Cambria Math" panose="02040503050406030204" pitchFamily="18" charset="0"/>
                                </a:rPr>
                              </m:ctrlPr>
                            </m:sSubPr>
                            <m:e>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𝕟</m:t>
                              </m:r>
                            </m:e>
                            <m: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a:solidFill>
                                    <a:srgbClr val="000000"/>
                                  </a:solidFill>
                                  <a:effectLst/>
                                  <a:latin typeface="Cambria Math" panose="02040503050406030204" pitchFamily="18" charset="0"/>
                                  <a:ea typeface="Cambria Math" panose="02040503050406030204" pitchFamily="18" charset="0"/>
                                </a:rPr>
                              </m:ctrlPr>
                            </m:sSubPr>
                            <m:e>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𝜃</m:t>
                              </m:r>
                            </m:e>
                            <m:sub>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b="0" i="1">
                                  <a:solidFill>
                                    <a:srgbClr val="000000"/>
                                  </a:solidFill>
                                  <a:effectLst/>
                                  <a:latin typeface="Cambria Math" panose="02040503050406030204" pitchFamily="18" charset="0"/>
                                  <a:ea typeface="Cambria Math" panose="02040503050406030204" pitchFamily="18" charset="0"/>
                                </a:rPr>
                              </m:ctrlPr>
                            </m:sSubPr>
                            <m:e>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𝕟</m:t>
                              </m:r>
                            </m:e>
                            <m:sub>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b="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r>
                            <m:rPr>
                              <m:nor/>
                            </m:rPr>
                            <a:rPr lang="en-US" altLang="zh-CN" sz="1800" b="0">
                              <a:solidFill>
                                <a:srgbClr val="000000"/>
                              </a:solidFill>
                              <a:effectLst/>
                              <a:latin typeface="+mj-lt"/>
                              <a:ea typeface="黑体" panose="02010609060101010101" pitchFamily="49" charset="-122"/>
                            </a:rPr>
                            <m:t>isNext</m:t>
                          </m:r>
                          <m:r>
                            <m:rPr>
                              <m:nor/>
                            </m:rPr>
                            <a:rPr lang="en-US" altLang="zh-CN" sz="1800" b="0">
                              <a:solidFill>
                                <a:srgbClr val="000000"/>
                              </a:solidFill>
                              <a:effectLst/>
                              <a:latin typeface="+mj-lt"/>
                              <a:ea typeface="黑体" panose="02010609060101010101" pitchFamily="49" charset="-122"/>
                            </a:rPr>
                            <m:t>,</m:t>
                          </m:r>
                          <m:r>
                            <m:rPr>
                              <m:nor/>
                            </m:rPr>
                            <a:rPr lang="en-US" altLang="zh-CN" sz="1800" b="0">
                              <a:solidFill>
                                <a:srgbClr val="000000"/>
                              </a:solidFill>
                              <a:effectLst/>
                              <a:latin typeface="+mj-lt"/>
                              <a:ea typeface="黑体" panose="02010609060101010101" pitchFamily="49" charset="-122"/>
                            </a:rPr>
                            <m:t>notNext</m:t>
                          </m:r>
                          <m:r>
                            <a:rPr lang="en-US" altLang="zh-CN" sz="1800" i="1">
                              <a:solidFill>
                                <a:srgbClr val="000000"/>
                              </a:solidFill>
                              <a:effectLst/>
                              <a:latin typeface="Cambria Math" panose="02040503050406030204" pitchFamily="18" charset="0"/>
                              <a:ea typeface="等线" panose="02010600030101010101" pitchFamily="2" charset="-122"/>
                              <a:cs typeface="Times New Roman" panose="02020603050405020304" pitchFamily="18" charset="0"/>
                            </a:rPr>
                            <m:t>}</m:t>
                          </m:r>
                        </m:e>
                      </m:nary>
                    </m:oMath>
                  </m:oMathPara>
                </a14:m>
                <a:endParaRPr lang="en-US" altLang="zh-CN" sz="1800" b="0" kern="100" dirty="0">
                  <a:solidFill>
                    <a:srgbClr val="000000"/>
                  </a:solidFill>
                  <a:latin typeface="+mj-lt"/>
                  <a:ea typeface="黑体" panose="02010609060101010101" pitchFamily="49" charset="-122"/>
                  <a:cs typeface="Times New Roman" panose="02020603050405020304" pitchFamily="18" charset="0"/>
                </a:endParaRPr>
              </a:p>
            </p:txBody>
          </p:sp>
        </mc:Choice>
        <mc:Fallback>
          <p:sp>
            <p:nvSpPr>
              <p:cNvPr id="16" name="文本框 15"/>
              <p:cNvSpPr txBox="1">
                <a:spLocks noRot="1" noChangeAspect="1" noMove="1" noResize="1" noEditPoints="1" noAdjustHandles="1" noChangeArrowheads="1" noChangeShapeType="1" noTextEdit="1"/>
              </p:cNvSpPr>
              <p:nvPr/>
            </p:nvSpPr>
            <p:spPr>
              <a:xfrm>
                <a:off x="881430" y="2545532"/>
                <a:ext cx="8017842" cy="3691780"/>
              </a:xfrm>
              <a:prstGeom prst="rect">
                <a:avLst/>
              </a:prstGeom>
              <a:blipFill>
                <a:blip r:embed="rId3"/>
                <a:stretch>
                  <a:fillRect l="-1977" t="-1653" b="-39008"/>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491865" y="2205355"/>
            <a:ext cx="3056255"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p>
          <a:p>
            <a:pPr eaLnBrk="1" hangingPunct="1">
              <a:lnSpc>
                <a:spcPts val="2800"/>
              </a:lnSpc>
              <a:spcBef>
                <a:spcPts val="0"/>
              </a:spcBef>
              <a:spcAft>
                <a:spcPts val="600"/>
              </a:spcAft>
            </a:pPr>
            <a:r>
              <a:rPr lang="zh-CN" altLang="en-US" sz="2200" dirty="0">
                <a:ea typeface="黑体" panose="02010609060101010101" pitchFamily="2" charset="-122"/>
              </a:rPr>
              <a:t>文本数据分析概述</a:t>
            </a:r>
          </a:p>
          <a:p>
            <a:pPr eaLnBrk="1" hangingPunct="1">
              <a:lnSpc>
                <a:spcPts val="2800"/>
              </a:lnSpc>
              <a:spcBef>
                <a:spcPts val="0"/>
              </a:spcBef>
              <a:spcAft>
                <a:spcPts val="600"/>
              </a:spcAft>
            </a:pPr>
            <a:r>
              <a:rPr lang="zh-CN" altLang="en-US" sz="2200" dirty="0">
                <a:ea typeface="黑体" panose="02010609060101010101" pitchFamily="2" charset="-122"/>
              </a:rPr>
              <a:t>语言模型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情感分析</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机器翻译</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卷形: 垂直 31"/>
          <p:cNvSpPr/>
          <p:nvPr/>
        </p:nvSpPr>
        <p:spPr bwMode="auto">
          <a:xfrm>
            <a:off x="6327151" y="4578679"/>
            <a:ext cx="2277297" cy="1817857"/>
          </a:xfrm>
          <a:prstGeom prst="verticalScroll">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dirty="0">
              <a:ln>
                <a:noFill/>
              </a:ln>
              <a:solidFill>
                <a:schemeClr val="tx1"/>
              </a:solidFill>
              <a:effectLst/>
              <a:latin typeface="+mn-lt"/>
              <a:ea typeface="黑体" panose="02010609060101010101" pitchFamily="2" charset="-122"/>
            </a:endParaRPr>
          </a:p>
        </p:txBody>
      </p:sp>
      <p:sp>
        <p:nvSpPr>
          <p:cNvPr id="24" name="卷形: 垂直 23"/>
          <p:cNvSpPr/>
          <p:nvPr/>
        </p:nvSpPr>
        <p:spPr bwMode="auto">
          <a:xfrm>
            <a:off x="710527" y="4563471"/>
            <a:ext cx="2637337" cy="1817857"/>
          </a:xfrm>
          <a:prstGeom prst="verticalScroll">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dirty="0">
              <a:ln>
                <a:noFill/>
              </a:ln>
              <a:solidFill>
                <a:schemeClr val="tx1"/>
              </a:solidFill>
              <a:effectLst/>
              <a:latin typeface="+mn-lt"/>
              <a:ea typeface="黑体" panose="02010609060101010101" pitchFamily="2" charset="-122"/>
            </a:endParaRPr>
          </a:p>
        </p:txBody>
      </p:sp>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情感分析</a:t>
            </a:r>
            <a:r>
              <a:rPr lang="en-US" altLang="zh-CN" dirty="0">
                <a:effectLst>
                  <a:outerShdw blurRad="38100" dist="38100" dir="2700000" algn="tl">
                    <a:srgbClr val="C0C0C0"/>
                  </a:outerShdw>
                </a:effectLst>
                <a:ea typeface="黑体" panose="02010609060101010101" pitchFamily="2" charset="-122"/>
              </a:rPr>
              <a:t> (1)</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58614" y="1910448"/>
            <a:ext cx="8305874" cy="641721"/>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情感分析（</a:t>
            </a:r>
            <a:r>
              <a:rPr lang="en-US" altLang="zh-CN" sz="2400" b="1" dirty="0">
                <a:solidFill>
                  <a:srgbClr val="0000FF"/>
                </a:solidFill>
                <a:ea typeface="黑体" panose="02010609060101010101" pitchFamily="2" charset="-122"/>
              </a:rPr>
              <a:t> Sentiment analysis </a:t>
            </a:r>
            <a:r>
              <a:rPr lang="zh-CN" altLang="en-US" sz="2400" b="1" dirty="0">
                <a:solidFill>
                  <a:srgbClr val="0000FF"/>
                </a:solidFill>
                <a:ea typeface="黑体" panose="02010609060101010101" pitchFamily="2" charset="-122"/>
              </a:rPr>
              <a:t>）</a:t>
            </a:r>
            <a:r>
              <a:rPr lang="zh-CN" altLang="zh-CN" sz="2000" dirty="0">
                <a:effectLst/>
                <a:ea typeface="黑体" panose="02010609060101010101" pitchFamily="2" charset="-122"/>
                <a:cs typeface="Times New Roman" panose="02020603050405020304" pitchFamily="18" charset="0"/>
              </a:rPr>
              <a:t>通过对文本进行建模分析，确定其中包含的正面、负面或中性等情感倾向</a:t>
            </a:r>
            <a:endParaRPr lang="en-US" altLang="zh-CN" sz="2000" dirty="0">
              <a:ea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5"/>
          <p:cNvSpPr txBox="1"/>
          <p:nvPr/>
        </p:nvSpPr>
        <p:spPr>
          <a:xfrm>
            <a:off x="1056342" y="2837997"/>
            <a:ext cx="1888619" cy="1375505"/>
          </a:xfrm>
          <a:prstGeom prst="rect">
            <a:avLst/>
          </a:prstGeom>
          <a:noFill/>
          <a:ln>
            <a:solidFill>
              <a:srgbClr val="000000"/>
            </a:solidFill>
          </a:ln>
        </p:spPr>
        <p:txBody>
          <a:bodyPr wrap="square" rtlCol="0">
            <a:spAutoFit/>
          </a:bodyPr>
          <a:lstStyle/>
          <a:p>
            <a:pPr>
              <a:lnSpc>
                <a:spcPct val="110000"/>
              </a:lnSpc>
            </a:pPr>
            <a:r>
              <a:rPr lang="zh-CN" altLang="en-US" sz="2000" b="0" dirty="0">
                <a:solidFill>
                  <a:srgbClr val="FF0000"/>
                </a:solidFill>
                <a:latin typeface="+mn-lt"/>
                <a:ea typeface="黑体" panose="02010609060101010101" pitchFamily="2" charset="-122"/>
              </a:rPr>
              <a:t>篇章级</a:t>
            </a:r>
            <a:endParaRPr lang="en-US" altLang="zh-CN" sz="2000" b="0" dirty="0">
              <a:solidFill>
                <a:srgbClr val="FF0000"/>
              </a:solidFill>
              <a:latin typeface="+mn-lt"/>
              <a:ea typeface="黑体" panose="02010609060101010101" pitchFamily="2" charset="-122"/>
            </a:endParaRPr>
          </a:p>
          <a:p>
            <a:pPr algn="ctr">
              <a:lnSpc>
                <a:spcPct val="110000"/>
              </a:lnSpc>
            </a:pPr>
            <a:r>
              <a:rPr lang="zh-CN" altLang="zh-CN" sz="1800" dirty="0">
                <a:effectLst/>
                <a:latin typeface="+mn-lt"/>
                <a:ea typeface="黑体" panose="02010609060101010101" pitchFamily="2" charset="-122"/>
                <a:cs typeface="Times New Roman" panose="02020603050405020304" pitchFamily="18" charset="0"/>
              </a:rPr>
              <a:t>对整个文本进行分析，关注整体的情感倾向</a:t>
            </a:r>
            <a:endParaRPr lang="zh-CN" altLang="en-US" sz="1800" b="0" dirty="0">
              <a:latin typeface="+mn-lt"/>
              <a:ea typeface="黑体" panose="02010609060101010101" pitchFamily="2" charset="-122"/>
            </a:endParaRPr>
          </a:p>
        </p:txBody>
      </p:sp>
      <p:sp>
        <p:nvSpPr>
          <p:cNvPr id="17" name="文本框 16"/>
          <p:cNvSpPr txBox="1"/>
          <p:nvPr/>
        </p:nvSpPr>
        <p:spPr>
          <a:xfrm>
            <a:off x="3347864" y="2785747"/>
            <a:ext cx="2304255" cy="1070806"/>
          </a:xfrm>
          <a:prstGeom prst="rect">
            <a:avLst/>
          </a:prstGeom>
          <a:noFill/>
          <a:ln>
            <a:solidFill>
              <a:schemeClr val="bg1"/>
            </a:solidFill>
          </a:ln>
        </p:spPr>
        <p:txBody>
          <a:bodyPr wrap="square" rtlCol="0">
            <a:spAutoFit/>
          </a:bodyPr>
          <a:lstStyle/>
          <a:p>
            <a:pPr>
              <a:lnSpc>
                <a:spcPct val="110000"/>
              </a:lnSpc>
            </a:pPr>
            <a:r>
              <a:rPr lang="zh-CN" altLang="en-US" sz="2000" b="0" dirty="0">
                <a:solidFill>
                  <a:srgbClr val="FF0000"/>
                </a:solidFill>
                <a:latin typeface="+mn-lt"/>
                <a:ea typeface="黑体" panose="02010609060101010101" pitchFamily="2" charset="-122"/>
              </a:rPr>
              <a:t>句子级</a:t>
            </a:r>
            <a:endParaRPr lang="en-US" altLang="zh-CN" sz="2000" b="0" dirty="0">
              <a:solidFill>
                <a:srgbClr val="FF0000"/>
              </a:solidFill>
              <a:latin typeface="+mn-lt"/>
              <a:ea typeface="黑体" panose="02010609060101010101" pitchFamily="2" charset="-122"/>
            </a:endParaRPr>
          </a:p>
          <a:p>
            <a:pPr algn="ctr">
              <a:lnSpc>
                <a:spcPct val="110000"/>
              </a:lnSpc>
            </a:pPr>
            <a:r>
              <a:rPr lang="zh-CN" altLang="zh-CN" sz="1800" dirty="0">
                <a:effectLst/>
                <a:latin typeface="+mn-lt"/>
                <a:ea typeface="黑体" panose="02010609060101010101" pitchFamily="2" charset="-122"/>
                <a:cs typeface="Times New Roman" panose="02020603050405020304" pitchFamily="18" charset="0"/>
              </a:rPr>
              <a:t>对单个句子进行分析，关注句子的情感</a:t>
            </a:r>
            <a:r>
              <a:rPr lang="zh-CN" altLang="en-US" sz="1800" dirty="0">
                <a:effectLst/>
                <a:latin typeface="+mn-lt"/>
                <a:ea typeface="黑体" panose="02010609060101010101" pitchFamily="2" charset="-122"/>
                <a:cs typeface="Times New Roman" panose="02020603050405020304" pitchFamily="18" charset="0"/>
              </a:rPr>
              <a:t>倾向</a:t>
            </a:r>
            <a:endParaRPr lang="zh-CN" altLang="en-US" sz="1800" b="0" dirty="0">
              <a:latin typeface="+mn-lt"/>
              <a:ea typeface="黑体" panose="02010609060101010101" pitchFamily="2" charset="-122"/>
            </a:endParaRPr>
          </a:p>
        </p:txBody>
      </p:sp>
      <p:sp>
        <p:nvSpPr>
          <p:cNvPr id="18" name="文本框 17"/>
          <p:cNvSpPr txBox="1"/>
          <p:nvPr/>
        </p:nvSpPr>
        <p:spPr>
          <a:xfrm>
            <a:off x="6211772" y="2793662"/>
            <a:ext cx="2608700" cy="1375505"/>
          </a:xfrm>
          <a:prstGeom prst="rect">
            <a:avLst/>
          </a:prstGeom>
          <a:noFill/>
          <a:ln>
            <a:solidFill>
              <a:srgbClr val="000000"/>
            </a:solidFill>
          </a:ln>
        </p:spPr>
        <p:txBody>
          <a:bodyPr wrap="square" rtlCol="0">
            <a:spAutoFit/>
          </a:bodyPr>
          <a:lstStyle/>
          <a:p>
            <a:pPr>
              <a:lnSpc>
                <a:spcPct val="110000"/>
              </a:lnSpc>
            </a:pPr>
            <a:r>
              <a:rPr lang="zh-CN" altLang="en-US" sz="2000" b="0" dirty="0">
                <a:solidFill>
                  <a:srgbClr val="FF0000"/>
                </a:solidFill>
                <a:latin typeface="+mn-lt"/>
                <a:ea typeface="黑体" panose="02010609060101010101" pitchFamily="2" charset="-122"/>
              </a:rPr>
              <a:t>属性级</a:t>
            </a:r>
            <a:endParaRPr lang="en-US" altLang="zh-CN" sz="1800" b="0" dirty="0">
              <a:solidFill>
                <a:srgbClr val="FF0000"/>
              </a:solidFill>
              <a:latin typeface="+mn-lt"/>
              <a:ea typeface="黑体" panose="02010609060101010101" pitchFamily="2" charset="-122"/>
            </a:endParaRPr>
          </a:p>
          <a:p>
            <a:pPr algn="ctr">
              <a:lnSpc>
                <a:spcPct val="110000"/>
              </a:lnSpc>
            </a:pPr>
            <a:r>
              <a:rPr lang="zh-CN" altLang="zh-CN" sz="1800" dirty="0">
                <a:effectLst/>
                <a:latin typeface="+mn-lt"/>
                <a:ea typeface="黑体" panose="02010609060101010101" pitchFamily="2" charset="-122"/>
                <a:cs typeface="Times New Roman" panose="02020603050405020304" pitchFamily="18" charset="0"/>
              </a:rPr>
              <a:t>对特定属性进行分析，关注文本中与某个特定属性相关的情感倾向</a:t>
            </a:r>
            <a:endParaRPr lang="zh-CN" altLang="en-US" sz="1800" b="0" dirty="0">
              <a:latin typeface="+mn-lt"/>
              <a:ea typeface="黑体" panose="02010609060101010101" pitchFamily="2" charset="-122"/>
            </a:endParaRPr>
          </a:p>
        </p:txBody>
      </p:sp>
      <p:pic>
        <p:nvPicPr>
          <p:cNvPr id="4" name="图形 3" descr="文档 纯色填充"/>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07833" y="2837536"/>
            <a:ext cx="412270" cy="412270"/>
          </a:xfrm>
          <a:prstGeom prst="rect">
            <a:avLst/>
          </a:prstGeom>
        </p:spPr>
      </p:pic>
      <p:sp>
        <p:nvSpPr>
          <p:cNvPr id="22" name="图形 18" descr="聊天气泡 纯色填充"/>
          <p:cNvSpPr/>
          <p:nvPr/>
        </p:nvSpPr>
        <p:spPr>
          <a:xfrm>
            <a:off x="4259727" y="2872829"/>
            <a:ext cx="384281" cy="340147"/>
          </a:xfrm>
          <a:custGeom>
            <a:avLst/>
            <a:gdLst>
              <a:gd name="connsiteX0" fmla="*/ 1723369 w 1814073"/>
              <a:gd name="connsiteY0" fmla="*/ 0 h 1654005"/>
              <a:gd name="connsiteX1" fmla="*/ 90705 w 1814073"/>
              <a:gd name="connsiteY1" fmla="*/ 0 h 1654005"/>
              <a:gd name="connsiteX2" fmla="*/ 2 w 1814073"/>
              <a:gd name="connsiteY2" fmla="*/ 91768 h 1654005"/>
              <a:gd name="connsiteX3" fmla="*/ 2 w 1814073"/>
              <a:gd name="connsiteY3" fmla="*/ 91771 h 1654005"/>
              <a:gd name="connsiteX4" fmla="*/ 2 w 1814073"/>
              <a:gd name="connsiteY4" fmla="*/ 1194619 h 1654005"/>
              <a:gd name="connsiteX5" fmla="*/ 90702 w 1814073"/>
              <a:gd name="connsiteY5" fmla="*/ 1286390 h 1654005"/>
              <a:gd name="connsiteX6" fmla="*/ 90705 w 1814073"/>
              <a:gd name="connsiteY6" fmla="*/ 1286390 h 1654005"/>
              <a:gd name="connsiteX7" fmla="*/ 1088444 w 1814073"/>
              <a:gd name="connsiteY7" fmla="*/ 1286390 h 1654005"/>
              <a:gd name="connsiteX8" fmla="*/ 1451258 w 1814073"/>
              <a:gd name="connsiteY8" fmla="*/ 1654006 h 1654005"/>
              <a:gd name="connsiteX9" fmla="*/ 1451258 w 1814073"/>
              <a:gd name="connsiteY9" fmla="*/ 1286390 h 1654005"/>
              <a:gd name="connsiteX10" fmla="*/ 1723369 w 1814073"/>
              <a:gd name="connsiteY10" fmla="*/ 1286390 h 1654005"/>
              <a:gd name="connsiteX11" fmla="*/ 1814072 w 1814073"/>
              <a:gd name="connsiteY11" fmla="*/ 1194622 h 1654005"/>
              <a:gd name="connsiteX12" fmla="*/ 1814072 w 1814073"/>
              <a:gd name="connsiteY12" fmla="*/ 1194619 h 1654005"/>
              <a:gd name="connsiteX13" fmla="*/ 1814072 w 1814073"/>
              <a:gd name="connsiteY13" fmla="*/ 91771 h 1654005"/>
              <a:gd name="connsiteX14" fmla="*/ 1723371 w 1814073"/>
              <a:gd name="connsiteY14" fmla="*/ 0 h 1654005"/>
              <a:gd name="connsiteX15" fmla="*/ 1723369 w 1814073"/>
              <a:gd name="connsiteY15" fmla="*/ 0 h 1654005"/>
              <a:gd name="connsiteX16" fmla="*/ 480197 w 1814073"/>
              <a:gd name="connsiteY16" fmla="*/ 773648 h 1654005"/>
              <a:gd name="connsiteX17" fmla="*/ 346809 w 1814073"/>
              <a:gd name="connsiteY17" fmla="*/ 640260 h 1654005"/>
              <a:gd name="connsiteX18" fmla="*/ 480197 w 1814073"/>
              <a:gd name="connsiteY18" fmla="*/ 506873 h 1654005"/>
              <a:gd name="connsiteX19" fmla="*/ 613584 w 1814073"/>
              <a:gd name="connsiteY19" fmla="*/ 640260 h 1654005"/>
              <a:gd name="connsiteX20" fmla="*/ 480197 w 1814073"/>
              <a:gd name="connsiteY20" fmla="*/ 773648 h 1654005"/>
              <a:gd name="connsiteX21" fmla="*/ 907037 w 1814073"/>
              <a:gd name="connsiteY21" fmla="*/ 773648 h 1654005"/>
              <a:gd name="connsiteX22" fmla="*/ 773649 w 1814073"/>
              <a:gd name="connsiteY22" fmla="*/ 640260 h 1654005"/>
              <a:gd name="connsiteX23" fmla="*/ 907037 w 1814073"/>
              <a:gd name="connsiteY23" fmla="*/ 506873 h 1654005"/>
              <a:gd name="connsiteX24" fmla="*/ 1040425 w 1814073"/>
              <a:gd name="connsiteY24" fmla="*/ 640260 h 1654005"/>
              <a:gd name="connsiteX25" fmla="*/ 907037 w 1814073"/>
              <a:gd name="connsiteY25" fmla="*/ 773648 h 1654005"/>
              <a:gd name="connsiteX26" fmla="*/ 1333877 w 1814073"/>
              <a:gd name="connsiteY26" fmla="*/ 773648 h 1654005"/>
              <a:gd name="connsiteX27" fmla="*/ 1200490 w 1814073"/>
              <a:gd name="connsiteY27" fmla="*/ 640260 h 1654005"/>
              <a:gd name="connsiteX28" fmla="*/ 1333877 w 1814073"/>
              <a:gd name="connsiteY28" fmla="*/ 506873 h 1654005"/>
              <a:gd name="connsiteX29" fmla="*/ 1467265 w 1814073"/>
              <a:gd name="connsiteY29" fmla="*/ 640260 h 1654005"/>
              <a:gd name="connsiteX30" fmla="*/ 1333877 w 1814073"/>
              <a:gd name="connsiteY30" fmla="*/ 773648 h 165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14073" h="1654005">
                <a:moveTo>
                  <a:pt x="1723369" y="0"/>
                </a:moveTo>
                <a:lnTo>
                  <a:pt x="90705" y="0"/>
                </a:lnTo>
                <a:cubicBezTo>
                  <a:pt x="40317" y="293"/>
                  <a:pt x="-292" y="41379"/>
                  <a:pt x="2" y="91768"/>
                </a:cubicBezTo>
                <a:cubicBezTo>
                  <a:pt x="2" y="91768"/>
                  <a:pt x="2" y="91771"/>
                  <a:pt x="2" y="91771"/>
                </a:cubicBezTo>
                <a:lnTo>
                  <a:pt x="2" y="1194619"/>
                </a:lnTo>
                <a:cubicBezTo>
                  <a:pt x="-295" y="1245007"/>
                  <a:pt x="40314" y="1286094"/>
                  <a:pt x="90702" y="1286390"/>
                </a:cubicBezTo>
                <a:cubicBezTo>
                  <a:pt x="90702" y="1286390"/>
                  <a:pt x="90705" y="1286390"/>
                  <a:pt x="90705" y="1286390"/>
                </a:cubicBezTo>
                <a:lnTo>
                  <a:pt x="1088444" y="1286390"/>
                </a:lnTo>
                <a:lnTo>
                  <a:pt x="1451258" y="1654006"/>
                </a:lnTo>
                <a:lnTo>
                  <a:pt x="1451258" y="1286390"/>
                </a:lnTo>
                <a:lnTo>
                  <a:pt x="1723369" y="1286390"/>
                </a:lnTo>
                <a:cubicBezTo>
                  <a:pt x="1773757" y="1286096"/>
                  <a:pt x="1814366" y="1245010"/>
                  <a:pt x="1814072" y="1194622"/>
                </a:cubicBezTo>
                <a:cubicBezTo>
                  <a:pt x="1814072" y="1194622"/>
                  <a:pt x="1814072" y="1194619"/>
                  <a:pt x="1814072" y="1194619"/>
                </a:cubicBezTo>
                <a:lnTo>
                  <a:pt x="1814072" y="91771"/>
                </a:lnTo>
                <a:cubicBezTo>
                  <a:pt x="1814369" y="41382"/>
                  <a:pt x="1773760" y="296"/>
                  <a:pt x="1723371" y="0"/>
                </a:cubicBezTo>
                <a:cubicBezTo>
                  <a:pt x="1723371" y="0"/>
                  <a:pt x="1723369" y="0"/>
                  <a:pt x="1723369" y="0"/>
                </a:cubicBezTo>
                <a:close/>
                <a:moveTo>
                  <a:pt x="480197" y="773648"/>
                </a:moveTo>
                <a:cubicBezTo>
                  <a:pt x="406530" y="773648"/>
                  <a:pt x="346809" y="713928"/>
                  <a:pt x="346809" y="640260"/>
                </a:cubicBezTo>
                <a:cubicBezTo>
                  <a:pt x="346809" y="566593"/>
                  <a:pt x="406530" y="506873"/>
                  <a:pt x="480197" y="506873"/>
                </a:cubicBezTo>
                <a:cubicBezTo>
                  <a:pt x="553864" y="506873"/>
                  <a:pt x="613584" y="566593"/>
                  <a:pt x="613584" y="640260"/>
                </a:cubicBezTo>
                <a:cubicBezTo>
                  <a:pt x="613584" y="713928"/>
                  <a:pt x="553864" y="773648"/>
                  <a:pt x="480197" y="773648"/>
                </a:cubicBezTo>
                <a:close/>
                <a:moveTo>
                  <a:pt x="907037" y="773648"/>
                </a:moveTo>
                <a:cubicBezTo>
                  <a:pt x="833370" y="773648"/>
                  <a:pt x="773649" y="713928"/>
                  <a:pt x="773649" y="640260"/>
                </a:cubicBezTo>
                <a:cubicBezTo>
                  <a:pt x="773649" y="566593"/>
                  <a:pt x="833370" y="506873"/>
                  <a:pt x="907037" y="506873"/>
                </a:cubicBezTo>
                <a:cubicBezTo>
                  <a:pt x="980704" y="506873"/>
                  <a:pt x="1040425" y="566593"/>
                  <a:pt x="1040425" y="640260"/>
                </a:cubicBezTo>
                <a:cubicBezTo>
                  <a:pt x="1040425" y="713928"/>
                  <a:pt x="980704" y="773648"/>
                  <a:pt x="907037" y="773648"/>
                </a:cubicBezTo>
                <a:close/>
                <a:moveTo>
                  <a:pt x="1333877" y="773648"/>
                </a:moveTo>
                <a:cubicBezTo>
                  <a:pt x="1260210" y="773648"/>
                  <a:pt x="1200490" y="713928"/>
                  <a:pt x="1200490" y="640260"/>
                </a:cubicBezTo>
                <a:cubicBezTo>
                  <a:pt x="1200490" y="566593"/>
                  <a:pt x="1260210" y="506873"/>
                  <a:pt x="1333877" y="506873"/>
                </a:cubicBezTo>
                <a:cubicBezTo>
                  <a:pt x="1407544" y="506873"/>
                  <a:pt x="1467265" y="566593"/>
                  <a:pt x="1467265" y="640260"/>
                </a:cubicBezTo>
                <a:cubicBezTo>
                  <a:pt x="1467265" y="713928"/>
                  <a:pt x="1407544" y="773648"/>
                  <a:pt x="1333877" y="773648"/>
                </a:cubicBezTo>
                <a:close/>
              </a:path>
            </a:pathLst>
          </a:custGeom>
          <a:solidFill>
            <a:srgbClr val="000000"/>
          </a:solidFill>
          <a:ln w="26591" cap="flat">
            <a:noFill/>
            <a:prstDash val="solid"/>
            <a:miter/>
          </a:ln>
        </p:spPr>
        <p:txBody>
          <a:bodyPr rtlCol="0" anchor="ctr"/>
          <a:lstStyle/>
          <a:p>
            <a:pPr>
              <a:lnSpc>
                <a:spcPct val="110000"/>
              </a:lnSpc>
            </a:pPr>
            <a:endParaRPr lang="zh-CN" altLang="en-US">
              <a:latin typeface="+mn-lt"/>
              <a:ea typeface="黑体" panose="02010609060101010101" pitchFamily="2" charset="-122"/>
            </a:endParaRPr>
          </a:p>
        </p:txBody>
      </p:sp>
      <p:pic>
        <p:nvPicPr>
          <p:cNvPr id="21" name="图形 20" descr="星星 纯色填充"/>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2320" y="2846071"/>
            <a:ext cx="366985" cy="366985"/>
          </a:xfrm>
          <a:prstGeom prst="rect">
            <a:avLst/>
          </a:prstGeom>
        </p:spPr>
      </p:pic>
      <p:sp>
        <p:nvSpPr>
          <p:cNvPr id="26" name="文本框 25"/>
          <p:cNvSpPr txBox="1"/>
          <p:nvPr/>
        </p:nvSpPr>
        <p:spPr>
          <a:xfrm>
            <a:off x="827584" y="4753023"/>
            <a:ext cx="2304256" cy="1680204"/>
          </a:xfrm>
          <a:prstGeom prst="rect">
            <a:avLst/>
          </a:prstGeom>
          <a:noFill/>
        </p:spPr>
        <p:txBody>
          <a:bodyPr wrap="square" rtlCol="0">
            <a:spAutoFit/>
          </a:bodyPr>
          <a:lstStyle/>
          <a:p>
            <a:pPr algn="ctr">
              <a:lnSpc>
                <a:spcPct val="110000"/>
              </a:lnSpc>
            </a:pPr>
            <a:r>
              <a:rPr lang="zh-CN" altLang="en-US" sz="2000" b="0" dirty="0">
                <a:solidFill>
                  <a:srgbClr val="FF0000"/>
                </a:solidFill>
                <a:latin typeface="+mn-lt"/>
                <a:ea typeface="黑体" panose="02010609060101010101" pitchFamily="2" charset="-122"/>
              </a:rPr>
              <a:t>基于情感词典</a:t>
            </a:r>
            <a:endParaRPr lang="en-US" altLang="zh-CN" sz="2000" b="0" dirty="0">
              <a:solidFill>
                <a:srgbClr val="FF0000"/>
              </a:solidFill>
              <a:latin typeface="+mn-lt"/>
              <a:ea typeface="黑体" panose="02010609060101010101" pitchFamily="2" charset="-122"/>
            </a:endParaRPr>
          </a:p>
          <a:p>
            <a:pPr algn="ctr">
              <a:lnSpc>
                <a:spcPct val="110000"/>
              </a:lnSpc>
            </a:pPr>
            <a:r>
              <a:rPr lang="zh-CN" altLang="zh-CN" sz="1800" b="0" dirty="0">
                <a:effectLst/>
                <a:latin typeface="+mn-lt"/>
                <a:ea typeface="黑体" panose="02010609060101010101" pitchFamily="2" charset="-122"/>
                <a:cs typeface="Times New Roman" panose="02020603050405020304" pitchFamily="18" charset="0"/>
              </a:rPr>
              <a:t>根据情感词典所提供情感词的</a:t>
            </a:r>
            <a:r>
              <a:rPr lang="zh-CN" altLang="en-US" sz="1800" b="0" dirty="0">
                <a:effectLst/>
                <a:latin typeface="+mn-lt"/>
                <a:ea typeface="黑体" panose="02010609060101010101" pitchFamily="2" charset="-122"/>
                <a:cs typeface="Times New Roman" panose="02020603050405020304" pitchFamily="18" charset="0"/>
              </a:rPr>
              <a:t>情感</a:t>
            </a:r>
            <a:r>
              <a:rPr lang="zh-CN" altLang="zh-CN" sz="1800" b="0" dirty="0">
                <a:effectLst/>
                <a:latin typeface="+mn-lt"/>
                <a:ea typeface="黑体" panose="02010609060101010101" pitchFamily="2" charset="-122"/>
                <a:cs typeface="Times New Roman" panose="02020603050405020304" pitchFamily="18" charset="0"/>
              </a:rPr>
              <a:t>倾向，实现不同粒度的情感倾向划分</a:t>
            </a:r>
            <a:endParaRPr lang="zh-CN" altLang="en-US" sz="1800" b="0" dirty="0">
              <a:latin typeface="+mn-lt"/>
              <a:ea typeface="黑体" panose="02010609060101010101" pitchFamily="2" charset="-122"/>
            </a:endParaRPr>
          </a:p>
        </p:txBody>
      </p:sp>
      <p:sp>
        <p:nvSpPr>
          <p:cNvPr id="28" name="文本框 27"/>
          <p:cNvSpPr txBox="1"/>
          <p:nvPr/>
        </p:nvSpPr>
        <p:spPr>
          <a:xfrm>
            <a:off x="6513212" y="4829146"/>
            <a:ext cx="1805988" cy="1375505"/>
          </a:xfrm>
          <a:prstGeom prst="rect">
            <a:avLst/>
          </a:prstGeom>
          <a:noFill/>
        </p:spPr>
        <p:txBody>
          <a:bodyPr wrap="square" rtlCol="0">
            <a:spAutoFit/>
          </a:bodyPr>
          <a:lstStyle/>
          <a:p>
            <a:pPr algn="ctr">
              <a:lnSpc>
                <a:spcPct val="110000"/>
              </a:lnSpc>
            </a:pPr>
            <a:r>
              <a:rPr lang="zh-CN" altLang="en-US" sz="2000" b="0" dirty="0">
                <a:solidFill>
                  <a:srgbClr val="FF0000"/>
                </a:solidFill>
                <a:latin typeface="+mn-lt"/>
                <a:ea typeface="黑体" panose="02010609060101010101" pitchFamily="2" charset="-122"/>
              </a:rPr>
              <a:t>基于深度学习</a:t>
            </a:r>
            <a:endParaRPr lang="en-US" altLang="zh-CN" sz="1800" b="0" dirty="0">
              <a:solidFill>
                <a:srgbClr val="FF0000"/>
              </a:solidFill>
              <a:latin typeface="+mn-lt"/>
              <a:ea typeface="黑体" panose="02010609060101010101" pitchFamily="2" charset="-122"/>
            </a:endParaRPr>
          </a:p>
          <a:p>
            <a:pPr algn="ctr">
              <a:lnSpc>
                <a:spcPct val="110000"/>
              </a:lnSpc>
            </a:pPr>
            <a:r>
              <a:rPr lang="zh-CN" altLang="en-US" sz="1800" b="0" dirty="0">
                <a:effectLst/>
                <a:latin typeface="+mn-lt"/>
                <a:ea typeface="黑体" panose="02010609060101010101" pitchFamily="2" charset="-122"/>
                <a:cs typeface="Times New Roman" panose="02020603050405020304" pitchFamily="18" charset="0"/>
              </a:rPr>
              <a:t>利用</a:t>
            </a:r>
            <a:r>
              <a:rPr lang="zh-CN" altLang="zh-CN" sz="1800" b="0" dirty="0">
                <a:effectLst/>
                <a:latin typeface="+mn-lt"/>
                <a:ea typeface="黑体" panose="02010609060101010101" pitchFamily="2" charset="-122"/>
                <a:cs typeface="Times New Roman" panose="02020603050405020304" pitchFamily="18" charset="0"/>
              </a:rPr>
              <a:t>深度神经网络自动学习文本特征，预测倾向</a:t>
            </a:r>
            <a:endParaRPr lang="zh-CN" altLang="en-US" sz="1800" b="0" dirty="0">
              <a:latin typeface="+mn-lt"/>
              <a:ea typeface="黑体" panose="02010609060101010101" pitchFamily="2" charset="-122"/>
            </a:endParaRPr>
          </a:p>
        </p:txBody>
      </p:sp>
      <p:pic>
        <p:nvPicPr>
          <p:cNvPr id="30724" name="Picture 4" descr="[Python人工智能] 二十二.基于大连理工情感词典的情感分析和情绪计算-云社区-华为云"/>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4355103"/>
            <a:ext cx="2810323" cy="2314257"/>
          </a:xfrm>
          <a:prstGeom prst="rect">
            <a:avLst/>
          </a:prstGeom>
          <a:noFill/>
          <a:ln w="12700">
            <a:solidFill>
              <a:srgbClr val="00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情感分析</a:t>
            </a:r>
            <a:r>
              <a:rPr lang="en-US" altLang="zh-CN" dirty="0">
                <a:effectLst>
                  <a:outerShdw blurRad="38100" dist="38100" dir="2700000" algn="tl">
                    <a:srgbClr val="C0C0C0"/>
                  </a:outerShdw>
                </a:effectLst>
                <a:ea typeface="黑体" panose="02010609060101010101" pitchFamily="2" charset="-122"/>
              </a:rPr>
              <a:t> (2)</a:t>
            </a:r>
            <a:endParaRPr lang="zh-CN" altLang="en-US" dirty="0">
              <a:effectLst>
                <a:outerShdw blurRad="38100" dist="38100" dir="2700000" algn="tl">
                  <a:srgbClr val="C0C0C0"/>
                </a:outerShdw>
              </a:effectLst>
              <a:ea typeface="黑体" panose="02010609060101010101" pitchFamily="2" charset="-122"/>
            </a:endParaRPr>
          </a:p>
        </p:txBody>
      </p:sp>
      <mc:AlternateContent xmlns:mc="http://schemas.openxmlformats.org/markup-compatibility/2006" xmlns:a14="http://schemas.microsoft.com/office/drawing/2010/main">
        <mc:Choice Requires="a14">
          <p:sp>
            <p:nvSpPr>
              <p:cNvPr id="19459" name="Rectangle 4"/>
              <p:cNvSpPr>
                <a:spLocks noGrp="1" noChangeArrowheads="1"/>
              </p:cNvSpPr>
              <p:nvPr>
                <p:ph type="body" idx="1"/>
              </p:nvPr>
            </p:nvSpPr>
            <p:spPr>
              <a:xfrm>
                <a:off x="658614" y="2060847"/>
                <a:ext cx="8485386" cy="4752527"/>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基于情感词典的情感分析</a:t>
                </a:r>
                <a:endParaRPr lang="en-US" altLang="zh-CN" sz="2400" b="1" dirty="0">
                  <a:solidFill>
                    <a:srgbClr val="0000FF"/>
                  </a:solidFill>
                  <a:ea typeface="黑体" panose="02010609060101010101" pitchFamily="2" charset="-122"/>
                </a:endParaRPr>
              </a:p>
              <a:p>
                <a:pPr marL="285750" indent="-103188" eaLnBrk="1" hangingPunct="1">
                  <a:lnSpc>
                    <a:spcPts val="2500"/>
                  </a:lnSpc>
                  <a:spcBef>
                    <a:spcPts val="600"/>
                  </a:spcBef>
                  <a:spcAft>
                    <a:spcPts val="600"/>
                  </a:spcAft>
                  <a:buFont typeface="黑体" panose="02010609060101010101" pitchFamily="49" charset="-122"/>
                  <a:buChar char="-"/>
                </a:pPr>
                <a:r>
                  <a:rPr lang="zh-CN" altLang="en-US" sz="2000" kern="100" dirty="0">
                    <a:latin typeface="+mj-lt"/>
                    <a:ea typeface="黑体" panose="02010609060101010101" pitchFamily="2" charset="-122"/>
                    <a:cs typeface="Times New Roman" panose="02020603050405020304" pitchFamily="18" charset="0"/>
                  </a:rPr>
                  <a:t> 核心在于构建情感词典，常用方法为情感倾向点互信息（</a:t>
                </a:r>
                <a:r>
                  <a:rPr lang="en-US" altLang="zh-CN" sz="2000" kern="100" dirty="0">
                    <a:latin typeface="+mj-lt"/>
                    <a:ea typeface="黑体" panose="02010609060101010101" pitchFamily="2" charset="-122"/>
                    <a:cs typeface="Times New Roman" panose="02020603050405020304" pitchFamily="18" charset="0"/>
                  </a:rPr>
                  <a:t>Semantic Orientation Pointwise Mutual Information, SO-PMI</a:t>
                </a:r>
                <a:r>
                  <a:rPr lang="zh-CN" altLang="en-US" sz="2000" kern="100" dirty="0">
                    <a:latin typeface="+mj-lt"/>
                    <a:ea typeface="黑体" panose="02010609060101010101" pitchFamily="2" charset="-122"/>
                    <a:cs typeface="Times New Roman" panose="02020603050405020304" pitchFamily="18" charset="0"/>
                  </a:rPr>
                  <a:t>）</a:t>
                </a:r>
                <a:endParaRPr lang="en-US" altLang="zh-CN" sz="2000" kern="100" dirty="0">
                  <a:latin typeface="+mj-lt"/>
                  <a:ea typeface="黑体" panose="02010609060101010101" pitchFamily="2" charset="-122"/>
                  <a:cs typeface="Times New Roman" panose="02020603050405020304" pitchFamily="18" charset="0"/>
                </a:endParaRPr>
              </a:p>
              <a:p>
                <a:pPr marL="285750" indent="-103188" eaLnBrk="1" hangingPunct="1">
                  <a:lnSpc>
                    <a:spcPts val="2500"/>
                  </a:lnSpc>
                  <a:spcBef>
                    <a:spcPts val="600"/>
                  </a:spcBef>
                  <a:spcAft>
                    <a:spcPts val="600"/>
                  </a:spcAft>
                  <a:buFont typeface="黑体" panose="02010609060101010101" pitchFamily="49" charset="-122"/>
                  <a:buChar char="-"/>
                </a:pPr>
                <a:r>
                  <a:rPr lang="en-US" altLang="zh-CN" sz="2000" kern="100" dirty="0">
                    <a:latin typeface="+mj-lt"/>
                    <a:ea typeface="黑体" panose="02010609060101010101" pitchFamily="2" charset="-122"/>
                    <a:cs typeface="Times New Roman" panose="02020603050405020304" pitchFamily="18" charset="0"/>
                  </a:rPr>
                  <a:t> SO-PMI</a:t>
                </a:r>
                <a:r>
                  <a:rPr lang="zh-CN" altLang="zh-CN" sz="2000" kern="100" dirty="0">
                    <a:latin typeface="+mj-lt"/>
                    <a:ea typeface="黑体" panose="02010609060101010101" pitchFamily="2" charset="-122"/>
                    <a:cs typeface="Times New Roman" panose="02020603050405020304" pitchFamily="18" charset="0"/>
                  </a:rPr>
                  <a:t>通过统计两个词语在文本中同时出现的概率来计算</a:t>
                </a:r>
                <a:r>
                  <a:rPr lang="zh-CN" altLang="en-US" sz="2000" kern="100" dirty="0">
                    <a:latin typeface="+mj-lt"/>
                    <a:ea typeface="黑体" panose="02010609060101010101" pitchFamily="2" charset="-122"/>
                    <a:cs typeface="Times New Roman" panose="02020603050405020304" pitchFamily="18" charset="0"/>
                  </a:rPr>
                  <a:t>其</a:t>
                </a:r>
                <a:r>
                  <a:rPr lang="zh-CN" altLang="zh-CN" sz="2000" kern="100" dirty="0">
                    <a:latin typeface="+mj-lt"/>
                    <a:ea typeface="黑体" panose="02010609060101010101" pitchFamily="2" charset="-122"/>
                    <a:cs typeface="Times New Roman" panose="02020603050405020304" pitchFamily="18" charset="0"/>
                  </a:rPr>
                  <a:t>语义相似度</a:t>
                </a:r>
                <a:r>
                  <a:rPr lang="zh-CN" altLang="en-US" sz="2000" kern="100" dirty="0">
                    <a:latin typeface="+mj-lt"/>
                    <a:ea typeface="黑体" panose="02010609060101010101" pitchFamily="2" charset="-122"/>
                    <a:cs typeface="Times New Roman" panose="02020603050405020304" pitchFamily="18" charset="0"/>
                  </a:rPr>
                  <a:t>：</a:t>
                </a:r>
                <a:endParaRPr lang="en-US" altLang="zh-CN" sz="2000" kern="100" dirty="0">
                  <a:latin typeface="+mj-lt"/>
                  <a:ea typeface="黑体" panose="02010609060101010101" pitchFamily="2" charset="-122"/>
                  <a:cs typeface="Times New Roman" panose="02020603050405020304" pitchFamily="18" charset="0"/>
                </a:endParaRPr>
              </a:p>
              <a:p>
                <a:pPr marL="0" indent="0" eaLnBrk="1" hangingPunct="1">
                  <a:lnSpc>
                    <a:spcPct val="120000"/>
                  </a:lnSpc>
                  <a:buNone/>
                </a:pPr>
                <a14:m>
                  <m:oMathPara xmlns:m="http://schemas.openxmlformats.org/officeDocument/2006/math">
                    <m:oMathParaPr>
                      <m:jc m:val="centerGroup"/>
                    </m:oMathParaPr>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PMI</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ℬ</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log</m:t>
                          </m:r>
                        </m:fName>
                        <m:e>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ℬ</m:t>
                                      </m:r>
                                    </m:e>
                                  </m:d>
                                </m:num>
                                <m:den>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ℬ</m:t>
                                      </m:r>
                                    </m:e>
                                  </m:d>
                                </m:den>
                              </m:f>
                            </m:e>
                          </m:d>
                        </m:e>
                      </m:func>
                    </m:oMath>
                  </m:oMathPara>
                </a14:m>
                <a:endPar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20000"/>
                  </a:lnSpc>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120000"/>
                  </a:lnSpc>
                  <a:buNone/>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198438" eaLnBrk="1" hangingPunct="1">
                  <a:lnSpc>
                    <a:spcPts val="2500"/>
                  </a:lnSpc>
                  <a:spcBef>
                    <a:spcPts val="600"/>
                  </a:spcBef>
                  <a:spcAft>
                    <a:spcPts val="600"/>
                  </a:spcAft>
                  <a:buFont typeface="黑体" panose="02010609060101010101" pitchFamily="49" charset="-122"/>
                  <a:buChar char="-"/>
                </a:pPr>
                <a:r>
                  <a:rPr lang="zh-CN" altLang="en-US" sz="2000" kern="100" dirty="0">
                    <a:latin typeface="+mj-lt"/>
                    <a:ea typeface="黑体" panose="02010609060101010101" pitchFamily="2" charset="-122"/>
                    <a:cs typeface="Times New Roman" panose="02020603050405020304" pitchFamily="18" charset="0"/>
                  </a:rPr>
                  <a:t> 判断词汇</a:t>
                </a:r>
                <a14:m>
                  <m:oMath xmlns:m="http://schemas.openxmlformats.org/officeDocument/2006/math">
                    <m:r>
                      <a:rPr lang="en-US" altLang="zh-CN" sz="2000" kern="100">
                        <a:latin typeface="Cambria Math" panose="02040503050406030204" pitchFamily="18" charset="0"/>
                        <a:ea typeface="黑体" panose="02010609060101010101" pitchFamily="2" charset="-122"/>
                        <a:cs typeface="Times New Roman" panose="02020603050405020304" pitchFamily="18" charset="0"/>
                      </a:rPr>
                      <m:t>𝓐</m:t>
                    </m:r>
                  </m:oMath>
                </a14:m>
                <a:r>
                  <a:rPr lang="zh-CN" altLang="en-US" sz="2000" kern="100" dirty="0">
                    <a:latin typeface="+mj-lt"/>
                    <a:ea typeface="黑体" panose="02010609060101010101" pitchFamily="2" charset="-122"/>
                    <a:cs typeface="Times New Roman" panose="02020603050405020304" pitchFamily="18" charset="0"/>
                  </a:rPr>
                  <a:t>的情感倾向：分别比较</a:t>
                </a:r>
                <a14:m>
                  <m:oMath xmlns:m="http://schemas.openxmlformats.org/officeDocument/2006/math">
                    <m:r>
                      <a:rPr lang="en-US" altLang="zh-CN" sz="2000" kern="100">
                        <a:latin typeface="Cambria Math" panose="02040503050406030204" pitchFamily="18" charset="0"/>
                        <a:ea typeface="黑体" panose="02010609060101010101" pitchFamily="2" charset="-122"/>
                        <a:cs typeface="Times New Roman" panose="02020603050405020304" pitchFamily="18" charset="0"/>
                      </a:rPr>
                      <m:t>𝒜</m:t>
                    </m:r>
                  </m:oMath>
                </a14:m>
                <a:r>
                  <a:rPr lang="zh-CN" altLang="en-US" sz="2000" kern="100" dirty="0">
                    <a:latin typeface="+mj-lt"/>
                    <a:ea typeface="黑体" panose="02010609060101010101" pitchFamily="2" charset="-122"/>
                    <a:cs typeface="Times New Roman" panose="02020603050405020304" pitchFamily="18" charset="0"/>
                  </a:rPr>
                  <a:t>与正向基准词</a:t>
                </a:r>
                <a14:m>
                  <m:oMath xmlns:m="http://schemas.openxmlformats.org/officeDocument/2006/math">
                    <m:r>
                      <a:rPr lang="en-US" altLang="zh-CN" sz="2000" kern="100">
                        <a:latin typeface="Cambria Math" panose="02040503050406030204" pitchFamily="18" charset="0"/>
                        <a:ea typeface="黑体" panose="02010609060101010101" pitchFamily="2" charset="-122"/>
                        <a:cs typeface="Times New Roman" panose="02020603050405020304" pitchFamily="18" charset="0"/>
                      </a:rPr>
                      <m:t>𝜌</m:t>
                    </m:r>
                  </m:oMath>
                </a14:m>
                <a:r>
                  <a:rPr lang="zh-CN" altLang="en-US" sz="2000" kern="100" dirty="0">
                    <a:latin typeface="+mj-lt"/>
                    <a:ea typeface="黑体" panose="02010609060101010101" pitchFamily="2" charset="-122"/>
                    <a:cs typeface="Times New Roman" panose="02020603050405020304" pitchFamily="18" charset="0"/>
                  </a:rPr>
                  <a:t>和负面基准词</a:t>
                </a:r>
                <a14:m>
                  <m:oMath xmlns:m="http://schemas.openxmlformats.org/officeDocument/2006/math">
                    <m:r>
                      <a:rPr lang="en-US" altLang="zh-CN" sz="2000" kern="100">
                        <a:latin typeface="Cambria Math" panose="02040503050406030204" pitchFamily="18" charset="0"/>
                        <a:ea typeface="黑体" panose="02010609060101010101" pitchFamily="2" charset="-122"/>
                        <a:cs typeface="Times New Roman" panose="02020603050405020304" pitchFamily="18" charset="0"/>
                      </a:rPr>
                      <m:t>𝜂</m:t>
                    </m:r>
                  </m:oMath>
                </a14:m>
                <a:r>
                  <a:rPr lang="zh-CN" altLang="en-US" sz="2000" kern="100" dirty="0">
                    <a:latin typeface="+mj-lt"/>
                    <a:ea typeface="黑体" panose="02010609060101010101" pitchFamily="2" charset="-122"/>
                    <a:cs typeface="Times New Roman" panose="02020603050405020304" pitchFamily="18" charset="0"/>
                  </a:rPr>
                  <a:t>同时出现的概率</a:t>
                </a:r>
                <a:endParaRPr lang="en-US" altLang="zh-CN" sz="2000" kern="100" dirty="0">
                  <a:latin typeface="+mj-lt"/>
                  <a:ea typeface="黑体" panose="02010609060101010101" pitchFamily="2" charset="-122"/>
                  <a:cs typeface="Times New Roman" panose="02020603050405020304" pitchFamily="18" charset="0"/>
                </a:endParaRPr>
              </a:p>
              <a:p>
                <a:pPr marL="0" indent="0" algn="ctr">
                  <a:buNone/>
                </a:pPr>
                <a14:m>
                  <m:oMath xmlns:m="http://schemas.openxmlformats.org/officeDocument/2006/math">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SO</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PMI</m:t>
                    </m:r>
                    <m:d>
                      <m:dPr>
                        <m:begChr m:val="（"/>
                        <m:end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e>
                    </m:d>
                    <m:r>
                      <a:rPr lang="en-US" altLang="zh-CN" sz="2000">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up>
                        <m:sSup>
                          <m:sSup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𝔑</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𝜌</m:t>
                            </m:r>
                          </m:sup>
                        </m:sSup>
                      </m:sup>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PMI</m:t>
                        </m:r>
                      </m:e>
                    </m:nary>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up>
                        <m:sSup>
                          <m:sSup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𝔑</m:t>
                            </m:r>
                          </m:e>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sup>
                        </m:sSup>
                      </m:sup>
                      <m:e>
                        <m:r>
                          <m:rPr>
                            <m:sty m:val="p"/>
                          </m:rPr>
                          <a:rPr lang="en-US" altLang="zh-CN" sz="2000">
                            <a:latin typeface="Cambria Math" panose="02040503050406030204" pitchFamily="18" charset="0"/>
                            <a:ea typeface="宋体" panose="02010600030101010101" pitchFamily="2" charset="-122"/>
                            <a:cs typeface="Times New Roman" panose="02020603050405020304" pitchFamily="18" charset="0"/>
                          </a:rPr>
                          <m:t>PMI</m:t>
                        </m:r>
                      </m:e>
                    </m:nary>
                    <m:d>
                      <m:d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𝒜</m:t>
                        </m:r>
                        <m:r>
                          <a:rPr lang="en-US" altLang="zh-CN" sz="20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𝜂</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en-US" altLang="zh-CN" sz="2000" dirty="0">
                    <a:latin typeface="黑体" panose="02010609060101010101" pitchFamily="2" charset="-122"/>
                  </a:rPr>
                  <a:t> </a:t>
                </a:r>
              </a:p>
              <a:p>
                <a:pPr eaLnBrk="1" hangingPunct="1">
                  <a:lnSpc>
                    <a:spcPct val="120000"/>
                  </a:lnSpc>
                  <a:buFont typeface="Wingdings" panose="05000000000000000000" pitchFamily="2" charset="2"/>
                  <a:buChar char="ü"/>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9459" name="Rectangle 4"/>
              <p:cNvSpPr>
                <a:spLocks noGrp="1" noRot="1" noChangeAspect="1" noMove="1" noResize="1" noEditPoints="1" noAdjustHandles="1" noChangeArrowheads="1" noChangeShapeType="1" noTextEdit="1"/>
              </p:cNvSpPr>
              <p:nvPr>
                <p:ph type="body" idx="1"/>
              </p:nvPr>
            </p:nvSpPr>
            <p:spPr>
              <a:xfrm>
                <a:off x="658614" y="2060847"/>
                <a:ext cx="8485386" cy="4752527"/>
              </a:xfrm>
              <a:blipFill>
                <a:blip r:embed="rId3"/>
                <a:stretch>
                  <a:fillRect l="-2011" t="-769" r="-3233" b="-12051"/>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4" name="对话气泡: 圆角矩形 3"/>
              <p:cNvSpPr/>
              <p:nvPr/>
            </p:nvSpPr>
            <p:spPr bwMode="auto">
              <a:xfrm>
                <a:off x="3923928" y="4725144"/>
                <a:ext cx="4104456" cy="504056"/>
              </a:xfrm>
              <a:prstGeom prst="wedgeRoundRectCallout">
                <a:avLst>
                  <a:gd name="adj1" fmla="val -58942"/>
                  <a:gd name="adj2" fmla="val -87263"/>
                  <a:gd name="adj3" fmla="val 166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14:m>
                  <m:oMath xmlns:m="http://schemas.openxmlformats.org/officeDocument/2006/math">
                    <m:r>
                      <a:rPr lang="en-US" altLang="zh-CN" sz="2000" b="0" i="1">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b="0" i="1">
                        <a:latin typeface="Cambria Math" panose="02040503050406030204" pitchFamily="18" charset="0"/>
                        <a:ea typeface="宋体" panose="02010600030101010101" pitchFamily="2" charset="-122"/>
                        <a:cs typeface="Times New Roman" panose="02020603050405020304" pitchFamily="18" charset="0"/>
                      </a:rPr>
                      <m:t>(</m:t>
                    </m:r>
                    <m:r>
                      <a:rPr lang="el-GR" altLang="zh-CN" sz="2000" b="0" i="1">
                        <a:latin typeface="Cambria Math" panose="02040503050406030204" pitchFamily="18" charset="0"/>
                        <a:ea typeface="宋体" panose="02010600030101010101" pitchFamily="2" charset="-122"/>
                        <a:cs typeface="Times New Roman" panose="02020603050405020304" pitchFamily="18" charset="0"/>
                      </a:rPr>
                      <m:t>𝜒</m:t>
                    </m:r>
                    <m:r>
                      <a:rPr lang="en-US" altLang="zh-CN" sz="2000" b="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b="0" dirty="0">
                    <a:latin typeface="黑体" panose="02010609060101010101" pitchFamily="2" charset="-122"/>
                    <a:cs typeface="Times New Roman" panose="02020603050405020304" pitchFamily="18" charset="0"/>
                  </a:rPr>
                  <a:t>表示词</a:t>
                </a:r>
                <a14:m>
                  <m:oMath xmlns:m="http://schemas.openxmlformats.org/officeDocument/2006/math">
                    <m:r>
                      <a:rPr lang="el-GR" altLang="zh-CN" sz="2000" b="0" i="1">
                        <a:latin typeface="Cambria Math" panose="02040503050406030204" pitchFamily="18" charset="0"/>
                        <a:ea typeface="宋体" panose="02010600030101010101" pitchFamily="2" charset="-122"/>
                        <a:cs typeface="Times New Roman" panose="02020603050405020304" pitchFamily="18" charset="0"/>
                      </a:rPr>
                      <m:t>𝜒</m:t>
                    </m:r>
                  </m:oMath>
                </a14:m>
                <a:r>
                  <a:rPr lang="zh-CN" altLang="zh-CN" sz="2000" b="0" dirty="0">
                    <a:latin typeface="黑体" panose="02010609060101010101" pitchFamily="2" charset="-122"/>
                    <a:cs typeface="Times New Roman" panose="02020603050405020304" pitchFamily="18" charset="0"/>
                  </a:rPr>
                  <a:t>在文本中出现的概率</a:t>
                </a:r>
                <a:endParaRPr kumimoji="1" lang="zh-CN" altLang="en-US" sz="2000" b="0" i="0" u="none" strike="noStrike" cap="none" normalizeH="0" baseline="0" dirty="0">
                  <a:ln>
                    <a:noFill/>
                  </a:ln>
                  <a:solidFill>
                    <a:schemeClr val="tx1"/>
                  </a:solidFill>
                  <a:effectLst/>
                </a:endParaRPr>
              </a:p>
            </p:txBody>
          </p:sp>
        </mc:Choice>
        <mc:Fallback>
          <p:sp>
            <p:nvSpPr>
              <p:cNvPr id="4" name="对话气泡: 圆角矩形 3"/>
              <p:cNvSpPr>
                <a:spLocks noRot="1" noChangeAspect="1" noMove="1" noResize="1" noEditPoints="1" noAdjustHandles="1" noChangeArrowheads="1" noChangeShapeType="1" noTextEdit="1"/>
              </p:cNvSpPr>
              <p:nvPr/>
            </p:nvSpPr>
            <p:spPr bwMode="auto">
              <a:xfrm>
                <a:off x="3923928" y="4725144"/>
                <a:ext cx="4104456" cy="504056"/>
              </a:xfrm>
              <a:prstGeom prst="wedgeRoundRectCallout">
                <a:avLst>
                  <a:gd name="adj1" fmla="val -58942"/>
                  <a:gd name="adj2" fmla="val -87263"/>
                  <a:gd name="adj3" fmla="val 16667"/>
                </a:avLst>
              </a:prstGeom>
              <a:blipFill>
                <a:blip r:embed="rId4"/>
                <a:stretch>
                  <a:fillRect b="-862"/>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情感分析</a:t>
            </a:r>
            <a:r>
              <a:rPr lang="en-US" altLang="zh-CN" dirty="0">
                <a:effectLst>
                  <a:outerShdw blurRad="38100" dist="38100" dir="2700000" algn="tl">
                    <a:srgbClr val="C0C0C0"/>
                  </a:outerShdw>
                </a:effectLst>
                <a:ea typeface="黑体" panose="02010609060101010101" pitchFamily="2" charset="-122"/>
              </a:rPr>
              <a:t> (3)</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83568" y="1926626"/>
            <a:ext cx="8305874" cy="705706"/>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基于</a:t>
            </a:r>
            <a:r>
              <a:rPr lang="en-US" altLang="zh-CN" sz="2400" b="1" dirty="0">
                <a:solidFill>
                  <a:srgbClr val="0000FF"/>
                </a:solidFill>
                <a:ea typeface="黑体" panose="02010609060101010101" pitchFamily="2" charset="-122"/>
              </a:rPr>
              <a:t>BERT</a:t>
            </a:r>
            <a:r>
              <a:rPr lang="zh-CN" altLang="en-US" sz="2400" b="1" dirty="0">
                <a:solidFill>
                  <a:srgbClr val="0000FF"/>
                </a:solidFill>
                <a:ea typeface="黑体" panose="02010609060101010101" pitchFamily="2" charset="-122"/>
              </a:rPr>
              <a:t>的情感分析方法</a:t>
            </a:r>
            <a:r>
              <a:rPr lang="zh-CN" altLang="zh-CN" sz="1800" dirty="0">
                <a:effectLst/>
                <a:latin typeface="黑体" panose="02010609060101010101" pitchFamily="2" charset="-122"/>
                <a:ea typeface="黑体" panose="02010609060101010101" pitchFamily="2" charset="-122"/>
                <a:cs typeface="Times New Roman" panose="02020603050405020304" pitchFamily="18" charset="0"/>
              </a:rPr>
              <a:t>通过预训练</a:t>
            </a:r>
            <a:r>
              <a:rPr lang="en-US" altLang="zh-CN" sz="1800" dirty="0">
                <a:effectLst/>
                <a:latin typeface="黑体" panose="02010609060101010101" pitchFamily="2" charset="-122"/>
                <a:ea typeface="黑体" panose="02010609060101010101" pitchFamily="2" charset="-122"/>
                <a:cs typeface="Times New Roman" panose="02020603050405020304" pitchFamily="18" charset="0"/>
              </a:rPr>
              <a:t>+</a:t>
            </a:r>
            <a:r>
              <a:rPr lang="zh-CN" altLang="zh-CN" sz="1800" dirty="0">
                <a:effectLst/>
                <a:latin typeface="黑体" panose="02010609060101010101" pitchFamily="2" charset="-122"/>
                <a:ea typeface="黑体" panose="02010609060101010101" pitchFamily="2" charset="-122"/>
                <a:cs typeface="Times New Roman" panose="02020603050405020304" pitchFamily="18" charset="0"/>
              </a:rPr>
              <a:t>微调形式实现，利用大规模无标签数据和少量带标签数据，能够在特定的情感分析任务上取得较好的性能</a:t>
            </a:r>
            <a:endParaRPr lang="en-US" altLang="zh-CN" sz="1800" i="1" dirty="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lnSpc>
                <a:spcPct val="90000"/>
              </a:lnSpc>
              <a:buNone/>
            </a:pPr>
            <a:endParaRPr lang="en-US" altLang="zh-CN" sz="1800" i="1" dirty="0">
              <a:highlight>
                <a:srgbClr val="00FF00"/>
              </a:highligh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236686" y="5912565"/>
                <a:ext cx="2625443" cy="646331"/>
              </a:xfrm>
              <a:prstGeom prst="rect">
                <a:avLst/>
              </a:prstGeom>
              <a:noFill/>
              <a:ln>
                <a:solidFill>
                  <a:schemeClr val="tx1"/>
                </a:solidFill>
              </a:ln>
            </p:spPr>
            <p:txBody>
              <a:bodyPr wrap="square" rtlCol="0">
                <a:spAutoFit/>
              </a:bodyPr>
              <a:lstStyle/>
              <a:p>
                <a:r>
                  <a:rPr lang="zh-CN" altLang="en-US" sz="1800" b="0" dirty="0">
                    <a:latin typeface="+mn-lt"/>
                  </a:rPr>
                  <a:t>双向</a:t>
                </a:r>
                <a:r>
                  <a:rPr lang="en-US" altLang="zh-CN" sz="1800" b="0" dirty="0">
                    <a:latin typeface="+mn-lt"/>
                  </a:rPr>
                  <a:t>Transformer</a:t>
                </a:r>
                <a:r>
                  <a:rPr lang="zh-CN" altLang="en-US" sz="1800" b="0" dirty="0">
                    <a:latin typeface="+mn-lt"/>
                  </a:rPr>
                  <a:t>编码</a:t>
                </a:r>
                <a:endParaRPr lang="en-US" altLang="zh-CN" sz="1800" b="0" dirty="0">
                  <a:latin typeface="+mn-lt"/>
                </a:endParaRPr>
              </a:p>
              <a:p>
                <a:pPr/>
                <a14:m>
                  <m:oMathPara xmlns:m="http://schemas.openxmlformats.org/officeDocument/2006/math">
                    <m:oMathParaPr>
                      <m:jc m:val="centerGroup"/>
                    </m:oMathParaPr>
                    <m:oMath xmlns:m="http://schemas.openxmlformats.org/officeDocument/2006/math">
                      <m:sSup>
                        <m:sSupPr>
                          <m:ctrlPr>
                            <a:rPr lang="zh-CN" altLang="zh-CN" sz="1200" b="1"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𝐄</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1800">
                          <a:effectLst/>
                          <a:latin typeface="Times New Roman" panose="02020603050405020304" pitchFamily="18" charset="0"/>
                          <a:ea typeface="宋体" panose="02010600030101010101" pitchFamily="2" charset="-122"/>
                        </a:rPr>
                        <m:t>Transformer</m:t>
                      </m:r>
                      <m:r>
                        <m:rPr>
                          <m:nor/>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𝐄</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800" b="0" dirty="0">
                  <a:latin typeface="+mn-lt"/>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236686" y="5912565"/>
                <a:ext cx="2625443" cy="646331"/>
              </a:xfrm>
              <a:prstGeom prst="rect">
                <a:avLst/>
              </a:prstGeom>
              <a:blipFill rotWithShape="1">
                <a:blip r:embed="rId3"/>
                <a:stretch>
                  <a:fillRect l="-182" t="-798" r="-167" b="-691"/>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114016" y="4935523"/>
                <a:ext cx="3047300" cy="646331"/>
              </a:xfrm>
              <a:prstGeom prst="rect">
                <a:avLst/>
              </a:prstGeom>
              <a:noFill/>
              <a:ln>
                <a:solidFill>
                  <a:schemeClr val="tx1"/>
                </a:solidFill>
              </a:ln>
            </p:spPr>
            <p:txBody>
              <a:bodyPr wrap="square" rtlCol="0">
                <a:spAutoFit/>
              </a:bodyPr>
              <a:lstStyle/>
              <a:p>
                <a:r>
                  <a:rPr lang="zh-CN" altLang="en-US" sz="1800" b="0" dirty="0">
                    <a:latin typeface="+mn-lt"/>
                  </a:rPr>
                  <a:t>多头注意力得分</a:t>
                </a:r>
                <a:endParaRPr lang="en-US" altLang="zh-CN" sz="1800" b="0" dirty="0">
                  <a:latin typeface="+mn-lt"/>
                </a:endParaRPr>
              </a:p>
              <a:p>
                <a:pPr/>
                <a14:m>
                  <m:oMathPara xmlns:m="http://schemas.openxmlformats.org/officeDocument/2006/math">
                    <m:oMathParaPr>
                      <m:jc m:val="centerGroup"/>
                    </m:oMathParaPr>
                    <m:oMath xmlns:m="http://schemas.openxmlformats.org/officeDocument/2006/math">
                      <m:sSub>
                        <m:sSubPr>
                          <m:ctrlPr>
                            <a:rPr lang="zh-CN" altLang="zh-CN" sz="1200" b="1"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b="1">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Attention</m:t>
                      </m:r>
                      <m:d>
                        <m:d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𝐐</m:t>
                              </m:r>
                            </m:e>
                            <m:sup>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e>
                              </m:d>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𝐊</m:t>
                              </m:r>
                            </m:e>
                            <m:sup>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e>
                              </m:d>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𝐕</m:t>
                              </m:r>
                            </m:e>
                            <m:sup>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e>
                              </m:d>
                            </m:sup>
                          </m:sSup>
                        </m:e>
                      </m:d>
                    </m:oMath>
                  </m:oMathPara>
                </a14:m>
                <a:endParaRPr lang="zh-CN" altLang="en-US" sz="1800" b="0" dirty="0">
                  <a:latin typeface="+mn-lt"/>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1114016" y="4935523"/>
                <a:ext cx="3047300" cy="646331"/>
              </a:xfrm>
              <a:prstGeom prst="rect">
                <a:avLst/>
              </a:prstGeom>
              <a:blipFill rotWithShape="1">
                <a:blip r:embed="rId4"/>
                <a:stretch>
                  <a:fillRect l="-174" t="-833" r="-141" b="-656"/>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991364" y="3932658"/>
                <a:ext cx="3292604" cy="705706"/>
              </a:xfrm>
              <a:prstGeom prst="rect">
                <a:avLst/>
              </a:prstGeom>
              <a:noFill/>
              <a:ln>
                <a:solidFill>
                  <a:schemeClr val="tx1"/>
                </a:solidFill>
              </a:ln>
            </p:spPr>
            <p:txBody>
              <a:bodyPr wrap="square" rtlCol="0">
                <a:spAutoFit/>
              </a:bodyPr>
              <a:lstStyle/>
              <a:p>
                <a:r>
                  <a:rPr lang="zh-CN" altLang="en-US" sz="1800" b="0" dirty="0">
                    <a:latin typeface="+mn-lt"/>
                  </a:rPr>
                  <a:t>文本上下文的情感特征</a:t>
                </a:r>
                <a:endParaRPr lang="en-US" altLang="zh-CN" sz="1800" b="1" i="1" dirty="0">
                  <a:effectLst/>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Concat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𝑜</m:t>
                          </m:r>
                        </m:sub>
                        <m:sup>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up>
                      </m:sSubSup>
                    </m:oMath>
                  </m:oMathPara>
                </a14:m>
                <a:endParaRPr lang="zh-CN" altLang="en-US" sz="1800" b="0" dirty="0">
                  <a:latin typeface="+mn-lt"/>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991364" y="3932658"/>
                <a:ext cx="3292604" cy="705706"/>
              </a:xfrm>
              <a:prstGeom prst="rect">
                <a:avLst/>
              </a:prstGeom>
              <a:blipFill rotWithShape="1">
                <a:blip r:embed="rId5"/>
                <a:stretch>
                  <a:fillRect l="-158" t="-734" r="-127" b="-674"/>
                </a:stretch>
              </a:blipFill>
              <a:ln>
                <a:solidFill>
                  <a:schemeClr val="tx1"/>
                </a:solidFill>
              </a:ln>
            </p:spPr>
            <p:txBody>
              <a:bodyPr/>
              <a:lstStyle/>
              <a:p>
                <a:r>
                  <a:rPr lang="zh-CN" altLang="en-US">
                    <a:noFill/>
                  </a:rPr>
                  <a:t> </a:t>
                </a:r>
              </a:p>
            </p:txBody>
          </p:sp>
        </mc:Fallback>
      </mc:AlternateContent>
      <p:graphicFrame>
        <p:nvGraphicFramePr>
          <p:cNvPr id="20" name="对象 19"/>
          <p:cNvGraphicFramePr>
            <a:graphicFrameLocks noChangeAspect="1"/>
          </p:cNvGraphicFramePr>
          <p:nvPr/>
        </p:nvGraphicFramePr>
        <p:xfrm>
          <a:off x="4283968" y="2712218"/>
          <a:ext cx="4543056" cy="4145782"/>
        </p:xfrm>
        <a:graphic>
          <a:graphicData uri="http://schemas.openxmlformats.org/presentationml/2006/ole">
            <mc:AlternateContent xmlns:mc="http://schemas.openxmlformats.org/markup-compatibility/2006">
              <mc:Choice xmlns:v="urn:schemas-microsoft-com:vml" Requires="v">
                <p:oleObj name="Visio" r:id="rId6" imgW="4881880" imgH="4455795" progId="Visio.Drawing.15">
                  <p:embed/>
                </p:oleObj>
              </mc:Choice>
              <mc:Fallback>
                <p:oleObj name="Visio" r:id="rId6" imgW="4881880" imgH="4455795" progId="Visio.Drawing.15">
                  <p:embed/>
                  <p:pic>
                    <p:nvPicPr>
                      <p:cNvPr id="0" name="图片 25640"/>
                      <p:cNvPicPr/>
                      <p:nvPr/>
                    </p:nvPicPr>
                    <p:blipFill>
                      <a:blip r:embed="rId7"/>
                      <a:stretch>
                        <a:fillRect/>
                      </a:stretch>
                    </p:blipFill>
                    <p:spPr>
                      <a:xfrm>
                        <a:off x="4283968" y="2712218"/>
                        <a:ext cx="4543056" cy="414578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3" name="文本框 22"/>
              <p:cNvSpPr txBox="1"/>
              <p:nvPr/>
            </p:nvSpPr>
            <p:spPr>
              <a:xfrm>
                <a:off x="1315062" y="2917297"/>
                <a:ext cx="2625443" cy="670761"/>
              </a:xfrm>
              <a:prstGeom prst="rect">
                <a:avLst/>
              </a:prstGeom>
              <a:noFill/>
              <a:ln>
                <a:solidFill>
                  <a:schemeClr val="tx1"/>
                </a:solidFill>
              </a:ln>
            </p:spPr>
            <p:txBody>
              <a:bodyPr wrap="square" rtlCol="0">
                <a:spAutoFit/>
              </a:bodyPr>
              <a:lstStyle/>
              <a:p>
                <a:r>
                  <a:rPr lang="en-US" altLang="zh-CN" sz="1800" b="0" dirty="0" err="1">
                    <a:effectLst/>
                    <a:latin typeface="+mj-lt"/>
                    <a:ea typeface="黑体" panose="02010609060101010101" pitchFamily="2" charset="-122"/>
                    <a:cs typeface="Times New Roman" panose="02020603050405020304" pitchFamily="18" charset="0"/>
                  </a:rPr>
                  <a:t>Softmax</a:t>
                </a:r>
                <a:r>
                  <a:rPr lang="zh-CN" altLang="en-US" sz="1800" b="0" dirty="0">
                    <a:latin typeface="黑体" panose="02010609060101010101" pitchFamily="2" charset="-122"/>
                    <a:ea typeface="黑体" panose="02010609060101010101" pitchFamily="2" charset="-122"/>
                    <a:cs typeface="Times New Roman" panose="02020603050405020304" pitchFamily="18" charset="0"/>
                  </a:rPr>
                  <a:t>分类器</a:t>
                </a:r>
                <a:endParaRPr lang="en-US" altLang="zh-CN" sz="1800" b="0" dirty="0">
                  <a:effectLst/>
                  <a:latin typeface="黑体" panose="02010609060101010101" pitchFamily="2" charset="-122"/>
                  <a:ea typeface="黑体" panose="0201060906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zh-CN" altLang="zh-CN" sz="1200" b="1" i="1"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𝔂</m:t>
                          </m:r>
                        </m:e>
                      </m:acc>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i="1">
                          <a:latin typeface="Cambria Math" panose="02040503050406030204" pitchFamily="18" charset="0"/>
                          <a:ea typeface="宋体" panose="02010600030101010101" pitchFamily="2" charset="-122"/>
                          <a:cs typeface="Times New Roman" panose="02020603050405020304" pitchFamily="18" charset="0"/>
                        </a:rPr>
                        <m:t>S</m:t>
                      </m:r>
                      <m:r>
                        <m:rPr>
                          <m:sty m:val="p"/>
                        </m:rPr>
                        <a:rPr lang="en-US" altLang="zh-CN" sz="1800" b="0">
                          <a:effectLst/>
                          <a:latin typeface="Cambria Math" panose="02040503050406030204" pitchFamily="18" charset="0"/>
                          <a:ea typeface="宋体" panose="02010600030101010101" pitchFamily="2" charset="-122"/>
                          <a:cs typeface="Times New Roman" panose="02020603050405020304" pitchFamily="18" charset="0"/>
                        </a:rPr>
                        <m:t>oftmax</m:t>
                      </m:r>
                      <m:d>
                        <m:dPr>
                          <m:ctrlP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r>
                            <a:rPr lang="en-US" altLang="zh-CN" sz="1800" b="1">
                              <a:effectLst/>
                              <a:latin typeface="Cambria Math" panose="02040503050406030204" pitchFamily="18" charset="0"/>
                              <a:ea typeface="宋体" panose="02010600030101010101" pitchFamily="2" charset="-122"/>
                              <a:cs typeface="Times New Roman" panose="02020603050405020304" pitchFamily="18" charset="0"/>
                              <a:sym typeface="Symbol" panose="05050102010706020507" pitchFamily="18" charset="2"/>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𝐓</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𝐁</m:t>
                          </m:r>
                        </m:e>
                      </m:d>
                    </m:oMath>
                  </m:oMathPara>
                </a14:m>
                <a:endParaRPr lang="en-US" altLang="zh-CN" sz="1800" dirty="0">
                  <a:effectLst/>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1315062" y="2917297"/>
                <a:ext cx="2625443" cy="670761"/>
              </a:xfrm>
              <a:prstGeom prst="rect">
                <a:avLst/>
              </a:prstGeom>
              <a:blipFill rotWithShape="1">
                <a:blip r:embed="rId8"/>
                <a:stretch>
                  <a:fillRect l="-193" t="-773" r="-181" b="-617"/>
                </a:stretch>
              </a:blipFill>
              <a:ln>
                <a:solidFill>
                  <a:schemeClr val="tx1"/>
                </a:solidFill>
              </a:ln>
            </p:spPr>
            <p:txBody>
              <a:bodyPr/>
              <a:lstStyle/>
              <a:p>
                <a:r>
                  <a:rPr lang="zh-CN" altLang="en-US">
                    <a:noFill/>
                  </a:rPr>
                  <a:t> </a:t>
                </a:r>
              </a:p>
            </p:txBody>
          </p:sp>
        </mc:Fallback>
      </mc:AlternateContent>
      <p:sp>
        <p:nvSpPr>
          <p:cNvPr id="21" name="箭头: 上 20"/>
          <p:cNvSpPr/>
          <p:nvPr/>
        </p:nvSpPr>
        <p:spPr bwMode="auto">
          <a:xfrm>
            <a:off x="2388262" y="5579869"/>
            <a:ext cx="302256" cy="288032"/>
          </a:xfrm>
          <a:prstGeom prst="upArrow">
            <a:avLst/>
          </a:prstGeom>
          <a:solidFill>
            <a:schemeClr val="accent5">
              <a:lumMod val="90000"/>
            </a:schemeClr>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tx1"/>
              </a:solidFill>
              <a:effectLst/>
              <a:latin typeface="Times New Roman" panose="02020603050405020304" pitchFamily="18" charset="0"/>
              <a:ea typeface="黑体" panose="02010609060101010101" pitchFamily="2" charset="-122"/>
            </a:endParaRPr>
          </a:p>
        </p:txBody>
      </p:sp>
      <p:sp>
        <p:nvSpPr>
          <p:cNvPr id="25" name="箭头: 上 24"/>
          <p:cNvSpPr/>
          <p:nvPr/>
        </p:nvSpPr>
        <p:spPr bwMode="auto">
          <a:xfrm>
            <a:off x="2411760" y="4657595"/>
            <a:ext cx="288032" cy="261431"/>
          </a:xfrm>
          <a:prstGeom prst="upArrow">
            <a:avLst>
              <a:gd name="adj1" fmla="val 50000"/>
              <a:gd name="adj2" fmla="val 42006"/>
            </a:avLst>
          </a:prstGeom>
          <a:solidFill>
            <a:schemeClr val="accent5">
              <a:lumMod val="90000"/>
            </a:schemeClr>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tx1"/>
              </a:solidFill>
              <a:effectLst/>
              <a:latin typeface="Times New Roman" panose="02020603050405020304" pitchFamily="18" charset="0"/>
              <a:ea typeface="黑体" panose="02010609060101010101" pitchFamily="2" charset="-122"/>
            </a:endParaRPr>
          </a:p>
        </p:txBody>
      </p:sp>
      <p:sp>
        <p:nvSpPr>
          <p:cNvPr id="26" name="箭头: 上 25"/>
          <p:cNvSpPr/>
          <p:nvPr/>
        </p:nvSpPr>
        <p:spPr bwMode="auto">
          <a:xfrm>
            <a:off x="2411760" y="3597874"/>
            <a:ext cx="288032" cy="313468"/>
          </a:xfrm>
          <a:prstGeom prst="upArrow">
            <a:avLst/>
          </a:prstGeom>
          <a:solidFill>
            <a:schemeClr val="accent5">
              <a:lumMod val="90000"/>
            </a:schemeClr>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情感分析</a:t>
            </a:r>
            <a:r>
              <a:rPr lang="en-US" altLang="zh-CN" dirty="0">
                <a:effectLst>
                  <a:outerShdw blurRad="38100" dist="38100" dir="2700000" algn="tl">
                    <a:srgbClr val="C0C0C0"/>
                  </a:outerShdw>
                </a:effectLst>
                <a:ea typeface="黑体" panose="02010609060101010101" pitchFamily="2" charset="-122"/>
              </a:rPr>
              <a:t> (4)</a:t>
            </a:r>
            <a:endParaRPr lang="zh-CN" altLang="en-US" dirty="0">
              <a:effectLst>
                <a:outerShdw blurRad="38100" dist="38100" dir="2700000" algn="tl">
                  <a:srgbClr val="C0C0C0"/>
                </a:outerShdw>
              </a:effectLst>
              <a:ea typeface="黑体" panose="02010609060101010101" pitchFamily="2" charset="-122"/>
            </a:endParaRPr>
          </a:p>
        </p:txBody>
      </p:sp>
      <mc:AlternateContent xmlns:mc="http://schemas.openxmlformats.org/markup-compatibility/2006" xmlns:a14="http://schemas.microsoft.com/office/drawing/2010/main">
        <mc:Choice Requires="a14">
          <p:sp>
            <p:nvSpPr>
              <p:cNvPr id="19459" name="Rectangle 4"/>
              <p:cNvSpPr>
                <a:spLocks noGrp="1" noChangeArrowheads="1"/>
              </p:cNvSpPr>
              <p:nvPr>
                <p:ph type="body" idx="1"/>
              </p:nvPr>
            </p:nvSpPr>
            <p:spPr>
              <a:xfrm>
                <a:off x="683568" y="1926625"/>
                <a:ext cx="8280920" cy="4598713"/>
              </a:xfrm>
            </p:spPr>
            <p:txBody>
              <a:bodyPr lIns="0" rIns="0"/>
              <a:lstStyle/>
              <a:p>
                <a:pPr marL="0" indent="0" eaLnBrk="1" hangingPunct="1">
                  <a:lnSpc>
                    <a:spcPct val="120000"/>
                  </a:lnSpc>
                  <a:buNone/>
                </a:pPr>
                <a:r>
                  <a:rPr lang="en-US" altLang="zh-CN" sz="2000" b="0" kern="0" dirty="0">
                    <a:solidFill>
                      <a:srgbClr val="003366"/>
                    </a:solidFill>
                    <a:ea typeface="黑体" panose="02010609060101010101" pitchFamily="2" charset="-122"/>
                  </a:rPr>
                  <a:t>【</a:t>
                </a:r>
                <a:r>
                  <a:rPr lang="zh-CN" altLang="en-US" sz="2000" b="0" kern="0" dirty="0">
                    <a:solidFill>
                      <a:srgbClr val="FF0000"/>
                    </a:solidFill>
                    <a:ea typeface="黑体" panose="02010609060101010101" pitchFamily="2" charset="-122"/>
                  </a:rPr>
                  <a:t>例</a:t>
                </a:r>
                <a:r>
                  <a:rPr lang="en-US" altLang="zh-CN" sz="2000" b="0" kern="0" dirty="0">
                    <a:solidFill>
                      <a:srgbClr val="003366"/>
                    </a:solidFill>
                    <a:ea typeface="黑体" panose="02010609060101010101" pitchFamily="2" charset="-122"/>
                  </a:rPr>
                  <a:t>】</a:t>
                </a:r>
                <a:r>
                  <a:rPr lang="zh-CN" altLang="zh-CN" sz="2000" kern="100" dirty="0">
                    <a:solidFill>
                      <a:srgbClr val="002060"/>
                    </a:solidFill>
                    <a:effectLst/>
                    <a:ea typeface="黑体" panose="02010609060101010101" pitchFamily="49" charset="-122"/>
                  </a:rPr>
                  <a:t>分析文本“您好！很高兴为您服务。”的情感倾向</a:t>
                </a:r>
              </a:p>
              <a:p>
                <a:pPr indent="0" algn="just">
                  <a:lnSpc>
                    <a:spcPct val="150000"/>
                  </a:lnSpc>
                  <a:buNone/>
                </a:pPr>
                <a:r>
                  <a:rPr lang="en-US" altLang="zh-CN" sz="1600" kern="100" dirty="0">
                    <a:solidFill>
                      <a:srgbClr val="002060"/>
                    </a:solidFill>
                    <a:effectLst/>
                    <a:ea typeface="黑体" panose="02010609060101010101" pitchFamily="49" charset="-122"/>
                  </a:rPr>
                  <a:t>1</a:t>
                </a:r>
                <a:r>
                  <a:rPr lang="zh-CN" altLang="zh-CN" sz="1600" kern="100" dirty="0">
                    <a:solidFill>
                      <a:srgbClr val="002060"/>
                    </a:solidFill>
                    <a:effectLst/>
                    <a:ea typeface="黑体" panose="02010609060101010101" pitchFamily="49" charset="-122"/>
                  </a:rPr>
                  <a:t>）分词和去停用词，设</a:t>
                </a:r>
                <a14:m>
                  <m:oMath xmlns:m="http://schemas.openxmlformats.org/officeDocument/2006/math">
                    <m:r>
                      <a:rPr lang="en-US" altLang="zh-CN" sz="1600" i="1" kern="100" smtClean="0">
                        <a:solidFill>
                          <a:srgbClr val="002060"/>
                        </a:solidFill>
                        <a:effectLst/>
                        <a:latin typeface="Cambria Math" panose="02040503050406030204" pitchFamily="18" charset="0"/>
                        <a:ea typeface="宋体" panose="02010600030101010101" pitchFamily="2" charset="-122"/>
                      </a:rPr>
                      <m:t>𝑇</m:t>
                    </m:r>
                    <m:r>
                      <a:rPr lang="en-US" altLang="zh-CN" sz="1600"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1</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2</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𝑛</m:t>
                        </m:r>
                      </m:sub>
                    </m:sSub>
                    <m:r>
                      <a:rPr lang="en-US" altLang="zh-CN" sz="1600" kern="100">
                        <a:solidFill>
                          <a:srgbClr val="002060"/>
                        </a:solidFill>
                        <a:effectLst/>
                        <a:latin typeface="Cambria Math" panose="02040503050406030204" pitchFamily="18" charset="0"/>
                        <a:ea typeface="宋体" panose="02010600030101010101" pitchFamily="2" charset="-122"/>
                      </a:rPr>
                      <m:t>}</m:t>
                    </m:r>
                  </m:oMath>
                </a14:m>
                <a:r>
                  <a:rPr lang="zh-CN" altLang="zh-CN" sz="1600" kern="100" dirty="0">
                    <a:solidFill>
                      <a:srgbClr val="002060"/>
                    </a:solidFill>
                    <a:effectLst/>
                    <a:ea typeface="黑体" panose="02010609060101010101" pitchFamily="49" charset="-122"/>
                  </a:rPr>
                  <a:t>，则</a:t>
                </a:r>
                <a14:m>
                  <m:oMath xmlns:m="http://schemas.openxmlformats.org/officeDocument/2006/math">
                    <m:sSub>
                      <m:sSubPr>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1</m:t>
                        </m:r>
                      </m:sub>
                    </m:sSub>
                  </m:oMath>
                </a14:m>
                <a:r>
                  <a:rPr lang="en-US" altLang="zh-CN" sz="1600" kern="100" dirty="0">
                    <a:solidFill>
                      <a:srgbClr val="002060"/>
                    </a:solidFill>
                    <a:effectLst/>
                    <a:ea typeface="黑体" panose="02010609060101010101" pitchFamily="49" charset="-122"/>
                  </a:rPr>
                  <a:t>=</a:t>
                </a:r>
                <a14:m>
                  <m:oMath xmlns:m="http://schemas.openxmlformats.org/officeDocument/2006/math">
                    <m:r>
                      <a:rPr lang="en-US" altLang="zh-CN" sz="1600" i="1" kern="100">
                        <a:solidFill>
                          <a:srgbClr val="002060"/>
                        </a:solidFill>
                        <a:effectLst/>
                        <a:latin typeface="Cambria Math" panose="02040503050406030204" pitchFamily="18" charset="0"/>
                        <a:ea typeface="宋体" panose="02010600030101010101" pitchFamily="2" charset="-122"/>
                      </a:rPr>
                      <m:t>′</m:t>
                    </m:r>
                    <m:r>
                      <a:rPr lang="zh-CN" altLang="zh-CN" sz="1600" kern="100">
                        <a:solidFill>
                          <a:srgbClr val="002060"/>
                        </a:solidFill>
                        <a:effectLst/>
                        <a:latin typeface="Cambria Math" panose="02040503050406030204" pitchFamily="18" charset="0"/>
                        <a:ea typeface="宋体" panose="02010600030101010101" pitchFamily="2" charset="-122"/>
                      </a:rPr>
                      <m:t>您</m:t>
                    </m:r>
                    <m:r>
                      <a:rPr lang="en-US" altLang="zh-CN" sz="1600" i="1" kern="100">
                        <a:solidFill>
                          <a:srgbClr val="002060"/>
                        </a:solidFill>
                        <a:effectLst/>
                        <a:latin typeface="Cambria Math" panose="02040503050406030204" pitchFamily="18" charset="0"/>
                        <a:ea typeface="宋体" panose="02010600030101010101" pitchFamily="2" charset="-122"/>
                      </a:rPr>
                      <m:t>′</m:t>
                    </m:r>
                  </m:oMath>
                </a14:m>
                <a:r>
                  <a:rPr lang="zh-CN" altLang="zh-CN" sz="1600" kern="100" dirty="0">
                    <a:solidFill>
                      <a:srgbClr val="002060"/>
                    </a:solidFill>
                    <a:effectLst/>
                    <a:ea typeface="黑体" panose="02010609060101010101" pitchFamily="49" charset="-122"/>
                  </a:rPr>
                  <a:t>，</a:t>
                </a:r>
                <a14:m>
                  <m:oMath xmlns:m="http://schemas.openxmlformats.org/officeDocument/2006/math">
                    <m:sSub>
                      <m:sSubPr>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2</m:t>
                        </m:r>
                      </m:sub>
                    </m:sSub>
                  </m:oMath>
                </a14:m>
                <a:r>
                  <a:rPr lang="en-US" altLang="zh-CN" sz="1600" kern="100" dirty="0">
                    <a:solidFill>
                      <a:srgbClr val="002060"/>
                    </a:solidFill>
                    <a:effectLst/>
                    <a:ea typeface="黑体" panose="02010609060101010101" pitchFamily="49" charset="-122"/>
                  </a:rPr>
                  <a:t>=</a:t>
                </a:r>
                <a14:m>
                  <m:oMath xmlns:m="http://schemas.openxmlformats.org/officeDocument/2006/math">
                    <m:r>
                      <a:rPr lang="en-US" altLang="zh-CN" sz="1600" i="1" kern="100">
                        <a:solidFill>
                          <a:srgbClr val="002060"/>
                        </a:solidFill>
                        <a:effectLst/>
                        <a:latin typeface="Cambria Math" panose="02040503050406030204" pitchFamily="18" charset="0"/>
                        <a:ea typeface="宋体" panose="02010600030101010101" pitchFamily="2" charset="-122"/>
                      </a:rPr>
                      <m:t>′</m:t>
                    </m:r>
                    <m:r>
                      <a:rPr lang="zh-CN" altLang="zh-CN" sz="1600" kern="100">
                        <a:solidFill>
                          <a:srgbClr val="002060"/>
                        </a:solidFill>
                        <a:effectLst/>
                        <a:latin typeface="Cambria Math" panose="02040503050406030204" pitchFamily="18" charset="0"/>
                        <a:ea typeface="宋体" panose="02010600030101010101" pitchFamily="2" charset="-122"/>
                      </a:rPr>
                      <m:t>好</m:t>
                    </m:r>
                    <m:r>
                      <a:rPr lang="en-US" altLang="zh-CN" sz="1600" i="1" kern="100">
                        <a:solidFill>
                          <a:srgbClr val="002060"/>
                        </a:solidFill>
                        <a:effectLst/>
                        <a:latin typeface="Cambria Math" panose="02040503050406030204" pitchFamily="18" charset="0"/>
                        <a:ea typeface="宋体" panose="02010600030101010101" pitchFamily="2" charset="-122"/>
                      </a:rPr>
                      <m:t>′</m:t>
                    </m:r>
                  </m:oMath>
                </a14:m>
                <a:r>
                  <a:rPr lang="zh-CN" altLang="zh-CN" sz="1600" kern="100" dirty="0">
                    <a:solidFill>
                      <a:srgbClr val="002060"/>
                    </a:solidFill>
                    <a:effectLst/>
                    <a:ea typeface="黑体" panose="02010609060101010101" pitchFamily="49" charset="-122"/>
                  </a:rPr>
                  <a:t>，…，</a:t>
                </a:r>
                <a14:m>
                  <m:oMath xmlns:m="http://schemas.openxmlformats.org/officeDocument/2006/math">
                    <m:sSub>
                      <m:sSubPr>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i="1" kern="100">
                            <a:solidFill>
                              <a:srgbClr val="002060"/>
                            </a:solidFill>
                            <a:effectLst/>
                            <a:latin typeface="Cambria Math" panose="02040503050406030204" pitchFamily="18" charset="0"/>
                            <a:ea typeface="宋体" panose="02010600030101010101" pitchFamily="2" charset="-122"/>
                          </a:rPr>
                          <m:t>𝑤</m:t>
                        </m:r>
                      </m:e>
                      <m:sub>
                        <m:r>
                          <a:rPr lang="en-US" altLang="zh-CN" sz="1600" i="1" kern="100">
                            <a:solidFill>
                              <a:srgbClr val="002060"/>
                            </a:solidFill>
                            <a:effectLst/>
                            <a:latin typeface="Cambria Math" panose="02040503050406030204" pitchFamily="18" charset="0"/>
                            <a:ea typeface="宋体" panose="02010600030101010101" pitchFamily="2" charset="-122"/>
                          </a:rPr>
                          <m:t>𝑛</m:t>
                        </m:r>
                      </m:sub>
                    </m:sSub>
                  </m:oMath>
                </a14:m>
                <a:r>
                  <a:rPr lang="en-US" altLang="zh-CN" sz="1600" kern="100" dirty="0">
                    <a:solidFill>
                      <a:srgbClr val="002060"/>
                    </a:solidFill>
                    <a:effectLst/>
                    <a:ea typeface="黑体" panose="02010609060101010101" pitchFamily="49" charset="-122"/>
                  </a:rPr>
                  <a:t>=</a:t>
                </a:r>
                <a14:m>
                  <m:oMath xmlns:m="http://schemas.openxmlformats.org/officeDocument/2006/math">
                    <m:r>
                      <a:rPr lang="en-US" altLang="zh-CN" sz="1600" i="1" kern="100">
                        <a:solidFill>
                          <a:srgbClr val="002060"/>
                        </a:solidFill>
                        <a:effectLst/>
                        <a:latin typeface="Cambria Math" panose="02040503050406030204" pitchFamily="18" charset="0"/>
                        <a:ea typeface="宋体" panose="02010600030101010101" pitchFamily="2" charset="-122"/>
                      </a:rPr>
                      <m:t>′</m:t>
                    </m:r>
                    <m:r>
                      <a:rPr lang="zh-CN" altLang="zh-CN" sz="1600" kern="100">
                        <a:solidFill>
                          <a:srgbClr val="002060"/>
                        </a:solidFill>
                        <a:effectLst/>
                        <a:latin typeface="Cambria Math" panose="02040503050406030204" pitchFamily="18" charset="0"/>
                        <a:ea typeface="宋体" panose="02010600030101010101" pitchFamily="2" charset="-122"/>
                      </a:rPr>
                      <m:t>务</m:t>
                    </m:r>
                    <m:r>
                      <a:rPr lang="en-US" altLang="zh-CN" sz="1600" i="1" kern="100">
                        <a:solidFill>
                          <a:srgbClr val="002060"/>
                        </a:solidFill>
                        <a:effectLst/>
                        <a:latin typeface="Cambria Math" panose="02040503050406030204" pitchFamily="18" charset="0"/>
                        <a:ea typeface="宋体" panose="02010600030101010101" pitchFamily="2" charset="-122"/>
                      </a:rPr>
                      <m:t>′</m:t>
                    </m:r>
                  </m:oMath>
                </a14:m>
                <a:endParaRPr lang="zh-CN" altLang="zh-CN" sz="1600" kern="100" dirty="0">
                  <a:solidFill>
                    <a:srgbClr val="002060"/>
                  </a:solidFill>
                  <a:effectLst/>
                  <a:ea typeface="黑体" panose="02010609060101010101" pitchFamily="49" charset="-122"/>
                </a:endParaRPr>
              </a:p>
              <a:p>
                <a:pPr indent="0" algn="just">
                  <a:lnSpc>
                    <a:spcPct val="150000"/>
                  </a:lnSpc>
                  <a:buNone/>
                </a:pPr>
                <a:r>
                  <a:rPr lang="en-US" altLang="zh-CN" sz="1600" kern="100" dirty="0">
                    <a:solidFill>
                      <a:srgbClr val="002060"/>
                    </a:solidFill>
                    <a:effectLst/>
                    <a:ea typeface="黑体" panose="02010609060101010101" pitchFamily="49" charset="-122"/>
                  </a:rPr>
                  <a:t>2</a:t>
                </a:r>
                <a:r>
                  <a:rPr lang="zh-CN" altLang="zh-CN" sz="1600" kern="100" dirty="0">
                    <a:solidFill>
                      <a:srgbClr val="002060"/>
                    </a:solidFill>
                    <a:effectLst/>
                    <a:ea typeface="黑体" panose="02010609060101010101" pitchFamily="49" charset="-122"/>
                  </a:rPr>
                  <a:t>）对</a:t>
                </a:r>
                <a:r>
                  <a:rPr lang="en-US" altLang="zh-CN" sz="1600" i="1" kern="100" dirty="0">
                    <a:solidFill>
                      <a:srgbClr val="002060"/>
                    </a:solidFill>
                    <a:effectLst/>
                    <a:ea typeface="黑体" panose="02010609060101010101" pitchFamily="49" charset="-122"/>
                  </a:rPr>
                  <a:t>T</a:t>
                </a:r>
                <a:r>
                  <a:rPr lang="zh-CN" altLang="zh-CN" sz="1600" kern="100" dirty="0">
                    <a:solidFill>
                      <a:srgbClr val="002060"/>
                    </a:solidFill>
                    <a:effectLst/>
                    <a:ea typeface="黑体" panose="02010609060101010101" pitchFamily="49" charset="-122"/>
                  </a:rPr>
                  <a:t>分段添加开始和结束标记，转化为词元嵌入向量</a:t>
                </a:r>
                <a14:m>
                  <m:oMath xmlns:m="http://schemas.openxmlformats.org/officeDocument/2006/math">
                    <m:r>
                      <a:rPr lang="en-US" altLang="zh-CN" sz="1600" kern="100" smtClean="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d>
                          <m:dPr>
                            <m:begChr m:val="["/>
                            <m:endChr m:val="]"/>
                            <m:ctrlPr>
                              <a:rPr lang="en-US" altLang="zh-CN" sz="1600" i="1" kern="100">
                                <a:solidFill>
                                  <a:srgbClr val="002060"/>
                                </a:solidFill>
                                <a:effectLst/>
                                <a:latin typeface="Cambria Math" panose="02040503050406030204" pitchFamily="18" charset="0"/>
                                <a:ea typeface="宋体" panose="02010600030101010101" pitchFamily="2" charset="-122"/>
                              </a:rPr>
                            </m:ctrlPr>
                          </m:dPr>
                          <m:e>
                            <m:r>
                              <a:rPr lang="en-US" altLang="zh-CN" sz="1600" i="1" kern="100">
                                <a:solidFill>
                                  <a:srgbClr val="002060"/>
                                </a:solidFill>
                                <a:effectLst/>
                                <a:latin typeface="Cambria Math" panose="02040503050406030204" pitchFamily="18" charset="0"/>
                                <a:ea typeface="宋体" panose="02010600030101010101" pitchFamily="2" charset="-122"/>
                              </a:rPr>
                              <m:t>𝐶𝐿𝑆</m:t>
                            </m:r>
                          </m:e>
                        </m:d>
                      </m:sub>
                    </m:sSub>
                    <m:r>
                      <a:rPr lang="en-US" altLang="zh-CN" sz="1600" kern="100">
                        <a:solidFill>
                          <a:srgbClr val="002060"/>
                        </a:solidFill>
                        <a:effectLst/>
                        <a:latin typeface="Cambria Math" panose="02040503050406030204" pitchFamily="18" charset="0"/>
                        <a:ea typeface="宋体" panose="02010600030101010101" pitchFamily="2" charset="-122"/>
                      </a:rPr>
                      <m:t>,</m:t>
                    </m:r>
                    <m:r>
                      <a:rPr lang="en-US" altLang="zh-CN" sz="1600" b="0" i="1" kern="100" smtClean="0">
                        <a:solidFill>
                          <a:srgbClr val="002060"/>
                        </a:solidFill>
                        <a:effectLst/>
                        <a:latin typeface="Cambria Math" panose="02040503050406030204" pitchFamily="18" charset="0"/>
                        <a:ea typeface="宋体" panose="02010600030101010101" pitchFamily="2" charset="-122"/>
                      </a:rPr>
                      <m:t>  </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zh-CN" altLang="zh-CN" sz="1600" i="1" kern="100">
                            <a:solidFill>
                              <a:srgbClr val="002060"/>
                            </a:solidFill>
                            <a:effectLst/>
                            <a:latin typeface="Cambria Math" panose="02040503050406030204" pitchFamily="18" charset="0"/>
                            <a:ea typeface="宋体" panose="02010600030101010101" pitchFamily="2" charset="-122"/>
                          </a:rPr>
                          <m:t>您</m:t>
                        </m:r>
                      </m:sub>
                    </m:sSub>
                    <m:r>
                      <a:rPr lang="en-US" altLang="zh-CN" sz="1600" i="1" kern="100">
                        <a:solidFill>
                          <a:srgbClr val="002060"/>
                        </a:solidFill>
                        <a:effectLst/>
                        <a:latin typeface="Cambria Math" panose="02040503050406030204" pitchFamily="18" charset="0"/>
                        <a:ea typeface="宋体" panose="02010600030101010101" pitchFamily="2" charset="-122"/>
                      </a:rPr>
                      <m:t>,</m:t>
                    </m:r>
                    <m:r>
                      <a:rPr lang="en-US" altLang="zh-CN" sz="1600" b="0" i="1" kern="100" smtClean="0">
                        <a:solidFill>
                          <a:srgbClr val="002060"/>
                        </a:solidFill>
                        <a:effectLst/>
                        <a:latin typeface="Cambria Math" panose="02040503050406030204" pitchFamily="18" charset="0"/>
                        <a:ea typeface="宋体" panose="02010600030101010101" pitchFamily="2" charset="-122"/>
                      </a:rPr>
                      <m:t> </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zh-CN" altLang="zh-CN" sz="1600" i="1" kern="100">
                            <a:solidFill>
                              <a:srgbClr val="002060"/>
                            </a:solidFill>
                            <a:effectLst/>
                            <a:latin typeface="Cambria Math" panose="02040503050406030204" pitchFamily="18" charset="0"/>
                            <a:ea typeface="宋体" panose="02010600030101010101" pitchFamily="2" charset="-122"/>
                          </a:rPr>
                          <m:t>好</m:t>
                        </m:r>
                      </m:sub>
                    </m:sSub>
                    <m:r>
                      <a:rPr lang="en-US" altLang="zh-CN" sz="1600" kern="100">
                        <a:solidFill>
                          <a:srgbClr val="002060"/>
                        </a:solidFill>
                        <a:effectLst/>
                        <a:latin typeface="Cambria Math" panose="02040503050406030204" pitchFamily="18" charset="0"/>
                        <a:ea typeface="宋体" panose="02010600030101010101" pitchFamily="2" charset="-122"/>
                      </a:rPr>
                      <m:t>,</m:t>
                    </m:r>
                    <m:r>
                      <a:rPr lang="en-US" altLang="zh-CN" sz="1600" b="0" i="0" kern="100" smtClean="0">
                        <a:solidFill>
                          <a:srgbClr val="002060"/>
                        </a:solidFill>
                        <a:effectLst/>
                        <a:latin typeface="Cambria Math" panose="02040503050406030204" pitchFamily="18" charset="0"/>
                        <a:ea typeface="宋体" panose="02010600030101010101" pitchFamily="2" charset="-122"/>
                      </a:rPr>
                      <m:t> </m:t>
                    </m:r>
                    <m:r>
                      <a:rPr lang="en-US" altLang="zh-CN" sz="1600" kern="100">
                        <a:solidFill>
                          <a:srgbClr val="002060"/>
                        </a:solidFill>
                        <a:effectLst/>
                        <a:latin typeface="Cambria Math" panose="02040503050406030204" pitchFamily="18" charset="0"/>
                        <a:ea typeface="宋体" panose="02010600030101010101" pitchFamily="2" charset="-122"/>
                      </a:rPr>
                      <m:t>…</m:t>
                    </m:r>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zh-CN" altLang="zh-CN" sz="1600" i="1" kern="100">
                            <a:solidFill>
                              <a:srgbClr val="002060"/>
                            </a:solidFill>
                            <a:effectLst/>
                            <a:latin typeface="Cambria Math" panose="02040503050406030204" pitchFamily="18" charset="0"/>
                            <a:ea typeface="宋体" panose="02010600030101010101" pitchFamily="2" charset="-122"/>
                          </a:rPr>
                          <m:t>务</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m:t>
                        </m:r>
                        <m:r>
                          <a:rPr lang="en-US" altLang="zh-CN" sz="1600" i="1" kern="100">
                            <a:solidFill>
                              <a:srgbClr val="002060"/>
                            </a:solidFill>
                            <a:effectLst/>
                            <a:latin typeface="Cambria Math" panose="02040503050406030204" pitchFamily="18" charset="0"/>
                            <a:ea typeface="宋体" panose="02010600030101010101" pitchFamily="2" charset="-122"/>
                          </a:rPr>
                          <m:t>𝑆𝐸𝑃</m:t>
                        </m:r>
                        <m:r>
                          <a:rPr lang="en-US" altLang="zh-CN" sz="1600" i="1" kern="100">
                            <a:solidFill>
                              <a:srgbClr val="002060"/>
                            </a:solidFill>
                            <a:effectLst/>
                            <a:latin typeface="Cambria Math" panose="02040503050406030204" pitchFamily="18" charset="0"/>
                            <a:ea typeface="宋体" panose="02010600030101010101" pitchFamily="2" charset="-122"/>
                          </a:rPr>
                          <m:t>]</m:t>
                        </m:r>
                      </m:sub>
                    </m:sSub>
                    <m:r>
                      <a:rPr lang="en-US" altLang="zh-CN" sz="1600" kern="100">
                        <a:solidFill>
                          <a:srgbClr val="002060"/>
                        </a:solidFill>
                        <a:effectLst/>
                        <a:latin typeface="Cambria Math" panose="02040503050406030204" pitchFamily="18" charset="0"/>
                        <a:ea typeface="宋体" panose="02010600030101010101" pitchFamily="2" charset="-122"/>
                      </a:rPr>
                      <m:t>}</m:t>
                    </m:r>
                  </m:oMath>
                </a14:m>
                <a:endParaRPr lang="zh-CN" altLang="zh-CN" sz="1600" kern="100" dirty="0">
                  <a:solidFill>
                    <a:srgbClr val="002060"/>
                  </a:solidFill>
                  <a:effectLst/>
                  <a:ea typeface="黑体" panose="02010609060101010101" pitchFamily="49" charset="-122"/>
                </a:endParaRPr>
              </a:p>
              <a:p>
                <a:pPr indent="0" algn="just">
                  <a:lnSpc>
                    <a:spcPct val="150000"/>
                  </a:lnSpc>
                  <a:buNone/>
                </a:pPr>
                <a:r>
                  <a:rPr lang="en-US" altLang="zh-CN" sz="1600" kern="100" dirty="0">
                    <a:solidFill>
                      <a:srgbClr val="002060"/>
                    </a:solidFill>
                    <a:effectLst/>
                    <a:ea typeface="黑体" panose="02010609060101010101" pitchFamily="49" charset="-122"/>
                  </a:rPr>
                  <a:t>3</a:t>
                </a:r>
                <a:r>
                  <a:rPr lang="zh-CN" altLang="zh-CN" sz="1600" kern="100" dirty="0">
                    <a:solidFill>
                      <a:srgbClr val="002060"/>
                    </a:solidFill>
                    <a:effectLst/>
                    <a:ea typeface="黑体" panose="02010609060101010101" pitchFamily="49" charset="-122"/>
                  </a:rPr>
                  <a:t>）对</a:t>
                </a:r>
                <a14:m>
                  <m:oMath xmlns:m="http://schemas.openxmlformats.org/officeDocument/2006/math">
                    <m:r>
                      <a:rPr lang="en-US" altLang="zh-CN" sz="1600" i="1" kern="100" smtClean="0">
                        <a:solidFill>
                          <a:srgbClr val="002060"/>
                        </a:solidFill>
                        <a:effectLst/>
                        <a:latin typeface="Cambria Math" panose="02040503050406030204" pitchFamily="18" charset="0"/>
                        <a:ea typeface="宋体" panose="02010600030101010101" pitchFamily="2" charset="-122"/>
                      </a:rPr>
                      <m:t>𝑇</m:t>
                    </m:r>
                  </m:oMath>
                </a14:m>
                <a:r>
                  <a:rPr lang="zh-CN" altLang="zh-CN" sz="1600" kern="100" dirty="0">
                    <a:solidFill>
                      <a:srgbClr val="002060"/>
                    </a:solidFill>
                    <a:effectLst/>
                    <a:ea typeface="黑体" panose="02010609060101010101" pitchFamily="49" charset="-122"/>
                  </a:rPr>
                  <a:t>进行掩码并添加为分段嵌入向量</a:t>
                </a:r>
                <a14:m>
                  <m:oMath xmlns:m="http://schemas.openxmlformats.org/officeDocument/2006/math">
                    <m:d>
                      <m:dPr>
                        <m:begChr m:val="{"/>
                        <m:endChr m:val="}"/>
                        <m:ctrlPr>
                          <a:rPr lang="en-US" altLang="zh-CN" sz="1600" i="1" kern="100" smtClean="0">
                            <a:solidFill>
                              <a:srgbClr val="002060"/>
                            </a:solidFill>
                            <a:effectLst/>
                            <a:latin typeface="Cambria Math" panose="02040503050406030204" pitchFamily="18" charset="0"/>
                            <a:ea typeface="宋体" panose="02010600030101010101" pitchFamily="2" charset="-122"/>
                          </a:rPr>
                        </m:ctrlPr>
                      </m:dPr>
                      <m:e>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𝐵</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𝐵</m:t>
                            </m:r>
                          </m:sub>
                        </m:sSub>
                      </m:e>
                    </m:d>
                  </m:oMath>
                </a14:m>
                <a:endParaRPr lang="en-US" altLang="zh-CN" sz="1600" kern="100" dirty="0">
                  <a:solidFill>
                    <a:srgbClr val="002060"/>
                  </a:solidFill>
                  <a:effectLst/>
                  <a:latin typeface="Cambria Math" panose="02040503050406030204" pitchFamily="18" charset="0"/>
                  <a:ea typeface="宋体" panose="02010600030101010101" pitchFamily="2" charset="-122"/>
                </a:endParaRPr>
              </a:p>
              <a:p>
                <a:pPr indent="0" algn="just">
                  <a:lnSpc>
                    <a:spcPct val="150000"/>
                  </a:lnSpc>
                  <a:buNone/>
                </a:pPr>
                <a:r>
                  <a:rPr lang="en-US" altLang="zh-CN" sz="1600" kern="100" dirty="0">
                    <a:solidFill>
                      <a:srgbClr val="002060"/>
                    </a:solidFill>
                    <a:effectLst/>
                    <a:ea typeface="Cambria Math" panose="02040503050406030204" pitchFamily="18" charset="0"/>
                  </a:rPr>
                  <a:t>       </a:t>
                </a:r>
                <a14:m>
                  <m:oMath xmlns:m="http://schemas.openxmlformats.org/officeDocument/2006/math">
                    <m:sSub>
                      <m:sSubPr>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oMath>
                </a14:m>
                <a:r>
                  <a:rPr lang="zh-CN" altLang="zh-CN" sz="1600" kern="100" dirty="0">
                    <a:solidFill>
                      <a:srgbClr val="002060"/>
                    </a:solidFill>
                    <a:effectLst/>
                    <a:ea typeface="黑体" panose="02010609060101010101" pitchFamily="49" charset="-122"/>
                  </a:rPr>
                  <a:t>表示第一个句子序列“您好”</a:t>
                </a:r>
                <a:endParaRPr lang="en-US" altLang="zh-CN" sz="1600" kern="100" dirty="0">
                  <a:solidFill>
                    <a:srgbClr val="002060"/>
                  </a:solidFill>
                  <a:effectLst/>
                  <a:ea typeface="黑体" panose="02010609060101010101" pitchFamily="49" charset="-122"/>
                </a:endParaRPr>
              </a:p>
              <a:p>
                <a:pPr indent="0" algn="just">
                  <a:lnSpc>
                    <a:spcPct val="150000"/>
                  </a:lnSpc>
                  <a:buNone/>
                </a:pPr>
                <a:r>
                  <a:rPr lang="en-US" altLang="zh-CN" sz="1600" kern="100" dirty="0">
                    <a:solidFill>
                      <a:srgbClr val="002060"/>
                    </a:solidFill>
                    <a:ea typeface="黑体" panose="02010609060101010101" pitchFamily="49" charset="-122"/>
                  </a:rPr>
                  <a:t>      </a:t>
                </a:r>
                <a:r>
                  <a:rPr lang="zh-CN" altLang="zh-CN" sz="1600" kern="100" dirty="0">
                    <a:solidFill>
                      <a:srgbClr val="002060"/>
                    </a:solidFill>
                    <a:effectLst/>
                    <a:ea typeface="黑体" panose="02010609060101010101" pitchFamily="49" charset="-122"/>
                  </a:rPr>
                  <a:t> </a:t>
                </a:r>
                <a14:m>
                  <m:oMath xmlns:m="http://schemas.openxmlformats.org/officeDocument/2006/math">
                    <m:sSub>
                      <m:sSubPr>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𝐵</m:t>
                        </m:r>
                      </m:sub>
                    </m:sSub>
                  </m:oMath>
                </a14:m>
                <a:r>
                  <a:rPr lang="zh-CN" altLang="zh-CN" sz="1600" kern="100" dirty="0">
                    <a:solidFill>
                      <a:srgbClr val="002060"/>
                    </a:solidFill>
                    <a:effectLst/>
                    <a:ea typeface="黑体" panose="02010609060101010101" pitchFamily="49" charset="-122"/>
                  </a:rPr>
                  <a:t>表示第二个句子序列“很高兴为您服务”</a:t>
                </a:r>
              </a:p>
              <a:p>
                <a:pPr indent="0" algn="just">
                  <a:lnSpc>
                    <a:spcPct val="150000"/>
                  </a:lnSpc>
                  <a:buNone/>
                </a:pPr>
                <a:r>
                  <a:rPr lang="en-US" altLang="zh-CN" sz="1600" kern="100" dirty="0">
                    <a:solidFill>
                      <a:srgbClr val="002060"/>
                    </a:solidFill>
                    <a:effectLst/>
                    <a:ea typeface="黑体" panose="02010609060101010101" pitchFamily="49" charset="-122"/>
                  </a:rPr>
                  <a:t>4</a:t>
                </a:r>
                <a:r>
                  <a:rPr lang="zh-CN" altLang="zh-CN" sz="1600" kern="100" dirty="0">
                    <a:solidFill>
                      <a:srgbClr val="002060"/>
                    </a:solidFill>
                    <a:effectLst/>
                    <a:ea typeface="黑体" panose="02010609060101010101" pitchFamily="49" charset="-122"/>
                  </a:rPr>
                  <a:t>）获取</a:t>
                </a:r>
                <a14:m>
                  <m:oMath xmlns:m="http://schemas.openxmlformats.org/officeDocument/2006/math">
                    <m:r>
                      <a:rPr lang="en-US" altLang="zh-CN" sz="1600" i="1" kern="100">
                        <a:solidFill>
                          <a:srgbClr val="002060"/>
                        </a:solidFill>
                        <a:effectLst/>
                        <a:latin typeface="Cambria Math" panose="02040503050406030204" pitchFamily="18" charset="0"/>
                        <a:ea typeface="宋体" panose="02010600030101010101" pitchFamily="2" charset="-122"/>
                      </a:rPr>
                      <m:t>𝑇</m:t>
                    </m:r>
                  </m:oMath>
                </a14:m>
                <a:r>
                  <a:rPr lang="zh-CN" altLang="zh-CN" sz="1600" kern="100" dirty="0">
                    <a:solidFill>
                      <a:srgbClr val="002060"/>
                    </a:solidFill>
                    <a:effectLst/>
                    <a:ea typeface="黑体" panose="02010609060101010101" pitchFamily="49" charset="-122"/>
                  </a:rPr>
                  <a:t>的位置嵌入向量</a:t>
                </a:r>
                <a14:m>
                  <m:oMath xmlns:m="http://schemas.openxmlformats.org/officeDocument/2006/math">
                    <m:r>
                      <a:rPr lang="en-US" altLang="zh-CN" sz="1600" kern="100" smtClean="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0</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1</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2</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11</m:t>
                        </m:r>
                      </m:sub>
                    </m:sSub>
                    <m:r>
                      <a:rPr lang="en-US" altLang="zh-CN" sz="1600"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12</m:t>
                        </m:r>
                      </m:sub>
                    </m:sSub>
                    <m:r>
                      <a:rPr lang="en-US" altLang="zh-CN" sz="1600" kern="100">
                        <a:solidFill>
                          <a:srgbClr val="002060"/>
                        </a:solidFill>
                        <a:effectLst/>
                        <a:latin typeface="Cambria Math" panose="02040503050406030204" pitchFamily="18" charset="0"/>
                        <a:ea typeface="宋体" panose="02010600030101010101" pitchFamily="2" charset="-122"/>
                      </a:rPr>
                      <m:t>}</m:t>
                    </m:r>
                  </m:oMath>
                </a14:m>
                <a:endParaRPr lang="zh-CN" altLang="zh-CN" sz="1600" kern="100" dirty="0">
                  <a:solidFill>
                    <a:srgbClr val="002060"/>
                  </a:solidFill>
                  <a:effectLst/>
                  <a:ea typeface="黑体" panose="02010609060101010101" pitchFamily="49" charset="-122"/>
                </a:endParaRPr>
              </a:p>
              <a:p>
                <a:pPr indent="0" algn="just">
                  <a:lnSpc>
                    <a:spcPct val="150000"/>
                  </a:lnSpc>
                  <a:buNone/>
                </a:pPr>
                <a:r>
                  <a:rPr lang="en-US" altLang="zh-CN" sz="1600" kern="100" dirty="0">
                    <a:solidFill>
                      <a:srgbClr val="002060"/>
                    </a:solidFill>
                    <a:effectLst/>
                    <a:ea typeface="黑体" panose="02010609060101010101" pitchFamily="49" charset="-122"/>
                  </a:rPr>
                  <a:t>5</a:t>
                </a:r>
                <a:r>
                  <a:rPr lang="zh-CN" altLang="zh-CN" sz="1600" kern="100" dirty="0">
                    <a:solidFill>
                      <a:srgbClr val="002060"/>
                    </a:solidFill>
                    <a:effectLst/>
                    <a:ea typeface="黑体" panose="02010609060101010101" pitchFamily="49" charset="-122"/>
                  </a:rPr>
                  <a:t>）</a:t>
                </a:r>
                <a14:m>
                  <m:oMath xmlns:m="http://schemas.openxmlformats.org/officeDocument/2006/math">
                    <m:sSup>
                      <m:sSupPr>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sSupPr>
                      <m:e>
                        <m:r>
                          <a:rPr lang="en-US" altLang="zh-CN" sz="1600" b="1" i="1" kern="100">
                            <a:solidFill>
                              <a:srgbClr val="002060"/>
                            </a:solidFill>
                            <a:effectLst/>
                            <a:latin typeface="Cambria Math" panose="02040503050406030204" pitchFamily="18" charset="0"/>
                            <a:ea typeface="宋体" panose="02010600030101010101" pitchFamily="2" charset="-122"/>
                          </a:rPr>
                          <m:t>𝑬</m:t>
                        </m:r>
                      </m:e>
                      <m:sup>
                        <m:r>
                          <a:rPr lang="en-US" altLang="zh-CN" sz="1600" i="1" kern="100">
                            <a:solidFill>
                              <a:srgbClr val="002060"/>
                            </a:solidFill>
                            <a:effectLst/>
                            <a:latin typeface="Cambria Math" panose="02040503050406030204" pitchFamily="18" charset="0"/>
                            <a:ea typeface="宋体" panose="02010600030101010101" pitchFamily="2" charset="-122"/>
                          </a:rPr>
                          <m:t>0</m:t>
                        </m:r>
                      </m:sup>
                    </m:sSup>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d>
                          <m:dPr>
                            <m:begChr m:val="["/>
                            <m:endChr m:val="]"/>
                            <m:ctrlPr>
                              <a:rPr lang="zh-CN" altLang="zh-CN" sz="1600" i="1" kern="100">
                                <a:solidFill>
                                  <a:srgbClr val="002060"/>
                                </a:solidFill>
                                <a:effectLst/>
                                <a:latin typeface="Cambria Math" panose="02040503050406030204" pitchFamily="18" charset="0"/>
                                <a:ea typeface="Cambria Math" panose="02040503050406030204" pitchFamily="18" charset="0"/>
                              </a:rPr>
                            </m:ctrlPr>
                          </m:dPr>
                          <m:e>
                            <m:r>
                              <a:rPr lang="en-US" altLang="zh-CN" sz="1600" i="1" kern="100">
                                <a:solidFill>
                                  <a:srgbClr val="002060"/>
                                </a:solidFill>
                                <a:effectLst/>
                                <a:latin typeface="Cambria Math" panose="02040503050406030204" pitchFamily="18" charset="0"/>
                                <a:ea typeface="宋体" panose="02010600030101010101" pitchFamily="2" charset="-122"/>
                              </a:rPr>
                              <m:t>𝐶𝐿𝑆</m:t>
                            </m:r>
                          </m:e>
                        </m:d>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0</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zh-CN" altLang="zh-CN" sz="1600" i="1" kern="100">
                            <a:solidFill>
                              <a:srgbClr val="002060"/>
                            </a:solidFill>
                            <a:effectLst/>
                            <a:latin typeface="Cambria Math" panose="02040503050406030204" pitchFamily="18" charset="0"/>
                            <a:ea typeface="宋体" panose="02010600030101010101" pitchFamily="2" charset="-122"/>
                          </a:rPr>
                          <m:t>您</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𝐴</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1</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d>
                          <m:dPr>
                            <m:begChr m:val="["/>
                            <m:endChr m:val="]"/>
                            <m:ctrlPr>
                              <a:rPr lang="zh-CN" altLang="zh-CN" sz="1600" i="1" kern="100">
                                <a:solidFill>
                                  <a:srgbClr val="002060"/>
                                </a:solidFill>
                                <a:effectLst/>
                                <a:latin typeface="Cambria Math" panose="02040503050406030204" pitchFamily="18" charset="0"/>
                                <a:ea typeface="Cambria Math" panose="02040503050406030204" pitchFamily="18" charset="0"/>
                              </a:rPr>
                            </m:ctrlPr>
                          </m:dPr>
                          <m:e>
                            <m:r>
                              <a:rPr lang="en-US" altLang="zh-CN" sz="1600" i="1" kern="100">
                                <a:solidFill>
                                  <a:srgbClr val="002060"/>
                                </a:solidFill>
                                <a:effectLst/>
                                <a:latin typeface="Cambria Math" panose="02040503050406030204" pitchFamily="18" charset="0"/>
                                <a:ea typeface="宋体" panose="02010600030101010101" pitchFamily="2" charset="-122"/>
                              </a:rPr>
                              <m:t>𝑆𝐸𝑃</m:t>
                            </m:r>
                          </m:e>
                        </m:d>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𝐵</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sSub>
                      <m:sSubPr>
                        <m:ctrlPr>
                          <a:rPr lang="zh-CN" altLang="zh-CN" sz="1600" i="1" kern="10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𝒆</m:t>
                        </m:r>
                      </m:e>
                      <m:sub>
                        <m:r>
                          <a:rPr lang="en-US" altLang="zh-CN" sz="1600" i="1" kern="100">
                            <a:solidFill>
                              <a:srgbClr val="002060"/>
                            </a:solidFill>
                            <a:effectLst/>
                            <a:latin typeface="Cambria Math" panose="02040503050406030204" pitchFamily="18" charset="0"/>
                            <a:ea typeface="宋体" panose="02010600030101010101" pitchFamily="2" charset="-122"/>
                          </a:rPr>
                          <m:t>12</m:t>
                        </m:r>
                      </m:sub>
                    </m:sSub>
                    <m:r>
                      <a:rPr lang="en-US" altLang="zh-CN" sz="1600" b="1" i="1" kern="100">
                        <a:solidFill>
                          <a:srgbClr val="002060"/>
                        </a:solidFill>
                        <a:effectLst/>
                        <a:latin typeface="Cambria Math" panose="02040503050406030204" pitchFamily="18" charset="0"/>
                        <a:ea typeface="宋体" panose="02010600030101010101" pitchFamily="2" charset="-122"/>
                      </a:rPr>
                      <m:t>]</m:t>
                    </m:r>
                  </m:oMath>
                </a14:m>
                <a:r>
                  <a:rPr lang="zh-CN" altLang="zh-CN" sz="1600" kern="100" dirty="0">
                    <a:solidFill>
                      <a:srgbClr val="002060"/>
                    </a:solidFill>
                    <a:effectLst/>
                    <a:ea typeface="黑体" panose="02010609060101010101" pitchFamily="49" charset="-122"/>
                  </a:rPr>
                  <a:t>，计算并存储每层的特征向量</a:t>
                </a:r>
                <a14:m>
                  <m:oMath xmlns:m="http://schemas.openxmlformats.org/officeDocument/2006/math">
                    <m:sSup>
                      <m:sSupPr>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sSupPr>
                      <m:e>
                        <m:r>
                          <a:rPr lang="en-US" altLang="zh-CN" sz="1600" b="1" i="1" kern="100">
                            <a:solidFill>
                              <a:srgbClr val="002060"/>
                            </a:solidFill>
                            <a:effectLst/>
                            <a:latin typeface="Cambria Math" panose="02040503050406030204" pitchFamily="18" charset="0"/>
                            <a:ea typeface="宋体" panose="02010600030101010101" pitchFamily="2" charset="-122"/>
                          </a:rPr>
                          <m:t>𝑬</m:t>
                        </m:r>
                      </m:e>
                      <m:sup>
                        <m:r>
                          <a:rPr lang="en-US" altLang="zh-CN" sz="1600" i="1" kern="100">
                            <a:solidFill>
                              <a:srgbClr val="002060"/>
                            </a:solidFill>
                            <a:effectLst/>
                            <a:latin typeface="Cambria Math" panose="02040503050406030204" pitchFamily="18" charset="0"/>
                            <a:ea typeface="宋体" panose="02010600030101010101" pitchFamily="2" charset="-122"/>
                          </a:rPr>
                          <m:t>𝑙</m:t>
                        </m:r>
                      </m:sup>
                    </m:sSup>
                  </m:oMath>
                </a14:m>
                <a:r>
                  <a:rPr lang="zh-CN" altLang="zh-CN" sz="1600" kern="100" dirty="0">
                    <a:solidFill>
                      <a:srgbClr val="002060"/>
                    </a:solidFill>
                    <a:effectLst/>
                    <a:ea typeface="黑体" panose="02010609060101010101" pitchFamily="49" charset="-122"/>
                  </a:rPr>
                  <a:t>及对应的特征矩阵</a:t>
                </a:r>
                <a14:m>
                  <m:oMath xmlns:m="http://schemas.openxmlformats.org/officeDocument/2006/math">
                    <m:sSup>
                      <m:sSupPr>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sSupPr>
                      <m:e>
                        <m:r>
                          <a:rPr lang="en-US" altLang="zh-CN" sz="1600" b="1" i="1" kern="100">
                            <a:solidFill>
                              <a:srgbClr val="002060"/>
                            </a:solidFill>
                            <a:effectLst/>
                            <a:latin typeface="Cambria Math" panose="02040503050406030204" pitchFamily="18" charset="0"/>
                            <a:ea typeface="宋体" panose="02010600030101010101" pitchFamily="2" charset="-122"/>
                          </a:rPr>
                          <m:t>𝑸</m:t>
                        </m:r>
                      </m:e>
                      <m:sup>
                        <m:r>
                          <a:rPr lang="en-US" altLang="zh-CN" sz="1600" b="1" i="1" kern="100">
                            <a:solidFill>
                              <a:srgbClr val="002060"/>
                            </a:solidFill>
                            <a:effectLst/>
                            <a:latin typeface="Cambria Math" panose="02040503050406030204" pitchFamily="18" charset="0"/>
                            <a:ea typeface="宋体" panose="02010600030101010101" pitchFamily="2" charset="-122"/>
                          </a:rPr>
                          <m:t>(</m:t>
                        </m:r>
                        <m:r>
                          <a:rPr lang="en-US" altLang="zh-CN" sz="1600" b="1" i="1" kern="100">
                            <a:solidFill>
                              <a:srgbClr val="002060"/>
                            </a:solidFill>
                            <a:effectLst/>
                            <a:latin typeface="Cambria Math" panose="02040503050406030204" pitchFamily="18" charset="0"/>
                            <a:ea typeface="宋体" panose="02010600030101010101" pitchFamily="2" charset="-122"/>
                          </a:rPr>
                          <m:t>𝒍</m:t>
                        </m:r>
                        <m:r>
                          <a:rPr lang="en-US" altLang="zh-CN" sz="1600" b="1" i="1" kern="100">
                            <a:solidFill>
                              <a:srgbClr val="002060"/>
                            </a:solidFill>
                            <a:effectLst/>
                            <a:latin typeface="Cambria Math" panose="02040503050406030204" pitchFamily="18" charset="0"/>
                            <a:ea typeface="宋体" panose="02010600030101010101" pitchFamily="2" charset="-122"/>
                          </a:rPr>
                          <m:t>)</m:t>
                        </m:r>
                      </m:sup>
                    </m:sSup>
                  </m:oMath>
                </a14:m>
                <a:r>
                  <a:rPr lang="zh-CN" altLang="zh-CN" sz="1600" i="1" kern="100" dirty="0">
                    <a:solidFill>
                      <a:srgbClr val="002060"/>
                    </a:solidFill>
                    <a:effectLst/>
                    <a:ea typeface="黑体" panose="02010609060101010101" pitchFamily="49" charset="-122"/>
                  </a:rPr>
                  <a:t>、</a:t>
                </a:r>
                <a14:m>
                  <m:oMath xmlns:m="http://schemas.openxmlformats.org/officeDocument/2006/math">
                    <m:sSup>
                      <m:sSupPr>
                        <m:ctrlPr>
                          <a:rPr lang="zh-CN" altLang="zh-CN" sz="1600" b="1" i="1" kern="100">
                            <a:solidFill>
                              <a:srgbClr val="002060"/>
                            </a:solidFill>
                            <a:effectLst/>
                            <a:latin typeface="Cambria Math" panose="02040503050406030204" pitchFamily="18" charset="0"/>
                            <a:ea typeface="Cambria Math" panose="02040503050406030204" pitchFamily="18" charset="0"/>
                          </a:rPr>
                        </m:ctrlPr>
                      </m:sSupPr>
                      <m:e>
                        <m:r>
                          <a:rPr lang="en-US" altLang="zh-CN" sz="1600" b="1" i="1" kern="100">
                            <a:solidFill>
                              <a:srgbClr val="002060"/>
                            </a:solidFill>
                            <a:effectLst/>
                            <a:latin typeface="Cambria Math" panose="02040503050406030204" pitchFamily="18" charset="0"/>
                            <a:ea typeface="宋体" panose="02010600030101010101" pitchFamily="2" charset="-122"/>
                          </a:rPr>
                          <m:t>𝑲</m:t>
                        </m:r>
                      </m:e>
                      <m:sup>
                        <m:r>
                          <a:rPr lang="en-US" altLang="zh-CN" sz="1600" b="1" i="1" kern="100">
                            <a:solidFill>
                              <a:srgbClr val="002060"/>
                            </a:solidFill>
                            <a:effectLst/>
                            <a:latin typeface="Cambria Math" panose="02040503050406030204" pitchFamily="18" charset="0"/>
                            <a:ea typeface="宋体" panose="02010600030101010101" pitchFamily="2" charset="-122"/>
                          </a:rPr>
                          <m:t>(</m:t>
                        </m:r>
                        <m:r>
                          <a:rPr lang="en-US" altLang="zh-CN" sz="1600" b="1" i="1" kern="100">
                            <a:solidFill>
                              <a:srgbClr val="002060"/>
                            </a:solidFill>
                            <a:effectLst/>
                            <a:latin typeface="Cambria Math" panose="02040503050406030204" pitchFamily="18" charset="0"/>
                            <a:ea typeface="宋体" panose="02010600030101010101" pitchFamily="2" charset="-122"/>
                          </a:rPr>
                          <m:t>𝒍</m:t>
                        </m:r>
                        <m:r>
                          <a:rPr lang="en-US" altLang="zh-CN" sz="1600" b="1" i="1" kern="100">
                            <a:solidFill>
                              <a:srgbClr val="002060"/>
                            </a:solidFill>
                            <a:effectLst/>
                            <a:latin typeface="Cambria Math" panose="02040503050406030204" pitchFamily="18" charset="0"/>
                            <a:ea typeface="宋体" panose="02010600030101010101" pitchFamily="2" charset="-122"/>
                          </a:rPr>
                          <m:t>)</m:t>
                        </m:r>
                      </m:sup>
                    </m:sSup>
                  </m:oMath>
                </a14:m>
                <a:r>
                  <a:rPr lang="zh-CN" altLang="zh-CN" sz="1600" kern="100" dirty="0">
                    <a:solidFill>
                      <a:srgbClr val="002060"/>
                    </a:solidFill>
                    <a:effectLst/>
                    <a:ea typeface="黑体" panose="02010609060101010101" pitchFamily="49" charset="-122"/>
                  </a:rPr>
                  <a:t>和</a:t>
                </a:r>
                <a14:m>
                  <m:oMath xmlns:m="http://schemas.openxmlformats.org/officeDocument/2006/math">
                    <m:sSup>
                      <m:sSupPr>
                        <m:ctrlPr>
                          <a:rPr lang="zh-CN" altLang="zh-CN" sz="1600" b="1" i="1" kern="100">
                            <a:solidFill>
                              <a:srgbClr val="002060"/>
                            </a:solidFill>
                            <a:effectLst/>
                            <a:latin typeface="Cambria Math" panose="02040503050406030204" pitchFamily="18" charset="0"/>
                            <a:ea typeface="Cambria Math" panose="02040503050406030204" pitchFamily="18" charset="0"/>
                          </a:rPr>
                        </m:ctrlPr>
                      </m:sSupPr>
                      <m:e>
                        <m:r>
                          <a:rPr lang="en-US" altLang="zh-CN" sz="1600" b="1" i="1" kern="100">
                            <a:solidFill>
                              <a:srgbClr val="002060"/>
                            </a:solidFill>
                            <a:effectLst/>
                            <a:latin typeface="Cambria Math" panose="02040503050406030204" pitchFamily="18" charset="0"/>
                            <a:ea typeface="宋体" panose="02010600030101010101" pitchFamily="2" charset="-122"/>
                          </a:rPr>
                          <m:t>𝑽</m:t>
                        </m:r>
                      </m:e>
                      <m:sup>
                        <m:r>
                          <a:rPr lang="en-US" altLang="zh-CN" sz="1600" b="1" i="1" kern="100">
                            <a:solidFill>
                              <a:srgbClr val="002060"/>
                            </a:solidFill>
                            <a:effectLst/>
                            <a:latin typeface="Cambria Math" panose="02040503050406030204" pitchFamily="18" charset="0"/>
                            <a:ea typeface="宋体" panose="02010600030101010101" pitchFamily="2" charset="-122"/>
                          </a:rPr>
                          <m:t>(</m:t>
                        </m:r>
                        <m:r>
                          <a:rPr lang="en-US" altLang="zh-CN" sz="1600" b="1" i="1" kern="100">
                            <a:solidFill>
                              <a:srgbClr val="002060"/>
                            </a:solidFill>
                            <a:effectLst/>
                            <a:latin typeface="Cambria Math" panose="02040503050406030204" pitchFamily="18" charset="0"/>
                            <a:ea typeface="宋体" panose="02010600030101010101" pitchFamily="2" charset="-122"/>
                          </a:rPr>
                          <m:t>𝒍</m:t>
                        </m:r>
                        <m:r>
                          <a:rPr lang="en-US" altLang="zh-CN" sz="1600" b="1" i="1" kern="100">
                            <a:solidFill>
                              <a:srgbClr val="002060"/>
                            </a:solidFill>
                            <a:effectLst/>
                            <a:latin typeface="Cambria Math" panose="02040503050406030204" pitchFamily="18" charset="0"/>
                            <a:ea typeface="宋体" panose="02010600030101010101" pitchFamily="2" charset="-122"/>
                          </a:rPr>
                          <m:t>)</m:t>
                        </m:r>
                      </m:sup>
                    </m:sSup>
                  </m:oMath>
                </a14:m>
                <a:r>
                  <a:rPr lang="zh-CN" altLang="zh-CN" sz="1600" kern="100" dirty="0">
                    <a:solidFill>
                      <a:srgbClr val="002060"/>
                    </a:solidFill>
                    <a:effectLst/>
                    <a:ea typeface="黑体" panose="02010609060101010101" pitchFamily="49" charset="-122"/>
                  </a:rPr>
                  <a:t>，由特征矩阵获取每头的注意力得分</a:t>
                </a:r>
                <a14:m>
                  <m:oMath xmlns:m="http://schemas.openxmlformats.org/officeDocument/2006/math">
                    <m:sSub>
                      <m:sSubPr>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sSubPr>
                      <m:e>
                        <m:r>
                          <a:rPr lang="en-US" altLang="zh-CN" sz="1600" b="1" i="1" kern="100">
                            <a:solidFill>
                              <a:srgbClr val="002060"/>
                            </a:solidFill>
                            <a:effectLst/>
                            <a:latin typeface="Cambria Math" panose="02040503050406030204" pitchFamily="18" charset="0"/>
                            <a:ea typeface="宋体" panose="02010600030101010101" pitchFamily="2" charset="-122"/>
                          </a:rPr>
                          <m:t>𝑯</m:t>
                        </m:r>
                      </m:e>
                      <m:sub>
                        <m:r>
                          <a:rPr lang="en-US" altLang="zh-CN" sz="1600" i="1" kern="100">
                            <a:solidFill>
                              <a:srgbClr val="002060"/>
                            </a:solidFill>
                            <a:effectLst/>
                            <a:latin typeface="Cambria Math" panose="02040503050406030204" pitchFamily="18" charset="0"/>
                            <a:ea typeface="宋体" panose="02010600030101010101" pitchFamily="2" charset="-122"/>
                          </a:rPr>
                          <m:t>𝑖</m:t>
                        </m:r>
                      </m:sub>
                    </m:sSub>
                  </m:oMath>
                </a14:m>
                <a:r>
                  <a:rPr lang="zh-CN" altLang="zh-CN" sz="1600" kern="100" dirty="0">
                    <a:solidFill>
                      <a:srgbClr val="002060"/>
                    </a:solidFill>
                    <a:effectLst/>
                    <a:ea typeface="黑体" panose="02010609060101010101" pitchFamily="49" charset="-122"/>
                  </a:rPr>
                  <a:t>，得到文本上下文的情感特征</a:t>
                </a:r>
                <a14:m>
                  <m:oMath xmlns:m="http://schemas.openxmlformats.org/officeDocument/2006/math">
                    <m:r>
                      <a:rPr lang="en-US" altLang="zh-CN" sz="1600" b="1" i="1" kern="100" smtClean="0">
                        <a:solidFill>
                          <a:srgbClr val="002060"/>
                        </a:solidFill>
                        <a:effectLst/>
                        <a:latin typeface="Cambria Math" panose="02040503050406030204" pitchFamily="18" charset="0"/>
                        <a:ea typeface="宋体" panose="02010600030101010101" pitchFamily="2" charset="-122"/>
                      </a:rPr>
                      <m:t>𝑻</m:t>
                    </m:r>
                  </m:oMath>
                </a14:m>
                <a:r>
                  <a:rPr lang="zh-CN" altLang="zh-CN" sz="1600" kern="100" dirty="0">
                    <a:solidFill>
                      <a:srgbClr val="002060"/>
                    </a:solidFill>
                    <a:effectLst/>
                    <a:ea typeface="黑体" panose="02010609060101010101" pitchFamily="49" charset="-122"/>
                  </a:rPr>
                  <a:t>，更新模型参数后得到新的文本表示</a:t>
                </a:r>
                <a14:m>
                  <m:oMath xmlns:m="http://schemas.openxmlformats.org/officeDocument/2006/math">
                    <m:acc>
                      <m:accPr>
                        <m:chr m:val="̅"/>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accPr>
                      <m:e>
                        <m:r>
                          <a:rPr lang="en-US" altLang="zh-CN" sz="1600" b="1" i="1" kern="100">
                            <a:solidFill>
                              <a:srgbClr val="002060"/>
                            </a:solidFill>
                            <a:effectLst/>
                            <a:latin typeface="Cambria Math" panose="02040503050406030204" pitchFamily="18" charset="0"/>
                            <a:ea typeface="宋体" panose="02010600030101010101" pitchFamily="2" charset="-122"/>
                          </a:rPr>
                          <m:t>𝑻</m:t>
                        </m:r>
                      </m:e>
                    </m:acc>
                  </m:oMath>
                </a14:m>
                <a:endParaRPr lang="zh-CN" altLang="zh-CN" sz="1600" kern="100" dirty="0">
                  <a:solidFill>
                    <a:srgbClr val="002060"/>
                  </a:solidFill>
                  <a:effectLst/>
                  <a:ea typeface="黑体" panose="02010609060101010101" pitchFamily="49" charset="-122"/>
                </a:endParaRPr>
              </a:p>
              <a:p>
                <a:pPr indent="0" algn="l">
                  <a:buNone/>
                </a:pPr>
                <a:r>
                  <a:rPr lang="en-US" altLang="zh-CN" sz="1600" kern="100" dirty="0">
                    <a:solidFill>
                      <a:srgbClr val="002060"/>
                    </a:solidFill>
                    <a:effectLst/>
                    <a:ea typeface="黑体" panose="02010609060101010101" pitchFamily="49" charset="-122"/>
                  </a:rPr>
                  <a:t>6</a:t>
                </a:r>
                <a:r>
                  <a:rPr lang="zh-CN" altLang="zh-CN" sz="1600" kern="100" dirty="0">
                    <a:solidFill>
                      <a:srgbClr val="002060"/>
                    </a:solidFill>
                    <a:effectLst/>
                    <a:ea typeface="黑体" panose="02010609060101010101" pitchFamily="49" charset="-122"/>
                  </a:rPr>
                  <a:t>）由</a:t>
                </a:r>
                <a14:m>
                  <m:oMath xmlns:m="http://schemas.openxmlformats.org/officeDocument/2006/math">
                    <m:acc>
                      <m:accPr>
                        <m:chr m:val="̅"/>
                        <m:ctrlPr>
                          <a:rPr lang="zh-CN" altLang="zh-CN" sz="1600" b="1" i="1" kern="100" smtClean="0">
                            <a:solidFill>
                              <a:srgbClr val="002060"/>
                            </a:solidFill>
                            <a:effectLst/>
                            <a:latin typeface="Cambria Math" panose="02040503050406030204" pitchFamily="18" charset="0"/>
                            <a:ea typeface="Cambria Math" panose="02040503050406030204" pitchFamily="18" charset="0"/>
                          </a:rPr>
                        </m:ctrlPr>
                      </m:accPr>
                      <m:e>
                        <m:r>
                          <a:rPr lang="en-US" altLang="zh-CN" sz="1600" b="1" i="1" kern="100">
                            <a:solidFill>
                              <a:srgbClr val="002060"/>
                            </a:solidFill>
                            <a:effectLst/>
                            <a:latin typeface="Cambria Math" panose="02040503050406030204" pitchFamily="18" charset="0"/>
                            <a:ea typeface="宋体" panose="02010600030101010101" pitchFamily="2" charset="-122"/>
                          </a:rPr>
                          <m:t>𝑻</m:t>
                        </m:r>
                      </m:e>
                    </m:acc>
                  </m:oMath>
                </a14:m>
                <a:r>
                  <a:rPr lang="zh-CN" altLang="zh-CN" sz="1600" kern="100" dirty="0">
                    <a:solidFill>
                      <a:srgbClr val="002060"/>
                    </a:solidFill>
                    <a:effectLst/>
                    <a:ea typeface="黑体" panose="02010609060101010101" pitchFamily="49" charset="-122"/>
                  </a:rPr>
                  <a:t>求得</a:t>
                </a:r>
                <a14:m>
                  <m:oMath xmlns:m="http://schemas.openxmlformats.org/officeDocument/2006/math">
                    <m:acc>
                      <m:accPr>
                        <m:chr m:val="̅"/>
                        <m:ctrlPr>
                          <a:rPr lang="zh-CN" altLang="zh-CN" sz="1600" i="1" kern="100" smtClean="0">
                            <a:solidFill>
                              <a:srgbClr val="002060"/>
                            </a:solidFill>
                            <a:effectLst/>
                            <a:latin typeface="Cambria Math" panose="02040503050406030204" pitchFamily="18" charset="0"/>
                            <a:ea typeface="Cambria Math" panose="02040503050406030204" pitchFamily="18" charset="0"/>
                          </a:rPr>
                        </m:ctrlPr>
                      </m:accPr>
                      <m:e>
                        <m:r>
                          <a:rPr lang="en-US" altLang="zh-CN" sz="1600" i="1" kern="100">
                            <a:solidFill>
                              <a:srgbClr val="002060"/>
                            </a:solidFill>
                            <a:effectLst/>
                            <a:latin typeface="Cambria Math" panose="02040503050406030204" pitchFamily="18" charset="0"/>
                            <a:ea typeface="宋体" panose="02010600030101010101" pitchFamily="2" charset="-122"/>
                          </a:rPr>
                          <m:t>𝓎</m:t>
                        </m:r>
                      </m:e>
                    </m:acc>
                    <m:r>
                      <a:rPr lang="en-US" altLang="zh-CN" sz="1600" kern="100">
                        <a:solidFill>
                          <a:srgbClr val="002060"/>
                        </a:solidFill>
                        <a:effectLst/>
                        <a:latin typeface="Cambria Math" panose="02040503050406030204" pitchFamily="18" charset="0"/>
                        <a:ea typeface="宋体" panose="02010600030101010101" pitchFamily="2" charset="-122"/>
                      </a:rPr>
                      <m:t>=1</m:t>
                    </m:r>
                  </m:oMath>
                </a14:m>
                <a:r>
                  <a:rPr lang="zh-CN" altLang="zh-CN" sz="1600" kern="100" dirty="0">
                    <a:solidFill>
                      <a:srgbClr val="002060"/>
                    </a:solidFill>
                    <a:effectLst/>
                    <a:ea typeface="黑体" panose="02010609060101010101" pitchFamily="49" charset="-122"/>
                  </a:rPr>
                  <a:t>，</a:t>
                </a:r>
                <a:r>
                  <a:rPr lang="zh-CN" altLang="en-US" sz="1600" kern="100" dirty="0">
                    <a:solidFill>
                      <a:srgbClr val="002060"/>
                    </a:solidFill>
                    <a:effectLst/>
                    <a:ea typeface="黑体" panose="02010609060101010101" pitchFamily="49" charset="-122"/>
                  </a:rPr>
                  <a:t>则</a:t>
                </a:r>
                <a:r>
                  <a:rPr lang="zh-CN" altLang="zh-CN" sz="1600" kern="100" dirty="0">
                    <a:solidFill>
                      <a:srgbClr val="002060"/>
                    </a:solidFill>
                    <a:effectLst/>
                    <a:ea typeface="黑体" panose="02010609060101010101" pitchFamily="49" charset="-122"/>
                  </a:rPr>
                  <a:t>文本带有正面情感倾向</a:t>
                </a:r>
              </a:p>
              <a:p>
                <a:pPr marL="0" indent="0" eaLnBrk="1" hangingPunct="1">
                  <a:lnSpc>
                    <a:spcPct val="90000"/>
                  </a:lnSpc>
                  <a:buNone/>
                </a:pPr>
                <a:endParaRPr lang="en-US" altLang="zh-CN" sz="1800" dirty="0">
                  <a:ea typeface="黑体" panose="02010609060101010101" pitchFamily="49" charset="-122"/>
                  <a:cs typeface="Times New Roman" panose="02020603050405020304" pitchFamily="18" charset="0"/>
                </a:endParaRPr>
              </a:p>
            </p:txBody>
          </p:sp>
        </mc:Choice>
        <mc:Fallback xmlns="">
          <p:sp>
            <p:nvSpPr>
              <p:cNvPr id="19459" name="Rectangle 4"/>
              <p:cNvSpPr>
                <a:spLocks noGrp="1" noRot="1" noChangeAspect="1" noMove="1" noResize="1" noEditPoints="1" noAdjustHandles="1" noChangeArrowheads="1" noChangeShapeType="1" noTextEdit="1"/>
              </p:cNvSpPr>
              <p:nvPr>
                <p:ph type="body" idx="1"/>
              </p:nvPr>
            </p:nvSpPr>
            <p:spPr>
              <a:xfrm>
                <a:off x="683568" y="1926625"/>
                <a:ext cx="8280920" cy="4598713"/>
              </a:xfrm>
              <a:blipFill>
                <a:blip r:embed="rId3"/>
                <a:stretch>
                  <a:fillRect l="-1840" t="-398" r="-1472" b="-1989"/>
                </a:stretch>
              </a:blipFill>
            </p:spPr>
            <p:txBody>
              <a:bodyPr/>
              <a:lstStyle/>
              <a:p>
                <a:r>
                  <a:rPr lang="zh-CN" altLang="en-US">
                    <a:noFill/>
                  </a:rPr>
                  <a:t> </a:t>
                </a:r>
              </a:p>
            </p:txBody>
          </p:sp>
        </mc:Fallback>
      </mc:AlternateContent>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589655" y="2277110"/>
            <a:ext cx="2942590" cy="3881120"/>
          </a:xfrm>
        </p:spPr>
        <p:txBody>
          <a:bodyPr/>
          <a:lstStyle/>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引例</a:t>
            </a:r>
          </a:p>
          <a:p>
            <a:pPr eaLnBrk="1" hangingPunct="1">
              <a:lnSpc>
                <a:spcPts val="2800"/>
              </a:lnSpc>
              <a:spcBef>
                <a:spcPts val="0"/>
              </a:spcBef>
              <a:spcAft>
                <a:spcPts val="600"/>
              </a:spcAft>
            </a:pPr>
            <a:r>
              <a:rPr lang="zh-CN" altLang="en-US" sz="2200" dirty="0">
                <a:ea typeface="黑体" panose="02010609060101010101" pitchFamily="2" charset="-122"/>
              </a:rPr>
              <a:t>文本数据分析概述</a:t>
            </a:r>
          </a:p>
          <a:p>
            <a:pPr eaLnBrk="1" hangingPunct="1">
              <a:lnSpc>
                <a:spcPts val="2800"/>
              </a:lnSpc>
              <a:spcBef>
                <a:spcPts val="0"/>
              </a:spcBef>
              <a:spcAft>
                <a:spcPts val="600"/>
              </a:spcAft>
            </a:pPr>
            <a:r>
              <a:rPr lang="zh-CN" altLang="en-US" sz="2200" dirty="0">
                <a:ea typeface="黑体" panose="02010609060101010101" pitchFamily="2" charset="-122"/>
              </a:rPr>
              <a:t>语言模型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情感分析</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机器翻译</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616960" y="2277110"/>
            <a:ext cx="288798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p>
          <a:p>
            <a:pPr eaLnBrk="1" hangingPunct="1">
              <a:lnSpc>
                <a:spcPts val="2800"/>
              </a:lnSpc>
              <a:spcBef>
                <a:spcPts val="0"/>
              </a:spcBef>
              <a:spcAft>
                <a:spcPts val="600"/>
              </a:spcAft>
            </a:pPr>
            <a:r>
              <a:rPr lang="zh-CN" altLang="en-US" sz="2200" dirty="0">
                <a:ea typeface="黑体" panose="02010609060101010101" pitchFamily="2" charset="-122"/>
              </a:rPr>
              <a:t>文本数据分析概述</a:t>
            </a:r>
          </a:p>
          <a:p>
            <a:pPr eaLnBrk="1" hangingPunct="1">
              <a:lnSpc>
                <a:spcPts val="2800"/>
              </a:lnSpc>
              <a:spcBef>
                <a:spcPts val="0"/>
              </a:spcBef>
              <a:spcAft>
                <a:spcPts val="600"/>
              </a:spcAft>
            </a:pPr>
            <a:r>
              <a:rPr lang="zh-CN" altLang="en-US" sz="2200" dirty="0">
                <a:ea typeface="黑体" panose="02010609060101010101" pitchFamily="2" charset="-122"/>
              </a:rPr>
              <a:t>语言模型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情感分析</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机器翻译</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bwMode="auto">
          <a:xfrm>
            <a:off x="3571960" y="5650232"/>
            <a:ext cx="2008151" cy="1207768"/>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bg1"/>
              </a:solidFill>
              <a:effectLst/>
              <a:latin typeface="Times New Roman" panose="02020603050405020304" pitchFamily="18" charset="0"/>
              <a:ea typeface="黑体" panose="02010609060101010101" pitchFamily="2" charset="-122"/>
            </a:endParaRPr>
          </a:p>
        </p:txBody>
      </p:sp>
      <p:sp>
        <p:nvSpPr>
          <p:cNvPr id="51" name="矩形 50"/>
          <p:cNvSpPr/>
          <p:nvPr/>
        </p:nvSpPr>
        <p:spPr bwMode="auto">
          <a:xfrm>
            <a:off x="6410740" y="2430682"/>
            <a:ext cx="1977684" cy="1973978"/>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bg1"/>
              </a:solidFill>
              <a:effectLst/>
              <a:latin typeface="Times New Roman" panose="02020603050405020304" pitchFamily="18" charset="0"/>
              <a:ea typeface="黑体" panose="02010609060101010101" pitchFamily="2" charset="-122"/>
            </a:endParaRPr>
          </a:p>
        </p:txBody>
      </p:sp>
      <p:sp>
        <p:nvSpPr>
          <p:cNvPr id="42" name="矩形 41"/>
          <p:cNvSpPr/>
          <p:nvPr/>
        </p:nvSpPr>
        <p:spPr bwMode="auto">
          <a:xfrm>
            <a:off x="3580238" y="2420888"/>
            <a:ext cx="1993792" cy="1973978"/>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solidFill>
                  <a:sysClr val="windowText" lastClr="000000"/>
                </a:solidFill>
              </a:ln>
              <a:solidFill>
                <a:schemeClr val="bg1"/>
              </a:solidFill>
              <a:effectLst/>
              <a:latin typeface="Times New Roman" panose="02020603050405020304" pitchFamily="18" charset="0"/>
              <a:ea typeface="黑体" panose="02010609060101010101" pitchFamily="2" charset="-122"/>
            </a:endParaRPr>
          </a:p>
        </p:txBody>
      </p:sp>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机器翻译</a:t>
            </a:r>
            <a:r>
              <a:rPr lang="en-US" altLang="zh-CN" dirty="0">
                <a:effectLst>
                  <a:outerShdw blurRad="38100" dist="38100" dir="2700000" algn="tl">
                    <a:srgbClr val="C0C0C0"/>
                  </a:outerShdw>
                </a:effectLst>
                <a:ea typeface="黑体" panose="02010609060101010101" pitchFamily="2" charset="-122"/>
              </a:rPr>
              <a:t> (1)</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96443" y="1901966"/>
            <a:ext cx="8305874" cy="646330"/>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机器翻译 </a:t>
            </a:r>
            <a:r>
              <a:rPr lang="zh-CN" altLang="zh-CN" sz="1800" dirty="0">
                <a:effectLst/>
                <a:latin typeface="黑体" panose="02010609060101010101" pitchFamily="2" charset="-122"/>
                <a:ea typeface="黑体" panose="02010609060101010101" pitchFamily="2" charset="-122"/>
                <a:cs typeface="Times New Roman" panose="02020603050405020304" pitchFamily="18" charset="0"/>
              </a:rPr>
              <a:t>利用计算机将源语言输入字符序列翻译成另一种语义等价的目标语言字符序列的过程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6626" name="Picture 2" descr="NLP机器翻译全景：从基本原理到技术实战全解析_机器翻译基于规则的-CSDN博客"/>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02"/>
          <a:stretch>
            <a:fillRect/>
          </a:stretch>
        </p:blipFill>
        <p:spPr bwMode="auto">
          <a:xfrm>
            <a:off x="3621939" y="5661248"/>
            <a:ext cx="1958173" cy="1138172"/>
          </a:xfrm>
          <a:prstGeom prst="rect">
            <a:avLst/>
          </a:prstGeom>
          <a:noFill/>
          <a:extLst>
            <a:ext uri="{909E8E84-426E-40DD-AFC4-6F175D3DCCD1}">
              <a14:hiddenFill xmlns:a14="http://schemas.microsoft.com/office/drawing/2010/main">
                <a:solidFill>
                  <a:srgbClr val="FFFFFF"/>
                </a:solidFill>
              </a14:hiddenFill>
            </a:ext>
          </a:extLst>
        </p:spPr>
      </p:pic>
      <p:pic>
        <p:nvPicPr>
          <p:cNvPr id="15" name="图形 14" descr="音乐 纯色填充"/>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6443" y="4458816"/>
            <a:ext cx="914400" cy="914400"/>
          </a:xfrm>
          <a:prstGeom prst="rect">
            <a:avLst/>
          </a:prstGeom>
        </p:spPr>
      </p:pic>
      <p:pic>
        <p:nvPicPr>
          <p:cNvPr id="30" name="图形 29" descr="照相机 纯色填充"/>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0424" y="5898976"/>
            <a:ext cx="914400" cy="914400"/>
          </a:xfrm>
          <a:prstGeom prst="rect">
            <a:avLst/>
          </a:prstGeom>
        </p:spPr>
      </p:pic>
      <p:pic>
        <p:nvPicPr>
          <p:cNvPr id="32" name="图形 31" descr="文档 纯色填充"/>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576" y="2991762"/>
            <a:ext cx="914400" cy="914400"/>
          </a:xfrm>
          <a:prstGeom prst="rect">
            <a:avLst/>
          </a:prstGeom>
        </p:spPr>
      </p:pic>
      <p:sp>
        <p:nvSpPr>
          <p:cNvPr id="33" name="文本框 32"/>
          <p:cNvSpPr txBox="1"/>
          <p:nvPr/>
        </p:nvSpPr>
        <p:spPr>
          <a:xfrm>
            <a:off x="1780037" y="3147530"/>
            <a:ext cx="1706488" cy="461665"/>
          </a:xfrm>
          <a:prstGeom prst="rect">
            <a:avLst/>
          </a:prstGeom>
          <a:noFill/>
        </p:spPr>
        <p:txBody>
          <a:bodyPr wrap="square" rtlCol="0">
            <a:spAutoFit/>
          </a:bodyPr>
          <a:lstStyle/>
          <a:p>
            <a:r>
              <a:rPr lang="zh-CN" altLang="en-US" sz="2400" b="0" dirty="0"/>
              <a:t>文档翻译</a:t>
            </a:r>
          </a:p>
        </p:txBody>
      </p:sp>
      <p:sp>
        <p:nvSpPr>
          <p:cNvPr id="40" name="文本框 39"/>
          <p:cNvSpPr txBox="1"/>
          <p:nvPr/>
        </p:nvSpPr>
        <p:spPr>
          <a:xfrm>
            <a:off x="1763688" y="4648460"/>
            <a:ext cx="1706488" cy="461665"/>
          </a:xfrm>
          <a:prstGeom prst="rect">
            <a:avLst/>
          </a:prstGeom>
          <a:noFill/>
        </p:spPr>
        <p:txBody>
          <a:bodyPr wrap="square" rtlCol="0">
            <a:spAutoFit/>
          </a:bodyPr>
          <a:lstStyle/>
          <a:p>
            <a:r>
              <a:rPr lang="zh-CN" altLang="en-US" sz="2400" b="0" dirty="0"/>
              <a:t>音频翻译</a:t>
            </a:r>
          </a:p>
        </p:txBody>
      </p:sp>
      <p:sp>
        <p:nvSpPr>
          <p:cNvPr id="41" name="文本框 40"/>
          <p:cNvSpPr txBox="1"/>
          <p:nvPr/>
        </p:nvSpPr>
        <p:spPr>
          <a:xfrm>
            <a:off x="1799692" y="6094566"/>
            <a:ext cx="1634480" cy="461665"/>
          </a:xfrm>
          <a:prstGeom prst="rect">
            <a:avLst/>
          </a:prstGeom>
          <a:noFill/>
        </p:spPr>
        <p:txBody>
          <a:bodyPr wrap="square" rtlCol="0">
            <a:spAutoFit/>
          </a:bodyPr>
          <a:lstStyle/>
          <a:p>
            <a:r>
              <a:rPr lang="zh-CN" altLang="en-US" sz="2400" b="0" dirty="0"/>
              <a:t>拍照翻译</a:t>
            </a:r>
          </a:p>
        </p:txBody>
      </p:sp>
      <p:pic>
        <p:nvPicPr>
          <p:cNvPr id="26645" name="Picture 21" descr="音频图片_音频素材_音频高清图片_摄图网图片下载"/>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80238" y="4437112"/>
            <a:ext cx="2008151" cy="1152128"/>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p:cNvPicPr>
            <a:picLocks noChangeAspect="1"/>
          </p:cNvPicPr>
          <p:nvPr/>
        </p:nvPicPr>
        <p:blipFill rotWithShape="1">
          <a:blip r:embed="rId11"/>
          <a:srcRect r="2540"/>
          <a:stretch>
            <a:fillRect/>
          </a:stretch>
        </p:blipFill>
        <p:spPr>
          <a:xfrm>
            <a:off x="3596586" y="2492896"/>
            <a:ext cx="1911518" cy="1872208"/>
          </a:xfrm>
          <a:prstGeom prst="rect">
            <a:avLst/>
          </a:prstGeom>
        </p:spPr>
      </p:pic>
      <p:pic>
        <p:nvPicPr>
          <p:cNvPr id="39" name="图片 38"/>
          <p:cNvPicPr>
            <a:picLocks noChangeAspect="1"/>
          </p:cNvPicPr>
          <p:nvPr/>
        </p:nvPicPr>
        <p:blipFill>
          <a:blip r:embed="rId12"/>
          <a:stretch>
            <a:fillRect/>
          </a:stretch>
        </p:blipFill>
        <p:spPr>
          <a:xfrm>
            <a:off x="6418768" y="2433372"/>
            <a:ext cx="1944216" cy="1931732"/>
          </a:xfrm>
          <a:prstGeom prst="rect">
            <a:avLst/>
          </a:prstGeom>
        </p:spPr>
      </p:pic>
      <p:sp>
        <p:nvSpPr>
          <p:cNvPr id="43" name="箭头: 右 42"/>
          <p:cNvSpPr/>
          <p:nvPr/>
        </p:nvSpPr>
        <p:spPr bwMode="auto">
          <a:xfrm>
            <a:off x="5652120" y="3212976"/>
            <a:ext cx="702919" cy="2880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3" name="箭头: 右 52"/>
          <p:cNvSpPr/>
          <p:nvPr/>
        </p:nvSpPr>
        <p:spPr bwMode="auto">
          <a:xfrm>
            <a:off x="5652119" y="4869160"/>
            <a:ext cx="702919" cy="2880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4" name="矩形 53"/>
          <p:cNvSpPr/>
          <p:nvPr/>
        </p:nvSpPr>
        <p:spPr bwMode="auto">
          <a:xfrm>
            <a:off x="6418768" y="4648460"/>
            <a:ext cx="1977684" cy="820580"/>
          </a:xfrm>
          <a:prstGeom prst="rect">
            <a:avLst/>
          </a:prstGeom>
          <a:noFill/>
          <a:ln w="9525" cap="flat" cmpd="sng" algn="ctr">
            <a:solidFill>
              <a:schemeClr val="tx1"/>
            </a:solidFill>
            <a:prstDash val="solid"/>
            <a:round/>
            <a:headEnd type="none" w="med" len="med"/>
            <a:tailEnd type="none" w="med" len="med"/>
          </a:ln>
        </p:spPr>
        <p:txBody>
          <a:bodyPr vert="horz" wrap="square" lIns="0" tIns="0" rIns="0" bIns="0" numCol="1" rtlCol="0" anchor="ctr" anchorCtr="1"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zh-CN" altLang="en-US" sz="3200" b="0" dirty="0">
                <a:ln>
                  <a:solidFill>
                    <a:sysClr val="windowText" lastClr="000000"/>
                  </a:solidFill>
                </a:ln>
                <a:solidFill>
                  <a:schemeClr val="accent6">
                    <a:lumMod val="90000"/>
                    <a:lumOff val="10000"/>
                  </a:schemeClr>
                </a:solidFill>
              </a:rPr>
              <a:t>我爱中国</a:t>
            </a:r>
            <a:endParaRPr kumimoji="1" lang="zh-CN" altLang="en-US" sz="3200" b="0" i="0" u="none" strike="noStrike" cap="none" normalizeH="0" baseline="0" dirty="0">
              <a:ln>
                <a:solidFill>
                  <a:sysClr val="windowText" lastClr="000000"/>
                </a:solidFill>
              </a:ln>
              <a:solidFill>
                <a:schemeClr val="accent6">
                  <a:lumMod val="90000"/>
                  <a:lumOff val="10000"/>
                </a:schemeClr>
              </a:solidFill>
              <a:latin typeface="Times New Roman" panose="02020603050405020304" pitchFamily="18" charset="0"/>
              <a:ea typeface="黑体" panose="02010609060101010101" pitchFamily="2" charset="-122"/>
            </a:endParaRPr>
          </a:p>
        </p:txBody>
      </p:sp>
      <p:sp>
        <p:nvSpPr>
          <p:cNvPr id="55" name="箭头: 右 54"/>
          <p:cNvSpPr/>
          <p:nvPr/>
        </p:nvSpPr>
        <p:spPr bwMode="auto">
          <a:xfrm>
            <a:off x="5652119" y="6170774"/>
            <a:ext cx="702919" cy="288032"/>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6" name="矩形 55"/>
          <p:cNvSpPr/>
          <p:nvPr/>
        </p:nvSpPr>
        <p:spPr bwMode="auto">
          <a:xfrm>
            <a:off x="6418768" y="5950074"/>
            <a:ext cx="1977684" cy="820580"/>
          </a:xfrm>
          <a:prstGeom prst="rect">
            <a:avLst/>
          </a:prstGeom>
          <a:noFill/>
          <a:ln w="9525" cap="flat" cmpd="sng" algn="ctr">
            <a:solidFill>
              <a:schemeClr val="tx1"/>
            </a:solidFill>
            <a:prstDash val="solid"/>
            <a:round/>
            <a:headEnd type="none" w="med" len="med"/>
            <a:tailEnd type="none" w="med" len="med"/>
          </a:ln>
        </p:spPr>
        <p:txBody>
          <a:bodyPr vert="horz" wrap="square" lIns="0" tIns="0" rIns="0" bIns="0" numCol="1" rtlCol="0" anchor="ctr" anchorCtr="1"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zh-CN" altLang="en-US" sz="3200" b="0" dirty="0">
                <a:ln>
                  <a:solidFill>
                    <a:sysClr val="windowText" lastClr="000000"/>
                  </a:solidFill>
                </a:ln>
                <a:solidFill>
                  <a:srgbClr val="FF0000"/>
                </a:solidFill>
              </a:rPr>
              <a:t>你好</a:t>
            </a:r>
            <a:endParaRPr kumimoji="1" lang="zh-CN" altLang="en-US" sz="3200" b="0" i="0" u="none" strike="noStrike" cap="none" normalizeH="0" baseline="0" dirty="0">
              <a:ln>
                <a:solidFill>
                  <a:sysClr val="windowText" lastClr="000000"/>
                </a:solidFill>
              </a:ln>
              <a:solidFill>
                <a:srgbClr val="FF0000"/>
              </a:solidFill>
              <a:latin typeface="Times New Roman" panose="02020603050405020304" pitchFamily="18" charset="0"/>
              <a:ea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TikZ 绘图实例——LSTM元胞结构图 - LaTeX 工作室"/>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112" y="2620268"/>
            <a:ext cx="3347864" cy="2392908"/>
          </a:xfrm>
          <a:prstGeom prst="rect">
            <a:avLst/>
          </a:prstGeom>
          <a:noFill/>
          <a:extLst>
            <a:ext uri="{909E8E84-426E-40DD-AFC4-6F175D3DCCD1}">
              <a14:hiddenFill xmlns:a14="http://schemas.microsoft.com/office/drawing/2010/main">
                <a:solidFill>
                  <a:srgbClr val="FFFFFF"/>
                </a:solidFill>
              </a14:hiddenFill>
            </a:ext>
          </a:extLst>
        </p:spPr>
      </p:pic>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机器翻译</a:t>
            </a:r>
            <a:r>
              <a:rPr lang="en-US" altLang="zh-CN" dirty="0">
                <a:effectLst>
                  <a:outerShdw blurRad="38100" dist="38100" dir="2700000" algn="tl">
                    <a:srgbClr val="C0C0C0"/>
                  </a:outerShdw>
                </a:effectLst>
                <a:ea typeface="黑体" panose="02010609060101010101" pitchFamily="2" charset="-122"/>
              </a:rPr>
              <a:t> (2)</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58614" y="1919773"/>
            <a:ext cx="8377882" cy="731545"/>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基于</a:t>
            </a:r>
            <a:r>
              <a:rPr lang="en-US" altLang="zh-CN" sz="2400" b="1" dirty="0">
                <a:solidFill>
                  <a:srgbClr val="0000FF"/>
                </a:solidFill>
                <a:ea typeface="黑体" panose="02010609060101010101" pitchFamily="2" charset="-122"/>
              </a:rPr>
              <a:t>LSTM</a:t>
            </a:r>
            <a:r>
              <a:rPr lang="zh-CN" altLang="en-US" sz="2400" b="1" dirty="0">
                <a:solidFill>
                  <a:srgbClr val="0000FF"/>
                </a:solidFill>
                <a:ea typeface="黑体" panose="02010609060101010101" pitchFamily="2" charset="-122"/>
              </a:rPr>
              <a:t>的神经机器翻译 </a:t>
            </a:r>
            <a:r>
              <a:rPr lang="zh-CN" altLang="en-US" sz="1800" dirty="0">
                <a:effectLst/>
                <a:latin typeface="黑体" panose="02010609060101010101" pitchFamily="2" charset="-122"/>
                <a:ea typeface="黑体" panose="02010609060101010101" pitchFamily="2" charset="-122"/>
                <a:cs typeface="Times New Roman" panose="02020603050405020304" pitchFamily="18" charset="0"/>
              </a:rPr>
              <a:t>通过编码器将句子映射为固定维度的向量，再使用解码器将编码后的向量进行解码，得到目标语言句子</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18" name="Rectangle 4"/>
              <p:cNvSpPr>
                <a:spLocks noGrp="1" noChangeArrowheads="1"/>
              </p:cNvSpPr>
              <p:nvPr/>
            </p:nvSpPr>
            <p:spPr>
              <a:xfrm>
                <a:off x="4655529" y="2792392"/>
                <a:ext cx="4223518" cy="3921591"/>
              </a:xfrm>
              <a:prstGeom prst="rect">
                <a:avLst/>
              </a:prstGeom>
              <a:noFill/>
              <a:ln w="6350">
                <a:solidFill>
                  <a:schemeClr val="tx1"/>
                </a:solidFill>
                <a:miter lim="800000"/>
              </a:ln>
            </p:spPr>
            <p:txBody>
              <a:bodyPr vert="horz" wrap="square" lIns="72000" tIns="45720" rIns="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marL="0" indent="0" eaLnBrk="1" hangingPunct="1">
                  <a:lnSpc>
                    <a:spcPct val="120000"/>
                  </a:lnSpc>
                  <a:spcBef>
                    <a:spcPts val="600"/>
                  </a:spcBef>
                  <a:spcAft>
                    <a:spcPts val="600"/>
                  </a:spcAft>
                  <a:buNone/>
                </a:pPr>
                <a:r>
                  <a:rPr lang="zh-CN"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遗忘门</a:t>
                </a:r>
                <a:r>
                  <a:rPr lang="en-US"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 </a:t>
                </a:r>
                <a:r>
                  <a:rPr lang="zh-CN" altLang="en-US" sz="1600" b="0" dirty="0">
                    <a:ea typeface="黑体" panose="02010609060101010101" pitchFamily="2" charset="-122"/>
                    <a:cs typeface="Times New Roman" panose="02020603050405020304" pitchFamily="18" charset="0"/>
                  </a:rPr>
                  <a:t>读取时间</a:t>
                </a:r>
                <a:r>
                  <a:rPr lang="en-US" altLang="zh-CN" sz="1600" b="0" i="1" dirty="0">
                    <a:latin typeface="Times New Roman" panose="02020603050405020304" pitchFamily="18" charset="0"/>
                    <a:ea typeface="宋体" panose="02010600030101010101" pitchFamily="2" charset="-122"/>
                  </a:rPr>
                  <a:t>t</a:t>
                </a:r>
                <a:r>
                  <a:rPr lang="en-US" altLang="zh-CN" sz="16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600" b="0" dirty="0">
                    <a:latin typeface="Times New Roman" panose="02020603050405020304" pitchFamily="18" charset="0"/>
                    <a:ea typeface="宋体" panose="02010600030101010101" pitchFamily="2" charset="-122"/>
                  </a:rPr>
                  <a:t>1</a:t>
                </a:r>
                <a:r>
                  <a:rPr lang="zh-CN" altLang="en-US" sz="1600" b="0" dirty="0">
                    <a:ea typeface="黑体" panose="02010609060101010101" pitchFamily="2" charset="-122"/>
                    <a:cs typeface="Times New Roman" panose="02020603050405020304" pitchFamily="18" charset="0"/>
                  </a:rPr>
                  <a:t>的输出</a:t>
                </a:r>
                <a14:m>
                  <m:oMath xmlns:m="http://schemas.openxmlformats.org/officeDocument/2006/math">
                    <m:sSub>
                      <m:sSubPr>
                        <m:ctrlPr>
                          <a:rPr lang="zh-CN" altLang="zh-CN" sz="16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600" b="0" dirty="0">
                    <a:ea typeface="黑体" panose="02010609060101010101" pitchFamily="2" charset="-122"/>
                    <a:cs typeface="Times New Roman" panose="02020603050405020304" pitchFamily="18" charset="0"/>
                  </a:rPr>
                  <a:t>和时间</a:t>
                </a:r>
                <a:r>
                  <a:rPr lang="en-US" altLang="zh-CN" sz="1600" b="0" i="1" dirty="0">
                    <a:ea typeface="黑体" panose="02010609060101010101" pitchFamily="2" charset="-122"/>
                    <a:cs typeface="Times New Roman" panose="02020603050405020304" pitchFamily="18" charset="0"/>
                  </a:rPr>
                  <a:t>t</a:t>
                </a:r>
                <a:r>
                  <a:rPr lang="zh-CN" altLang="en-US" sz="1600" b="0" dirty="0">
                    <a:ea typeface="黑体" panose="02010609060101010101" pitchFamily="2" charset="-122"/>
                    <a:cs typeface="Times New Roman" panose="02020603050405020304" pitchFamily="18" charset="0"/>
                  </a:rPr>
                  <a:t>的输入</a:t>
                </a:r>
                <a14:m>
                  <m:oMath xmlns:m="http://schemas.openxmlformats.org/officeDocument/2006/math">
                    <m:sSub>
                      <m:sSubPr>
                        <m:ctrlPr>
                          <a:rPr lang="zh-CN" altLang="zh-CN" sz="16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𝑋</m:t>
                        </m:r>
                      </m:e>
                      <m:sub>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b="0" dirty="0">
                    <a:ea typeface="黑体" panose="02010609060101010101" pitchFamily="2" charset="-122"/>
                    <a:cs typeface="Times New Roman" panose="02020603050405020304" pitchFamily="18" charset="0"/>
                  </a:rPr>
                  <a:t>，通过</a:t>
                </a:r>
                <a:r>
                  <a:rPr lang="en-US" altLang="zh-CN" sz="1600" b="0" dirty="0">
                    <a:ea typeface="黑体" panose="02010609060101010101" pitchFamily="2" charset="-122"/>
                    <a:cs typeface="Times New Roman" panose="02020603050405020304" pitchFamily="18" charset="0"/>
                  </a:rPr>
                  <a:t>Sigmoid</a:t>
                </a:r>
                <a:r>
                  <a:rPr lang="zh-CN" altLang="en-US" sz="1600" b="0" dirty="0">
                    <a:ea typeface="黑体" panose="02010609060101010101" pitchFamily="2" charset="-122"/>
                    <a:cs typeface="Times New Roman" panose="02020603050405020304" pitchFamily="18" charset="0"/>
                  </a:rPr>
                  <a:t>函数（记为</a:t>
                </a:r>
                <a:r>
                  <a:rPr lang="en-US" altLang="zh-CN" sz="1600" b="0" i="1" dirty="0">
                    <a:ea typeface="黑体" panose="02010609060101010101" pitchFamily="2" charset="-122"/>
                    <a:cs typeface="Times New Roman" panose="02020603050405020304" pitchFamily="18" charset="0"/>
                  </a:rPr>
                  <a:t>σ</a:t>
                </a:r>
                <a:r>
                  <a:rPr lang="zh-CN" altLang="en-US" sz="1600" b="0" dirty="0">
                    <a:ea typeface="黑体" panose="02010609060101010101" pitchFamily="2" charset="-122"/>
                    <a:cs typeface="Times New Roman" panose="02020603050405020304" pitchFamily="18" charset="0"/>
                  </a:rPr>
                  <a:t>）计算遗忘门</a:t>
                </a:r>
                <a14:m>
                  <m:oMath xmlns:m="http://schemas.openxmlformats.org/officeDocument/2006/math">
                    <m:sSub>
                      <m:sSubPr>
                        <m:ctrlPr>
                          <a:rPr lang="zh-CN" altLang="zh-CN" sz="1600" b="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1600" b="0" dirty="0">
                  <a:ea typeface="黑体" panose="02010609060101010101" pitchFamily="2" charset="-122"/>
                  <a:cs typeface="Times New Roman" panose="02020603050405020304" pitchFamily="18" charset="0"/>
                </a:endParaRPr>
              </a:p>
              <a:p>
                <a:pPr marL="0" indent="0" eaLnBrk="1" hangingPunct="1">
                  <a:lnSpc>
                    <a:spcPts val="2800"/>
                  </a:lnSpc>
                  <a:spcBef>
                    <a:spcPts val="600"/>
                  </a:spcBef>
                  <a:spcAft>
                    <a:spcPts val="600"/>
                  </a:spcAft>
                  <a:buNone/>
                </a:pPr>
                <a14:m>
                  <m:oMathPara xmlns:m="http://schemas.openxmlformats.org/officeDocument/2006/math">
                    <m:oMathParaPr>
                      <m:jc m:val="center"/>
                    </m:oMathParaPr>
                    <m:oMath xmlns:m="http://schemas.openxmlformats.org/officeDocument/2006/math">
                      <m:sSub>
                        <m:sSubPr>
                          <m:ctrlPr>
                            <a:rPr lang="zh-CN" altLang="zh-CN" sz="1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𝐅</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𝑥𝑓</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h𝑓</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𝐛</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600" b="1"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0" indent="0" eaLnBrk="1" hangingPunct="1">
                  <a:lnSpc>
                    <a:spcPts val="2800"/>
                  </a:lnSpc>
                  <a:spcBef>
                    <a:spcPts val="600"/>
                  </a:spcBef>
                  <a:spcAft>
                    <a:spcPts val="600"/>
                  </a:spcAft>
                  <a:buNone/>
                </a:pPr>
                <a:r>
                  <a:rPr lang="zh-CN" altLang="en-US"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输入</a:t>
                </a:r>
                <a:r>
                  <a:rPr lang="zh-CN"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门</a:t>
                </a:r>
                <a:r>
                  <a:rPr lang="en-US"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 </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通过</a:t>
                </a:r>
                <a:r>
                  <a:rPr lang="en-US" altLang="zh-CN" sz="1600" b="0" i="1" dirty="0">
                    <a:solidFill>
                      <a:srgbClr val="003366"/>
                    </a:solidFill>
                    <a:ea typeface="黑体" panose="02010609060101010101" pitchFamily="2" charset="-122"/>
                    <a:cs typeface="Times New Roman" panose="02020603050405020304" pitchFamily="18" charset="0"/>
                  </a:rPr>
                  <a:t>σ</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决定值的更新</a:t>
                </a:r>
                <a:endParaRPr lang="en-US" altLang="zh-CN" sz="1600" b="0" dirty="0">
                  <a:latin typeface="黑体" panose="02010609060101010101" pitchFamily="2" charset="-122"/>
                  <a:ea typeface="黑体" panose="02010609060101010101" pitchFamily="2" charset="-122"/>
                  <a:cs typeface="Times New Roman" panose="02020603050405020304" pitchFamily="18" charset="0"/>
                </a:endParaRPr>
              </a:p>
              <a:p>
                <a:pPr marL="0" indent="0" algn="ctr" eaLnBrk="1" hangingPunct="1">
                  <a:lnSpc>
                    <a:spcPts val="2800"/>
                  </a:lnSpc>
                  <a:spcBef>
                    <a:spcPts val="600"/>
                  </a:spcBef>
                  <a:spcAft>
                    <a:spcPts val="600"/>
                  </a:spcAft>
                  <a:buNone/>
                </a:pPr>
                <a14:m>
                  <m:oMathPara xmlns:m="http://schemas.openxmlformats.org/officeDocument/2006/math">
                    <m:oMathParaPr>
                      <m:jc m:val="center"/>
                    </m:oMathParaPr>
                    <m:oMath xmlns:m="http://schemas.openxmlformats.org/officeDocument/2006/math">
                      <m:sSub>
                        <m:sSubPr>
                          <m:ctrlPr>
                            <a:rPr lang="zh-CN" altLang="zh-CN" sz="1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𝐈</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𝑥𝑖</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h𝑖</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𝐛</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600" dirty="0">
                  <a:solidFill>
                    <a:schemeClr val="tx1"/>
                  </a:solidFill>
                  <a:effectLst/>
                  <a:ea typeface="宋体" panose="02010600030101010101" pitchFamily="2" charset="-122"/>
                </a:endParaRPr>
              </a:p>
              <a:p>
                <a:pPr marL="0" lvl="0" indent="0" eaLnBrk="1" hangingPunct="1">
                  <a:lnSpc>
                    <a:spcPts val="2800"/>
                  </a:lnSpc>
                  <a:spcBef>
                    <a:spcPts val="600"/>
                  </a:spcBef>
                  <a:spcAft>
                    <a:spcPts val="600"/>
                  </a:spcAft>
                  <a:buClr>
                    <a:srgbClr val="003366"/>
                  </a:buClr>
                  <a:buNone/>
                </a:pPr>
                <a:r>
                  <a:rPr lang="zh-CN" altLang="en-US"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记忆细胞</a:t>
                </a:r>
                <a:r>
                  <a:rPr lang="zh-CN" altLang="en-US" sz="1600" b="1" dirty="0">
                    <a:solidFill>
                      <a:srgbClr val="0000FF"/>
                    </a:solidFill>
                    <a:latin typeface="黑体" panose="02010609060101010101" pitchFamily="2" charset="-122"/>
                    <a:ea typeface="黑体" panose="02010609060101010101" pitchFamily="2" charset="-122"/>
                    <a:cs typeface="Times New Roman" panose="02020603050405020304" pitchFamily="18" charset="0"/>
                  </a:rPr>
                  <a:t> </a:t>
                </a:r>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由</a:t>
                </a:r>
                <a:r>
                  <a:rPr lang="en-US" altLang="zh-CN" sz="1600" b="0" dirty="0">
                    <a:solidFill>
                      <a:srgbClr val="003366"/>
                    </a:solidFill>
                    <a:ea typeface="黑体" panose="02010609060101010101" pitchFamily="2" charset="-122"/>
                    <a:cs typeface="Times New Roman" panose="02020603050405020304" pitchFamily="18" charset="0"/>
                  </a:rPr>
                  <a:t>tanh</a:t>
                </a:r>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函数创建新的候选值</a:t>
                </a:r>
                <a14:m>
                  <m:oMath xmlns:m="http://schemas.openxmlformats.org/officeDocument/2006/math">
                    <m:sSub>
                      <m:sSubPr>
                        <m:ctrlPr>
                          <a:rPr lang="zh-CN" altLang="zh-CN" sz="1600" b="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，并将</a:t>
                </a:r>
                <a14:m>
                  <m:oMath xmlns:m="http://schemas.openxmlformats.org/officeDocument/2006/math">
                    <m:sSub>
                      <m:sSubPr>
                        <m:ctrlPr>
                          <a:rPr lang="zh-CN" altLang="zh-CN" sz="1600" b="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更新为</a:t>
                </a:r>
                <a14:m>
                  <m:oMath xmlns:m="http://schemas.openxmlformats.org/officeDocument/2006/math">
                    <m:sSub>
                      <m:sSubPr>
                        <m:ctrlPr>
                          <a:rPr lang="zh-CN" altLang="zh-CN" sz="1600" b="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solidFill>
                          <a:srgbClr val="003366"/>
                        </a:solidFill>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endParaRPr>
              </a:p>
              <a:p>
                <a:pPr marL="0" lvl="0" indent="0" algn="ctr" eaLnBrk="1" hangingPunct="1">
                  <a:lnSpc>
                    <a:spcPts val="2800"/>
                  </a:lnSpc>
                  <a:spcBef>
                    <a:spcPts val="600"/>
                  </a:spcBef>
                  <a:spcAft>
                    <a:spcPts val="600"/>
                  </a:spcAft>
                  <a:buClr>
                    <a:srgbClr val="003366"/>
                  </a:buClr>
                  <a:buNone/>
                </a:pPr>
                <a14:m>
                  <m:oMath xmlns:m="http://schemas.openxmlformats.org/officeDocument/2006/math">
                    <m:sSub>
                      <m:sSubPr>
                        <m:ctrlPr>
                          <a:rPr lang="zh-CN" altLang="zh-CN" sz="1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𝐂</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a:solidFill>
                          <a:schemeClr val="tx1"/>
                        </a:solidFill>
                        <a:latin typeface="Cambria Math" panose="02040503050406030204" pitchFamily="18" charset="0"/>
                        <a:ea typeface="宋体" panose="02010600030101010101" pitchFamily="2" charset="-122"/>
                        <a:cs typeface="Times New Roman" panose="02020603050405020304" pitchFamily="18" charset="0"/>
                      </a:rPr>
                      <m:t>tanh</m:t>
                    </m:r>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b>
                    </m:sSub>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𝑥𝑐</m:t>
                        </m:r>
                      </m:sub>
                    </m:s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h𝑐</m:t>
                        </m:r>
                      </m:sub>
                    </m:s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𝐛</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solidFill>
                      <a:schemeClr val="tx1"/>
                    </a:solidFill>
                    <a:ea typeface="宋体" panose="02010600030101010101" pitchFamily="2" charset="-122"/>
                  </a:rPr>
                  <a:t>	 </a:t>
                </a:r>
                <a:endParaRPr lang="en-US" altLang="zh-CN"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marL="0" lvl="0" indent="0" algn="ctr" eaLnBrk="1" hangingPunct="1">
                  <a:lnSpc>
                    <a:spcPts val="2800"/>
                  </a:lnSpc>
                  <a:spcBef>
                    <a:spcPts val="600"/>
                  </a:spcBef>
                  <a:spcAft>
                    <a:spcPts val="600"/>
                  </a:spcAft>
                  <a:buClr>
                    <a:srgbClr val="003366"/>
                  </a:buClr>
                  <a:buNone/>
                </a:pPr>
                <a14:m>
                  <m:oMathPara xmlns:m="http://schemas.openxmlformats.org/officeDocument/2006/math">
                    <m:oMathParaPr>
                      <m:jc m:val="left"/>
                    </m:oMathParaPr>
                    <m:oMath xmlns:m="http://schemas.openxmlformats.org/officeDocument/2006/math">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𝐂</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𝐅</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𝐂</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𝐈</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𝐂</m:t>
                          </m:r>
                        </m:e>
                        <m:sub>
                          <m:r>
                            <a:rPr lang="en-US" altLang="zh-CN" sz="1600" i="1">
                              <a:solidFill>
                                <a:schemeClr val="tx1"/>
                              </a:solidFill>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1" i="1">
                          <a:solidFill>
                            <a:schemeClr val="tx1"/>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600" dirty="0">
                  <a:solidFill>
                    <a:schemeClr val="tx1"/>
                  </a:solidFill>
                  <a:ea typeface="黑体" panose="02010609060101010101" pitchFamily="2" charset="-122"/>
                  <a:cs typeface="Times New Roman" panose="02020603050405020304" pitchFamily="18" charset="0"/>
                </a:endParaRPr>
              </a:p>
            </p:txBody>
          </p:sp>
        </mc:Choice>
        <mc:Fallback>
          <p:sp>
            <p:nvSpPr>
              <p:cNvPr id="18" name="Rectangle 4"/>
              <p:cNvSpPr>
                <a:spLocks noGrp="1" noRot="1" noChangeAspect="1" noMove="1" noResize="1" noEditPoints="1" noAdjustHandles="1" noChangeArrowheads="1" noChangeShapeType="1" noTextEdit="1"/>
              </p:cNvSpPr>
              <p:nvPr/>
            </p:nvSpPr>
            <p:spPr>
              <a:xfrm>
                <a:off x="4655529" y="2792392"/>
                <a:ext cx="4223518" cy="3921591"/>
              </a:xfrm>
              <a:prstGeom prst="rect">
                <a:avLst/>
              </a:prstGeom>
              <a:blipFill>
                <a:blip r:embed="rId4"/>
                <a:stretch>
                  <a:fillRect l="-1297" t="-155" r="-1873"/>
                </a:stretch>
              </a:blipFill>
              <a:ln w="6350">
                <a:solidFill>
                  <a:schemeClr val="tx1"/>
                </a:solid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Rectangle 4"/>
              <p:cNvSpPr>
                <a:spLocks noGrp="1" noChangeArrowheads="1"/>
              </p:cNvSpPr>
              <p:nvPr/>
            </p:nvSpPr>
            <p:spPr>
              <a:xfrm>
                <a:off x="855380" y="4941168"/>
                <a:ext cx="3633093" cy="1772816"/>
              </a:xfrm>
              <a:prstGeom prst="rect">
                <a:avLst/>
              </a:prstGeom>
              <a:noFill/>
              <a:ln w="6350">
                <a:solidFill>
                  <a:schemeClr val="tx1"/>
                </a:solidFill>
                <a:miter lim="800000"/>
              </a:ln>
            </p:spPr>
            <p:txBody>
              <a:bodyPr vert="horz" wrap="square" lIns="72000" tIns="45720" rIns="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marL="0" lvl="0" indent="0" eaLnBrk="1" hangingPunct="1">
                  <a:lnSpc>
                    <a:spcPts val="2800"/>
                  </a:lnSpc>
                  <a:spcBef>
                    <a:spcPts val="600"/>
                  </a:spcBef>
                  <a:spcAft>
                    <a:spcPts val="600"/>
                  </a:spcAft>
                  <a:buClr>
                    <a:srgbClr val="003366"/>
                  </a:buClr>
                  <a:buNone/>
                </a:pPr>
                <a:r>
                  <a:rPr lang="zh-CN" altLang="en-US"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输出</a:t>
                </a:r>
                <a:r>
                  <a:rPr lang="zh-CN"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门</a:t>
                </a:r>
                <a:r>
                  <a:rPr lang="en-US" altLang="zh-CN" sz="1600" b="1" dirty="0">
                    <a:solidFill>
                      <a:srgbClr val="FF0000"/>
                    </a:solidFill>
                    <a:latin typeface="黑体" panose="02010609060101010101" pitchFamily="2" charset="-122"/>
                    <a:ea typeface="黑体" panose="02010609060101010101" pitchFamily="2" charset="-122"/>
                    <a:cs typeface="Times New Roman" panose="02020603050405020304" pitchFamily="18" charset="0"/>
                  </a:rPr>
                  <a:t> </a:t>
                </a:r>
                <a:r>
                  <a:rPr lang="zh-CN" altLang="en-US" sz="1600" b="0" dirty="0">
                    <a:solidFill>
                      <a:schemeClr val="tx1"/>
                    </a:solidFill>
                    <a:latin typeface="黑体" panose="02010609060101010101" pitchFamily="2" charset="-122"/>
                    <a:ea typeface="黑体" panose="02010609060101010101" pitchFamily="2" charset="-122"/>
                    <a:cs typeface="Times New Roman" panose="02020603050405020304" pitchFamily="18" charset="0"/>
                  </a:rPr>
                  <a:t>通过</a:t>
                </a:r>
                <a:r>
                  <a:rPr lang="en-US" altLang="zh-CN" sz="1600" b="0" i="1" dirty="0">
                    <a:solidFill>
                      <a:schemeClr val="tx1"/>
                    </a:solidFill>
                    <a:ea typeface="黑体" panose="02010609060101010101" pitchFamily="2" charset="-122"/>
                    <a:cs typeface="Times New Roman" panose="02020603050405020304" pitchFamily="18" charset="0"/>
                  </a:rPr>
                  <a:t>σ</a:t>
                </a:r>
                <a:r>
                  <a:rPr lang="zh-CN" altLang="en-US" sz="1600" b="0" dirty="0">
                    <a:solidFill>
                      <a:schemeClr val="tx1"/>
                    </a:solidFill>
                    <a:latin typeface="黑体" panose="02010609060101010101" pitchFamily="2" charset="-122"/>
                    <a:ea typeface="黑体" panose="02010609060101010101" pitchFamily="2" charset="-122"/>
                    <a:cs typeface="Times New Roman" panose="02020603050405020304" pitchFamily="18" charset="0"/>
                  </a:rPr>
                  <a:t>得到初始输出</a:t>
                </a:r>
                <a14:m>
                  <m:oMath xmlns:m="http://schemas.openxmlformats.org/officeDocument/2006/math">
                    <m:sSub>
                      <m:sSubPr>
                        <m:ctrlPr>
                          <a:rPr lang="zh-CN" altLang="zh-CN" sz="16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𝑂</m:t>
                        </m:r>
                      </m:e>
                      <m:sub>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b="0" dirty="0">
                    <a:solidFill>
                      <a:schemeClr val="tx1"/>
                    </a:solidFill>
                    <a:latin typeface="黑体" panose="02010609060101010101" pitchFamily="2" charset="-122"/>
                    <a:ea typeface="黑体" panose="02010609060101010101" pitchFamily="2" charset="-122"/>
                    <a:cs typeface="Times New Roman" panose="02020603050405020304" pitchFamily="18" charset="0"/>
                  </a:rPr>
                  <a:t>，通过</a:t>
                </a:r>
                <a:r>
                  <a:rPr lang="en-US" altLang="zh-CN" sz="1600" b="0" dirty="0">
                    <a:solidFill>
                      <a:schemeClr val="tx1"/>
                    </a:solidFill>
                    <a:ea typeface="黑体" panose="02010609060101010101" pitchFamily="2" charset="-122"/>
                    <a:cs typeface="Times New Roman" panose="02020603050405020304" pitchFamily="18" charset="0"/>
                  </a:rPr>
                  <a:t>tanh</a:t>
                </a:r>
                <a:r>
                  <a:rPr lang="zh-CN" altLang="en-US" sz="1600" b="0" dirty="0">
                    <a:solidFill>
                      <a:schemeClr val="tx1"/>
                    </a:solidFill>
                    <a:latin typeface="黑体" panose="02010609060101010101" pitchFamily="2" charset="-122"/>
                    <a:ea typeface="黑体" panose="02010609060101010101" pitchFamily="2" charset="-122"/>
                    <a:cs typeface="Times New Roman" panose="02020603050405020304" pitchFamily="18" charset="0"/>
                  </a:rPr>
                  <a:t>函数计算时间</a:t>
                </a:r>
                <a:r>
                  <a:rPr lang="en-US" altLang="zh-CN" sz="1600" b="0" i="1" dirty="0">
                    <a:solidFill>
                      <a:schemeClr val="tx1"/>
                    </a:solidFill>
                    <a:ea typeface="黑体" panose="02010609060101010101" pitchFamily="2" charset="-122"/>
                    <a:cs typeface="Times New Roman" panose="02020603050405020304" pitchFamily="18" charset="0"/>
                  </a:rPr>
                  <a:t>t</a:t>
                </a:r>
                <a:r>
                  <a:rPr lang="zh-CN" altLang="en-US" sz="1600" b="0" dirty="0">
                    <a:solidFill>
                      <a:schemeClr val="tx1"/>
                    </a:solidFill>
                    <a:latin typeface="黑体" panose="02010609060101010101" pitchFamily="2" charset="-122"/>
                    <a:ea typeface="黑体" panose="02010609060101010101" pitchFamily="2" charset="-122"/>
                    <a:cs typeface="Times New Roman" panose="02020603050405020304" pitchFamily="18" charset="0"/>
                  </a:rPr>
                  <a:t>的隐藏变量</a:t>
                </a:r>
                <a14:m>
                  <m:oMath xmlns:m="http://schemas.openxmlformats.org/officeDocument/2006/math">
                    <m:sSub>
                      <m:sSubPr>
                        <m:ctrlPr>
                          <a:rPr lang="zh-CN" altLang="zh-CN" sz="16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b="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 </m:t>
                    </m:r>
                  </m:oMath>
                </a14:m>
                <a:endParaRPr lang="en-US" altLang="zh-CN" sz="1600" b="0" dirty="0">
                  <a:solidFill>
                    <a:schemeClr val="tx1"/>
                  </a:solidFill>
                  <a:ea typeface="黑体" panose="02010609060101010101" pitchFamily="2" charset="-122"/>
                  <a:cs typeface="Times New Roman" panose="02020603050405020304" pitchFamily="18" charset="0"/>
                </a:endParaRPr>
              </a:p>
              <a:p>
                <a:pPr marL="0" indent="0" algn="ctr" eaLnBrk="1" hangingPunct="1">
                  <a:lnSpc>
                    <a:spcPts val="2800"/>
                  </a:lnSpc>
                  <a:spcBef>
                    <a:spcPts val="600"/>
                  </a:spcBef>
                  <a:spcAft>
                    <a:spcPts val="600"/>
                  </a:spcAft>
                  <a:buNone/>
                </a:pPr>
                <a14:m>
                  <m:oMath xmlns:m="http://schemas.openxmlformats.org/officeDocument/2006/math">
                    <m:sSub>
                      <m:sSubPr>
                        <m:ctrlPr>
                          <a:rPr lang="zh-CN" altLang="zh-CN" sz="1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𝐎</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sSub>
                      <m:sSubPr>
                        <m:ctrlPr>
                          <a:rPr lang="zh-CN" altLang="zh-CN" sz="1600" b="1"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𝑥𝑜</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𝐖</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h𝑜</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𝐛</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𝑜</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solidFill>
                      <a:schemeClr val="tx1"/>
                    </a:solidFill>
                    <a:effectLst/>
                    <a:latin typeface="Times New Roman" panose="02020603050405020304" pitchFamily="18" charset="0"/>
                    <a:ea typeface="宋体" panose="02010600030101010101" pitchFamily="2" charset="-122"/>
                  </a:rPr>
                  <a:t> </a:t>
                </a:r>
                <a:endParaRPr lang="en-US" altLang="zh-CN" sz="1600" b="1"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lgn="ctr" eaLnBrk="1" hangingPunct="1">
                  <a:lnSpc>
                    <a:spcPts val="2800"/>
                  </a:lnSpc>
                  <a:spcBef>
                    <a:spcPts val="600"/>
                  </a:spcBef>
                  <a:spcAft>
                    <a:spcPts val="600"/>
                  </a:spcAft>
                  <a:buNone/>
                </a:pPr>
                <a14:m>
                  <m:oMath xmlns:m="http://schemas.openxmlformats.org/officeDocument/2006/math">
                    <m:sSub>
                      <m:sSubPr>
                        <m:ctrlPr>
                          <a:rPr lang="zh-CN" altLang="zh-CN" sz="1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𝐎</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6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tanh</m:t>
                    </m:r>
                  </m:oMath>
                </a14:m>
                <a:r>
                  <a:rPr lang="en-US" altLang="zh-CN" sz="1600" dirty="0">
                    <a:solidFill>
                      <a:schemeClr val="tx1"/>
                    </a:solidFill>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600" b="1"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𝐂</m:t>
                        </m:r>
                      </m:e>
                      <m:sub>
                        <m:r>
                          <a:rPr lang="en-US" altLang="zh-CN" sz="16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𝑡</m:t>
                        </m:r>
                      </m:sub>
                    </m:sSub>
                  </m:oMath>
                </a14:m>
                <a:r>
                  <a:rPr lang="en-US" altLang="zh-CN" sz="1600" dirty="0">
                    <a:solidFill>
                      <a:schemeClr val="tx1"/>
                    </a:solidFill>
                    <a:effectLst/>
                    <a:latin typeface="Times New Roman" panose="02020603050405020304" pitchFamily="18" charset="0"/>
                    <a:ea typeface="宋体" panose="02010600030101010101" pitchFamily="2" charset="-122"/>
                  </a:rPr>
                  <a:t>)</a:t>
                </a:r>
                <a:endParaRPr lang="en-US" altLang="zh-CN" sz="1600" dirty="0">
                  <a:solidFill>
                    <a:schemeClr val="tx1"/>
                  </a:solidFill>
                  <a:ea typeface="黑体" panose="02010609060101010101" pitchFamily="2" charset="-122"/>
                  <a:cs typeface="Times New Roman" panose="02020603050405020304" pitchFamily="18" charset="0"/>
                </a:endParaRPr>
              </a:p>
            </p:txBody>
          </p:sp>
        </mc:Choice>
        <mc:Fallback>
          <p:sp>
            <p:nvSpPr>
              <p:cNvPr id="19" name="Rectangle 4"/>
              <p:cNvSpPr>
                <a:spLocks noGrp="1" noRot="1" noChangeAspect="1" noMove="1" noResize="1" noEditPoints="1" noAdjustHandles="1" noChangeArrowheads="1" noChangeShapeType="1" noTextEdit="1"/>
              </p:cNvSpPr>
              <p:nvPr/>
            </p:nvSpPr>
            <p:spPr>
              <a:xfrm>
                <a:off x="855380" y="4941168"/>
                <a:ext cx="3633093" cy="1772816"/>
              </a:xfrm>
              <a:prstGeom prst="rect">
                <a:avLst/>
              </a:prstGeom>
              <a:blipFill>
                <a:blip r:embed="rId5"/>
                <a:stretch>
                  <a:fillRect l="-1340" b="-4811"/>
                </a:stretch>
              </a:blipFill>
              <a:ln w="6350">
                <a:solidFill>
                  <a:schemeClr val="tx1"/>
                </a:solidFill>
                <a:miter lim="800000"/>
              </a:ln>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3995936" y="2575066"/>
            <a:ext cx="5112568" cy="3654054"/>
          </a:xfrm>
          <a:prstGeom prst="rect">
            <a:avLst/>
          </a:prstGeom>
          <a:solidFill>
            <a:schemeClr val="bg1"/>
          </a:solidFill>
          <a:ln w="63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bg1"/>
              </a:solidFill>
              <a:effectLst/>
              <a:latin typeface="Times New Roman" panose="02020603050405020304" pitchFamily="18" charset="0"/>
              <a:ea typeface="黑体" panose="02010609060101010101" pitchFamily="2" charset="-122"/>
            </a:endParaRPr>
          </a:p>
        </p:txBody>
      </p:sp>
      <p:sp>
        <p:nvSpPr>
          <p:cNvPr id="19458" name="Rectangle 1026"/>
          <p:cNvSpPr>
            <a:spLocks noGrp="1" noChangeArrowheads="1"/>
          </p:cNvSpPr>
          <p:nvPr>
            <p:ph type="title"/>
          </p:nvPr>
        </p:nvSpPr>
        <p:spPr>
          <a:xfrm>
            <a:off x="1403648" y="620688"/>
            <a:ext cx="7378700"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机器翻译</a:t>
            </a:r>
            <a:r>
              <a:rPr lang="en-US" altLang="zh-CN" dirty="0">
                <a:effectLst>
                  <a:outerShdw blurRad="38100" dist="38100" dir="2700000" algn="tl">
                    <a:srgbClr val="C0C0C0"/>
                  </a:outerShdw>
                </a:effectLst>
                <a:ea typeface="黑体" panose="02010609060101010101" pitchFamily="2" charset="-122"/>
              </a:rPr>
              <a:t> (3)</a:t>
            </a:r>
            <a:endParaRPr lang="zh-CN" altLang="en-US" dirty="0">
              <a:effectLst>
                <a:outerShdw blurRad="38100" dist="38100" dir="2700000" algn="tl">
                  <a:srgbClr val="C0C0C0"/>
                </a:outerShdw>
              </a:effectLst>
              <a:ea typeface="黑体" panose="02010609060101010101" pitchFamily="2" charset="-122"/>
            </a:endParaRPr>
          </a:p>
        </p:txBody>
      </p:sp>
      <p:sp>
        <p:nvSpPr>
          <p:cNvPr id="48" name="Rectangle 4"/>
          <p:cNvSpPr txBox="1">
            <a:spLocks noChangeArrowheads="1"/>
          </p:cNvSpPr>
          <p:nvPr/>
        </p:nvSpPr>
        <p:spPr bwMode="auto">
          <a:xfrm>
            <a:off x="755576" y="2076184"/>
            <a:ext cx="8208912" cy="720079"/>
          </a:xfrm>
          <a:prstGeom prst="rect">
            <a:avLst/>
          </a:prstGeom>
          <a:noFill/>
          <a:ln w="9525">
            <a:noFill/>
            <a:miter lim="800000"/>
          </a:ln>
        </p:spPr>
        <p:txBody>
          <a:bodyPr vert="horz" wrap="square" lIns="0" tIns="45720" rIns="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marL="0" lvl="0" indent="0" eaLnBrk="1" hangingPunct="1">
              <a:lnSpc>
                <a:spcPct val="120000"/>
              </a:lnSpc>
              <a:buClr>
                <a:srgbClr val="003366"/>
              </a:buClr>
              <a:buNone/>
            </a:pPr>
            <a:r>
              <a:rPr lang="en-US" altLang="zh-CN" sz="1900" b="0" kern="0" dirty="0">
                <a:solidFill>
                  <a:srgbClr val="003366"/>
                </a:solidFill>
                <a:ea typeface="黑体" panose="02010609060101010101" pitchFamily="2" charset="-122"/>
              </a:rPr>
              <a:t>【</a:t>
            </a:r>
            <a:r>
              <a:rPr lang="zh-CN" altLang="en-US" sz="1900" b="0" kern="0" dirty="0">
                <a:solidFill>
                  <a:srgbClr val="FF0000"/>
                </a:solidFill>
                <a:ea typeface="黑体" panose="02010609060101010101" pitchFamily="2" charset="-122"/>
              </a:rPr>
              <a:t>例</a:t>
            </a:r>
            <a:r>
              <a:rPr lang="en-US" altLang="zh-CN" sz="1900" b="0" kern="0" dirty="0">
                <a:solidFill>
                  <a:srgbClr val="003366"/>
                </a:solidFill>
                <a:ea typeface="黑体" panose="02010609060101010101" pitchFamily="2" charset="-122"/>
              </a:rPr>
              <a:t>】</a:t>
            </a:r>
            <a:r>
              <a:rPr lang="zh-CN" altLang="en-US" sz="1900" b="0" kern="0" dirty="0">
                <a:solidFill>
                  <a:srgbClr val="003366"/>
                </a:solidFill>
                <a:ea typeface="黑体" panose="02010609060101010101" pitchFamily="2" charset="-122"/>
              </a:rPr>
              <a:t>问答对</a:t>
            </a:r>
            <a:r>
              <a:rPr lang="en-US" altLang="zh-CN" sz="1900" b="0" i="1" kern="0" dirty="0">
                <a:solidFill>
                  <a:srgbClr val="003366"/>
                </a:solidFill>
                <a:ea typeface="黑体" panose="02010609060101010101" pitchFamily="2" charset="-122"/>
              </a:rPr>
              <a:t>q</a:t>
            </a:r>
            <a:r>
              <a:rPr lang="en-US" altLang="zh-CN" sz="1900" b="0" kern="0" dirty="0">
                <a:solidFill>
                  <a:srgbClr val="003366"/>
                </a:solidFill>
                <a:ea typeface="黑体" panose="02010609060101010101" pitchFamily="2" charset="-122"/>
              </a:rPr>
              <a:t>=“</a:t>
            </a:r>
            <a:r>
              <a:rPr lang="zh-CN" altLang="en-US" sz="1900" b="0" kern="0" dirty="0">
                <a:solidFill>
                  <a:srgbClr val="003366"/>
                </a:solidFill>
                <a:ea typeface="黑体" panose="02010609060101010101" pitchFamily="2" charset="-122"/>
              </a:rPr>
              <a:t>世界最高峰”、</a:t>
            </a:r>
            <a:r>
              <a:rPr lang="en-US" altLang="zh-CN" sz="1900" b="0" i="1" kern="0" dirty="0">
                <a:solidFill>
                  <a:srgbClr val="003366"/>
                </a:solidFill>
                <a:ea typeface="黑体" panose="02010609060101010101" pitchFamily="2" charset="-122"/>
              </a:rPr>
              <a:t>a</a:t>
            </a:r>
            <a:r>
              <a:rPr lang="en-US" altLang="zh-CN" sz="1900" b="0" kern="0" dirty="0">
                <a:solidFill>
                  <a:srgbClr val="003366"/>
                </a:solidFill>
                <a:ea typeface="黑体" panose="02010609060101010101" pitchFamily="2" charset="-122"/>
              </a:rPr>
              <a:t>=“</a:t>
            </a:r>
            <a:r>
              <a:rPr lang="zh-CN" altLang="en-US" sz="1900" b="0" kern="0" dirty="0">
                <a:solidFill>
                  <a:srgbClr val="003366"/>
                </a:solidFill>
                <a:ea typeface="黑体" panose="02010609060101010101" pitchFamily="2" charset="-122"/>
              </a:rPr>
              <a:t>珠穆朗玛峰”，</a:t>
            </a:r>
            <a:r>
              <a:rPr lang="en-US" altLang="zh-CN" sz="1900" b="0" kern="0" dirty="0">
                <a:solidFill>
                  <a:srgbClr val="003366"/>
                </a:solidFill>
                <a:ea typeface="黑体" panose="02010609060101010101" pitchFamily="2" charset="-122"/>
              </a:rPr>
              <a:t>LSTM</a:t>
            </a:r>
            <a:r>
              <a:rPr lang="zh-CN" altLang="en-US" sz="1900" b="0" kern="0" dirty="0">
                <a:solidFill>
                  <a:srgbClr val="003366"/>
                </a:solidFill>
                <a:ea typeface="黑体" panose="02010609060101010101" pitchFamily="2" charset="-122"/>
              </a:rPr>
              <a:t>提取文本序列特征：</a:t>
            </a:r>
            <a:endParaRPr lang="en-US" altLang="zh-CN" sz="1900" b="0" kern="0" dirty="0">
              <a:solidFill>
                <a:srgbClr val="003366"/>
              </a:solidFill>
              <a:ea typeface="黑体" panose="02010609060101010101" pitchFamily="2" charset="-122"/>
            </a:endParaRPr>
          </a:p>
          <a:p>
            <a:pPr marL="0" lvl="0" indent="0" eaLnBrk="1" hangingPunct="1">
              <a:buClr>
                <a:srgbClr val="003366"/>
              </a:buClr>
              <a:buNone/>
            </a:pPr>
            <a:r>
              <a:rPr lang="zh-CN" altLang="en-US" sz="1800" b="0" kern="0" dirty="0">
                <a:solidFill>
                  <a:srgbClr val="003366"/>
                </a:solidFill>
                <a:ea typeface="黑体" panose="02010609060101010101" pitchFamily="2" charset="-122"/>
              </a:rPr>
              <a:t>      </a:t>
            </a:r>
            <a:endParaRPr kumimoji="1" lang="en-US" altLang="zh-CN" sz="1200" b="0" i="0" u="none" strike="noStrike" kern="1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pitchFamily="18" charset="0"/>
            </a:endParaRPr>
          </a:p>
          <a:p>
            <a:pPr marL="0" marR="0" lvl="0" indent="0" algn="r" defTabSz="914400" rtl="0" eaLnBrk="1" fontAlgn="base" latinLnBrk="0" hangingPunct="1">
              <a:lnSpc>
                <a:spcPct val="100000"/>
              </a:lnSpc>
              <a:spcBef>
                <a:spcPts val="0"/>
              </a:spcBef>
              <a:spcAft>
                <a:spcPts val="0"/>
              </a:spcAft>
              <a:buClr>
                <a:srgbClr val="003366"/>
              </a:buClr>
              <a:buSzTx/>
              <a:buFont typeface="Wingdings" panose="05000000000000000000" pitchFamily="2" charset="2"/>
              <a:buNone/>
              <a:tabLst>
                <a:tab pos="114300" algn="l"/>
                <a:tab pos="228600" algn="l"/>
                <a:tab pos="342900" algn="l"/>
              </a:tabLst>
              <a:defRPr/>
            </a:pPr>
            <a:endParaRPr kumimoji="1" lang="en-US" altLang="zh-CN" sz="1200" b="0" i="0" u="none" strike="noStrike" kern="1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pitchFamily="18" charset="0"/>
            </a:endParaRPr>
          </a:p>
          <a:p>
            <a:pPr marL="0" marR="0" lvl="0" indent="0" algn="r" defTabSz="914400" rtl="0" eaLnBrk="1" fontAlgn="base" latinLnBrk="0" hangingPunct="1">
              <a:lnSpc>
                <a:spcPct val="100000"/>
              </a:lnSpc>
              <a:spcBef>
                <a:spcPts val="0"/>
              </a:spcBef>
              <a:spcAft>
                <a:spcPts val="0"/>
              </a:spcAft>
              <a:buClr>
                <a:srgbClr val="003366"/>
              </a:buClr>
              <a:buSzTx/>
              <a:buFont typeface="Wingdings" panose="05000000000000000000" pitchFamily="2" charset="2"/>
              <a:buNone/>
              <a:tabLst>
                <a:tab pos="114300" algn="l"/>
                <a:tab pos="228600" algn="l"/>
                <a:tab pos="342900" algn="l"/>
              </a:tabLst>
              <a:defRPr/>
            </a:pPr>
            <a:endParaRPr kumimoji="1" lang="en-US" altLang="zh-CN" sz="14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r" defTabSz="914400" rtl="0" eaLnBrk="1" fontAlgn="base" latinLnBrk="0" hangingPunct="1">
              <a:lnSpc>
                <a:spcPct val="100000"/>
              </a:lnSpc>
              <a:spcBef>
                <a:spcPts val="0"/>
              </a:spcBef>
              <a:spcAft>
                <a:spcPts val="0"/>
              </a:spcAft>
              <a:buClr>
                <a:srgbClr val="003366"/>
              </a:buClr>
              <a:buSzTx/>
              <a:buFont typeface="Wingdings" panose="05000000000000000000" pitchFamily="2" charset="2"/>
              <a:buNone/>
              <a:tabLst>
                <a:tab pos="114300" algn="l"/>
                <a:tab pos="228600" algn="l"/>
                <a:tab pos="342900" algn="l"/>
              </a:tabLst>
              <a:defRPr/>
            </a:pPr>
            <a:r>
              <a:rPr kumimoji="1" lang="en-US" altLang="zh-CN" sz="1400" b="1" i="0" u="none" strike="noStrike" kern="1200" cap="none" spc="0" normalizeH="0" baseline="0" noProof="0" dirty="0">
                <a:ln>
                  <a:noFill/>
                </a:ln>
                <a:solidFill>
                  <a:srgbClr val="003366"/>
                </a:solidFill>
                <a:effectLst/>
                <a:uLnTx/>
                <a:uFillTx/>
                <a:latin typeface="Times New Roman" panose="02020603050405020304" pitchFamily="18" charset="0"/>
                <a:ea typeface="宋体" panose="02010600030101010101" pitchFamily="2" charset="-122"/>
                <a:cs typeface="+mn-cs"/>
              </a:rPr>
              <a:t>	</a:t>
            </a:r>
            <a:endParaRPr kumimoji="1" lang="en-US" altLang="zh-CN" sz="1400" b="0" i="0" u="none" strike="noStrike" kern="1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ts val="0"/>
              </a:spcBef>
              <a:spcAft>
                <a:spcPct val="0"/>
              </a:spcAft>
              <a:buClr>
                <a:srgbClr val="003366"/>
              </a:buClr>
              <a:buSzTx/>
              <a:buFont typeface="Wingdings" panose="05000000000000000000" pitchFamily="2" charset="2"/>
              <a:buNone/>
              <a:defRPr/>
            </a:pPr>
            <a:endParaRPr kumimoji="1" lang="en-US" altLang="zh-CN" sz="2200" b="0" i="0" u="none" strike="noStrike" kern="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endParaRPr>
          </a:p>
          <a:p>
            <a:pPr marL="0" marR="0" lvl="0" indent="0" algn="l" defTabSz="914400" rtl="0" eaLnBrk="1" fontAlgn="base" latinLnBrk="0" hangingPunct="1">
              <a:lnSpc>
                <a:spcPct val="90000"/>
              </a:lnSpc>
              <a:spcBef>
                <a:spcPct val="20000"/>
              </a:spcBef>
              <a:spcAft>
                <a:spcPct val="0"/>
              </a:spcAft>
              <a:buClr>
                <a:srgbClr val="003366"/>
              </a:buClr>
              <a:buSzTx/>
              <a:buFont typeface="Wingdings" panose="05000000000000000000" pitchFamily="2" charset="2"/>
              <a:buNone/>
              <a:defRPr/>
            </a:pPr>
            <a:endParaRPr kumimoji="1" lang="zh-CN" altLang="en-US" sz="2200" b="0" i="0" u="none" strike="noStrike" kern="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mc:AlternateContent xmlns:mc="http://schemas.openxmlformats.org/markup-compatibility/2006" xmlns:a14="http://schemas.microsoft.com/office/drawing/2010/main">
        <mc:Choice Requires="a14">
          <p:sp>
            <p:nvSpPr>
              <p:cNvPr id="20" name="文本框 19"/>
              <p:cNvSpPr txBox="1"/>
              <p:nvPr/>
            </p:nvSpPr>
            <p:spPr>
              <a:xfrm>
                <a:off x="611560" y="2564904"/>
                <a:ext cx="3384376" cy="609975"/>
              </a:xfrm>
              <a:prstGeom prst="rect">
                <a:avLst/>
              </a:prstGeom>
              <a:noFill/>
            </p:spPr>
            <p:txBody>
              <a:bodyPr wrap="square" rtlCol="0">
                <a:spAutoFit/>
              </a:bodyPr>
              <a:lstStyle/>
              <a:p>
                <a:pPr lvl="0">
                  <a:lnSpc>
                    <a:spcPct val="110000"/>
                  </a:lnSpc>
                  <a:spcBef>
                    <a:spcPts val="0"/>
                  </a:spcBef>
                  <a:spcAft>
                    <a:spcPts val="0"/>
                  </a:spcAft>
                  <a:buClr>
                    <a:srgbClr val="003366"/>
                  </a:buClr>
                  <a:tabLst>
                    <a:tab pos="114300" algn="l"/>
                    <a:tab pos="228600" algn="l"/>
                    <a:tab pos="342900" algn="l"/>
                  </a:tabLst>
                </a:pP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kumimoji="1" lang="en-US" altLang="zh-CN"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1</a:t>
                </a: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转为词向量</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a:t>
                </a:r>
                <a14:m>
                  <m:oMath xmlns:m="http://schemas.openxmlformats.org/officeDocument/2006/math">
                    <m:sSup>
                      <m:sSupPr>
                        <m:ctrlP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𝐪</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1" i="0" baseline="-25000" smtClean="0">
                            <a:solidFill>
                              <a:srgbClr val="003366"/>
                            </a:solidFill>
                            <a:latin typeface="Cambria Math" panose="02040503050406030204" pitchFamily="18" charset="0"/>
                            <a:ea typeface="宋体" panose="02010600030101010101" pitchFamily="2" charset="-122"/>
                            <a:cs typeface="Times New Roman" panose="02020603050405020304" pitchFamily="18" charset="0"/>
                          </a:rPr>
                          <m:t>𝟓</m:t>
                        </m:r>
                      </m:sub>
                    </m:sSub>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600" dirty="0">
                    <a:latin typeface="黑体" panose="02010609060101010101" pitchFamily="2" charset="-122"/>
                    <a:ea typeface="黑体" panose="02010609060101010101" pitchFamily="2" charset="-122"/>
                    <a:cs typeface="Times New Roman" panose="02020603050405020304" pitchFamily="18" charset="0"/>
                  </a:rPr>
                  <a:t>，</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𝐚</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𝐘</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𝐘</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𝐘</m:t>
                        </m:r>
                      </m:e>
                      <m:sub>
                        <m:r>
                          <a:rPr lang="en-US" altLang="zh-CN" sz="1600" b="1" i="0" baseline="-25000" smtClean="0">
                            <a:solidFill>
                              <a:srgbClr val="003366"/>
                            </a:solidFill>
                            <a:latin typeface="Cambria Math" panose="02040503050406030204" pitchFamily="18" charset="0"/>
                            <a:ea typeface="宋体" panose="02010600030101010101" pitchFamily="2" charset="-122"/>
                            <a:cs typeface="Times New Roman" panose="02020603050405020304" pitchFamily="18" charset="0"/>
                          </a:rPr>
                          <m:t>𝟓</m:t>
                        </m:r>
                      </m:sub>
                    </m:sSub>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oMath>
                </a14:m>
                <a:endParaRPr kumimoji="1" lang="en-US" altLang="zh-CN" sz="1600" b="0" i="0" u="none" strike="noStrike" kern="100" cap="none" spc="0" normalizeH="0" baseline="0" noProof="0" dirty="0">
                  <a:ln>
                    <a:noFill/>
                  </a:ln>
                  <a:effectLst/>
                  <a:uLnTx/>
                  <a:uFillTx/>
                  <a:latin typeface="黑体" panose="02010609060101010101" pitchFamily="2" charset="-122"/>
                  <a:ea typeface="黑体" panose="02010609060101010101" pitchFamily="2" charset="-122"/>
                  <a:cs typeface="Times New Roman" panose="02020603050405020304" pitchFamily="18" charset="0"/>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11560" y="2564904"/>
                <a:ext cx="3384376" cy="609975"/>
              </a:xfrm>
              <a:prstGeom prst="rect">
                <a:avLst/>
              </a:prstGeom>
              <a:blipFill rotWithShape="1">
                <a:blip r:embed="rId3"/>
                <a:stretch>
                  <a:fillRect l="-2" t="-23" r="15" b="-1998"/>
                </a:stretch>
              </a:blipFill>
            </p:spPr>
            <p:txBody>
              <a:bodyPr/>
              <a:lstStyle/>
              <a:p>
                <a:r>
                  <a:rPr lang="zh-CN" altLang="en-US">
                    <a:noFill/>
                  </a:rPr>
                  <a:t> </a:t>
                </a:r>
              </a:p>
            </p:txBody>
          </p:sp>
        </mc:Fallback>
      </mc:AlternateContent>
      <p:sp>
        <p:nvSpPr>
          <p:cNvPr id="2" name="下箭头 1"/>
          <p:cNvSpPr/>
          <p:nvPr/>
        </p:nvSpPr>
        <p:spPr bwMode="auto">
          <a:xfrm>
            <a:off x="2483768" y="3276550"/>
            <a:ext cx="432048" cy="36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mc:AlternateContent xmlns:mc="http://schemas.openxmlformats.org/markup-compatibility/2006">
        <mc:Choice xmlns:a14="http://schemas.microsoft.com/office/drawing/2010/main" Requires="a14">
          <p:sp>
            <p:nvSpPr>
              <p:cNvPr id="7" name="文本框 6"/>
              <p:cNvSpPr txBox="1"/>
              <p:nvPr/>
            </p:nvSpPr>
            <p:spPr>
              <a:xfrm>
                <a:off x="611560" y="3627173"/>
                <a:ext cx="3456384" cy="611899"/>
              </a:xfrm>
              <a:prstGeom prst="rect">
                <a:avLst/>
              </a:prstGeom>
              <a:noFill/>
            </p:spPr>
            <p:txBody>
              <a:bodyPr wrap="square" rtlCol="0">
                <a:spAutoFit/>
              </a:bodyPr>
              <a:lstStyle/>
              <a:p>
                <a:pPr lvl="0">
                  <a:lnSpc>
                    <a:spcPct val="110000"/>
                  </a:lnSpc>
                  <a:spcBef>
                    <a:spcPts val="0"/>
                  </a:spcBef>
                  <a:spcAft>
                    <a:spcPts val="0"/>
                  </a:spcAft>
                  <a:buClr>
                    <a:srgbClr val="003366"/>
                  </a:buClr>
                  <a:tabLst>
                    <a:tab pos="114300" algn="l"/>
                    <a:tab pos="228600" algn="l"/>
                    <a:tab pos="342900" algn="l"/>
                  </a:tabLst>
                </a:pP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kumimoji="1" lang="en-US" altLang="zh-CN"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2</a:t>
                </a: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kumimoji="1" lang="zh-CN" altLang="en-US" sz="1600" b="0" i="0" u="none" strike="noStrike" kern="100" cap="none" spc="0" normalizeH="0" baseline="0" noProof="0" dirty="0">
                    <a:ln>
                      <a:noFill/>
                    </a:ln>
                    <a:effectLst/>
                    <a:uLnTx/>
                    <a:uFillTx/>
                    <a:latin typeface="黑体" panose="02010609060101010101" pitchFamily="2" charset="-122"/>
                    <a:ea typeface="黑体" panose="02010609060101010101" pitchFamily="2" charset="-122"/>
                    <a:cs typeface="Times New Roman" panose="02020603050405020304" pitchFamily="18" charset="0"/>
                  </a:rPr>
                  <a:t>将</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aseline="-250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rgbClr val="003366"/>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3366"/>
                            </a:solidFill>
                            <a:latin typeface="Cambria Math" panose="02040503050406030204" pitchFamily="18" charset="0"/>
                            <a:ea typeface="宋体" panose="02010600030101010101" pitchFamily="2" charset="-122"/>
                            <a:cs typeface="Times New Roman" panose="02020603050405020304" pitchFamily="18" charset="0"/>
                          </a:rPr>
                          <m:t>𝐗</m:t>
                        </m:r>
                      </m:e>
                      <m:sub>
                        <m:r>
                          <a:rPr lang="en-US" altLang="zh-CN" sz="1600" b="1" i="0" baseline="-25000" smtClean="0">
                            <a:solidFill>
                              <a:srgbClr val="003366"/>
                            </a:solidFill>
                            <a:latin typeface="Cambria Math" panose="02040503050406030204" pitchFamily="18" charset="0"/>
                            <a:ea typeface="宋体" panose="02010600030101010101" pitchFamily="2" charset="-122"/>
                            <a:cs typeface="Times New Roman" panose="02020603050405020304" pitchFamily="18" charset="0"/>
                          </a:rPr>
                          <m:t>𝟓</m:t>
                        </m:r>
                      </m:sub>
                    </m:sSub>
                  </m:oMath>
                </a14:m>
                <a:r>
                  <a:rPr lang="zh-CN" altLang="zh-CN" sz="1600" b="0" dirty="0">
                    <a:latin typeface="黑体" panose="02010609060101010101" pitchFamily="2" charset="-122"/>
                    <a:ea typeface="黑体" panose="02010609060101010101" pitchFamily="2" charset="-122"/>
                    <a:cs typeface="Times New Roman" panose="02020603050405020304" pitchFamily="18" charset="0"/>
                  </a:rPr>
                  <a:t>输入</a:t>
                </a:r>
                <a:r>
                  <a:rPr lang="en-US" altLang="zh-CN" sz="1600" b="0" dirty="0">
                    <a:ea typeface="宋体" panose="02010600030101010101" pitchFamily="2" charset="-122"/>
                  </a:rPr>
                  <a:t>LSTM</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得到词典</a:t>
                </a:r>
                <a:r>
                  <a:rPr lang="en-US" altLang="zh-CN" sz="1600" b="0" i="1" dirty="0">
                    <a:ea typeface="宋体" panose="02010600030101010101" pitchFamily="2" charset="-122"/>
                  </a:rPr>
                  <a:t>E</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中词的概率分布</a:t>
                </a:r>
                <a:endParaRPr kumimoji="1" lang="en-US" altLang="zh-CN" sz="1600" b="0" i="0" u="none" strike="noStrike" kern="100" cap="none" spc="0" normalizeH="0" baseline="0" noProof="0" dirty="0">
                  <a:ln>
                    <a:noFill/>
                  </a:ln>
                  <a:effectLst/>
                  <a:uLnTx/>
                  <a:uFillTx/>
                  <a:latin typeface="黑体" panose="02010609060101010101" pitchFamily="2" charset="-122"/>
                  <a:ea typeface="黑体" panose="0201060906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611560" y="3627173"/>
                <a:ext cx="3456384" cy="611899"/>
              </a:xfrm>
              <a:prstGeom prst="rect">
                <a:avLst/>
              </a:prstGeom>
              <a:blipFill>
                <a:blip r:embed="rId4"/>
                <a:stretch>
                  <a:fillRect l="-882" t="-4000" b="-13000"/>
                </a:stretch>
              </a:blipFill>
            </p:spPr>
            <p:txBody>
              <a:bodyPr/>
              <a:lstStyle/>
              <a:p>
                <a:r>
                  <a:rPr lang="zh-CN" altLang="en-US">
                    <a:noFill/>
                  </a:rPr>
                  <a:t> </a:t>
                </a:r>
              </a:p>
            </p:txBody>
          </p:sp>
        </mc:Fallback>
      </mc:AlternateContent>
      <p:sp>
        <p:nvSpPr>
          <p:cNvPr id="8" name="下箭头 7"/>
          <p:cNvSpPr/>
          <p:nvPr/>
        </p:nvSpPr>
        <p:spPr bwMode="auto">
          <a:xfrm>
            <a:off x="2483768" y="4240437"/>
            <a:ext cx="432048" cy="36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mc:AlternateContent xmlns:mc="http://schemas.openxmlformats.org/markup-compatibility/2006" xmlns:a14="http://schemas.microsoft.com/office/drawing/2010/main">
        <mc:Choice Requires="a14">
          <p:sp>
            <p:nvSpPr>
              <p:cNvPr id="9" name="文本框 8"/>
              <p:cNvSpPr txBox="1"/>
              <p:nvPr/>
            </p:nvSpPr>
            <p:spPr>
              <a:xfrm>
                <a:off x="611560" y="4572936"/>
                <a:ext cx="3384376" cy="600934"/>
              </a:xfrm>
              <a:prstGeom prst="rect">
                <a:avLst/>
              </a:prstGeom>
              <a:noFill/>
            </p:spPr>
            <p:txBody>
              <a:bodyPr wrap="square" rtlCol="0">
                <a:spAutoFit/>
              </a:bodyPr>
              <a:lstStyle/>
              <a:p>
                <a:pPr lvl="0">
                  <a:lnSpc>
                    <a:spcPct val="110000"/>
                  </a:lnSpc>
                  <a:spcBef>
                    <a:spcPts val="0"/>
                  </a:spcBef>
                  <a:spcAft>
                    <a:spcPts val="0"/>
                  </a:spcAft>
                  <a:buClr>
                    <a:srgbClr val="003366"/>
                  </a:buClr>
                  <a:tabLst>
                    <a:tab pos="114300" algn="l"/>
                    <a:tab pos="228600" algn="l"/>
                    <a:tab pos="342900" algn="l"/>
                  </a:tabLst>
                </a:pP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kumimoji="1" lang="en-US" altLang="zh-CN"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3</a:t>
                </a: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计算背景向量</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𝐂</m:t>
                    </m:r>
                    <m:r>
                      <a:rPr lang="en-US" altLang="zh-CN" sz="1600" b="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𝐇</m:t>
                        </m:r>
                      </m:e>
                      <m:sub>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5</m:t>
                        </m:r>
                      </m:sub>
                    </m:sSub>
                  </m:oMath>
                </a14:m>
                <a:r>
                  <a:rPr lang="zh-CN" altLang="zh-CN" sz="1600" dirty="0">
                    <a:latin typeface="黑体" panose="02010609060101010101" pitchFamily="2" charset="-122"/>
                    <a:ea typeface="黑体" panose="02010609060101010101" pitchFamily="2" charset="-122"/>
                    <a:cs typeface="Times New Roman" panose="02020603050405020304" pitchFamily="18" charset="0"/>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包含序列</a:t>
                </a:r>
                <a:r>
                  <a:rPr lang="zh-CN" altLang="en-US" sz="1600" b="0" dirty="0">
                    <a:latin typeface="黑体" panose="02010609060101010101" pitchFamily="2" charset="-122"/>
                    <a:cs typeface="Times New Roman" panose="02020603050405020304" pitchFamily="18" charset="0"/>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世</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界</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最</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高</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峰</a:t>
                </a:r>
                <a:r>
                  <a:rPr lang="en-US" altLang="zh-CN"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的信息</a:t>
                </a:r>
                <a:endParaRPr kumimoji="1" lang="en-US" altLang="zh-CN" sz="1800" b="0" i="0" u="none" strike="noStrike" kern="100" cap="none" spc="0" normalizeH="0" baseline="0" noProof="0" dirty="0">
                  <a:ln>
                    <a:noFill/>
                  </a:ln>
                  <a:effectLst/>
                  <a:uLnTx/>
                  <a:uFillTx/>
                  <a:latin typeface="黑体" panose="02010609060101010101" pitchFamily="2" charset="-122"/>
                  <a:ea typeface="黑体" panose="0201060906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11560" y="4572936"/>
                <a:ext cx="3384376" cy="600934"/>
              </a:xfrm>
              <a:prstGeom prst="rect">
                <a:avLst/>
              </a:prstGeom>
              <a:blipFill rotWithShape="1">
                <a:blip r:embed="rId5"/>
                <a:stretch>
                  <a:fillRect l="-2" t="-50" r="15" b="87"/>
                </a:stretch>
              </a:blipFill>
            </p:spPr>
            <p:txBody>
              <a:bodyPr/>
              <a:lstStyle/>
              <a:p>
                <a:r>
                  <a:rPr lang="zh-CN" altLang="en-US">
                    <a:noFill/>
                  </a:rPr>
                  <a:t> </a:t>
                </a:r>
              </a:p>
            </p:txBody>
          </p:sp>
        </mc:Fallback>
      </mc:AlternateContent>
      <p:sp>
        <p:nvSpPr>
          <p:cNvPr id="10" name="下箭头 9"/>
          <p:cNvSpPr/>
          <p:nvPr/>
        </p:nvSpPr>
        <p:spPr bwMode="auto">
          <a:xfrm>
            <a:off x="2483768" y="5216978"/>
            <a:ext cx="432048" cy="3600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611561" y="5595372"/>
                <a:ext cx="3600399" cy="600934"/>
              </a:xfrm>
              <a:prstGeom prst="rect">
                <a:avLst/>
              </a:prstGeom>
              <a:noFill/>
            </p:spPr>
            <p:txBody>
              <a:bodyPr wrap="square" rtlCol="0">
                <a:spAutoFit/>
              </a:bodyPr>
              <a:lstStyle/>
              <a:p>
                <a:pPr lvl="0">
                  <a:lnSpc>
                    <a:spcPct val="110000"/>
                  </a:lnSpc>
                  <a:spcBef>
                    <a:spcPts val="0"/>
                  </a:spcBef>
                  <a:spcAft>
                    <a:spcPts val="0"/>
                  </a:spcAft>
                  <a:buClr>
                    <a:srgbClr val="003366"/>
                  </a:buClr>
                  <a:tabLst>
                    <a:tab pos="114300" algn="l"/>
                    <a:tab pos="228600" algn="l"/>
                    <a:tab pos="342900" algn="l"/>
                  </a:tabLst>
                </a:pP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kumimoji="1" lang="en-US" altLang="zh-CN"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4</a:t>
                </a:r>
                <a:r>
                  <a:rPr kumimoji="1" lang="zh-CN" altLang="en-US" sz="1600" b="0" i="0" u="none" strike="noStrike" kern="100" cap="none" spc="0" normalizeH="0" baseline="0" noProof="0" dirty="0">
                    <a:ln>
                      <a:noFill/>
                    </a:ln>
                    <a:effectLst/>
                    <a:uLnTx/>
                    <a:uFillTx/>
                    <a:ea typeface="宋体" panose="02010600030101010101" pitchFamily="2" charset="-122"/>
                    <a:cs typeface="Times New Roman" panose="02020603050405020304" pitchFamily="18" charset="0"/>
                  </a:rPr>
                  <a:t>）</a:t>
                </a:r>
                <a:r>
                  <a:rPr lang="zh-CN" altLang="en-US" sz="1600" b="0" noProof="0" dirty="0">
                    <a:latin typeface="黑体" panose="02010609060101010101" pitchFamily="2" charset="-122"/>
                    <a:ea typeface="黑体" panose="02010609060101010101" pitchFamily="2" charset="-122"/>
                    <a:cs typeface="Times New Roman" panose="02020603050405020304" pitchFamily="18" charset="0"/>
                  </a:rPr>
                  <a:t>重复</a:t>
                </a:r>
                <a:r>
                  <a:rPr lang="zh-CN" altLang="en-US" sz="1600" b="0" noProof="0" dirty="0">
                    <a:latin typeface="+mn-lt"/>
                    <a:ea typeface="黑体" panose="02010609060101010101" pitchFamily="2" charset="-122"/>
                    <a:cs typeface="Times New Roman" panose="02020603050405020304" pitchFamily="18" charset="0"/>
                  </a:rPr>
                  <a:t>（</a:t>
                </a:r>
                <a:r>
                  <a:rPr lang="en-US" altLang="zh-CN" sz="1600" b="0" noProof="0" dirty="0">
                    <a:latin typeface="+mn-lt"/>
                    <a:ea typeface="黑体" panose="02010609060101010101" pitchFamily="2" charset="-122"/>
                    <a:cs typeface="Times New Roman" panose="02020603050405020304" pitchFamily="18" charset="0"/>
                  </a:rPr>
                  <a:t>2</a:t>
                </a:r>
                <a:r>
                  <a:rPr lang="zh-CN" altLang="en-US" sz="1600" b="0" noProof="0" dirty="0">
                    <a:latin typeface="+mn-lt"/>
                    <a:ea typeface="黑体" panose="02010609060101010101" pitchFamily="2" charset="-122"/>
                    <a:cs typeface="Times New Roman" panose="02020603050405020304" pitchFamily="18" charset="0"/>
                  </a:rPr>
                  <a:t>）</a:t>
                </a:r>
                <a:r>
                  <a:rPr lang="en-US" altLang="zh-CN" sz="1600" dirty="0">
                    <a:solidFill>
                      <a:srgbClr val="000000"/>
                    </a:solidFill>
                    <a:latin typeface="+mn-lt"/>
                    <a:ea typeface="宋体" panose="02010600030101010101" pitchFamily="2" charset="-122"/>
                  </a:rPr>
                  <a:t> </a:t>
                </a:r>
                <a:r>
                  <a:rPr lang="en-US" altLang="zh-CN" sz="1600" dirty="0">
                    <a:solidFill>
                      <a:srgbClr val="000000"/>
                    </a:solidFill>
                    <a:ea typeface="宋体" panose="02010600030101010101" pitchFamily="2" charset="-122"/>
                  </a:rPr>
                  <a:t>~</a:t>
                </a:r>
                <a:r>
                  <a:rPr lang="zh-CN" altLang="en-US" sz="1600" b="0" dirty="0">
                    <a:ea typeface="黑体" panose="02010609060101010101" pitchFamily="2" charset="-122"/>
                    <a:cs typeface="Times New Roman" panose="02020603050405020304" pitchFamily="18" charset="0"/>
                  </a:rPr>
                  <a:t> （</a:t>
                </a:r>
                <a:r>
                  <a:rPr lang="en-US" altLang="zh-CN" sz="1600" b="0" dirty="0">
                    <a:ea typeface="黑体" panose="02010609060101010101" pitchFamily="2" charset="-122"/>
                    <a:cs typeface="Times New Roman" panose="02020603050405020304" pitchFamily="18" charset="0"/>
                  </a:rPr>
                  <a:t>3</a:t>
                </a:r>
                <a:r>
                  <a:rPr lang="zh-CN" altLang="en-US" sz="1600" b="0" dirty="0">
                    <a:ea typeface="黑体" panose="02010609060101010101" pitchFamily="2" charset="-122"/>
                    <a:cs typeface="Times New Roman" panose="02020603050405020304" pitchFamily="18" charset="0"/>
                  </a:rPr>
                  <a:t>）步</a:t>
                </a:r>
                <a:r>
                  <a:rPr lang="en-US" altLang="zh-CN" sz="1600" dirty="0">
                    <a:solidFill>
                      <a:srgbClr val="000000"/>
                    </a:solidFill>
                    <a:ea typeface="宋体" panose="02010600030101010101" pitchFamily="2" charset="-122"/>
                  </a:rPr>
                  <a:t> </a:t>
                </a:r>
                <a:r>
                  <a:rPr lang="zh-CN" altLang="zh-CN" sz="1600" dirty="0">
                    <a:latin typeface="黑体" panose="02010609060101010101" pitchFamily="2" charset="-122"/>
                    <a:ea typeface="黑体" panose="02010609060101010101" pitchFamily="2" charset="-122"/>
                    <a:cs typeface="Times New Roman" panose="02020603050405020304" pitchFamily="18" charset="0"/>
                  </a:rPr>
                  <a:t>，</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得到</a:t>
                </a:r>
                <a14:m>
                  <m:oMath xmlns:m="http://schemas.openxmlformats.org/officeDocument/2006/math">
                    <m:sSup>
                      <m:s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𝐂</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en-US" sz="1600" b="0" dirty="0">
                    <a:latin typeface="黑体" panose="02010609060101010101" pitchFamily="2" charset="-122"/>
                    <a:ea typeface="黑体" panose="02010609060101010101" pitchFamily="2" charset="-122"/>
                    <a:cs typeface="Times New Roman" panose="02020603050405020304" pitchFamily="18" charset="0"/>
                  </a:rPr>
                  <a:t>，即</a:t>
                </a:r>
                <a:r>
                  <a:rPr lang="en-US" altLang="zh-CN" sz="1600" b="0" dirty="0">
                    <a:latin typeface="黑体" panose="02010609060101010101" pitchFamily="2" charset="-122"/>
                    <a:ea typeface="黑体" panose="02010609060101010101" pitchFamily="2" charset="-122"/>
                  </a:rPr>
                  <a:t>“</a:t>
                </a:r>
                <a:r>
                  <a:rPr lang="zh-CN" altLang="en-US" sz="1600" b="0" dirty="0">
                    <a:latin typeface="黑体" panose="02010609060101010101" pitchFamily="2" charset="-122"/>
                    <a:ea typeface="黑体" panose="02010609060101010101" pitchFamily="2" charset="-122"/>
                    <a:cs typeface="Times New Roman" panose="02020603050405020304" pitchFamily="18" charset="0"/>
                  </a:rPr>
                  <a:t>珠</a:t>
                </a:r>
                <a:r>
                  <a:rPr lang="zh-CN" altLang="en-US" sz="1600" b="0" dirty="0">
                    <a:latin typeface="黑体" panose="02010609060101010101" pitchFamily="2" charset="-122"/>
                    <a:ea typeface="黑体" panose="02010609060101010101" pitchFamily="2" charset="-122"/>
                  </a:rPr>
                  <a:t>，</a:t>
                </a:r>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穆</a:t>
                </a:r>
                <a:r>
                  <a:rPr lang="zh-CN" altLang="en-US" sz="1600" b="0" dirty="0">
                    <a:latin typeface="黑体" panose="02010609060101010101" pitchFamily="2" charset="-122"/>
                    <a:ea typeface="黑体" panose="02010609060101010101" pitchFamily="2" charset="-122"/>
                  </a:rPr>
                  <a:t>，</a:t>
                </a:r>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朗</a:t>
                </a:r>
                <a:r>
                  <a:rPr lang="zh-CN" altLang="en-US" sz="1600" b="0" dirty="0">
                    <a:latin typeface="黑体" panose="02010609060101010101" pitchFamily="2" charset="-122"/>
                    <a:ea typeface="黑体" panose="02010609060101010101" pitchFamily="2" charset="-122"/>
                  </a:rPr>
                  <a:t>，</a:t>
                </a:r>
                <a:r>
                  <a:rPr lang="zh-CN" altLang="en-US" sz="1600" b="0" dirty="0">
                    <a:solidFill>
                      <a:srgbClr val="003366"/>
                    </a:solidFill>
                    <a:latin typeface="黑体" panose="02010609060101010101" pitchFamily="2" charset="-122"/>
                    <a:ea typeface="黑体" panose="02010609060101010101" pitchFamily="2" charset="-122"/>
                    <a:cs typeface="Times New Roman" panose="02020603050405020304" pitchFamily="18" charset="0"/>
                  </a:rPr>
                  <a:t>玛</a:t>
                </a:r>
                <a:r>
                  <a:rPr lang="zh-CN" altLang="en-US"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峰</a:t>
                </a:r>
                <a:r>
                  <a:rPr lang="en-US" altLang="zh-CN" sz="1600" b="0" dirty="0">
                    <a:latin typeface="黑体" panose="02010609060101010101" pitchFamily="2" charset="-122"/>
                    <a:ea typeface="黑体" panose="02010609060101010101" pitchFamily="2" charset="-122"/>
                  </a:rPr>
                  <a:t>”</a:t>
                </a:r>
                <a:r>
                  <a:rPr lang="zh-CN" altLang="zh-CN" sz="1600" b="0" dirty="0">
                    <a:latin typeface="黑体" panose="02010609060101010101" pitchFamily="2" charset="-122"/>
                    <a:ea typeface="黑体" panose="02010609060101010101" pitchFamily="2" charset="-122"/>
                    <a:cs typeface="Times New Roman" panose="02020603050405020304" pitchFamily="18" charset="0"/>
                  </a:rPr>
                  <a:t>的信息</a:t>
                </a:r>
                <a:endParaRPr kumimoji="1" lang="en-US" altLang="zh-CN" sz="1600" b="0" i="0" u="none" strike="noStrike" kern="100" cap="none" spc="0" normalizeH="0" baseline="0" noProof="0" dirty="0">
                  <a:ln>
                    <a:noFill/>
                  </a:ln>
                  <a:effectLst/>
                  <a:uLnTx/>
                  <a:uFillTx/>
                  <a:latin typeface="黑体" panose="02010609060101010101" pitchFamily="2" charset="-122"/>
                  <a:ea typeface="黑体" panose="02010609060101010101" pitchFamily="2" charset="-122"/>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11561" y="5595372"/>
                <a:ext cx="3600399" cy="600934"/>
              </a:xfrm>
              <a:prstGeom prst="rect">
                <a:avLst/>
              </a:prstGeom>
              <a:blipFill rotWithShape="1">
                <a:blip r:embed="rId6"/>
                <a:stretch>
                  <a:fillRect l="-2" t="-64" b="10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206294932"/>
              </p:ext>
            </p:extLst>
          </p:nvPr>
        </p:nvGraphicFramePr>
        <p:xfrm>
          <a:off x="3995936" y="2679405"/>
          <a:ext cx="5112568" cy="3516901"/>
        </p:xfrm>
        <a:graphic>
          <a:graphicData uri="http://schemas.openxmlformats.org/presentationml/2006/ole">
            <mc:AlternateContent xmlns:mc="http://schemas.openxmlformats.org/markup-compatibility/2006">
              <mc:Choice xmlns:v="urn:schemas-microsoft-com:vml" Requires="v">
                <p:oleObj name="Visio" r:id="rId7" imgW="6168390" imgH="4246245" progId="Visio.Drawing.15">
                  <p:embed/>
                </p:oleObj>
              </mc:Choice>
              <mc:Fallback>
                <p:oleObj name="Visio" r:id="rId7" imgW="6168390" imgH="4246245" progId="Visio.Drawing.15">
                  <p:embed/>
                  <p:pic>
                    <p:nvPicPr>
                      <p:cNvPr id="0" name="图片 33797"/>
                      <p:cNvPicPr/>
                      <p:nvPr/>
                    </p:nvPicPr>
                    <p:blipFill>
                      <a:blip r:embed="rId8"/>
                      <a:stretch>
                        <a:fillRect/>
                      </a:stretch>
                    </p:blipFill>
                    <p:spPr>
                      <a:xfrm>
                        <a:off x="3995936" y="2679405"/>
                        <a:ext cx="5112568" cy="3516901"/>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云形 6"/>
          <p:cNvSpPr/>
          <p:nvPr/>
        </p:nvSpPr>
        <p:spPr bwMode="auto">
          <a:xfrm>
            <a:off x="-108585" y="2637155"/>
            <a:ext cx="2109470" cy="1574800"/>
          </a:xfrm>
          <a:prstGeom prst="cloud">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n-lt"/>
              <a:ea typeface="黑体" panose="02010609060101010101" pitchFamily="2" charset="-122"/>
            </a:endParaRPr>
          </a:p>
        </p:txBody>
      </p:sp>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机器翻译</a:t>
            </a:r>
            <a:r>
              <a:rPr lang="en-US" altLang="zh-CN" dirty="0">
                <a:effectLst>
                  <a:outerShdw blurRad="38100" dist="38100" dir="2700000" algn="tl">
                    <a:srgbClr val="C0C0C0"/>
                  </a:outerShdw>
                </a:effectLst>
                <a:ea typeface="黑体" panose="02010609060101010101" pitchFamily="2" charset="-122"/>
              </a:rPr>
              <a:t> (4)</a:t>
            </a:r>
            <a:endParaRPr lang="zh-CN" altLang="en-US" dirty="0">
              <a:effectLst>
                <a:outerShdw blurRad="38100" dist="38100" dir="2700000" algn="tl">
                  <a:srgbClr val="C0C0C0"/>
                </a:outerShdw>
              </a:effectLst>
              <a:ea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4"/>
          <p:cNvSpPr txBox="1">
            <a:spLocks noChangeArrowheads="1"/>
          </p:cNvSpPr>
          <p:nvPr/>
        </p:nvSpPr>
        <p:spPr bwMode="auto">
          <a:xfrm>
            <a:off x="683568" y="1916831"/>
            <a:ext cx="8305874" cy="4941165"/>
          </a:xfrm>
          <a:prstGeom prst="rect">
            <a:avLst/>
          </a:prstGeom>
          <a:noFill/>
          <a:ln w="9525">
            <a:noFill/>
            <a:miter lim="800000"/>
          </a:ln>
        </p:spPr>
        <p:txBody>
          <a:bodyPr vert="horz" wrap="square" lIns="0" tIns="45720" rIns="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ct val="120000"/>
              </a:lnSpc>
            </a:pPr>
            <a:r>
              <a:rPr lang="zh-CN" altLang="en-US" sz="2400" b="1" kern="0" dirty="0">
                <a:solidFill>
                  <a:srgbClr val="0000FF"/>
                </a:solidFill>
                <a:ea typeface="黑体" panose="02010609060101010101" pitchFamily="2" charset="-122"/>
              </a:rPr>
              <a:t>基于</a:t>
            </a:r>
            <a:r>
              <a:rPr lang="en-US" altLang="zh-CN" sz="2400" b="1" kern="0" dirty="0">
                <a:solidFill>
                  <a:srgbClr val="0000FF"/>
                </a:solidFill>
                <a:ea typeface="黑体" panose="02010609060101010101" pitchFamily="2" charset="-122"/>
              </a:rPr>
              <a:t>BERT</a:t>
            </a:r>
            <a:r>
              <a:rPr lang="zh-CN" altLang="en-US" sz="2400" b="1" kern="0" dirty="0">
                <a:solidFill>
                  <a:srgbClr val="0000FF"/>
                </a:solidFill>
                <a:ea typeface="黑体" panose="02010609060101010101" pitchFamily="2" charset="-122"/>
              </a:rPr>
              <a:t>的机器翻译模型</a:t>
            </a:r>
            <a:r>
              <a:rPr lang="zh-CN" altLang="en-US" sz="1400" b="0" kern="0" dirty="0">
                <a:latin typeface="+mj-lt"/>
                <a:ea typeface="黑体" panose="02010609060101010101" pitchFamily="2" charset="-122"/>
                <a:cs typeface="Times New Roman" panose="02020603050405020304" pitchFamily="18" charset="0"/>
                <a:sym typeface="+mn-ea"/>
              </a:rPr>
              <a:t>通过注意力机制充分学习所有隐藏状态以动态表示不同时刻的上下文向量，并通过渐进蒸馏等方式实现机器翻译</a:t>
            </a:r>
            <a:endParaRPr lang="zh-CN" altLang="en-US" sz="1400" b="0" kern="0" dirty="0">
              <a:latin typeface="+mj-lt"/>
              <a:ea typeface="黑体" panose="02010609060101010101" pitchFamily="2" charset="-122"/>
              <a:cs typeface="Times New Roman" panose="02020603050405020304" pitchFamily="18" charset="0"/>
            </a:endParaRPr>
          </a:p>
          <a:p>
            <a:pPr eaLnBrk="1" hangingPunct="1">
              <a:lnSpc>
                <a:spcPct val="120000"/>
              </a:lnSpc>
            </a:pPr>
            <a:endParaRPr lang="en-US" altLang="zh-CN" sz="1400" b="1" kern="0" dirty="0">
              <a:solidFill>
                <a:srgbClr val="0000FF"/>
              </a:solidFill>
              <a:ea typeface="黑体" panose="02010609060101010101" pitchFamily="2" charset="-122"/>
            </a:endParaRPr>
          </a:p>
        </p:txBody>
      </p:sp>
      <p:graphicFrame>
        <p:nvGraphicFramePr>
          <p:cNvPr id="6" name="对象 5"/>
          <p:cNvGraphicFramePr>
            <a:graphicFrameLocks noChangeAspect="1"/>
          </p:cNvGraphicFramePr>
          <p:nvPr/>
        </p:nvGraphicFramePr>
        <p:xfrm>
          <a:off x="1547665" y="2631696"/>
          <a:ext cx="7488832" cy="3956529"/>
        </p:xfrm>
        <a:graphic>
          <a:graphicData uri="http://schemas.openxmlformats.org/presentationml/2006/ole">
            <mc:AlternateContent xmlns:mc="http://schemas.openxmlformats.org/markup-compatibility/2006">
              <mc:Choice xmlns:v="urn:schemas-microsoft-com:vml" Requires="v">
                <p:oleObj name="Visio" r:id="rId3" imgW="14483080" imgH="7393940" progId="Visio.Drawing.15">
                  <p:embed/>
                </p:oleObj>
              </mc:Choice>
              <mc:Fallback>
                <p:oleObj name="Visio" r:id="rId3" imgW="14483080" imgH="7393940" progId="Visio.Drawing.15">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5" y="2631696"/>
                        <a:ext cx="7488832" cy="3956529"/>
                      </a:xfrm>
                      <a:prstGeom prst="rect">
                        <a:avLst/>
                      </a:prstGeom>
                      <a:noFill/>
                    </p:spPr>
                  </p:pic>
                </p:oleObj>
              </mc:Fallback>
            </mc:AlternateContent>
          </a:graphicData>
        </a:graphic>
      </p:graphicFrame>
      <p:sp>
        <p:nvSpPr>
          <p:cNvPr id="4" name="矩形 3"/>
          <p:cNvSpPr/>
          <p:nvPr/>
        </p:nvSpPr>
        <p:spPr bwMode="auto">
          <a:xfrm>
            <a:off x="1740843" y="5446806"/>
            <a:ext cx="7223645" cy="1222554"/>
          </a:xfrm>
          <a:prstGeom prst="rect">
            <a:avLst/>
          </a:prstGeom>
          <a:noFill/>
          <a:ln w="19050" cap="flat" cmpd="sng" algn="ctr">
            <a:solidFill>
              <a:srgbClr val="00B050"/>
            </a:solidFill>
            <a:prstDash val="dashDot"/>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 name="文本框 4"/>
          <p:cNvSpPr txBox="1"/>
          <p:nvPr/>
        </p:nvSpPr>
        <p:spPr>
          <a:xfrm>
            <a:off x="671460" y="5873417"/>
            <a:ext cx="1080120" cy="369332"/>
          </a:xfrm>
          <a:prstGeom prst="rect">
            <a:avLst/>
          </a:prstGeom>
          <a:noFill/>
        </p:spPr>
        <p:txBody>
          <a:bodyPr wrap="square" rtlCol="0">
            <a:spAutoFit/>
          </a:bodyPr>
          <a:lstStyle/>
          <a:p>
            <a:r>
              <a:rPr lang="en-US" altLang="zh-CN" sz="1800" dirty="0">
                <a:solidFill>
                  <a:srgbClr val="00B050"/>
                </a:solidFill>
              </a:rPr>
              <a:t>1.</a:t>
            </a:r>
            <a:r>
              <a:rPr lang="zh-CN" altLang="en-US" sz="1800" dirty="0">
                <a:solidFill>
                  <a:srgbClr val="00B050"/>
                </a:solidFill>
              </a:rPr>
              <a:t>预处理</a:t>
            </a:r>
          </a:p>
        </p:txBody>
      </p:sp>
      <p:sp>
        <p:nvSpPr>
          <p:cNvPr id="9" name="矩形 8"/>
          <p:cNvSpPr/>
          <p:nvPr/>
        </p:nvSpPr>
        <p:spPr bwMode="auto">
          <a:xfrm>
            <a:off x="1740844" y="2854518"/>
            <a:ext cx="4703364" cy="2583161"/>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 name="文本框 9"/>
          <p:cNvSpPr txBox="1"/>
          <p:nvPr/>
        </p:nvSpPr>
        <p:spPr>
          <a:xfrm>
            <a:off x="682986" y="4365812"/>
            <a:ext cx="960687" cy="369332"/>
          </a:xfrm>
          <a:prstGeom prst="rect">
            <a:avLst/>
          </a:prstGeom>
          <a:noFill/>
        </p:spPr>
        <p:txBody>
          <a:bodyPr wrap="square" rtlCol="0">
            <a:spAutoFit/>
          </a:bodyPr>
          <a:lstStyle/>
          <a:p>
            <a:r>
              <a:rPr lang="en-US" altLang="zh-CN" sz="1800" dirty="0">
                <a:solidFill>
                  <a:srgbClr val="FF0000"/>
                </a:solidFill>
              </a:rPr>
              <a:t>2.</a:t>
            </a:r>
            <a:r>
              <a:rPr lang="zh-CN" altLang="en-US" sz="1800" dirty="0">
                <a:solidFill>
                  <a:srgbClr val="FF0000"/>
                </a:solidFill>
              </a:rPr>
              <a:t>编码</a:t>
            </a:r>
          </a:p>
        </p:txBody>
      </p:sp>
      <p:sp>
        <p:nvSpPr>
          <p:cNvPr id="11" name="矩形 10"/>
          <p:cNvSpPr/>
          <p:nvPr/>
        </p:nvSpPr>
        <p:spPr bwMode="auto">
          <a:xfrm>
            <a:off x="6588224" y="2529974"/>
            <a:ext cx="2327102" cy="2888374"/>
          </a:xfrm>
          <a:prstGeom prst="rect">
            <a:avLst/>
          </a:prstGeom>
          <a:noFill/>
          <a:ln w="19050"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 name="文本框 11"/>
          <p:cNvSpPr txBox="1"/>
          <p:nvPr/>
        </p:nvSpPr>
        <p:spPr>
          <a:xfrm>
            <a:off x="5724128" y="2384025"/>
            <a:ext cx="960687" cy="369332"/>
          </a:xfrm>
          <a:prstGeom prst="rect">
            <a:avLst/>
          </a:prstGeom>
          <a:noFill/>
        </p:spPr>
        <p:txBody>
          <a:bodyPr wrap="square" rtlCol="0">
            <a:spAutoFit/>
          </a:bodyPr>
          <a:lstStyle/>
          <a:p>
            <a:r>
              <a:rPr lang="en-US" altLang="zh-CN" sz="1800" dirty="0">
                <a:solidFill>
                  <a:srgbClr val="00B0F0"/>
                </a:solidFill>
              </a:rPr>
              <a:t>3.</a:t>
            </a:r>
            <a:r>
              <a:rPr lang="zh-CN" altLang="en-US" sz="1800" dirty="0">
                <a:solidFill>
                  <a:srgbClr val="00B0F0"/>
                </a:solidFill>
              </a:rPr>
              <a:t>解码</a:t>
            </a:r>
          </a:p>
        </p:txBody>
      </p:sp>
      <p:sp>
        <p:nvSpPr>
          <p:cNvPr id="13" name="文本框 12"/>
          <p:cNvSpPr txBox="1"/>
          <p:nvPr/>
        </p:nvSpPr>
        <p:spPr>
          <a:xfrm>
            <a:off x="107315" y="2781300"/>
            <a:ext cx="1722755" cy="1224915"/>
          </a:xfrm>
          <a:prstGeom prst="rect">
            <a:avLst/>
          </a:prstGeom>
          <a:noFill/>
          <a:ln>
            <a:noFill/>
          </a:ln>
        </p:spPr>
        <p:txBody>
          <a:bodyPr wrap="square" rtlCol="0">
            <a:noAutofit/>
          </a:bodyPr>
          <a:lstStyle/>
          <a:p>
            <a:pPr algn="ctr"/>
            <a:r>
              <a:rPr lang="zh-CN" altLang="en-US" sz="1400" dirty="0">
                <a:solidFill>
                  <a:srgbClr val="FF0000"/>
                </a:solidFill>
                <a:latin typeface="+mn-lt"/>
                <a:ea typeface="黑体" panose="02010609060101010101" pitchFamily="2" charset="-122"/>
              </a:rPr>
              <a:t>渐进蒸馏 </a:t>
            </a:r>
            <a:r>
              <a:rPr lang="zh-CN" altLang="en-US" sz="1400" b="0" dirty="0">
                <a:effectLst/>
                <a:latin typeface="+mn-lt"/>
                <a:ea typeface="黑体" panose="02010609060101010101" pitchFamily="2" charset="-122"/>
                <a:cs typeface="Times New Roman" panose="02020603050405020304" pitchFamily="18" charset="0"/>
              </a:rPr>
              <a:t>将</a:t>
            </a:r>
            <a:r>
              <a:rPr lang="en-US" altLang="zh-CN" sz="1400" b="0" dirty="0">
                <a:effectLst/>
                <a:latin typeface="+mn-lt"/>
                <a:ea typeface="黑体" panose="02010609060101010101" pitchFamily="2" charset="-122"/>
                <a:cs typeface="Times New Roman" panose="02020603050405020304" pitchFamily="18" charset="0"/>
              </a:rPr>
              <a:t>BERT</a:t>
            </a:r>
            <a:r>
              <a:rPr lang="zh-CN" altLang="en-US" sz="1400" b="0" dirty="0">
                <a:effectLst/>
                <a:latin typeface="+mn-lt"/>
                <a:ea typeface="黑体" panose="02010609060101010101" pitchFamily="2" charset="-122"/>
                <a:cs typeface="Times New Roman" panose="02020603050405020304" pitchFamily="18" charset="0"/>
              </a:rPr>
              <a:t>作为教师网络，</a:t>
            </a:r>
            <a:r>
              <a:rPr lang="en-US" altLang="zh-CN" sz="1400" b="0" dirty="0">
                <a:effectLst/>
                <a:latin typeface="+mn-lt"/>
                <a:ea typeface="黑体" panose="02010609060101010101" pitchFamily="2" charset="-122"/>
                <a:cs typeface="Times New Roman" panose="02020603050405020304" pitchFamily="18" charset="0"/>
              </a:rPr>
              <a:t>Transformer</a:t>
            </a:r>
            <a:r>
              <a:rPr lang="zh-CN" altLang="en-US" sz="1400" b="0" dirty="0">
                <a:effectLst/>
                <a:latin typeface="+mn-lt"/>
                <a:ea typeface="黑体" panose="02010609060101010101" pitchFamily="2" charset="-122"/>
                <a:cs typeface="Times New Roman" panose="02020603050405020304" pitchFamily="18" charset="0"/>
              </a:rPr>
              <a:t>编码器做学生网络，对</a:t>
            </a:r>
            <a:r>
              <a:rPr lang="en-US" altLang="zh-CN" sz="1400" b="0" dirty="0">
                <a:effectLst/>
                <a:latin typeface="+mn-lt"/>
                <a:ea typeface="黑体" panose="02010609060101010101" pitchFamily="2" charset="-122"/>
                <a:cs typeface="Times New Roman" panose="02020603050405020304" pitchFamily="18" charset="0"/>
              </a:rPr>
              <a:t>BERT</a:t>
            </a:r>
            <a:r>
              <a:rPr lang="zh-CN" altLang="en-US" sz="1400" b="0" dirty="0">
                <a:effectLst/>
                <a:latin typeface="+mn-lt"/>
                <a:ea typeface="黑体" panose="02010609060101010101" pitchFamily="2" charset="-122"/>
                <a:cs typeface="Times New Roman" panose="02020603050405020304" pitchFamily="18" charset="0"/>
              </a:rPr>
              <a:t>进行训练</a:t>
            </a:r>
            <a:endParaRPr lang="en-US" altLang="zh-CN" sz="1400" b="0" dirty="0">
              <a:latin typeface="+mn-lt"/>
              <a:ea typeface="黑体" panose="0201060906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580765" y="2277110"/>
            <a:ext cx="296037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p>
          <a:p>
            <a:pPr eaLnBrk="1" hangingPunct="1">
              <a:lnSpc>
                <a:spcPts val="2800"/>
              </a:lnSpc>
              <a:spcBef>
                <a:spcPts val="0"/>
              </a:spcBef>
              <a:spcAft>
                <a:spcPts val="600"/>
              </a:spcAft>
            </a:pPr>
            <a:r>
              <a:rPr lang="zh-CN" altLang="en-US" sz="2200" dirty="0">
                <a:ea typeface="黑体" panose="02010609060101010101" pitchFamily="2" charset="-122"/>
              </a:rPr>
              <a:t>文本数据分析概述</a:t>
            </a:r>
          </a:p>
          <a:p>
            <a:pPr eaLnBrk="1" hangingPunct="1">
              <a:lnSpc>
                <a:spcPts val="2800"/>
              </a:lnSpc>
              <a:spcBef>
                <a:spcPts val="0"/>
              </a:spcBef>
              <a:spcAft>
                <a:spcPts val="600"/>
              </a:spcAft>
            </a:pPr>
            <a:r>
              <a:rPr lang="zh-CN" altLang="en-US" sz="2200" dirty="0">
                <a:ea typeface="黑体" panose="02010609060101010101" pitchFamily="2" charset="-122"/>
              </a:rPr>
              <a:t>语言模型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情感分析</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机器翻译</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总结</a:t>
            </a:r>
            <a:endParaRPr lang="en-US" altLang="zh-CN" sz="2200" dirty="0">
              <a:solidFill>
                <a:srgbClr val="FF0000"/>
              </a:solidFill>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总结</a:t>
            </a:r>
          </a:p>
        </p:txBody>
      </p:sp>
      <p:sp>
        <p:nvSpPr>
          <p:cNvPr id="13315" name="Rectangle 3"/>
          <p:cNvSpPr>
            <a:spLocks noGrp="1" noChangeArrowheads="1"/>
          </p:cNvSpPr>
          <p:nvPr>
            <p:ph type="body" idx="1"/>
          </p:nvPr>
        </p:nvSpPr>
        <p:spPr>
          <a:xfrm>
            <a:off x="755576" y="2366963"/>
            <a:ext cx="8388424" cy="3881437"/>
          </a:xfrm>
        </p:spPr>
        <p:txBody>
          <a:bodyPr/>
          <a:lstStyle/>
          <a:p>
            <a:pPr eaLnBrk="1" latinLnBrk="0" hangingPunct="1">
              <a:lnSpc>
                <a:spcPct val="150000"/>
              </a:lnSpc>
              <a:spcBef>
                <a:spcPts val="0"/>
              </a:spcBef>
              <a:spcAft>
                <a:spcPts val="600"/>
              </a:spcAft>
              <a:buFont typeface="Wingdings" panose="05000000000000000000" charset="0"/>
              <a:buChar char="ü"/>
            </a:pPr>
            <a:r>
              <a:rPr lang="zh-CN" altLang="en-US" sz="2200" dirty="0">
                <a:ea typeface="黑体" panose="02010609060101010101" pitchFamily="2" charset="-122"/>
              </a:rPr>
              <a:t>文本数据分析的目的、应用场景</a:t>
            </a:r>
          </a:p>
          <a:p>
            <a:pPr eaLnBrk="1" latinLnBrk="0" hangingPunct="1">
              <a:lnSpc>
                <a:spcPct val="150000"/>
              </a:lnSpc>
              <a:spcBef>
                <a:spcPts val="0"/>
              </a:spcBef>
              <a:spcAft>
                <a:spcPts val="600"/>
              </a:spcAft>
              <a:buFont typeface="Wingdings" panose="05000000000000000000" charset="0"/>
              <a:buChar char="ü"/>
            </a:pPr>
            <a:r>
              <a:rPr lang="zh-CN" altLang="en-US" sz="2200" dirty="0">
                <a:ea typeface="黑体" panose="02010609060101010101" pitchFamily="2" charset="-122"/>
              </a:rPr>
              <a:t>语言模型（统计语言模型、神经网络语言模型、</a:t>
            </a:r>
            <a:r>
              <a:rPr lang="en-US" altLang="zh-CN" sz="2200" dirty="0">
                <a:ea typeface="黑体" panose="02010609060101010101" pitchFamily="2" charset="-122"/>
              </a:rPr>
              <a:t>BERT</a:t>
            </a:r>
            <a:r>
              <a:rPr lang="zh-CN" altLang="en-US" sz="2200" dirty="0">
                <a:ea typeface="黑体" panose="02010609060101010101" pitchFamily="2" charset="-122"/>
              </a:rPr>
              <a:t>语言模型）</a:t>
            </a:r>
          </a:p>
          <a:p>
            <a:pPr eaLnBrk="1" latinLnBrk="0" hangingPunct="1">
              <a:lnSpc>
                <a:spcPct val="150000"/>
              </a:lnSpc>
              <a:spcBef>
                <a:spcPts val="0"/>
              </a:spcBef>
              <a:spcAft>
                <a:spcPts val="600"/>
              </a:spcAft>
              <a:buFont typeface="Wingdings" panose="05000000000000000000" charset="0"/>
              <a:buChar char="ü"/>
            </a:pPr>
            <a:r>
              <a:rPr lang="zh-CN" altLang="en-US" sz="2200" dirty="0">
                <a:ea typeface="黑体" panose="02010609060101010101" pitchFamily="2" charset="-122"/>
              </a:rPr>
              <a:t>情感分析方法（基于情感词典、基于</a:t>
            </a:r>
            <a:r>
              <a:rPr lang="en-US" altLang="zh-CN" sz="2200" dirty="0">
                <a:ea typeface="黑体" panose="02010609060101010101" pitchFamily="2" charset="-122"/>
              </a:rPr>
              <a:t>BERT</a:t>
            </a:r>
            <a:r>
              <a:rPr lang="zh-CN" altLang="en-US" sz="2200" dirty="0">
                <a:ea typeface="黑体" panose="02010609060101010101" pitchFamily="2" charset="-122"/>
              </a:rPr>
              <a:t>）</a:t>
            </a:r>
          </a:p>
          <a:p>
            <a:pPr eaLnBrk="1" latinLnBrk="0" hangingPunct="1">
              <a:lnSpc>
                <a:spcPct val="150000"/>
              </a:lnSpc>
              <a:spcBef>
                <a:spcPts val="0"/>
              </a:spcBef>
              <a:spcAft>
                <a:spcPts val="600"/>
              </a:spcAft>
              <a:buFont typeface="Wingdings" panose="05000000000000000000" charset="0"/>
              <a:buChar char="ü"/>
            </a:pPr>
            <a:r>
              <a:rPr lang="zh-CN" altLang="en-US" sz="2200" dirty="0">
                <a:ea typeface="黑体" panose="02010609060101010101" pitchFamily="2" charset="-122"/>
              </a:rPr>
              <a:t>机器翻译模型（基于</a:t>
            </a:r>
            <a:r>
              <a:rPr lang="en-US" altLang="zh-CN" sz="2200" dirty="0">
                <a:ea typeface="黑体" panose="02010609060101010101" pitchFamily="2" charset="-122"/>
              </a:rPr>
              <a:t>LSTM</a:t>
            </a:r>
            <a:r>
              <a:rPr lang="zh-CN" altLang="en-US" sz="2200" dirty="0">
                <a:ea typeface="黑体" panose="02010609060101010101" pitchFamily="2" charset="-122"/>
              </a:rPr>
              <a:t>、基于</a:t>
            </a:r>
            <a:r>
              <a:rPr lang="en-US" altLang="zh-CN" sz="2200" dirty="0">
                <a:ea typeface="黑体" panose="02010609060101010101" pitchFamily="2" charset="-122"/>
              </a:rPr>
              <a:t>BERT</a:t>
            </a:r>
            <a:r>
              <a:rPr lang="zh-CN" altLang="en-US" sz="2200" dirty="0">
                <a:ea typeface="黑体" panose="02010609060101010101" pitchFamily="2" charset="-122"/>
              </a:rPr>
              <a:t>）</a:t>
            </a:r>
            <a:endParaRPr lang="en-US" altLang="zh-CN" sz="2200" dirty="0">
              <a:solidFill>
                <a:srgbClr val="FF0000"/>
              </a:solidFill>
              <a:ea typeface="黑体" panose="0201060906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黑体" panose="02010609060101010101" pitchFamily="2" charset="-122"/>
                <a:ea typeface="黑体" panose="02010609060101010101" pitchFamily="2" charset="-122"/>
              </a:rPr>
              <a:t>结语</a:t>
            </a:r>
          </a:p>
        </p:txBody>
      </p:sp>
      <p:sp>
        <p:nvSpPr>
          <p:cNvPr id="3" name="内容占位符 2"/>
          <p:cNvSpPr>
            <a:spLocks noGrp="1"/>
          </p:cNvSpPr>
          <p:nvPr>
            <p:ph idx="1"/>
          </p:nvPr>
        </p:nvSpPr>
        <p:spPr/>
        <p:txBody>
          <a:bodyPr/>
          <a:lstStyle/>
          <a:p>
            <a:pPr marL="0" indent="0" algn="ctr">
              <a:buNone/>
            </a:pPr>
            <a:endParaRPr lang="en-US" altLang="zh-CN" dirty="0">
              <a:latin typeface="黑体" panose="02010609060101010101" pitchFamily="2" charset="-122"/>
              <a:ea typeface="黑体" panose="02010609060101010101" pitchFamily="2" charset="-122"/>
            </a:endParaRPr>
          </a:p>
          <a:p>
            <a:pPr marL="0" indent="0" algn="ctr">
              <a:buNone/>
            </a:pPr>
            <a:endParaRPr lang="en-US" altLang="zh-CN" dirty="0">
              <a:latin typeface="黑体" panose="02010609060101010101" pitchFamily="2" charset="-122"/>
              <a:ea typeface="黑体" panose="02010609060101010101" pitchFamily="2" charset="-122"/>
            </a:endParaRPr>
          </a:p>
          <a:p>
            <a:pPr marL="0" indent="0" algn="ctr">
              <a:buNone/>
            </a:pPr>
            <a:r>
              <a:rPr lang="zh-CN" altLang="en-US" sz="4400" b="1" dirty="0">
                <a:latin typeface="黑体" panose="02010609060101010101" pitchFamily="2" charset="-122"/>
                <a:ea typeface="黑体" panose="02010609060101010101" pitchFamily="2" charset="-122"/>
              </a:rPr>
              <a:t>   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nvSpPr>
        <p:spPr>
          <a:xfrm>
            <a:off x="1023474" y="5256124"/>
            <a:ext cx="7698763" cy="1366528"/>
          </a:xfrm>
          <a:prstGeom prst="rect">
            <a:avLst/>
          </a:prstGeom>
          <a:noFill/>
          <a:ln>
            <a:solidFill>
              <a:srgbClr val="000000"/>
            </a:solidFill>
          </a:ln>
        </p:spPr>
        <p:txBody>
          <a:bodyPr wrap="square" rtlCol="0">
            <a:spAutoFit/>
          </a:bodyPr>
          <a:lstStyle/>
          <a:p>
            <a:endParaRPr lang="en-US" altLang="zh-CN" sz="1800" dirty="0"/>
          </a:p>
          <a:p>
            <a:endParaRPr lang="en-US" altLang="zh-CN" sz="1800" dirty="0"/>
          </a:p>
          <a:p>
            <a:endParaRPr lang="en-US" altLang="zh-CN" sz="1800" dirty="0"/>
          </a:p>
          <a:p>
            <a:endParaRPr lang="zh-CN" altLang="en-US" sz="1800" dirty="0"/>
          </a:p>
        </p:txBody>
      </p:sp>
      <p:sp>
        <p:nvSpPr>
          <p:cNvPr id="38" name="文本框 37"/>
          <p:cNvSpPr txBox="1"/>
          <p:nvPr/>
        </p:nvSpPr>
        <p:spPr>
          <a:xfrm>
            <a:off x="1013804" y="2463755"/>
            <a:ext cx="7708433" cy="2696123"/>
          </a:xfrm>
          <a:prstGeom prst="rect">
            <a:avLst/>
          </a:prstGeom>
          <a:noFill/>
          <a:ln>
            <a:solidFill>
              <a:srgbClr val="000000"/>
            </a:solidFill>
          </a:ln>
        </p:spPr>
        <p:txBody>
          <a:bodyPr wrap="square" rtlCol="0">
            <a:spAutoFit/>
          </a:bodyPr>
          <a:lstStyle/>
          <a:p>
            <a:endParaRPr lang="en-US" altLang="zh-CN" sz="1800" dirty="0">
              <a:latin typeface="+mn-lt"/>
            </a:endParaRPr>
          </a:p>
          <a:p>
            <a:endParaRPr lang="en-US" altLang="zh-CN" sz="1800" dirty="0">
              <a:latin typeface="+mn-lt"/>
            </a:endParaRPr>
          </a:p>
          <a:p>
            <a:endParaRPr lang="en-US" altLang="zh-CN" sz="1800" dirty="0">
              <a:latin typeface="+mn-lt"/>
            </a:endParaRPr>
          </a:p>
          <a:p>
            <a:endParaRPr lang="en-US" altLang="zh-CN" sz="1800" dirty="0">
              <a:latin typeface="+mn-lt"/>
            </a:endParaRPr>
          </a:p>
          <a:p>
            <a:endParaRPr lang="en-US" altLang="zh-CN" sz="1800" dirty="0">
              <a:latin typeface="+mn-lt"/>
            </a:endParaRPr>
          </a:p>
          <a:p>
            <a:endParaRPr lang="en-US" altLang="zh-CN" sz="1800" dirty="0">
              <a:latin typeface="+mn-lt"/>
            </a:endParaRPr>
          </a:p>
          <a:p>
            <a:endParaRPr lang="en-US" altLang="zh-CN" sz="1800" dirty="0">
              <a:latin typeface="+mn-lt"/>
            </a:endParaRPr>
          </a:p>
          <a:p>
            <a:endParaRPr lang="zh-CN" altLang="en-US" sz="1800" dirty="0">
              <a:latin typeface="+mn-lt"/>
            </a:endParaRPr>
          </a:p>
        </p:txBody>
      </p:sp>
      <p:sp>
        <p:nvSpPr>
          <p:cNvPr id="1029"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引例</a:t>
            </a:r>
            <a:r>
              <a:rPr lang="en-US" altLang="zh-CN" dirty="0">
                <a:ea typeface="黑体" panose="02010609060101010101" pitchFamily="2" charset="-122"/>
              </a:rPr>
              <a:t> </a:t>
            </a:r>
            <a:r>
              <a:rPr lang="zh-CN" altLang="en-US" dirty="0">
                <a:ea typeface="黑体" panose="02010609060101010101" pitchFamily="2" charset="-122"/>
              </a:rPr>
              <a:t>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1030" name="Rectangle 3"/>
          <p:cNvSpPr>
            <a:spLocks noGrp="1" noChangeArrowheads="1"/>
          </p:cNvSpPr>
          <p:nvPr>
            <p:ph type="body" idx="1"/>
          </p:nvPr>
        </p:nvSpPr>
        <p:spPr>
          <a:xfrm>
            <a:off x="698634" y="1988840"/>
            <a:ext cx="7625377" cy="5260032"/>
          </a:xfrm>
        </p:spPr>
        <p:txBody>
          <a:bodyPr/>
          <a:lstStyle/>
          <a:p>
            <a:pPr eaLnBrk="1" hangingPunct="1">
              <a:buSzPct val="80000"/>
              <a:buFont typeface="Wingdings" panose="05000000000000000000" pitchFamily="2" charset="2"/>
              <a:buChar char="u"/>
            </a:pPr>
            <a:r>
              <a:rPr lang="zh-CN" altLang="en-US" sz="2400" b="1" dirty="0">
                <a:solidFill>
                  <a:srgbClr val="0000FF"/>
                </a:solidFill>
                <a:ea typeface="黑体" panose="02010609060101010101" pitchFamily="2" charset="-122"/>
              </a:rPr>
              <a:t>典型的问答系统场景</a:t>
            </a:r>
          </a:p>
          <a:p>
            <a:pPr eaLnBrk="1" hangingPunct="1">
              <a:buFont typeface="Wingdings" panose="05000000000000000000" pitchFamily="2" charset="2"/>
              <a:buNone/>
            </a:pPr>
            <a:r>
              <a:rPr lang="zh-CN" altLang="en-US" sz="2400" dirty="0">
                <a:ea typeface="黑体" panose="02010609060101010101" pitchFamily="2" charset="-122"/>
              </a:rPr>
              <a:t>  </a:t>
            </a:r>
            <a:endParaRPr lang="en-US" altLang="zh-CN" sz="2400" dirty="0">
              <a:ea typeface="黑体" panose="02010609060101010101" pitchFamily="2" charset="-122"/>
            </a:endParaRPr>
          </a:p>
          <a:p>
            <a:pPr eaLnBrk="1" hangingPunct="1">
              <a:buFont typeface="Wingdings" panose="05000000000000000000" pitchFamily="2" charset="2"/>
              <a:buNone/>
            </a:pPr>
            <a:endParaRPr lang="zh-CN" altLang="en-US" sz="2400" dirty="0">
              <a:ea typeface="黑体" panose="02010609060101010101" pitchFamily="2" charset="-122"/>
            </a:endParaRPr>
          </a:p>
        </p:txBody>
      </p:sp>
      <p:grpSp>
        <p:nvGrpSpPr>
          <p:cNvPr id="16" name="组合 15"/>
          <p:cNvGrpSpPr/>
          <p:nvPr/>
        </p:nvGrpSpPr>
        <p:grpSpPr>
          <a:xfrm>
            <a:off x="1379044" y="2552070"/>
            <a:ext cx="748863" cy="576000"/>
            <a:chOff x="762395" y="1319457"/>
            <a:chExt cx="748863" cy="576000"/>
          </a:xfrm>
        </p:grpSpPr>
        <p:sp>
          <p:nvSpPr>
            <p:cNvPr id="17" name="椭圆 16"/>
            <p:cNvSpPr/>
            <p:nvPr/>
          </p:nvSpPr>
          <p:spPr>
            <a:xfrm>
              <a:off x="773786" y="1319457"/>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8" name="文本框 17"/>
            <p:cNvSpPr txBox="1"/>
            <p:nvPr/>
          </p:nvSpPr>
          <p:spPr>
            <a:xfrm>
              <a:off x="762395" y="1387624"/>
              <a:ext cx="748863"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客户</a:t>
              </a:r>
            </a:p>
          </p:txBody>
        </p:sp>
      </p:grpSp>
      <p:grpSp>
        <p:nvGrpSpPr>
          <p:cNvPr id="19" name="组合 18"/>
          <p:cNvGrpSpPr/>
          <p:nvPr/>
        </p:nvGrpSpPr>
        <p:grpSpPr>
          <a:xfrm>
            <a:off x="1360838" y="3179865"/>
            <a:ext cx="848239" cy="576000"/>
            <a:chOff x="3958794" y="1321235"/>
            <a:chExt cx="848239" cy="576000"/>
          </a:xfrm>
        </p:grpSpPr>
        <p:sp>
          <p:nvSpPr>
            <p:cNvPr id="20" name="椭圆 19"/>
            <p:cNvSpPr/>
            <p:nvPr/>
          </p:nvSpPr>
          <p:spPr>
            <a:xfrm>
              <a:off x="4000631" y="1321235"/>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1" name="文本框 20"/>
            <p:cNvSpPr txBox="1"/>
            <p:nvPr/>
          </p:nvSpPr>
          <p:spPr>
            <a:xfrm>
              <a:off x="3958794" y="1403515"/>
              <a:ext cx="848239"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客服</a:t>
              </a:r>
            </a:p>
          </p:txBody>
        </p:sp>
      </p:grpSp>
      <p:sp>
        <p:nvSpPr>
          <p:cNvPr id="35" name="文本框 34"/>
          <p:cNvSpPr txBox="1"/>
          <p:nvPr/>
        </p:nvSpPr>
        <p:spPr>
          <a:xfrm>
            <a:off x="1999131" y="2621320"/>
            <a:ext cx="3384376" cy="369332"/>
          </a:xfrm>
          <a:prstGeom prst="rect">
            <a:avLst/>
          </a:prstGeom>
          <a:noFill/>
        </p:spPr>
        <p:txBody>
          <a:bodyPr wrap="square" rtlCol="0">
            <a:spAutoFit/>
          </a:bodyPr>
          <a:lstStyle/>
          <a:p>
            <a:r>
              <a:rPr lang="zh-CN" altLang="en-US" sz="1800" dirty="0"/>
              <a:t>我当前使用的是多少的套餐？</a:t>
            </a:r>
          </a:p>
        </p:txBody>
      </p:sp>
      <p:sp>
        <p:nvSpPr>
          <p:cNvPr id="36" name="矩形 35"/>
          <p:cNvSpPr/>
          <p:nvPr/>
        </p:nvSpPr>
        <p:spPr>
          <a:xfrm>
            <a:off x="1970239" y="3231511"/>
            <a:ext cx="6742643" cy="369332"/>
          </a:xfrm>
          <a:prstGeom prst="rect">
            <a:avLst/>
          </a:prstGeom>
        </p:spPr>
        <p:txBody>
          <a:bodyPr wrap="square">
            <a:spAutoFit/>
          </a:bodyPr>
          <a:lstStyle/>
          <a:p>
            <a:r>
              <a:rPr lang="zh-CN" altLang="en-US" sz="1800" dirty="0">
                <a:ea typeface="黑体" panose="02010609060101010101" pitchFamily="2" charset="-122"/>
                <a:cs typeface="Times New Roman" panose="02020603050405020304" pitchFamily="18" charset="0"/>
              </a:rPr>
              <a:t>您当前使用的是七十八套餐，包含</a:t>
            </a:r>
            <a:r>
              <a:rPr lang="en-US" altLang="zh-CN" sz="1800" dirty="0">
                <a:ea typeface="黑体" panose="02010609060101010101" pitchFamily="2" charset="-122"/>
                <a:cs typeface="Times New Roman" panose="02020603050405020304" pitchFamily="18" charset="0"/>
              </a:rPr>
              <a:t>20GB</a:t>
            </a:r>
            <a:r>
              <a:rPr lang="zh-CN" altLang="en-US" sz="1800" dirty="0">
                <a:ea typeface="黑体" panose="02010609060101010101" pitchFamily="2" charset="-122"/>
                <a:cs typeface="Times New Roman" panose="02020603050405020304" pitchFamily="18" charset="0"/>
              </a:rPr>
              <a:t>流量和</a:t>
            </a:r>
            <a:r>
              <a:rPr lang="en-US" altLang="zh-CN" sz="1800" dirty="0">
                <a:ea typeface="黑体" panose="02010609060101010101" pitchFamily="2" charset="-122"/>
                <a:cs typeface="Times New Roman" panose="02020603050405020304" pitchFamily="18" charset="0"/>
              </a:rPr>
              <a:t>300</a:t>
            </a:r>
            <a:r>
              <a:rPr lang="zh-CN" altLang="en-US" sz="1800" dirty="0">
                <a:ea typeface="黑体" panose="02010609060101010101" pitchFamily="2" charset="-122"/>
                <a:cs typeface="Times New Roman" panose="02020603050405020304" pitchFamily="18" charset="0"/>
              </a:rPr>
              <a:t>分钟通话时间。</a:t>
            </a:r>
          </a:p>
        </p:txBody>
      </p:sp>
      <p:sp>
        <p:nvSpPr>
          <p:cNvPr id="37" name="文本框 36"/>
          <p:cNvSpPr txBox="1"/>
          <p:nvPr/>
        </p:nvSpPr>
        <p:spPr>
          <a:xfrm>
            <a:off x="1021757" y="2893693"/>
            <a:ext cx="637132" cy="369332"/>
          </a:xfrm>
          <a:prstGeom prst="rect">
            <a:avLst/>
          </a:prstGeom>
          <a:noFill/>
        </p:spPr>
        <p:txBody>
          <a:bodyPr wrap="square" rtlCol="0">
            <a:spAutoFit/>
          </a:bodyPr>
          <a:lstStyle/>
          <a:p>
            <a:r>
              <a:rPr lang="en-US" altLang="zh-CN" sz="1800" i="1" dirty="0">
                <a:ea typeface="宋体" panose="02010600030101010101" pitchFamily="2" charset="-122"/>
              </a:rPr>
              <a:t>q</a:t>
            </a:r>
            <a:r>
              <a:rPr lang="en-US" altLang="zh-CN" sz="1800" baseline="-25000" dirty="0">
                <a:ea typeface="宋体" panose="02010600030101010101" pitchFamily="2" charset="-122"/>
              </a:rPr>
              <a:t>1</a:t>
            </a:r>
            <a:endParaRPr lang="zh-CN" altLang="en-US" sz="1800" dirty="0"/>
          </a:p>
        </p:txBody>
      </p:sp>
      <p:grpSp>
        <p:nvGrpSpPr>
          <p:cNvPr id="46" name="组合 45"/>
          <p:cNvGrpSpPr/>
          <p:nvPr/>
        </p:nvGrpSpPr>
        <p:grpSpPr>
          <a:xfrm>
            <a:off x="1356183" y="3890440"/>
            <a:ext cx="714075" cy="576000"/>
            <a:chOff x="739368" y="1319457"/>
            <a:chExt cx="748863" cy="576000"/>
          </a:xfrm>
        </p:grpSpPr>
        <p:sp>
          <p:nvSpPr>
            <p:cNvPr id="47" name="椭圆 46"/>
            <p:cNvSpPr/>
            <p:nvPr/>
          </p:nvSpPr>
          <p:spPr>
            <a:xfrm>
              <a:off x="773786" y="1319457"/>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8" name="文本框 47"/>
            <p:cNvSpPr txBox="1"/>
            <p:nvPr/>
          </p:nvSpPr>
          <p:spPr>
            <a:xfrm>
              <a:off x="739368" y="1386412"/>
              <a:ext cx="748863"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客户</a:t>
              </a:r>
            </a:p>
          </p:txBody>
        </p:sp>
      </p:grpSp>
      <p:grpSp>
        <p:nvGrpSpPr>
          <p:cNvPr id="49" name="组合 48"/>
          <p:cNvGrpSpPr/>
          <p:nvPr/>
        </p:nvGrpSpPr>
        <p:grpSpPr>
          <a:xfrm>
            <a:off x="1320410" y="4536810"/>
            <a:ext cx="824289" cy="576000"/>
            <a:chOff x="3935622" y="1321235"/>
            <a:chExt cx="848239" cy="576000"/>
          </a:xfrm>
        </p:grpSpPr>
        <p:sp>
          <p:nvSpPr>
            <p:cNvPr id="50" name="椭圆 49"/>
            <p:cNvSpPr/>
            <p:nvPr/>
          </p:nvSpPr>
          <p:spPr>
            <a:xfrm>
              <a:off x="4000631" y="1321235"/>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1" name="文本框 50"/>
            <p:cNvSpPr txBox="1"/>
            <p:nvPr/>
          </p:nvSpPr>
          <p:spPr>
            <a:xfrm>
              <a:off x="3935622" y="1404174"/>
              <a:ext cx="848239"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客服</a:t>
              </a:r>
            </a:p>
          </p:txBody>
        </p:sp>
      </p:grpSp>
      <p:sp>
        <p:nvSpPr>
          <p:cNvPr id="52" name="文本框 51"/>
          <p:cNvSpPr txBox="1"/>
          <p:nvPr/>
        </p:nvSpPr>
        <p:spPr>
          <a:xfrm>
            <a:off x="1994872" y="3952200"/>
            <a:ext cx="3227159" cy="369332"/>
          </a:xfrm>
          <a:prstGeom prst="rect">
            <a:avLst/>
          </a:prstGeom>
          <a:noFill/>
        </p:spPr>
        <p:txBody>
          <a:bodyPr wrap="square" rtlCol="0">
            <a:spAutoFit/>
          </a:bodyPr>
          <a:lstStyle/>
          <a:p>
            <a:r>
              <a:rPr lang="zh-CN" altLang="en-US" sz="1800" dirty="0"/>
              <a:t>我每个月使用多少流量？</a:t>
            </a:r>
          </a:p>
        </p:txBody>
      </p:sp>
      <p:sp>
        <p:nvSpPr>
          <p:cNvPr id="53" name="矩形 52"/>
          <p:cNvSpPr/>
          <p:nvPr/>
        </p:nvSpPr>
        <p:spPr>
          <a:xfrm>
            <a:off x="1991411" y="4646570"/>
            <a:ext cx="4036231" cy="369332"/>
          </a:xfrm>
          <a:prstGeom prst="rect">
            <a:avLst/>
          </a:prstGeom>
        </p:spPr>
        <p:txBody>
          <a:bodyPr wrap="square">
            <a:spAutoFit/>
          </a:bodyPr>
          <a:lstStyle/>
          <a:p>
            <a:r>
              <a:rPr lang="zh-CN" altLang="en-US" sz="1800" dirty="0">
                <a:latin typeface="黑体" panose="02010609060101010101" pitchFamily="2" charset="-122"/>
                <a:ea typeface="黑体" panose="02010609060101010101" pitchFamily="2" charset="-122"/>
              </a:rPr>
              <a:t>平均每个月使用</a:t>
            </a:r>
            <a:r>
              <a:rPr lang="en-US" altLang="zh-CN" sz="1800" dirty="0">
                <a:ea typeface="黑体" panose="02010609060101010101" pitchFamily="2" charset="-122"/>
                <a:cs typeface="Times New Roman" panose="02020603050405020304" pitchFamily="18" charset="0"/>
              </a:rPr>
              <a:t>25GB</a:t>
            </a:r>
            <a:r>
              <a:rPr lang="zh-CN" altLang="en-US" sz="1800" dirty="0">
                <a:ea typeface="黑体" panose="02010609060101010101" pitchFamily="2" charset="-122"/>
                <a:cs typeface="Times New Roman" panose="02020603050405020304" pitchFamily="18" charset="0"/>
              </a:rPr>
              <a:t>流</a:t>
            </a:r>
            <a:r>
              <a:rPr lang="zh-CN" altLang="en-US" sz="1800" dirty="0">
                <a:latin typeface="黑体" panose="02010609060101010101" pitchFamily="2" charset="-122"/>
                <a:ea typeface="黑体" panose="02010609060101010101" pitchFamily="2" charset="-122"/>
              </a:rPr>
              <a:t>量。</a:t>
            </a:r>
          </a:p>
        </p:txBody>
      </p:sp>
      <p:sp>
        <p:nvSpPr>
          <p:cNvPr id="54" name="文本框 53"/>
          <p:cNvSpPr txBox="1"/>
          <p:nvPr/>
        </p:nvSpPr>
        <p:spPr>
          <a:xfrm>
            <a:off x="1032097" y="4221511"/>
            <a:ext cx="607535" cy="369332"/>
          </a:xfrm>
          <a:prstGeom prst="rect">
            <a:avLst/>
          </a:prstGeom>
          <a:noFill/>
        </p:spPr>
        <p:txBody>
          <a:bodyPr wrap="square" rtlCol="0">
            <a:spAutoFit/>
          </a:bodyPr>
          <a:lstStyle/>
          <a:p>
            <a:r>
              <a:rPr lang="en-US" altLang="zh-CN" sz="1800" i="1" dirty="0">
                <a:ea typeface="宋体" panose="02010600030101010101" pitchFamily="2" charset="-122"/>
              </a:rPr>
              <a:t>q</a:t>
            </a:r>
            <a:r>
              <a:rPr lang="en-US" altLang="zh-CN" sz="1800" baseline="-25000" dirty="0">
                <a:ea typeface="宋体" panose="02010600030101010101" pitchFamily="2" charset="-122"/>
              </a:rPr>
              <a:t>2</a:t>
            </a:r>
            <a:endParaRPr lang="zh-CN" altLang="en-US" sz="1800" dirty="0"/>
          </a:p>
        </p:txBody>
      </p:sp>
      <p:grpSp>
        <p:nvGrpSpPr>
          <p:cNvPr id="55" name="组合 54"/>
          <p:cNvGrpSpPr/>
          <p:nvPr/>
        </p:nvGrpSpPr>
        <p:grpSpPr>
          <a:xfrm>
            <a:off x="1355230" y="5360017"/>
            <a:ext cx="748863" cy="576000"/>
            <a:chOff x="742953" y="1319457"/>
            <a:chExt cx="748863" cy="576000"/>
          </a:xfrm>
        </p:grpSpPr>
        <p:sp>
          <p:nvSpPr>
            <p:cNvPr id="56" name="椭圆 55"/>
            <p:cNvSpPr/>
            <p:nvPr/>
          </p:nvSpPr>
          <p:spPr>
            <a:xfrm>
              <a:off x="773786" y="1319457"/>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7" name="文本框 56"/>
            <p:cNvSpPr txBox="1"/>
            <p:nvPr/>
          </p:nvSpPr>
          <p:spPr>
            <a:xfrm>
              <a:off x="742953" y="1386542"/>
              <a:ext cx="748863"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客户</a:t>
              </a:r>
            </a:p>
          </p:txBody>
        </p:sp>
      </p:grpSp>
      <p:grpSp>
        <p:nvGrpSpPr>
          <p:cNvPr id="58" name="组合 57"/>
          <p:cNvGrpSpPr/>
          <p:nvPr/>
        </p:nvGrpSpPr>
        <p:grpSpPr>
          <a:xfrm>
            <a:off x="1338382" y="5969572"/>
            <a:ext cx="848239" cy="576000"/>
            <a:chOff x="3953293" y="1321235"/>
            <a:chExt cx="848239" cy="576000"/>
          </a:xfrm>
        </p:grpSpPr>
        <p:sp>
          <p:nvSpPr>
            <p:cNvPr id="59" name="椭圆 58"/>
            <p:cNvSpPr/>
            <p:nvPr/>
          </p:nvSpPr>
          <p:spPr>
            <a:xfrm>
              <a:off x="4000631" y="1321235"/>
              <a:ext cx="574424" cy="576000"/>
            </a:xfrm>
            <a:prstGeom prst="ellipse">
              <a:avLst/>
            </a:prstGeom>
            <a:noFill/>
            <a:ln w="12700" cap="flat" cmpd="sng" algn="ctr">
              <a:solidFill>
                <a:sysClr val="windowText" lastClr="000000"/>
              </a:solidFill>
              <a:prstDash val="solid"/>
              <a:miter lim="800000"/>
            </a:ln>
            <a:effectLst/>
          </p:spPr>
          <p:txBody>
            <a:bodyPr rtlCol="0" anchor="ctr"/>
            <a:lstStyle/>
            <a:p>
              <a:pPr algn="ctr" fontAlgn="auto">
                <a:spcBef>
                  <a:spcPts val="0"/>
                </a:spcBef>
                <a:spcAft>
                  <a:spcPts val="0"/>
                </a:spcAft>
                <a:buClrTx/>
                <a:buFontTx/>
                <a:buNone/>
                <a:defRPr/>
              </a:pPr>
              <a:endParaRPr kumimoji="0" lang="zh-CN" altLang="en-US" sz="1800" b="0" i="1" kern="0" dirty="0">
                <a:solidFill>
                  <a:srgbClr val="00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60" name="文本框 59"/>
            <p:cNvSpPr txBox="1"/>
            <p:nvPr/>
          </p:nvSpPr>
          <p:spPr>
            <a:xfrm>
              <a:off x="3953293" y="1403445"/>
              <a:ext cx="848239" cy="369332"/>
            </a:xfrm>
            <a:prstGeom prst="rect">
              <a:avLst/>
            </a:prstGeom>
            <a:noFill/>
          </p:spPr>
          <p:txBody>
            <a:bodyPr wrap="square" rtlCol="0">
              <a:spAutoFit/>
            </a:bodyPr>
            <a:lstStyle/>
            <a:p>
              <a:pPr defTabSz="914400" fontAlgn="auto">
                <a:spcBef>
                  <a:spcPts val="0"/>
                </a:spcBef>
                <a:spcAft>
                  <a:spcPts val="0"/>
                </a:spcAft>
                <a:buClrTx/>
                <a:buFontTx/>
                <a:buNone/>
              </a:pPr>
              <a:r>
                <a:rPr kumimoji="0" lang="zh-CN" altLang="en-US" sz="1800" dirty="0">
                  <a:solidFill>
                    <a:srgbClr val="000000"/>
                  </a:solidFill>
                  <a:latin typeface="黑体" panose="02010609060101010101" pitchFamily="2" charset="-122"/>
                  <a:ea typeface="黑体" panose="02010609060101010101" pitchFamily="2" charset="-122"/>
                </a:rPr>
                <a:t>客服</a:t>
              </a:r>
            </a:p>
          </p:txBody>
        </p:sp>
      </p:grpSp>
      <p:sp>
        <p:nvSpPr>
          <p:cNvPr id="61" name="文本框 60"/>
          <p:cNvSpPr txBox="1"/>
          <p:nvPr/>
        </p:nvSpPr>
        <p:spPr>
          <a:xfrm>
            <a:off x="1960144" y="5435140"/>
            <a:ext cx="3384376" cy="369332"/>
          </a:xfrm>
          <a:prstGeom prst="rect">
            <a:avLst/>
          </a:prstGeom>
          <a:noFill/>
        </p:spPr>
        <p:txBody>
          <a:bodyPr wrap="square" rtlCol="0">
            <a:spAutoFit/>
          </a:bodyPr>
          <a:lstStyle/>
          <a:p>
            <a:r>
              <a:rPr lang="zh-CN" altLang="en-US" sz="1800" dirty="0"/>
              <a:t>目前最适合我的套餐是什么？</a:t>
            </a:r>
          </a:p>
        </p:txBody>
      </p:sp>
      <p:sp>
        <p:nvSpPr>
          <p:cNvPr id="62" name="矩形 61"/>
          <p:cNvSpPr/>
          <p:nvPr/>
        </p:nvSpPr>
        <p:spPr>
          <a:xfrm>
            <a:off x="1960144" y="6042258"/>
            <a:ext cx="5241107" cy="369332"/>
          </a:xfrm>
          <a:prstGeom prst="rect">
            <a:avLst/>
          </a:prstGeom>
        </p:spPr>
        <p:txBody>
          <a:bodyPr wrap="square">
            <a:spAutoFit/>
          </a:bodyPr>
          <a:lstStyle/>
          <a:p>
            <a:r>
              <a:rPr lang="zh-CN" altLang="en-US" sz="1800" dirty="0">
                <a:ea typeface="黑体" panose="02010609060101010101" pitchFamily="2" charset="-122"/>
                <a:cs typeface="Times New Roman" panose="02020603050405020304" pitchFamily="18" charset="0"/>
              </a:rPr>
              <a:t>九十八套餐，它包含</a:t>
            </a:r>
            <a:r>
              <a:rPr lang="en-US" altLang="zh-CN" sz="1800" dirty="0">
                <a:ea typeface="黑体" panose="02010609060101010101" pitchFamily="2" charset="-122"/>
                <a:cs typeface="Times New Roman" panose="02020603050405020304" pitchFamily="18" charset="0"/>
              </a:rPr>
              <a:t>30GB</a:t>
            </a:r>
            <a:r>
              <a:rPr lang="zh-CN" altLang="en-US" sz="1800" dirty="0">
                <a:ea typeface="黑体" panose="02010609060101010101" pitchFamily="2" charset="-122"/>
                <a:cs typeface="Times New Roman" panose="02020603050405020304" pitchFamily="18" charset="0"/>
              </a:rPr>
              <a:t>流量和</a:t>
            </a:r>
            <a:r>
              <a:rPr lang="en-US" altLang="zh-CN" sz="1800" dirty="0">
                <a:ea typeface="黑体" panose="02010609060101010101" pitchFamily="2" charset="-122"/>
                <a:cs typeface="Times New Roman" panose="02020603050405020304" pitchFamily="18" charset="0"/>
              </a:rPr>
              <a:t>500</a:t>
            </a:r>
            <a:r>
              <a:rPr lang="zh-CN" altLang="en-US" sz="1800" dirty="0">
                <a:ea typeface="黑体" panose="02010609060101010101" pitchFamily="2" charset="-122"/>
                <a:cs typeface="Times New Roman" panose="02020603050405020304" pitchFamily="18" charset="0"/>
              </a:rPr>
              <a:t>分钟通话时间。</a:t>
            </a:r>
          </a:p>
        </p:txBody>
      </p:sp>
      <p:sp>
        <p:nvSpPr>
          <p:cNvPr id="63" name="文本框 62"/>
          <p:cNvSpPr txBox="1"/>
          <p:nvPr/>
        </p:nvSpPr>
        <p:spPr>
          <a:xfrm>
            <a:off x="1013802" y="5742658"/>
            <a:ext cx="637132" cy="369332"/>
          </a:xfrm>
          <a:prstGeom prst="rect">
            <a:avLst/>
          </a:prstGeom>
          <a:noFill/>
        </p:spPr>
        <p:txBody>
          <a:bodyPr wrap="square" rtlCol="0">
            <a:spAutoFit/>
          </a:bodyPr>
          <a:lstStyle/>
          <a:p>
            <a:r>
              <a:rPr lang="en-US" altLang="zh-CN" sz="1800" i="1" dirty="0">
                <a:solidFill>
                  <a:srgbClr val="FF0000"/>
                </a:solidFill>
                <a:ea typeface="宋体" panose="02010600030101010101" pitchFamily="2" charset="-122"/>
              </a:rPr>
              <a:t>q</a:t>
            </a:r>
            <a:r>
              <a:rPr lang="en-US" altLang="zh-CN" sz="1800" baseline="-25000" dirty="0">
                <a:solidFill>
                  <a:srgbClr val="FF0000"/>
                </a:solidFill>
                <a:ea typeface="宋体" panose="02010600030101010101" pitchFamily="2" charset="-122"/>
              </a:rPr>
              <a:t>3</a:t>
            </a:r>
            <a:endParaRPr lang="zh-CN" altLang="en-US" sz="18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pPr eaLnBrk="1" hangingPunct="1"/>
            <a:r>
              <a:rPr lang="zh-CN" altLang="en-US" dirty="0">
                <a:ea typeface="黑体" panose="02010609060101010101" pitchFamily="2" charset="-122"/>
              </a:rPr>
              <a:t>引例</a:t>
            </a:r>
            <a:r>
              <a:rPr lang="en-US" altLang="zh-CN" dirty="0">
                <a:ea typeface="黑体" panose="02010609060101010101" pitchFamily="2" charset="-122"/>
              </a:rPr>
              <a:t> </a:t>
            </a:r>
            <a:r>
              <a:rPr lang="zh-CN" altLang="en-US" dirty="0">
                <a:ea typeface="黑体" panose="02010609060101010101" pitchFamily="2" charset="-122"/>
              </a:rPr>
              <a:t>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2052" name="内容占位符 2"/>
          <p:cNvSpPr>
            <a:spLocks noGrp="1"/>
          </p:cNvSpPr>
          <p:nvPr>
            <p:ph idx="1"/>
          </p:nvPr>
        </p:nvSpPr>
        <p:spPr>
          <a:xfrm>
            <a:off x="893762" y="1976985"/>
            <a:ext cx="8334376" cy="4303438"/>
          </a:xfrm>
        </p:spPr>
        <p:txBody>
          <a:bodyPr/>
          <a:lstStyle/>
          <a:p>
            <a:pPr eaLnBrk="1" hangingPunct="1">
              <a:lnSpc>
                <a:spcPts val="2900"/>
              </a:lnSpc>
              <a:buSzPct val="80000"/>
              <a:buFont typeface="黑体" panose="02010609060101010101" pitchFamily="49" charset="-122"/>
              <a:buChar char="-"/>
            </a:pPr>
            <a:r>
              <a:rPr lang="en-US" altLang="zh-CN" sz="2000" i="1" dirty="0">
                <a:solidFill>
                  <a:srgbClr val="003366"/>
                </a:solidFill>
                <a:ea typeface="宋体" panose="02010600030101010101" pitchFamily="2" charset="-122"/>
              </a:rPr>
              <a:t>q</a:t>
            </a:r>
            <a:r>
              <a:rPr lang="en-US" altLang="zh-CN" sz="2000" baseline="-25000" dirty="0">
                <a:solidFill>
                  <a:srgbClr val="003366"/>
                </a:solidFill>
                <a:ea typeface="宋体" panose="02010600030101010101" pitchFamily="2" charset="-122"/>
              </a:rPr>
              <a:t>1</a:t>
            </a:r>
            <a:r>
              <a:rPr lang="en-US" altLang="zh-CN" sz="2000" i="1" dirty="0">
                <a:solidFill>
                  <a:srgbClr val="003366"/>
                </a:solidFill>
                <a:ea typeface="宋体" panose="02010600030101010101" pitchFamily="2" charset="-122"/>
              </a:rPr>
              <a:t> </a:t>
            </a:r>
            <a:r>
              <a:rPr lang="zh-CN" altLang="en-US" sz="2000" kern="1200" dirty="0">
                <a:latin typeface="+mj-lt"/>
                <a:ea typeface="黑体" panose="02010609060101010101" pitchFamily="2" charset="-122"/>
              </a:rPr>
              <a:t>和</a:t>
            </a:r>
            <a:r>
              <a:rPr lang="en-US" altLang="zh-CN" sz="2000" i="1" dirty="0">
                <a:solidFill>
                  <a:srgbClr val="003366"/>
                </a:solidFill>
                <a:ea typeface="宋体" panose="02010600030101010101" pitchFamily="2" charset="-122"/>
              </a:rPr>
              <a:t>q</a:t>
            </a:r>
            <a:r>
              <a:rPr lang="en-US" altLang="zh-CN" sz="2000" baseline="-25000" dirty="0">
                <a:solidFill>
                  <a:srgbClr val="003366"/>
                </a:solidFill>
                <a:ea typeface="宋体" panose="02010600030101010101" pitchFamily="2" charset="-122"/>
              </a:rPr>
              <a:t>2</a:t>
            </a:r>
            <a:r>
              <a:rPr lang="en-US" altLang="zh-CN" sz="2000" i="1" dirty="0">
                <a:solidFill>
                  <a:srgbClr val="003366"/>
                </a:solidFill>
                <a:ea typeface="宋体" panose="02010600030101010101" pitchFamily="2" charset="-122"/>
              </a:rPr>
              <a:t> </a:t>
            </a:r>
            <a:r>
              <a:rPr lang="zh-CN" altLang="en-US" sz="2000" kern="1200" dirty="0">
                <a:latin typeface="+mj-lt"/>
                <a:ea typeface="黑体" panose="02010609060101010101" pitchFamily="2" charset="-122"/>
              </a:rPr>
              <a:t>可直接查询知识库获得答案</a:t>
            </a:r>
            <a:endParaRPr lang="en-US" altLang="zh-CN" sz="2000" kern="1200" dirty="0">
              <a:latin typeface="+mj-lt"/>
              <a:ea typeface="黑体" panose="02010609060101010101" pitchFamily="2" charset="-122"/>
            </a:endParaRPr>
          </a:p>
          <a:p>
            <a:pPr eaLnBrk="1" hangingPunct="1">
              <a:lnSpc>
                <a:spcPts val="2900"/>
              </a:lnSpc>
              <a:buSzPct val="80000"/>
              <a:buFont typeface="黑体" panose="02010609060101010101" pitchFamily="49" charset="-122"/>
              <a:buChar char="-"/>
            </a:pPr>
            <a:r>
              <a:rPr lang="en-US" altLang="zh-CN" sz="2000" i="1" dirty="0">
                <a:solidFill>
                  <a:srgbClr val="003366"/>
                </a:solidFill>
                <a:ea typeface="宋体" panose="02010600030101010101" pitchFamily="2" charset="-122"/>
              </a:rPr>
              <a:t>q</a:t>
            </a:r>
            <a:r>
              <a:rPr lang="en-US" altLang="zh-CN" sz="2000" baseline="-25000" dirty="0">
                <a:solidFill>
                  <a:srgbClr val="003366"/>
                </a:solidFill>
                <a:ea typeface="宋体" panose="02010600030101010101" pitchFamily="2" charset="-122"/>
              </a:rPr>
              <a:t>3</a:t>
            </a:r>
            <a:r>
              <a:rPr lang="en-US" altLang="zh-CN" sz="2000" i="1" dirty="0">
                <a:solidFill>
                  <a:srgbClr val="003366"/>
                </a:solidFill>
                <a:ea typeface="宋体" panose="02010600030101010101" pitchFamily="2" charset="-122"/>
              </a:rPr>
              <a:t> </a:t>
            </a:r>
            <a:r>
              <a:rPr lang="zh-CN" altLang="en-US" sz="2000" kern="1200" dirty="0">
                <a:latin typeface="+mj-lt"/>
                <a:ea typeface="黑体" panose="02010609060101010101" pitchFamily="2" charset="-122"/>
              </a:rPr>
              <a:t>需利用问答系统求解</a:t>
            </a:r>
            <a:endParaRPr lang="en-US" altLang="zh-CN" sz="2000" kern="1200" dirty="0">
              <a:latin typeface="+mj-lt"/>
              <a:ea typeface="黑体" panose="02010609060101010101" pitchFamily="2" charset="-122"/>
            </a:endParaRPr>
          </a:p>
          <a:p>
            <a:pPr marL="0" eaLnBrk="1" hangingPunct="1">
              <a:lnSpc>
                <a:spcPts val="2800"/>
              </a:lnSpc>
              <a:spcBef>
                <a:spcPts val="730"/>
              </a:spcBef>
              <a:buNone/>
            </a:pPr>
            <a:r>
              <a:rPr lang="zh-CN" altLang="en-US" sz="1800" dirty="0">
                <a:solidFill>
                  <a:srgbClr val="003366"/>
                </a:solidFill>
                <a:ea typeface="黑体" panose="02010609060101010101" pitchFamily="2" charset="-122"/>
                <a:cs typeface="Times New Roman" panose="02020603050405020304" pitchFamily="18" charset="0"/>
              </a:rPr>
              <a:t>（</a:t>
            </a:r>
            <a:r>
              <a:rPr lang="en-US" altLang="zh-CN" sz="1800" dirty="0">
                <a:solidFill>
                  <a:srgbClr val="003366"/>
                </a:solidFill>
                <a:ea typeface="黑体" panose="02010609060101010101" pitchFamily="2" charset="-122"/>
                <a:cs typeface="Times New Roman" panose="02020603050405020304" pitchFamily="18" charset="0"/>
              </a:rPr>
              <a:t>1</a:t>
            </a:r>
            <a:r>
              <a:rPr lang="zh-CN" altLang="en-US" sz="1800" dirty="0">
                <a:solidFill>
                  <a:srgbClr val="003366"/>
                </a:solidFill>
                <a:ea typeface="黑体" panose="02010609060101010101" pitchFamily="2" charset="-122"/>
                <a:cs typeface="Times New Roman" panose="02020603050405020304" pitchFamily="18" charset="0"/>
              </a:rPr>
              <a:t>）</a:t>
            </a:r>
            <a:r>
              <a:rPr lang="zh-CN" altLang="en-US" sz="1800" dirty="0">
                <a:solidFill>
                  <a:srgbClr val="FF0000"/>
                </a:solidFill>
                <a:ea typeface="黑体" panose="02010609060101010101" pitchFamily="2" charset="-122"/>
                <a:cs typeface="Times New Roman" panose="02020603050405020304" pitchFamily="18" charset="0"/>
              </a:rPr>
              <a:t>提取</a:t>
            </a:r>
            <a:r>
              <a:rPr lang="en-US" altLang="zh-CN" sz="1800" i="1" dirty="0">
                <a:solidFill>
                  <a:srgbClr val="003366"/>
                </a:solidFill>
                <a:ea typeface="宋体" panose="02010600030101010101" pitchFamily="2" charset="-122"/>
              </a:rPr>
              <a:t>q</a:t>
            </a:r>
            <a:r>
              <a:rPr lang="en-US" altLang="zh-CN" sz="1800" baseline="-25000" dirty="0">
                <a:solidFill>
                  <a:srgbClr val="003366"/>
                </a:solidFill>
                <a:ea typeface="宋体" panose="02010600030101010101" pitchFamily="2" charset="-122"/>
              </a:rPr>
              <a:t>1</a:t>
            </a:r>
            <a:r>
              <a:rPr lang="zh-CN" altLang="en-US" sz="1800" dirty="0">
                <a:solidFill>
                  <a:srgbClr val="003366"/>
                </a:solidFill>
                <a:ea typeface="黑体" panose="02010609060101010101" pitchFamily="2" charset="-122"/>
                <a:cs typeface="Times New Roman" panose="02020603050405020304" pitchFamily="18" charset="0"/>
              </a:rPr>
              <a:t>和</a:t>
            </a:r>
            <a:r>
              <a:rPr lang="en-US" altLang="zh-CN" sz="1800" i="1" dirty="0">
                <a:solidFill>
                  <a:srgbClr val="003366"/>
                </a:solidFill>
                <a:ea typeface="宋体" panose="02010600030101010101" pitchFamily="2" charset="-122"/>
              </a:rPr>
              <a:t>q</a:t>
            </a:r>
            <a:r>
              <a:rPr lang="en-US" altLang="zh-CN" sz="1800" baseline="-25000" dirty="0">
                <a:solidFill>
                  <a:srgbClr val="003366"/>
                </a:solidFill>
                <a:ea typeface="宋体" panose="02010600030101010101" pitchFamily="2" charset="-122"/>
              </a:rPr>
              <a:t>2</a:t>
            </a:r>
            <a:r>
              <a:rPr lang="zh-CN" altLang="en-US" sz="1800" dirty="0">
                <a:solidFill>
                  <a:srgbClr val="003366"/>
                </a:solidFill>
                <a:ea typeface="黑体" panose="02010609060101010101" pitchFamily="2" charset="-122"/>
                <a:cs typeface="Times New Roman" panose="02020603050405020304" pitchFamily="18" charset="0"/>
              </a:rPr>
              <a:t>的</a:t>
            </a:r>
            <a:r>
              <a:rPr lang="zh-CN" altLang="en-US" sz="1800" dirty="0">
                <a:solidFill>
                  <a:srgbClr val="FF0000"/>
                </a:solidFill>
                <a:ea typeface="黑体" panose="02010609060101010101" pitchFamily="2" charset="-122"/>
                <a:cs typeface="Times New Roman" panose="02020603050405020304" pitchFamily="18" charset="0"/>
              </a:rPr>
              <a:t>上下文语义信息</a:t>
            </a:r>
            <a:endParaRPr lang="en-US" altLang="zh-CN" sz="1800" dirty="0">
              <a:solidFill>
                <a:srgbClr val="003366"/>
              </a:solidFill>
              <a:ea typeface="黑体" panose="02010609060101010101" pitchFamily="2" charset="-122"/>
              <a:cs typeface="Times New Roman" panose="02020603050405020304" pitchFamily="18" charset="0"/>
            </a:endParaRPr>
          </a:p>
          <a:p>
            <a:pPr lvl="0" eaLnBrk="1" hangingPunct="1">
              <a:lnSpc>
                <a:spcPts val="2800"/>
              </a:lnSpc>
              <a:buClr>
                <a:srgbClr val="003366"/>
              </a:buClr>
              <a:buNone/>
            </a:pPr>
            <a:r>
              <a:rPr lang="zh-CN" altLang="en-US" sz="1800" dirty="0">
                <a:solidFill>
                  <a:srgbClr val="003366"/>
                </a:solidFill>
                <a:ea typeface="黑体" panose="02010609060101010101" pitchFamily="2" charset="-122"/>
                <a:cs typeface="Times New Roman" panose="02020603050405020304" pitchFamily="18" charset="0"/>
              </a:rPr>
              <a:t>（</a:t>
            </a:r>
            <a:r>
              <a:rPr lang="en-US" altLang="zh-CN" sz="1800" dirty="0">
                <a:solidFill>
                  <a:srgbClr val="003366"/>
                </a:solidFill>
                <a:ea typeface="黑体" panose="02010609060101010101" pitchFamily="2" charset="-122"/>
                <a:cs typeface="Times New Roman" panose="02020603050405020304" pitchFamily="18" charset="0"/>
              </a:rPr>
              <a:t>2</a:t>
            </a:r>
            <a:r>
              <a:rPr lang="zh-CN" altLang="en-US" sz="1800" dirty="0">
                <a:solidFill>
                  <a:srgbClr val="003366"/>
                </a:solidFill>
                <a:ea typeface="黑体" panose="02010609060101010101" pitchFamily="2" charset="-122"/>
                <a:cs typeface="Times New Roman" panose="02020603050405020304" pitchFamily="18" charset="0"/>
              </a:rPr>
              <a:t>）</a:t>
            </a:r>
            <a:r>
              <a:rPr lang="zh-CN" altLang="en-US" sz="1800" dirty="0">
                <a:solidFill>
                  <a:srgbClr val="FF0000"/>
                </a:solidFill>
                <a:ea typeface="黑体" panose="02010609060101010101" pitchFamily="2" charset="-122"/>
                <a:cs typeface="Times New Roman" panose="02020603050405020304" pitchFamily="18" charset="0"/>
              </a:rPr>
              <a:t>识别实体</a:t>
            </a:r>
            <a:r>
              <a:rPr lang="zh-CN" altLang="en-US" sz="1800" dirty="0">
                <a:solidFill>
                  <a:srgbClr val="003366"/>
                </a:solidFill>
                <a:ea typeface="黑体" panose="02010609060101010101" pitchFamily="2" charset="-122"/>
                <a:cs typeface="Times New Roman" panose="02020603050405020304" pitchFamily="18" charset="0"/>
              </a:rPr>
              <a:t>“七十八套餐”</a:t>
            </a:r>
            <a:endParaRPr lang="en-US" altLang="zh-CN" sz="1800" dirty="0">
              <a:solidFill>
                <a:srgbClr val="003366"/>
              </a:solidFill>
              <a:ea typeface="黑体" panose="02010609060101010101" pitchFamily="2" charset="-122"/>
              <a:cs typeface="Times New Roman" panose="02020603050405020304" pitchFamily="18" charset="0"/>
            </a:endParaRPr>
          </a:p>
          <a:p>
            <a:pPr lvl="0" eaLnBrk="1" hangingPunct="1">
              <a:lnSpc>
                <a:spcPts val="2800"/>
              </a:lnSpc>
              <a:spcBef>
                <a:spcPts val="530"/>
              </a:spcBef>
              <a:buClrTx/>
              <a:buNone/>
            </a:pPr>
            <a:r>
              <a:rPr lang="zh-CN" altLang="en-US" sz="1800" dirty="0">
                <a:solidFill>
                  <a:srgbClr val="003366"/>
                </a:solidFill>
                <a:ea typeface="黑体" panose="02010609060101010101" pitchFamily="2" charset="-122"/>
                <a:cs typeface="Times New Roman" panose="02020603050405020304" pitchFamily="18" charset="0"/>
              </a:rPr>
              <a:t>（</a:t>
            </a:r>
            <a:r>
              <a:rPr lang="en-US" altLang="zh-CN" sz="1800" dirty="0">
                <a:solidFill>
                  <a:srgbClr val="003366"/>
                </a:solidFill>
                <a:ea typeface="黑体" panose="02010609060101010101" pitchFamily="2" charset="-122"/>
                <a:cs typeface="Times New Roman" panose="02020603050405020304" pitchFamily="18" charset="0"/>
              </a:rPr>
              <a:t>3</a:t>
            </a:r>
            <a:r>
              <a:rPr lang="zh-CN" altLang="en-US" sz="1800" dirty="0">
                <a:solidFill>
                  <a:srgbClr val="003366"/>
                </a:solidFill>
                <a:ea typeface="黑体" panose="02010609060101010101" pitchFamily="2" charset="-122"/>
                <a:cs typeface="Times New Roman" panose="02020603050405020304" pitchFamily="18" charset="0"/>
              </a:rPr>
              <a:t>）</a:t>
            </a:r>
            <a:r>
              <a:rPr lang="zh-CN" altLang="en-US" sz="1800" dirty="0">
                <a:solidFill>
                  <a:srgbClr val="FF0000"/>
                </a:solidFill>
                <a:ea typeface="黑体" panose="02010609060101010101" pitchFamily="2" charset="-122"/>
                <a:cs typeface="Times New Roman" panose="02020603050405020304" pitchFamily="18" charset="0"/>
              </a:rPr>
              <a:t>链接知识库</a:t>
            </a:r>
            <a:r>
              <a:rPr lang="zh-CN" altLang="en-US" sz="1800" dirty="0">
                <a:solidFill>
                  <a:srgbClr val="003366"/>
                </a:solidFill>
                <a:ea typeface="黑体" panose="02010609060101010101" pitchFamily="2" charset="-122"/>
                <a:cs typeface="Times New Roman" panose="02020603050405020304" pitchFamily="18" charset="0"/>
              </a:rPr>
              <a:t>，确定与该实体对应的子集，</a:t>
            </a:r>
            <a:r>
              <a:rPr lang="zh-CN" altLang="en-US" sz="1800" dirty="0">
                <a:solidFill>
                  <a:srgbClr val="FF0000"/>
                </a:solidFill>
                <a:ea typeface="黑体" panose="02010609060101010101" pitchFamily="2" charset="-122"/>
                <a:cs typeface="Times New Roman" panose="02020603050405020304" pitchFamily="18" charset="0"/>
              </a:rPr>
              <a:t>生成候选答案集矩阵</a:t>
            </a:r>
            <a:endParaRPr lang="en-US" altLang="zh-CN" sz="1800" dirty="0">
              <a:solidFill>
                <a:srgbClr val="003366"/>
              </a:solidFill>
              <a:ea typeface="黑体" panose="02010609060101010101" pitchFamily="2" charset="-122"/>
              <a:cs typeface="Times New Roman" panose="02020603050405020304" pitchFamily="18" charset="0"/>
            </a:endParaRPr>
          </a:p>
          <a:p>
            <a:pPr marL="0" eaLnBrk="1" hangingPunct="1">
              <a:lnSpc>
                <a:spcPts val="2800"/>
              </a:lnSpc>
              <a:buNone/>
            </a:pPr>
            <a:r>
              <a:rPr lang="zh-CN" altLang="en-US" sz="1800" dirty="0">
                <a:solidFill>
                  <a:srgbClr val="003366"/>
                </a:solidFill>
                <a:ea typeface="黑体" panose="02010609060101010101" pitchFamily="2" charset="-122"/>
                <a:cs typeface="Times New Roman" panose="02020603050405020304" pitchFamily="18" charset="0"/>
              </a:rPr>
              <a:t>（</a:t>
            </a:r>
            <a:r>
              <a:rPr lang="en-US" altLang="zh-CN" sz="1800" dirty="0">
                <a:solidFill>
                  <a:srgbClr val="003366"/>
                </a:solidFill>
                <a:ea typeface="黑体" panose="02010609060101010101" pitchFamily="2" charset="-122"/>
                <a:cs typeface="Times New Roman" panose="02020603050405020304" pitchFamily="18" charset="0"/>
              </a:rPr>
              <a:t>4</a:t>
            </a:r>
            <a:r>
              <a:rPr lang="zh-CN" altLang="en-US" sz="1800" dirty="0">
                <a:solidFill>
                  <a:srgbClr val="003366"/>
                </a:solidFill>
                <a:ea typeface="黑体" panose="02010609060101010101" pitchFamily="2" charset="-122"/>
                <a:cs typeface="Times New Roman" panose="02020603050405020304" pitchFamily="18" charset="0"/>
              </a:rPr>
              <a:t>）计算候选答案中与问题</a:t>
            </a:r>
            <a:r>
              <a:rPr lang="zh-CN" altLang="en-US" sz="1800" dirty="0">
                <a:solidFill>
                  <a:srgbClr val="FF0000"/>
                </a:solidFill>
                <a:ea typeface="黑体" panose="02010609060101010101" pitchFamily="2" charset="-122"/>
                <a:cs typeface="Times New Roman" panose="02020603050405020304" pitchFamily="18" charset="0"/>
              </a:rPr>
              <a:t>相似度最高</a:t>
            </a:r>
            <a:r>
              <a:rPr lang="zh-CN" altLang="en-US" sz="1800" dirty="0">
                <a:solidFill>
                  <a:srgbClr val="003366"/>
                </a:solidFill>
                <a:ea typeface="黑体" panose="02010609060101010101" pitchFamily="2" charset="-122"/>
                <a:cs typeface="Times New Roman" panose="02020603050405020304" pitchFamily="18" charset="0"/>
              </a:rPr>
              <a:t>的实体</a:t>
            </a:r>
            <a:endParaRPr lang="en-US" altLang="zh-CN" sz="1800" dirty="0">
              <a:solidFill>
                <a:schemeClr val="hlink"/>
              </a:solidFill>
              <a:ea typeface="黑体" panose="02010609060101010101" pitchFamily="2" charset="-122"/>
              <a:cs typeface="Times New Roman" panose="02020603050405020304" pitchFamily="18" charset="0"/>
            </a:endParaRPr>
          </a:p>
          <a:p>
            <a:pPr eaLnBrk="1" hangingPunct="1">
              <a:buFont typeface="宋体" panose="02010600030101010101" pitchFamily="2" charset="-122"/>
              <a:buNone/>
            </a:pPr>
            <a:endParaRPr lang="en-US" altLang="zh-CN" sz="2200" dirty="0">
              <a:solidFill>
                <a:schemeClr val="hlink"/>
              </a:solidFill>
              <a:ea typeface="黑体" panose="0201060906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763688" y="4509120"/>
            <a:ext cx="5400600" cy="2219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679190" y="2205355"/>
            <a:ext cx="276352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文本数据分析概述</a:t>
            </a:r>
          </a:p>
          <a:p>
            <a:pPr eaLnBrk="1" hangingPunct="1">
              <a:lnSpc>
                <a:spcPts val="2800"/>
              </a:lnSpc>
              <a:spcBef>
                <a:spcPts val="0"/>
              </a:spcBef>
              <a:spcAft>
                <a:spcPts val="600"/>
              </a:spcAft>
            </a:pPr>
            <a:r>
              <a:rPr lang="zh-CN" altLang="en-US" sz="2200" dirty="0">
                <a:ea typeface="黑体" panose="02010609060101010101" pitchFamily="2" charset="-122"/>
              </a:rPr>
              <a:t>语言模型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情感分析</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机器翻译</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3568" y="2033773"/>
            <a:ext cx="8208962" cy="2331331"/>
          </a:xfrm>
          <a:prstGeom prst="rect">
            <a:avLst/>
          </a:prstGeom>
          <a:noFill/>
          <a:ln w="9525">
            <a:noFill/>
            <a:miter lim="800000"/>
          </a:ln>
        </p:spPr>
        <p:txBody>
          <a:bodyPr/>
          <a:lstStyle/>
          <a:p>
            <a:pPr marL="342900" indent="-342900">
              <a:lnSpc>
                <a:spcPts val="2900"/>
              </a:lnSpc>
              <a:buFont typeface="Wingdings" panose="05000000000000000000" pitchFamily="2" charset="2"/>
              <a:buChar char="w"/>
            </a:pPr>
            <a:r>
              <a:rPr lang="zh-CN" altLang="en-US" sz="2400" dirty="0">
                <a:solidFill>
                  <a:srgbClr val="0000FF"/>
                </a:solidFill>
                <a:latin typeface="黑体" panose="02010609060101010101" pitchFamily="2" charset="-122"/>
              </a:rPr>
              <a:t>文本数据</a:t>
            </a:r>
            <a:endParaRPr lang="zh-CN" altLang="en-US" sz="2000" b="0" dirty="0">
              <a:latin typeface="黑体" panose="02010609060101010101" pitchFamily="2" charset="-122"/>
            </a:endParaRPr>
          </a:p>
          <a:p>
            <a:pPr marL="342900" indent="-342900">
              <a:lnSpc>
                <a:spcPts val="2900"/>
              </a:lnSpc>
              <a:buFont typeface="黑体" panose="02010609060101010101" pitchFamily="49" charset="-122"/>
              <a:buChar char="-"/>
            </a:pPr>
            <a:r>
              <a:rPr lang="zh-CN" altLang="en-US" sz="2000" b="0" dirty="0">
                <a:latin typeface="黑体" panose="02010609060101010101" pitchFamily="2" charset="-122"/>
              </a:rPr>
              <a:t>以</a:t>
            </a:r>
            <a:r>
              <a:rPr lang="zh-CN" altLang="en-US" sz="2000" b="0" dirty="0">
                <a:solidFill>
                  <a:srgbClr val="FF0000"/>
                </a:solidFill>
                <a:latin typeface="黑体" panose="02010609060101010101" pitchFamily="2" charset="-122"/>
              </a:rPr>
              <a:t>文本形式</a:t>
            </a:r>
            <a:r>
              <a:rPr lang="zh-CN" altLang="en-US" sz="2000" b="0" dirty="0">
                <a:latin typeface="黑体" panose="02010609060101010101" pitchFamily="2" charset="-122"/>
              </a:rPr>
              <a:t>表示的数据，包含自然语言中的</a:t>
            </a:r>
            <a:r>
              <a:rPr lang="zh-CN" altLang="en-US" sz="2000" b="0" dirty="0">
                <a:solidFill>
                  <a:srgbClr val="FF0000"/>
                </a:solidFill>
                <a:latin typeface="黑体" panose="02010609060101010101" pitchFamily="2" charset="-122"/>
              </a:rPr>
              <a:t>文字</a:t>
            </a:r>
            <a:r>
              <a:rPr lang="zh-CN" altLang="en-US" sz="2000" b="0" dirty="0">
                <a:latin typeface="黑体" panose="02010609060101010101" pitchFamily="2" charset="-122"/>
              </a:rPr>
              <a:t>、</a:t>
            </a:r>
            <a:r>
              <a:rPr lang="zh-CN" altLang="en-US" sz="2000" b="0" dirty="0">
                <a:solidFill>
                  <a:srgbClr val="FF0000"/>
                </a:solidFill>
                <a:latin typeface="黑体" panose="02010609060101010101" pitchFamily="2" charset="-122"/>
              </a:rPr>
              <a:t>字符</a:t>
            </a:r>
            <a:r>
              <a:rPr lang="zh-CN" altLang="en-US" sz="2000" b="0" dirty="0">
                <a:latin typeface="黑体" panose="02010609060101010101" pitchFamily="2" charset="-122"/>
              </a:rPr>
              <a:t>和</a:t>
            </a:r>
            <a:r>
              <a:rPr lang="zh-CN" altLang="en-US" sz="2000" b="0" dirty="0">
                <a:solidFill>
                  <a:srgbClr val="FF0000"/>
                </a:solidFill>
                <a:latin typeface="黑体" panose="02010609060101010101" pitchFamily="2" charset="-122"/>
              </a:rPr>
              <a:t>符号</a:t>
            </a:r>
            <a:r>
              <a:rPr lang="zh-CN" altLang="en-US" sz="2000" b="0" dirty="0">
                <a:latin typeface="黑体" panose="02010609060101010101" pitchFamily="2" charset="-122"/>
              </a:rPr>
              <a:t>等信息，通常以</a:t>
            </a:r>
            <a:r>
              <a:rPr lang="zh-CN" altLang="en-US" sz="2000" b="0" dirty="0">
                <a:solidFill>
                  <a:srgbClr val="FF0000"/>
                </a:solidFill>
                <a:latin typeface="黑体" panose="02010609060101010101" pitchFamily="2" charset="-122"/>
              </a:rPr>
              <a:t>字符串</a:t>
            </a:r>
            <a:r>
              <a:rPr lang="zh-CN" altLang="en-US" sz="2000" b="0" dirty="0">
                <a:latin typeface="黑体" panose="02010609060101010101" pitchFamily="2" charset="-122"/>
              </a:rPr>
              <a:t>的形式存在</a:t>
            </a:r>
          </a:p>
          <a:p>
            <a:pPr marL="342900" indent="-342900">
              <a:lnSpc>
                <a:spcPts val="2900"/>
              </a:lnSpc>
              <a:buFont typeface="黑体" panose="02010609060101010101" pitchFamily="49" charset="-122"/>
              <a:buChar char="-"/>
            </a:pPr>
            <a:r>
              <a:rPr lang="zh-CN" altLang="en-US" sz="2000" b="0" dirty="0">
                <a:latin typeface="黑体" panose="02010609060101010101" pitchFamily="2" charset="-122"/>
              </a:rPr>
              <a:t>由一个或多个字符组成，可包含多个句子、段落或文档，广泛存在于万维网页、新闻报道、社交媒体、产品评论、科学文献等多个领域中</a:t>
            </a: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文本数据分析概述</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430" y="4778375"/>
            <a:ext cx="2813050" cy="183261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72735" y="5071745"/>
            <a:ext cx="1104265" cy="1399540"/>
          </a:xfrm>
          <a:prstGeom prst="rect">
            <a:avLst/>
          </a:prstGeom>
        </p:spPr>
      </p:pic>
      <p:sp>
        <p:nvSpPr>
          <p:cNvPr id="12" name="思想气泡: 云 11"/>
          <p:cNvSpPr/>
          <p:nvPr/>
        </p:nvSpPr>
        <p:spPr bwMode="auto">
          <a:xfrm>
            <a:off x="6581140" y="4432935"/>
            <a:ext cx="2096135" cy="805815"/>
          </a:xfrm>
          <a:prstGeom prst="cloudCallout">
            <a:avLst>
              <a:gd name="adj1" fmla="val -37708"/>
              <a:gd name="adj2" fmla="val 77136"/>
            </a:avLst>
          </a:prstGeom>
          <a:solidFill>
            <a:schemeClr val="accent5">
              <a:lumMod val="90000"/>
            </a:schemeClr>
          </a:solidFill>
          <a:ln w="6350">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endParaRPr>
          </a:p>
        </p:txBody>
      </p:sp>
      <p:sp>
        <p:nvSpPr>
          <p:cNvPr id="13" name="文本框 12"/>
          <p:cNvSpPr txBox="1"/>
          <p:nvPr/>
        </p:nvSpPr>
        <p:spPr>
          <a:xfrm>
            <a:off x="6732045" y="4586975"/>
            <a:ext cx="1715972" cy="400110"/>
          </a:xfrm>
          <a:prstGeom prst="rect">
            <a:avLst/>
          </a:prstGeom>
          <a:noFill/>
        </p:spPr>
        <p:txBody>
          <a:bodyPr wrap="square" rtlCol="0">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zh-CN" altLang="en-US" sz="2000" dirty="0"/>
              <a:t>报道、文献</a:t>
            </a:r>
            <a:r>
              <a:rPr kumimoji="1" lang="en-US" altLang="zh-CN" sz="20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rPr>
              <a:t>…</a:t>
            </a:r>
            <a:endParaRPr kumimoji="1" lang="zh-CN" altLang="en-US" sz="2000" b="1" i="0" u="none" strike="noStrike" cap="none" normalizeH="0" baseline="0" dirty="0">
              <a:ln>
                <a:noFill/>
              </a:ln>
              <a:solidFill>
                <a:schemeClr val="tx1"/>
              </a:solidFill>
              <a:effectLst/>
              <a:latin typeface="Times New Roman" panose="02020603050405020304" pitchFamily="18" charset="0"/>
              <a:ea typeface="黑体" panose="02010609060101010101" pitchFamily="2" charset="-122"/>
            </a:endParaRPr>
          </a:p>
        </p:txBody>
      </p:sp>
      <p:sp>
        <p:nvSpPr>
          <p:cNvPr id="14" name="思想气泡: 云 13"/>
          <p:cNvSpPr/>
          <p:nvPr/>
        </p:nvSpPr>
        <p:spPr bwMode="auto">
          <a:xfrm>
            <a:off x="3347720" y="4293486"/>
            <a:ext cx="1708957" cy="857237"/>
          </a:xfrm>
          <a:prstGeom prst="cloudCallout">
            <a:avLst>
              <a:gd name="adj1" fmla="val -36387"/>
              <a:gd name="adj2" fmla="val 81105"/>
            </a:avLst>
          </a:prstGeom>
          <a:solidFill>
            <a:schemeClr val="bg2">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5" name="文本框 14"/>
          <p:cNvSpPr txBox="1"/>
          <p:nvPr/>
        </p:nvSpPr>
        <p:spPr>
          <a:xfrm>
            <a:off x="3708005" y="4508822"/>
            <a:ext cx="983622" cy="400110"/>
          </a:xfrm>
          <a:prstGeom prst="rect">
            <a:avLst/>
          </a:prstGeom>
          <a:noFill/>
        </p:spPr>
        <p:txBody>
          <a:bodyPr wrap="square" rtlCol="0">
            <a:spAutoFit/>
          </a:bodyPr>
          <a:lstStyle/>
          <a:p>
            <a:r>
              <a:rPr lang="zh-CN" altLang="en-US" sz="2000" dirty="0"/>
              <a:t>知识</a:t>
            </a:r>
            <a:r>
              <a:rPr lang="en-US" altLang="zh-CN" sz="2000" dirty="0"/>
              <a:t>…</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416948" y="4963065"/>
            <a:ext cx="2353244" cy="1274247"/>
          </a:xfrm>
          <a:prstGeom prst="rect">
            <a:avLst/>
          </a:prstGeom>
          <a:solidFill>
            <a:schemeClr val="bg1"/>
          </a:solidFill>
          <a:ln w="1270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 name="矩形 7"/>
          <p:cNvSpPr/>
          <p:nvPr/>
        </p:nvSpPr>
        <p:spPr bwMode="auto">
          <a:xfrm>
            <a:off x="1416948" y="3570609"/>
            <a:ext cx="2353244" cy="1259558"/>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5362" name="Rectangle 3"/>
          <p:cNvSpPr>
            <a:spLocks noChangeArrowheads="1"/>
          </p:cNvSpPr>
          <p:nvPr/>
        </p:nvSpPr>
        <p:spPr bwMode="auto">
          <a:xfrm>
            <a:off x="683568" y="2033773"/>
            <a:ext cx="8208962" cy="1140707"/>
          </a:xfrm>
          <a:prstGeom prst="rect">
            <a:avLst/>
          </a:prstGeom>
          <a:noFill/>
          <a:ln w="9525">
            <a:noFill/>
            <a:miter lim="800000"/>
          </a:ln>
        </p:spPr>
        <p:txBody>
          <a:bodyPr/>
          <a:lstStyle/>
          <a:p>
            <a:pPr marL="342900" indent="-342900">
              <a:lnSpc>
                <a:spcPts val="2900"/>
              </a:lnSpc>
              <a:buFont typeface="Wingdings" panose="05000000000000000000" pitchFamily="2" charset="2"/>
              <a:buChar char="w"/>
            </a:pPr>
            <a:r>
              <a:rPr lang="zh-CN" altLang="en-US" sz="2000" b="0" dirty="0">
                <a:solidFill>
                  <a:srgbClr val="0000FF"/>
                </a:solidFill>
                <a:latin typeface="黑体" panose="02010609060101010101" pitchFamily="2" charset="-122"/>
              </a:rPr>
              <a:t>文本数据分析</a:t>
            </a:r>
            <a:r>
              <a:rPr lang="en-US" altLang="zh-CN" sz="2000" b="0" dirty="0">
                <a:solidFill>
                  <a:srgbClr val="0000FF"/>
                </a:solidFill>
                <a:latin typeface="黑体" panose="02010609060101010101" pitchFamily="2" charset="-122"/>
              </a:rPr>
              <a:t>——</a:t>
            </a:r>
            <a:r>
              <a:rPr lang="zh-CN" altLang="en-US" sz="2000" b="0" dirty="0">
                <a:latin typeface="黑体" panose="02010609060101010101" pitchFamily="2" charset="-122"/>
              </a:rPr>
              <a:t>通常指对文本进行特征提取和统计分析，尽可能地挖掘蕴含在文本中的知识，充分发挥文本数据的作用</a:t>
            </a:r>
            <a:endParaRPr lang="en-US" altLang="zh-CN" sz="2000" b="0" dirty="0">
              <a:latin typeface="黑体" panose="02010609060101010101" pitchFamily="2" charset="-122"/>
            </a:endParaRPr>
          </a:p>
          <a:p>
            <a:pPr marL="342900" indent="-342900">
              <a:lnSpc>
                <a:spcPts val="2900"/>
              </a:lnSpc>
              <a:buFont typeface="Wingdings" panose="05000000000000000000" pitchFamily="2" charset="2"/>
              <a:buChar char="w"/>
            </a:pPr>
            <a:r>
              <a:rPr lang="zh-CN" altLang="zh-CN" sz="2000" b="0" dirty="0">
                <a:solidFill>
                  <a:srgbClr val="0000FF"/>
                </a:solidFill>
                <a:latin typeface="黑体" panose="02010609060101010101" pitchFamily="2" charset="-122"/>
              </a:rPr>
              <a:t>常见的文本建模分析任务</a:t>
            </a:r>
            <a:r>
              <a:rPr lang="zh-CN" altLang="en-US" sz="2000" b="0" dirty="0">
                <a:solidFill>
                  <a:srgbClr val="0000FF"/>
                </a:solidFill>
                <a:latin typeface="黑体" panose="02010609060101010101" pitchFamily="2" charset="-122"/>
              </a:rPr>
              <a:t>：</a:t>
            </a: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文本数据分析概述</a:t>
            </a:r>
          </a:p>
        </p:txBody>
      </p:sp>
      <p:sp>
        <p:nvSpPr>
          <p:cNvPr id="11" name="文本框 10"/>
          <p:cNvSpPr txBox="1"/>
          <p:nvPr/>
        </p:nvSpPr>
        <p:spPr>
          <a:xfrm>
            <a:off x="3011337" y="4378205"/>
            <a:ext cx="184731" cy="523220"/>
          </a:xfrm>
          <a:prstGeom prst="rect">
            <a:avLst/>
          </a:prstGeom>
          <a:noFill/>
        </p:spPr>
        <p:txBody>
          <a:bodyPr wrap="none" rtlCol="0">
            <a:spAutoFit/>
          </a:bodyPr>
          <a:lstStyle/>
          <a:p>
            <a:endParaRPr lang="zh-CN" altLang="en-US" dirty="0"/>
          </a:p>
        </p:txBody>
      </p:sp>
      <p:pic>
        <p:nvPicPr>
          <p:cNvPr id="19458" name="Picture 2" descr="自然语言处理—文本分类综述/什么是文本分类-CSDN博客"/>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6948" y="3570609"/>
            <a:ext cx="2353244" cy="125955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19464" name="Picture 8" descr="自然语言处理之自动摘要 – 标点符"/>
          <p:cNvPicPr>
            <a:picLocks noChangeAspect="1" noChangeArrowheads="1"/>
          </p:cNvPicPr>
          <p:nvPr/>
        </p:nvPicPr>
        <p:blipFill rotWithShape="1">
          <a:blip r:embed="rId4">
            <a:extLst>
              <a:ext uri="{28A0092B-C50C-407E-A947-70E740481C1C}">
                <a14:useLocalDpi xmlns:a14="http://schemas.microsoft.com/office/drawing/2010/main" val="0"/>
              </a:ext>
            </a:extLst>
          </a:blip>
          <a:srcRect l="4938" t="13908" r="4317"/>
          <a:stretch>
            <a:fillRect/>
          </a:stretch>
        </p:blipFill>
        <p:spPr bwMode="auto">
          <a:xfrm>
            <a:off x="1475656" y="5233070"/>
            <a:ext cx="2232248" cy="100424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rotWithShape="1">
          <a:blip r:embed="rId5"/>
          <a:srcRect l="50404" b="25326"/>
          <a:stretch>
            <a:fillRect/>
          </a:stretch>
        </p:blipFill>
        <p:spPr>
          <a:xfrm>
            <a:off x="4067944" y="3593126"/>
            <a:ext cx="2048058" cy="2090019"/>
          </a:xfrm>
          <a:prstGeom prst="rect">
            <a:avLst/>
          </a:prstGeom>
        </p:spPr>
      </p:pic>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9058" t="17849" r="2595" b="2"/>
          <a:stretch>
            <a:fillRect/>
          </a:stretch>
        </p:blipFill>
        <p:spPr>
          <a:xfrm>
            <a:off x="6338033" y="3831461"/>
            <a:ext cx="2412267" cy="2389043"/>
          </a:xfrm>
          <a:prstGeom prst="rect">
            <a:avLst/>
          </a:prstGeom>
        </p:spPr>
      </p:pic>
      <p:sp>
        <p:nvSpPr>
          <p:cNvPr id="7" name="文本框 6"/>
          <p:cNvSpPr txBox="1"/>
          <p:nvPr/>
        </p:nvSpPr>
        <p:spPr>
          <a:xfrm>
            <a:off x="4156426" y="5669813"/>
            <a:ext cx="1872208" cy="566309"/>
          </a:xfrm>
          <a:prstGeom prst="rect">
            <a:avLst/>
          </a:prstGeom>
          <a:noFill/>
          <a:ln w="12700">
            <a:solidFill>
              <a:schemeClr val="tx1"/>
            </a:solidFill>
          </a:ln>
        </p:spPr>
        <p:txBody>
          <a:bodyPr wrap="square" rtlCol="0">
            <a:spAutoFit/>
          </a:bodyPr>
          <a:lstStyle/>
          <a:p>
            <a:r>
              <a:rPr lang="zh-CN" altLang="en-US" sz="1400" b="0" dirty="0"/>
              <a:t>穿着圣诞毛衣的</a:t>
            </a:r>
            <a:endParaRPr lang="en-US" altLang="zh-CN" sz="1400" b="0" dirty="0"/>
          </a:p>
          <a:p>
            <a:r>
              <a:rPr lang="zh-CN" altLang="en-US" sz="1400" b="0" dirty="0"/>
              <a:t>小刺猬牵着狗散步</a:t>
            </a:r>
          </a:p>
        </p:txBody>
      </p:sp>
      <p:sp>
        <p:nvSpPr>
          <p:cNvPr id="28" name="文本框 27"/>
          <p:cNvSpPr txBox="1"/>
          <p:nvPr/>
        </p:nvSpPr>
        <p:spPr>
          <a:xfrm>
            <a:off x="1475656" y="4900088"/>
            <a:ext cx="2304256" cy="369332"/>
          </a:xfrm>
          <a:prstGeom prst="rect">
            <a:avLst/>
          </a:prstGeom>
          <a:noFill/>
          <a:ln w="12700">
            <a:noFill/>
          </a:ln>
        </p:spPr>
        <p:txBody>
          <a:bodyPr wrap="square" rtlCol="0">
            <a:spAutoFit/>
          </a:bodyPr>
          <a:lstStyle/>
          <a:p>
            <a:r>
              <a:rPr lang="zh-CN" altLang="en-US" sz="1800" b="0" dirty="0"/>
              <a:t>文档       →        摘要</a:t>
            </a:r>
          </a:p>
        </p:txBody>
      </p:sp>
      <p:sp>
        <p:nvSpPr>
          <p:cNvPr id="29" name="文本框 28"/>
          <p:cNvSpPr txBox="1"/>
          <p:nvPr/>
        </p:nvSpPr>
        <p:spPr>
          <a:xfrm>
            <a:off x="7153209" y="3204322"/>
            <a:ext cx="1147685" cy="369332"/>
          </a:xfrm>
          <a:prstGeom prst="rect">
            <a:avLst/>
          </a:prstGeom>
          <a:noFill/>
          <a:ln w="12700">
            <a:solidFill>
              <a:schemeClr val="bg1"/>
            </a:solidFill>
          </a:ln>
        </p:spPr>
        <p:txBody>
          <a:bodyPr wrap="square" rtlCol="0">
            <a:spAutoFit/>
          </a:bodyPr>
          <a:lstStyle/>
          <a:p>
            <a:r>
              <a:rPr lang="zh-CN" altLang="en-US" sz="1800" b="0" dirty="0"/>
              <a:t>情感分析</a:t>
            </a:r>
          </a:p>
        </p:txBody>
      </p:sp>
      <p:sp>
        <p:nvSpPr>
          <p:cNvPr id="39" name="文本框 38"/>
          <p:cNvSpPr txBox="1"/>
          <p:nvPr/>
        </p:nvSpPr>
        <p:spPr>
          <a:xfrm>
            <a:off x="4458041" y="3243765"/>
            <a:ext cx="1147685" cy="369332"/>
          </a:xfrm>
          <a:prstGeom prst="rect">
            <a:avLst/>
          </a:prstGeom>
          <a:noFill/>
          <a:ln w="12700">
            <a:solidFill>
              <a:schemeClr val="bg1"/>
            </a:solidFill>
          </a:ln>
        </p:spPr>
        <p:txBody>
          <a:bodyPr wrap="square" rtlCol="0">
            <a:spAutoFit/>
          </a:bodyPr>
          <a:lstStyle/>
          <a:p>
            <a:r>
              <a:rPr lang="zh-CN" altLang="en-US" sz="1800" b="0" dirty="0"/>
              <a:t>文本生成</a:t>
            </a:r>
          </a:p>
        </p:txBody>
      </p:sp>
      <p:sp>
        <p:nvSpPr>
          <p:cNvPr id="40" name="文本框 39"/>
          <p:cNvSpPr txBox="1"/>
          <p:nvPr/>
        </p:nvSpPr>
        <p:spPr>
          <a:xfrm>
            <a:off x="683568" y="5074306"/>
            <a:ext cx="678151" cy="701731"/>
          </a:xfrm>
          <a:prstGeom prst="rect">
            <a:avLst/>
          </a:prstGeom>
          <a:noFill/>
          <a:ln w="12700">
            <a:noFill/>
          </a:ln>
        </p:spPr>
        <p:txBody>
          <a:bodyPr wrap="square" rtlCol="0">
            <a:spAutoFit/>
          </a:bodyPr>
          <a:lstStyle/>
          <a:p>
            <a:r>
              <a:rPr lang="zh-CN" altLang="en-US" sz="1800" b="0" dirty="0"/>
              <a:t>摘要</a:t>
            </a:r>
            <a:endParaRPr lang="en-US" altLang="zh-CN" sz="1800" b="0" dirty="0"/>
          </a:p>
          <a:p>
            <a:r>
              <a:rPr lang="zh-CN" altLang="en-US" sz="1800" b="0" dirty="0"/>
              <a:t>生成</a:t>
            </a:r>
          </a:p>
        </p:txBody>
      </p:sp>
      <p:sp>
        <p:nvSpPr>
          <p:cNvPr id="41" name="文本框 40"/>
          <p:cNvSpPr txBox="1"/>
          <p:nvPr/>
        </p:nvSpPr>
        <p:spPr>
          <a:xfrm>
            <a:off x="696458" y="3865292"/>
            <a:ext cx="694300" cy="646331"/>
          </a:xfrm>
          <a:prstGeom prst="rect">
            <a:avLst/>
          </a:prstGeom>
          <a:noFill/>
          <a:ln w="12700">
            <a:noFill/>
          </a:ln>
        </p:spPr>
        <p:txBody>
          <a:bodyPr wrap="square" rtlCol="0">
            <a:spAutoFit/>
          </a:bodyPr>
          <a:lstStyle/>
          <a:p>
            <a:r>
              <a:rPr lang="zh-CN" altLang="en-US" sz="1800" b="0" dirty="0"/>
              <a:t>文本分类</a:t>
            </a:r>
          </a:p>
        </p:txBody>
      </p:sp>
      <p:cxnSp>
        <p:nvCxnSpPr>
          <p:cNvPr id="17" name="直接连接符 16"/>
          <p:cNvCxnSpPr/>
          <p:nvPr/>
        </p:nvCxnSpPr>
        <p:spPr bwMode="auto">
          <a:xfrm>
            <a:off x="3995936" y="3501008"/>
            <a:ext cx="0" cy="2985663"/>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bwMode="auto">
          <a:xfrm>
            <a:off x="6172068" y="3501008"/>
            <a:ext cx="0" cy="2985663"/>
          </a:xfrm>
          <a:prstGeom prst="line">
            <a:avLst/>
          </a:prstGeom>
          <a:ln>
            <a:prstDash val="lgDash"/>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634740" y="2277110"/>
            <a:ext cx="2853055"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p>
          <a:p>
            <a:pPr eaLnBrk="1" hangingPunct="1">
              <a:lnSpc>
                <a:spcPts val="2800"/>
              </a:lnSpc>
              <a:spcBef>
                <a:spcPts val="0"/>
              </a:spcBef>
              <a:spcAft>
                <a:spcPts val="600"/>
              </a:spcAft>
            </a:pPr>
            <a:r>
              <a:rPr lang="zh-CN" altLang="en-US" sz="2200" dirty="0">
                <a:ea typeface="黑体" panose="02010609060101010101" pitchFamily="2" charset="-122"/>
              </a:rPr>
              <a:t>文本数据分析概述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语言模型</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情感分析</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机器翻译</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87624" y="620688"/>
            <a:ext cx="7956376" cy="1143000"/>
          </a:xfrm>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语言模型</a:t>
            </a:r>
            <a:r>
              <a:rPr lang="en-US" altLang="zh-CN" dirty="0">
                <a:effectLst>
                  <a:outerShdw blurRad="38100" dist="38100" dir="2700000" algn="tl">
                    <a:srgbClr val="C0C0C0"/>
                  </a:outerShdw>
                </a:effectLst>
                <a:ea typeface="黑体" panose="02010609060101010101" pitchFamily="2" charset="-122"/>
              </a:rPr>
              <a:t> (1)</a:t>
            </a:r>
            <a:endParaRPr lang="zh-CN" altLang="en-US" dirty="0">
              <a:effectLst>
                <a:outerShdw blurRad="38100" dist="38100" dir="2700000" algn="tl">
                  <a:srgbClr val="C0C0C0"/>
                </a:outerShdw>
              </a:effectLst>
              <a:ea typeface="黑体" panose="02010609060101010101" pitchFamily="2" charset="-122"/>
            </a:endParaRPr>
          </a:p>
        </p:txBody>
      </p:sp>
      <p:sp>
        <p:nvSpPr>
          <p:cNvPr id="19459" name="Rectangle 4"/>
          <p:cNvSpPr>
            <a:spLocks noGrp="1" noChangeArrowheads="1"/>
          </p:cNvSpPr>
          <p:nvPr>
            <p:ph type="body" idx="1"/>
          </p:nvPr>
        </p:nvSpPr>
        <p:spPr>
          <a:xfrm>
            <a:off x="658614" y="1930223"/>
            <a:ext cx="8305874" cy="4488160"/>
          </a:xfrm>
        </p:spPr>
        <p:txBody>
          <a:bodyPr lIns="0" rIns="0"/>
          <a:lstStyle/>
          <a:p>
            <a:pPr eaLnBrk="1" hangingPunct="1">
              <a:lnSpc>
                <a:spcPct val="120000"/>
              </a:lnSpc>
            </a:pPr>
            <a:r>
              <a:rPr lang="zh-CN" altLang="en-US" sz="2400" b="1" dirty="0">
                <a:solidFill>
                  <a:srgbClr val="0000FF"/>
                </a:solidFill>
                <a:ea typeface="黑体" panose="02010609060101010101" pitchFamily="2" charset="-122"/>
              </a:rPr>
              <a:t>语言模型：</a:t>
            </a:r>
            <a:r>
              <a:rPr sz="2000" dirty="0" err="1">
                <a:ea typeface="黑体" panose="02010609060101010101" pitchFamily="2" charset="-122"/>
              </a:rPr>
              <a:t>对语言中的字符、词汇等</a:t>
            </a:r>
            <a:r>
              <a:rPr lang="zh-CN" altLang="en-US" sz="2000" dirty="0">
                <a:ea typeface="黑体" panose="02010609060101010101" pitchFamily="2" charset="-122"/>
              </a:rPr>
              <a:t>进行</a:t>
            </a:r>
            <a:r>
              <a:rPr lang="zh-CN" altLang="en-US" sz="2000" dirty="0">
                <a:solidFill>
                  <a:srgbClr val="FF0000"/>
                </a:solidFill>
                <a:ea typeface="黑体" panose="02010609060101010101" pitchFamily="2" charset="-122"/>
              </a:rPr>
              <a:t>特征</a:t>
            </a:r>
            <a:r>
              <a:rPr sz="2000" dirty="0" err="1">
                <a:solidFill>
                  <a:srgbClr val="FF0000"/>
                </a:solidFill>
                <a:ea typeface="黑体" panose="02010609060101010101" pitchFamily="2" charset="-122"/>
              </a:rPr>
              <a:t>表示</a:t>
            </a:r>
            <a:r>
              <a:rPr sz="2000" dirty="0" err="1">
                <a:ea typeface="黑体" panose="02010609060101010101" pitchFamily="2" charset="-122"/>
              </a:rPr>
              <a:t>，包含语法、结构、统计规律等丰富的语言知识和规律</a:t>
            </a:r>
            <a:endParaRPr sz="2000" dirty="0">
              <a:ea typeface="黑体" panose="02010609060101010101" pitchFamily="2" charset="-122"/>
            </a:endParaRPr>
          </a:p>
          <a:p>
            <a:pPr marL="0" indent="0" eaLnBrk="1" hangingPunct="1">
              <a:lnSpc>
                <a:spcPct val="90000"/>
              </a:lnSpc>
              <a:buNone/>
            </a:pPr>
            <a:endParaRPr lang="en-US" altLang="zh-CN" sz="2200" dirty="0">
              <a:ea typeface="黑体" panose="02010609060101010101" pitchFamily="2" charset="-122"/>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94" y="4679261"/>
            <a:ext cx="8305874" cy="2106234"/>
          </a:xfrm>
          <a:prstGeom prst="rect">
            <a:avLst/>
          </a:prstGeom>
        </p:spPr>
      </p:pic>
      <p:pic>
        <p:nvPicPr>
          <p:cNvPr id="20484" name="Picture 4" descr="ELMO, BERT, GPT-李宏毅 (Hung-yi Lee)-视频笔记 - 知乎"/>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131" y="3066832"/>
            <a:ext cx="1584176" cy="1507248"/>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ELMo, GPT, BERT | DaNing的博客"/>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4414" y="2898311"/>
            <a:ext cx="2156172" cy="1713199"/>
          </a:xfrm>
          <a:prstGeom prst="rect">
            <a:avLst/>
          </a:prstGeom>
          <a:noFill/>
          <a:extLst>
            <a:ext uri="{909E8E84-426E-40DD-AFC4-6F175D3DCCD1}">
              <a14:hiddenFill xmlns:a14="http://schemas.microsoft.com/office/drawing/2010/main">
                <a:solidFill>
                  <a:srgbClr val="FFFFFF"/>
                </a:solidFill>
              </a14:hiddenFill>
            </a:ext>
          </a:extLst>
        </p:spPr>
      </p:pic>
      <p:pic>
        <p:nvPicPr>
          <p:cNvPr id="10" name="图形 9"/>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03848" y="3095085"/>
            <a:ext cx="1584176" cy="1584176"/>
          </a:xfrm>
          <a:prstGeom prst="rect">
            <a:avLst/>
          </a:prstGeom>
        </p:spPr>
      </p:pic>
      <p:sp>
        <p:nvSpPr>
          <p:cNvPr id="11" name="文本框 10"/>
          <p:cNvSpPr txBox="1"/>
          <p:nvPr/>
        </p:nvSpPr>
        <p:spPr>
          <a:xfrm>
            <a:off x="1319163" y="2740858"/>
            <a:ext cx="1008112" cy="400110"/>
          </a:xfrm>
          <a:prstGeom prst="rect">
            <a:avLst/>
          </a:prstGeom>
          <a:noFill/>
        </p:spPr>
        <p:txBody>
          <a:bodyPr wrap="square" rtlCol="0">
            <a:spAutoFit/>
          </a:bodyPr>
          <a:lstStyle/>
          <a:p>
            <a:r>
              <a:rPr lang="en-US" altLang="zh-CN" sz="2000" dirty="0"/>
              <a:t>340M</a:t>
            </a:r>
            <a:endParaRPr lang="zh-CN" altLang="en-US" sz="2000" dirty="0"/>
          </a:p>
        </p:txBody>
      </p:sp>
      <p:sp>
        <p:nvSpPr>
          <p:cNvPr id="22" name="文本框 21"/>
          <p:cNvSpPr txBox="1"/>
          <p:nvPr/>
        </p:nvSpPr>
        <p:spPr>
          <a:xfrm>
            <a:off x="4058981" y="2740858"/>
            <a:ext cx="801759" cy="400110"/>
          </a:xfrm>
          <a:prstGeom prst="rect">
            <a:avLst/>
          </a:prstGeom>
          <a:noFill/>
        </p:spPr>
        <p:txBody>
          <a:bodyPr wrap="square" rtlCol="0">
            <a:spAutoFit/>
          </a:bodyPr>
          <a:lstStyle/>
          <a:p>
            <a:r>
              <a:rPr lang="en-US" altLang="zh-CN" sz="2000" dirty="0"/>
              <a:t>1.8T</a:t>
            </a:r>
            <a:endParaRPr lang="zh-CN" altLang="en-US" sz="2000" dirty="0"/>
          </a:p>
        </p:txBody>
      </p:sp>
      <p:sp>
        <p:nvSpPr>
          <p:cNvPr id="23" name="文本框 22"/>
          <p:cNvSpPr txBox="1"/>
          <p:nvPr/>
        </p:nvSpPr>
        <p:spPr>
          <a:xfrm>
            <a:off x="6955293" y="2740858"/>
            <a:ext cx="1008112" cy="400110"/>
          </a:xfrm>
          <a:prstGeom prst="rect">
            <a:avLst/>
          </a:prstGeom>
          <a:noFill/>
        </p:spPr>
        <p:txBody>
          <a:bodyPr wrap="square" rtlCol="0">
            <a:spAutoFit/>
          </a:bodyPr>
          <a:lstStyle/>
          <a:p>
            <a:r>
              <a:rPr lang="en-US" altLang="zh-CN" sz="2000" dirty="0"/>
              <a:t>94M</a:t>
            </a:r>
            <a:endParaRPr lang="zh-CN" altLang="en-US" sz="2000" dirty="0"/>
          </a:p>
        </p:txBody>
      </p:sp>
      <p:pic>
        <p:nvPicPr>
          <p:cNvPr id="1026" name="Picture 2" descr="OpenAI公布语言模型GPT-3的服务价格和使用权限 « 数字叙事">
            <a:extLst>
              <a:ext uri="{FF2B5EF4-FFF2-40B4-BE49-F238E27FC236}">
                <a16:creationId xmlns:a16="http://schemas.microsoft.com/office/drawing/2014/main" id="{194A21C5-C8B5-C093-740C-22A0864B7D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5522" y="3069750"/>
            <a:ext cx="2288677" cy="1504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E4ZWRjNGM5NGRmNGUyMDUxNzgzZGI5MjM4ZWFmZGEifQ=="/>
</p:tagLst>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31</TotalTime>
  <Words>1767</Words>
  <Application>Microsoft Office PowerPoint</Application>
  <PresentationFormat>全屏显示(4:3)</PresentationFormat>
  <Paragraphs>244</Paragraphs>
  <Slides>27</Slides>
  <Notes>13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5" baseType="lpstr">
      <vt:lpstr>Arial Unicode MS</vt:lpstr>
      <vt:lpstr>黑体</vt:lpstr>
      <vt:lpstr>宋体</vt:lpstr>
      <vt:lpstr>Cambria Math</vt:lpstr>
      <vt:lpstr>Times New Roman</vt:lpstr>
      <vt:lpstr>Wingdings</vt:lpstr>
      <vt:lpstr>Straight Edge</vt:lpstr>
      <vt:lpstr>Visio</vt:lpstr>
      <vt:lpstr>第6章 文本数据分析</vt:lpstr>
      <vt:lpstr>提纲</vt:lpstr>
      <vt:lpstr>引例  (1)</vt:lpstr>
      <vt:lpstr>引例  (2)</vt:lpstr>
      <vt:lpstr>提纲</vt:lpstr>
      <vt:lpstr>文本数据分析概述</vt:lpstr>
      <vt:lpstr>文本数据分析概述</vt:lpstr>
      <vt:lpstr>提纲</vt:lpstr>
      <vt:lpstr>语言模型 (1)</vt:lpstr>
      <vt:lpstr>语言模型 (2)</vt:lpstr>
      <vt:lpstr>语言模型 (3)</vt:lpstr>
      <vt:lpstr>语言模型 (4)</vt:lpstr>
      <vt:lpstr>语言模型 (5)</vt:lpstr>
      <vt:lpstr>语言模型 (6)</vt:lpstr>
      <vt:lpstr>提纲</vt:lpstr>
      <vt:lpstr>情感分析 (1)</vt:lpstr>
      <vt:lpstr>情感分析 (2)</vt:lpstr>
      <vt:lpstr>情感分析 (3)</vt:lpstr>
      <vt:lpstr>情感分析 (4)</vt:lpstr>
      <vt:lpstr>提纲</vt:lpstr>
      <vt:lpstr>机器翻译 (1)</vt:lpstr>
      <vt:lpstr>机器翻译 (2)</vt:lpstr>
      <vt:lpstr>机器翻译 (3)</vt:lpstr>
      <vt:lpstr>机器翻译 (4)</vt:lpstr>
      <vt:lpstr>提纲</vt:lpstr>
      <vt:lpstr>总结</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489</cp:revision>
  <dcterms:created xsi:type="dcterms:W3CDTF">2113-01-01T00:00:00Z</dcterms:created>
  <dcterms:modified xsi:type="dcterms:W3CDTF">2024-09-24T03:10:50Z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7D0B6F41A20A4626BA0B84F92907FCC7_13</vt:lpwstr>
  </property>
  <property fmtid="{D5CDD505-2E9C-101B-9397-08002B2CF9AE}" pid="3" name="KSOProductBuildVer">
    <vt:lpwstr>2052-12.1.0.18240</vt:lpwstr>
  </property>
</Properties>
</file>