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317" r:id="rId4"/>
    <p:sldId id="381" r:id="rId5"/>
    <p:sldId id="382" r:id="rId6"/>
    <p:sldId id="356" r:id="rId7"/>
    <p:sldId id="329" r:id="rId8"/>
    <p:sldId id="331" r:id="rId9"/>
    <p:sldId id="386" r:id="rId10"/>
    <p:sldId id="355" r:id="rId11"/>
    <p:sldId id="357" r:id="rId12"/>
    <p:sldId id="354" r:id="rId13"/>
    <p:sldId id="387" r:id="rId14"/>
    <p:sldId id="346" r:id="rId15"/>
    <p:sldId id="342" r:id="rId16"/>
    <p:sldId id="358" r:id="rId17"/>
    <p:sldId id="363" r:id="rId18"/>
    <p:sldId id="364" r:id="rId19"/>
    <p:sldId id="365" r:id="rId20"/>
    <p:sldId id="366" r:id="rId21"/>
    <p:sldId id="367" r:id="rId22"/>
    <p:sldId id="359" r:id="rId23"/>
    <p:sldId id="368" r:id="rId24"/>
    <p:sldId id="369" r:id="rId25"/>
    <p:sldId id="370" r:id="rId26"/>
    <p:sldId id="371" r:id="rId27"/>
    <p:sldId id="383" r:id="rId28"/>
    <p:sldId id="360" r:id="rId29"/>
    <p:sldId id="372" r:id="rId30"/>
    <p:sldId id="373" r:id="rId31"/>
    <p:sldId id="374" r:id="rId32"/>
    <p:sldId id="385" r:id="rId33"/>
    <p:sldId id="361" r:id="rId34"/>
    <p:sldId id="375" r:id="rId35"/>
    <p:sldId id="376" r:id="rId36"/>
    <p:sldId id="377" r:id="rId37"/>
    <p:sldId id="379" r:id="rId38"/>
    <p:sldId id="380" r:id="rId39"/>
    <p:sldId id="362" r:id="rId40"/>
    <p:sldId id="328" r:id="rId41"/>
    <p:sldId id="297" r:id="rId42"/>
  </p:sldIdLst>
  <p:sldSz cx="9144000" cy="6858000" type="screen4x3"/>
  <p:notesSz cx="6858000" cy="9144000"/>
  <p:custDataLst>
    <p:tags r:id="rId44"/>
  </p:custDataLst>
  <p:defaultTextStyle>
    <a:defPPr>
      <a:defRPr lang="en-US"/>
    </a:defPPr>
    <a:lvl1pPr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374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00"/>
    <a:srgbClr val="0000CC"/>
    <a:srgbClr val="F5D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1" autoAdjust="0"/>
    <p:restoredTop sz="96758" autoAdjust="0"/>
  </p:normalViewPr>
  <p:slideViewPr>
    <p:cSldViewPr showGuides="1">
      <p:cViewPr varScale="1">
        <p:scale>
          <a:sx n="92" d="100"/>
          <a:sy n="92" d="100"/>
        </p:scale>
        <p:origin x="1272" y="56"/>
      </p:cViewPr>
      <p:guideLst>
        <p:guide orient="horz" pos="3748"/>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66" d="100"/>
        <a:sy n="66" d="100"/>
      </p:scale>
      <p:origin x="0" y="3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8" Type="http://schemas.openxmlformats.org/officeDocument/2006/relationships/slide" Target="slides/slide16.xml"/><Relationship Id="rId13" Type="http://schemas.openxmlformats.org/officeDocument/2006/relationships/slide" Target="slides/slide40.xml"/><Relationship Id="rId3" Type="http://schemas.openxmlformats.org/officeDocument/2006/relationships/slide" Target="slides/slide3.xml"/><Relationship Id="rId7" Type="http://schemas.openxmlformats.org/officeDocument/2006/relationships/slide" Target="slides/slide11.xml"/><Relationship Id="rId12" Type="http://schemas.openxmlformats.org/officeDocument/2006/relationships/slide" Target="slides/slide39.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33.xml"/><Relationship Id="rId5" Type="http://schemas.openxmlformats.org/officeDocument/2006/relationships/slide" Target="slides/slide5.xml"/><Relationship Id="rId10" Type="http://schemas.openxmlformats.org/officeDocument/2006/relationships/slide" Target="slides/slide28.xml"/><Relationship Id="rId4" Type="http://schemas.openxmlformats.org/officeDocument/2006/relationships/slide" Target="slides/slide4.xml"/><Relationship Id="rId9" Type="http://schemas.openxmlformats.org/officeDocument/2006/relationships/slide" Target="slides/slide22.xml"/><Relationship Id="rId14"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b="0" smtClean="0">
                <a:ea typeface="宋体" panose="02010600030101010101"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b="0" smtClean="0">
                <a:ea typeface="宋体" panose="02010600030101010101"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b="0" smtClean="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b="0" smtClean="0">
                <a:ea typeface="宋体" panose="02010600030101010101" pitchFamily="2" charset="-122"/>
              </a:defRPr>
            </a:lvl1pPr>
          </a:lstStyle>
          <a:p>
            <a:pPr>
              <a:defRPr/>
            </a:pPr>
            <a:fld id="{E95B263C-5119-4304-8D42-7ACA737F6E5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95B263C-5119-4304-8D42-7ACA737F6E5B}" type="slidenum">
              <a:rPr lang="zh-CN" altLang="en-US" smtClean="0"/>
              <a:t>27</a:t>
            </a:fld>
            <a:endParaRPr lang="en-US" altLang="zh-CN"/>
          </a:p>
        </p:txBody>
      </p:sp>
    </p:spTree>
    <p:extLst>
      <p:ext uri="{BB962C8B-B14F-4D97-AF65-F5344CB8AC3E}">
        <p14:creationId xmlns:p14="http://schemas.microsoft.com/office/powerpoint/2010/main" val="1233161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ln>
            <a:effectLst/>
          </p:spPr>
          <p:txBody>
            <a:bodyPr wrap="none" anchor="ctr"/>
            <a:lstStyle/>
            <a:p>
              <a:pPr>
                <a:defRPr/>
              </a:pPr>
              <a:endParaRPr lang="zh-CN" altLang="en-US"/>
            </a:p>
          </p:txBody>
        </p:sp>
        <p:grpSp>
          <p:nvGrpSpPr>
            <p:cNvPr id="6" name="Group 1028"/>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ln>
              <a:effectLst/>
            </p:spPr>
            <p:txBody>
              <a:bodyPr wrap="none" anchor="ctr"/>
              <a:lstStyle/>
              <a:p>
                <a:pPr>
                  <a:defRPr/>
                </a:pPr>
                <a:endParaRPr lang="zh-CN" altLang="en-US"/>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ln>
              <a:effectLst/>
            </p:spPr>
            <p:txBody>
              <a:bodyPr wrap="none" anchor="ctr"/>
              <a:lstStyle/>
              <a:p>
                <a:pPr>
                  <a:defRPr/>
                </a:pPr>
                <a:endParaRPr lang="zh-CN" altLang="en-US"/>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ln>
              <a:effectLst/>
            </p:spPr>
            <p:txBody>
              <a:bodyPr wrap="none" anchor="ctr"/>
              <a:lstStyle/>
              <a:p>
                <a:pPr>
                  <a:defRPr/>
                </a:pPr>
                <a:endParaRPr lang="zh-CN" altLang="en-US"/>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ln>
              <a:effectLst/>
            </p:spPr>
            <p:txBody>
              <a:bodyPr wrap="none" anchor="ctr"/>
              <a:lstStyle/>
              <a:p>
                <a:pPr>
                  <a:defRPr/>
                </a:pPr>
                <a:endParaRPr lang="zh-CN" altLang="en-US"/>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ln>
              <a:effectLst/>
            </p:spPr>
            <p:txBody>
              <a:bodyPr wrap="none" anchor="ctr"/>
              <a:lstStyle/>
              <a:p>
                <a:pPr>
                  <a:defRPr/>
                </a:pPr>
                <a:endParaRPr lang="zh-CN" altLang="en-US"/>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ln>
              <a:effectLst/>
            </p:spPr>
            <p:txBody>
              <a:bodyPr wrap="none" anchor="ctr"/>
              <a:lstStyle/>
              <a:p>
                <a:pPr>
                  <a:defRPr/>
                </a:pPr>
                <a:endParaRPr lang="zh-CN" altLang="en-US"/>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ln>
              <a:effectLst/>
            </p:spPr>
            <p:txBody>
              <a:bodyPr wrap="none" anchor="ctr"/>
              <a:lstStyle/>
              <a:p>
                <a:pPr>
                  <a:defRPr/>
                </a:pPr>
                <a:endParaRPr lang="zh-CN" altLang="en-US"/>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ln>
              <a:effectLst/>
            </p:spPr>
            <p:txBody>
              <a:bodyPr wrap="none" anchor="ctr"/>
              <a:lstStyle/>
              <a:p>
                <a:pPr>
                  <a:defRPr/>
                </a:pPr>
                <a:endParaRPr lang="zh-CN" altLang="en-US"/>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ln>
              <a:effectLst/>
            </p:spPr>
            <p:txBody>
              <a:bodyPr wrap="none" anchor="ctr"/>
              <a:lstStyle/>
              <a:p>
                <a:pPr>
                  <a:defRPr/>
                </a:pPr>
                <a:endParaRPr lang="zh-CN" altLang="en-US"/>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ln>
          <a:effectLst/>
        </p:spPr>
        <p:txBody>
          <a:bodyPr wrap="none" anchor="ctr"/>
          <a:lstStyle/>
          <a:p>
            <a:pPr algn="ctr">
              <a:spcBef>
                <a:spcPct val="0"/>
              </a:spcBef>
              <a:buClrTx/>
              <a:buFontTx/>
              <a:buNone/>
              <a:defRPr/>
            </a:pPr>
            <a:endParaRPr lang="zh-CN" altLang="en-US" sz="2400" b="0">
              <a:ea typeface="宋体" panose="02010600030101010101" pitchFamily="2" charset="-122"/>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a:defRPr/>
            </a:pPr>
            <a:endParaRPr lang="en-US" altLang="zh-CN"/>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a:defRPr/>
            </a:pPr>
            <a:r>
              <a:rPr lang="zh-CN" altLang="en-US"/>
              <a:t>动态规划</a:t>
            </a:r>
            <a:endParaRPr lang="en-US" altLang="zh-CN"/>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a:defRPr/>
            </a:pPr>
            <a:fld id="{7B902B7F-264A-4FC5-AB19-D3CDB3EAA876}" type="slidenum">
              <a:rPr lang="zh-CN" altLang="en-US"/>
              <a:t>‹#›</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2575F5E6-A5C4-40CD-896D-52BD263B909A}"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609600"/>
            <a:ext cx="1989138"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609600"/>
            <a:ext cx="58166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39CBB175-9D7C-4547-8366-15957A1CE83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98410B0D-ABF1-44AC-94F7-7C7B1B92C972}"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8"/>
          <p:cNvSpPr>
            <a:spLocks noGrp="1" noChangeArrowheads="1"/>
          </p:cNvSpPr>
          <p:nvPr>
            <p:ph type="dt" sz="half" idx="10"/>
          </p:nvPr>
        </p:nvSpPr>
        <p:spPr/>
        <p:txBody>
          <a:bodyPr/>
          <a:lstStyle>
            <a:lvl1pPr>
              <a:defRPr/>
            </a:lvl1pPr>
          </a:lstStyle>
          <a:p>
            <a:pPr>
              <a:defRPr/>
            </a:pPr>
            <a:endParaRPr lang="en-US" altLang="zh-CN"/>
          </a:p>
        </p:txBody>
      </p:sp>
      <p:sp>
        <p:nvSpPr>
          <p:cNvPr id="5"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6" name="Rectangle 110"/>
          <p:cNvSpPr>
            <a:spLocks noGrp="1" noChangeArrowheads="1"/>
          </p:cNvSpPr>
          <p:nvPr>
            <p:ph type="sldNum" sz="quarter" idx="12"/>
          </p:nvPr>
        </p:nvSpPr>
        <p:spPr/>
        <p:txBody>
          <a:bodyPr/>
          <a:lstStyle>
            <a:lvl1pPr>
              <a:defRPr/>
            </a:lvl1pPr>
          </a:lstStyle>
          <a:p>
            <a:pPr>
              <a:defRPr/>
            </a:pPr>
            <a:fld id="{53563E70-9991-42B0-9DF0-AD20CA315B53}"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2214563"/>
            <a:ext cx="3902075"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2214563"/>
            <a:ext cx="3903663" cy="38814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43F1FDCE-C7D6-4239-8533-F085902BBB4E}"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8"/>
          <p:cNvSpPr>
            <a:spLocks noGrp="1" noChangeArrowheads="1"/>
          </p:cNvSpPr>
          <p:nvPr>
            <p:ph type="dt" sz="half" idx="10"/>
          </p:nvPr>
        </p:nvSpPr>
        <p:spPr/>
        <p:txBody>
          <a:bodyPr/>
          <a:lstStyle>
            <a:lvl1pPr>
              <a:defRPr/>
            </a:lvl1pPr>
          </a:lstStyle>
          <a:p>
            <a:pPr>
              <a:defRPr/>
            </a:pPr>
            <a:endParaRPr lang="en-US" altLang="zh-CN"/>
          </a:p>
        </p:txBody>
      </p:sp>
      <p:sp>
        <p:nvSpPr>
          <p:cNvPr id="8"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9" name="Rectangle 110"/>
          <p:cNvSpPr>
            <a:spLocks noGrp="1" noChangeArrowheads="1"/>
          </p:cNvSpPr>
          <p:nvPr>
            <p:ph type="sldNum" sz="quarter" idx="12"/>
          </p:nvPr>
        </p:nvSpPr>
        <p:spPr/>
        <p:txBody>
          <a:bodyPr/>
          <a:lstStyle>
            <a:lvl1pPr>
              <a:defRPr/>
            </a:lvl1pPr>
          </a:lstStyle>
          <a:p>
            <a:pPr>
              <a:defRPr/>
            </a:pPr>
            <a:fld id="{A7E56679-EB19-4EED-B5BB-CC586AECD25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8"/>
          <p:cNvSpPr>
            <a:spLocks noGrp="1" noChangeArrowheads="1"/>
          </p:cNvSpPr>
          <p:nvPr>
            <p:ph type="dt" sz="half" idx="10"/>
          </p:nvPr>
        </p:nvSpPr>
        <p:spPr/>
        <p:txBody>
          <a:bodyPr/>
          <a:lstStyle>
            <a:lvl1pPr>
              <a:defRPr/>
            </a:lvl1pPr>
          </a:lstStyle>
          <a:p>
            <a:pPr>
              <a:defRPr/>
            </a:pPr>
            <a:endParaRPr lang="en-US" altLang="zh-CN"/>
          </a:p>
        </p:txBody>
      </p:sp>
      <p:sp>
        <p:nvSpPr>
          <p:cNvPr id="4"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5" name="Rectangle 110"/>
          <p:cNvSpPr>
            <a:spLocks noGrp="1" noChangeArrowheads="1"/>
          </p:cNvSpPr>
          <p:nvPr>
            <p:ph type="sldNum" sz="quarter" idx="12"/>
          </p:nvPr>
        </p:nvSpPr>
        <p:spPr/>
        <p:txBody>
          <a:bodyPr/>
          <a:lstStyle>
            <a:lvl1pPr>
              <a:defRPr/>
            </a:lvl1pPr>
          </a:lstStyle>
          <a:p>
            <a:pPr>
              <a:defRPr/>
            </a:pPr>
            <a:fld id="{1FD9AB0C-3D36-46F3-B154-14A3C4562B0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8"/>
          <p:cNvSpPr>
            <a:spLocks noGrp="1" noChangeArrowheads="1"/>
          </p:cNvSpPr>
          <p:nvPr>
            <p:ph type="dt" sz="half" idx="10"/>
          </p:nvPr>
        </p:nvSpPr>
        <p:spPr/>
        <p:txBody>
          <a:bodyPr/>
          <a:lstStyle>
            <a:lvl1pPr>
              <a:defRPr/>
            </a:lvl1pPr>
          </a:lstStyle>
          <a:p>
            <a:pPr>
              <a:defRPr/>
            </a:pPr>
            <a:endParaRPr lang="en-US" altLang="zh-CN"/>
          </a:p>
        </p:txBody>
      </p:sp>
      <p:sp>
        <p:nvSpPr>
          <p:cNvPr id="3"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4" name="Rectangle 110"/>
          <p:cNvSpPr>
            <a:spLocks noGrp="1" noChangeArrowheads="1"/>
          </p:cNvSpPr>
          <p:nvPr>
            <p:ph type="sldNum" sz="quarter" idx="12"/>
          </p:nvPr>
        </p:nvSpPr>
        <p:spPr/>
        <p:txBody>
          <a:bodyPr/>
          <a:lstStyle>
            <a:lvl1pPr>
              <a:defRPr/>
            </a:lvl1pPr>
          </a:lstStyle>
          <a:p>
            <a:pPr>
              <a:defRPr/>
            </a:pPr>
            <a:fld id="{28DA1526-3BD2-467C-B8F1-EFA7AB79088F}"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AE6A9433-8828-4A7B-BF92-590046B40215}"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8"/>
          <p:cNvSpPr>
            <a:spLocks noGrp="1" noChangeArrowheads="1"/>
          </p:cNvSpPr>
          <p:nvPr>
            <p:ph type="dt" sz="half" idx="10"/>
          </p:nvPr>
        </p:nvSpPr>
        <p:spPr/>
        <p:txBody>
          <a:bodyPr/>
          <a:lstStyle>
            <a:lvl1pPr>
              <a:defRPr/>
            </a:lvl1pPr>
          </a:lstStyle>
          <a:p>
            <a:pPr>
              <a:defRPr/>
            </a:pPr>
            <a:endParaRPr lang="en-US" altLang="zh-CN"/>
          </a:p>
        </p:txBody>
      </p:sp>
      <p:sp>
        <p:nvSpPr>
          <p:cNvPr id="6" name="Rectangle 109"/>
          <p:cNvSpPr>
            <a:spLocks noGrp="1" noChangeArrowheads="1"/>
          </p:cNvSpPr>
          <p:nvPr>
            <p:ph type="ftr" sz="quarter" idx="11"/>
          </p:nvPr>
        </p:nvSpPr>
        <p:spPr/>
        <p:txBody>
          <a:bodyPr/>
          <a:lstStyle>
            <a:lvl1pPr>
              <a:defRPr/>
            </a:lvl1pPr>
          </a:lstStyle>
          <a:p>
            <a:pPr>
              <a:defRPr/>
            </a:pPr>
            <a:r>
              <a:rPr lang="zh-CN" altLang="en-US"/>
              <a:t>动态规划</a:t>
            </a:r>
            <a:endParaRPr lang="en-US" altLang="zh-CN"/>
          </a:p>
        </p:txBody>
      </p:sp>
      <p:sp>
        <p:nvSpPr>
          <p:cNvPr id="7" name="Rectangle 110"/>
          <p:cNvSpPr>
            <a:spLocks noGrp="1" noChangeArrowheads="1"/>
          </p:cNvSpPr>
          <p:nvPr>
            <p:ph type="sldNum" sz="quarter" idx="12"/>
          </p:nvPr>
        </p:nvSpPr>
        <p:spPr/>
        <p:txBody>
          <a:bodyPr/>
          <a:lstStyle>
            <a:lvl1pPr>
              <a:defRPr/>
            </a:lvl1pPr>
          </a:lstStyle>
          <a:p>
            <a:pPr>
              <a:defRPr/>
            </a:pPr>
            <a:fld id="{377909FC-A1CE-4110-A274-CD5BE91BDD7A}"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bwMode="auto">
          <a:xfrm>
            <a:off x="0" y="68263"/>
            <a:ext cx="8915400" cy="6713537"/>
            <a:chOff x="0" y="43"/>
            <a:chExt cx="5616" cy="4229"/>
          </a:xfrm>
        </p:grpSpPr>
        <p:grpSp>
          <p:nvGrpSpPr>
            <p:cNvPr id="10248" name="Group 3"/>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ln>
              <a:effectLst/>
            </p:spPr>
            <p:txBody>
              <a:bodyPr wrap="none" anchor="ctr"/>
              <a:lstStyle/>
              <a:p>
                <a:pPr>
                  <a:defRPr/>
                </a:pPr>
                <a:endParaRPr lang="zh-CN" altLang="en-US"/>
              </a:p>
            </p:txBody>
          </p:sp>
        </p:grpSp>
        <p:grpSp>
          <p:nvGrpSpPr>
            <p:cNvPr id="10249" name="Group 102"/>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ln>
              <a:effectLst/>
            </p:spPr>
            <p:txBody>
              <a:bodyPr wrap="none" anchor="ctr"/>
              <a:lstStyle/>
              <a:p>
                <a:pPr>
                  <a:defRPr/>
                </a:pPr>
                <a:endParaRPr lang="zh-CN" altLang="en-US"/>
              </a:p>
            </p:txBody>
          </p:sp>
        </p:grpSp>
      </p:grpSp>
      <p:sp>
        <p:nvSpPr>
          <p:cNvPr id="10243" name="Rectangle 107"/>
          <p:cNvSpPr>
            <a:spLocks noGrp="1" noChangeArrowheads="1"/>
          </p:cNvSpPr>
          <p:nvPr>
            <p:ph type="body" idx="1"/>
          </p:nvPr>
        </p:nvSpPr>
        <p:spPr bwMode="auto">
          <a:xfrm>
            <a:off x="809625" y="2214563"/>
            <a:ext cx="7958138" cy="3881437"/>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kumimoji="0" sz="1400" b="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kumimoji="0" sz="1400" b="0" smtClean="0">
                <a:solidFill>
                  <a:schemeClr val="folHlink"/>
                </a:solidFill>
                <a:ea typeface="+mn-ea"/>
              </a:defRPr>
            </a:lvl1pPr>
          </a:lstStyle>
          <a:p>
            <a:pPr>
              <a:defRPr/>
            </a:pPr>
            <a:r>
              <a:rPr lang="zh-CN" altLang="en-US"/>
              <a:t>动态规划</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kumimoji="0" sz="1400" b="0" smtClean="0">
                <a:solidFill>
                  <a:schemeClr val="folHlink"/>
                </a:solidFill>
                <a:ea typeface="+mn-ea"/>
              </a:defRPr>
            </a:lvl1pPr>
          </a:lstStyle>
          <a:p>
            <a:pPr>
              <a:defRPr/>
            </a:pPr>
            <a:fld id="{A46414B0-2FA7-4528-95F2-8F22DA5AF7AE}" type="slidenum">
              <a:rPr lang="zh-CN" altLang="en-US"/>
              <a:t>‹#›</a:t>
            </a:fld>
            <a:endParaRPr lang="en-US" altLang="zh-CN"/>
          </a:p>
        </p:txBody>
      </p:sp>
      <p:sp>
        <p:nvSpPr>
          <p:cNvPr id="10247" name="Rectangle 111"/>
          <p:cNvSpPr>
            <a:spLocks noGrp="1" noChangeArrowheads="1"/>
          </p:cNvSpPr>
          <p:nvPr>
            <p:ph type="title"/>
          </p:nvPr>
        </p:nvSpPr>
        <p:spPr bwMode="auto">
          <a:xfrm>
            <a:off x="1371600" y="609600"/>
            <a:ext cx="73787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lnSpc>
          <a:spcPct val="85000"/>
        </a:lnSpc>
        <a:spcBef>
          <a:spcPct val="0"/>
        </a:spcBef>
        <a:spcAft>
          <a:spcPct val="0"/>
        </a:spcAft>
        <a:defRPr kumimoji="1" sz="4400">
          <a:solidFill>
            <a:schemeClr val="tx2"/>
          </a:solidFill>
          <a:latin typeface="+mj-lt"/>
          <a:ea typeface="+mj-ea"/>
          <a:cs typeface="+mj-cs"/>
        </a:defRPr>
      </a:lvl1pPr>
      <a:lvl2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6"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9.png"/><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40.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0.png"/><Relationship Id="rId7" Type="http://schemas.openxmlformats.org/officeDocument/2006/relationships/image" Target="../media/image7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7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8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p:txBody>
          <a:bodyPr/>
          <a:lstStyle/>
          <a:p>
            <a:pPr eaLnBrk="1" hangingPunct="1"/>
            <a:r>
              <a:rPr lang="zh-CN" altLang="en-US" b="1" dirty="0">
                <a:ea typeface="黑体" panose="02010609060101010101" pitchFamily="2" charset="-122"/>
              </a:rPr>
              <a:t>第</a:t>
            </a:r>
            <a:r>
              <a:rPr lang="en-US" altLang="zh-CN" b="1" dirty="0">
                <a:ea typeface="黑体" panose="02010609060101010101" pitchFamily="2" charset="-122"/>
              </a:rPr>
              <a:t>7</a:t>
            </a:r>
            <a:r>
              <a:rPr lang="zh-CN" altLang="en-US" b="1" dirty="0">
                <a:ea typeface="黑体" panose="02010609060101010101" pitchFamily="2" charset="-122"/>
              </a:rPr>
              <a:t>章</a:t>
            </a:r>
            <a:r>
              <a:rPr lang="en-US" altLang="zh-CN" b="1" dirty="0">
                <a:ea typeface="黑体" panose="02010609060101010101" pitchFamily="2" charset="-122"/>
              </a:rPr>
              <a:t> </a:t>
            </a:r>
            <a:r>
              <a:rPr lang="zh-CN" altLang="en-US" b="1" dirty="0">
                <a:ea typeface="黑体" panose="02010609060101010101" pitchFamily="2" charset="-122"/>
              </a:rPr>
              <a:t>图数据分析 </a:t>
            </a:r>
            <a:endParaRPr lang="en-US" altLang="zh-CN" b="1" dirty="0">
              <a:ea typeface="黑体" panose="02010609060101010101" pitchFamily="2" charset="-122"/>
            </a:endParaRPr>
          </a:p>
        </p:txBody>
      </p:sp>
      <p:sp>
        <p:nvSpPr>
          <p:cNvPr id="3" name="Rectangle 1027"/>
          <p:cNvSpPr>
            <a:spLocks noGrp="1" noChangeArrowheads="1"/>
          </p:cNvSpPr>
          <p:nvPr>
            <p:ph type="subTitle" idx="1"/>
          </p:nvPr>
        </p:nvSpPr>
        <p:spPr>
          <a:xfrm>
            <a:off x="1979930" y="2493010"/>
            <a:ext cx="6662420" cy="3857625"/>
          </a:xfrm>
        </p:spPr>
        <p:txBody>
          <a:bodyPr/>
          <a:lstStyle/>
          <a:p>
            <a:pPr eaLnBrk="1" hangingPunct="1"/>
            <a:endParaRPr lang="zh-CN" altLang="en-US" dirty="0"/>
          </a:p>
          <a:p>
            <a:pPr eaLnBrk="1" hangingPunct="1"/>
            <a:endParaRPr lang="en-US" altLang="zh-CN" sz="2800" dirty="0">
              <a:latin typeface="黑体" panose="02010609060101010101" pitchFamily="2" charset="-122"/>
              <a:ea typeface="黑体" panose="02010609060101010101" pitchFamily="2" charset="-122"/>
            </a:endParaRPr>
          </a:p>
          <a:p>
            <a:pPr eaLnBrk="1" hangingPunct="1"/>
            <a:r>
              <a:rPr lang="en-US" altLang="zh-CN" sz="4000" b="1" dirty="0">
                <a:ea typeface="黑体" panose="02010609060101010101" pitchFamily="2" charset="-122"/>
              </a:rPr>
              <a:t>《</a:t>
            </a:r>
            <a:r>
              <a:rPr lang="zh-CN" altLang="en-US" sz="4000" b="1" dirty="0">
                <a:ea typeface="黑体" panose="02010609060101010101" pitchFamily="2" charset="-122"/>
              </a:rPr>
              <a:t>智能数据工程</a:t>
            </a:r>
            <a:r>
              <a:rPr lang="en-US" altLang="zh-CN" sz="4000" b="1" dirty="0">
                <a:ea typeface="黑体" panose="02010609060101010101" pitchFamily="2" charset="-122"/>
              </a:rPr>
              <a:t>》</a:t>
            </a:r>
          </a:p>
          <a:p>
            <a:pPr eaLnBrk="1" hangingPunct="1"/>
            <a:endParaRPr lang="en-US" altLang="zh-CN" sz="2800" b="1" dirty="0">
              <a:ea typeface="黑体" panose="02010609060101010101" pitchFamily="2" charset="-122"/>
            </a:endParaRPr>
          </a:p>
          <a:p>
            <a:pPr eaLnBrk="1" hangingPunct="1"/>
            <a:r>
              <a:rPr lang="zh-CN" altLang="en-US" sz="2800" b="1" dirty="0">
                <a:ea typeface="黑体" panose="02010609060101010101" pitchFamily="2" charset="-122"/>
                <a:sym typeface="+mn-ea"/>
              </a:rPr>
              <a:t>清华大学出版社</a:t>
            </a:r>
            <a:endParaRPr lang="en-US" altLang="zh-CN" sz="2800" b="1" dirty="0">
              <a:ea typeface="黑体" panose="02010609060101010101" pitchFamily="2" charset="-122"/>
            </a:endParaRPr>
          </a:p>
          <a:p>
            <a:pPr eaLnBrk="1" hangingPunct="1"/>
            <a:r>
              <a:rPr lang="en-US" altLang="zh-CN" sz="2800" b="1" dirty="0">
                <a:ea typeface="黑体" panose="02010609060101010101" pitchFamily="2" charset="-122"/>
              </a:rPr>
              <a:t>2025</a:t>
            </a:r>
            <a:r>
              <a:rPr lang="zh-CN" altLang="en-US" sz="2800" b="1" dirty="0">
                <a:ea typeface="黑体" panose="02010609060101010101" pitchFamily="2" charset="-122"/>
              </a:rPr>
              <a:t>年</a:t>
            </a:r>
            <a:r>
              <a:rPr lang="en-US" altLang="zh-CN" sz="2800" b="1" dirty="0">
                <a:ea typeface="黑体" panose="02010609060101010101" pitchFamily="2" charset="-122"/>
              </a:rPr>
              <a:t>1</a:t>
            </a:r>
            <a:r>
              <a:rPr lang="zh-CN" altLang="en-US" sz="2800" b="1" dirty="0">
                <a:ea typeface="黑体" panose="02010609060101010101" pitchFamily="2" charset="-122"/>
              </a:rPr>
              <a:t>月</a:t>
            </a:r>
            <a:endParaRPr lang="en-US" altLang="zh-CN" sz="2800" b="1" dirty="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图数据分析概述 </a:t>
            </a:r>
            <a:r>
              <a:rPr lang="en-US" altLang="zh-CN" dirty="0">
                <a:ea typeface="黑体" panose="02010609060101010101" pitchFamily="2" charset="-122"/>
              </a:rPr>
              <a:t>(4)</a:t>
            </a:r>
            <a:endParaRPr lang="zh-CN" altLang="en-US" dirty="0">
              <a:ea typeface="黑体" panose="02010609060101010101" pitchFamily="2" charset="-122"/>
            </a:endParaRPr>
          </a:p>
        </p:txBody>
      </p:sp>
      <p:sp>
        <p:nvSpPr>
          <p:cNvPr id="6" name="Rectangle 3"/>
          <p:cNvSpPr txBox="1">
            <a:spLocks noChangeArrowheads="1"/>
          </p:cNvSpPr>
          <p:nvPr/>
        </p:nvSpPr>
        <p:spPr bwMode="auto">
          <a:xfrm>
            <a:off x="1187624" y="2276872"/>
            <a:ext cx="7056784"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200" kern="0" dirty="0">
                <a:solidFill>
                  <a:srgbClr val="0000FF"/>
                </a:solidFill>
                <a:ea typeface="黑体" panose="02010609060101010101" pitchFamily="2" charset="-122"/>
              </a:rPr>
              <a:t>图分析：基于图神经网络的算法</a:t>
            </a:r>
            <a:endParaRPr lang="en-US" altLang="zh-CN" sz="2200" kern="0" dirty="0">
              <a:solidFill>
                <a:srgbClr val="0000FF"/>
              </a:solidFill>
              <a:ea typeface="黑体" panose="02010609060101010101" pitchFamily="2" charset="-122"/>
            </a:endParaRPr>
          </a:p>
          <a:p>
            <a:pPr marL="0" indent="0" eaLnBrk="1" hangingPunct="1">
              <a:lnSpc>
                <a:spcPts val="2800"/>
              </a:lnSpc>
              <a:spcBef>
                <a:spcPts val="600"/>
              </a:spcBef>
              <a:spcAft>
                <a:spcPts val="600"/>
              </a:spcAft>
              <a:buNone/>
            </a:pPr>
            <a:r>
              <a:rPr lang="zh-CN" altLang="en-US" sz="2000" b="0" dirty="0">
                <a:solidFill>
                  <a:srgbClr val="0000FF"/>
                </a:solidFill>
                <a:latin typeface="黑体" panose="02010609060101010101" pitchFamily="2" charset="-122"/>
                <a:ea typeface="黑体" panose="02010609060101010101" pitchFamily="2" charset="-122"/>
              </a:rPr>
              <a:t>优点：</a:t>
            </a:r>
            <a:endParaRPr lang="en-US" altLang="zh-CN" sz="2000" b="0" dirty="0">
              <a:solidFill>
                <a:srgbClr val="0000FF"/>
              </a:solidFill>
              <a:latin typeface="黑体" panose="02010609060101010101" pitchFamily="2" charset="-122"/>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sym typeface="Wingdings" panose="05000000000000000000" pitchFamily="2" charset="2"/>
              </a:rPr>
              <a:t>充分利用图中的信息，有效地提取的节点特征</a:t>
            </a:r>
            <a:endParaRPr lang="en-US" altLang="zh-CN" sz="1800" b="0" dirty="0">
              <a:solidFill>
                <a:srgbClr val="002060"/>
              </a:solidFill>
              <a:latin typeface="+mj-lt"/>
              <a:ea typeface="黑体" panose="02010609060101010101" pitchFamily="2" charset="-122"/>
              <a:sym typeface="Wingdings" panose="05000000000000000000" pitchFamily="2" charset="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sym typeface="Wingdings" panose="05000000000000000000" pitchFamily="2" charset="2"/>
              </a:rPr>
              <a:t>从节点、边和图层面实现高效的表示学习</a:t>
            </a:r>
            <a:endParaRPr lang="en-US" altLang="zh-CN" sz="1800" b="0" dirty="0">
              <a:solidFill>
                <a:srgbClr val="002060"/>
              </a:solidFill>
              <a:latin typeface="+mj-lt"/>
              <a:ea typeface="黑体" panose="02010609060101010101" pitchFamily="2" charset="-122"/>
              <a:sym typeface="Wingdings" panose="05000000000000000000" pitchFamily="2" charset="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sym typeface="Wingdings" panose="05000000000000000000" pitchFamily="2" charset="2"/>
              </a:rPr>
              <a:t>学习到更加丰富的语义信息</a:t>
            </a:r>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zh-CN" altLang="en-US" sz="2000" b="0" dirty="0">
                <a:solidFill>
                  <a:srgbClr val="0000FF"/>
                </a:solidFill>
                <a:latin typeface="黑体" panose="02010609060101010101" pitchFamily="2" charset="-122"/>
                <a:ea typeface="黑体" panose="02010609060101010101" pitchFamily="2" charset="-122"/>
              </a:rPr>
              <a:t>缺点：</a:t>
            </a:r>
            <a:endParaRPr lang="en-US" altLang="zh-CN" sz="2000" b="0" dirty="0">
              <a:solidFill>
                <a:srgbClr val="0000FF"/>
              </a:solidFill>
              <a:latin typeface="黑体" panose="02010609060101010101" pitchFamily="2" charset="-122"/>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无法通过堆叠神经网络层数来获得更好的性能</a:t>
            </a:r>
            <a:endParaRPr lang="en-US" altLang="zh-CN" sz="1800" b="0" dirty="0">
              <a:solidFill>
                <a:srgbClr val="002060"/>
              </a:solidFill>
              <a:latin typeface="+mj-lt"/>
              <a:ea typeface="黑体" panose="02010609060101010101" pitchFamily="2" charset="-122"/>
              <a:sym typeface="Wingdings" panose="05000000000000000000" pitchFamily="2" charset="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节点特征计算的代价将非常高昂</a:t>
            </a:r>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en-US" altLang="zh-CN" sz="1800" b="0" dirty="0">
                <a:solidFill>
                  <a:srgbClr val="000000"/>
                </a:solidFill>
                <a:latin typeface="黑体" panose="02010609060101010101" pitchFamily="2" charset="-122"/>
                <a:ea typeface="黑体" panose="02010609060101010101" pitchFamily="2" charset="-122"/>
              </a:rPr>
              <a:t>    </a:t>
            </a:r>
          </a:p>
          <a:p>
            <a:pPr marL="0" indent="0" eaLnBrk="1" hangingPunct="1">
              <a:lnSpc>
                <a:spcPts val="2800"/>
              </a:lnSpc>
              <a:spcBef>
                <a:spcPts val="600"/>
              </a:spcBef>
              <a:spcAft>
                <a:spcPts val="600"/>
              </a:spcAft>
              <a:buNone/>
            </a:pPr>
            <a:r>
              <a:rPr lang="en-US" altLang="zh-CN" sz="1800" b="0" dirty="0">
                <a:solidFill>
                  <a:srgbClr val="000000"/>
                </a:solidFill>
                <a:latin typeface="黑体" panose="02010609060101010101" pitchFamily="2" charset="-122"/>
                <a:ea typeface="黑体" panose="02010609060101010101"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625215" y="2214880"/>
            <a:ext cx="287147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图神经网络</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图神经网络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ea typeface="黑体" panose="02010609060101010101" pitchFamily="2" charset="-122"/>
              </a:rPr>
              <a:t>图神经网络（</a:t>
            </a:r>
            <a:r>
              <a:rPr lang="en-US" altLang="zh-CN" sz="2400" kern="0" dirty="0">
                <a:solidFill>
                  <a:srgbClr val="0000FF"/>
                </a:solidFill>
                <a:ea typeface="黑体" panose="02010609060101010101" pitchFamily="2" charset="-122"/>
              </a:rPr>
              <a:t>Graph Neural Network, </a:t>
            </a:r>
            <a:r>
              <a:rPr lang="en-US" altLang="zh-CN" sz="2400" kern="0" dirty="0">
                <a:solidFill>
                  <a:srgbClr val="0000FF"/>
                </a:solidFill>
                <a:latin typeface="Times New Roman" panose="02020603050405020304" pitchFamily="18" charset="0"/>
                <a:ea typeface="黑体" panose="02010609060101010101" pitchFamily="2" charset="-122"/>
              </a:rPr>
              <a:t>GNN</a:t>
            </a:r>
            <a:r>
              <a:rPr lang="zh-CN" altLang="en-US" sz="2400" kern="0" dirty="0">
                <a:solidFill>
                  <a:srgbClr val="0000FF"/>
                </a:solidFill>
                <a:latin typeface="Times New Roman" panose="02020603050405020304" pitchFamily="18" charset="0"/>
                <a:ea typeface="黑体" panose="02010609060101010101" pitchFamily="2" charset="-122"/>
              </a:rPr>
              <a:t>）</a:t>
            </a:r>
            <a:endParaRPr lang="en-US" altLang="zh-CN" sz="2400" kern="0" dirty="0">
              <a:solidFill>
                <a:srgbClr val="0000FF"/>
              </a:solidFill>
              <a:latin typeface="Times New Roman" panose="02020603050405020304" pitchFamily="18" charset="0"/>
              <a:ea typeface="黑体" panose="02010609060101010101" pitchFamily="2" charset="-122"/>
            </a:endParaRPr>
          </a:p>
          <a:p>
            <a:pPr marL="0" indent="0" eaLnBrk="1" hangingPunct="1">
              <a:lnSpc>
                <a:spcPts val="28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概述</a:t>
            </a:r>
            <a:endParaRPr lang="en-US" altLang="zh-CN" sz="2000" b="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一类用于图数据建模与分析的神经网络</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利用图卷积操作聚合信息，得到节点、边和图的特征</a:t>
            </a:r>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分类</a:t>
            </a:r>
            <a:endParaRPr lang="en-US" altLang="zh-CN" sz="2000" b="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消息传播神经网络（</a:t>
            </a:r>
            <a:r>
              <a:rPr lang="en-US" altLang="zh-CN" sz="1800" b="0" dirty="0">
                <a:solidFill>
                  <a:srgbClr val="002060"/>
                </a:solidFill>
                <a:latin typeface="+mj-lt"/>
                <a:ea typeface="黑体" panose="02010609060101010101" pitchFamily="2" charset="-122"/>
              </a:rPr>
              <a:t>Message Passing Neural Network, MPNN</a:t>
            </a:r>
            <a:r>
              <a:rPr lang="zh-CN" altLang="en-US" sz="1800" b="0" dirty="0">
                <a:solidFill>
                  <a:srgbClr val="002060"/>
                </a:solidFill>
                <a:latin typeface="+mj-lt"/>
                <a:ea typeface="黑体" panose="02010609060101010101" pitchFamily="2" charset="-122"/>
              </a:rPr>
              <a:t>）</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非局部神经网络（</a:t>
            </a:r>
            <a:r>
              <a:rPr lang="en-US" altLang="zh-CN" sz="1800" b="0" dirty="0">
                <a:solidFill>
                  <a:srgbClr val="002060"/>
                </a:solidFill>
                <a:latin typeface="+mj-lt"/>
                <a:ea typeface="黑体" panose="02010609060101010101" pitchFamily="2" charset="-122"/>
              </a:rPr>
              <a:t>Non-Local Neural Network,</a:t>
            </a:r>
            <a:r>
              <a:rPr lang="zh-CN" altLang="en-US" sz="1800" b="0" dirty="0">
                <a:solidFill>
                  <a:srgbClr val="002060"/>
                </a:solidFill>
                <a:latin typeface="+mj-lt"/>
                <a:ea typeface="黑体" panose="02010609060101010101" pitchFamily="2" charset="-122"/>
              </a:rPr>
              <a:t> </a:t>
            </a:r>
            <a:r>
              <a:rPr lang="en-US" altLang="zh-CN" sz="1800" b="0" dirty="0">
                <a:solidFill>
                  <a:srgbClr val="002060"/>
                </a:solidFill>
                <a:latin typeface="+mj-lt"/>
                <a:ea typeface="黑体" panose="02010609060101010101" pitchFamily="2" charset="-122"/>
              </a:rPr>
              <a:t>NLNN</a:t>
            </a:r>
            <a:r>
              <a:rPr lang="zh-CN" altLang="en-US" sz="1800" b="0" dirty="0">
                <a:solidFill>
                  <a:srgbClr val="002060"/>
                </a:solidFill>
                <a:latin typeface="+mj-lt"/>
                <a:ea typeface="黑体" panose="02010609060101010101" pitchFamily="2" charset="-122"/>
              </a:rPr>
              <a:t>）</a:t>
            </a:r>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归纳</a:t>
            </a: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图网络（</a:t>
            </a:r>
            <a:r>
              <a:rPr lang="en-US" altLang="zh-CN" sz="1800" b="0" dirty="0">
                <a:solidFill>
                  <a:srgbClr val="002060"/>
                </a:solidFill>
                <a:latin typeface="+mj-lt"/>
                <a:ea typeface="黑体" panose="02010609060101010101" pitchFamily="2" charset="-122"/>
              </a:rPr>
              <a:t> Graph Network,</a:t>
            </a:r>
            <a:r>
              <a:rPr lang="zh-CN" altLang="en-US" sz="1800" b="0" dirty="0">
                <a:solidFill>
                  <a:srgbClr val="002060"/>
                </a:solidFill>
                <a:latin typeface="+mj-lt"/>
                <a:ea typeface="黑体" panose="02010609060101010101" pitchFamily="2" charset="-122"/>
              </a:rPr>
              <a:t> </a:t>
            </a:r>
            <a:r>
              <a:rPr lang="en-US" altLang="zh-CN" sz="1800" b="0" dirty="0">
                <a:solidFill>
                  <a:srgbClr val="002060"/>
                </a:solidFill>
                <a:latin typeface="+mj-lt"/>
                <a:ea typeface="黑体" panose="02010609060101010101" pitchFamily="2" charset="-122"/>
              </a:rPr>
              <a:t>GN</a:t>
            </a:r>
            <a:r>
              <a:rPr lang="zh-CN" altLang="en-US" sz="1800" b="0" dirty="0">
                <a:solidFill>
                  <a:srgbClr val="002060"/>
                </a:solidFill>
                <a:latin typeface="+mj-lt"/>
                <a:ea typeface="黑体" panose="02010609060101010101" pitchFamily="2" charset="-122"/>
              </a:rPr>
              <a:t>）是</a:t>
            </a:r>
            <a:r>
              <a:rPr lang="en-US" altLang="zh-CN" sz="1800" b="0" dirty="0">
                <a:solidFill>
                  <a:srgbClr val="002060"/>
                </a:solidFill>
                <a:latin typeface="+mj-lt"/>
                <a:ea typeface="黑体" panose="02010609060101010101" pitchFamily="2" charset="-122"/>
              </a:rPr>
              <a:t>GNN</a:t>
            </a:r>
            <a:r>
              <a:rPr lang="zh-CN" altLang="en-US" sz="1800" b="0" dirty="0">
                <a:solidFill>
                  <a:srgbClr val="002060"/>
                </a:solidFill>
                <a:latin typeface="+mj-lt"/>
                <a:ea typeface="黑体" panose="02010609060101010101" pitchFamily="2" charset="-122"/>
              </a:rPr>
              <a:t>结构的一般化总结</a:t>
            </a:r>
            <a:endParaRPr lang="en-US" altLang="zh-CN" sz="1800" b="0" dirty="0">
              <a:solidFill>
                <a:srgbClr val="002060"/>
              </a:solidFill>
              <a:latin typeface="+mj-lt"/>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685800" y="609600"/>
            <a:ext cx="7772400" cy="1143000"/>
          </a:xfrm>
          <a:prstGeom prst="rect">
            <a:avLst/>
          </a:prstGeom>
          <a:noFill/>
          <a:ln w="9525">
            <a:noFill/>
            <a:miter lim="800000"/>
          </a:ln>
        </p:spPr>
        <p:txBody>
          <a:bodyPr anchor="ctr"/>
          <a:lstStyle/>
          <a:p>
            <a:pPr algn="ctr">
              <a:lnSpc>
                <a:spcPct val="85000"/>
              </a:lnSpc>
              <a:spcBef>
                <a:spcPct val="0"/>
              </a:spcBef>
              <a:buClrTx/>
              <a:buFontTx/>
              <a:buNone/>
            </a:pPr>
            <a:endParaRPr lang="zh-CN" altLang="en-US" sz="4400" b="0">
              <a:solidFill>
                <a:schemeClr val="tx2"/>
              </a:solidFill>
            </a:endParaRPr>
          </a:p>
        </p:txBody>
      </p:sp>
      <p:sp>
        <p:nvSpPr>
          <p:cNvPr id="16389" name="Rectangle 52"/>
          <p:cNvSpPr>
            <a:spLocks noGrp="1" noChangeArrowheads="1"/>
          </p:cNvSpPr>
          <p:nvPr>
            <p:ph type="title" idx="4294967295"/>
          </p:nvPr>
        </p:nvSpPr>
        <p:spPr>
          <a:xfrm>
            <a:off x="1295400" y="609600"/>
            <a:ext cx="7378700" cy="1143000"/>
          </a:xfrm>
        </p:spPr>
        <p:txBody>
          <a:bodyPr/>
          <a:lstStyle/>
          <a:p>
            <a:pPr eaLnBrk="1" hangingPunct="1"/>
            <a:r>
              <a:rPr lang="zh-CN" altLang="en-US" dirty="0">
                <a:ea typeface="黑体" panose="02010609060101010101" pitchFamily="2" charset="-122"/>
              </a:rPr>
              <a:t>图神经网络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52" name="Rectangle 3"/>
              <p:cNvSpPr txBox="1">
                <a:spLocks noChangeArrowheads="1"/>
              </p:cNvSpPr>
              <p:nvPr/>
            </p:nvSpPr>
            <p:spPr>
              <a:xfrm>
                <a:off x="715962" y="2060848"/>
                <a:ext cx="7958138" cy="4683968"/>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spcBef>
                    <a:spcPts val="600"/>
                  </a:spcBef>
                  <a:spcAft>
                    <a:spcPts val="600"/>
                  </a:spcAft>
                </a:pPr>
                <a:r>
                  <a:rPr lang="zh-CN" altLang="en-US" sz="2400" kern="0" dirty="0">
                    <a:solidFill>
                      <a:srgbClr val="0000FF"/>
                    </a:solidFill>
                    <a:ea typeface="黑体" panose="02010609060101010101" pitchFamily="2" charset="-122"/>
                  </a:rPr>
                  <a:t>边更新</a:t>
                </a:r>
                <a:endParaRPr lang="en-US" altLang="zh-CN" sz="2200" kern="0" dirty="0">
                  <a:solidFill>
                    <a:srgbClr val="0000FF"/>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输入边</a:t>
                </a:r>
                <a:r>
                  <a:rPr lang="zh-CN" altLang="zh-CN" sz="1800" b="0" dirty="0">
                    <a:solidFill>
                      <a:srgbClr val="002060"/>
                    </a:solidFill>
                    <a:latin typeface="+mj-lt"/>
                    <a:ea typeface="黑体" panose="02010609060101010101" pitchFamily="2" charset="-122"/>
                  </a:rPr>
                  <a:t>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𝐞</m:t>
                        </m:r>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oMath>
                </a14:m>
                <a:r>
                  <a:rPr lang="zh-CN" altLang="zh-CN" sz="1800" b="0" dirty="0">
                    <a:solidFill>
                      <a:srgbClr val="002060"/>
                    </a:solidFill>
                    <a:latin typeface="+mj-lt"/>
                    <a:ea typeface="黑体" panose="02010609060101010101" pitchFamily="2" charset="-122"/>
                  </a:rPr>
                  <a:t>、全图特征</a:t>
                </a:r>
                <a:r>
                  <a:rPr lang="en-US" altLang="zh-CN" sz="1800" b="0" dirty="0">
                    <a:solidFill>
                      <a:srgbClr val="002060"/>
                    </a:solidFill>
                    <a:latin typeface="+mj-lt"/>
                    <a:ea typeface="黑体" panose="02010609060101010101" pitchFamily="2" charset="-122"/>
                  </a:rPr>
                  <a:t>u</a:t>
                </a:r>
                <a:r>
                  <a:rPr lang="zh-CN" altLang="zh-CN" sz="1800" b="0" dirty="0">
                    <a:solidFill>
                      <a:srgbClr val="002060"/>
                    </a:solidFill>
                    <a:latin typeface="+mj-lt"/>
                    <a:ea typeface="黑体" panose="02010609060101010101" pitchFamily="2" charset="-122"/>
                  </a:rPr>
                  <a:t>、节点特征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𝐡</m:t>
                        </m:r>
                      </m:e>
                      <m:sub>
                        <m:r>
                          <a:rPr lang="en-US" altLang="zh-CN" sz="1800" b="0">
                            <a:solidFill>
                              <a:srgbClr val="002060"/>
                            </a:solidFill>
                            <a:latin typeface="Cambria Math" panose="02040503050406030204" pitchFamily="18" charset="0"/>
                            <a:ea typeface="黑体" panose="02010609060101010101" pitchFamily="2" charset="-122"/>
                          </a:rPr>
                          <m:t>𝑖</m:t>
                        </m:r>
                      </m:sub>
                    </m:sSub>
                  </m:oMath>
                </a14:m>
                <a:r>
                  <a:rPr lang="zh-CN" altLang="zh-CN" sz="1800" b="0" dirty="0">
                    <a:solidFill>
                      <a:srgbClr val="002060"/>
                    </a:solidFill>
                    <a:latin typeface="+mj-lt"/>
                    <a:ea typeface="黑体" panose="02010609060101010101" pitchFamily="2" charset="-122"/>
                  </a:rPr>
                  <a:t>和</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𝐡</m:t>
                        </m:r>
                      </m:e>
                      <m:sub>
                        <m:r>
                          <a:rPr lang="en-US" altLang="zh-CN" sz="1800" b="0">
                            <a:solidFill>
                              <a:srgbClr val="002060"/>
                            </a:solidFill>
                            <a:latin typeface="Cambria Math" panose="02040503050406030204" pitchFamily="18" charset="0"/>
                            <a:ea typeface="黑体" panose="02010609060101010101" pitchFamily="2" charset="-122"/>
                          </a:rPr>
                          <m:t>𝑗</m:t>
                        </m:r>
                      </m:sub>
                    </m:sSub>
                  </m:oMath>
                </a14:m>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利用</a:t>
                </a:r>
                <a:r>
                  <a:rPr lang="zh-CN" altLang="zh-CN" sz="1800" b="0" dirty="0">
                    <a:solidFill>
                      <a:srgbClr val="002060"/>
                    </a:solidFill>
                    <a:latin typeface="+mj-lt"/>
                    <a:ea typeface="黑体" panose="02010609060101010101" pitchFamily="2" charset="-122"/>
                  </a:rPr>
                  <a:t>更新函数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𝜙</m:t>
                        </m:r>
                      </m:e>
                      <m:sup>
                        <m:r>
                          <a:rPr lang="en-US" altLang="zh-CN" sz="1800" b="0">
                            <a:solidFill>
                              <a:srgbClr val="002060"/>
                            </a:solidFill>
                            <a:latin typeface="Cambria Math" panose="02040503050406030204" pitchFamily="18" charset="0"/>
                            <a:ea typeface="黑体" panose="02010609060101010101" pitchFamily="2" charset="-122"/>
                          </a:rPr>
                          <m:t>𝑒</m:t>
                        </m:r>
                      </m:sup>
                    </m:sSup>
                  </m:oMath>
                </a14:m>
                <a:r>
                  <a:rPr lang="zh-CN" altLang="zh-CN" sz="1800" b="0" dirty="0">
                    <a:solidFill>
                      <a:srgbClr val="002060"/>
                    </a:solidFill>
                    <a:latin typeface="+mj-lt"/>
                    <a:ea typeface="黑体" panose="02010609060101010101" pitchFamily="2" charset="-122"/>
                  </a:rPr>
                  <a:t>得到新的边特征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𝐞</m:t>
                        </m:r>
                        <m:r>
                          <a:rPr lang="en-US" altLang="zh-CN" sz="1800" b="0">
                            <a:solidFill>
                              <a:srgbClr val="002060"/>
                            </a:solidFill>
                            <a:latin typeface="Cambria Math" panose="02040503050406030204" pitchFamily="18" charset="0"/>
                            <a:ea typeface="黑体" panose="02010609060101010101" pitchFamily="2" charset="-122"/>
                          </a:rPr>
                          <m:t>′</m:t>
                        </m:r>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oMath>
                </a14:m>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en-US" altLang="zh-CN" sz="1800" dirty="0">
                    <a:solidFill>
                      <a:srgbClr val="002060"/>
                    </a:solidFill>
                    <a:latin typeface="+mj-lt"/>
                  </a:rPr>
                  <a:t>	</a:t>
                </a:r>
                <a14:m>
                  <m:oMath xmlns:m="http://schemas.openxmlformats.org/officeDocument/2006/math">
                    <m:sSub>
                      <m:sSubPr>
                        <m:ctrlPr>
                          <a:rPr lang="zh-CN" altLang="zh-CN" sz="1800" i="1" smtClean="0">
                            <a:solidFill>
                              <a:schemeClr val="accent6"/>
                            </a:solidFill>
                            <a:latin typeface="Cambria Math" panose="02040503050406030204" pitchFamily="18" charset="0"/>
                          </a:rPr>
                        </m:ctrlPr>
                      </m:sSubPr>
                      <m:e>
                        <m:r>
                          <a:rPr lang="en-US" altLang="zh-CN" sz="1800" i="1">
                            <a:solidFill>
                              <a:schemeClr val="accent6"/>
                            </a:solidFill>
                            <a:latin typeface="Cambria Math" panose="02040503050406030204" pitchFamily="18" charset="0"/>
                          </a:rPr>
                          <m:t>𝐞</m:t>
                        </m:r>
                        <m:r>
                          <a:rPr lang="en-US" altLang="zh-CN" sz="1800" i="1">
                            <a:solidFill>
                              <a:schemeClr val="accent6"/>
                            </a:solidFill>
                            <a:latin typeface="Cambria Math" panose="02040503050406030204" pitchFamily="18" charset="0"/>
                          </a:rPr>
                          <m:t>′</m:t>
                        </m:r>
                      </m:e>
                      <m:sub>
                        <m:r>
                          <a:rPr lang="en-US" altLang="zh-CN" sz="1800" i="1">
                            <a:solidFill>
                              <a:schemeClr val="accent6"/>
                            </a:solidFill>
                            <a:latin typeface="Cambria Math" panose="02040503050406030204" pitchFamily="18" charset="0"/>
                          </a:rPr>
                          <m:t>&lt;</m:t>
                        </m:r>
                        <m:r>
                          <a:rPr lang="en-US" altLang="zh-CN" sz="1800" i="1">
                            <a:solidFill>
                              <a:schemeClr val="accent6"/>
                            </a:solidFill>
                            <a:latin typeface="Cambria Math" panose="02040503050406030204" pitchFamily="18" charset="0"/>
                          </a:rPr>
                          <m:t>𝑖</m:t>
                        </m:r>
                        <m:r>
                          <a:rPr lang="en-US" altLang="zh-CN" sz="1800" i="1">
                            <a:solidFill>
                              <a:schemeClr val="accent6"/>
                            </a:solidFill>
                            <a:latin typeface="Cambria Math" panose="02040503050406030204" pitchFamily="18" charset="0"/>
                          </a:rPr>
                          <m:t>,</m:t>
                        </m:r>
                        <m:r>
                          <a:rPr lang="en-US" altLang="zh-CN" sz="1800" i="1">
                            <a:solidFill>
                              <a:schemeClr val="accent6"/>
                            </a:solidFill>
                            <a:latin typeface="Cambria Math" panose="02040503050406030204" pitchFamily="18" charset="0"/>
                          </a:rPr>
                          <m:t>𝑗</m:t>
                        </m:r>
                        <m:r>
                          <a:rPr lang="en-US" altLang="zh-CN" sz="1800" i="1">
                            <a:solidFill>
                              <a:schemeClr val="accent6"/>
                            </a:solidFill>
                            <a:latin typeface="Cambria Math" panose="02040503050406030204" pitchFamily="18" charset="0"/>
                          </a:rPr>
                          <m:t>&gt;</m:t>
                        </m:r>
                      </m:sub>
                    </m:sSub>
                    <m:r>
                      <a:rPr lang="en-US" altLang="zh-CN" sz="1800" i="1">
                        <a:solidFill>
                          <a:srgbClr val="002060"/>
                        </a:solidFill>
                        <a:latin typeface="Cambria Math" panose="02040503050406030204" pitchFamily="18" charset="0"/>
                      </a:rPr>
                      <m:t>=</m:t>
                    </m:r>
                    <m:sSup>
                      <m:sSupPr>
                        <m:ctrlPr>
                          <a:rPr lang="zh-CN" altLang="zh-CN" sz="1800" b="0" i="1" smtClean="0">
                            <a:solidFill>
                              <a:schemeClr val="accent6"/>
                            </a:solidFill>
                            <a:latin typeface="Cambria Math" panose="02040503050406030204" pitchFamily="18" charset="0"/>
                          </a:rPr>
                        </m:ctrlPr>
                      </m:sSupPr>
                      <m:e>
                        <m:r>
                          <a:rPr lang="en-US" altLang="zh-CN" sz="1800" b="0" i="1">
                            <a:solidFill>
                              <a:schemeClr val="accent6"/>
                            </a:solidFill>
                            <a:latin typeface="Cambria Math" panose="02040503050406030204" pitchFamily="18" charset="0"/>
                          </a:rPr>
                          <m:t>𝜙</m:t>
                        </m:r>
                      </m:e>
                      <m:sup>
                        <m:r>
                          <a:rPr lang="en-US" altLang="zh-CN" sz="1800" b="0" i="1">
                            <a:solidFill>
                              <a:schemeClr val="accent6"/>
                            </a:solidFill>
                            <a:latin typeface="Cambria Math" panose="02040503050406030204" pitchFamily="18" charset="0"/>
                          </a:rPr>
                          <m:t>𝑒</m:t>
                        </m:r>
                      </m:sup>
                    </m:sSup>
                    <m:d>
                      <m:dPr>
                        <m:ctrlPr>
                          <a:rPr lang="en-US" altLang="zh-CN" sz="1800" i="1">
                            <a:solidFill>
                              <a:srgbClr val="002060"/>
                            </a:solidFill>
                            <a:latin typeface="Cambria Math" panose="02040503050406030204" pitchFamily="18" charset="0"/>
                          </a:rPr>
                        </m:ctrlPr>
                      </m:dPr>
                      <m:e>
                        <m:sSub>
                          <m:sSubPr>
                            <m:ctrlPr>
                              <a:rPr lang="zh-CN" altLang="zh-CN" sz="1800" i="1" smtClean="0">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𝐞</m:t>
                            </m:r>
                          </m:e>
                          <m:sub>
                            <m:r>
                              <a:rPr lang="en-US" altLang="zh-CN" sz="1800" i="1">
                                <a:solidFill>
                                  <a:srgbClr val="FF0000"/>
                                </a:solidFill>
                                <a:latin typeface="Cambria Math" panose="02040503050406030204" pitchFamily="18" charset="0"/>
                              </a:rPr>
                              <m:t>&lt;</m:t>
                            </m:r>
                            <m:r>
                              <a:rPr lang="en-US" altLang="zh-CN" sz="1800" i="1">
                                <a:solidFill>
                                  <a:srgbClr val="FF0000"/>
                                </a:solidFill>
                                <a:latin typeface="Cambria Math" panose="02040503050406030204" pitchFamily="18" charset="0"/>
                              </a:rPr>
                              <m:t>𝑖</m:t>
                            </m:r>
                            <m:r>
                              <a:rPr lang="en-US" altLang="zh-CN" sz="1800" i="1">
                                <a:solidFill>
                                  <a:srgbClr val="FF0000"/>
                                </a:solidFill>
                                <a:latin typeface="Cambria Math" panose="02040503050406030204" pitchFamily="18" charset="0"/>
                              </a:rPr>
                              <m:t>,</m:t>
                            </m:r>
                            <m:r>
                              <a:rPr lang="en-US" altLang="zh-CN" sz="1800" i="1">
                                <a:solidFill>
                                  <a:srgbClr val="FF0000"/>
                                </a:solidFill>
                                <a:latin typeface="Cambria Math" panose="02040503050406030204" pitchFamily="18" charset="0"/>
                              </a:rPr>
                              <m:t>𝑗</m:t>
                            </m:r>
                            <m:r>
                              <a:rPr lang="en-US" altLang="zh-CN" sz="1800" i="1">
                                <a:solidFill>
                                  <a:srgbClr val="FF0000"/>
                                </a:solidFill>
                                <a:latin typeface="Cambria Math" panose="02040503050406030204" pitchFamily="18" charset="0"/>
                              </a:rPr>
                              <m:t>&gt;</m:t>
                            </m:r>
                          </m:sub>
                        </m:sSub>
                        <m:r>
                          <a:rPr lang="en-US" altLang="zh-CN" sz="1800" i="1">
                            <a:solidFill>
                              <a:srgbClr val="002060"/>
                            </a:solidFill>
                            <a:latin typeface="Cambria Math" panose="02040503050406030204" pitchFamily="18" charset="0"/>
                          </a:rPr>
                          <m:t>,</m:t>
                        </m:r>
                        <m:sSub>
                          <m:sSubPr>
                            <m:ctrlPr>
                              <a:rPr lang="zh-CN" altLang="zh-CN" sz="1800" i="1" smtClean="0">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𝐡</m:t>
                            </m:r>
                          </m:e>
                          <m:sub>
                            <m:r>
                              <a:rPr lang="en-US" altLang="zh-CN" sz="1800" i="1">
                                <a:solidFill>
                                  <a:srgbClr val="FF0000"/>
                                </a:solidFill>
                                <a:latin typeface="Cambria Math" panose="02040503050406030204" pitchFamily="18" charset="0"/>
                              </a:rPr>
                              <m:t>𝑖</m:t>
                            </m:r>
                          </m:sub>
                        </m:sSub>
                        <m:r>
                          <a:rPr lang="en-US" altLang="zh-CN" sz="1800" i="1">
                            <a:solidFill>
                              <a:srgbClr val="002060"/>
                            </a:solidFill>
                            <a:latin typeface="Cambria Math" panose="02040503050406030204" pitchFamily="18" charset="0"/>
                          </a:rPr>
                          <m:t>,</m:t>
                        </m:r>
                        <m:sSub>
                          <m:sSubPr>
                            <m:ctrlPr>
                              <a:rPr lang="zh-CN" altLang="zh-CN" sz="1800" i="1" smtClean="0">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𝐡</m:t>
                            </m:r>
                          </m:e>
                          <m:sub>
                            <m:r>
                              <a:rPr lang="en-US" altLang="zh-CN" sz="1800" b="0" i="1">
                                <a:solidFill>
                                  <a:srgbClr val="FF0000"/>
                                </a:solidFill>
                                <a:latin typeface="Cambria Math" panose="02040503050406030204" pitchFamily="18" charset="0"/>
                              </a:rPr>
                              <m:t>𝑗</m:t>
                            </m:r>
                          </m:sub>
                        </m:sSub>
                        <m:r>
                          <a:rPr lang="en-US" altLang="zh-CN" sz="1800" i="1">
                            <a:solidFill>
                              <a:srgbClr val="002060"/>
                            </a:solidFill>
                            <a:latin typeface="Cambria Math" panose="02040503050406030204" pitchFamily="18" charset="0"/>
                          </a:rPr>
                          <m:t>,</m:t>
                        </m:r>
                        <m:r>
                          <a:rPr lang="en-US" altLang="zh-CN" sz="1800" i="1" smtClean="0">
                            <a:solidFill>
                              <a:srgbClr val="FF0000"/>
                            </a:solidFill>
                            <a:latin typeface="Cambria Math" panose="02040503050406030204" pitchFamily="18" charset="0"/>
                          </a:rPr>
                          <m:t>𝐮</m:t>
                        </m:r>
                      </m:e>
                    </m:d>
                  </m:oMath>
                </a14:m>
                <a:endParaRPr lang="en-US" altLang="zh-CN" sz="1800" i="1" dirty="0">
                  <a:solidFill>
                    <a:srgbClr val="FF0000"/>
                  </a:solidFill>
                  <a:latin typeface="+mj-lt"/>
                </a:endParaRPr>
              </a:p>
              <a:p>
                <a:pPr eaLnBrk="1" hangingPunct="1">
                  <a:lnSpc>
                    <a:spcPts val="2800"/>
                  </a:lnSpc>
                  <a:spcBef>
                    <a:spcPts val="600"/>
                  </a:spcBef>
                  <a:spcAft>
                    <a:spcPts val="600"/>
                  </a:spcAft>
                </a:pPr>
                <a:r>
                  <a:rPr lang="zh-CN" altLang="en-US" sz="2400" kern="0" dirty="0">
                    <a:solidFill>
                      <a:srgbClr val="0000FF"/>
                    </a:solidFill>
                    <a:ea typeface="黑体" panose="02010609060101010101" pitchFamily="2" charset="-122"/>
                  </a:rPr>
                  <a:t>节点更新</a:t>
                </a:r>
                <a:endParaRPr lang="en-US" altLang="zh-CN" sz="2400" kern="0" dirty="0">
                  <a:solidFill>
                    <a:srgbClr val="0000FF"/>
                  </a:solidFill>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边更新后，输入</a:t>
                </a:r>
                <a:r>
                  <a:rPr lang="zh-CN" altLang="zh-CN" sz="1800" b="0" dirty="0">
                    <a:solidFill>
                      <a:srgbClr val="002060"/>
                    </a:solidFill>
                    <a:latin typeface="+mj-lt"/>
                    <a:ea typeface="黑体" panose="02010609060101010101" pitchFamily="2" charset="-122"/>
                  </a:rPr>
                  <a:t>与节点</a:t>
                </a:r>
                <a:r>
                  <a:rPr lang="en-US" altLang="zh-CN" sz="1800" b="0" dirty="0">
                    <a:solidFill>
                      <a:srgbClr val="002060"/>
                    </a:solidFill>
                    <a:latin typeface="+mj-lt"/>
                    <a:ea typeface="黑体" panose="02010609060101010101" pitchFamily="2" charset="-122"/>
                  </a:rPr>
                  <a:t>vi</a:t>
                </a:r>
                <a:r>
                  <a:rPr lang="zh-CN" altLang="zh-CN" sz="1800" b="0" dirty="0">
                    <a:solidFill>
                      <a:srgbClr val="002060"/>
                    </a:solidFill>
                    <a:latin typeface="+mj-lt"/>
                    <a:ea typeface="黑体" panose="02010609060101010101" pitchFamily="2" charset="-122"/>
                  </a:rPr>
                  <a:t>相关的边特征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𝐞</m:t>
                            </m:r>
                          </m:e>
                          <m:sup>
                            <m:r>
                              <a:rPr lang="en-US" altLang="zh-CN" sz="1800" b="0">
                                <a:solidFill>
                                  <a:srgbClr val="002060"/>
                                </a:solidFill>
                                <a:latin typeface="Cambria Math" panose="02040503050406030204" pitchFamily="18" charset="0"/>
                                <a:ea typeface="黑体" panose="02010609060101010101" pitchFamily="2" charset="-122"/>
                              </a:rPr>
                              <m:t>′</m:t>
                            </m:r>
                          </m:sup>
                        </m:sSup>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oMath>
                </a14:m>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利用聚合函数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𝜌</m:t>
                        </m:r>
                      </m:e>
                      <m:sup>
                        <m:r>
                          <a:rPr lang="en-US" altLang="zh-CN" sz="1800" b="0">
                            <a:solidFill>
                              <a:srgbClr val="002060"/>
                            </a:solidFill>
                            <a:latin typeface="Cambria Math" panose="02040503050406030204" pitchFamily="18" charset="0"/>
                            <a:ea typeface="黑体" panose="02010609060101010101" pitchFamily="2" charset="-122"/>
                          </a:rPr>
                          <m:t>𝑒</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h</m:t>
                        </m:r>
                      </m:sup>
                    </m:sSup>
                  </m:oMath>
                </a14:m>
                <a:r>
                  <a:rPr lang="zh-CN" altLang="zh-CN" sz="1800" b="0" dirty="0">
                    <a:solidFill>
                      <a:srgbClr val="002060"/>
                    </a:solidFill>
                    <a:latin typeface="+mj-lt"/>
                    <a:ea typeface="黑体" panose="02010609060101010101" pitchFamily="2" charset="-122"/>
                  </a:rPr>
                  <a:t>聚合与节点</a:t>
                </a:r>
                <a:r>
                  <a:rPr lang="en-US" altLang="zh-CN" sz="1800" b="0" dirty="0">
                    <a:solidFill>
                      <a:srgbClr val="002060"/>
                    </a:solidFill>
                    <a:latin typeface="+mj-lt"/>
                    <a:ea typeface="黑体" panose="02010609060101010101" pitchFamily="2" charset="-122"/>
                  </a:rPr>
                  <a:t>vi</a:t>
                </a:r>
                <a:r>
                  <a:rPr lang="zh-CN" altLang="zh-CN" sz="1800" b="0" dirty="0">
                    <a:solidFill>
                      <a:srgbClr val="002060"/>
                    </a:solidFill>
                    <a:latin typeface="+mj-lt"/>
                    <a:ea typeface="黑体" panose="02010609060101010101" pitchFamily="2" charset="-122"/>
                  </a:rPr>
                  <a:t>相关的边特征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𝐞</m:t>
                            </m:r>
                          </m:e>
                          <m:sup>
                            <m:r>
                              <a:rPr lang="en-US" altLang="zh-CN" sz="1800" b="0">
                                <a:solidFill>
                                  <a:srgbClr val="002060"/>
                                </a:solidFill>
                                <a:latin typeface="Cambria Math" panose="02040503050406030204" pitchFamily="18" charset="0"/>
                                <a:ea typeface="黑体" panose="02010609060101010101" pitchFamily="2" charset="-122"/>
                              </a:rPr>
                              <m:t>′</m:t>
                            </m:r>
                          </m:sup>
                        </m:sSup>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oMath>
                </a14:m>
                <a:endParaRPr lang="en-US" altLang="zh-CN" sz="18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600"/>
                  </a:spcAft>
                  <a:buNone/>
                </a:pPr>
                <a:r>
                  <a:rPr lang="en-US" altLang="zh-CN" sz="1800" b="0" dirty="0">
                    <a:solidFill>
                      <a:srgbClr val="002060"/>
                    </a:solidFill>
                    <a:latin typeface="+mj-lt"/>
                    <a:ea typeface="黑体" panose="02010609060101010101" pitchFamily="2" charset="-122"/>
                  </a:rPr>
                  <a:t> 	</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acc>
                          <m:accPr>
                            <m:chr m:val="̅"/>
                            <m:ctrlPr>
                              <a:rPr lang="zh-CN" altLang="zh-CN" sz="1800" b="0" i="1">
                                <a:solidFill>
                                  <a:srgbClr val="002060"/>
                                </a:solidFill>
                                <a:latin typeface="Cambria Math" panose="02040503050406030204" pitchFamily="18" charset="0"/>
                                <a:ea typeface="黑体" panose="02010609060101010101" pitchFamily="2" charset="-122"/>
                              </a:rPr>
                            </m:ctrlPr>
                          </m:accPr>
                          <m:e>
                            <m:r>
                              <a:rPr lang="en-US" altLang="zh-CN" sz="1800" b="0">
                                <a:solidFill>
                                  <a:srgbClr val="002060"/>
                                </a:solidFill>
                                <a:latin typeface="Cambria Math" panose="02040503050406030204" pitchFamily="18" charset="0"/>
                                <a:ea typeface="黑体" panose="02010609060101010101" pitchFamily="2" charset="-122"/>
                              </a:rPr>
                              <m:t>𝐞</m:t>
                            </m:r>
                          </m:e>
                        </m:acc>
                        <m:r>
                          <a:rPr lang="en-US" altLang="zh-CN" sz="1800" b="0">
                            <a:solidFill>
                              <a:srgbClr val="002060"/>
                            </a:solidFill>
                            <a:latin typeface="Cambria Math" panose="02040503050406030204" pitchFamily="18" charset="0"/>
                            <a:ea typeface="黑体" panose="02010609060101010101" pitchFamily="2" charset="-122"/>
                          </a:rPr>
                          <m:t>′</m:t>
                        </m:r>
                      </m:e>
                      <m:sub>
                        <m:r>
                          <a:rPr lang="en-US" altLang="zh-CN" sz="1800" b="0">
                            <a:solidFill>
                              <a:srgbClr val="002060"/>
                            </a:solidFill>
                            <a:latin typeface="Cambria Math" panose="02040503050406030204" pitchFamily="18" charset="0"/>
                            <a:ea typeface="黑体" panose="02010609060101010101" pitchFamily="2" charset="-122"/>
                          </a:rPr>
                          <m:t>𝑖</m:t>
                        </m:r>
                      </m:sub>
                    </m:sSub>
                    <m:r>
                      <a:rPr lang="en-US" altLang="zh-CN" sz="1800" b="0">
                        <a:solidFill>
                          <a:srgbClr val="002060"/>
                        </a:solidFill>
                        <a:latin typeface="Cambria Math" panose="02040503050406030204" pitchFamily="18" charset="0"/>
                        <a:ea typeface="黑体" panose="02010609060101010101" pitchFamily="2" charset="-122"/>
                      </a:rPr>
                      <m:t>=</m:t>
                    </m:r>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𝜌</m:t>
                        </m:r>
                      </m:e>
                      <m:sup>
                        <m:r>
                          <a:rPr lang="en-US" altLang="zh-CN" sz="1800" b="0">
                            <a:solidFill>
                              <a:srgbClr val="002060"/>
                            </a:solidFill>
                            <a:latin typeface="Cambria Math" panose="02040503050406030204" pitchFamily="18" charset="0"/>
                            <a:ea typeface="黑体" panose="02010609060101010101" pitchFamily="2" charset="-122"/>
                          </a:rPr>
                          <m:t>𝑒</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h</m:t>
                        </m:r>
                      </m:sup>
                    </m:sSup>
                    <m:d>
                      <m:dPr>
                        <m:ctrlPr>
                          <a:rPr lang="en-US" altLang="zh-CN" sz="1800" b="0" i="1">
                            <a:solidFill>
                              <a:srgbClr val="002060"/>
                            </a:solidFill>
                            <a:latin typeface="Cambria Math" panose="02040503050406030204" pitchFamily="18" charset="0"/>
                            <a:ea typeface="黑体" panose="02010609060101010101" pitchFamily="2" charset="-122"/>
                          </a:rPr>
                        </m:ctrlPr>
                      </m:dPr>
                      <m:e>
                        <m:d>
                          <m:dPr>
                            <m:begChr m:val="["/>
                            <m:endChr m:val="]"/>
                            <m:ctrlPr>
                              <a:rPr lang="en-US" altLang="zh-CN" sz="1800" b="0" i="1">
                                <a:solidFill>
                                  <a:srgbClr val="002060"/>
                                </a:solidFill>
                                <a:latin typeface="Cambria Math" panose="02040503050406030204" pitchFamily="18" charset="0"/>
                                <a:ea typeface="黑体" panose="02010609060101010101" pitchFamily="2" charset="-122"/>
                              </a:rPr>
                            </m:ctrlPr>
                          </m:dPr>
                          <m:e>
                            <m:sSub>
                              <m:sSubPr>
                                <m:ctrlPr>
                                  <a:rPr lang="zh-CN" altLang="zh-CN" sz="1800" b="0" i="1">
                                    <a:solidFill>
                                      <a:srgbClr val="002060"/>
                                    </a:solidFill>
                                    <a:latin typeface="Cambria Math" panose="02040503050406030204" pitchFamily="18" charset="0"/>
                                    <a:ea typeface="黑体" panose="02010609060101010101" pitchFamily="2" charset="-122"/>
                                  </a:rPr>
                                </m:ctrlPr>
                              </m:sSubPr>
                              <m:e>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𝐞</m:t>
                                    </m:r>
                                  </m:e>
                                  <m:sup>
                                    <m:r>
                                      <a:rPr lang="en-US" altLang="zh-CN" sz="1800" b="0">
                                        <a:solidFill>
                                          <a:srgbClr val="002060"/>
                                        </a:solidFill>
                                        <a:latin typeface="Cambria Math" panose="02040503050406030204" pitchFamily="18" charset="0"/>
                                        <a:ea typeface="黑体" panose="02010609060101010101" pitchFamily="2" charset="-122"/>
                                      </a:rPr>
                                      <m:t>′</m:t>
                                    </m:r>
                                  </m:sup>
                                </m:sSup>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r>
                              <a:rPr lang="en-US" altLang="zh-CN" sz="1800" b="0">
                                <a:solidFill>
                                  <a:srgbClr val="002060"/>
                                </a:solidFill>
                                <a:latin typeface="Cambria Math" panose="02040503050406030204" pitchFamily="18" charset="0"/>
                                <a:ea typeface="黑体" panose="02010609060101010101" pitchFamily="2" charset="-122"/>
                              </a:rPr>
                              <m:t>,∀</m:t>
                            </m:r>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𝑣</m:t>
                                </m:r>
                              </m:e>
                              <m:sub>
                                <m:r>
                                  <a:rPr lang="en-US" altLang="zh-CN" sz="1800" b="0">
                                    <a:solidFill>
                                      <a:srgbClr val="002060"/>
                                    </a:solidFill>
                                    <a:latin typeface="Cambria Math" panose="02040503050406030204" pitchFamily="18" charset="0"/>
                                    <a:ea typeface="黑体" panose="02010609060101010101" pitchFamily="2" charset="-122"/>
                                  </a:rPr>
                                  <m:t>𝑗</m:t>
                                </m:r>
                              </m:sub>
                            </m:sSub>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𝑁</m:t>
                            </m:r>
                            <m:d>
                              <m:dPr>
                                <m:ctrlPr>
                                  <a:rPr lang="zh-CN" altLang="zh-CN" sz="1800" b="0" i="1">
                                    <a:solidFill>
                                      <a:srgbClr val="002060"/>
                                    </a:solidFill>
                                    <a:latin typeface="Cambria Math" panose="02040503050406030204" pitchFamily="18" charset="0"/>
                                    <a:ea typeface="黑体" panose="02010609060101010101" pitchFamily="2" charset="-122"/>
                                  </a:rPr>
                                </m:ctrlPr>
                              </m:dPr>
                              <m:e>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𝑣</m:t>
                                    </m:r>
                                  </m:e>
                                  <m:sub>
                                    <m:r>
                                      <a:rPr lang="en-US" altLang="zh-CN" sz="1800" b="0">
                                        <a:solidFill>
                                          <a:srgbClr val="002060"/>
                                        </a:solidFill>
                                        <a:latin typeface="Cambria Math" panose="02040503050406030204" pitchFamily="18" charset="0"/>
                                        <a:ea typeface="黑体" panose="02010609060101010101" pitchFamily="2" charset="-122"/>
                                      </a:rPr>
                                      <m:t>𝑖</m:t>
                                    </m:r>
                                  </m:sub>
                                </m:sSub>
                              </m:e>
                            </m:d>
                          </m:e>
                        </m:d>
                      </m:e>
                    </m:d>
                  </m:oMath>
                </a14:m>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zh-CN" sz="1800" b="0" dirty="0">
                    <a:solidFill>
                      <a:srgbClr val="002060"/>
                    </a:solidFill>
                    <a:latin typeface="+mj-lt"/>
                    <a:ea typeface="黑体" panose="02010609060101010101" pitchFamily="2" charset="-122"/>
                  </a:rPr>
                  <a:t>利用更新函数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𝜙</m:t>
                        </m:r>
                      </m:e>
                      <m:sup>
                        <m:r>
                          <a:rPr lang="en-US" altLang="zh-CN" sz="1800" b="0">
                            <a:solidFill>
                              <a:srgbClr val="002060"/>
                            </a:solidFill>
                            <a:latin typeface="Cambria Math" panose="02040503050406030204" pitchFamily="18" charset="0"/>
                            <a:ea typeface="黑体" panose="02010609060101010101" pitchFamily="2" charset="-122"/>
                          </a:rPr>
                          <m:t>h</m:t>
                        </m:r>
                      </m:sup>
                    </m:sSup>
                  </m:oMath>
                </a14:m>
                <a:r>
                  <a:rPr lang="zh-CN" altLang="zh-CN" sz="1800" b="0" dirty="0">
                    <a:solidFill>
                      <a:srgbClr val="002060"/>
                    </a:solidFill>
                    <a:latin typeface="+mj-lt"/>
                    <a:ea typeface="黑体" panose="02010609060101010101" pitchFamily="2" charset="-122"/>
                  </a:rPr>
                  <a:t>得到新的节点特征</a:t>
                </a:r>
                <a14:m>
                  <m:oMath xmlns:m="http://schemas.openxmlformats.org/officeDocument/2006/math">
                    <m:sSub>
                      <m:sSubPr>
                        <m:ctrlPr>
                          <a:rPr lang="zh-CN" altLang="zh-CN" sz="1800" b="0" i="1">
                            <a:solidFill>
                              <a:srgbClr val="002060"/>
                            </a:solidFill>
                            <a:latin typeface="Cambria Math" panose="02040503050406030204" pitchFamily="18" charset="0"/>
                            <a:ea typeface="黑体" panose="02010609060101010101" pitchFamily="2" charset="-122"/>
                          </a:rPr>
                        </m:ctrlPr>
                      </m:sSubPr>
                      <m:e>
                        <m:r>
                          <a:rPr lang="en-US" altLang="zh-CN" sz="1800" b="0">
                            <a:solidFill>
                              <a:srgbClr val="002060"/>
                            </a:solidFill>
                            <a:latin typeface="Cambria Math" panose="02040503050406030204" pitchFamily="18" charset="0"/>
                            <a:ea typeface="黑体" panose="02010609060101010101" pitchFamily="2" charset="-122"/>
                          </a:rPr>
                          <m:t>𝐡</m:t>
                        </m:r>
                        <m:r>
                          <a:rPr lang="en-US" altLang="zh-CN" sz="1800" b="0">
                            <a:solidFill>
                              <a:srgbClr val="002060"/>
                            </a:solidFill>
                            <a:latin typeface="Cambria Math" panose="02040503050406030204" pitchFamily="18" charset="0"/>
                            <a:ea typeface="黑体" panose="02010609060101010101" pitchFamily="2" charset="-122"/>
                          </a:rPr>
                          <m:t>′</m:t>
                        </m:r>
                      </m:e>
                      <m:sub>
                        <m:r>
                          <a:rPr lang="en-US" altLang="zh-CN" sz="1800" b="0">
                            <a:solidFill>
                              <a:srgbClr val="002060"/>
                            </a:solidFill>
                            <a:latin typeface="Cambria Math" panose="02040503050406030204" pitchFamily="18" charset="0"/>
                            <a:ea typeface="黑体" panose="02010609060101010101" pitchFamily="2" charset="-122"/>
                          </a:rPr>
                          <m:t>𝑖</m:t>
                        </m:r>
                      </m:sub>
                    </m:sSub>
                  </m:oMath>
                </a14:m>
                <a:endParaRPr lang="en-US" altLang="zh-CN" sz="1800" b="0" dirty="0">
                  <a:solidFill>
                    <a:srgbClr val="002060"/>
                  </a:solidFill>
                  <a:latin typeface="+mj-lt"/>
                  <a:ea typeface="黑体" panose="02010609060101010101" pitchFamily="2" charset="-122"/>
                </a:endParaRPr>
              </a:p>
              <a:p>
                <a:pPr eaLnBrk="1" hangingPunct="1"/>
                <a:endParaRPr lang="en-US" altLang="zh-CN" sz="2400" b="0" kern="0" dirty="0">
                  <a:latin typeface="+mj-lt"/>
                  <a:ea typeface="黑体" panose="02010609060101010101" pitchFamily="2" charset="-122"/>
                </a:endParaRPr>
              </a:p>
              <a:p>
                <a:pPr marL="0" indent="0" eaLnBrk="1" hangingPunct="1">
                  <a:buNone/>
                </a:pPr>
                <a:endParaRPr lang="en-US" altLang="zh-CN" sz="2400" b="0" kern="0" dirty="0">
                  <a:latin typeface="+mj-lt"/>
                  <a:ea typeface="黑体" panose="02010609060101010101" pitchFamily="2" charset="-122"/>
                </a:endParaRPr>
              </a:p>
              <a:p>
                <a:pPr eaLnBrk="1" hangingPunct="1">
                  <a:buNone/>
                </a:pPr>
                <a:r>
                  <a:rPr lang="zh-CN" altLang="en-US" sz="2400" b="0" kern="0" dirty="0">
                    <a:latin typeface="+mj-lt"/>
                    <a:ea typeface="黑体" panose="02010609060101010101" pitchFamily="2" charset="-122"/>
                  </a:rPr>
                  <a:t>  </a:t>
                </a:r>
              </a:p>
            </p:txBody>
          </p:sp>
        </mc:Choice>
        <mc:Fallback xmlns="">
          <p:sp>
            <p:nvSpPr>
              <p:cNvPr id="52" name="Rectangle 3"/>
              <p:cNvSpPr txBox="1">
                <a:spLocks noRot="1" noChangeAspect="1" noMove="1" noResize="1" noEditPoints="1" noAdjustHandles="1" noChangeArrowheads="1" noChangeShapeType="1" noTextEdit="1"/>
              </p:cNvSpPr>
              <p:nvPr/>
            </p:nvSpPr>
            <p:spPr>
              <a:xfrm>
                <a:off x="715962" y="2060848"/>
                <a:ext cx="7958138" cy="4683968"/>
              </a:xfrm>
              <a:prstGeom prst="rect">
                <a:avLst/>
              </a:prstGeom>
              <a:blipFill>
                <a:blip r:embed="rId2"/>
                <a:stretch>
                  <a:fillRect l="-995" t="-14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1" name="文本框 220"/>
              <p:cNvSpPr txBox="1"/>
              <p:nvPr/>
            </p:nvSpPr>
            <p:spPr>
              <a:xfrm>
                <a:off x="8427738" y="3377737"/>
                <a:ext cx="1008112" cy="332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7</m:t>
                      </m:r>
                    </m:oMath>
                  </m:oMathPara>
                </a14:m>
                <a:endParaRPr lang="zh-CN" altLang="en-US" sz="1600" b="0" i="1" baseline="-25000" dirty="0">
                  <a:solidFill>
                    <a:srgbClr val="002060"/>
                  </a:solidFill>
                </a:endParaRPr>
              </a:p>
            </p:txBody>
          </p:sp>
        </mc:Choice>
        <mc:Fallback xmlns="">
          <p:sp>
            <p:nvSpPr>
              <p:cNvPr id="221" name="文本框 220"/>
              <p:cNvSpPr txBox="1">
                <a:spLocks noRot="1" noChangeAspect="1" noMove="1" noResize="1" noEditPoints="1" noAdjustHandles="1" noChangeArrowheads="1" noChangeShapeType="1" noTextEdit="1"/>
              </p:cNvSpPr>
              <p:nvPr/>
            </p:nvSpPr>
            <p:spPr>
              <a:xfrm>
                <a:off x="8427738" y="3377737"/>
                <a:ext cx="1008112" cy="332912"/>
              </a:xfrm>
              <a:prstGeom prst="rect">
                <a:avLst/>
              </a:prstGeom>
              <a:blipFill>
                <a:blip r:embed="rId3"/>
                <a:stretch>
                  <a:fillRect/>
                </a:stretch>
              </a:blipFill>
            </p:spPr>
            <p:txBody>
              <a:bodyPr/>
              <a:lstStyle/>
              <a:p>
                <a:r>
                  <a:rPr lang="zh-CN" altLang="en-US">
                    <a:noFill/>
                  </a:rPr>
                  <a:t> </a:t>
                </a:r>
              </a:p>
            </p:txBody>
          </p:sp>
        </mc:Fallback>
      </mc:AlternateContent>
      <p:grpSp>
        <p:nvGrpSpPr>
          <p:cNvPr id="2" name="组合 1"/>
          <p:cNvGrpSpPr/>
          <p:nvPr/>
        </p:nvGrpSpPr>
        <p:grpSpPr>
          <a:xfrm>
            <a:off x="5940152" y="2373631"/>
            <a:ext cx="3712625" cy="3620062"/>
            <a:chOff x="6193857" y="2974700"/>
            <a:chExt cx="2564541" cy="2482880"/>
          </a:xfrm>
        </p:grpSpPr>
        <mc:AlternateContent xmlns:mc="http://schemas.openxmlformats.org/markup-compatibility/2006" xmlns:a14="http://schemas.microsoft.com/office/drawing/2010/main">
          <mc:Choice Requires="a14">
            <p:sp>
              <p:nvSpPr>
                <p:cNvPr id="191" name="文本框 190"/>
                <p:cNvSpPr txBox="1"/>
                <p:nvPr/>
              </p:nvSpPr>
              <p:spPr>
                <a:xfrm>
                  <a:off x="6500159" y="3080842"/>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𝐞</m:t>
                            </m:r>
                          </m:e>
                          <m:sub>
                            <m:r>
                              <a:rPr lang="en-US" altLang="zh-CN" sz="1600" i="1">
                                <a:solidFill>
                                  <a:srgbClr val="FF0000"/>
                                </a:solidFill>
                                <a:latin typeface="Cambria Math" panose="02040503050406030204" pitchFamily="18" charset="0"/>
                              </a:rPr>
                              <m:t>&lt;</m:t>
                            </m:r>
                            <m:r>
                              <a:rPr lang="en-US" altLang="zh-CN" sz="1600" b="0" i="1">
                                <a:solidFill>
                                  <a:srgbClr val="FF0000"/>
                                </a:solidFill>
                                <a:latin typeface="Cambria Math" panose="02040503050406030204" pitchFamily="18" charset="0"/>
                              </a:rPr>
                              <m:t>1</m:t>
                            </m:r>
                            <m:r>
                              <a:rPr lang="en-US" altLang="zh-CN" sz="1600" i="1">
                                <a:solidFill>
                                  <a:srgbClr val="FF0000"/>
                                </a:solidFill>
                                <a:latin typeface="Cambria Math" panose="02040503050406030204" pitchFamily="18" charset="0"/>
                              </a:rPr>
                              <m:t>,</m:t>
                            </m:r>
                            <m:r>
                              <a:rPr lang="en-US" altLang="zh-CN" sz="1600" b="0" i="1">
                                <a:solidFill>
                                  <a:srgbClr val="FF0000"/>
                                </a:solidFill>
                                <a:latin typeface="Cambria Math" panose="02040503050406030204" pitchFamily="18" charset="0"/>
                              </a:rPr>
                              <m:t>2</m:t>
                            </m:r>
                            <m:r>
                              <a:rPr lang="en-US" altLang="zh-CN" sz="1600" i="1">
                                <a:solidFill>
                                  <a:srgbClr val="FF0000"/>
                                </a:solidFill>
                                <a:latin typeface="Cambria Math" panose="02040503050406030204" pitchFamily="18" charset="0"/>
                              </a:rPr>
                              <m:t>&gt;</m:t>
                            </m:r>
                          </m:sub>
                        </m:sSub>
                      </m:oMath>
                    </m:oMathPara>
                  </a14:m>
                  <a:endParaRPr lang="zh-CN" altLang="en-US" sz="1600" dirty="0">
                    <a:solidFill>
                      <a:srgbClr val="FF0000"/>
                    </a:solidFill>
                  </a:endParaRPr>
                </a:p>
              </p:txBody>
            </p:sp>
          </mc:Choice>
          <mc:Fallback xmlns="">
            <p:sp>
              <p:nvSpPr>
                <p:cNvPr id="191" name="文本框 190"/>
                <p:cNvSpPr txBox="1">
                  <a:spLocks noRot="1" noChangeAspect="1" noMove="1" noResize="1" noEditPoints="1" noAdjustHandles="1" noChangeArrowheads="1" noChangeShapeType="1" noTextEdit="1"/>
                </p:cNvSpPr>
                <p:nvPr/>
              </p:nvSpPr>
              <p:spPr>
                <a:xfrm>
                  <a:off x="6500159" y="3080842"/>
                  <a:ext cx="1008112" cy="239591"/>
                </a:xfrm>
                <a:prstGeom prst="rect">
                  <a:avLst/>
                </a:prstGeom>
                <a:blipFill>
                  <a:blip r:embed="rId4"/>
                  <a:stretch>
                    <a:fillRect/>
                  </a:stretch>
                </a:blipFill>
              </p:spPr>
              <p:txBody>
                <a:bodyPr/>
                <a:lstStyle/>
                <a:p>
                  <a:r>
                    <a:rPr lang="zh-CN" altLang="en-US">
                      <a:noFill/>
                    </a:rPr>
                    <a:t> </a:t>
                  </a:r>
                </a:p>
              </p:txBody>
            </p:sp>
          </mc:Fallback>
        </mc:AlternateContent>
        <p:sp>
          <p:nvSpPr>
            <p:cNvPr id="192" name="椭圆 191"/>
            <p:cNvSpPr/>
            <p:nvPr/>
          </p:nvSpPr>
          <p:spPr bwMode="auto">
            <a:xfrm>
              <a:off x="7351329" y="2974700"/>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1000" b="0" i="1" u="none" strike="noStrike" cap="none" normalizeH="0" baseline="0" dirty="0">
                <a:ln>
                  <a:noFill/>
                </a:ln>
                <a:solidFill>
                  <a:srgbClr val="000000"/>
                </a:solidFill>
                <a:effectLst/>
              </a:endParaRPr>
            </a:p>
          </p:txBody>
        </p:sp>
        <p:sp>
          <p:nvSpPr>
            <p:cNvPr id="193" name="椭圆 192"/>
            <p:cNvSpPr/>
            <p:nvPr/>
          </p:nvSpPr>
          <p:spPr bwMode="auto">
            <a:xfrm>
              <a:off x="6612997" y="3420315"/>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94" name="椭圆 193"/>
            <p:cNvSpPr/>
            <p:nvPr/>
          </p:nvSpPr>
          <p:spPr bwMode="auto">
            <a:xfrm>
              <a:off x="7159342" y="3919758"/>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95" name="椭圆 194"/>
            <p:cNvSpPr/>
            <p:nvPr/>
          </p:nvSpPr>
          <p:spPr bwMode="auto">
            <a:xfrm>
              <a:off x="6460293" y="4586320"/>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96" name="椭圆 195"/>
            <p:cNvSpPr/>
            <p:nvPr/>
          </p:nvSpPr>
          <p:spPr bwMode="auto">
            <a:xfrm>
              <a:off x="7166520" y="4916533"/>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97" name="椭圆 196"/>
            <p:cNvSpPr/>
            <p:nvPr/>
          </p:nvSpPr>
          <p:spPr bwMode="auto">
            <a:xfrm>
              <a:off x="7865569" y="4730336"/>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98" name="椭圆 197"/>
            <p:cNvSpPr/>
            <p:nvPr/>
          </p:nvSpPr>
          <p:spPr bwMode="auto">
            <a:xfrm>
              <a:off x="8153601" y="3923044"/>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cxnSp>
          <p:nvCxnSpPr>
            <p:cNvPr id="199" name="直接连接符 198"/>
            <p:cNvCxnSpPr>
              <a:stCxn id="192" idx="3"/>
              <a:endCxn id="193" idx="7"/>
            </p:cNvCxnSpPr>
            <p:nvPr/>
          </p:nvCxnSpPr>
          <p:spPr bwMode="auto">
            <a:xfrm flipH="1">
              <a:off x="6858848" y="3220551"/>
              <a:ext cx="534663" cy="241946"/>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200" name="直接连接符 199"/>
            <p:cNvCxnSpPr>
              <a:stCxn id="194" idx="3"/>
              <a:endCxn id="195" idx="7"/>
            </p:cNvCxnSpPr>
            <p:nvPr/>
          </p:nvCxnSpPr>
          <p:spPr bwMode="auto">
            <a:xfrm flipH="1">
              <a:off x="6706144" y="4165609"/>
              <a:ext cx="495379" cy="462892"/>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201" name="直接连接符 200"/>
            <p:cNvCxnSpPr>
              <a:stCxn id="193" idx="5"/>
              <a:endCxn id="194" idx="1"/>
            </p:cNvCxnSpPr>
            <p:nvPr/>
          </p:nvCxnSpPr>
          <p:spPr bwMode="auto">
            <a:xfrm>
              <a:off x="6858848" y="3666166"/>
              <a:ext cx="342675" cy="295773"/>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202" name="直接连接符 201"/>
            <p:cNvCxnSpPr>
              <a:stCxn id="194" idx="4"/>
              <a:endCxn id="196" idx="0"/>
            </p:cNvCxnSpPr>
            <p:nvPr/>
          </p:nvCxnSpPr>
          <p:spPr bwMode="auto">
            <a:xfrm>
              <a:off x="7303358" y="4207790"/>
              <a:ext cx="7178" cy="708743"/>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203" name="直接连接符 202"/>
            <p:cNvCxnSpPr>
              <a:stCxn id="194" idx="5"/>
              <a:endCxn id="197" idx="1"/>
            </p:cNvCxnSpPr>
            <p:nvPr/>
          </p:nvCxnSpPr>
          <p:spPr bwMode="auto">
            <a:xfrm>
              <a:off x="7405193" y="4165609"/>
              <a:ext cx="502557" cy="606908"/>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204" name="直接连接符 203"/>
            <p:cNvCxnSpPr>
              <a:stCxn id="194" idx="6"/>
              <a:endCxn id="198" idx="2"/>
            </p:cNvCxnSpPr>
            <p:nvPr/>
          </p:nvCxnSpPr>
          <p:spPr bwMode="auto">
            <a:xfrm>
              <a:off x="7447374" y="4063774"/>
              <a:ext cx="706227" cy="3286"/>
            </a:xfrm>
            <a:prstGeom prst="line">
              <a:avLst/>
            </a:prstGeom>
            <a:solidFill>
              <a:schemeClr val="accent1"/>
            </a:solidFill>
            <a:ln w="12700" cap="flat" cmpd="sng" algn="ctr">
              <a:solidFill>
                <a:srgbClr val="000000"/>
              </a:solidFill>
              <a:prstDash val="solid"/>
              <a:round/>
              <a:headEnd type="none" w="med" len="med"/>
              <a:tailEnd type="none" w="med" len="med"/>
            </a:ln>
            <a:effectLst/>
          </p:spPr>
        </p:cxnSp>
        <p:sp>
          <p:nvSpPr>
            <p:cNvPr id="205" name="文本框 204"/>
            <p:cNvSpPr txBox="1"/>
            <p:nvPr/>
          </p:nvSpPr>
          <p:spPr>
            <a:xfrm>
              <a:off x="7390785" y="3005739"/>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1</a:t>
              </a:r>
              <a:endParaRPr lang="zh-CN" altLang="en-US" sz="1600" b="0" baseline="-25000" dirty="0">
                <a:solidFill>
                  <a:srgbClr val="000000"/>
                </a:solidFill>
              </a:endParaRPr>
            </a:p>
          </p:txBody>
        </p:sp>
        <p:sp>
          <p:nvSpPr>
            <p:cNvPr id="206" name="文本框 205"/>
            <p:cNvSpPr txBox="1"/>
            <p:nvPr/>
          </p:nvSpPr>
          <p:spPr>
            <a:xfrm>
              <a:off x="6628443" y="3433099"/>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2</a:t>
              </a:r>
              <a:endParaRPr lang="zh-CN" altLang="en-US" sz="1600" b="0" baseline="-25000" dirty="0">
                <a:solidFill>
                  <a:srgbClr val="000000"/>
                </a:solidFill>
              </a:endParaRPr>
            </a:p>
          </p:txBody>
        </p:sp>
        <p:sp>
          <p:nvSpPr>
            <p:cNvPr id="207" name="文本框 206"/>
            <p:cNvSpPr txBox="1"/>
            <p:nvPr/>
          </p:nvSpPr>
          <p:spPr>
            <a:xfrm>
              <a:off x="7143258" y="3909886"/>
              <a:ext cx="431038" cy="210359"/>
            </a:xfrm>
            <a:prstGeom prst="rect">
              <a:avLst/>
            </a:prstGeom>
            <a:noFill/>
          </p:spPr>
          <p:txBody>
            <a:bodyPr wrap="square" rtlCol="0">
              <a:spAutoFit/>
            </a:bodyPr>
            <a:lstStyle/>
            <a:p>
              <a:r>
                <a:rPr lang="en-US" altLang="zh-CN" sz="1400" b="0" i="1" dirty="0">
                  <a:solidFill>
                    <a:srgbClr val="000000"/>
                  </a:solidFill>
                </a:rPr>
                <a:t>v</a:t>
              </a:r>
              <a:r>
                <a:rPr lang="en-US" altLang="zh-CN" sz="1400" b="0" baseline="-25000" dirty="0">
                  <a:solidFill>
                    <a:srgbClr val="000000"/>
                  </a:solidFill>
                </a:rPr>
                <a:t>3</a:t>
              </a:r>
              <a:endParaRPr lang="zh-CN" altLang="en-US" sz="1400" b="0" baseline="-25000" dirty="0">
                <a:solidFill>
                  <a:srgbClr val="000000"/>
                </a:solidFill>
              </a:endParaRPr>
            </a:p>
          </p:txBody>
        </p:sp>
        <p:sp>
          <p:nvSpPr>
            <p:cNvPr id="208" name="文本框 207"/>
            <p:cNvSpPr txBox="1"/>
            <p:nvPr/>
          </p:nvSpPr>
          <p:spPr>
            <a:xfrm>
              <a:off x="6488763" y="4593416"/>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4</a:t>
              </a:r>
              <a:endParaRPr lang="zh-CN" altLang="en-US" sz="1600" b="0" baseline="-25000" dirty="0">
                <a:solidFill>
                  <a:srgbClr val="000000"/>
                </a:solidFill>
              </a:endParaRPr>
            </a:p>
          </p:txBody>
        </p:sp>
        <p:sp>
          <p:nvSpPr>
            <p:cNvPr id="209" name="文本框 208"/>
            <p:cNvSpPr txBox="1"/>
            <p:nvPr/>
          </p:nvSpPr>
          <p:spPr>
            <a:xfrm>
              <a:off x="7195039" y="4927766"/>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5</a:t>
              </a:r>
              <a:endParaRPr lang="zh-CN" altLang="en-US" sz="1600" b="0" baseline="-25000" dirty="0">
                <a:solidFill>
                  <a:srgbClr val="000000"/>
                </a:solidFill>
              </a:endParaRPr>
            </a:p>
          </p:txBody>
        </p:sp>
        <p:sp>
          <p:nvSpPr>
            <p:cNvPr id="210" name="文本框 209"/>
            <p:cNvSpPr txBox="1"/>
            <p:nvPr/>
          </p:nvSpPr>
          <p:spPr>
            <a:xfrm>
              <a:off x="7888514" y="4742502"/>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6</a:t>
              </a:r>
              <a:endParaRPr lang="zh-CN" altLang="en-US" sz="1600" b="0" baseline="-25000" dirty="0">
                <a:solidFill>
                  <a:srgbClr val="000000"/>
                </a:solidFill>
              </a:endParaRPr>
            </a:p>
          </p:txBody>
        </p:sp>
        <p:sp>
          <p:nvSpPr>
            <p:cNvPr id="211" name="文本框 210"/>
            <p:cNvSpPr txBox="1"/>
            <p:nvPr/>
          </p:nvSpPr>
          <p:spPr>
            <a:xfrm>
              <a:off x="8175656" y="3945860"/>
              <a:ext cx="288032"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7</a:t>
              </a:r>
              <a:endParaRPr lang="zh-CN" altLang="en-US" sz="1600" b="0" baseline="-25000" dirty="0">
                <a:solidFill>
                  <a:srgbClr val="000000"/>
                </a:solidFill>
              </a:endParaRPr>
            </a:p>
          </p:txBody>
        </p:sp>
        <p:sp>
          <p:nvSpPr>
            <p:cNvPr id="212" name="文本框 211"/>
            <p:cNvSpPr txBox="1"/>
            <p:nvPr/>
          </p:nvSpPr>
          <p:spPr>
            <a:xfrm>
              <a:off x="7292380" y="5225377"/>
              <a:ext cx="253712" cy="232203"/>
            </a:xfrm>
            <a:prstGeom prst="rect">
              <a:avLst/>
            </a:prstGeom>
            <a:noFill/>
          </p:spPr>
          <p:txBody>
            <a:bodyPr wrap="square" rtlCol="0">
              <a:spAutoFit/>
            </a:bodyPr>
            <a:lstStyle/>
            <a:p>
              <a:r>
                <a:rPr lang="en-US" altLang="zh-CN" sz="1600" dirty="0">
                  <a:solidFill>
                    <a:srgbClr val="FF0000"/>
                  </a:solidFill>
                </a:rPr>
                <a:t>u</a:t>
              </a:r>
              <a:endParaRPr lang="zh-CN" altLang="en-US" sz="1600" dirty="0">
                <a:solidFill>
                  <a:srgbClr val="FF0000"/>
                </a:solidFill>
              </a:endParaRPr>
            </a:p>
          </p:txBody>
        </p:sp>
        <mc:AlternateContent xmlns:mc="http://schemas.openxmlformats.org/markup-compatibility/2006" xmlns:a14="http://schemas.microsoft.com/office/drawing/2010/main">
          <mc:Choice Requires="a14">
            <p:sp>
              <p:nvSpPr>
                <p:cNvPr id="213" name="文本框 212"/>
                <p:cNvSpPr txBox="1"/>
                <p:nvPr/>
              </p:nvSpPr>
              <p:spPr>
                <a:xfrm>
                  <a:off x="6584317" y="3713305"/>
                  <a:ext cx="504056"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2</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213" name="文本框 212"/>
                <p:cNvSpPr txBox="1">
                  <a:spLocks noRot="1" noChangeAspect="1" noMove="1" noResize="1" noEditPoints="1" noAdjustHandles="1" noChangeArrowheads="1" noChangeShapeType="1" noTextEdit="1"/>
                </p:cNvSpPr>
                <p:nvPr/>
              </p:nvSpPr>
              <p:spPr>
                <a:xfrm>
                  <a:off x="6584317" y="3713305"/>
                  <a:ext cx="504056" cy="23959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文本框 213"/>
                <p:cNvSpPr txBox="1"/>
                <p:nvPr/>
              </p:nvSpPr>
              <p:spPr>
                <a:xfrm>
                  <a:off x="6244269" y="4225489"/>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4</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214" name="文本框 213"/>
                <p:cNvSpPr txBox="1">
                  <a:spLocks noRot="1" noChangeAspect="1" noMove="1" noResize="1" noEditPoints="1" noAdjustHandles="1" noChangeArrowheads="1" noChangeShapeType="1" noTextEdit="1"/>
                </p:cNvSpPr>
                <p:nvPr/>
              </p:nvSpPr>
              <p:spPr>
                <a:xfrm>
                  <a:off x="6244269" y="4225489"/>
                  <a:ext cx="1008112" cy="2395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5" name="文本框 214"/>
                <p:cNvSpPr txBox="1"/>
                <p:nvPr/>
              </p:nvSpPr>
              <p:spPr>
                <a:xfrm>
                  <a:off x="6597868" y="4505303"/>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5</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215" name="文本框 214"/>
                <p:cNvSpPr txBox="1">
                  <a:spLocks noRot="1" noChangeAspect="1" noMove="1" noResize="1" noEditPoints="1" noAdjustHandles="1" noChangeArrowheads="1" noChangeShapeType="1" noTextEdit="1"/>
                </p:cNvSpPr>
                <p:nvPr/>
              </p:nvSpPr>
              <p:spPr>
                <a:xfrm>
                  <a:off x="6597868" y="4505303"/>
                  <a:ext cx="1008112" cy="2395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6" name="文本框 215"/>
                <p:cNvSpPr txBox="1"/>
                <p:nvPr/>
              </p:nvSpPr>
              <p:spPr>
                <a:xfrm>
                  <a:off x="7465972" y="4382458"/>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6</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216" name="文本框 215"/>
                <p:cNvSpPr txBox="1">
                  <a:spLocks noRot="1" noChangeAspect="1" noMove="1" noResize="1" noEditPoints="1" noAdjustHandles="1" noChangeArrowheads="1" noChangeShapeType="1" noTextEdit="1"/>
                </p:cNvSpPr>
                <p:nvPr/>
              </p:nvSpPr>
              <p:spPr>
                <a:xfrm>
                  <a:off x="7465972" y="4382458"/>
                  <a:ext cx="1008112" cy="23959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7" name="文本框 216"/>
                <p:cNvSpPr txBox="1"/>
                <p:nvPr/>
              </p:nvSpPr>
              <p:spPr>
                <a:xfrm>
                  <a:off x="7303358" y="3746978"/>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7</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217" name="文本框 216"/>
                <p:cNvSpPr txBox="1">
                  <a:spLocks noRot="1" noChangeAspect="1" noMove="1" noResize="1" noEditPoints="1" noAdjustHandles="1" noChangeArrowheads="1" noChangeShapeType="1" noTextEdit="1"/>
                </p:cNvSpPr>
                <p:nvPr/>
              </p:nvSpPr>
              <p:spPr>
                <a:xfrm>
                  <a:off x="7303358" y="3746978"/>
                  <a:ext cx="1008112" cy="23959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8" name="文本框 217"/>
                <p:cNvSpPr txBox="1"/>
                <p:nvPr/>
              </p:nvSpPr>
              <p:spPr>
                <a:xfrm>
                  <a:off x="7649600" y="2981562"/>
                  <a:ext cx="301776"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FF0000"/>
                            </a:solidFill>
                            <a:latin typeface="Cambria Math" panose="02040503050406030204" pitchFamily="18" charset="0"/>
                          </a:rPr>
                          <m:t>𝐡</m:t>
                        </m:r>
                        <m:r>
                          <a:rPr lang="en-US" altLang="zh-CN" sz="1600" b="0" i="1" baseline="-25000" smtClean="0">
                            <a:solidFill>
                              <a:srgbClr val="FF0000"/>
                            </a:solidFill>
                            <a:latin typeface="Cambria Math" panose="02040503050406030204" pitchFamily="18" charset="0"/>
                          </a:rPr>
                          <m:t>1</m:t>
                        </m:r>
                      </m:oMath>
                    </m:oMathPara>
                  </a14:m>
                  <a:endParaRPr lang="zh-CN" altLang="en-US" sz="1600" b="0" i="1" baseline="-25000" dirty="0">
                    <a:solidFill>
                      <a:srgbClr val="FF0000"/>
                    </a:solidFill>
                  </a:endParaRPr>
                </a:p>
              </p:txBody>
            </p:sp>
          </mc:Choice>
          <mc:Fallback xmlns="">
            <p:sp>
              <p:nvSpPr>
                <p:cNvPr id="218" name="文本框 217"/>
                <p:cNvSpPr txBox="1">
                  <a:spLocks noRot="1" noChangeAspect="1" noMove="1" noResize="1" noEditPoints="1" noAdjustHandles="1" noChangeArrowheads="1" noChangeShapeType="1" noTextEdit="1"/>
                </p:cNvSpPr>
                <p:nvPr/>
              </p:nvSpPr>
              <p:spPr>
                <a:xfrm>
                  <a:off x="7649600" y="2981562"/>
                  <a:ext cx="301776" cy="2283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9" name="文本框 218"/>
                <p:cNvSpPr txBox="1"/>
                <p:nvPr/>
              </p:nvSpPr>
              <p:spPr>
                <a:xfrm>
                  <a:off x="6331068" y="3302641"/>
                  <a:ext cx="360190"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FF0000"/>
                            </a:solidFill>
                            <a:latin typeface="Cambria Math" panose="02040503050406030204" pitchFamily="18" charset="0"/>
                          </a:rPr>
                          <m:t>𝐡</m:t>
                        </m:r>
                        <m:r>
                          <a:rPr lang="en-US" altLang="zh-CN" sz="1600" b="0" i="1" baseline="-25000" smtClean="0">
                            <a:solidFill>
                              <a:srgbClr val="FF0000"/>
                            </a:solidFill>
                            <a:latin typeface="Cambria Math" panose="02040503050406030204" pitchFamily="18" charset="0"/>
                          </a:rPr>
                          <m:t>2</m:t>
                        </m:r>
                      </m:oMath>
                    </m:oMathPara>
                  </a14:m>
                  <a:endParaRPr lang="zh-CN" altLang="en-US" sz="1600" b="0" i="1" baseline="-25000" dirty="0">
                    <a:solidFill>
                      <a:srgbClr val="FF0000"/>
                    </a:solidFill>
                  </a:endParaRPr>
                </a:p>
              </p:txBody>
            </p:sp>
          </mc:Choice>
          <mc:Fallback xmlns="">
            <p:sp>
              <p:nvSpPr>
                <p:cNvPr id="219" name="文本框 218"/>
                <p:cNvSpPr txBox="1">
                  <a:spLocks noRot="1" noChangeAspect="1" noMove="1" noResize="1" noEditPoints="1" noAdjustHandles="1" noChangeArrowheads="1" noChangeShapeType="1" noTextEdit="1"/>
                </p:cNvSpPr>
                <p:nvPr/>
              </p:nvSpPr>
              <p:spPr>
                <a:xfrm>
                  <a:off x="6331068" y="3302641"/>
                  <a:ext cx="360190" cy="2283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0" name="文本框 219"/>
                <p:cNvSpPr txBox="1"/>
                <p:nvPr/>
              </p:nvSpPr>
              <p:spPr>
                <a:xfrm>
                  <a:off x="6829075" y="3679345"/>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3</m:t>
                        </m:r>
                      </m:oMath>
                    </m:oMathPara>
                  </a14:m>
                  <a:endParaRPr lang="zh-CN" altLang="en-US" sz="1600" b="0" i="1" baseline="-25000" dirty="0">
                    <a:solidFill>
                      <a:srgbClr val="002060"/>
                    </a:solidFill>
                  </a:endParaRPr>
                </a:p>
              </p:txBody>
            </p:sp>
          </mc:Choice>
          <mc:Fallback xmlns="">
            <p:sp>
              <p:nvSpPr>
                <p:cNvPr id="220" name="文本框 219"/>
                <p:cNvSpPr txBox="1">
                  <a:spLocks noRot="1" noChangeAspect="1" noMove="1" noResize="1" noEditPoints="1" noAdjustHandles="1" noChangeArrowheads="1" noChangeShapeType="1" noTextEdit="1"/>
                </p:cNvSpPr>
                <p:nvPr/>
              </p:nvSpPr>
              <p:spPr>
                <a:xfrm>
                  <a:off x="6829075" y="3679345"/>
                  <a:ext cx="1008112" cy="228333"/>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2" name="文本框 221"/>
                <p:cNvSpPr txBox="1"/>
                <p:nvPr/>
              </p:nvSpPr>
              <p:spPr>
                <a:xfrm>
                  <a:off x="7750286" y="4872960"/>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6</m:t>
                        </m:r>
                      </m:oMath>
                    </m:oMathPara>
                  </a14:m>
                  <a:endParaRPr lang="zh-CN" altLang="en-US" sz="1600" b="0" i="1" baseline="-25000" dirty="0">
                    <a:solidFill>
                      <a:srgbClr val="002060"/>
                    </a:solidFill>
                  </a:endParaRPr>
                </a:p>
              </p:txBody>
            </p:sp>
          </mc:Choice>
          <mc:Fallback xmlns="">
            <p:sp>
              <p:nvSpPr>
                <p:cNvPr id="222" name="文本框 221"/>
                <p:cNvSpPr txBox="1">
                  <a:spLocks noRot="1" noChangeAspect="1" noMove="1" noResize="1" noEditPoints="1" noAdjustHandles="1" noChangeArrowheads="1" noChangeShapeType="1" noTextEdit="1"/>
                </p:cNvSpPr>
                <p:nvPr/>
              </p:nvSpPr>
              <p:spPr>
                <a:xfrm>
                  <a:off x="7750286" y="4872960"/>
                  <a:ext cx="1008112" cy="22833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3" name="文本框 222"/>
                <p:cNvSpPr txBox="1"/>
                <p:nvPr/>
              </p:nvSpPr>
              <p:spPr>
                <a:xfrm>
                  <a:off x="6600024" y="5060187"/>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5</m:t>
                        </m:r>
                      </m:oMath>
                    </m:oMathPara>
                  </a14:m>
                  <a:endParaRPr lang="zh-CN" altLang="en-US" sz="1600" b="0" i="1" baseline="-25000" dirty="0">
                    <a:solidFill>
                      <a:srgbClr val="002060"/>
                    </a:solidFill>
                  </a:endParaRPr>
                </a:p>
              </p:txBody>
            </p:sp>
          </mc:Choice>
          <mc:Fallback xmlns="">
            <p:sp>
              <p:nvSpPr>
                <p:cNvPr id="223" name="文本框 222"/>
                <p:cNvSpPr txBox="1">
                  <a:spLocks noRot="1" noChangeAspect="1" noMove="1" noResize="1" noEditPoints="1" noAdjustHandles="1" noChangeArrowheads="1" noChangeShapeType="1" noTextEdit="1"/>
                </p:cNvSpPr>
                <p:nvPr/>
              </p:nvSpPr>
              <p:spPr>
                <a:xfrm>
                  <a:off x="6600024" y="5060187"/>
                  <a:ext cx="1008112" cy="22833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4" name="文本框 223"/>
                <p:cNvSpPr txBox="1"/>
                <p:nvPr/>
              </p:nvSpPr>
              <p:spPr>
                <a:xfrm>
                  <a:off x="6193857" y="4554286"/>
                  <a:ext cx="373588"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4</m:t>
                        </m:r>
                      </m:oMath>
                    </m:oMathPara>
                  </a14:m>
                  <a:endParaRPr lang="zh-CN" altLang="en-US" sz="1600" b="0" i="1" baseline="-25000" dirty="0">
                    <a:solidFill>
                      <a:srgbClr val="002060"/>
                    </a:solidFill>
                  </a:endParaRPr>
                </a:p>
              </p:txBody>
            </p:sp>
          </mc:Choice>
          <mc:Fallback xmlns="">
            <p:sp>
              <p:nvSpPr>
                <p:cNvPr id="224" name="文本框 223"/>
                <p:cNvSpPr txBox="1">
                  <a:spLocks noRot="1" noChangeAspect="1" noMove="1" noResize="1" noEditPoints="1" noAdjustHandles="1" noChangeArrowheads="1" noChangeShapeType="1" noTextEdit="1"/>
                </p:cNvSpPr>
                <p:nvPr/>
              </p:nvSpPr>
              <p:spPr>
                <a:xfrm>
                  <a:off x="6193857" y="4554286"/>
                  <a:ext cx="373588" cy="228333"/>
                </a:xfrm>
                <a:prstGeom prst="rect">
                  <a:avLst/>
                </a:prstGeom>
                <a:blipFill>
                  <a:blip r:embed="rId1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 name="矩形 3"/>
              <p:cNvSpPr/>
              <p:nvPr/>
            </p:nvSpPr>
            <p:spPr>
              <a:xfrm>
                <a:off x="1128770" y="6239886"/>
                <a:ext cx="6367291" cy="435184"/>
              </a:xfrm>
              <a:prstGeom prst="rect">
                <a:avLst/>
              </a:prstGeom>
              <a:solidFill>
                <a:schemeClr val="accent3">
                  <a:lumMod val="95000"/>
                </a:schemeClr>
              </a:solidFill>
              <a:ln w="6350">
                <a:solidFill>
                  <a:schemeClr val="tx1"/>
                </a:solidFill>
              </a:ln>
            </p:spPr>
            <p:txBody>
              <a:bodyPr wrap="square">
                <a:spAutoFit/>
              </a:bodyPr>
              <a:lstStyle/>
              <a:p>
                <a:pPr>
                  <a:lnSpc>
                    <a:spcPts val="2800"/>
                  </a:lnSpc>
                  <a:spcBef>
                    <a:spcPts val="600"/>
                  </a:spcBef>
                  <a:spcAft>
                    <a:spcPts val="600"/>
                  </a:spcAft>
                </a:pPr>
                <a:r>
                  <a:rPr lang="zh-CN" altLang="en-US" sz="1800" b="0" dirty="0">
                    <a:solidFill>
                      <a:srgbClr val="002060"/>
                    </a:solidFill>
                  </a:rPr>
                  <a:t>例如：</a:t>
                </a:r>
                <a14:m>
                  <m:oMath xmlns:m="http://schemas.openxmlformats.org/officeDocument/2006/math">
                    <m:sSub>
                      <m:sSubPr>
                        <m:ctrlPr>
                          <a:rPr lang="zh-CN" altLang="zh-CN" sz="1800" i="1" smtClean="0">
                            <a:solidFill>
                              <a:schemeClr val="accent6"/>
                            </a:solidFill>
                            <a:latin typeface="Cambria Math" panose="02040503050406030204" pitchFamily="18" charset="0"/>
                          </a:rPr>
                        </m:ctrlPr>
                      </m:sSubPr>
                      <m:e>
                        <m:acc>
                          <m:accPr>
                            <m:chr m:val="̅"/>
                            <m:ctrlPr>
                              <a:rPr lang="zh-CN" altLang="zh-CN" sz="1800" i="1">
                                <a:solidFill>
                                  <a:schemeClr val="accent6"/>
                                </a:solidFill>
                                <a:latin typeface="Cambria Math" panose="02040503050406030204" pitchFamily="18" charset="0"/>
                              </a:rPr>
                            </m:ctrlPr>
                          </m:accPr>
                          <m:e>
                            <m:r>
                              <a:rPr lang="en-US" altLang="zh-CN" sz="1800" i="1">
                                <a:solidFill>
                                  <a:schemeClr val="accent6"/>
                                </a:solidFill>
                                <a:latin typeface="Cambria Math" panose="02040503050406030204" pitchFamily="18" charset="0"/>
                              </a:rPr>
                              <m:t>𝐞</m:t>
                            </m:r>
                          </m:e>
                        </m:acc>
                        <m:r>
                          <a:rPr lang="en-US" altLang="zh-CN" sz="1800" i="1">
                            <a:solidFill>
                              <a:schemeClr val="accent6"/>
                            </a:solidFill>
                            <a:latin typeface="Cambria Math" panose="02040503050406030204" pitchFamily="18" charset="0"/>
                          </a:rPr>
                          <m:t>′</m:t>
                        </m:r>
                      </m:e>
                      <m:sub>
                        <m:r>
                          <a:rPr lang="en-US" altLang="zh-CN" sz="1800" b="0" i="1">
                            <a:solidFill>
                              <a:schemeClr val="accent6"/>
                            </a:solidFill>
                            <a:latin typeface="Cambria Math" panose="02040503050406030204" pitchFamily="18" charset="0"/>
                          </a:rPr>
                          <m:t>2</m:t>
                        </m:r>
                      </m:sub>
                    </m:sSub>
                  </m:oMath>
                </a14:m>
                <a:r>
                  <a:rPr lang="zh-CN" altLang="en-US" sz="1800" b="0" dirty="0">
                    <a:solidFill>
                      <a:srgbClr val="002060"/>
                    </a:solidFill>
                  </a:rPr>
                  <a:t>为</a:t>
                </a:r>
                <a14:m>
                  <m:oMath xmlns:m="http://schemas.openxmlformats.org/officeDocument/2006/math">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𝜌</m:t>
                        </m:r>
                      </m:e>
                      <m:sup>
                        <m:r>
                          <a:rPr lang="en-US" altLang="zh-CN" sz="1800" i="1">
                            <a:solidFill>
                              <a:schemeClr val="accent6"/>
                            </a:solidFill>
                            <a:latin typeface="Cambria Math" panose="02040503050406030204" pitchFamily="18" charset="0"/>
                          </a:rPr>
                          <m:t>𝑒</m:t>
                        </m:r>
                        <m:r>
                          <a:rPr lang="en-US" altLang="zh-CN" sz="1800" i="1">
                            <a:solidFill>
                              <a:schemeClr val="accent6"/>
                            </a:solidFill>
                            <a:latin typeface="Cambria Math" panose="02040503050406030204" pitchFamily="18" charset="0"/>
                          </a:rPr>
                          <m:t>→</m:t>
                        </m:r>
                        <m:r>
                          <a:rPr lang="en-US" altLang="zh-CN" sz="1800" i="1">
                            <a:solidFill>
                              <a:schemeClr val="accent6"/>
                            </a:solidFill>
                            <a:latin typeface="Cambria Math" panose="02040503050406030204" pitchFamily="18" charset="0"/>
                          </a:rPr>
                          <m:t>h</m:t>
                        </m:r>
                      </m:sup>
                    </m:sSup>
                    <m:d>
                      <m:dPr>
                        <m:ctrlPr>
                          <a:rPr lang="en-US" altLang="zh-CN" sz="1800" i="1">
                            <a:solidFill>
                              <a:srgbClr val="002060"/>
                            </a:solidFill>
                            <a:latin typeface="Cambria Math" panose="02040503050406030204" pitchFamily="18" charset="0"/>
                          </a:rPr>
                        </m:ctrlPr>
                      </m:dPr>
                      <m:e>
                        <m:d>
                          <m:dPr>
                            <m:begChr m:val="["/>
                            <m:endChr m:val="]"/>
                            <m:ctrlPr>
                              <a:rPr lang="en-US" altLang="zh-CN" sz="1800" i="1">
                                <a:solidFill>
                                  <a:srgbClr val="002060"/>
                                </a:solidFill>
                                <a:latin typeface="Cambria Math" panose="02040503050406030204" pitchFamily="18" charset="0"/>
                              </a:rPr>
                            </m:ctrlPr>
                          </m:dPr>
                          <m:e>
                            <m:sSub>
                              <m:sSubPr>
                                <m:ctrlPr>
                                  <a:rPr lang="zh-CN" altLang="zh-CN" sz="1800" i="1">
                                    <a:solidFill>
                                      <a:srgbClr val="FF0000"/>
                                    </a:solidFill>
                                    <a:latin typeface="Cambria Math" panose="02040503050406030204" pitchFamily="18" charset="0"/>
                                  </a:rPr>
                                </m:ctrlPr>
                              </m:sSubPr>
                              <m:e>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𝐞</m:t>
                                    </m:r>
                                  </m:e>
                                  <m:sup>
                                    <m:r>
                                      <a:rPr lang="en-US" altLang="zh-CN" sz="1800" i="1">
                                        <a:solidFill>
                                          <a:srgbClr val="FF0000"/>
                                        </a:solidFill>
                                        <a:latin typeface="Cambria Math" panose="02040503050406030204" pitchFamily="18" charset="0"/>
                                      </a:rPr>
                                      <m:t>′</m:t>
                                    </m:r>
                                  </m:sup>
                                </m:sSup>
                              </m:e>
                              <m:sub>
                                <m:r>
                                  <a:rPr lang="en-US" altLang="zh-CN" sz="1800" i="1">
                                    <a:solidFill>
                                      <a:srgbClr val="FF0000"/>
                                    </a:solidFill>
                                    <a:latin typeface="Cambria Math" panose="02040503050406030204" pitchFamily="18" charset="0"/>
                                  </a:rPr>
                                  <m:t>&lt;</m:t>
                                </m:r>
                                <m:r>
                                  <a:rPr lang="en-US" altLang="zh-CN" sz="1800" b="0" i="1">
                                    <a:solidFill>
                                      <a:srgbClr val="FF0000"/>
                                    </a:solidFill>
                                    <a:latin typeface="Cambria Math" panose="02040503050406030204" pitchFamily="18" charset="0"/>
                                  </a:rPr>
                                  <m:t>1</m:t>
                                </m:r>
                                <m:r>
                                  <a:rPr lang="en-US" altLang="zh-CN" sz="1800" i="1">
                                    <a:solidFill>
                                      <a:srgbClr val="FF0000"/>
                                    </a:solidFill>
                                    <a:latin typeface="Cambria Math" panose="02040503050406030204" pitchFamily="18" charset="0"/>
                                  </a:rPr>
                                  <m:t>,</m:t>
                                </m:r>
                                <m:r>
                                  <a:rPr lang="en-US" altLang="zh-CN" sz="1800" b="0" i="1">
                                    <a:solidFill>
                                      <a:srgbClr val="FF0000"/>
                                    </a:solidFill>
                                    <a:latin typeface="Cambria Math" panose="02040503050406030204" pitchFamily="18" charset="0"/>
                                  </a:rPr>
                                  <m:t>2</m:t>
                                </m:r>
                                <m:r>
                                  <a:rPr lang="en-US" altLang="zh-CN" sz="1800" i="1">
                                    <a:solidFill>
                                      <a:srgbClr val="FF0000"/>
                                    </a:solidFill>
                                    <a:latin typeface="Cambria Math" panose="02040503050406030204" pitchFamily="18" charset="0"/>
                                  </a:rPr>
                                  <m:t>&gt;</m:t>
                                </m:r>
                              </m:sub>
                            </m:sSub>
                            <m:r>
                              <a:rPr lang="en-US" altLang="zh-CN" sz="1800" i="1">
                                <a:solidFill>
                                  <a:srgbClr val="00206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𝐞</m:t>
                                    </m:r>
                                  </m:e>
                                  <m:sup>
                                    <m:r>
                                      <a:rPr lang="en-US" altLang="zh-CN" sz="1800" i="1">
                                        <a:solidFill>
                                          <a:srgbClr val="FF0000"/>
                                        </a:solidFill>
                                        <a:latin typeface="Cambria Math" panose="02040503050406030204" pitchFamily="18" charset="0"/>
                                      </a:rPr>
                                      <m:t>′</m:t>
                                    </m:r>
                                  </m:sup>
                                </m:sSup>
                              </m:e>
                              <m:sub>
                                <m:r>
                                  <a:rPr lang="en-US" altLang="zh-CN" sz="1800" i="1">
                                    <a:solidFill>
                                      <a:srgbClr val="FF0000"/>
                                    </a:solidFill>
                                    <a:latin typeface="Cambria Math" panose="02040503050406030204" pitchFamily="18" charset="0"/>
                                  </a:rPr>
                                  <m:t>&lt;</m:t>
                                </m:r>
                                <m:r>
                                  <a:rPr lang="en-US" altLang="zh-CN" sz="1800" b="0" i="1">
                                    <a:solidFill>
                                      <a:srgbClr val="FF0000"/>
                                    </a:solidFill>
                                    <a:latin typeface="Cambria Math" panose="02040503050406030204" pitchFamily="18" charset="0"/>
                                  </a:rPr>
                                  <m:t>2</m:t>
                                </m:r>
                                <m:r>
                                  <a:rPr lang="en-US" altLang="zh-CN" sz="1800" i="1">
                                    <a:solidFill>
                                      <a:srgbClr val="FF0000"/>
                                    </a:solidFill>
                                    <a:latin typeface="Cambria Math" panose="02040503050406030204" pitchFamily="18" charset="0"/>
                                  </a:rPr>
                                  <m:t>,</m:t>
                                </m:r>
                                <m:r>
                                  <a:rPr lang="en-US" altLang="zh-CN" sz="1800" b="0" i="1">
                                    <a:solidFill>
                                      <a:srgbClr val="FF0000"/>
                                    </a:solidFill>
                                    <a:latin typeface="Cambria Math" panose="02040503050406030204" pitchFamily="18" charset="0"/>
                                  </a:rPr>
                                  <m:t>3</m:t>
                                </m:r>
                                <m:r>
                                  <a:rPr lang="en-US" altLang="zh-CN" sz="1800" i="1">
                                    <a:solidFill>
                                      <a:srgbClr val="FF0000"/>
                                    </a:solidFill>
                                    <a:latin typeface="Cambria Math" panose="02040503050406030204" pitchFamily="18" charset="0"/>
                                  </a:rPr>
                                  <m:t>&gt;</m:t>
                                </m:r>
                              </m:sub>
                            </m:sSub>
                          </m:e>
                        </m:d>
                      </m:e>
                    </m:d>
                    <m:r>
                      <a:rPr lang="en-US" altLang="zh-CN" sz="1800" b="1" i="1" smtClean="0">
                        <a:solidFill>
                          <a:srgbClr val="FF0000"/>
                        </a:solidFill>
                        <a:latin typeface="Cambria Math" panose="02040503050406030204" pitchFamily="18" charset="0"/>
                      </a:rPr>
                      <m:t>     </m:t>
                    </m:r>
                    <m:sSub>
                      <m:sSubPr>
                        <m:ctrlPr>
                          <a:rPr lang="zh-CN" altLang="zh-CN" sz="1800" i="1">
                            <a:solidFill>
                              <a:schemeClr val="accent6"/>
                            </a:solidFill>
                            <a:latin typeface="Cambria Math" panose="02040503050406030204" pitchFamily="18" charset="0"/>
                          </a:rPr>
                        </m:ctrlPr>
                      </m:sSubPr>
                      <m:e>
                        <m:r>
                          <a:rPr lang="en-US" altLang="zh-CN" sz="1800" i="1">
                            <a:solidFill>
                              <a:schemeClr val="accent6"/>
                            </a:solidFill>
                            <a:latin typeface="Cambria Math" panose="02040503050406030204" pitchFamily="18" charset="0"/>
                          </a:rPr>
                          <m:t>𝐡</m:t>
                        </m:r>
                        <m:r>
                          <a:rPr lang="en-US" altLang="zh-CN" sz="1800" i="1">
                            <a:solidFill>
                              <a:schemeClr val="accent6"/>
                            </a:solidFill>
                            <a:latin typeface="Cambria Math" panose="02040503050406030204" pitchFamily="18" charset="0"/>
                          </a:rPr>
                          <m:t>′</m:t>
                        </m:r>
                      </m:e>
                      <m:sub>
                        <m:r>
                          <a:rPr lang="en-US" altLang="zh-CN" sz="1800" b="0" i="1">
                            <a:solidFill>
                              <a:schemeClr val="accent6"/>
                            </a:solidFill>
                            <a:latin typeface="Cambria Math" panose="02040503050406030204" pitchFamily="18" charset="0"/>
                          </a:rPr>
                          <m:t>2</m:t>
                        </m:r>
                      </m:sub>
                    </m:sSub>
                  </m:oMath>
                </a14:m>
                <a:r>
                  <a:rPr lang="zh-CN" altLang="en-US" sz="1800" b="0" kern="0" dirty="0">
                    <a:solidFill>
                      <a:srgbClr val="002060"/>
                    </a:solidFill>
                  </a:rPr>
                  <a:t>为</a:t>
                </a:r>
                <a14:m>
                  <m:oMath xmlns:m="http://schemas.openxmlformats.org/officeDocument/2006/math">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𝜙</m:t>
                        </m:r>
                      </m:e>
                      <m:sup>
                        <m:r>
                          <a:rPr lang="en-US" altLang="zh-CN" sz="1800" i="1">
                            <a:solidFill>
                              <a:schemeClr val="accent6"/>
                            </a:solidFill>
                            <a:latin typeface="Cambria Math" panose="02040503050406030204" pitchFamily="18" charset="0"/>
                          </a:rPr>
                          <m:t>h</m:t>
                        </m:r>
                      </m:sup>
                    </m:sSup>
                    <m:r>
                      <a:rPr lang="en-US" altLang="zh-CN" sz="1800" i="1">
                        <a:solidFill>
                          <a:srgbClr val="00206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acc>
                          <m:accPr>
                            <m:chr m:val="̅"/>
                            <m:ctrlPr>
                              <a:rPr lang="zh-CN" altLang="zh-CN" sz="1800" i="1">
                                <a:solidFill>
                                  <a:srgbClr val="FF0000"/>
                                </a:solidFill>
                                <a:latin typeface="Cambria Math" panose="02040503050406030204" pitchFamily="18" charset="0"/>
                              </a:rPr>
                            </m:ctrlPr>
                          </m:accPr>
                          <m:e>
                            <m:r>
                              <a:rPr lang="en-US" altLang="zh-CN" sz="1800" i="1">
                                <a:solidFill>
                                  <a:srgbClr val="FF0000"/>
                                </a:solidFill>
                                <a:latin typeface="Cambria Math" panose="02040503050406030204" pitchFamily="18" charset="0"/>
                              </a:rPr>
                              <m:t>𝐞</m:t>
                            </m:r>
                          </m:e>
                        </m:acc>
                        <m:r>
                          <a:rPr lang="en-US" altLang="zh-CN" sz="1800" i="1">
                            <a:solidFill>
                              <a:srgbClr val="FF0000"/>
                            </a:solidFill>
                            <a:latin typeface="Cambria Math" panose="02040503050406030204" pitchFamily="18" charset="0"/>
                          </a:rPr>
                          <m:t>′</m:t>
                        </m:r>
                      </m:e>
                      <m:sub>
                        <m:r>
                          <a:rPr lang="en-US" altLang="zh-CN" sz="1800" b="0" i="1">
                            <a:solidFill>
                              <a:srgbClr val="FF0000"/>
                            </a:solidFill>
                            <a:latin typeface="Cambria Math" panose="02040503050406030204" pitchFamily="18" charset="0"/>
                          </a:rPr>
                          <m:t>2</m:t>
                        </m:r>
                      </m:sub>
                    </m:sSub>
                    <m:r>
                      <a:rPr lang="en-US" altLang="zh-CN" sz="1800" i="1">
                        <a:solidFill>
                          <a:srgbClr val="00206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r>
                          <a:rPr lang="en-US" altLang="zh-CN" sz="1800" i="1">
                            <a:solidFill>
                              <a:srgbClr val="FF0000"/>
                            </a:solidFill>
                            <a:latin typeface="Cambria Math" panose="02040503050406030204" pitchFamily="18" charset="0"/>
                          </a:rPr>
                          <m:t>𝐡</m:t>
                        </m:r>
                      </m:e>
                      <m:sub>
                        <m:r>
                          <a:rPr lang="en-US" altLang="zh-CN" sz="1800" b="0" i="1">
                            <a:solidFill>
                              <a:srgbClr val="FF0000"/>
                            </a:solidFill>
                            <a:latin typeface="Cambria Math" panose="02040503050406030204" pitchFamily="18" charset="0"/>
                          </a:rPr>
                          <m:t>2</m:t>
                        </m:r>
                      </m:sub>
                    </m:sSub>
                    <m:r>
                      <a:rPr lang="en-US" altLang="zh-CN" sz="1800" i="1">
                        <a:solidFill>
                          <a:srgbClr val="002060"/>
                        </a:solidFill>
                        <a:latin typeface="Cambria Math" panose="02040503050406030204" pitchFamily="18" charset="0"/>
                      </a:rPr>
                      <m:t>,</m:t>
                    </m:r>
                    <m:r>
                      <a:rPr lang="en-US" altLang="zh-CN" sz="1800" i="1">
                        <a:solidFill>
                          <a:srgbClr val="FF0000"/>
                        </a:solidFill>
                        <a:latin typeface="Cambria Math" panose="02040503050406030204" pitchFamily="18" charset="0"/>
                      </a:rPr>
                      <m:t>𝐮</m:t>
                    </m:r>
                    <m:r>
                      <a:rPr lang="en-US" altLang="zh-CN" sz="1800" i="1">
                        <a:solidFill>
                          <a:srgbClr val="002060"/>
                        </a:solidFill>
                        <a:latin typeface="Cambria Math" panose="02040503050406030204" pitchFamily="18" charset="0"/>
                      </a:rPr>
                      <m:t>)</m:t>
                    </m:r>
                  </m:oMath>
                </a14:m>
                <a:endParaRPr lang="en-US" altLang="zh-CN" sz="1800" b="0" kern="0" dirty="0">
                  <a:solidFill>
                    <a:srgbClr val="00206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1128770" y="6239886"/>
                <a:ext cx="6367291" cy="435184"/>
              </a:xfrm>
              <a:prstGeom prst="rect">
                <a:avLst/>
              </a:prstGeom>
              <a:blipFill>
                <a:blip r:embed="rId16"/>
                <a:stretch>
                  <a:fillRect l="-765" t="-1389" b="-12500"/>
                </a:stretch>
              </a:blipFill>
              <a:ln w="635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12692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ChangeArrowheads="1"/>
          </p:cNvSpPr>
          <p:nvPr/>
        </p:nvSpPr>
        <p:spPr bwMode="auto">
          <a:xfrm>
            <a:off x="685800" y="609600"/>
            <a:ext cx="7772400" cy="1143000"/>
          </a:xfrm>
          <a:prstGeom prst="rect">
            <a:avLst/>
          </a:prstGeom>
          <a:noFill/>
          <a:ln w="9525">
            <a:noFill/>
            <a:miter lim="800000"/>
          </a:ln>
        </p:spPr>
        <p:txBody>
          <a:bodyPr anchor="ctr"/>
          <a:lstStyle/>
          <a:p>
            <a:pPr algn="ctr">
              <a:lnSpc>
                <a:spcPct val="85000"/>
              </a:lnSpc>
              <a:spcBef>
                <a:spcPct val="0"/>
              </a:spcBef>
              <a:buClrTx/>
              <a:buFontTx/>
              <a:buNone/>
            </a:pPr>
            <a:endParaRPr lang="zh-CN" altLang="en-US" sz="4400" b="0">
              <a:solidFill>
                <a:schemeClr val="tx2"/>
              </a:solidFill>
            </a:endParaRPr>
          </a:p>
        </p:txBody>
      </p:sp>
      <p:sp>
        <p:nvSpPr>
          <p:cNvPr id="16389" name="Rectangle 52"/>
          <p:cNvSpPr>
            <a:spLocks noGrp="1" noChangeArrowheads="1"/>
          </p:cNvSpPr>
          <p:nvPr>
            <p:ph type="title" idx="4294967295"/>
          </p:nvPr>
        </p:nvSpPr>
        <p:spPr>
          <a:xfrm>
            <a:off x="1295400" y="609600"/>
            <a:ext cx="7378700" cy="1143000"/>
          </a:xfrm>
        </p:spPr>
        <p:txBody>
          <a:bodyPr/>
          <a:lstStyle/>
          <a:p>
            <a:pPr eaLnBrk="1" hangingPunct="1"/>
            <a:r>
              <a:rPr lang="zh-CN" altLang="en-US" dirty="0">
                <a:ea typeface="黑体" panose="02010609060101010101" pitchFamily="2" charset="-122"/>
              </a:rPr>
              <a:t>图神经网络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52" name="Rectangle 3"/>
              <p:cNvSpPr txBox="1">
                <a:spLocks noChangeArrowheads="1"/>
              </p:cNvSpPr>
              <p:nvPr/>
            </p:nvSpPr>
            <p:spPr>
              <a:xfrm>
                <a:off x="685800" y="2057400"/>
                <a:ext cx="7958138" cy="4683968"/>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marL="0" indent="0" eaLnBrk="1" hangingPunct="1">
                  <a:lnSpc>
                    <a:spcPts val="2800"/>
                  </a:lnSpc>
                  <a:spcBef>
                    <a:spcPts val="600"/>
                  </a:spcBef>
                  <a:spcAft>
                    <a:spcPts val="600"/>
                  </a:spcAft>
                  <a:buNone/>
                </a:pPr>
                <a:r>
                  <a:rPr lang="zh-CN" altLang="en-US" sz="2000" kern="0" dirty="0">
                    <a:solidFill>
                      <a:srgbClr val="0000FF"/>
                    </a:solidFill>
                    <a:ea typeface="黑体" panose="02010609060101010101" pitchFamily="2" charset="-122"/>
                  </a:rPr>
                  <a:t>图更新</a:t>
                </a:r>
                <a:endParaRPr lang="en-US" altLang="zh-CN" sz="2000" kern="0" dirty="0">
                  <a:solidFill>
                    <a:srgbClr val="0000FF"/>
                  </a:solidFill>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边更新以及节点更新后，输入全图的边特征和节点特征</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利用聚合函数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𝜌</m:t>
                        </m:r>
                      </m:e>
                      <m:sup>
                        <m:r>
                          <a:rPr lang="en-US" altLang="zh-CN" sz="1800" b="0">
                            <a:solidFill>
                              <a:srgbClr val="002060"/>
                            </a:solidFill>
                            <a:latin typeface="Cambria Math" panose="02040503050406030204" pitchFamily="18" charset="0"/>
                            <a:ea typeface="黑体" panose="02010609060101010101" pitchFamily="2" charset="-122"/>
                          </a:rPr>
                          <m:t>𝑒</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𝑢</m:t>
                        </m:r>
                      </m:sup>
                    </m:sSup>
                  </m:oMath>
                </a14:m>
                <a:r>
                  <a:rPr lang="zh-CN" altLang="zh-CN" sz="1800" b="0" dirty="0">
                    <a:solidFill>
                      <a:srgbClr val="002060"/>
                    </a:solidFill>
                    <a:latin typeface="+mj-lt"/>
                    <a:ea typeface="黑体" panose="02010609060101010101" pitchFamily="2" charset="-122"/>
                  </a:rPr>
                  <a:t>聚合所有的边特征</a:t>
                </a:r>
                <a:endParaRPr lang="en-US" altLang="zh-CN" sz="18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600"/>
                  </a:spcAft>
                  <a:buNone/>
                </a:pPr>
                <a:r>
                  <a:rPr lang="en-US" altLang="zh-CN" sz="1800" b="0" dirty="0">
                    <a:solidFill>
                      <a:srgbClr val="002060"/>
                    </a:solidFill>
                    <a:latin typeface="+mj-lt"/>
                    <a:ea typeface="黑体" panose="02010609060101010101" pitchFamily="2" charset="-122"/>
                  </a:rPr>
                  <a:t>	</a:t>
                </a:r>
                <a14:m>
                  <m:oMath xmlns:m="http://schemas.openxmlformats.org/officeDocument/2006/math">
                    <m:acc>
                      <m:accPr>
                        <m:chr m:val="̅"/>
                        <m:ctrlPr>
                          <a:rPr lang="zh-CN" altLang="zh-CN" sz="1800" b="0" i="1">
                            <a:solidFill>
                              <a:srgbClr val="002060"/>
                            </a:solidFill>
                            <a:latin typeface="Cambria Math" panose="02040503050406030204" pitchFamily="18" charset="0"/>
                            <a:ea typeface="黑体" panose="02010609060101010101" pitchFamily="2" charset="-122"/>
                          </a:rPr>
                        </m:ctrlPr>
                      </m:accPr>
                      <m:e>
                        <m:r>
                          <a:rPr lang="en-US" altLang="zh-CN" sz="1800" b="0">
                            <a:solidFill>
                              <a:srgbClr val="002060"/>
                            </a:solidFill>
                            <a:latin typeface="Cambria Math" panose="02040503050406030204" pitchFamily="18" charset="0"/>
                            <a:ea typeface="黑体" panose="02010609060101010101" pitchFamily="2" charset="-122"/>
                          </a:rPr>
                          <m:t>𝐞</m:t>
                        </m:r>
                      </m:e>
                    </m:acc>
                    <m:r>
                      <a:rPr lang="en-US" altLang="zh-CN" sz="1800" b="0">
                        <a:solidFill>
                          <a:srgbClr val="002060"/>
                        </a:solidFill>
                        <a:latin typeface="Cambria Math" panose="02040503050406030204" pitchFamily="18" charset="0"/>
                        <a:ea typeface="黑体" panose="02010609060101010101" pitchFamily="2" charset="-122"/>
                      </a:rPr>
                      <m:t>′=</m:t>
                    </m:r>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𝜌</m:t>
                        </m:r>
                      </m:e>
                      <m:sup>
                        <m:r>
                          <a:rPr lang="en-US" altLang="zh-CN" sz="1800" b="0">
                            <a:solidFill>
                              <a:srgbClr val="002060"/>
                            </a:solidFill>
                            <a:latin typeface="Cambria Math" panose="02040503050406030204" pitchFamily="18" charset="0"/>
                            <a:ea typeface="黑体" panose="02010609060101010101" pitchFamily="2" charset="-122"/>
                          </a:rPr>
                          <m:t>𝑒</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𝑢</m:t>
                        </m:r>
                      </m:sup>
                    </m:sSup>
                    <m:r>
                      <a:rPr lang="en-US" altLang="zh-CN" sz="1800" b="0">
                        <a:solidFill>
                          <a:srgbClr val="002060"/>
                        </a:solidFill>
                        <a:latin typeface="Cambria Math" panose="02040503050406030204" pitchFamily="18" charset="0"/>
                        <a:ea typeface="黑体" panose="02010609060101010101" pitchFamily="2" charset="-122"/>
                      </a:rPr>
                      <m:t>([</m:t>
                    </m:r>
                    <m:sSub>
                      <m:sSubPr>
                        <m:ctrlPr>
                          <a:rPr lang="zh-CN" altLang="zh-CN" sz="1800" b="0" i="1">
                            <a:solidFill>
                              <a:srgbClr val="002060"/>
                            </a:solidFill>
                            <a:latin typeface="Cambria Math" panose="02040503050406030204" pitchFamily="18" charset="0"/>
                            <a:ea typeface="黑体" panose="02010609060101010101" pitchFamily="2" charset="-122"/>
                          </a:rPr>
                        </m:ctrlPr>
                      </m:sSubPr>
                      <m:e>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𝐞</m:t>
                            </m:r>
                          </m:e>
                          <m:sup>
                            <m:r>
                              <a:rPr lang="en-US" altLang="zh-CN" sz="1800" b="0">
                                <a:solidFill>
                                  <a:srgbClr val="002060"/>
                                </a:solidFill>
                                <a:latin typeface="Cambria Math" panose="02040503050406030204" pitchFamily="18" charset="0"/>
                                <a:ea typeface="黑体" panose="02010609060101010101" pitchFamily="2" charset="-122"/>
                              </a:rPr>
                              <m:t>′</m:t>
                            </m:r>
                          </m:sup>
                        </m:sSup>
                      </m:e>
                      <m: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sub>
                    </m:sSub>
                    <m:r>
                      <a:rPr lang="en-US" altLang="zh-CN" sz="1800" b="0">
                        <a:solidFill>
                          <a:srgbClr val="002060"/>
                        </a:solidFill>
                        <a:latin typeface="Cambria Math" panose="02040503050406030204" pitchFamily="18" charset="0"/>
                        <a:ea typeface="黑体" panose="02010609060101010101" pitchFamily="2" charset="-122"/>
                      </a:rPr>
                      <m:t>,∀&lt;</m:t>
                    </m:r>
                    <m:r>
                      <a:rPr lang="en-US" altLang="zh-CN" sz="1800" b="0">
                        <a:solidFill>
                          <a:srgbClr val="002060"/>
                        </a:solidFill>
                        <a:latin typeface="Cambria Math" panose="02040503050406030204" pitchFamily="18" charset="0"/>
                        <a:ea typeface="黑体" panose="02010609060101010101" pitchFamily="2" charset="-122"/>
                      </a:rPr>
                      <m:t>𝑖</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𝑗</m:t>
                    </m:r>
                    <m:r>
                      <a:rPr lang="en-US" altLang="zh-CN" sz="1800" b="0">
                        <a:solidFill>
                          <a:srgbClr val="002060"/>
                        </a:solidFill>
                        <a:latin typeface="Cambria Math" panose="02040503050406030204" pitchFamily="18" charset="0"/>
                        <a:ea typeface="黑体" panose="02010609060101010101" pitchFamily="2" charset="-122"/>
                      </a:rPr>
                      <m:t>&gt;∈</m:t>
                    </m:r>
                    <m:r>
                      <a:rPr lang="en-US" altLang="zh-CN" sz="1800" b="0">
                        <a:solidFill>
                          <a:srgbClr val="002060"/>
                        </a:solidFill>
                        <a:latin typeface="Cambria Math" panose="02040503050406030204" pitchFamily="18" charset="0"/>
                        <a:ea typeface="黑体" panose="02010609060101010101" pitchFamily="2" charset="-122"/>
                      </a:rPr>
                      <m:t>𝐸</m:t>
                    </m:r>
                    <m:r>
                      <a:rPr lang="en-US" altLang="zh-CN" sz="1800" b="0">
                        <a:solidFill>
                          <a:srgbClr val="002060"/>
                        </a:solidFill>
                        <a:latin typeface="Cambria Math" panose="02040503050406030204" pitchFamily="18" charset="0"/>
                        <a:ea typeface="黑体" panose="02010609060101010101" pitchFamily="2" charset="-122"/>
                      </a:rPr>
                      <m:t>])</m:t>
                    </m:r>
                  </m:oMath>
                </a14:m>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利用聚合函数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𝜌</m:t>
                        </m:r>
                      </m:e>
                      <m:sup>
                        <m:r>
                          <a:rPr lang="en-US" altLang="zh-CN" sz="1800" b="0">
                            <a:solidFill>
                              <a:srgbClr val="002060"/>
                            </a:solidFill>
                            <a:latin typeface="Cambria Math" panose="02040503050406030204" pitchFamily="18" charset="0"/>
                            <a:ea typeface="黑体" panose="02010609060101010101" pitchFamily="2" charset="-122"/>
                          </a:rPr>
                          <m:t>h</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𝑢</m:t>
                        </m:r>
                      </m:sup>
                    </m:sSup>
                  </m:oMath>
                </a14:m>
                <a:r>
                  <a:rPr lang="zh-CN" altLang="en-US" sz="1800" b="0" dirty="0">
                    <a:solidFill>
                      <a:srgbClr val="002060"/>
                    </a:solidFill>
                    <a:latin typeface="+mj-lt"/>
                    <a:ea typeface="黑体" panose="02010609060101010101" pitchFamily="2" charset="-122"/>
                  </a:rPr>
                  <a:t>聚合所有节点特征</a:t>
                </a:r>
                <a:endParaRPr lang="en-US" altLang="zh-CN" sz="18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600"/>
                  </a:spcAft>
                  <a:buNone/>
                </a:pPr>
                <a:r>
                  <a:rPr lang="en-US" altLang="zh-CN" sz="1800" dirty="0">
                    <a:solidFill>
                      <a:schemeClr val="accent6"/>
                    </a:solidFill>
                  </a:rPr>
                  <a:t>                     </a:t>
                </a:r>
                <a14:m>
                  <m:oMath xmlns:m="http://schemas.openxmlformats.org/officeDocument/2006/math">
                    <m:acc>
                      <m:accPr>
                        <m:chr m:val="̅"/>
                        <m:ctrlPr>
                          <a:rPr lang="zh-CN" altLang="zh-CN" sz="1800" i="1">
                            <a:solidFill>
                              <a:schemeClr val="accent6"/>
                            </a:solidFill>
                            <a:latin typeface="Cambria Math" panose="02040503050406030204" pitchFamily="18" charset="0"/>
                          </a:rPr>
                        </m:ctrlPr>
                      </m:accPr>
                      <m:e>
                        <m:r>
                          <a:rPr lang="en-US" altLang="zh-CN" sz="1800" i="1">
                            <a:solidFill>
                              <a:schemeClr val="accent6"/>
                            </a:solidFill>
                            <a:latin typeface="Cambria Math" panose="02040503050406030204" pitchFamily="18" charset="0"/>
                          </a:rPr>
                          <m:t>𝐡</m:t>
                        </m:r>
                      </m:e>
                    </m:acc>
                    <m:r>
                      <a:rPr lang="en-US" altLang="zh-CN" sz="1800" i="1">
                        <a:solidFill>
                          <a:schemeClr val="accent6"/>
                        </a:solidFill>
                        <a:latin typeface="Cambria Math" panose="02040503050406030204" pitchFamily="18" charset="0"/>
                      </a:rPr>
                      <m:t>′</m:t>
                    </m:r>
                    <m:r>
                      <a:rPr lang="en-US" altLang="zh-CN" sz="1800" i="1">
                        <a:solidFill>
                          <a:srgbClr val="002060"/>
                        </a:solidFill>
                        <a:latin typeface="Cambria Math" panose="02040503050406030204" pitchFamily="18" charset="0"/>
                      </a:rPr>
                      <m:t>=</m:t>
                    </m:r>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𝜌</m:t>
                        </m:r>
                      </m:e>
                      <m:sup>
                        <m:r>
                          <a:rPr lang="en-US" altLang="zh-CN" sz="1800" i="1">
                            <a:solidFill>
                              <a:schemeClr val="accent6"/>
                            </a:solidFill>
                            <a:latin typeface="Cambria Math" panose="02040503050406030204" pitchFamily="18" charset="0"/>
                          </a:rPr>
                          <m:t>h</m:t>
                        </m:r>
                        <m:r>
                          <a:rPr lang="en-US" altLang="zh-CN" sz="1800" i="1">
                            <a:solidFill>
                              <a:schemeClr val="accent6"/>
                            </a:solidFill>
                            <a:latin typeface="Cambria Math" panose="02040503050406030204" pitchFamily="18" charset="0"/>
                          </a:rPr>
                          <m:t>→</m:t>
                        </m:r>
                        <m:r>
                          <a:rPr lang="en-US" altLang="zh-CN" sz="1800" i="1">
                            <a:solidFill>
                              <a:schemeClr val="accent6"/>
                            </a:solidFill>
                            <a:latin typeface="Cambria Math" panose="02040503050406030204" pitchFamily="18" charset="0"/>
                          </a:rPr>
                          <m:t>𝑢</m:t>
                        </m:r>
                      </m:sup>
                    </m:sSup>
                    <m:r>
                      <a:rPr lang="en-US" altLang="zh-CN" sz="1800" i="1">
                        <a:solidFill>
                          <a:srgbClr val="002060"/>
                        </a:solidFill>
                        <a:latin typeface="Cambria Math" panose="02040503050406030204" pitchFamily="18" charset="0"/>
                      </a:rPr>
                      <m:t>([</m:t>
                    </m:r>
                    <m:sSub>
                      <m:sSubPr>
                        <m:ctrlPr>
                          <a:rPr lang="zh-CN" altLang="zh-CN" sz="1800" i="1">
                            <a:solidFill>
                              <a:srgbClr val="FF0000"/>
                            </a:solidFill>
                            <a:latin typeface="Cambria Math" panose="02040503050406030204" pitchFamily="18" charset="0"/>
                          </a:rPr>
                        </m:ctrlPr>
                      </m:sSubPr>
                      <m:e>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𝐡</m:t>
                            </m:r>
                          </m:e>
                          <m:sup>
                            <m:r>
                              <a:rPr lang="en-US" altLang="zh-CN" sz="1800" i="1">
                                <a:solidFill>
                                  <a:srgbClr val="FF0000"/>
                                </a:solidFill>
                                <a:latin typeface="Cambria Math" panose="02040503050406030204" pitchFamily="18" charset="0"/>
                              </a:rPr>
                              <m:t>′</m:t>
                            </m:r>
                          </m:sup>
                        </m:sSup>
                      </m:e>
                      <m:sub>
                        <m:r>
                          <a:rPr lang="en-US" altLang="zh-CN" sz="1800" i="1">
                            <a:solidFill>
                              <a:srgbClr val="FF0000"/>
                            </a:solidFill>
                            <a:latin typeface="Cambria Math" panose="02040503050406030204" pitchFamily="18" charset="0"/>
                          </a:rPr>
                          <m:t>𝑖</m:t>
                        </m:r>
                      </m:sub>
                    </m:sSub>
                    <m:r>
                      <a:rPr lang="en-US" altLang="zh-CN" sz="1800" i="1">
                        <a:solidFill>
                          <a:srgbClr val="002060"/>
                        </a:solidFill>
                        <a:latin typeface="Cambria Math" panose="02040503050406030204" pitchFamily="18" charset="0"/>
                      </a:rPr>
                      <m:t>,∀</m:t>
                    </m:r>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𝑣</m:t>
                        </m:r>
                      </m:e>
                      <m:sub>
                        <m:r>
                          <a:rPr lang="en-US" altLang="zh-CN" sz="1800" i="1">
                            <a:solidFill>
                              <a:srgbClr val="002060"/>
                            </a:solidFill>
                            <a:latin typeface="Cambria Math" panose="02040503050406030204" pitchFamily="18" charset="0"/>
                          </a:rPr>
                          <m:t>𝑖</m:t>
                        </m:r>
                      </m:sub>
                    </m:sSub>
                    <m:r>
                      <a:rPr lang="en-US" altLang="zh-CN" sz="1800">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𝑉</m:t>
                    </m:r>
                    <m:r>
                      <a:rPr lang="en-US" altLang="zh-CN" sz="1800" i="1">
                        <a:solidFill>
                          <a:srgbClr val="002060"/>
                        </a:solidFill>
                        <a:latin typeface="Cambria Math" panose="02040503050406030204" pitchFamily="18" charset="0"/>
                      </a:rPr>
                      <m:t>])</m:t>
                    </m:r>
                  </m:oMath>
                </a14:m>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zh-CN" sz="1800" b="0" dirty="0">
                    <a:solidFill>
                      <a:srgbClr val="002060"/>
                    </a:solidFill>
                    <a:ea typeface="黑体" panose="02010609060101010101" pitchFamily="2" charset="-122"/>
                  </a:rPr>
                  <a:t>利用更新函数</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𝜙</m:t>
                        </m:r>
                      </m:e>
                      <m:sup>
                        <m:r>
                          <a:rPr lang="en-US" altLang="zh-CN" sz="1800" b="0">
                            <a:solidFill>
                              <a:srgbClr val="002060"/>
                            </a:solidFill>
                            <a:latin typeface="Cambria Math" panose="02040503050406030204" pitchFamily="18" charset="0"/>
                            <a:ea typeface="黑体" panose="02010609060101010101" pitchFamily="2" charset="-122"/>
                          </a:rPr>
                          <m:t>𝑢</m:t>
                        </m:r>
                      </m:sup>
                    </m:sSup>
                  </m:oMath>
                </a14:m>
                <a:r>
                  <a:rPr lang="zh-CN" altLang="zh-CN" sz="1800" b="0" dirty="0">
                    <a:solidFill>
                      <a:srgbClr val="002060"/>
                    </a:solidFill>
                    <a:ea typeface="黑体" panose="02010609060101010101" pitchFamily="2" charset="-122"/>
                  </a:rPr>
                  <a:t>得到新的全图特征</a:t>
                </a:r>
                <a14:m>
                  <m:oMath xmlns:m="http://schemas.openxmlformats.org/officeDocument/2006/math">
                    <m:sSup>
                      <m:sSupPr>
                        <m:ctrlPr>
                          <a:rPr lang="zh-CN" altLang="zh-CN" sz="1800" b="0" i="1">
                            <a:solidFill>
                              <a:srgbClr val="002060"/>
                            </a:solidFill>
                            <a:latin typeface="Cambria Math" panose="02040503050406030204" pitchFamily="18" charset="0"/>
                            <a:ea typeface="黑体" panose="02010609060101010101" pitchFamily="2" charset="-122"/>
                          </a:rPr>
                        </m:ctrlPr>
                      </m:sSupPr>
                      <m:e>
                        <m:r>
                          <a:rPr lang="en-US" altLang="zh-CN" sz="1800" b="0">
                            <a:solidFill>
                              <a:srgbClr val="002060"/>
                            </a:solidFill>
                            <a:latin typeface="Cambria Math" panose="02040503050406030204" pitchFamily="18" charset="0"/>
                            <a:ea typeface="黑体" panose="02010609060101010101" pitchFamily="2" charset="-122"/>
                          </a:rPr>
                          <m:t>𝐮</m:t>
                        </m:r>
                      </m:e>
                      <m:sup>
                        <m:r>
                          <a:rPr lang="en-US" altLang="zh-CN" sz="1800" b="0">
                            <a:solidFill>
                              <a:srgbClr val="002060"/>
                            </a:solidFill>
                            <a:latin typeface="Cambria Math" panose="02040503050406030204" pitchFamily="18" charset="0"/>
                            <a:ea typeface="黑体" panose="02010609060101010101" pitchFamily="2" charset="-122"/>
                          </a:rPr>
                          <m:t>′</m:t>
                        </m:r>
                      </m:sup>
                    </m:sSup>
                  </m:oMath>
                </a14:m>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en-US" altLang="zh-CN" sz="1800" b="0" i="1" kern="0" dirty="0">
                    <a:solidFill>
                      <a:srgbClr val="002060"/>
                    </a:solidFill>
                    <a:latin typeface="Cambria Math" panose="02040503050406030204" pitchFamily="18" charset="0"/>
                    <a:ea typeface="黑体" panose="02010609060101010101" pitchFamily="2" charset="-122"/>
                  </a:rPr>
                  <a:t>	         </a:t>
                </a:r>
                <a14:m>
                  <m:oMath xmlns:m="http://schemas.openxmlformats.org/officeDocument/2006/math">
                    <m:sSup>
                      <m:sSupPr>
                        <m:ctrlPr>
                          <a:rPr lang="zh-CN" altLang="zh-CN" sz="1800" i="1" smtClean="0">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𝐮</m:t>
                        </m:r>
                      </m:e>
                      <m:sup>
                        <m:r>
                          <a:rPr lang="en-US" altLang="zh-CN" sz="1800" i="1">
                            <a:solidFill>
                              <a:schemeClr val="accent6"/>
                            </a:solidFill>
                            <a:latin typeface="Cambria Math" panose="02040503050406030204" pitchFamily="18" charset="0"/>
                          </a:rPr>
                          <m:t>′</m:t>
                        </m:r>
                      </m:sup>
                    </m:sSup>
                    <m:r>
                      <a:rPr lang="en-US" altLang="zh-CN" sz="1800" i="1">
                        <a:solidFill>
                          <a:srgbClr val="002060"/>
                        </a:solidFill>
                        <a:latin typeface="Cambria Math" panose="02040503050406030204" pitchFamily="18" charset="0"/>
                      </a:rPr>
                      <m:t>=</m:t>
                    </m:r>
                    <m:sSup>
                      <m:sSupPr>
                        <m:ctrlPr>
                          <a:rPr lang="zh-CN" altLang="zh-CN" sz="1800" i="1" smtClean="0">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𝜙</m:t>
                        </m:r>
                      </m:e>
                      <m:sup>
                        <m:r>
                          <a:rPr lang="en-US" altLang="zh-CN" sz="1800" i="1">
                            <a:solidFill>
                              <a:schemeClr val="accent6"/>
                            </a:solidFill>
                            <a:latin typeface="Cambria Math" panose="02040503050406030204" pitchFamily="18" charset="0"/>
                          </a:rPr>
                          <m:t>𝑢</m:t>
                        </m:r>
                      </m:sup>
                    </m:sSup>
                    <m:r>
                      <a:rPr lang="en-US" altLang="zh-CN" sz="1800" i="1">
                        <a:solidFill>
                          <a:srgbClr val="002060"/>
                        </a:solidFill>
                        <a:latin typeface="Cambria Math" panose="02040503050406030204" pitchFamily="18" charset="0"/>
                      </a:rPr>
                      <m:t>(</m:t>
                    </m:r>
                    <m:acc>
                      <m:accPr>
                        <m:chr m:val="̅"/>
                        <m:ctrlPr>
                          <a:rPr lang="zh-CN" altLang="zh-CN" sz="1800" i="1" smtClean="0">
                            <a:solidFill>
                              <a:schemeClr val="accent6"/>
                            </a:solidFill>
                            <a:latin typeface="Cambria Math" panose="02040503050406030204" pitchFamily="18" charset="0"/>
                          </a:rPr>
                        </m:ctrlPr>
                      </m:accPr>
                      <m:e>
                        <m:r>
                          <a:rPr lang="en-US" altLang="zh-CN" sz="1800" i="1">
                            <a:solidFill>
                              <a:schemeClr val="accent6"/>
                            </a:solidFill>
                            <a:latin typeface="Cambria Math" panose="02040503050406030204" pitchFamily="18" charset="0"/>
                          </a:rPr>
                          <m:t>𝐞</m:t>
                        </m:r>
                      </m:e>
                    </m:acc>
                    <m:r>
                      <a:rPr lang="en-US" altLang="zh-CN" sz="1800" i="1">
                        <a:solidFill>
                          <a:schemeClr val="accent6"/>
                        </a:solidFill>
                        <a:latin typeface="Cambria Math" panose="02040503050406030204" pitchFamily="18" charset="0"/>
                      </a:rPr>
                      <m:t>′,</m:t>
                    </m:r>
                    <m:acc>
                      <m:accPr>
                        <m:chr m:val="̅"/>
                        <m:ctrlPr>
                          <a:rPr lang="zh-CN" altLang="zh-CN" sz="1800" i="1" smtClean="0">
                            <a:solidFill>
                              <a:schemeClr val="accent6"/>
                            </a:solidFill>
                            <a:latin typeface="Cambria Math" panose="02040503050406030204" pitchFamily="18" charset="0"/>
                          </a:rPr>
                        </m:ctrlPr>
                      </m:accPr>
                      <m:e>
                        <m:r>
                          <a:rPr lang="en-US" altLang="zh-CN" sz="1800" i="1">
                            <a:solidFill>
                              <a:schemeClr val="accent6"/>
                            </a:solidFill>
                            <a:latin typeface="Cambria Math" panose="02040503050406030204" pitchFamily="18" charset="0"/>
                          </a:rPr>
                          <m:t>𝐡</m:t>
                        </m:r>
                      </m:e>
                    </m:acc>
                    <m:r>
                      <a:rPr lang="en-US" altLang="zh-CN" sz="1800" i="1">
                        <a:solidFill>
                          <a:schemeClr val="accent6"/>
                        </a:solidFill>
                        <a:latin typeface="Cambria Math" panose="02040503050406030204" pitchFamily="18" charset="0"/>
                      </a:rPr>
                      <m:t>′</m:t>
                    </m:r>
                    <m:r>
                      <a:rPr lang="en-US" altLang="zh-CN" sz="1800" i="1">
                        <a:solidFill>
                          <a:srgbClr val="002060"/>
                        </a:solidFill>
                        <a:latin typeface="Cambria Math" panose="02040503050406030204" pitchFamily="18" charset="0"/>
                      </a:rPr>
                      <m:t>,</m:t>
                    </m:r>
                    <m:r>
                      <a:rPr lang="en-US" altLang="zh-CN" sz="1800" i="1" smtClean="0">
                        <a:solidFill>
                          <a:srgbClr val="FF0000"/>
                        </a:solidFill>
                        <a:latin typeface="Cambria Math" panose="02040503050406030204" pitchFamily="18" charset="0"/>
                      </a:rPr>
                      <m:t>𝐮</m:t>
                    </m:r>
                    <m:r>
                      <a:rPr lang="en-US" altLang="zh-CN" sz="1800" i="1">
                        <a:solidFill>
                          <a:srgbClr val="002060"/>
                        </a:solidFill>
                        <a:latin typeface="Cambria Math" panose="02040503050406030204" pitchFamily="18" charset="0"/>
                      </a:rPr>
                      <m:t>)</m:t>
                    </m:r>
                  </m:oMath>
                </a14:m>
                <a:endParaRPr lang="en-US" altLang="zh-CN" sz="1800" dirty="0">
                  <a:solidFill>
                    <a:srgbClr val="002060"/>
                  </a:solidFill>
                  <a:latin typeface="Times New Roman" panose="02020603050405020304" pitchFamily="18" charset="0"/>
                  <a:ea typeface="黑体" panose="02010609060101010101" pitchFamily="2" charset="-122"/>
                </a:endParaRPr>
              </a:p>
              <a:p>
                <a:pPr marL="0" indent="0" eaLnBrk="1" hangingPunct="1">
                  <a:lnSpc>
                    <a:spcPts val="2800"/>
                  </a:lnSpc>
                  <a:spcBef>
                    <a:spcPts val="600"/>
                  </a:spcBef>
                  <a:spcAft>
                    <a:spcPts val="600"/>
                  </a:spcAft>
                  <a:buNone/>
                </a:pPr>
                <a:r>
                  <a:rPr lang="en-US" altLang="zh-CN" sz="1800" dirty="0">
                    <a:solidFill>
                      <a:srgbClr val="000000"/>
                    </a:solidFill>
                    <a:latin typeface="Times New Roman" panose="02020603050405020304" pitchFamily="18" charset="0"/>
                    <a:ea typeface="黑体" panose="02010609060101010101" pitchFamily="2" charset="-122"/>
                  </a:rPr>
                  <a:t>	</a:t>
                </a:r>
                <a:endParaRPr lang="en-US" altLang="zh-CN" sz="1800" b="0" kern="0" dirty="0">
                  <a:solidFill>
                    <a:srgbClr val="000000"/>
                  </a:solidFill>
                  <a:ea typeface="黑体" panose="02010609060101010101" pitchFamily="2" charset="-122"/>
                </a:endParaRPr>
              </a:p>
            </p:txBody>
          </p:sp>
        </mc:Choice>
        <mc:Fallback xmlns="">
          <p:sp>
            <p:nvSpPr>
              <p:cNvPr id="52" name="Rectangle 3"/>
              <p:cNvSpPr txBox="1">
                <a:spLocks noRot="1" noChangeAspect="1" noMove="1" noResize="1" noEditPoints="1" noAdjustHandles="1" noChangeArrowheads="1" noChangeShapeType="1" noTextEdit="1"/>
              </p:cNvSpPr>
              <p:nvPr/>
            </p:nvSpPr>
            <p:spPr>
              <a:xfrm>
                <a:off x="685800" y="2057400"/>
                <a:ext cx="7958138" cy="4683968"/>
              </a:xfrm>
              <a:prstGeom prst="rect">
                <a:avLst/>
              </a:prstGeom>
              <a:blipFill>
                <a:blip r:embed="rId2"/>
                <a:stretch>
                  <a:fillRect l="-843" t="-6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977837" y="5868395"/>
                <a:ext cx="6168000" cy="451406"/>
              </a:xfrm>
              <a:prstGeom prst="rect">
                <a:avLst/>
              </a:prstGeom>
              <a:solidFill>
                <a:schemeClr val="accent3">
                  <a:lumMod val="95000"/>
                </a:schemeClr>
              </a:solidFill>
              <a:ln>
                <a:solidFill>
                  <a:schemeClr val="tx1"/>
                </a:solidFill>
              </a:ln>
            </p:spPr>
            <p:txBody>
              <a:bodyPr wrap="square">
                <a:spAutoFit/>
              </a:bodyPr>
              <a:lstStyle/>
              <a:p>
                <a:pPr marL="0" indent="0">
                  <a:lnSpc>
                    <a:spcPts val="2800"/>
                  </a:lnSpc>
                  <a:spcBef>
                    <a:spcPts val="600"/>
                  </a:spcBef>
                  <a:spcAft>
                    <a:spcPts val="600"/>
                  </a:spcAft>
                  <a:buNone/>
                </a:pPr>
                <a:r>
                  <a:rPr lang="zh-CN" altLang="en-US" sz="1800" b="0" dirty="0">
                    <a:solidFill>
                      <a:srgbClr val="002060"/>
                    </a:solidFill>
                  </a:rPr>
                  <a:t>例如，图中</a:t>
                </a:r>
                <a14:m>
                  <m:oMath xmlns:m="http://schemas.openxmlformats.org/officeDocument/2006/math">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𝐮</m:t>
                        </m:r>
                      </m:e>
                      <m:sup>
                        <m:r>
                          <a:rPr lang="en-US" altLang="zh-CN" sz="1800" i="1">
                            <a:solidFill>
                              <a:schemeClr val="accent6"/>
                            </a:solidFill>
                            <a:latin typeface="Cambria Math" panose="02040503050406030204" pitchFamily="18" charset="0"/>
                          </a:rPr>
                          <m:t>′</m:t>
                        </m:r>
                      </m:sup>
                    </m:sSup>
                  </m:oMath>
                </a14:m>
                <a:r>
                  <a:rPr lang="zh-CN" altLang="en-US" sz="1800" b="0" dirty="0">
                    <a:solidFill>
                      <a:schemeClr val="accent6"/>
                    </a:solidFill>
                  </a:rPr>
                  <a:t>为</a:t>
                </a:r>
                <a14:m>
                  <m:oMath xmlns:m="http://schemas.openxmlformats.org/officeDocument/2006/math">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𝜙</m:t>
                        </m:r>
                      </m:e>
                      <m:sup>
                        <m:r>
                          <a:rPr lang="en-US" altLang="zh-CN" sz="1800" i="1">
                            <a:solidFill>
                              <a:schemeClr val="accent6"/>
                            </a:solidFill>
                            <a:latin typeface="Cambria Math" panose="02040503050406030204" pitchFamily="18" charset="0"/>
                          </a:rPr>
                          <m:t>𝑢</m:t>
                        </m:r>
                      </m:sup>
                    </m:sSup>
                    <m:r>
                      <a:rPr lang="en-US" altLang="zh-CN" sz="1800" i="1">
                        <a:solidFill>
                          <a:schemeClr val="accent6"/>
                        </a:solidFill>
                        <a:latin typeface="Cambria Math" panose="02040503050406030204" pitchFamily="18" charset="0"/>
                      </a:rPr>
                      <m:t>(</m:t>
                    </m:r>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𝜌</m:t>
                        </m:r>
                      </m:e>
                      <m:sup>
                        <m:r>
                          <a:rPr lang="en-US" altLang="zh-CN" sz="1800" i="1">
                            <a:solidFill>
                              <a:schemeClr val="accent6"/>
                            </a:solidFill>
                            <a:latin typeface="Cambria Math" panose="02040503050406030204" pitchFamily="18" charset="0"/>
                          </a:rPr>
                          <m:t>𝑒</m:t>
                        </m:r>
                        <m:r>
                          <a:rPr lang="en-US" altLang="zh-CN" sz="1800" i="1">
                            <a:solidFill>
                              <a:schemeClr val="accent6"/>
                            </a:solidFill>
                            <a:latin typeface="Cambria Math" panose="02040503050406030204" pitchFamily="18" charset="0"/>
                          </a:rPr>
                          <m:t>→</m:t>
                        </m:r>
                        <m:r>
                          <a:rPr lang="en-US" altLang="zh-CN" sz="1800" b="0" i="1">
                            <a:solidFill>
                              <a:schemeClr val="accent6"/>
                            </a:solidFill>
                            <a:latin typeface="Cambria Math" panose="02040503050406030204" pitchFamily="18" charset="0"/>
                          </a:rPr>
                          <m:t>𝑢</m:t>
                        </m:r>
                      </m:sup>
                    </m:sSup>
                    <m:d>
                      <m:dPr>
                        <m:ctrlPr>
                          <a:rPr lang="en-US" altLang="zh-CN" sz="1800" i="1">
                            <a:solidFill>
                              <a:srgbClr val="002060"/>
                            </a:solidFill>
                            <a:latin typeface="Cambria Math" panose="02040503050406030204" pitchFamily="18" charset="0"/>
                          </a:rPr>
                        </m:ctrlPr>
                      </m:dPr>
                      <m:e>
                        <m:d>
                          <m:dPr>
                            <m:begChr m:val="["/>
                            <m:endChr m:val="]"/>
                            <m:ctrlPr>
                              <a:rPr lang="en-US" altLang="zh-CN" sz="1800" i="1">
                                <a:solidFill>
                                  <a:srgbClr val="002060"/>
                                </a:solidFill>
                                <a:latin typeface="Cambria Math" panose="02040503050406030204" pitchFamily="18" charset="0"/>
                              </a:rPr>
                            </m:ctrlPr>
                          </m:dPr>
                          <m:e>
                            <m:sSub>
                              <m:sSubPr>
                                <m:ctrlPr>
                                  <a:rPr lang="zh-CN" altLang="zh-CN" sz="1800" i="1">
                                    <a:solidFill>
                                      <a:srgbClr val="FF0000"/>
                                    </a:solidFill>
                                    <a:latin typeface="Cambria Math" panose="02040503050406030204" pitchFamily="18" charset="0"/>
                                  </a:rPr>
                                </m:ctrlPr>
                              </m:sSubPr>
                              <m:e>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𝐞</m:t>
                                    </m:r>
                                  </m:e>
                                  <m:sup>
                                    <m:r>
                                      <a:rPr lang="en-US" altLang="zh-CN" sz="1800" i="1">
                                        <a:solidFill>
                                          <a:srgbClr val="FF0000"/>
                                        </a:solidFill>
                                        <a:latin typeface="Cambria Math" panose="02040503050406030204" pitchFamily="18" charset="0"/>
                                      </a:rPr>
                                      <m:t>′</m:t>
                                    </m:r>
                                  </m:sup>
                                </m:sSup>
                              </m:e>
                              <m:sub>
                                <m:r>
                                  <a:rPr lang="en-US" altLang="zh-CN" sz="1800" i="1">
                                    <a:solidFill>
                                      <a:srgbClr val="FF0000"/>
                                    </a:solidFill>
                                    <a:latin typeface="Cambria Math" panose="02040503050406030204" pitchFamily="18" charset="0"/>
                                  </a:rPr>
                                  <m:t>&lt;</m:t>
                                </m:r>
                                <m:r>
                                  <a:rPr lang="en-US" altLang="zh-CN" sz="1800" b="0" i="1">
                                    <a:solidFill>
                                      <a:srgbClr val="FF0000"/>
                                    </a:solidFill>
                                    <a:latin typeface="Cambria Math" panose="02040503050406030204" pitchFamily="18" charset="0"/>
                                  </a:rPr>
                                  <m:t>1</m:t>
                                </m:r>
                                <m:r>
                                  <a:rPr lang="en-US" altLang="zh-CN" sz="1800" i="1">
                                    <a:solidFill>
                                      <a:srgbClr val="FF0000"/>
                                    </a:solidFill>
                                    <a:latin typeface="Cambria Math" panose="02040503050406030204" pitchFamily="18" charset="0"/>
                                  </a:rPr>
                                  <m:t>,</m:t>
                                </m:r>
                                <m:r>
                                  <a:rPr lang="en-US" altLang="zh-CN" sz="1800" b="0" i="1">
                                    <a:solidFill>
                                      <a:srgbClr val="FF0000"/>
                                    </a:solidFill>
                                    <a:latin typeface="Cambria Math" panose="02040503050406030204" pitchFamily="18" charset="0"/>
                                  </a:rPr>
                                  <m:t>2</m:t>
                                </m:r>
                                <m:r>
                                  <a:rPr lang="en-US" altLang="zh-CN" sz="1800" i="1">
                                    <a:solidFill>
                                      <a:srgbClr val="FF0000"/>
                                    </a:solidFill>
                                    <a:latin typeface="Cambria Math" panose="02040503050406030204" pitchFamily="18" charset="0"/>
                                  </a:rPr>
                                  <m:t>&gt;</m:t>
                                </m:r>
                              </m:sub>
                            </m:sSub>
                            <m:r>
                              <a:rPr lang="en-US" altLang="zh-CN" sz="1800" i="1">
                                <a:solidFill>
                                  <a:srgbClr val="FF0000"/>
                                </a:solidFill>
                                <a:latin typeface="Cambria Math" panose="02040503050406030204" pitchFamily="18" charset="0"/>
                              </a:rPr>
                              <m:t>,…</m:t>
                            </m:r>
                            <m:r>
                              <a:rPr lang="zh-CN" altLang="zh-CN" sz="1800" i="1">
                                <a:solidFill>
                                  <a:srgbClr val="FF0000"/>
                                </a:solidFill>
                                <a:latin typeface="Cambria Math" panose="02040503050406030204" pitchFamily="18" charset="0"/>
                              </a:rPr>
                              <m:t> </m:t>
                            </m:r>
                          </m:e>
                        </m:d>
                      </m:e>
                    </m:d>
                    <m:r>
                      <a:rPr lang="en-US" altLang="zh-CN" sz="1800" i="1">
                        <a:solidFill>
                          <a:srgbClr val="002060"/>
                        </a:solidFill>
                        <a:latin typeface="Cambria Math" panose="02040503050406030204" pitchFamily="18" charset="0"/>
                      </a:rPr>
                      <m:t>,</m:t>
                    </m:r>
                    <m:sSup>
                      <m:sSupPr>
                        <m:ctrlPr>
                          <a:rPr lang="zh-CN" altLang="zh-CN" sz="1800" i="1">
                            <a:solidFill>
                              <a:schemeClr val="accent6"/>
                            </a:solidFill>
                            <a:latin typeface="Cambria Math" panose="02040503050406030204" pitchFamily="18" charset="0"/>
                          </a:rPr>
                        </m:ctrlPr>
                      </m:sSupPr>
                      <m:e>
                        <m:r>
                          <a:rPr lang="en-US" altLang="zh-CN" sz="1800" i="1">
                            <a:solidFill>
                              <a:schemeClr val="accent6"/>
                            </a:solidFill>
                            <a:latin typeface="Cambria Math" panose="02040503050406030204" pitchFamily="18" charset="0"/>
                          </a:rPr>
                          <m:t>𝜌</m:t>
                        </m:r>
                      </m:e>
                      <m:sup>
                        <m:r>
                          <a:rPr lang="en-US" altLang="zh-CN" sz="1800" i="1">
                            <a:solidFill>
                              <a:schemeClr val="accent6"/>
                            </a:solidFill>
                            <a:latin typeface="Cambria Math" panose="02040503050406030204" pitchFamily="18" charset="0"/>
                          </a:rPr>
                          <m:t>h</m:t>
                        </m:r>
                        <m:r>
                          <a:rPr lang="en-US" altLang="zh-CN" sz="1800" i="1">
                            <a:solidFill>
                              <a:schemeClr val="accent6"/>
                            </a:solidFill>
                            <a:latin typeface="Cambria Math" panose="02040503050406030204" pitchFamily="18" charset="0"/>
                          </a:rPr>
                          <m:t>→</m:t>
                        </m:r>
                        <m:r>
                          <a:rPr lang="en-US" altLang="zh-CN" sz="1800" i="1">
                            <a:solidFill>
                              <a:schemeClr val="accent6"/>
                            </a:solidFill>
                            <a:latin typeface="Cambria Math" panose="02040503050406030204" pitchFamily="18" charset="0"/>
                          </a:rPr>
                          <m:t>𝑢</m:t>
                        </m:r>
                      </m:sup>
                    </m:sSup>
                    <m:d>
                      <m:dPr>
                        <m:ctrlPr>
                          <a:rPr lang="en-US" altLang="zh-CN" sz="1800" i="1">
                            <a:solidFill>
                              <a:srgbClr val="002060"/>
                            </a:solidFill>
                            <a:latin typeface="Cambria Math" panose="02040503050406030204" pitchFamily="18" charset="0"/>
                          </a:rPr>
                        </m:ctrlPr>
                      </m:dPr>
                      <m:e>
                        <m:d>
                          <m:dPr>
                            <m:begChr m:val="["/>
                            <m:endChr m:val="]"/>
                            <m:ctrlPr>
                              <a:rPr lang="en-US" altLang="zh-CN" sz="1800" i="1">
                                <a:solidFill>
                                  <a:srgbClr val="002060"/>
                                </a:solidFill>
                                <a:latin typeface="Cambria Math" panose="02040503050406030204" pitchFamily="18" charset="0"/>
                              </a:rPr>
                            </m:ctrlPr>
                          </m:dPr>
                          <m:e>
                            <m:sSub>
                              <m:sSubPr>
                                <m:ctrlPr>
                                  <a:rPr lang="zh-CN" altLang="zh-CN" sz="1800" i="1">
                                    <a:solidFill>
                                      <a:srgbClr val="FF0000"/>
                                    </a:solidFill>
                                    <a:latin typeface="Cambria Math" panose="02040503050406030204" pitchFamily="18" charset="0"/>
                                  </a:rPr>
                                </m:ctrlPr>
                              </m:sSubPr>
                              <m:e>
                                <m:sSup>
                                  <m:sSupPr>
                                    <m:ctrlPr>
                                      <a:rPr lang="zh-CN" altLang="zh-CN" sz="1800" i="1">
                                        <a:solidFill>
                                          <a:srgbClr val="FF0000"/>
                                        </a:solidFill>
                                        <a:latin typeface="Cambria Math" panose="02040503050406030204" pitchFamily="18" charset="0"/>
                                      </a:rPr>
                                    </m:ctrlPr>
                                  </m:sSupPr>
                                  <m:e>
                                    <m:r>
                                      <a:rPr lang="en-US" altLang="zh-CN" sz="1800" i="1">
                                        <a:solidFill>
                                          <a:srgbClr val="FF0000"/>
                                        </a:solidFill>
                                        <a:latin typeface="Cambria Math" panose="02040503050406030204" pitchFamily="18" charset="0"/>
                                      </a:rPr>
                                      <m:t>𝐡</m:t>
                                    </m:r>
                                  </m:e>
                                  <m:sup>
                                    <m:r>
                                      <a:rPr lang="en-US" altLang="zh-CN" sz="1800" i="1">
                                        <a:solidFill>
                                          <a:srgbClr val="FF0000"/>
                                        </a:solidFill>
                                        <a:latin typeface="Cambria Math" panose="02040503050406030204" pitchFamily="18" charset="0"/>
                                      </a:rPr>
                                      <m:t>′</m:t>
                                    </m:r>
                                  </m:sup>
                                </m:sSup>
                              </m:e>
                              <m:sub>
                                <m:r>
                                  <a:rPr lang="en-US" altLang="zh-CN" sz="1800" b="0" i="1">
                                    <a:solidFill>
                                      <a:srgbClr val="FF0000"/>
                                    </a:solidFill>
                                    <a:latin typeface="Cambria Math" panose="02040503050406030204" pitchFamily="18" charset="0"/>
                                  </a:rPr>
                                  <m:t>1</m:t>
                                </m:r>
                              </m:sub>
                            </m:sSub>
                            <m:r>
                              <a:rPr lang="en-US" altLang="zh-CN" sz="1800" i="1">
                                <a:solidFill>
                                  <a:srgbClr val="FF0000"/>
                                </a:solidFill>
                                <a:latin typeface="Cambria Math" panose="02040503050406030204" pitchFamily="18" charset="0"/>
                              </a:rPr>
                              <m:t>,…</m:t>
                            </m:r>
                          </m:e>
                        </m:d>
                      </m:e>
                    </m:d>
                    <m:r>
                      <a:rPr lang="en-US" altLang="zh-CN" sz="1800" i="1">
                        <a:solidFill>
                          <a:srgbClr val="002060"/>
                        </a:solidFill>
                        <a:latin typeface="Cambria Math" panose="02040503050406030204" pitchFamily="18" charset="0"/>
                      </a:rPr>
                      <m:t>,</m:t>
                    </m:r>
                    <m:r>
                      <a:rPr lang="en-US" altLang="zh-CN" sz="1800">
                        <a:solidFill>
                          <a:srgbClr val="FF0000"/>
                        </a:solidFill>
                        <a:latin typeface="Cambria Math" panose="02040503050406030204" pitchFamily="18" charset="0"/>
                      </a:rPr>
                      <m:t>𝐮</m:t>
                    </m:r>
                    <m:r>
                      <a:rPr lang="en-US" altLang="zh-CN" sz="1800" i="1">
                        <a:solidFill>
                          <a:srgbClr val="002060"/>
                        </a:solidFill>
                        <a:latin typeface="Cambria Math" panose="02040503050406030204" pitchFamily="18" charset="0"/>
                      </a:rPr>
                      <m:t>)</m:t>
                    </m:r>
                    <m:r>
                      <a:rPr lang="zh-CN" altLang="zh-CN" sz="1800" i="1">
                        <a:solidFill>
                          <a:srgbClr val="002060"/>
                        </a:solidFill>
                        <a:latin typeface="Cambria Math" panose="02040503050406030204" pitchFamily="18" charset="0"/>
                      </a:rPr>
                      <m:t> </m:t>
                    </m:r>
                  </m:oMath>
                </a14:m>
                <a:endParaRPr lang="en-US" altLang="zh-CN" sz="1800" dirty="0">
                  <a:solidFill>
                    <a:srgbClr val="00206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977837" y="5868395"/>
                <a:ext cx="6168000" cy="451406"/>
              </a:xfrm>
              <a:prstGeom prst="rect">
                <a:avLst/>
              </a:prstGeom>
              <a:blipFill>
                <a:blip r:embed="rId3"/>
                <a:stretch>
                  <a:fillRect l="-690" b="-7895"/>
                </a:stretch>
              </a:blipFill>
              <a:ln>
                <a:solidFill>
                  <a:schemeClr val="tx1"/>
                </a:solidFill>
              </a:ln>
            </p:spPr>
            <p:txBody>
              <a:bodyPr/>
              <a:lstStyle/>
              <a:p>
                <a:r>
                  <a:rPr lang="zh-CN" altLang="en-US">
                    <a:noFill/>
                  </a:rPr>
                  <a:t> </a:t>
                </a:r>
              </a:p>
            </p:txBody>
          </p:sp>
        </mc:Fallback>
      </mc:AlternateContent>
      <p:grpSp>
        <p:nvGrpSpPr>
          <p:cNvPr id="95" name="组合 94"/>
          <p:cNvGrpSpPr/>
          <p:nvPr/>
        </p:nvGrpSpPr>
        <p:grpSpPr>
          <a:xfrm>
            <a:off x="5796136" y="2437269"/>
            <a:ext cx="3712625" cy="3620062"/>
            <a:chOff x="6193857" y="2974700"/>
            <a:chExt cx="2564541" cy="2482880"/>
          </a:xfrm>
        </p:grpSpPr>
        <mc:AlternateContent xmlns:mc="http://schemas.openxmlformats.org/markup-compatibility/2006" xmlns:a14="http://schemas.microsoft.com/office/drawing/2010/main">
          <mc:Choice Requires="a14">
            <p:sp>
              <p:nvSpPr>
                <p:cNvPr id="96" name="文本框 95"/>
                <p:cNvSpPr txBox="1"/>
                <p:nvPr/>
              </p:nvSpPr>
              <p:spPr>
                <a:xfrm>
                  <a:off x="6500159" y="3080842"/>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FF0000"/>
                                </a:solidFill>
                                <a:latin typeface="Cambria Math" panose="02040503050406030204" pitchFamily="18" charset="0"/>
                              </a:rPr>
                            </m:ctrlPr>
                          </m:sSubPr>
                          <m:e>
                            <m:r>
                              <a:rPr lang="en-US" altLang="zh-CN" sz="1600" i="1">
                                <a:solidFill>
                                  <a:srgbClr val="FF0000"/>
                                </a:solidFill>
                                <a:latin typeface="Cambria Math" panose="02040503050406030204" pitchFamily="18" charset="0"/>
                              </a:rPr>
                              <m:t>𝐞</m:t>
                            </m:r>
                          </m:e>
                          <m:sub>
                            <m:r>
                              <a:rPr lang="en-US" altLang="zh-CN" sz="1600" i="1">
                                <a:solidFill>
                                  <a:srgbClr val="FF0000"/>
                                </a:solidFill>
                                <a:latin typeface="Cambria Math" panose="02040503050406030204" pitchFamily="18" charset="0"/>
                              </a:rPr>
                              <m:t>&lt;</m:t>
                            </m:r>
                            <m:r>
                              <a:rPr lang="en-US" altLang="zh-CN" sz="1600" b="0" i="1">
                                <a:solidFill>
                                  <a:srgbClr val="FF0000"/>
                                </a:solidFill>
                                <a:latin typeface="Cambria Math" panose="02040503050406030204" pitchFamily="18" charset="0"/>
                              </a:rPr>
                              <m:t>1</m:t>
                            </m:r>
                            <m:r>
                              <a:rPr lang="en-US" altLang="zh-CN" sz="1600" i="1">
                                <a:solidFill>
                                  <a:srgbClr val="FF0000"/>
                                </a:solidFill>
                                <a:latin typeface="Cambria Math" panose="02040503050406030204" pitchFamily="18" charset="0"/>
                              </a:rPr>
                              <m:t>,</m:t>
                            </m:r>
                            <m:r>
                              <a:rPr lang="en-US" altLang="zh-CN" sz="1600" b="0" i="1">
                                <a:solidFill>
                                  <a:srgbClr val="FF0000"/>
                                </a:solidFill>
                                <a:latin typeface="Cambria Math" panose="02040503050406030204" pitchFamily="18" charset="0"/>
                              </a:rPr>
                              <m:t>2</m:t>
                            </m:r>
                            <m:r>
                              <a:rPr lang="en-US" altLang="zh-CN" sz="1600" i="1">
                                <a:solidFill>
                                  <a:srgbClr val="FF0000"/>
                                </a:solidFill>
                                <a:latin typeface="Cambria Math" panose="02040503050406030204" pitchFamily="18" charset="0"/>
                              </a:rPr>
                              <m:t>&gt;</m:t>
                            </m:r>
                          </m:sub>
                        </m:sSub>
                      </m:oMath>
                    </m:oMathPara>
                  </a14:m>
                  <a:endParaRPr lang="zh-CN" altLang="en-US" sz="1600" dirty="0">
                    <a:solidFill>
                      <a:srgbClr val="FF0000"/>
                    </a:solidFill>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6500159" y="3080842"/>
                  <a:ext cx="1008112" cy="239591"/>
                </a:xfrm>
                <a:prstGeom prst="rect">
                  <a:avLst/>
                </a:prstGeom>
                <a:blipFill>
                  <a:blip r:embed="rId4"/>
                  <a:stretch>
                    <a:fillRect/>
                  </a:stretch>
                </a:blipFill>
              </p:spPr>
              <p:txBody>
                <a:bodyPr/>
                <a:lstStyle/>
                <a:p>
                  <a:r>
                    <a:rPr lang="zh-CN" altLang="en-US">
                      <a:noFill/>
                    </a:rPr>
                    <a:t> </a:t>
                  </a:r>
                </a:p>
              </p:txBody>
            </p:sp>
          </mc:Fallback>
        </mc:AlternateContent>
        <p:sp>
          <p:nvSpPr>
            <p:cNvPr id="97" name="椭圆 96"/>
            <p:cNvSpPr/>
            <p:nvPr/>
          </p:nvSpPr>
          <p:spPr bwMode="auto">
            <a:xfrm>
              <a:off x="7351329" y="2974700"/>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1000" b="0" i="1" u="none" strike="noStrike" cap="none" normalizeH="0" baseline="0" dirty="0">
                <a:ln>
                  <a:noFill/>
                </a:ln>
                <a:solidFill>
                  <a:srgbClr val="000000"/>
                </a:solidFill>
                <a:effectLst/>
              </a:endParaRPr>
            </a:p>
          </p:txBody>
        </p:sp>
        <p:sp>
          <p:nvSpPr>
            <p:cNvPr id="98" name="椭圆 97"/>
            <p:cNvSpPr/>
            <p:nvPr/>
          </p:nvSpPr>
          <p:spPr bwMode="auto">
            <a:xfrm>
              <a:off x="6612997" y="3420315"/>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99" name="椭圆 98"/>
            <p:cNvSpPr/>
            <p:nvPr/>
          </p:nvSpPr>
          <p:spPr bwMode="auto">
            <a:xfrm>
              <a:off x="7159342" y="3919758"/>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00" name="椭圆 99"/>
            <p:cNvSpPr/>
            <p:nvPr/>
          </p:nvSpPr>
          <p:spPr bwMode="auto">
            <a:xfrm>
              <a:off x="6460293" y="4586320"/>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01" name="椭圆 100"/>
            <p:cNvSpPr/>
            <p:nvPr/>
          </p:nvSpPr>
          <p:spPr bwMode="auto">
            <a:xfrm>
              <a:off x="7166520" y="4916533"/>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02" name="椭圆 101"/>
            <p:cNvSpPr/>
            <p:nvPr/>
          </p:nvSpPr>
          <p:spPr bwMode="auto">
            <a:xfrm>
              <a:off x="7865569" y="4730336"/>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sp>
          <p:nvSpPr>
            <p:cNvPr id="103" name="椭圆 102"/>
            <p:cNvSpPr/>
            <p:nvPr/>
          </p:nvSpPr>
          <p:spPr bwMode="auto">
            <a:xfrm>
              <a:off x="8153601" y="3923044"/>
              <a:ext cx="288032" cy="288032"/>
            </a:xfrm>
            <a:prstGeom prst="ellipse">
              <a:avLst/>
            </a:prstGeom>
            <a:solidFill>
              <a:schemeClr val="bg1"/>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lstStyle/>
            <a:p>
              <a:pPr marL="342900" indent="-342900"/>
              <a:endParaRPr lang="zh-CN" altLang="en-US" sz="1200" b="0" i="1" dirty="0">
                <a:solidFill>
                  <a:srgbClr val="000000"/>
                </a:solidFill>
              </a:endParaRPr>
            </a:p>
          </p:txBody>
        </p:sp>
        <p:cxnSp>
          <p:nvCxnSpPr>
            <p:cNvPr id="104" name="直接连接符 103"/>
            <p:cNvCxnSpPr>
              <a:stCxn id="97" idx="3"/>
              <a:endCxn id="98" idx="7"/>
            </p:cNvCxnSpPr>
            <p:nvPr/>
          </p:nvCxnSpPr>
          <p:spPr bwMode="auto">
            <a:xfrm flipH="1">
              <a:off x="6858848" y="3220551"/>
              <a:ext cx="534663" cy="241946"/>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105" name="直接连接符 104"/>
            <p:cNvCxnSpPr>
              <a:stCxn id="99" idx="3"/>
              <a:endCxn id="100" idx="7"/>
            </p:cNvCxnSpPr>
            <p:nvPr/>
          </p:nvCxnSpPr>
          <p:spPr bwMode="auto">
            <a:xfrm flipH="1">
              <a:off x="6706144" y="4165609"/>
              <a:ext cx="495379" cy="462892"/>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106" name="直接连接符 105"/>
            <p:cNvCxnSpPr>
              <a:stCxn id="98" idx="5"/>
              <a:endCxn id="99" idx="1"/>
            </p:cNvCxnSpPr>
            <p:nvPr/>
          </p:nvCxnSpPr>
          <p:spPr bwMode="auto">
            <a:xfrm>
              <a:off x="6858848" y="3666166"/>
              <a:ext cx="342675" cy="295773"/>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107" name="直接连接符 106"/>
            <p:cNvCxnSpPr>
              <a:stCxn id="99" idx="4"/>
              <a:endCxn id="101" idx="0"/>
            </p:cNvCxnSpPr>
            <p:nvPr/>
          </p:nvCxnSpPr>
          <p:spPr bwMode="auto">
            <a:xfrm>
              <a:off x="7303358" y="4207790"/>
              <a:ext cx="7178" cy="708743"/>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108" name="直接连接符 107"/>
            <p:cNvCxnSpPr>
              <a:stCxn id="99" idx="5"/>
              <a:endCxn id="102" idx="1"/>
            </p:cNvCxnSpPr>
            <p:nvPr/>
          </p:nvCxnSpPr>
          <p:spPr bwMode="auto">
            <a:xfrm>
              <a:off x="7405193" y="4165609"/>
              <a:ext cx="502557" cy="606908"/>
            </a:xfrm>
            <a:prstGeom prst="line">
              <a:avLst/>
            </a:prstGeom>
            <a:solidFill>
              <a:schemeClr val="accent1"/>
            </a:solidFill>
            <a:ln w="12700" cap="flat" cmpd="sng" algn="ctr">
              <a:solidFill>
                <a:srgbClr val="000000"/>
              </a:solidFill>
              <a:prstDash val="solid"/>
              <a:round/>
              <a:headEnd type="none" w="med" len="med"/>
              <a:tailEnd type="none" w="med" len="med"/>
            </a:ln>
            <a:effectLst/>
          </p:spPr>
        </p:cxnSp>
        <p:cxnSp>
          <p:nvCxnSpPr>
            <p:cNvPr id="109" name="直接连接符 108"/>
            <p:cNvCxnSpPr>
              <a:stCxn id="99" idx="6"/>
              <a:endCxn id="103" idx="2"/>
            </p:cNvCxnSpPr>
            <p:nvPr/>
          </p:nvCxnSpPr>
          <p:spPr bwMode="auto">
            <a:xfrm>
              <a:off x="7447374" y="4063774"/>
              <a:ext cx="706227" cy="3286"/>
            </a:xfrm>
            <a:prstGeom prst="line">
              <a:avLst/>
            </a:prstGeom>
            <a:solidFill>
              <a:schemeClr val="accent1"/>
            </a:solidFill>
            <a:ln w="12700" cap="flat" cmpd="sng" algn="ctr">
              <a:solidFill>
                <a:srgbClr val="000000"/>
              </a:solidFill>
              <a:prstDash val="solid"/>
              <a:round/>
              <a:headEnd type="none" w="med" len="med"/>
              <a:tailEnd type="none" w="med" len="med"/>
            </a:ln>
            <a:effectLst/>
          </p:spPr>
        </p:cxnSp>
        <p:sp>
          <p:nvSpPr>
            <p:cNvPr id="110" name="文本框 109"/>
            <p:cNvSpPr txBox="1"/>
            <p:nvPr/>
          </p:nvSpPr>
          <p:spPr>
            <a:xfrm>
              <a:off x="7390785" y="3005739"/>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1</a:t>
              </a:r>
              <a:endParaRPr lang="zh-CN" altLang="en-US" sz="1600" b="0" baseline="-25000" dirty="0">
                <a:solidFill>
                  <a:srgbClr val="000000"/>
                </a:solidFill>
              </a:endParaRPr>
            </a:p>
          </p:txBody>
        </p:sp>
        <p:sp>
          <p:nvSpPr>
            <p:cNvPr id="111" name="文本框 110"/>
            <p:cNvSpPr txBox="1"/>
            <p:nvPr/>
          </p:nvSpPr>
          <p:spPr>
            <a:xfrm>
              <a:off x="6628443" y="3433099"/>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2</a:t>
              </a:r>
              <a:endParaRPr lang="zh-CN" altLang="en-US" sz="1600" b="0" baseline="-25000" dirty="0">
                <a:solidFill>
                  <a:srgbClr val="000000"/>
                </a:solidFill>
              </a:endParaRPr>
            </a:p>
          </p:txBody>
        </p:sp>
        <p:sp>
          <p:nvSpPr>
            <p:cNvPr id="112" name="文本框 111"/>
            <p:cNvSpPr txBox="1"/>
            <p:nvPr/>
          </p:nvSpPr>
          <p:spPr>
            <a:xfrm>
              <a:off x="7143258" y="3909886"/>
              <a:ext cx="431038" cy="210359"/>
            </a:xfrm>
            <a:prstGeom prst="rect">
              <a:avLst/>
            </a:prstGeom>
            <a:noFill/>
          </p:spPr>
          <p:txBody>
            <a:bodyPr wrap="square" rtlCol="0">
              <a:spAutoFit/>
            </a:bodyPr>
            <a:lstStyle/>
            <a:p>
              <a:r>
                <a:rPr lang="en-US" altLang="zh-CN" sz="1400" b="0" i="1" dirty="0">
                  <a:solidFill>
                    <a:srgbClr val="000000"/>
                  </a:solidFill>
                </a:rPr>
                <a:t>v</a:t>
              </a:r>
              <a:r>
                <a:rPr lang="en-US" altLang="zh-CN" sz="1400" b="0" baseline="-25000" dirty="0">
                  <a:solidFill>
                    <a:srgbClr val="000000"/>
                  </a:solidFill>
                </a:rPr>
                <a:t>3</a:t>
              </a:r>
              <a:endParaRPr lang="zh-CN" altLang="en-US" sz="1400" b="0" baseline="-25000" dirty="0">
                <a:solidFill>
                  <a:srgbClr val="000000"/>
                </a:solidFill>
              </a:endParaRPr>
            </a:p>
          </p:txBody>
        </p:sp>
        <p:sp>
          <p:nvSpPr>
            <p:cNvPr id="113" name="文本框 112"/>
            <p:cNvSpPr txBox="1"/>
            <p:nvPr/>
          </p:nvSpPr>
          <p:spPr>
            <a:xfrm>
              <a:off x="6488763" y="4593416"/>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4</a:t>
              </a:r>
              <a:endParaRPr lang="zh-CN" altLang="en-US" sz="1600" b="0" baseline="-25000" dirty="0">
                <a:solidFill>
                  <a:srgbClr val="000000"/>
                </a:solidFill>
              </a:endParaRPr>
            </a:p>
          </p:txBody>
        </p:sp>
        <p:sp>
          <p:nvSpPr>
            <p:cNvPr id="114" name="文本框 113"/>
            <p:cNvSpPr txBox="1"/>
            <p:nvPr/>
          </p:nvSpPr>
          <p:spPr>
            <a:xfrm>
              <a:off x="7195039" y="4927766"/>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5</a:t>
              </a:r>
              <a:endParaRPr lang="zh-CN" altLang="en-US" sz="1600" b="0" baseline="-25000" dirty="0">
                <a:solidFill>
                  <a:srgbClr val="000000"/>
                </a:solidFill>
              </a:endParaRPr>
            </a:p>
          </p:txBody>
        </p:sp>
        <p:sp>
          <p:nvSpPr>
            <p:cNvPr id="115" name="文本框 114"/>
            <p:cNvSpPr txBox="1"/>
            <p:nvPr/>
          </p:nvSpPr>
          <p:spPr>
            <a:xfrm>
              <a:off x="7888514" y="4742502"/>
              <a:ext cx="431038"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6</a:t>
              </a:r>
              <a:endParaRPr lang="zh-CN" altLang="en-US" sz="1600" b="0" baseline="-25000" dirty="0">
                <a:solidFill>
                  <a:srgbClr val="000000"/>
                </a:solidFill>
              </a:endParaRPr>
            </a:p>
          </p:txBody>
        </p:sp>
        <p:sp>
          <p:nvSpPr>
            <p:cNvPr id="116" name="文本框 115"/>
            <p:cNvSpPr txBox="1"/>
            <p:nvPr/>
          </p:nvSpPr>
          <p:spPr>
            <a:xfrm>
              <a:off x="8175656" y="3945860"/>
              <a:ext cx="288032" cy="232203"/>
            </a:xfrm>
            <a:prstGeom prst="rect">
              <a:avLst/>
            </a:prstGeom>
            <a:noFill/>
          </p:spPr>
          <p:txBody>
            <a:bodyPr wrap="square" rtlCol="0">
              <a:spAutoFit/>
            </a:bodyPr>
            <a:lstStyle/>
            <a:p>
              <a:r>
                <a:rPr lang="en-US" altLang="zh-CN" sz="1600" b="0" i="1" dirty="0">
                  <a:solidFill>
                    <a:srgbClr val="000000"/>
                  </a:solidFill>
                </a:rPr>
                <a:t>v</a:t>
              </a:r>
              <a:r>
                <a:rPr lang="en-US" altLang="zh-CN" sz="1600" b="0" baseline="-25000" dirty="0">
                  <a:solidFill>
                    <a:srgbClr val="000000"/>
                  </a:solidFill>
                </a:rPr>
                <a:t>7</a:t>
              </a:r>
              <a:endParaRPr lang="zh-CN" altLang="en-US" sz="1600" b="0" baseline="-25000" dirty="0">
                <a:solidFill>
                  <a:srgbClr val="000000"/>
                </a:solidFill>
              </a:endParaRPr>
            </a:p>
          </p:txBody>
        </p:sp>
        <p:sp>
          <p:nvSpPr>
            <p:cNvPr id="117" name="文本框 116"/>
            <p:cNvSpPr txBox="1"/>
            <p:nvPr/>
          </p:nvSpPr>
          <p:spPr>
            <a:xfrm>
              <a:off x="7292380" y="5225377"/>
              <a:ext cx="253712" cy="232203"/>
            </a:xfrm>
            <a:prstGeom prst="rect">
              <a:avLst/>
            </a:prstGeom>
            <a:noFill/>
          </p:spPr>
          <p:txBody>
            <a:bodyPr wrap="square" rtlCol="0">
              <a:spAutoFit/>
            </a:bodyPr>
            <a:lstStyle/>
            <a:p>
              <a:r>
                <a:rPr lang="en-US" altLang="zh-CN" sz="1600" dirty="0">
                  <a:solidFill>
                    <a:srgbClr val="FF0000"/>
                  </a:solidFill>
                </a:rPr>
                <a:t>u</a:t>
              </a:r>
              <a:endParaRPr lang="zh-CN" altLang="en-US" sz="1600" dirty="0">
                <a:solidFill>
                  <a:srgbClr val="FF0000"/>
                </a:solidFill>
              </a:endParaRPr>
            </a:p>
          </p:txBody>
        </p:sp>
        <mc:AlternateContent xmlns:mc="http://schemas.openxmlformats.org/markup-compatibility/2006" xmlns:a14="http://schemas.microsoft.com/office/drawing/2010/main">
          <mc:Choice Requires="a14">
            <p:sp>
              <p:nvSpPr>
                <p:cNvPr id="118" name="文本框 117"/>
                <p:cNvSpPr txBox="1"/>
                <p:nvPr/>
              </p:nvSpPr>
              <p:spPr>
                <a:xfrm>
                  <a:off x="6584317" y="3713305"/>
                  <a:ext cx="504056"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2</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118" name="文本框 117"/>
                <p:cNvSpPr txBox="1">
                  <a:spLocks noRot="1" noChangeAspect="1" noMove="1" noResize="1" noEditPoints="1" noAdjustHandles="1" noChangeArrowheads="1" noChangeShapeType="1" noTextEdit="1"/>
                </p:cNvSpPr>
                <p:nvPr/>
              </p:nvSpPr>
              <p:spPr>
                <a:xfrm>
                  <a:off x="6584317" y="3713305"/>
                  <a:ext cx="504056" cy="23959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9" name="文本框 118"/>
                <p:cNvSpPr txBox="1"/>
                <p:nvPr/>
              </p:nvSpPr>
              <p:spPr>
                <a:xfrm>
                  <a:off x="6244269" y="4225489"/>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4</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119" name="文本框 118"/>
                <p:cNvSpPr txBox="1">
                  <a:spLocks noRot="1" noChangeAspect="1" noMove="1" noResize="1" noEditPoints="1" noAdjustHandles="1" noChangeArrowheads="1" noChangeShapeType="1" noTextEdit="1"/>
                </p:cNvSpPr>
                <p:nvPr/>
              </p:nvSpPr>
              <p:spPr>
                <a:xfrm>
                  <a:off x="6244269" y="4225489"/>
                  <a:ext cx="1008112" cy="23959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p:cNvSpPr txBox="1"/>
                <p:nvPr/>
              </p:nvSpPr>
              <p:spPr>
                <a:xfrm>
                  <a:off x="6597868" y="4505303"/>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5</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120" name="文本框 119"/>
                <p:cNvSpPr txBox="1">
                  <a:spLocks noRot="1" noChangeAspect="1" noMove="1" noResize="1" noEditPoints="1" noAdjustHandles="1" noChangeArrowheads="1" noChangeShapeType="1" noTextEdit="1"/>
                </p:cNvSpPr>
                <p:nvPr/>
              </p:nvSpPr>
              <p:spPr>
                <a:xfrm>
                  <a:off x="6597868" y="4505303"/>
                  <a:ext cx="1008112" cy="2395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p:cNvSpPr txBox="1"/>
                <p:nvPr/>
              </p:nvSpPr>
              <p:spPr>
                <a:xfrm>
                  <a:off x="7465972" y="4382458"/>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6</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121" name="文本框 120"/>
                <p:cNvSpPr txBox="1">
                  <a:spLocks noRot="1" noChangeAspect="1" noMove="1" noResize="1" noEditPoints="1" noAdjustHandles="1" noChangeArrowheads="1" noChangeShapeType="1" noTextEdit="1"/>
                </p:cNvSpPr>
                <p:nvPr/>
              </p:nvSpPr>
              <p:spPr>
                <a:xfrm>
                  <a:off x="7465972" y="4382458"/>
                  <a:ext cx="1008112" cy="239591"/>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p:cNvSpPr txBox="1"/>
                <p:nvPr/>
              </p:nvSpPr>
              <p:spPr>
                <a:xfrm>
                  <a:off x="7303358" y="3746978"/>
                  <a:ext cx="1008112" cy="239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zh-CN" altLang="zh-CN" sz="1600" i="1" smtClean="0">
                                <a:solidFill>
                                  <a:srgbClr val="002060"/>
                                </a:solidFill>
                                <a:latin typeface="Cambria Math" panose="02040503050406030204" pitchFamily="18" charset="0"/>
                              </a:rPr>
                            </m:ctrlPr>
                          </m:sSubPr>
                          <m:e>
                            <m:r>
                              <a:rPr lang="en-US" altLang="zh-CN" sz="1600" i="1">
                                <a:solidFill>
                                  <a:srgbClr val="002060"/>
                                </a:solidFill>
                                <a:latin typeface="Cambria Math" panose="02040503050406030204" pitchFamily="18" charset="0"/>
                              </a:rPr>
                              <m:t>𝐞</m:t>
                            </m:r>
                          </m:e>
                          <m:sub>
                            <m:r>
                              <a:rPr lang="en-US" altLang="zh-CN" sz="1600" i="1">
                                <a:solidFill>
                                  <a:srgbClr val="002060"/>
                                </a:solidFill>
                                <a:latin typeface="Cambria Math" panose="02040503050406030204" pitchFamily="18" charset="0"/>
                              </a:rPr>
                              <m:t>&lt;</m:t>
                            </m:r>
                            <m:r>
                              <a:rPr lang="en-US" altLang="zh-CN" sz="1600" b="0" i="1" smtClean="0">
                                <a:solidFill>
                                  <a:srgbClr val="002060"/>
                                </a:solidFill>
                                <a:latin typeface="Cambria Math" panose="02040503050406030204" pitchFamily="18" charset="0"/>
                              </a:rPr>
                              <m:t>3</m:t>
                            </m:r>
                            <m:r>
                              <a:rPr lang="en-US" altLang="zh-CN" sz="1600" i="1">
                                <a:solidFill>
                                  <a:srgbClr val="002060"/>
                                </a:solidFill>
                                <a:latin typeface="Cambria Math" panose="02040503050406030204" pitchFamily="18" charset="0"/>
                              </a:rPr>
                              <m:t>,</m:t>
                            </m:r>
                            <m:r>
                              <a:rPr lang="en-US" altLang="zh-CN" sz="1600" b="0" i="1" smtClean="0">
                                <a:solidFill>
                                  <a:srgbClr val="002060"/>
                                </a:solidFill>
                                <a:latin typeface="Cambria Math" panose="02040503050406030204" pitchFamily="18" charset="0"/>
                              </a:rPr>
                              <m:t>7</m:t>
                            </m:r>
                            <m:r>
                              <a:rPr lang="en-US" altLang="zh-CN" sz="1600" i="1">
                                <a:solidFill>
                                  <a:srgbClr val="002060"/>
                                </a:solidFill>
                                <a:latin typeface="Cambria Math" panose="02040503050406030204" pitchFamily="18" charset="0"/>
                              </a:rPr>
                              <m:t>&gt;</m:t>
                            </m:r>
                          </m:sub>
                        </m:sSub>
                      </m:oMath>
                    </m:oMathPara>
                  </a14:m>
                  <a:endParaRPr lang="zh-CN" altLang="en-US" sz="1600" dirty="0">
                    <a:solidFill>
                      <a:srgbClr val="002060"/>
                    </a:solidFill>
                  </a:endParaRPr>
                </a:p>
              </p:txBody>
            </p:sp>
          </mc:Choice>
          <mc:Fallback xmlns="">
            <p:sp>
              <p:nvSpPr>
                <p:cNvPr id="122" name="文本框 121"/>
                <p:cNvSpPr txBox="1">
                  <a:spLocks noRot="1" noChangeAspect="1" noMove="1" noResize="1" noEditPoints="1" noAdjustHandles="1" noChangeArrowheads="1" noChangeShapeType="1" noTextEdit="1"/>
                </p:cNvSpPr>
                <p:nvPr/>
              </p:nvSpPr>
              <p:spPr>
                <a:xfrm>
                  <a:off x="7303358" y="3746978"/>
                  <a:ext cx="1008112" cy="23959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文本框 122"/>
                <p:cNvSpPr txBox="1"/>
                <p:nvPr/>
              </p:nvSpPr>
              <p:spPr>
                <a:xfrm>
                  <a:off x="7649600" y="2981562"/>
                  <a:ext cx="301776"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FF0000"/>
                            </a:solidFill>
                            <a:latin typeface="Cambria Math" panose="02040503050406030204" pitchFamily="18" charset="0"/>
                          </a:rPr>
                          <m:t>𝐡</m:t>
                        </m:r>
                        <m:r>
                          <a:rPr lang="en-US" altLang="zh-CN" sz="1600" b="0" i="1" baseline="-25000" smtClean="0">
                            <a:solidFill>
                              <a:srgbClr val="FF0000"/>
                            </a:solidFill>
                            <a:latin typeface="Cambria Math" panose="02040503050406030204" pitchFamily="18" charset="0"/>
                          </a:rPr>
                          <m:t>1</m:t>
                        </m:r>
                      </m:oMath>
                    </m:oMathPara>
                  </a14:m>
                  <a:endParaRPr lang="zh-CN" altLang="en-US" sz="1600" b="0" i="1" baseline="-25000" dirty="0">
                    <a:solidFill>
                      <a:srgbClr val="FF0000"/>
                    </a:solidFill>
                  </a:endParaRPr>
                </a:p>
              </p:txBody>
            </p:sp>
          </mc:Choice>
          <mc:Fallback xmlns="">
            <p:sp>
              <p:nvSpPr>
                <p:cNvPr id="123" name="文本框 122"/>
                <p:cNvSpPr txBox="1">
                  <a:spLocks noRot="1" noChangeAspect="1" noMove="1" noResize="1" noEditPoints="1" noAdjustHandles="1" noChangeArrowheads="1" noChangeShapeType="1" noTextEdit="1"/>
                </p:cNvSpPr>
                <p:nvPr/>
              </p:nvSpPr>
              <p:spPr>
                <a:xfrm>
                  <a:off x="7649600" y="2981562"/>
                  <a:ext cx="301776" cy="2283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文本框 123"/>
                <p:cNvSpPr txBox="1"/>
                <p:nvPr/>
              </p:nvSpPr>
              <p:spPr>
                <a:xfrm>
                  <a:off x="6331068" y="3302641"/>
                  <a:ext cx="360190"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FF0000"/>
                            </a:solidFill>
                            <a:latin typeface="Cambria Math" panose="02040503050406030204" pitchFamily="18" charset="0"/>
                          </a:rPr>
                          <m:t>𝐡</m:t>
                        </m:r>
                        <m:r>
                          <a:rPr lang="en-US" altLang="zh-CN" sz="1600" b="0" i="1" baseline="-25000" smtClean="0">
                            <a:solidFill>
                              <a:srgbClr val="FF0000"/>
                            </a:solidFill>
                            <a:latin typeface="Cambria Math" panose="02040503050406030204" pitchFamily="18" charset="0"/>
                          </a:rPr>
                          <m:t>2</m:t>
                        </m:r>
                      </m:oMath>
                    </m:oMathPara>
                  </a14:m>
                  <a:endParaRPr lang="zh-CN" altLang="en-US" sz="1600" b="0" i="1" baseline="-25000" dirty="0">
                    <a:solidFill>
                      <a:srgbClr val="FF0000"/>
                    </a:solidFill>
                  </a:endParaRPr>
                </a:p>
              </p:txBody>
            </p:sp>
          </mc:Choice>
          <mc:Fallback xmlns="">
            <p:sp>
              <p:nvSpPr>
                <p:cNvPr id="124" name="文本框 123"/>
                <p:cNvSpPr txBox="1">
                  <a:spLocks noRot="1" noChangeAspect="1" noMove="1" noResize="1" noEditPoints="1" noAdjustHandles="1" noChangeArrowheads="1" noChangeShapeType="1" noTextEdit="1"/>
                </p:cNvSpPr>
                <p:nvPr/>
              </p:nvSpPr>
              <p:spPr>
                <a:xfrm>
                  <a:off x="6331068" y="3302641"/>
                  <a:ext cx="360190" cy="228333"/>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文本框 124"/>
                <p:cNvSpPr txBox="1"/>
                <p:nvPr/>
              </p:nvSpPr>
              <p:spPr>
                <a:xfrm>
                  <a:off x="6829075" y="3679345"/>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3</m:t>
                        </m:r>
                      </m:oMath>
                    </m:oMathPara>
                  </a14:m>
                  <a:endParaRPr lang="zh-CN" altLang="en-US" sz="1600" b="0" i="1" baseline="-25000" dirty="0">
                    <a:solidFill>
                      <a:srgbClr val="002060"/>
                    </a:solidFill>
                  </a:endParaRPr>
                </a:p>
              </p:txBody>
            </p:sp>
          </mc:Choice>
          <mc:Fallback xmlns="">
            <p:sp>
              <p:nvSpPr>
                <p:cNvPr id="125" name="文本框 124"/>
                <p:cNvSpPr txBox="1">
                  <a:spLocks noRot="1" noChangeAspect="1" noMove="1" noResize="1" noEditPoints="1" noAdjustHandles="1" noChangeArrowheads="1" noChangeShapeType="1" noTextEdit="1"/>
                </p:cNvSpPr>
                <p:nvPr/>
              </p:nvSpPr>
              <p:spPr>
                <a:xfrm>
                  <a:off x="6829075" y="3679345"/>
                  <a:ext cx="1008112" cy="228333"/>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6" name="文本框 125"/>
                <p:cNvSpPr txBox="1"/>
                <p:nvPr/>
              </p:nvSpPr>
              <p:spPr>
                <a:xfrm>
                  <a:off x="7750286" y="4872960"/>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6</m:t>
                        </m:r>
                      </m:oMath>
                    </m:oMathPara>
                  </a14:m>
                  <a:endParaRPr lang="zh-CN" altLang="en-US" sz="1600" b="0" i="1" baseline="-25000" dirty="0">
                    <a:solidFill>
                      <a:srgbClr val="002060"/>
                    </a:solidFill>
                  </a:endParaRPr>
                </a:p>
              </p:txBody>
            </p:sp>
          </mc:Choice>
          <mc:Fallback xmlns="">
            <p:sp>
              <p:nvSpPr>
                <p:cNvPr id="126" name="文本框 125"/>
                <p:cNvSpPr txBox="1">
                  <a:spLocks noRot="1" noChangeAspect="1" noMove="1" noResize="1" noEditPoints="1" noAdjustHandles="1" noChangeArrowheads="1" noChangeShapeType="1" noTextEdit="1"/>
                </p:cNvSpPr>
                <p:nvPr/>
              </p:nvSpPr>
              <p:spPr>
                <a:xfrm>
                  <a:off x="7750286" y="4872960"/>
                  <a:ext cx="1008112" cy="22833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文本框 126"/>
                <p:cNvSpPr txBox="1"/>
                <p:nvPr/>
              </p:nvSpPr>
              <p:spPr>
                <a:xfrm>
                  <a:off x="6600024" y="5060187"/>
                  <a:ext cx="1008112"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5</m:t>
                        </m:r>
                      </m:oMath>
                    </m:oMathPara>
                  </a14:m>
                  <a:endParaRPr lang="zh-CN" altLang="en-US" sz="1600" b="0" i="1" baseline="-25000" dirty="0">
                    <a:solidFill>
                      <a:srgbClr val="002060"/>
                    </a:solidFill>
                  </a:endParaRPr>
                </a:p>
              </p:txBody>
            </p:sp>
          </mc:Choice>
          <mc:Fallback xmlns="">
            <p:sp>
              <p:nvSpPr>
                <p:cNvPr id="127" name="文本框 126"/>
                <p:cNvSpPr txBox="1">
                  <a:spLocks noRot="1" noChangeAspect="1" noMove="1" noResize="1" noEditPoints="1" noAdjustHandles="1" noChangeArrowheads="1" noChangeShapeType="1" noTextEdit="1"/>
                </p:cNvSpPr>
                <p:nvPr/>
              </p:nvSpPr>
              <p:spPr>
                <a:xfrm>
                  <a:off x="6600024" y="5060187"/>
                  <a:ext cx="1008112" cy="228333"/>
                </a:xfrm>
                <a:prstGeom prst="rect">
                  <a:avLst/>
                </a:prstGeom>
                <a:blipFill>
                  <a:blip r:embed="rId14"/>
                  <a:stretch>
                    <a:fillRect b="-18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文本框 127"/>
                <p:cNvSpPr txBox="1"/>
                <p:nvPr/>
              </p:nvSpPr>
              <p:spPr>
                <a:xfrm>
                  <a:off x="6193857" y="4554286"/>
                  <a:ext cx="373588" cy="2283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4</m:t>
                        </m:r>
                      </m:oMath>
                    </m:oMathPara>
                  </a14:m>
                  <a:endParaRPr lang="zh-CN" altLang="en-US" sz="1600" b="0" i="1" baseline="-25000" dirty="0">
                    <a:solidFill>
                      <a:srgbClr val="002060"/>
                    </a:solidFill>
                  </a:endParaRPr>
                </a:p>
              </p:txBody>
            </p:sp>
          </mc:Choice>
          <mc:Fallback xmlns="">
            <p:sp>
              <p:nvSpPr>
                <p:cNvPr id="128" name="文本框 127"/>
                <p:cNvSpPr txBox="1">
                  <a:spLocks noRot="1" noChangeAspect="1" noMove="1" noResize="1" noEditPoints="1" noAdjustHandles="1" noChangeArrowheads="1" noChangeShapeType="1" noTextEdit="1"/>
                </p:cNvSpPr>
                <p:nvPr/>
              </p:nvSpPr>
              <p:spPr>
                <a:xfrm>
                  <a:off x="6193857" y="4554286"/>
                  <a:ext cx="373588" cy="228333"/>
                </a:xfrm>
                <a:prstGeom prst="rect">
                  <a:avLst/>
                </a:prstGeom>
                <a:blipFill>
                  <a:blip r:embed="rId1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9" name="文本框 128"/>
              <p:cNvSpPr txBox="1"/>
              <p:nvPr/>
            </p:nvSpPr>
            <p:spPr>
              <a:xfrm>
                <a:off x="8354519" y="3446268"/>
                <a:ext cx="1008112" cy="33291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0" smtClean="0">
                          <a:solidFill>
                            <a:srgbClr val="002060"/>
                          </a:solidFill>
                          <a:latin typeface="Cambria Math" panose="02040503050406030204" pitchFamily="18" charset="0"/>
                        </a:rPr>
                        <m:t>𝐡</m:t>
                      </m:r>
                      <m:r>
                        <a:rPr lang="en-US" altLang="zh-CN" sz="1600" b="0" i="1" baseline="-25000" smtClean="0">
                          <a:solidFill>
                            <a:srgbClr val="002060"/>
                          </a:solidFill>
                          <a:latin typeface="Cambria Math" panose="02040503050406030204" pitchFamily="18" charset="0"/>
                        </a:rPr>
                        <m:t>7</m:t>
                      </m:r>
                    </m:oMath>
                  </m:oMathPara>
                </a14:m>
                <a:endParaRPr lang="zh-CN" altLang="en-US" sz="1600" b="0" i="1" baseline="-25000" dirty="0">
                  <a:solidFill>
                    <a:srgbClr val="002060"/>
                  </a:solidFill>
                </a:endParaRPr>
              </a:p>
            </p:txBody>
          </p:sp>
        </mc:Choice>
        <mc:Fallback xmlns="">
          <p:sp>
            <p:nvSpPr>
              <p:cNvPr id="129" name="文本框 128"/>
              <p:cNvSpPr txBox="1">
                <a:spLocks noRot="1" noChangeAspect="1" noMove="1" noResize="1" noEditPoints="1" noAdjustHandles="1" noChangeArrowheads="1" noChangeShapeType="1" noTextEdit="1"/>
              </p:cNvSpPr>
              <p:nvPr/>
            </p:nvSpPr>
            <p:spPr>
              <a:xfrm>
                <a:off x="8354519" y="3446268"/>
                <a:ext cx="1008112" cy="332912"/>
              </a:xfrm>
              <a:prstGeom prst="rect">
                <a:avLst/>
              </a:prstGeom>
              <a:blipFill>
                <a:blip r:embed="rId16"/>
                <a:stretch>
                  <a:fillRect/>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pPr eaLnBrk="1" hangingPunct="1">
              <a:defRPr/>
            </a:pPr>
            <a:r>
              <a:rPr lang="zh-CN" altLang="en-US" dirty="0">
                <a:ea typeface="黑体" panose="02010609060101010101" pitchFamily="2" charset="-122"/>
              </a:rPr>
              <a:t>图神经网络 </a:t>
            </a:r>
            <a:r>
              <a:rPr lang="en-US" altLang="zh-CN" dirty="0">
                <a:ea typeface="黑体" panose="02010609060101010101" pitchFamily="2" charset="-122"/>
              </a:rPr>
              <a:t>(5)</a:t>
            </a:r>
            <a:endParaRPr lang="zh-CN" altLang="en-US" dirty="0">
              <a:effectLst>
                <a:outerShdw blurRad="38100" dist="38100" dir="2700000" algn="tl">
                  <a:srgbClr val="C0C0C0"/>
                </a:outerShdw>
              </a:effectLst>
              <a:ea typeface="黑体" panose="02010609060101010101" pitchFamily="2" charset="-122"/>
            </a:endParaRPr>
          </a:p>
        </p:txBody>
      </p:sp>
      <p:sp>
        <p:nvSpPr>
          <p:cNvPr id="5" name="Rectangle 3"/>
          <p:cNvSpPr txBox="1">
            <a:spLocks noChangeArrowheads="1"/>
          </p:cNvSpPr>
          <p:nvPr/>
        </p:nvSpPr>
        <p:spPr>
          <a:xfrm>
            <a:off x="827584" y="2204864"/>
            <a:ext cx="8064896" cy="4608512"/>
          </a:xfrm>
          <a:prstGeom prst="rect">
            <a:avLst/>
          </a:prstGeom>
        </p:spPr>
        <p:txBody>
          <a:bodyPr/>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a:lnSpc>
                <a:spcPts val="2800"/>
              </a:lnSpc>
              <a:spcBef>
                <a:spcPts val="600"/>
              </a:spcBef>
              <a:spcAft>
                <a:spcPts val="600"/>
              </a:spcAft>
            </a:pPr>
            <a:r>
              <a:rPr lang="zh-CN" altLang="en-US" sz="22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使用</a:t>
            </a:r>
            <a:r>
              <a:rPr lang="en-US" altLang="zh-CN" sz="22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GNN</a:t>
            </a:r>
            <a:r>
              <a:rPr lang="zh-CN" altLang="en-US" sz="22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rPr>
              <a:t>进行图分析处理的基本步骤</a:t>
            </a:r>
            <a:endParaRPr lang="en-US" altLang="zh-CN" sz="2200" dirty="0">
              <a:solidFill>
                <a:srgbClr val="0000FF"/>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ts val="2800"/>
              </a:lnSpc>
              <a:spcBef>
                <a:spcPts val="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定义损失函数</a:t>
            </a:r>
            <a:endParaRPr lang="en-US" altLang="zh-CN" sz="2000" b="0" dirty="0">
              <a:solidFill>
                <a:srgbClr val="002060"/>
              </a:solidFill>
              <a:latin typeface="+mj-lt"/>
              <a:ea typeface="黑体" panose="02010609060101010101" pitchFamily="2" charset="-122"/>
            </a:endParaRPr>
          </a:p>
          <a:p>
            <a:pPr marL="0" indent="0">
              <a:lnSpc>
                <a:spcPts val="2800"/>
              </a:lnSpc>
              <a:spcBef>
                <a:spcPts val="0"/>
              </a:spcBef>
              <a:spcAft>
                <a:spcPts val="600"/>
              </a:spcAft>
              <a:buNone/>
            </a:pPr>
            <a:r>
              <a:rPr lang="en-US" altLang="zh-CN" sz="1800" b="0" dirty="0">
                <a:solidFill>
                  <a:srgbClr val="002060"/>
                </a:solidFill>
                <a:latin typeface="Times New Roman" panose="02020603050405020304" pitchFamily="18" charset="0"/>
                <a:ea typeface="黑体" panose="02010609060101010101" pitchFamily="2" charset="-122"/>
              </a:rPr>
              <a:t>      </a:t>
            </a:r>
            <a:r>
              <a:rPr lang="zh-CN" altLang="zh-CN" sz="1800" b="0" dirty="0">
                <a:solidFill>
                  <a:srgbClr val="002060"/>
                </a:solidFill>
                <a:latin typeface="Times New Roman" panose="02020603050405020304" pitchFamily="18" charset="0"/>
                <a:ea typeface="黑体" panose="02010609060101010101" pitchFamily="2" charset="-122"/>
              </a:rPr>
              <a:t>根据具体图分析任务类别定义损失函数</a:t>
            </a:r>
            <a:endParaRPr lang="en-US" altLang="zh-CN" sz="1800" b="0" dirty="0">
              <a:solidFill>
                <a:srgbClr val="002060"/>
              </a:solidFill>
              <a:latin typeface="Times New Roman" panose="02020603050405020304" pitchFamily="18" charset="0"/>
              <a:ea typeface="黑体" panose="02010609060101010101" pitchFamily="2" charset="-122"/>
              <a:cs typeface="Times New Roman" panose="02020603050405020304" pitchFamily="18" charset="0"/>
            </a:endParaRPr>
          </a:p>
          <a:p>
            <a:pPr algn="just" eaLnBrk="1" hangingPunct="1">
              <a:lnSpc>
                <a:spcPts val="2800"/>
              </a:lnSpc>
              <a:spcBef>
                <a:spcPts val="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搭建模型结构</a:t>
            </a:r>
            <a:endParaRPr lang="en-US" altLang="zh-CN" sz="2000" b="0" dirty="0">
              <a:solidFill>
                <a:srgbClr val="002060"/>
              </a:solidFill>
              <a:latin typeface="+mj-lt"/>
              <a:ea typeface="黑体" panose="02010609060101010101" pitchFamily="2" charset="-122"/>
            </a:endParaRPr>
          </a:p>
          <a:p>
            <a:pPr marL="0" indent="0">
              <a:lnSpc>
                <a:spcPts val="2800"/>
              </a:lnSpc>
              <a:spcBef>
                <a:spcPts val="0"/>
              </a:spcBef>
              <a:spcAft>
                <a:spcPts val="600"/>
              </a:spcAft>
              <a:buNone/>
            </a:pPr>
            <a:r>
              <a:rPr lang="en-US" altLang="zh-CN" sz="1800" b="0" dirty="0">
                <a:solidFill>
                  <a:srgbClr val="002060"/>
                </a:solidFill>
                <a:latin typeface="Times New Roman" panose="02020603050405020304" pitchFamily="18" charset="0"/>
                <a:ea typeface="黑体" panose="02010609060101010101" pitchFamily="2" charset="-122"/>
              </a:rPr>
              <a:t>      </a:t>
            </a:r>
            <a:r>
              <a:rPr lang="zh-CN" altLang="zh-CN" sz="1800" b="0" dirty="0">
                <a:solidFill>
                  <a:srgbClr val="002060"/>
                </a:solidFill>
                <a:latin typeface="Times New Roman" panose="02020603050405020304" pitchFamily="18" charset="0"/>
                <a:ea typeface="黑体" panose="02010609060101010101" pitchFamily="2" charset="-122"/>
              </a:rPr>
              <a:t>根据任务输入和目标输出搭建模型结构，包括输入层、图卷积层和输出层</a:t>
            </a:r>
            <a:endParaRPr lang="en-US" altLang="zh-CN" sz="1800" b="0" dirty="0">
              <a:solidFill>
                <a:srgbClr val="002060"/>
              </a:solidFill>
              <a:latin typeface="Times New Roman" panose="02020603050405020304" pitchFamily="18" charset="0"/>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训练模型</a:t>
            </a:r>
            <a:endParaRPr lang="en-US" altLang="zh-CN" sz="2000" b="0" dirty="0">
              <a:solidFill>
                <a:srgbClr val="002060"/>
              </a:solidFill>
              <a:latin typeface="+mj-lt"/>
              <a:ea typeface="黑体" panose="02010609060101010101" pitchFamily="2" charset="-122"/>
            </a:endParaRPr>
          </a:p>
          <a:p>
            <a:pPr marL="0" indent="0">
              <a:lnSpc>
                <a:spcPts val="2800"/>
              </a:lnSpc>
              <a:spcBef>
                <a:spcPts val="0"/>
              </a:spcBef>
              <a:spcAft>
                <a:spcPts val="600"/>
              </a:spcAft>
              <a:buNone/>
            </a:pPr>
            <a:r>
              <a:rPr lang="en-US" altLang="zh-CN" sz="1800" b="0" dirty="0">
                <a:solidFill>
                  <a:srgbClr val="002060"/>
                </a:solidFill>
                <a:latin typeface="Times New Roman" panose="02020603050405020304" pitchFamily="18" charset="0"/>
                <a:ea typeface="黑体" panose="02010609060101010101" pitchFamily="2" charset="-122"/>
              </a:rPr>
              <a:t>      </a:t>
            </a:r>
            <a:r>
              <a:rPr lang="zh-CN" altLang="zh-CN" sz="1800" b="0" dirty="0">
                <a:solidFill>
                  <a:srgbClr val="002060"/>
                </a:solidFill>
                <a:latin typeface="Times New Roman" panose="02020603050405020304" pitchFamily="18" charset="0"/>
                <a:ea typeface="黑体" panose="02010609060101010101" pitchFamily="2" charset="-122"/>
              </a:rPr>
              <a:t>基于损失函数和梯度下降法设计模型训练算法，更新图卷积层的参数</a:t>
            </a:r>
            <a:endParaRPr lang="en-US" altLang="zh-CN" sz="1800" b="0" dirty="0">
              <a:solidFill>
                <a:srgbClr val="002060"/>
              </a:solidFill>
              <a:latin typeface="Times New Roman" panose="02020603050405020304" pitchFamily="18" charset="0"/>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实现图分析任务</a:t>
            </a:r>
            <a:endParaRPr lang="en-US" altLang="zh-CN" sz="2000" b="0" dirty="0">
              <a:solidFill>
                <a:srgbClr val="002060"/>
              </a:solidFill>
              <a:latin typeface="+mj-lt"/>
              <a:ea typeface="黑体" panose="02010609060101010101" pitchFamily="2" charset="-122"/>
            </a:endParaRPr>
          </a:p>
          <a:p>
            <a:pPr marL="0" indent="0">
              <a:lnSpc>
                <a:spcPts val="2800"/>
              </a:lnSpc>
              <a:spcBef>
                <a:spcPts val="0"/>
              </a:spcBef>
              <a:spcAft>
                <a:spcPts val="600"/>
              </a:spcAft>
              <a:buNone/>
            </a:pPr>
            <a:r>
              <a:rPr lang="en-US" altLang="zh-CN" sz="1800" b="0" dirty="0">
                <a:solidFill>
                  <a:srgbClr val="002060"/>
                </a:solidFill>
                <a:latin typeface="Times New Roman" panose="02020603050405020304" pitchFamily="18" charset="0"/>
                <a:ea typeface="黑体" panose="02010609060101010101" pitchFamily="2" charset="-122"/>
              </a:rPr>
              <a:t>      </a:t>
            </a:r>
            <a:r>
              <a:rPr lang="zh-CN" altLang="zh-CN" sz="1800" b="0" dirty="0">
                <a:solidFill>
                  <a:srgbClr val="002060"/>
                </a:solidFill>
                <a:latin typeface="Times New Roman" panose="02020603050405020304" pitchFamily="18" charset="0"/>
                <a:ea typeface="黑体" panose="02010609060101010101" pitchFamily="2" charset="-122"/>
              </a:rPr>
              <a:t>基于训练好的</a:t>
            </a:r>
            <a:r>
              <a:rPr lang="en-US" altLang="zh-CN" sz="1800" b="0" dirty="0">
                <a:solidFill>
                  <a:srgbClr val="002060"/>
                </a:solidFill>
                <a:latin typeface="Times New Roman" panose="02020603050405020304" pitchFamily="18" charset="0"/>
                <a:ea typeface="黑体" panose="02010609060101010101" pitchFamily="2" charset="-122"/>
              </a:rPr>
              <a:t>GNN</a:t>
            </a:r>
            <a:r>
              <a:rPr lang="zh-CN" altLang="zh-CN" sz="1800" b="0" dirty="0">
                <a:solidFill>
                  <a:srgbClr val="002060"/>
                </a:solidFill>
                <a:latin typeface="Times New Roman" panose="02020603050405020304" pitchFamily="18" charset="0"/>
                <a:ea typeface="黑体" panose="02010609060101010101" pitchFamily="2" charset="-122"/>
              </a:rPr>
              <a:t>模型实现具体的图分析任务</a:t>
            </a:r>
            <a:endParaRPr lang="zh-CN" altLang="en-US" sz="1800" b="0" dirty="0">
              <a:solidFill>
                <a:srgbClr val="002060"/>
              </a:solidFill>
              <a:latin typeface="Times New Roman" panose="02020603050405020304" pitchFamily="18" charset="0"/>
              <a:ea typeface="黑体" panose="02010609060101010101" pitchFamily="2" charset="-122"/>
            </a:endParaRPr>
          </a:p>
          <a:p>
            <a:pPr marL="0" indent="0">
              <a:buNone/>
            </a:pPr>
            <a:endParaRPr lang="en-US" altLang="zh-CN" sz="2000" b="0" dirty="0">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670300" y="2214880"/>
            <a:ext cx="2781935"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节点分类</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节点分类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ea typeface="黑体" panose="02010609060101010101" pitchFamily="2" charset="-122"/>
              </a:rPr>
              <a:t>节点分类</a:t>
            </a:r>
            <a:endParaRPr lang="en-US" altLang="zh-CN" sz="2400" kern="0" dirty="0">
              <a:solidFill>
                <a:srgbClr val="0000FF"/>
              </a:solidFill>
              <a:latin typeface="Times New Roman" panose="02020603050405020304" pitchFamily="18" charset="0"/>
              <a:ea typeface="黑体" panose="02010609060101010101" pitchFamily="2" charset="-122"/>
            </a:endParaRPr>
          </a:p>
          <a:p>
            <a:pPr marL="0" indent="0" eaLnBrk="1" hangingPunct="1">
              <a:lnSpc>
                <a:spcPts val="28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概述</a:t>
            </a:r>
            <a:endParaRPr lang="en-US" altLang="zh-CN" sz="2000" b="0" kern="0" dirty="0">
              <a:solidFill>
                <a:srgbClr val="0000FF"/>
              </a:solidFill>
              <a:latin typeface="Times New Roman" panose="02020603050405020304" pitchFamily="18" charset="0"/>
              <a:ea typeface="黑体" panose="02010609060101010101" pitchFamily="2" charset="-122"/>
            </a:endParaRPr>
          </a:p>
          <a:p>
            <a:pPr marL="0" indent="0" eaLnBrk="1" hangingPunct="1">
              <a:lnSpc>
                <a:spcPts val="2800"/>
              </a:lnSpc>
              <a:spcBef>
                <a:spcPts val="0"/>
              </a:spcBef>
              <a:spcAft>
                <a:spcPts val="0"/>
              </a:spcAft>
              <a:buNone/>
            </a:pPr>
            <a:r>
              <a:rPr lang="zh-CN" altLang="en-US" sz="1800" b="0" kern="0" dirty="0">
                <a:solidFill>
                  <a:srgbClr val="002060"/>
                </a:solidFill>
                <a:latin typeface="Times New Roman" panose="02020603050405020304" pitchFamily="18" charset="0"/>
                <a:ea typeface="黑体" panose="02010609060101010101" pitchFamily="2" charset="-122"/>
              </a:rPr>
              <a:t>     图节点分类是指，对于给定的图，根据图中部分已经标注的节点，对未标注 </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eaLnBrk="1" hangingPunct="1">
              <a:lnSpc>
                <a:spcPts val="2800"/>
              </a:lnSpc>
              <a:spcBef>
                <a:spcPts val="0"/>
              </a:spcBef>
              <a:spcAft>
                <a:spcPts val="0"/>
              </a:spcAft>
              <a:buNone/>
            </a:pPr>
            <a:r>
              <a:rPr lang="en-US" altLang="zh-CN" sz="1800" b="0" kern="0" dirty="0">
                <a:solidFill>
                  <a:srgbClr val="002060"/>
                </a:solidFill>
                <a:latin typeface="Times New Roman" panose="02020603050405020304" pitchFamily="18" charset="0"/>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的节点进行标注，属于有监督的分类任务</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eaLnBrk="1" hangingPunct="1">
              <a:lnSpc>
                <a:spcPts val="28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分类</a:t>
            </a:r>
            <a:endParaRPr lang="en-US" altLang="zh-CN" sz="2000" b="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传统方法：</a:t>
            </a:r>
            <a:endParaRPr lang="en-US" altLang="zh-CN" sz="20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0"/>
              </a:spcAft>
              <a:buNone/>
            </a:pPr>
            <a:r>
              <a:rPr lang="en-US" altLang="zh-CN" sz="2000" b="0" kern="0" dirty="0">
                <a:solidFill>
                  <a:srgbClr val="002060"/>
                </a:solidFill>
                <a:latin typeface="+mj-lt"/>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关系分类（</a:t>
            </a:r>
            <a:r>
              <a:rPr lang="en-US" altLang="zh-CN" sz="1800" b="0" kern="0" dirty="0">
                <a:solidFill>
                  <a:srgbClr val="002060"/>
                </a:solidFill>
                <a:latin typeface="Times New Roman" panose="02020603050405020304" pitchFamily="18" charset="0"/>
                <a:ea typeface="黑体" panose="02010609060101010101" pitchFamily="2" charset="-122"/>
              </a:rPr>
              <a:t>Relational Classification</a:t>
            </a:r>
            <a:r>
              <a:rPr lang="zh-CN" altLang="en-US" sz="1800" b="0" kern="0" dirty="0">
                <a:solidFill>
                  <a:srgbClr val="002060"/>
                </a:solidFill>
                <a:latin typeface="Times New Roman" panose="02020603050405020304" pitchFamily="18" charset="0"/>
                <a:ea typeface="黑体" panose="02010609060101010101" pitchFamily="2" charset="-122"/>
              </a:rPr>
              <a:t>）、迭代分类（</a:t>
            </a:r>
            <a:r>
              <a:rPr lang="en-US" altLang="zh-CN" sz="1800" b="0" kern="0" dirty="0">
                <a:solidFill>
                  <a:srgbClr val="002060"/>
                </a:solidFill>
                <a:latin typeface="Times New Roman" panose="02020603050405020304" pitchFamily="18" charset="0"/>
                <a:ea typeface="黑体" panose="02010609060101010101" pitchFamily="2" charset="-122"/>
              </a:rPr>
              <a:t>Iterative Classification</a:t>
            </a:r>
            <a:r>
              <a:rPr lang="zh-CN" altLang="en-US" sz="1800" b="0" kern="0" dirty="0">
                <a:solidFill>
                  <a:srgbClr val="002060"/>
                </a:solidFill>
                <a:latin typeface="Times New Roman" panose="02020603050405020304" pitchFamily="18" charset="0"/>
                <a:ea typeface="黑体" panose="02010609060101010101" pitchFamily="2" charset="-122"/>
              </a:rPr>
              <a:t>）和</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algn="just" eaLnBrk="1" hangingPunct="1">
              <a:lnSpc>
                <a:spcPts val="2800"/>
              </a:lnSpc>
              <a:spcBef>
                <a:spcPts val="0"/>
              </a:spcBef>
              <a:spcAft>
                <a:spcPts val="0"/>
              </a:spcAft>
              <a:buNone/>
            </a:pPr>
            <a:r>
              <a:rPr lang="en-US" altLang="zh-CN" sz="1800" b="0" kern="0" dirty="0">
                <a:solidFill>
                  <a:srgbClr val="002060"/>
                </a:solidFill>
                <a:latin typeface="Times New Roman" panose="02020603050405020304" pitchFamily="18" charset="0"/>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信念传播（</a:t>
            </a:r>
            <a:r>
              <a:rPr lang="en-US" altLang="zh-CN" sz="1800" b="0" kern="0" dirty="0">
                <a:solidFill>
                  <a:srgbClr val="002060"/>
                </a:solidFill>
                <a:latin typeface="Times New Roman" panose="02020603050405020304" pitchFamily="18" charset="0"/>
                <a:ea typeface="黑体" panose="02010609060101010101" pitchFamily="2" charset="-122"/>
              </a:rPr>
              <a:t>Belief Propagation</a:t>
            </a:r>
            <a:r>
              <a:rPr lang="zh-CN" altLang="en-US" sz="1800" b="0" kern="0" dirty="0">
                <a:solidFill>
                  <a:srgbClr val="002060"/>
                </a:solidFill>
                <a:latin typeface="Times New Roman" panose="02020603050405020304" pitchFamily="18" charset="0"/>
                <a:ea typeface="黑体" panose="02010609060101010101" pitchFamily="2" charset="-122"/>
              </a:rPr>
              <a:t>）</a:t>
            </a:r>
            <a:endParaRPr lang="en-US" altLang="zh-CN" sz="1800" b="0" kern="0" dirty="0">
              <a:solidFill>
                <a:srgbClr val="002060"/>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深度学习方法：</a:t>
            </a:r>
            <a:endParaRPr lang="en-US" altLang="zh-CN" sz="2000" b="0" dirty="0">
              <a:solidFill>
                <a:srgbClr val="002060"/>
              </a:solidFill>
              <a:latin typeface="+mj-lt"/>
              <a:ea typeface="黑体" panose="02010609060101010101" pitchFamily="2" charset="-122"/>
            </a:endParaRPr>
          </a:p>
          <a:p>
            <a:pPr marL="0" indent="0" eaLnBrk="1" hangingPunct="1">
              <a:lnSpc>
                <a:spcPts val="2800"/>
              </a:lnSpc>
              <a:spcBef>
                <a:spcPts val="0"/>
              </a:spcBef>
              <a:spcAft>
                <a:spcPts val="0"/>
              </a:spcAft>
              <a:buNone/>
            </a:pPr>
            <a:r>
              <a:rPr lang="en-US" altLang="zh-CN" sz="1800" b="0" kern="0" dirty="0">
                <a:solidFill>
                  <a:srgbClr val="002060"/>
                </a:solidFill>
                <a:latin typeface="Times New Roman" panose="02020603050405020304" pitchFamily="18" charset="0"/>
                <a:ea typeface="黑体" panose="02010609060101010101" pitchFamily="2" charset="-122"/>
              </a:rPr>
              <a:t>      </a:t>
            </a:r>
            <a:r>
              <a:rPr lang="zh-CN" altLang="en-US" sz="1800" b="0" kern="0" dirty="0">
                <a:solidFill>
                  <a:srgbClr val="FF0000"/>
                </a:solidFill>
                <a:latin typeface="Times New Roman" panose="02020603050405020304" pitchFamily="18" charset="0"/>
                <a:ea typeface="黑体" panose="02010609060101010101" pitchFamily="2" charset="-122"/>
              </a:rPr>
              <a:t>基于</a:t>
            </a:r>
            <a:r>
              <a:rPr lang="en-US" altLang="zh-CN" sz="1800" b="0" kern="0" dirty="0">
                <a:solidFill>
                  <a:srgbClr val="FF0000"/>
                </a:solidFill>
                <a:latin typeface="Times New Roman" panose="02020603050405020304" pitchFamily="18" charset="0"/>
                <a:ea typeface="黑体" panose="02010609060101010101" pitchFamily="2" charset="-122"/>
              </a:rPr>
              <a:t>GCN</a:t>
            </a:r>
            <a:r>
              <a:rPr lang="zh-CN" altLang="en-US" sz="1800" b="0" kern="0" dirty="0">
                <a:solidFill>
                  <a:srgbClr val="FF0000"/>
                </a:solidFill>
                <a:latin typeface="Times New Roman" panose="02020603050405020304" pitchFamily="18" charset="0"/>
                <a:ea typeface="黑体" panose="02010609060101010101" pitchFamily="2" charset="-122"/>
              </a:rPr>
              <a:t>的图节点分类</a:t>
            </a:r>
            <a:r>
              <a:rPr lang="zh-CN" altLang="en-US" sz="1800" b="0" kern="0" dirty="0">
                <a:solidFill>
                  <a:srgbClr val="002060"/>
                </a:solidFill>
                <a:latin typeface="Times New Roman" panose="02020603050405020304" pitchFamily="18" charset="0"/>
                <a:ea typeface="黑体" panose="02010609060101010101" pitchFamily="2" charset="-122"/>
              </a:rPr>
              <a:t>和基于</a:t>
            </a:r>
            <a:r>
              <a:rPr lang="en-US" altLang="zh-CN" sz="1800" b="0" kern="0" dirty="0">
                <a:solidFill>
                  <a:srgbClr val="002060"/>
                </a:solidFill>
                <a:latin typeface="Times New Roman" panose="02020603050405020304" pitchFamily="18" charset="0"/>
                <a:ea typeface="黑体" panose="02010609060101010101" pitchFamily="2" charset="-122"/>
              </a:rPr>
              <a:t>GAT</a:t>
            </a:r>
            <a:r>
              <a:rPr lang="zh-CN" altLang="en-US" sz="1800" b="0" kern="0" dirty="0">
                <a:solidFill>
                  <a:srgbClr val="002060"/>
                </a:solidFill>
                <a:latin typeface="Times New Roman" panose="02020603050405020304" pitchFamily="18" charset="0"/>
                <a:ea typeface="黑体" panose="02010609060101010101" pitchFamily="2" charset="-122"/>
              </a:rPr>
              <a:t>的图节点分类方法</a:t>
            </a:r>
            <a:endParaRPr lang="en-US" altLang="zh-CN" sz="1800" b="0" kern="0" dirty="0">
              <a:solidFill>
                <a:srgbClr val="002060"/>
              </a:solidFill>
              <a:latin typeface="Times New Roman" panose="02020603050405020304" pitchFamily="18" charset="0"/>
              <a:ea typeface="黑体" panose="0201060906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节点分类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的节点分类</a:t>
                </a:r>
                <a:endParaRPr lang="en-US" altLang="zh-CN" sz="240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00FF"/>
                    </a:solidFill>
                    <a:latin typeface="+mj-lt"/>
                    <a:ea typeface="黑体" panose="02010609060101010101" pitchFamily="2" charset="-122"/>
                  </a:rPr>
                  <a:t>问题形式化</a:t>
                </a:r>
                <a:endParaRPr lang="en-US" altLang="zh-CN" sz="2000" b="0" dirty="0">
                  <a:solidFill>
                    <a:srgbClr val="0000FF"/>
                  </a:solidFill>
                  <a:latin typeface="+mj-lt"/>
                  <a:ea typeface="黑体" panose="02010609060101010101" pitchFamily="2" charset="-122"/>
                </a:endParaRPr>
              </a:p>
              <a:p>
                <a:pPr eaLnBrk="1" hangingPunct="1">
                  <a:lnSpc>
                    <a:spcPct val="130000"/>
                  </a:lnSpc>
                  <a:spcBef>
                    <a:spcPts val="0"/>
                  </a:spcBef>
                  <a:spcAft>
                    <a:spcPts val="0"/>
                  </a:spcAft>
                  <a:buFont typeface="Wingdings" panose="05000000000000000000" pitchFamily="2" charset="2"/>
                  <a:buChar char="ü"/>
                </a:pPr>
                <a:r>
                  <a:rPr lang="zh-CN" altLang="zh-CN" sz="1800" b="0" dirty="0">
                    <a:solidFill>
                      <a:srgbClr val="002060"/>
                    </a:solidFill>
                    <a:effectLst/>
                    <a:ea typeface="黑体" panose="02010609060101010101" pitchFamily="2" charset="-122"/>
                    <a:cs typeface="Times New Roman" panose="02020603050405020304" pitchFamily="18" charset="0"/>
                  </a:rPr>
                  <a:t>给定图</a:t>
                </a:r>
                <a:r>
                  <a:rPr lang="en-US" altLang="zh-CN" sz="1800" b="0" i="1" dirty="0">
                    <a:solidFill>
                      <a:srgbClr val="002060"/>
                    </a:solidFill>
                    <a:effectLst/>
                    <a:ea typeface="黑体" panose="02010609060101010101" pitchFamily="2" charset="-122"/>
                  </a:rPr>
                  <a:t>G</a:t>
                </a:r>
                <a:r>
                  <a:rPr lang="en-US" altLang="zh-CN" sz="1800" b="0" dirty="0">
                    <a:solidFill>
                      <a:srgbClr val="002060"/>
                    </a:solidFill>
                    <a:effectLst/>
                    <a:ea typeface="黑体" panose="02010609060101010101" pitchFamily="2" charset="-122"/>
                  </a:rPr>
                  <a:t>=(</a:t>
                </a:r>
                <a:r>
                  <a:rPr lang="en-US" altLang="zh-CN" sz="1800" b="0" i="1" dirty="0">
                    <a:solidFill>
                      <a:srgbClr val="002060"/>
                    </a:solidFill>
                    <a:effectLst/>
                    <a:ea typeface="黑体" panose="02010609060101010101" pitchFamily="2" charset="-122"/>
                  </a:rPr>
                  <a:t>V</a:t>
                </a:r>
                <a:r>
                  <a:rPr lang="en-US" altLang="zh-CN" sz="1800" b="0" dirty="0">
                    <a:solidFill>
                      <a:srgbClr val="002060"/>
                    </a:solidFill>
                    <a:effectLst/>
                    <a:ea typeface="黑体" panose="02010609060101010101" pitchFamily="2" charset="-122"/>
                  </a:rPr>
                  <a:t>, </a:t>
                </a:r>
                <a:r>
                  <a:rPr lang="en-US" altLang="zh-CN" sz="1800" b="0" i="1" dirty="0">
                    <a:solidFill>
                      <a:srgbClr val="002060"/>
                    </a:solidFill>
                    <a:effectLst/>
                    <a:ea typeface="黑体" panose="02010609060101010101" pitchFamily="2" charset="-122"/>
                  </a:rPr>
                  <a:t>E</a:t>
                </a:r>
                <a:r>
                  <a:rPr lang="en-US" altLang="zh-CN" sz="1800" b="0" dirty="0">
                    <a:solidFill>
                      <a:srgbClr val="002060"/>
                    </a:solidFill>
                    <a:effectLst/>
                    <a:ea typeface="黑体" panose="02010609060101010101" pitchFamily="2" charset="-122"/>
                  </a:rPr>
                  <a:t>, </a:t>
                </a:r>
                <a:r>
                  <a:rPr lang="en-US" altLang="zh-CN" sz="1800" dirty="0">
                    <a:solidFill>
                      <a:srgbClr val="002060"/>
                    </a:solidFill>
                    <a:effectLst/>
                    <a:ea typeface="黑体" panose="02010609060101010101" pitchFamily="2" charset="-122"/>
                  </a:rPr>
                  <a:t>X</a:t>
                </a:r>
                <a:r>
                  <a:rPr lang="en-US" altLang="zh-CN" sz="1800" b="0" dirty="0">
                    <a:solidFill>
                      <a:srgbClr val="002060"/>
                    </a:solidFill>
                    <a:effectLst/>
                    <a:ea typeface="黑体" panose="02010609060101010101" pitchFamily="2" charset="-122"/>
                  </a:rPr>
                  <a:t>)</a:t>
                </a:r>
                <a:r>
                  <a:rPr lang="zh-CN" altLang="zh-CN" sz="1800" b="0" dirty="0">
                    <a:solidFill>
                      <a:srgbClr val="002060"/>
                    </a:solidFill>
                    <a:effectLst/>
                    <a:ea typeface="黑体" panose="02010609060101010101" pitchFamily="2" charset="-122"/>
                    <a:cs typeface="Times New Roman" panose="02020603050405020304" pitchFamily="18" charset="0"/>
                  </a:rPr>
                  <a:t>，其中</a:t>
                </a:r>
                <a:r>
                  <a:rPr lang="en-US" altLang="zh-CN" sz="1800" b="0" i="1" dirty="0">
                    <a:solidFill>
                      <a:srgbClr val="002060"/>
                    </a:solidFill>
                    <a:effectLst/>
                    <a:ea typeface="黑体" panose="02010609060101010101" pitchFamily="2" charset="-122"/>
                  </a:rPr>
                  <a:t>V</a:t>
                </a:r>
                <a:r>
                  <a:rPr lang="en-US" altLang="zh-CN" sz="1800" b="0" dirty="0">
                    <a:solidFill>
                      <a:srgbClr val="002060"/>
                    </a:solidFill>
                    <a:effectLst/>
                    <a:ea typeface="黑体" panose="02010609060101010101" pitchFamily="2" charset="-122"/>
                  </a:rPr>
                  <a:t>={</a:t>
                </a:r>
                <a:r>
                  <a:rPr lang="en-US" altLang="zh-CN" sz="1800" b="0" i="1" dirty="0">
                    <a:solidFill>
                      <a:srgbClr val="002060"/>
                    </a:solidFill>
                    <a:effectLst/>
                    <a:ea typeface="黑体" panose="02010609060101010101" pitchFamily="2" charset="-122"/>
                  </a:rPr>
                  <a:t>v</a:t>
                </a:r>
                <a:r>
                  <a:rPr lang="en-US" altLang="zh-CN" sz="1800" b="0" baseline="-25000" dirty="0">
                    <a:solidFill>
                      <a:srgbClr val="002060"/>
                    </a:solidFill>
                    <a:effectLst/>
                    <a:ea typeface="黑体" panose="02010609060101010101" pitchFamily="2" charset="-122"/>
                  </a:rPr>
                  <a:t>1</a:t>
                </a:r>
                <a:r>
                  <a:rPr lang="en-US" altLang="zh-CN" sz="1800" b="0" dirty="0">
                    <a:solidFill>
                      <a:srgbClr val="002060"/>
                    </a:solidFill>
                    <a:effectLst/>
                    <a:ea typeface="黑体" panose="02010609060101010101" pitchFamily="2" charset="-122"/>
                  </a:rPr>
                  <a:t>, </a:t>
                </a:r>
                <a:r>
                  <a:rPr lang="en-US" altLang="zh-CN" sz="1800" b="0" i="1" dirty="0">
                    <a:solidFill>
                      <a:srgbClr val="002060"/>
                    </a:solidFill>
                    <a:effectLst/>
                    <a:ea typeface="黑体" panose="02010609060101010101" pitchFamily="2" charset="-122"/>
                  </a:rPr>
                  <a:t>v</a:t>
                </a:r>
                <a:r>
                  <a:rPr lang="en-US" altLang="zh-CN" sz="1800" b="0" baseline="-25000" dirty="0">
                    <a:solidFill>
                      <a:srgbClr val="002060"/>
                    </a:solidFill>
                    <a:effectLst/>
                    <a:ea typeface="黑体" panose="02010609060101010101" pitchFamily="2" charset="-122"/>
                  </a:rPr>
                  <a:t>2</a:t>
                </a:r>
                <a:r>
                  <a:rPr lang="en-US" altLang="zh-CN" sz="1800" b="0" dirty="0">
                    <a:solidFill>
                      <a:srgbClr val="002060"/>
                    </a:solidFill>
                    <a:effectLst/>
                    <a:ea typeface="黑体" panose="02010609060101010101" pitchFamily="2" charset="-122"/>
                  </a:rPr>
                  <a:t>, …, </a:t>
                </a:r>
                <a:r>
                  <a:rPr lang="en-US" altLang="zh-CN" sz="1800" b="0" i="1" dirty="0" err="1">
                    <a:solidFill>
                      <a:srgbClr val="002060"/>
                    </a:solidFill>
                    <a:effectLst/>
                    <a:ea typeface="黑体" panose="02010609060101010101" pitchFamily="2" charset="-122"/>
                  </a:rPr>
                  <a:t>v</a:t>
                </a:r>
                <a:r>
                  <a:rPr lang="en-US" altLang="zh-CN" sz="1800" b="0" i="1" baseline="-25000" dirty="0" err="1">
                    <a:solidFill>
                      <a:srgbClr val="002060"/>
                    </a:solidFill>
                    <a:effectLst/>
                    <a:ea typeface="黑体" panose="02010609060101010101" pitchFamily="2" charset="-122"/>
                  </a:rPr>
                  <a:t>n</a:t>
                </a:r>
                <a:r>
                  <a:rPr lang="en-US" altLang="zh-CN" sz="1800" b="0" dirty="0">
                    <a:solidFill>
                      <a:srgbClr val="002060"/>
                    </a:solidFill>
                    <a:effectLst/>
                    <a:ea typeface="黑体" panose="02010609060101010101" pitchFamily="2" charset="-122"/>
                  </a:rPr>
                  <a:t>}</a:t>
                </a:r>
                <a:r>
                  <a:rPr lang="zh-CN" altLang="zh-CN" sz="1800" b="0" dirty="0">
                    <a:solidFill>
                      <a:srgbClr val="002060"/>
                    </a:solidFill>
                    <a:effectLst/>
                    <a:ea typeface="黑体" panose="02010609060101010101" pitchFamily="2" charset="-122"/>
                    <a:cs typeface="Times New Roman" panose="02020603050405020304" pitchFamily="18" charset="0"/>
                  </a:rPr>
                  <a:t>表示节点集合，</a:t>
                </a:r>
                <a:r>
                  <a:rPr lang="en-US" altLang="zh-CN" sz="1800" b="0" i="1" dirty="0">
                    <a:solidFill>
                      <a:srgbClr val="002060"/>
                    </a:solidFill>
                    <a:effectLst/>
                    <a:ea typeface="黑体" panose="02010609060101010101" pitchFamily="2" charset="-122"/>
                  </a:rPr>
                  <a:t>n</a:t>
                </a:r>
                <a:r>
                  <a:rPr lang="zh-CN" altLang="zh-CN" sz="1800" b="0" dirty="0">
                    <a:solidFill>
                      <a:srgbClr val="002060"/>
                    </a:solidFill>
                    <a:effectLst/>
                    <a:ea typeface="黑体" panose="02010609060101010101" pitchFamily="2" charset="-122"/>
                    <a:cs typeface="Times New Roman" panose="02020603050405020304" pitchFamily="18" charset="0"/>
                  </a:rPr>
                  <a:t>为图中节点的数量，</a:t>
                </a:r>
                <a:r>
                  <a:rPr lang="en-US" altLang="zh-CN" sz="1800" b="0" i="1" dirty="0">
                    <a:solidFill>
                      <a:srgbClr val="002060"/>
                    </a:solidFill>
                    <a:effectLst/>
                    <a:ea typeface="黑体" panose="02010609060101010101" pitchFamily="2" charset="-122"/>
                  </a:rPr>
                  <a:t>E</a:t>
                </a:r>
                <a:r>
                  <a:rPr lang="zh-CN" altLang="zh-CN" sz="1800" b="0" dirty="0">
                    <a:solidFill>
                      <a:srgbClr val="002060"/>
                    </a:solidFill>
                    <a:effectLst/>
                    <a:ea typeface="黑体" panose="02010609060101010101" pitchFamily="2" charset="-122"/>
                    <a:cs typeface="Times New Roman" panose="02020603050405020304" pitchFamily="18" charset="0"/>
                  </a:rPr>
                  <a:t>表示边的集合，</a:t>
                </a:r>
                <a:r>
                  <a:rPr lang="en-US" altLang="zh-CN" sz="1800" dirty="0">
                    <a:solidFill>
                      <a:srgbClr val="002060"/>
                    </a:solidFill>
                    <a:effectLst/>
                    <a:ea typeface="黑体" panose="02010609060101010101" pitchFamily="2" charset="-122"/>
                  </a:rPr>
                  <a:t>X</a:t>
                </a:r>
                <a:r>
                  <a:rPr lang="zh-CN" altLang="zh-CN" sz="1800" b="0" dirty="0">
                    <a:solidFill>
                      <a:srgbClr val="002060"/>
                    </a:solidFill>
                    <a:effectLst/>
                    <a:ea typeface="黑体" panose="02010609060101010101" pitchFamily="2" charset="-122"/>
                    <a:cs typeface="Times New Roman" panose="02020603050405020304" pitchFamily="18" charset="0"/>
                  </a:rPr>
                  <a:t>表示节点特征矩阵</a:t>
                </a:r>
                <a:endParaRPr lang="en-US" altLang="zh-CN" sz="1800" b="0" dirty="0">
                  <a:solidFill>
                    <a:srgbClr val="002060"/>
                  </a:solidFill>
                  <a:ea typeface="黑体" panose="02010609060101010101" pitchFamily="2" charset="-122"/>
                  <a:cs typeface="Times New Roman" panose="02020603050405020304" pitchFamily="18" charset="0"/>
                </a:endParaRPr>
              </a:p>
              <a:p>
                <a:pPr eaLnBrk="1" hangingPunct="1">
                  <a:lnSpc>
                    <a:spcPct val="130000"/>
                  </a:lnSpc>
                  <a:spcBef>
                    <a:spcPts val="0"/>
                  </a:spcBef>
                  <a:spcAft>
                    <a:spcPts val="0"/>
                  </a:spcAft>
                  <a:buFont typeface="Wingdings" panose="05000000000000000000" pitchFamily="2" charset="2"/>
                  <a:buChar char="ü"/>
                </a:pPr>
                <a:r>
                  <a:rPr lang="zh-CN" altLang="zh-CN" sz="1800" b="0" dirty="0">
                    <a:solidFill>
                      <a:srgbClr val="002060"/>
                    </a:solidFill>
                    <a:effectLst/>
                    <a:ea typeface="黑体" panose="02010609060101010101" pitchFamily="2" charset="-122"/>
                    <a:cs typeface="Times New Roman" panose="02020603050405020304" pitchFamily="18" charset="0"/>
                  </a:rPr>
                  <a:t>算法输入为</a:t>
                </a:r>
                <a:r>
                  <a:rPr lang="en-US" altLang="zh-CN" sz="1800" b="0" i="1" dirty="0">
                    <a:solidFill>
                      <a:srgbClr val="002060"/>
                    </a:solidFill>
                    <a:effectLst/>
                    <a:ea typeface="黑体" panose="02010609060101010101" pitchFamily="2" charset="-122"/>
                  </a:rPr>
                  <a:t>G</a:t>
                </a:r>
                <a:r>
                  <a:rPr lang="zh-CN" altLang="zh-CN" sz="1800" b="0" dirty="0">
                    <a:solidFill>
                      <a:srgbClr val="002060"/>
                    </a:solidFill>
                    <a:effectLst/>
                    <a:ea typeface="黑体" panose="02010609060101010101" pitchFamily="2" charset="-122"/>
                    <a:cs typeface="Times New Roman" panose="02020603050405020304" pitchFamily="18" charset="0"/>
                  </a:rPr>
                  <a:t>的邻接矩阵</a:t>
                </a:r>
                <a:r>
                  <a:rPr lang="en-US" altLang="zh-CN" sz="1800" dirty="0">
                    <a:solidFill>
                      <a:srgbClr val="002060"/>
                    </a:solidFill>
                    <a:effectLst/>
                    <a:ea typeface="黑体" panose="02010609060101010101" pitchFamily="2" charset="-122"/>
                  </a:rPr>
                  <a:t>A</a:t>
                </a:r>
                <a:r>
                  <a:rPr lang="zh-CN" altLang="zh-CN" sz="1800" b="0" dirty="0">
                    <a:solidFill>
                      <a:srgbClr val="002060"/>
                    </a:solidFill>
                    <a:effectLst/>
                    <a:ea typeface="黑体" panose="02010609060101010101" pitchFamily="2" charset="-122"/>
                    <a:cs typeface="Times New Roman" panose="02020603050405020304" pitchFamily="18" charset="0"/>
                  </a:rPr>
                  <a:t>和特征矩阵</a:t>
                </a:r>
                <a:r>
                  <a:rPr lang="en-US" altLang="zh-CN" sz="1800" dirty="0">
                    <a:solidFill>
                      <a:srgbClr val="002060"/>
                    </a:solidFill>
                    <a:effectLst/>
                    <a:ea typeface="黑体" panose="02010609060101010101" pitchFamily="2" charset="-122"/>
                  </a:rPr>
                  <a:t>X</a:t>
                </a:r>
                <a:r>
                  <a:rPr lang="zh-CN" altLang="zh-CN" sz="1800" b="0" dirty="0">
                    <a:solidFill>
                      <a:srgbClr val="002060"/>
                    </a:solidFill>
                    <a:effectLst/>
                    <a:ea typeface="黑体" panose="02010609060101010101" pitchFamily="2" charset="-122"/>
                    <a:cs typeface="Times New Roman" panose="02020603050405020304" pitchFamily="18" charset="0"/>
                  </a:rPr>
                  <a:t>，输出为节点类别矩阵</a:t>
                </a:r>
                <a:r>
                  <a:rPr lang="en-US" altLang="zh-CN" sz="1800" dirty="0">
                    <a:solidFill>
                      <a:srgbClr val="002060"/>
                    </a:solidFill>
                    <a:effectLst/>
                    <a:ea typeface="黑体" panose="02010609060101010101" pitchFamily="2" charset="-122"/>
                  </a:rPr>
                  <a:t>P</a:t>
                </a:r>
                <a:r>
                  <a:rPr lang="zh-CN" altLang="zh-CN" sz="1800" b="0" dirty="0">
                    <a:solidFill>
                      <a:srgbClr val="002060"/>
                    </a:solidFill>
                    <a:effectLst/>
                    <a:ea typeface="黑体" panose="02010609060101010101" pitchFamily="2" charset="-122"/>
                    <a:cs typeface="Times New Roman" panose="02020603050405020304" pitchFamily="18" charset="0"/>
                  </a:rPr>
                  <a:t>，</a:t>
                </a:r>
                <a:r>
                  <a:rPr lang="en-US" altLang="zh-CN" sz="1800" b="0" i="1" dirty="0" err="1">
                    <a:solidFill>
                      <a:srgbClr val="002060"/>
                    </a:solidFill>
                    <a:effectLst/>
                    <a:ea typeface="黑体" panose="02010609060101010101" pitchFamily="2" charset="-122"/>
                  </a:rPr>
                  <a:t>P</a:t>
                </a:r>
                <a:r>
                  <a:rPr lang="en-US" altLang="zh-CN" sz="1800" b="0" i="1" baseline="-25000" dirty="0" err="1">
                    <a:solidFill>
                      <a:srgbClr val="002060"/>
                    </a:solidFill>
                    <a:effectLst/>
                    <a:ea typeface="黑体" panose="02010609060101010101" pitchFamily="2" charset="-122"/>
                  </a:rPr>
                  <a:t>ij</a:t>
                </a:r>
                <a:r>
                  <a:rPr lang="zh-CN" altLang="zh-CN" sz="1800" b="0" dirty="0">
                    <a:solidFill>
                      <a:srgbClr val="002060"/>
                    </a:solidFill>
                    <a:effectLst/>
                    <a:ea typeface="黑体" panose="02010609060101010101" pitchFamily="2" charset="-122"/>
                    <a:cs typeface="Times New Roman" panose="02020603050405020304" pitchFamily="18" charset="0"/>
                  </a:rPr>
                  <a:t>表示节点</a:t>
                </a:r>
                <a:r>
                  <a:rPr lang="en-US" altLang="zh-CN" sz="1800" b="0" i="1" dirty="0">
                    <a:solidFill>
                      <a:srgbClr val="002060"/>
                    </a:solidFill>
                    <a:effectLst/>
                    <a:ea typeface="黑体" panose="02010609060101010101" pitchFamily="2" charset="-122"/>
                  </a:rPr>
                  <a:t>v</a:t>
                </a:r>
                <a:r>
                  <a:rPr lang="en-US" altLang="zh-CN" sz="1800" b="0" i="1" baseline="-25000" dirty="0">
                    <a:solidFill>
                      <a:srgbClr val="002060"/>
                    </a:solidFill>
                    <a:effectLst/>
                    <a:ea typeface="黑体" panose="02010609060101010101" pitchFamily="2" charset="-122"/>
                  </a:rPr>
                  <a:t>i</a:t>
                </a:r>
                <a:r>
                  <a:rPr lang="zh-CN" altLang="zh-CN" sz="1800" b="0" dirty="0">
                    <a:solidFill>
                      <a:srgbClr val="002060"/>
                    </a:solidFill>
                    <a:effectLst/>
                    <a:ea typeface="黑体" panose="02010609060101010101" pitchFamily="2" charset="-122"/>
                    <a:cs typeface="Times New Roman" panose="02020603050405020304" pitchFamily="18" charset="0"/>
                  </a:rPr>
                  <a:t>分配到类别</a:t>
                </a:r>
                <a:r>
                  <a:rPr lang="en-US" altLang="zh-CN" sz="1800" b="0" dirty="0">
                    <a:solidFill>
                      <a:srgbClr val="002060"/>
                    </a:solidFill>
                    <a:effectLst/>
                    <a:ea typeface="黑体" panose="02010609060101010101" pitchFamily="2" charset="-122"/>
                    <a:cs typeface="Times New Roman" panose="02020603050405020304" pitchFamily="18" charset="0"/>
                  </a:rPr>
                  <a:t> </a:t>
                </a:r>
                <a:r>
                  <a:rPr lang="en-US" altLang="zh-CN" sz="1800" b="0" i="1" dirty="0">
                    <a:solidFill>
                      <a:srgbClr val="002060"/>
                    </a:solidFill>
                    <a:effectLst/>
                    <a:ea typeface="黑体" panose="02010609060101010101" pitchFamily="2" charset="-122"/>
                  </a:rPr>
                  <a:t>j </a:t>
                </a:r>
                <a:r>
                  <a:rPr lang="zh-CN" altLang="zh-CN" sz="1800" b="0" dirty="0">
                    <a:solidFill>
                      <a:srgbClr val="002060"/>
                    </a:solidFill>
                    <a:effectLst/>
                    <a:ea typeface="黑体" panose="02010609060101010101" pitchFamily="2" charset="-122"/>
                    <a:cs typeface="Times New Roman" panose="02020603050405020304" pitchFamily="18" charset="0"/>
                  </a:rPr>
                  <a:t>的概率（</a:t>
                </a:r>
                <a14:m>
                  <m:oMath xmlns:m="http://schemas.openxmlformats.org/officeDocument/2006/math">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b="0" dirty="0">
                    <a:solidFill>
                      <a:srgbClr val="002060"/>
                    </a:solidFill>
                    <a:effectLst/>
                    <a:ea typeface="黑体" panose="02010609060101010101" pitchFamily="2" charset="-122"/>
                    <a:cs typeface="Times New Roman" panose="02020603050405020304" pitchFamily="18" charset="0"/>
                  </a:rPr>
                  <a:t>，</a:t>
                </a:r>
                <a14:m>
                  <m:oMath xmlns:m="http://schemas.openxmlformats.org/officeDocument/2006/math">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800" b="0" dirty="0">
                    <a:solidFill>
                      <a:srgbClr val="002060"/>
                    </a:solidFill>
                    <a:effectLst/>
                    <a:ea typeface="黑体" panose="02010609060101010101" pitchFamily="2" charset="-122"/>
                    <a:cs typeface="Times New Roman" panose="02020603050405020304" pitchFamily="18" charset="0"/>
                  </a:rPr>
                  <a:t>），</a:t>
                </a:r>
                <a:r>
                  <a:rPr lang="en-US" altLang="zh-CN" sz="1800" b="0" i="1" dirty="0">
                    <a:solidFill>
                      <a:srgbClr val="002060"/>
                    </a:solidFill>
                    <a:effectLst/>
                    <a:ea typeface="黑体" panose="02010609060101010101" pitchFamily="2" charset="-122"/>
                  </a:rPr>
                  <a:t>K</a:t>
                </a:r>
                <a:r>
                  <a:rPr lang="zh-CN" altLang="zh-CN" sz="1800" b="0" dirty="0">
                    <a:solidFill>
                      <a:srgbClr val="002060"/>
                    </a:solidFill>
                    <a:effectLst/>
                    <a:ea typeface="黑体" panose="02010609060101010101" pitchFamily="2" charset="-122"/>
                    <a:cs typeface="Times New Roman" panose="02020603050405020304" pitchFamily="18" charset="0"/>
                  </a:rPr>
                  <a:t>为节点类别的数量</a:t>
                </a:r>
                <a:endParaRPr lang="en-US" altLang="zh-CN" sz="1800" b="0" kern="0" dirty="0">
                  <a:solidFill>
                    <a:srgbClr val="002060"/>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00FF"/>
                    </a:solidFill>
                    <a:latin typeface="+mj-lt"/>
                    <a:ea typeface="黑体" panose="02010609060101010101" pitchFamily="2" charset="-122"/>
                  </a:rPr>
                  <a:t>损失函数定义</a:t>
                </a:r>
              </a:p>
              <a:p>
                <a:pPr marL="0" indent="0" eaLnBrk="1" hangingPunct="1">
                  <a:lnSpc>
                    <a:spcPct val="130000"/>
                  </a:lnSpc>
                  <a:spcBef>
                    <a:spcPts val="0"/>
                  </a:spcBef>
                  <a:spcAft>
                    <a:spcPts val="0"/>
                  </a:spcAft>
                  <a:buNone/>
                </a:pPr>
                <a:r>
                  <a:rPr lang="zh-CN" altLang="en-US" sz="1800" b="0" kern="0" dirty="0">
                    <a:solidFill>
                      <a:srgbClr val="002060"/>
                    </a:solidFill>
                    <a:latin typeface="Times New Roman" panose="02020603050405020304" pitchFamily="18" charset="0"/>
                    <a:ea typeface="黑体" panose="02010609060101010101" pitchFamily="2" charset="-122"/>
                  </a:rPr>
                  <a:t>      对于分类问题，常用如下交叉熵损失函数：</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algn="ctr" eaLnBrk="1" hangingPunct="1">
                  <a:lnSpc>
                    <a:spcPct val="130000"/>
                  </a:lnSpc>
                  <a:spcBef>
                    <a:spcPts val="0"/>
                  </a:spcBef>
                  <a:spcAft>
                    <a:spcPts val="0"/>
                  </a:spcAft>
                  <a:buNone/>
                </a:pPr>
                <a14:m>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ℒ</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𝐏</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den>
                    </m:f>
                    <m:nary>
                      <m:naryPr>
                        <m:chr m:val="∑"/>
                        <m:limLoc m:val="undOv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sup>
                      <m:e>
                        <m:nary>
                          <m:naryPr>
                            <m:chr m:val="∑"/>
                            <m:limLoc m:val="undOv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m:t>
                            </m:r>
                          </m:sup>
                          <m:e>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Y</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𝑖𝑗</m:t>
                                </m:r>
                              </m:sub>
                            </m:s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log</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𝑖𝑗</m:t>
                                </m:r>
                              </m:sub>
                            </m:sSub>
                          </m:e>
                        </m:nary>
                      </m:e>
                    </m:nary>
                  </m:oMath>
                </a14:m>
                <a:r>
                  <a:rPr lang="en-US" altLang="zh-CN" sz="1800" dirty="0">
                    <a:effectLst/>
                    <a:latin typeface="Times New Roman" panose="02020603050405020304" pitchFamily="18" charset="0"/>
                    <a:ea typeface="宋体" panose="02010600030101010101" pitchFamily="2" charset="-122"/>
                  </a:rPr>
                  <a:t> </a:t>
                </a:r>
              </a:p>
            </p:txBody>
          </p:sp>
        </mc:Choice>
        <mc:Fallback>
          <p:sp>
            <p:nvSpPr>
              <p:cNvPr id="6" name="Rectangle 3"/>
              <p:cNvSpPr txBox="1">
                <a:spLocks noRot="1" noChangeAspect="1" noMove="1" noResize="1" noEditPoints="1" noAdjustHandles="1" noChangeArrowheads="1" noChangeShapeType="1" noTextEdit="1"/>
              </p:cNvSpPr>
              <p:nvPr/>
            </p:nvSpPr>
            <p:spPr bwMode="auto">
              <a:xfrm>
                <a:off x="899592" y="2057400"/>
                <a:ext cx="8134672" cy="4800600"/>
              </a:xfrm>
              <a:prstGeom prst="rect">
                <a:avLst/>
              </a:prstGeom>
              <a:blipFill>
                <a:blip r:embed="rId2"/>
                <a:stretch>
                  <a:fillRect l="-1049" t="-1652"/>
                </a:stretch>
              </a:blipFill>
              <a:ln w="9525">
                <a:noFill/>
                <a:miter lim="800000"/>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标注 1"/>
              <p:cNvSpPr/>
              <p:nvPr/>
            </p:nvSpPr>
            <p:spPr bwMode="auto">
              <a:xfrm>
                <a:off x="3286355" y="6021288"/>
                <a:ext cx="5472608" cy="723255"/>
              </a:xfrm>
              <a:prstGeom prst="wedgeRectCallout">
                <a:avLst>
                  <a:gd name="adj1" fmla="val -39006"/>
                  <a:gd name="adj2" fmla="val -83121"/>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r>
                  <a:rPr lang="en-US" altLang="zh-CN" sz="1800" kern="0" dirty="0">
                    <a:solidFill>
                      <a:srgbClr val="002060"/>
                    </a:solidFill>
                  </a:rPr>
                  <a:t>Y</a:t>
                </a:r>
                <a:r>
                  <a:rPr lang="zh-CN" altLang="en-US" sz="1800" b="0" kern="0" dirty="0">
                    <a:solidFill>
                      <a:srgbClr val="002060"/>
                    </a:solidFill>
                  </a:rPr>
                  <a:t>为真实的节点类别矩阵，</a:t>
                </a:r>
                <a:r>
                  <a:rPr lang="en-US" altLang="zh-CN" sz="1800" kern="0" dirty="0">
                    <a:solidFill>
                      <a:srgbClr val="002060"/>
                    </a:solidFill>
                  </a:rPr>
                  <a:t>P</a:t>
                </a:r>
                <a:r>
                  <a:rPr lang="zh-CN" altLang="en-US" sz="1800" b="0" kern="0" dirty="0">
                    <a:solidFill>
                      <a:srgbClr val="002060"/>
                    </a:solidFill>
                  </a:rPr>
                  <a:t>为预测的节点类别矩阵，</a:t>
                </a:r>
                <a:endParaRPr lang="en-US" altLang="zh-CN" sz="1800" b="0" kern="0" dirty="0">
                  <a:solidFill>
                    <a:srgbClr val="002060"/>
                  </a:solidFill>
                </a:endParaRPr>
              </a:p>
              <a:p>
                <a:pPr marL="342900" indent="-342900" algn="ctr"/>
                <a:r>
                  <a:rPr lang="zh-CN" altLang="zh-CN" sz="1800" dirty="0">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sz="1800"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𝑌</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𝑖𝑗</m:t>
                        </m:r>
                      </m:sub>
                    </m:sSub>
                  </m:oMath>
                </a14:m>
                <a:r>
                  <a:rPr lang="zh-CN" altLang="en-US" sz="1800" b="0" kern="0" dirty="0">
                    <a:solidFill>
                      <a:srgbClr val="002060"/>
                    </a:solidFill>
                  </a:rPr>
                  <a:t>为节点 </a:t>
                </a:r>
                <a:r>
                  <a:rPr lang="en-US" altLang="zh-CN" sz="1800" b="0" i="1" kern="0" dirty="0" err="1">
                    <a:solidFill>
                      <a:srgbClr val="002060"/>
                    </a:solidFill>
                  </a:rPr>
                  <a:t>i</a:t>
                </a:r>
                <a:r>
                  <a:rPr lang="en-US" altLang="zh-CN" sz="1800" b="0" i="1" kern="0" dirty="0">
                    <a:solidFill>
                      <a:srgbClr val="002060"/>
                    </a:solidFill>
                  </a:rPr>
                  <a:t> </a:t>
                </a:r>
                <a:r>
                  <a:rPr lang="zh-CN" altLang="en-US" sz="1800" b="0" kern="0" dirty="0">
                    <a:solidFill>
                      <a:srgbClr val="002060"/>
                    </a:solidFill>
                  </a:rPr>
                  <a:t>属于类别 </a:t>
                </a:r>
                <a:r>
                  <a:rPr lang="en-US" altLang="zh-CN" sz="1800" b="0" i="1" kern="0" dirty="0">
                    <a:solidFill>
                      <a:srgbClr val="002060"/>
                    </a:solidFill>
                  </a:rPr>
                  <a:t>j </a:t>
                </a:r>
                <a:r>
                  <a:rPr lang="zh-CN" altLang="en-US" sz="1800" b="0" kern="0" dirty="0">
                    <a:solidFill>
                      <a:srgbClr val="002060"/>
                    </a:solidFill>
                  </a:rPr>
                  <a:t>的概率</a:t>
                </a:r>
                <a:endParaRPr kumimoji="1" lang="zh-CN" altLang="en-US" sz="1800" b="1" i="0" u="none" strike="noStrike" cap="none" normalizeH="0" baseline="0" dirty="0">
                  <a:ln>
                    <a:noFill/>
                  </a:ln>
                  <a:solidFill>
                    <a:srgbClr val="000000"/>
                  </a:solidFill>
                  <a:effectLst/>
                </a:endParaRPr>
              </a:p>
            </p:txBody>
          </p:sp>
        </mc:Choice>
        <mc:Fallback>
          <p:sp>
            <p:nvSpPr>
              <p:cNvPr id="2" name="矩形标注 1"/>
              <p:cNvSpPr>
                <a:spLocks noRot="1" noChangeAspect="1" noMove="1" noResize="1" noEditPoints="1" noAdjustHandles="1" noChangeArrowheads="1" noChangeShapeType="1" noTextEdit="1"/>
              </p:cNvSpPr>
              <p:nvPr/>
            </p:nvSpPr>
            <p:spPr bwMode="auto">
              <a:xfrm>
                <a:off x="3286355" y="6021288"/>
                <a:ext cx="5472608" cy="723255"/>
              </a:xfrm>
              <a:prstGeom prst="wedgeRectCallout">
                <a:avLst>
                  <a:gd name="adj1" fmla="val -39006"/>
                  <a:gd name="adj2" fmla="val -83121"/>
                </a:avLst>
              </a:prstGeom>
              <a:blipFill>
                <a:blip r:embed="rId3"/>
                <a:stretch>
                  <a:fillRect l="-1222" r="-1222" b="-7500"/>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节点分类 </a:t>
            </a:r>
            <a:r>
              <a:rPr lang="en-US" altLang="zh-CN" dirty="0">
                <a:ea typeface="黑体" panose="02010609060101010101" pitchFamily="2" charset="-122"/>
              </a:rPr>
              <a:t>(3)</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的节点分类</a:t>
                </a:r>
                <a:endParaRPr lang="en-US" altLang="zh-CN" sz="240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输入层：图的邻接矩阵</a:t>
                </a:r>
                <a:r>
                  <a:rPr lang="en-US" altLang="zh-CN" sz="2000" b="0" dirty="0">
                    <a:solidFill>
                      <a:srgbClr val="002060"/>
                    </a:solidFill>
                    <a:latin typeface="+mj-lt"/>
                    <a:ea typeface="黑体" panose="02010609060101010101" pitchFamily="2" charset="-122"/>
                  </a:rPr>
                  <a:t>A</a:t>
                </a:r>
                <a:r>
                  <a:rPr lang="zh-CN" altLang="en-US" sz="2000" b="0" dirty="0">
                    <a:solidFill>
                      <a:srgbClr val="002060"/>
                    </a:solidFill>
                    <a:latin typeface="+mj-lt"/>
                    <a:ea typeface="黑体" panose="02010609060101010101" pitchFamily="2" charset="-122"/>
                  </a:rPr>
                  <a:t>和节点特征矩阵</a:t>
                </a:r>
                <a:r>
                  <a:rPr lang="en-US" altLang="zh-CN" sz="2000" b="0" dirty="0">
                    <a:solidFill>
                      <a:srgbClr val="002060"/>
                    </a:solidFill>
                    <a:latin typeface="+mj-lt"/>
                    <a:ea typeface="黑体" panose="02010609060101010101" pitchFamily="2" charset="-122"/>
                  </a:rPr>
                  <a:t>X</a:t>
                </a: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图卷积层：</a:t>
                </a:r>
                <a:r>
                  <a:rPr lang="en-US" altLang="zh-CN" sz="2000" b="0" dirty="0">
                    <a:solidFill>
                      <a:srgbClr val="002060"/>
                    </a:solidFill>
                    <a:latin typeface="+mj-lt"/>
                    <a:ea typeface="黑体" panose="02010609060101010101" pitchFamily="2" charset="-122"/>
                  </a:rPr>
                  <a:t>	    </a:t>
                </a:r>
              </a:p>
              <a:p>
                <a:pPr marL="0" indent="0" algn="ctr" eaLnBrk="1" hangingPunct="1">
                  <a:lnSpc>
                    <a:spcPts val="2800"/>
                  </a:lnSpc>
                  <a:spcBef>
                    <a:spcPts val="0"/>
                  </a:spcBef>
                  <a:spcAft>
                    <a:spcPts val="0"/>
                  </a:spcAft>
                  <a:buNone/>
                </a:pPr>
                <a:r>
                  <a:rPr lang="en-US" altLang="zh-CN" sz="1800" b="0" dirty="0">
                    <a:effectLst/>
                    <a:ea typeface="黑体" panose="02010609060101010101" pitchFamily="2" charset="-122"/>
                    <a:cs typeface="Times New Roman" panose="02020603050405020304" pitchFamily="18" charset="0"/>
                  </a:rPr>
                  <a:t> </a:t>
                </a:r>
                <a14:m>
                  <m:oMath xmlns:m="http://schemas.openxmlformats.org/officeDocument/2006/math">
                    <m:sSubSup>
                      <m:sSubSupPr>
                        <m:ctrlPr>
                          <a:rPr lang="zh-CN" altLang="zh-CN" sz="11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𝜙</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sup>
                    </m:sSubSup>
                    <m:d>
                      <m:d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limLoc m:val="undOvr"/>
                            <m:supHide m:val="on"/>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𝑁</m:t>
                            </m:r>
                            <m:d>
                              <m:d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sub>
                          <m:sup/>
                          <m:e>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h</m:t>
                                </m:r>
                              </m:sup>
                            </m:sSubSup>
                          </m:e>
                        </m:nary>
                        <m:d>
                          <m:d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e>
                        </m:d>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e>
                    </m:d>
                  </m:oMath>
                </a14:m>
                <a:endParaRPr lang="en-US" altLang="zh-CN" sz="1800" b="0" dirty="0">
                  <a:effectLst/>
                  <a:ea typeface="黑体" panose="02010609060101010101" pitchFamily="2" charset="-122"/>
                  <a:cs typeface="Times New Roman" panose="02020603050405020304" pitchFamily="18" charset="0"/>
                </a:endParaRPr>
              </a:p>
              <a:p>
                <a:pPr marL="0" indent="0" eaLnBrk="1" hangingPunct="1">
                  <a:lnSpc>
                    <a:spcPct val="150000"/>
                  </a:lnSpc>
                  <a:spcBef>
                    <a:spcPts val="1200"/>
                  </a:spcBef>
                  <a:spcAft>
                    <a:spcPts val="0"/>
                  </a:spcAft>
                  <a:buNone/>
                </a:pPr>
                <a:r>
                  <a:rPr lang="en-US" altLang="zh-CN" sz="1800" b="0" dirty="0">
                    <a:effectLst/>
                    <a:ea typeface="黑体" panose="02010609060101010101" pitchFamily="2" charset="-122"/>
                    <a:cs typeface="Times New Roman" panose="02020603050405020304" pitchFamily="18" charset="0"/>
                  </a:rPr>
                  <a:t>	</a:t>
                </a:r>
              </a:p>
              <a:p>
                <a:pPr eaLnBrk="1" hangingPunct="1">
                  <a:lnSpc>
                    <a:spcPct val="130000"/>
                  </a:lnSpc>
                  <a:spcBef>
                    <a:spcPts val="0"/>
                  </a:spcBef>
                  <a:spcAft>
                    <a:spcPts val="0"/>
                  </a:spcAft>
                  <a:buFont typeface="Wingdings" panose="05000000000000000000" pitchFamily="2" charset="2"/>
                  <a:buChar char="ü"/>
                </a:pPr>
                <a:endParaRPr lang="en-US" altLang="zh-CN" sz="1800" b="0" dirty="0">
                  <a:effectLst/>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400"/>
                <a:ext cx="8134672" cy="4800600"/>
              </a:xfrm>
              <a:prstGeom prst="rect">
                <a:avLst/>
              </a:prstGeom>
              <a:blipFill>
                <a:blip r:embed="rId2"/>
                <a:stretch>
                  <a:fillRect l="-1049" t="-1652"/>
                </a:stretch>
              </a:blipFill>
              <a:ln w="9525">
                <a:noFill/>
                <a:miter lim="800000"/>
              </a:ln>
            </p:spPr>
            <p:txBody>
              <a:bodyPr/>
              <a:lstStyle/>
              <a:p>
                <a:r>
                  <a:rPr lang="zh-CN" altLang="en-US">
                    <a:noFill/>
                  </a:rPr>
                  <a:t> </a:t>
                </a:r>
              </a:p>
            </p:txBody>
          </p:sp>
        </mc:Fallback>
      </mc:AlternateContent>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899592" y="4667064"/>
            <a:ext cx="8105486" cy="2102222"/>
          </a:xfrm>
          <a:prstGeom prst="rect">
            <a:avLst/>
          </a:prstGeom>
          <a:noFill/>
          <a:ln>
            <a:noFill/>
          </a:ln>
        </p:spPr>
      </p:pic>
      <mc:AlternateContent xmlns:mc="http://schemas.openxmlformats.org/markup-compatibility/2006" xmlns:a14="http://schemas.microsoft.com/office/drawing/2010/main">
        <mc:Choice Requires="a14">
          <p:sp>
            <p:nvSpPr>
              <p:cNvPr id="7" name="矩形标注 6"/>
              <p:cNvSpPr/>
              <p:nvPr/>
            </p:nvSpPr>
            <p:spPr bwMode="auto">
              <a:xfrm>
                <a:off x="3232671" y="4182244"/>
                <a:ext cx="5648672" cy="360040"/>
              </a:xfrm>
              <a:prstGeom prst="wedgeRectCallout">
                <a:avLst>
                  <a:gd name="adj1" fmla="val -48654"/>
                  <a:gd name="adj2" fmla="val -107938"/>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14:m>
                  <m:oMath xmlns:m="http://schemas.openxmlformats.org/officeDocument/2006/math">
                    <m:sSubSup>
                      <m:sSubSupPr>
                        <m:ctrlPr>
                          <a:rPr lang="zh-CN" altLang="zh-CN" sz="11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𝑙</m:t>
                        </m:r>
                      </m:sup>
                    </m:sSubSup>
                  </m:oMath>
                </a14:m>
                <a:r>
                  <a:rPr lang="zh-CN" altLang="zh-CN" sz="1800" dirty="0">
                    <a:ea typeface="宋体" panose="02010600030101010101" pitchFamily="2" charset="-122"/>
                    <a:cs typeface="Times New Roman" panose="02020603050405020304" pitchFamily="18" charset="0"/>
                  </a:rPr>
                  <a:t>（</a:t>
                </a:r>
                <a:r>
                  <a:rPr lang="en-US" altLang="zh-CN" sz="1800" dirty="0">
                    <a:ea typeface="宋体" panose="02010600030101010101" pitchFamily="2" charset="-122"/>
                  </a:rPr>
                  <a:t>1</a:t>
                </a:r>
                <a:r>
                  <a:rPr lang="en-US" altLang="zh-CN" sz="1800" dirty="0">
                    <a:ea typeface="宋体" panose="02010600030101010101" pitchFamily="2" charset="-122"/>
                    <a:cs typeface="Times New Roman" panose="02020603050405020304" pitchFamily="18" charset="0"/>
                    <a:sym typeface="Symbol" panose="05050102010706020507" pitchFamily="18" charset="2"/>
                  </a:rPr>
                  <a:t></a:t>
                </a:r>
                <a:r>
                  <a:rPr lang="en-US" altLang="zh-CN" sz="1800" i="1" dirty="0">
                    <a:ea typeface="宋体" panose="02010600030101010101" pitchFamily="2" charset="-122"/>
                  </a:rPr>
                  <a:t>l</a:t>
                </a:r>
                <a:r>
                  <a:rPr lang="en-US" altLang="zh-CN" sz="1800" dirty="0">
                    <a:ea typeface="宋体" panose="02010600030101010101" pitchFamily="2" charset="-122"/>
                    <a:cs typeface="Times New Roman" panose="02020603050405020304" pitchFamily="18" charset="0"/>
                    <a:sym typeface="Symbol" panose="05050102010706020507" pitchFamily="18" charset="2"/>
                  </a:rPr>
                  <a:t></a:t>
                </a:r>
                <a:r>
                  <a:rPr lang="en-US" altLang="zh-CN" sz="1800" i="1" dirty="0">
                    <a:ea typeface="宋体" panose="02010600030101010101" pitchFamily="2" charset="-122"/>
                  </a:rPr>
                  <a:t>L</a:t>
                </a:r>
                <a:r>
                  <a:rPr lang="zh-CN" altLang="zh-CN" sz="1800" dirty="0">
                    <a:ea typeface="宋体" panose="02010600030101010101" pitchFamily="2" charset="-122"/>
                    <a:cs typeface="Times New Roman" panose="02020603050405020304" pitchFamily="18" charset="0"/>
                  </a:rPr>
                  <a:t>）</a:t>
                </a:r>
                <a:r>
                  <a:rPr lang="zh-CN" altLang="en-US" sz="1800" b="0" dirty="0">
                    <a:cs typeface="Times New Roman" panose="02020603050405020304" pitchFamily="18" charset="0"/>
                  </a:rPr>
                  <a:t>表示第 </a:t>
                </a:r>
                <a:r>
                  <a:rPr lang="en-US" altLang="zh-CN" sz="1800" b="0" i="1" dirty="0">
                    <a:cs typeface="Times New Roman" panose="02020603050405020304" pitchFamily="18" charset="0"/>
                  </a:rPr>
                  <a:t>l </a:t>
                </a:r>
                <a:r>
                  <a:rPr lang="zh-CN" altLang="en-US" sz="1800" b="0" dirty="0">
                    <a:cs typeface="Times New Roman" panose="02020603050405020304" pitchFamily="18" charset="0"/>
                  </a:rPr>
                  <a:t>个图卷积层输出的节点</a:t>
                </a:r>
                <a:r>
                  <a:rPr lang="en-US" altLang="zh-CN" sz="1800" b="0" i="1" dirty="0"/>
                  <a:t>v</a:t>
                </a:r>
                <a:r>
                  <a:rPr lang="en-US" altLang="zh-CN" sz="1800" b="0" i="1" baseline="-25000" dirty="0"/>
                  <a:t>i</a:t>
                </a:r>
                <a:r>
                  <a:rPr lang="zh-CN" altLang="en-US" sz="1800" b="0" dirty="0">
                    <a:cs typeface="Times New Roman" panose="02020603050405020304" pitchFamily="18" charset="0"/>
                  </a:rPr>
                  <a:t>特征</a:t>
                </a:r>
                <a:endParaRPr kumimoji="1" lang="zh-CN" altLang="en-US" sz="1800" b="1" i="0" u="none" strike="noStrike" cap="none" normalizeH="0" baseline="0" dirty="0">
                  <a:ln>
                    <a:noFill/>
                  </a:ln>
                  <a:solidFill>
                    <a:srgbClr val="000000"/>
                  </a:solidFill>
                  <a:effectLst/>
                </a:endParaRPr>
              </a:p>
            </p:txBody>
          </p:sp>
        </mc:Choice>
        <mc:Fallback xmlns="">
          <p:sp>
            <p:nvSpPr>
              <p:cNvPr id="7" name="矩形标注 6"/>
              <p:cNvSpPr>
                <a:spLocks noRot="1" noChangeAspect="1" noMove="1" noResize="1" noEditPoints="1" noAdjustHandles="1" noChangeArrowheads="1" noChangeShapeType="1" noTextEdit="1"/>
              </p:cNvSpPr>
              <p:nvPr/>
            </p:nvSpPr>
            <p:spPr bwMode="auto">
              <a:xfrm>
                <a:off x="3232671" y="4182244"/>
                <a:ext cx="5648672" cy="360040"/>
              </a:xfrm>
              <a:prstGeom prst="wedgeRectCallout">
                <a:avLst>
                  <a:gd name="adj1" fmla="val -48654"/>
                  <a:gd name="adj2" fmla="val -107938"/>
                </a:avLst>
              </a:prstGeom>
              <a:blipFill>
                <a:blip r:embed="rId4"/>
                <a:stretch>
                  <a:fillRect b="-14583"/>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564255" y="2205355"/>
            <a:ext cx="2847975" cy="3881120"/>
          </a:xfrm>
        </p:spPr>
        <p:txBody>
          <a:bodyPr/>
          <a:lstStyle/>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引例</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节点分类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的节点分类</a:t>
                </a:r>
                <a:endParaRPr lang="en-US" altLang="zh-CN" sz="2400" kern="0" dirty="0">
                  <a:solidFill>
                    <a:srgbClr val="0000FF"/>
                  </a:solidFill>
                  <a:latin typeface="Times New Roman" panose="02020603050405020304" pitchFamily="18" charset="0"/>
                  <a:ea typeface="黑体" panose="02010609060101010101" pitchFamily="2" charset="-122"/>
                </a:endParaRPr>
              </a:p>
              <a:p>
                <a:pPr marL="0" indent="0" eaLnBrk="1" hangingPunct="1">
                  <a:lnSpc>
                    <a:spcPct val="150000"/>
                  </a:lnSpc>
                  <a:spcBef>
                    <a:spcPts val="0"/>
                  </a:spcBef>
                  <a:spcAft>
                    <a:spcPts val="0"/>
                  </a:spcAft>
                  <a:buNone/>
                </a:pPr>
                <a:r>
                  <a:rPr lang="zh-CN" altLang="zh-CN" sz="1800" b="0" kern="100" dirty="0">
                    <a:effectLst/>
                    <a:ea typeface="黑体" panose="02010609060101010101" pitchFamily="2" charset="-122"/>
                    <a:cs typeface="Times New Roman" panose="02020603050405020304" pitchFamily="18" charset="0"/>
                  </a:rPr>
                  <a:t>图卷积操作本质上是对节点</a:t>
                </a:r>
                <a:r>
                  <a:rPr lang="en-US" altLang="zh-CN" sz="1800" b="0" i="1" kern="100" dirty="0">
                    <a:effectLst/>
                    <a:ea typeface="黑体" panose="02010609060101010101" pitchFamily="2" charset="-122"/>
                    <a:cs typeface="Times New Roman" panose="02020603050405020304" pitchFamily="18" charset="0"/>
                  </a:rPr>
                  <a:t>v</a:t>
                </a:r>
                <a:r>
                  <a:rPr lang="en-US" altLang="zh-CN" sz="1800" b="0" i="1" kern="100" baseline="-25000" dirty="0">
                    <a:effectLst/>
                    <a:ea typeface="黑体" panose="02010609060101010101" pitchFamily="2" charset="-122"/>
                    <a:cs typeface="Times New Roman" panose="02020603050405020304" pitchFamily="18" charset="0"/>
                  </a:rPr>
                  <a:t>i</a:t>
                </a:r>
                <a:r>
                  <a:rPr lang="zh-CN" altLang="zh-CN" sz="1800" b="0" kern="100" dirty="0">
                    <a:effectLst/>
                    <a:ea typeface="黑体" panose="02010609060101010101" pitchFamily="2" charset="-122"/>
                    <a:cs typeface="Times New Roman" panose="02020603050405020304" pitchFamily="18" charset="0"/>
                  </a:rPr>
                  <a:t>及其邻居的特征先变换再聚合，描述如下：</a:t>
                </a:r>
              </a:p>
              <a:p>
                <a:pPr marL="0" indent="0" eaLnBrk="1" hangingPunct="1">
                  <a:lnSpc>
                    <a:spcPct val="150000"/>
                  </a:lnSpc>
                  <a:spcBef>
                    <a:spcPts val="0"/>
                  </a:spcBef>
                  <a:spcAft>
                    <a:spcPts val="0"/>
                  </a:spcAft>
                  <a:buNone/>
                </a:pPr>
                <a14:m>
                  <m:oMath xmlns:m="http://schemas.openxmlformats.org/officeDocument/2006/math">
                    <m:sSubSup>
                      <m:sSubSupPr>
                        <m:ctrlPr>
                          <a:rPr lang="zh-CN" altLang="zh-CN" sz="1100" i="1" smtClean="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b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Φ</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supHide m:val="on"/>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naryPr>
                      <m:sub>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𝑁</m:t>
                        </m:r>
                        <m:d>
                          <m:d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d>
                      </m:sub>
                      <m:sup/>
                      <m:e>
                        <m:sSup>
                          <m:s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Ψ</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𝐡</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𝑗</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bSup>
                      </m:e>
                    </m:nary>
                  </m:oMath>
                </a14:m>
                <a:r>
                  <a:rPr lang="en-US" altLang="zh-CN" sz="1800" dirty="0">
                    <a:effectLst/>
                    <a:latin typeface="Times New Roman" panose="02020603050405020304" pitchFamily="18" charset="0"/>
                    <a:ea typeface="宋体" panose="02010600030101010101" pitchFamily="2" charset="-122"/>
                  </a:rPr>
                  <a:t> </a:t>
                </a:r>
              </a:p>
              <a:p>
                <a:pPr marL="0" indent="0" eaLnBrk="1" hangingPunct="1">
                  <a:lnSpc>
                    <a:spcPct val="150000"/>
                  </a:lnSpc>
                  <a:spcBef>
                    <a:spcPts val="0"/>
                  </a:spcBef>
                  <a:spcAft>
                    <a:spcPts val="0"/>
                  </a:spcAft>
                  <a:buNone/>
                </a:pPr>
                <a:endParaRPr lang="en-US" altLang="zh-CN" sz="1800" b="0" kern="100" dirty="0">
                  <a:effectLst/>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zh-CN" altLang="zh-CN" sz="1800" b="0" kern="100" dirty="0">
                  <a:effectLst/>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14:m>
                  <m:oMath xmlns:m="http://schemas.openxmlformats.org/officeDocument/2006/math">
                    <m:sSup>
                      <m:sSupPr>
                        <m:ctrlPr>
                          <a:rPr lang="zh-CN" altLang="zh-CN" sz="11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𝐀</m:t>
                    </m:r>
                    <m:sSup>
                      <m:s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effectLst/>
                    <a:latin typeface="Times New Roman" panose="02020603050405020304" pitchFamily="18" charset="0"/>
                    <a:ea typeface="宋体" panose="02010600030101010101" pitchFamily="2" charset="-122"/>
                  </a:rPr>
                  <a:t> </a:t>
                </a:r>
              </a:p>
              <a:p>
                <a:pPr marL="0" indent="0" eaLnBrk="1" hangingPunct="1">
                  <a:lnSpc>
                    <a:spcPct val="150000"/>
                  </a:lnSpc>
                  <a:spcBef>
                    <a:spcPts val="0"/>
                  </a:spcBef>
                  <a:spcAft>
                    <a:spcPts val="0"/>
                  </a:spcAft>
                  <a:buNone/>
                </a:pPr>
                <a:endParaRPr lang="en-US" altLang="zh-CN" sz="1800" b="0" dirty="0">
                  <a:effectLst/>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400"/>
                <a:ext cx="8134672" cy="4800600"/>
              </a:xfrm>
              <a:prstGeom prst="rect">
                <a:avLst/>
              </a:prstGeom>
              <a:blipFill>
                <a:blip r:embed="rId2"/>
                <a:stretch>
                  <a:fillRect l="-1049" t="-1652"/>
                </a:stretch>
              </a:blipFill>
              <a:ln w="9525">
                <a:noFill/>
                <a:miter lim="800000"/>
              </a:ln>
            </p:spPr>
            <p:txBody>
              <a:bodyPr/>
              <a:lstStyle/>
              <a:p>
                <a:r>
                  <a:rPr lang="zh-CN" altLang="en-US">
                    <a:noFill/>
                  </a:rPr>
                  <a:t> </a:t>
                </a:r>
              </a:p>
            </p:txBody>
          </p:sp>
        </mc:Fallback>
      </mc:AlternateContent>
      <p:sp>
        <p:nvSpPr>
          <p:cNvPr id="2" name="箭头: 上下 1"/>
          <p:cNvSpPr/>
          <p:nvPr/>
        </p:nvSpPr>
        <p:spPr bwMode="auto">
          <a:xfrm>
            <a:off x="1389180" y="3522066"/>
            <a:ext cx="446515" cy="706041"/>
          </a:xfrm>
          <a:prstGeom prst="up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 name="文本框 3"/>
          <p:cNvSpPr txBox="1"/>
          <p:nvPr/>
        </p:nvSpPr>
        <p:spPr>
          <a:xfrm>
            <a:off x="4139952" y="4272419"/>
            <a:ext cx="4692142" cy="701731"/>
          </a:xfrm>
          <a:prstGeom prst="rect">
            <a:avLst/>
          </a:prstGeom>
          <a:solidFill>
            <a:schemeClr val="accent5">
              <a:lumMod val="90000"/>
            </a:schemeClr>
          </a:solidFill>
          <a:ln w="6350">
            <a:solidFill>
              <a:schemeClr val="tx1"/>
            </a:solidFill>
          </a:ln>
        </p:spPr>
        <p:txBody>
          <a:bodyPr wrap="square" rtlCol="0">
            <a:spAutoFit/>
          </a:bodyPr>
          <a:lstStyle/>
          <a:p>
            <a:pPr algn="ctr"/>
            <a:r>
              <a:rPr lang="zh-CN" altLang="en-US" sz="1800" b="0" dirty="0"/>
              <a:t>对图中所有节点的一阶邻居特征进行聚合，</a:t>
            </a:r>
            <a:endParaRPr lang="en-US" altLang="zh-CN" sz="1800" b="0" dirty="0"/>
          </a:p>
          <a:p>
            <a:pPr algn="ctr"/>
            <a:r>
              <a:rPr lang="zh-CN" altLang="en-US" sz="1800" b="0" dirty="0"/>
              <a:t>等价于将邻接矩阵与特征矩阵相乘</a:t>
            </a:r>
          </a:p>
        </p:txBody>
      </p:sp>
      <mc:AlternateContent xmlns:mc="http://schemas.openxmlformats.org/markup-compatibility/2006" xmlns:a14="http://schemas.microsoft.com/office/drawing/2010/main">
        <mc:Choice Requires="a14">
          <p:sp>
            <p:nvSpPr>
              <p:cNvPr id="8" name="矩形标注 7"/>
              <p:cNvSpPr/>
              <p:nvPr/>
            </p:nvSpPr>
            <p:spPr bwMode="auto">
              <a:xfrm>
                <a:off x="4943662" y="3129430"/>
                <a:ext cx="3888432" cy="812591"/>
              </a:xfrm>
              <a:prstGeom prst="wedgeRectCallout">
                <a:avLst>
                  <a:gd name="adj1" fmla="val -59493"/>
                  <a:gd name="adj2" fmla="val -11979"/>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108000" rIns="91440" bIns="45720" numCol="1" rtlCol="0" anchor="t" anchorCtr="0" compatLnSpc="1"/>
              <a:lstStyle/>
              <a:p>
                <a:pPr marL="342900" indent="-342900" algn="ctr">
                  <a:spcBef>
                    <a:spcPts val="600"/>
                  </a:spcBef>
                </a:pPr>
                <a14:m>
                  <m:oMath xmlns:m="http://schemas.openxmlformats.org/officeDocument/2006/math">
                    <m:sSup>
                      <m:sSupPr>
                        <m:ctrlPr>
                          <a:rPr lang="zh-CN" altLang="zh-CN" sz="1800" b="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b="0" kern="100">
                            <a:latin typeface="Cambria Math" panose="02040503050406030204" pitchFamily="18" charset="0"/>
                            <a:ea typeface="宋体" panose="02010600030101010101" pitchFamily="2" charset="-122"/>
                            <a:cs typeface="Times New Roman" panose="02020603050405020304" pitchFamily="18" charset="0"/>
                          </a:rPr>
                          <m:t>Φ</m:t>
                        </m:r>
                      </m:e>
                      <m:sup>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𝑙</m:t>
                        </m:r>
                      </m:sup>
                    </m:sSup>
                  </m:oMath>
                </a14:m>
                <a:r>
                  <a:rPr lang="zh-CN" altLang="zh-CN" sz="1800" b="0" kern="100" dirty="0">
                    <a:cs typeface="Times New Roman" panose="02020603050405020304" pitchFamily="18" charset="0"/>
                  </a:rPr>
                  <a:t>和</a:t>
                </a:r>
                <a14:m>
                  <m:oMath xmlns:m="http://schemas.openxmlformats.org/officeDocument/2006/math">
                    <m:sSup>
                      <m:sSupPr>
                        <m:ctrlPr>
                          <a:rPr lang="zh-CN" altLang="zh-CN" sz="1800" b="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sz="1800" b="0" kern="100">
                            <a:latin typeface="Cambria Math" panose="02040503050406030204" pitchFamily="18" charset="0"/>
                            <a:ea typeface="宋体" panose="02010600030101010101" pitchFamily="2" charset="-122"/>
                            <a:cs typeface="Times New Roman" panose="02020603050405020304" pitchFamily="18" charset="0"/>
                          </a:rPr>
                          <m:t>Ψ</m:t>
                        </m:r>
                      </m:e>
                      <m:sup>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𝑙</m:t>
                        </m:r>
                      </m:sup>
                    </m:sSup>
                  </m:oMath>
                </a14:m>
                <a:r>
                  <a:rPr lang="zh-CN" altLang="zh-CN" sz="1800" b="0" kern="100" dirty="0">
                    <a:cs typeface="Times New Roman" panose="02020603050405020304" pitchFamily="18" charset="0"/>
                  </a:rPr>
                  <a:t>为第</a:t>
                </a:r>
                <a:r>
                  <a:rPr lang="en-US" altLang="zh-CN" sz="1800" b="0" i="1" kern="100" dirty="0">
                    <a:cs typeface="Times New Roman" panose="02020603050405020304" pitchFamily="18" charset="0"/>
                  </a:rPr>
                  <a:t>l</a:t>
                </a:r>
                <a:r>
                  <a:rPr lang="zh-CN" altLang="zh-CN" sz="1800" b="0" kern="100" dirty="0">
                    <a:cs typeface="Times New Roman" panose="02020603050405020304" pitchFamily="18" charset="0"/>
                  </a:rPr>
                  <a:t>个图卷积层中的权重函数，</a:t>
                </a:r>
                <a14:m>
                  <m:oMath xmlns:m="http://schemas.openxmlformats.org/officeDocument/2006/math">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𝑁</m:t>
                    </m:r>
                    <m:d>
                      <m:dPr>
                        <m:ctrlPr>
                          <a:rPr lang="zh-CN" altLang="zh-CN" sz="1800" b="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b="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b="0" i="1" kern="100">
                                <a:latin typeface="Cambria Math" panose="02040503050406030204" pitchFamily="18" charset="0"/>
                                <a:ea typeface="宋体" panose="02010600030101010101" pitchFamily="2" charset="-122"/>
                                <a:cs typeface="Times New Roman" panose="02020603050405020304" pitchFamily="18" charset="0"/>
                              </a:rPr>
                              <m:t>𝑖</m:t>
                            </m:r>
                          </m:sub>
                        </m:sSub>
                      </m:e>
                    </m:d>
                  </m:oMath>
                </a14:m>
                <a:r>
                  <a:rPr lang="zh-CN" altLang="zh-CN" sz="1800" b="0" kern="100" dirty="0">
                    <a:cs typeface="Times New Roman" panose="02020603050405020304" pitchFamily="18" charset="0"/>
                  </a:rPr>
                  <a:t>为节点</a:t>
                </a:r>
                <a:r>
                  <a:rPr lang="en-US" altLang="zh-CN" sz="1800" b="0" i="1" kern="100" dirty="0">
                    <a:cs typeface="Times New Roman" panose="02020603050405020304" pitchFamily="18" charset="0"/>
                  </a:rPr>
                  <a:t>v</a:t>
                </a:r>
                <a:r>
                  <a:rPr lang="en-US" altLang="zh-CN" sz="1800" b="0" i="1" kern="100" baseline="-25000" dirty="0">
                    <a:cs typeface="Times New Roman" panose="02020603050405020304" pitchFamily="18" charset="0"/>
                  </a:rPr>
                  <a:t>i</a:t>
                </a:r>
                <a:r>
                  <a:rPr lang="zh-CN" altLang="zh-CN" sz="1800" b="0" kern="100" dirty="0">
                    <a:cs typeface="Times New Roman" panose="02020603050405020304" pitchFamily="18" charset="0"/>
                  </a:rPr>
                  <a:t>邻居节点集合</a:t>
                </a:r>
                <a:endParaRPr kumimoji="1" lang="zh-CN" altLang="en-US" sz="1800" b="1" i="0" u="none" strike="noStrike" cap="none" normalizeH="0" baseline="0" dirty="0">
                  <a:ln>
                    <a:noFill/>
                  </a:ln>
                  <a:solidFill>
                    <a:srgbClr val="000000"/>
                  </a:solidFill>
                  <a:effectLst/>
                </a:endParaRPr>
              </a:p>
            </p:txBody>
          </p:sp>
        </mc:Choice>
        <mc:Fallback xmlns="">
          <p:sp>
            <p:nvSpPr>
              <p:cNvPr id="8" name="矩形标注 7"/>
              <p:cNvSpPr>
                <a:spLocks noRot="1" noChangeAspect="1" noMove="1" noResize="1" noEditPoints="1" noAdjustHandles="1" noChangeArrowheads="1" noChangeShapeType="1" noTextEdit="1"/>
              </p:cNvSpPr>
              <p:nvPr/>
            </p:nvSpPr>
            <p:spPr bwMode="auto">
              <a:xfrm>
                <a:off x="4943662" y="3129430"/>
                <a:ext cx="3888432" cy="812591"/>
              </a:xfrm>
              <a:prstGeom prst="wedgeRectCallout">
                <a:avLst>
                  <a:gd name="adj1" fmla="val -59493"/>
                  <a:gd name="adj2" fmla="val -11979"/>
                </a:avLst>
              </a:prstGeom>
              <a:blipFill>
                <a:blip r:embed="rId3"/>
                <a:stretch>
                  <a:fillRect/>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标注 8"/>
              <p:cNvSpPr/>
              <p:nvPr/>
            </p:nvSpPr>
            <p:spPr bwMode="auto">
              <a:xfrm>
                <a:off x="1475655" y="5301919"/>
                <a:ext cx="5398133" cy="1141207"/>
              </a:xfrm>
              <a:prstGeom prst="wedgeRectCallout">
                <a:avLst>
                  <a:gd name="adj1" fmla="val -46164"/>
                  <a:gd name="adj2" fmla="val -93717"/>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14:m>
                  <m:oMath xmlns:m="http://schemas.openxmlformats.org/officeDocument/2006/math">
                    <m:sSup>
                      <m:sSupPr>
                        <m:ctrlPr>
                          <a:rPr lang="zh-CN" altLang="zh-CN" sz="1800" b="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b="0" i="1">
                            <a:latin typeface="Cambria Math" panose="02040503050406030204" pitchFamily="18" charset="0"/>
                            <a:ea typeface="宋体" panose="02010600030101010101" pitchFamily="2" charset="-122"/>
                            <a:cs typeface="Times New Roman" panose="02020603050405020304" pitchFamily="18" charset="0"/>
                          </a:rPr>
                          <m:t>𝑙</m:t>
                        </m:r>
                      </m:sup>
                    </m:sSup>
                  </m:oMath>
                </a14:m>
                <a:r>
                  <a:rPr lang="zh-CN" altLang="zh-CN" sz="1800" b="0" dirty="0">
                    <a:cs typeface="Times New Roman" panose="02020603050405020304" pitchFamily="18" charset="0"/>
                  </a:rPr>
                  <a:t>表示第</a:t>
                </a:r>
                <a:r>
                  <a:rPr lang="en-US" altLang="zh-CN" sz="1800" b="0" i="1" dirty="0"/>
                  <a:t>l</a:t>
                </a:r>
                <a:r>
                  <a:rPr lang="zh-CN" altLang="zh-CN" sz="1800" b="0" dirty="0">
                    <a:cs typeface="Times New Roman" panose="02020603050405020304" pitchFamily="18" charset="0"/>
                  </a:rPr>
                  <a:t>个图卷积层输出的节点特征矩阵，且</a:t>
                </a:r>
                <a:r>
                  <a:rPr lang="en-US" altLang="zh-CN" sz="1800" dirty="0"/>
                  <a:t>H</a:t>
                </a:r>
                <a:r>
                  <a:rPr lang="en-US" altLang="zh-CN" sz="1800" b="0" baseline="30000" dirty="0"/>
                  <a:t>0</a:t>
                </a:r>
                <a:r>
                  <a:rPr lang="en-US" altLang="zh-CN" sz="1800" b="0" dirty="0"/>
                  <a:t>=</a:t>
                </a:r>
                <a:r>
                  <a:rPr lang="en-US" altLang="zh-CN" sz="1800" dirty="0"/>
                  <a:t>X</a:t>
                </a:r>
                <a:endParaRPr lang="en-US" altLang="zh-CN" sz="1800" b="0" dirty="0">
                  <a:cs typeface="Times New Roman" panose="02020603050405020304" pitchFamily="18" charset="0"/>
                </a:endParaRPr>
              </a:p>
              <a:p>
                <a:pPr marL="342900" indent="-342900"/>
                <a14:m>
                  <m:oMath xmlns:m="http://schemas.openxmlformats.org/officeDocument/2006/math">
                    <m:sSup>
                      <m:sSupPr>
                        <m:ctrlPr>
                          <a:rPr lang="zh-CN" altLang="zh-CN" sz="1800" b="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a:latin typeface="Cambria Math" panose="02040503050406030204" pitchFamily="18" charset="0"/>
                            <a:ea typeface="宋体" panose="02010600030101010101" pitchFamily="2" charset="-122"/>
                            <a:cs typeface="Times New Roman" panose="02020603050405020304" pitchFamily="18" charset="0"/>
                          </a:rPr>
                          <m:t>𝐖</m:t>
                        </m:r>
                      </m:e>
                      <m:sup>
                        <m:r>
                          <a:rPr lang="en-US" altLang="zh-CN" sz="1800" b="0" i="1">
                            <a:latin typeface="Cambria Math" panose="02040503050406030204" pitchFamily="18" charset="0"/>
                            <a:ea typeface="宋体" panose="02010600030101010101" pitchFamily="2" charset="-122"/>
                            <a:cs typeface="Times New Roman" panose="02020603050405020304" pitchFamily="18" charset="0"/>
                          </a:rPr>
                          <m:t>𝑙</m:t>
                        </m:r>
                      </m:sup>
                    </m:sSup>
                  </m:oMath>
                </a14:m>
                <a:r>
                  <a:rPr lang="zh-CN" altLang="zh-CN" sz="1800" b="0" dirty="0">
                    <a:cs typeface="Times New Roman" panose="02020603050405020304" pitchFamily="18" charset="0"/>
                  </a:rPr>
                  <a:t>表示第</a:t>
                </a:r>
                <a:r>
                  <a:rPr lang="en-US" altLang="zh-CN" sz="1800" b="0" i="1" dirty="0"/>
                  <a:t>l</a:t>
                </a:r>
                <a:r>
                  <a:rPr lang="zh-CN" altLang="zh-CN" sz="1800" b="0" dirty="0">
                    <a:cs typeface="Times New Roman" panose="02020603050405020304" pitchFamily="18" charset="0"/>
                  </a:rPr>
                  <a:t>个图卷积层待学习的权重矩阵</a:t>
                </a:r>
                <a:endParaRPr lang="en-US" altLang="zh-CN" sz="1800" b="0" i="1" dirty="0">
                  <a:latin typeface="Cambria Math" panose="02040503050406030204" pitchFamily="18" charset="0"/>
                  <a:ea typeface="宋体" panose="02010600030101010101" pitchFamily="2" charset="-122"/>
                  <a:cs typeface="Times New Roman" panose="02020603050405020304" pitchFamily="18" charset="0"/>
                </a:endParaRPr>
              </a:p>
              <a:p>
                <a:pPr marL="342900" indent="-342900"/>
                <a14:m>
                  <m:oMath xmlns:m="http://schemas.openxmlformats.org/officeDocument/2006/math">
                    <m:r>
                      <a:rPr lang="en-US" altLang="zh-CN" sz="1800" b="0" i="1">
                        <a:latin typeface="Cambria Math" panose="02040503050406030204" pitchFamily="18" charset="0"/>
                        <a:ea typeface="宋体" panose="02010600030101010101" pitchFamily="2" charset="-122"/>
                        <a:cs typeface="Times New Roman" panose="02020603050405020304" pitchFamily="18" charset="0"/>
                      </a:rPr>
                      <m:t>𝜎</m:t>
                    </m:r>
                  </m:oMath>
                </a14:m>
                <a:r>
                  <a:rPr lang="zh-CN" altLang="zh-CN" sz="1800" b="0" dirty="0">
                    <a:cs typeface="Times New Roman" panose="02020603050405020304" pitchFamily="18" charset="0"/>
                  </a:rPr>
                  <a:t>表示形如</a:t>
                </a:r>
                <a:r>
                  <a:rPr lang="en-US" altLang="zh-CN" sz="1800" b="0" dirty="0" err="1"/>
                  <a:t>ReLU</a:t>
                </a:r>
                <a:r>
                  <a:rPr lang="zh-CN" altLang="zh-CN" sz="1800" b="0" dirty="0">
                    <a:cs typeface="Times New Roman" panose="02020603050405020304" pitchFamily="18" charset="0"/>
                  </a:rPr>
                  <a:t>的非线性激活函数</a:t>
                </a:r>
                <a:endParaRPr kumimoji="1" lang="zh-CN" altLang="en-US" sz="1800" b="1" i="0" u="none" strike="noStrike" cap="none" normalizeH="0" baseline="0" dirty="0">
                  <a:ln>
                    <a:noFill/>
                  </a:ln>
                  <a:solidFill>
                    <a:srgbClr val="000000"/>
                  </a:solidFill>
                  <a:effectLst/>
                </a:endParaRPr>
              </a:p>
            </p:txBody>
          </p:sp>
        </mc:Choice>
        <mc:Fallback>
          <p:sp>
            <p:nvSpPr>
              <p:cNvPr id="9" name="矩形标注 8"/>
              <p:cNvSpPr>
                <a:spLocks noRot="1" noChangeAspect="1" noMove="1" noResize="1" noEditPoints="1" noAdjustHandles="1" noChangeArrowheads="1" noChangeShapeType="1" noTextEdit="1"/>
              </p:cNvSpPr>
              <p:nvPr/>
            </p:nvSpPr>
            <p:spPr bwMode="auto">
              <a:xfrm>
                <a:off x="1475655" y="5301919"/>
                <a:ext cx="5398133" cy="1141207"/>
              </a:xfrm>
              <a:prstGeom prst="wedgeRectCallout">
                <a:avLst>
                  <a:gd name="adj1" fmla="val -46164"/>
                  <a:gd name="adj2" fmla="val -93717"/>
                </a:avLst>
              </a:prstGeom>
              <a:blipFill>
                <a:blip r:embed="rId4"/>
                <a:stretch>
                  <a:fillRect r="-788"/>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节点分类 </a:t>
            </a:r>
            <a:r>
              <a:rPr lang="en-US" altLang="zh-CN" dirty="0">
                <a:ea typeface="黑体" panose="02010609060101010101" pitchFamily="2" charset="-122"/>
              </a:rPr>
              <a:t>(5)</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的节点分类</a:t>
                </a: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输出层：</a:t>
                </a:r>
                <a:endParaRPr lang="en-US" altLang="zh-CN" sz="2000" b="0" dirty="0">
                  <a:solidFill>
                    <a:srgbClr val="002060"/>
                  </a:solidFill>
                  <a:latin typeface="+mj-lt"/>
                  <a:ea typeface="黑体" panose="02010609060101010101" pitchFamily="2" charset="-122"/>
                </a:endParaRPr>
              </a:p>
              <a:p>
                <a:pPr marL="0" indent="0" algn="just" eaLnBrk="1" hangingPunct="1">
                  <a:lnSpc>
                    <a:spcPts val="2800"/>
                  </a:lnSpc>
                  <a:spcBef>
                    <a:spcPts val="600"/>
                  </a:spcBef>
                  <a:spcAft>
                    <a:spcPts val="600"/>
                  </a:spcAft>
                  <a:buNone/>
                </a:pPr>
                <a:r>
                  <a:rPr lang="zh-CN" altLang="zh-CN" sz="1800" b="0" kern="100" dirty="0">
                    <a:effectLst/>
                    <a:ea typeface="黑体" panose="02010609060101010101" pitchFamily="2" charset="-122"/>
                    <a:cs typeface="Times New Roman" panose="02020603050405020304" pitchFamily="18" charset="0"/>
                  </a:rPr>
                  <a:t>将最后一个卷积层输出的节点特征矩阵</a:t>
                </a:r>
                <a14:m>
                  <m:oMath xmlns:m="http://schemas.openxmlformats.org/officeDocument/2006/math">
                    <m:sSup>
                      <m:sSupPr>
                        <m:ctrlPr>
                          <a:rPr lang="zh-CN" altLang="zh-CN" sz="1800" b="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0" i="1" kern="100">
                            <a:effectLst/>
                            <a:latin typeface="Cambria Math" panose="02040503050406030204" pitchFamily="18" charset="0"/>
                            <a:ea typeface="宋体" panose="02010600030101010101" pitchFamily="2" charset="-122"/>
                            <a:cs typeface="Times New Roman" panose="02020603050405020304" pitchFamily="18" charset="0"/>
                          </a:rPr>
                          <m:t>𝐻</m:t>
                        </m:r>
                      </m:e>
                      <m:sup>
                        <m:r>
                          <a:rPr lang="en-US" altLang="zh-CN" sz="1800" b="0" i="1" kern="100">
                            <a:effectLst/>
                            <a:latin typeface="Cambria Math" panose="02040503050406030204" pitchFamily="18" charset="0"/>
                            <a:ea typeface="宋体" panose="02010600030101010101" pitchFamily="2" charset="-122"/>
                            <a:cs typeface="Times New Roman" panose="02020603050405020304" pitchFamily="18" charset="0"/>
                          </a:rPr>
                          <m:t>𝐿</m:t>
                        </m:r>
                      </m:sup>
                    </m:sSup>
                  </m:oMath>
                </a14:m>
                <a:r>
                  <a:rPr lang="zh-CN" altLang="zh-CN" sz="1800" b="0" kern="100" dirty="0">
                    <a:effectLst/>
                    <a:ea typeface="黑体" panose="02010609060101010101" pitchFamily="2" charset="-122"/>
                    <a:cs typeface="Times New Roman" panose="02020603050405020304" pitchFamily="18" charset="0"/>
                  </a:rPr>
                  <a:t>映射为节点类别矩阵</a:t>
                </a:r>
                <a:r>
                  <a:rPr lang="en-US" altLang="zh-CN" sz="1800" b="0" kern="100" dirty="0">
                    <a:effectLst/>
                    <a:ea typeface="黑体" panose="02010609060101010101" pitchFamily="2" charset="-122"/>
                    <a:cs typeface="Times New Roman" panose="02020603050405020304" pitchFamily="18" charset="0"/>
                  </a:rPr>
                  <a:t>P</a:t>
                </a:r>
                <a:r>
                  <a:rPr lang="zh-CN" altLang="en-US" sz="1800" b="0" kern="100" dirty="0">
                    <a:effectLst/>
                    <a:ea typeface="黑体" panose="02010609060101010101" pitchFamily="2" charset="-122"/>
                    <a:cs typeface="Times New Roman" panose="02020603050405020304" pitchFamily="18" charset="0"/>
                  </a:rPr>
                  <a:t>：</a:t>
                </a:r>
                <a:endParaRPr lang="en-US" altLang="zh-CN" sz="1800" b="0" kern="100" dirty="0">
                  <a:ea typeface="黑体" panose="02010609060101010101" pitchFamily="2" charset="-122"/>
                  <a:cs typeface="Times New Roman" panose="02020603050405020304" pitchFamily="18" charset="0"/>
                </a:endParaRPr>
              </a:p>
              <a:p>
                <a:pPr marL="400050" lvl="1" indent="0" eaLnBrk="1" hangingPunct="1">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𝐏</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Softmax</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200"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𝐿</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zh-CN" sz="1800" b="0" kern="100" dirty="0">
                  <a:effectLst/>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b="0" dirty="0">
                  <a:effectLst/>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400"/>
                <a:ext cx="8134672" cy="4800600"/>
              </a:xfrm>
              <a:prstGeom prst="rect">
                <a:avLst/>
              </a:prstGeom>
              <a:blipFill>
                <a:blip r:embed="rId2"/>
                <a:stretch>
                  <a:fillRect l="-1049" t="-1652"/>
                </a:stretch>
              </a:blipFill>
              <a:ln w="9525">
                <a:noFill/>
                <a:miter lim="800000"/>
              </a:ln>
            </p:spPr>
            <p:txBody>
              <a:bodyPr/>
              <a:lstStyle/>
              <a:p>
                <a:r>
                  <a:rPr lang="zh-CN" altLang="en-US">
                    <a:noFill/>
                  </a:rPr>
                  <a:t> </a:t>
                </a:r>
              </a:p>
            </p:txBody>
          </p:sp>
        </mc:Fallback>
      </mc:AlternateContent>
      <p:pic>
        <p:nvPicPr>
          <p:cNvPr id="7" name="图片 6"/>
          <p:cNvPicPr>
            <a:picLocks noChangeAspect="1"/>
          </p:cNvPicPr>
          <p:nvPr/>
        </p:nvPicPr>
        <p:blipFill>
          <a:blip r:embed="rId3"/>
          <a:stretch>
            <a:fillRect/>
          </a:stretch>
        </p:blipFill>
        <p:spPr>
          <a:xfrm>
            <a:off x="658552" y="3803413"/>
            <a:ext cx="8462645" cy="3060700"/>
          </a:xfrm>
          <a:prstGeom prst="rect">
            <a:avLst/>
          </a:prstGeom>
        </p:spPr>
      </p:pic>
      <p:sp>
        <p:nvSpPr>
          <p:cNvPr id="2" name="矩形 1"/>
          <p:cNvSpPr/>
          <p:nvPr/>
        </p:nvSpPr>
        <p:spPr>
          <a:xfrm>
            <a:off x="3743126" y="5874384"/>
            <a:ext cx="2339102" cy="413703"/>
          </a:xfrm>
          <a:prstGeom prst="rect">
            <a:avLst/>
          </a:prstGeom>
        </p:spPr>
        <p:txBody>
          <a:bodyPr wrap="none">
            <a:spAutoFit/>
          </a:bodyPr>
          <a:lstStyle/>
          <a:p>
            <a:pPr eaLnBrk="1" hangingPunct="1">
              <a:lnSpc>
                <a:spcPct val="130000"/>
              </a:lnSpc>
              <a:spcBef>
                <a:spcPts val="600"/>
              </a:spcBef>
              <a:spcAft>
                <a:spcPts val="600"/>
              </a:spcAft>
            </a:pPr>
            <a:r>
              <a:rPr lang="zh-CN" altLang="en-US" sz="1800" b="0" kern="0" dirty="0">
                <a:solidFill>
                  <a:srgbClr val="0000FF"/>
                </a:solidFill>
              </a:rPr>
              <a:t>图节点分类预测过程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708400" y="2214880"/>
            <a:ext cx="281178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链接预测</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链接预测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99592" y="205740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链接预测</a:t>
            </a:r>
            <a:endParaRPr lang="en-US" altLang="zh-CN" sz="2400" kern="0" dirty="0">
              <a:solidFill>
                <a:srgbClr val="0000FF"/>
              </a:solidFill>
              <a:latin typeface="Times New Roman" panose="02020603050405020304" pitchFamily="18" charset="0"/>
              <a:ea typeface="黑体" panose="02010609060101010101" pitchFamily="2" charset="-122"/>
            </a:endParaRPr>
          </a:p>
          <a:p>
            <a:pPr marL="0" indent="0" eaLnBrk="1" hangingPunct="1">
              <a:lnSpc>
                <a:spcPct val="1500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概述</a:t>
            </a:r>
            <a:endParaRPr lang="en-US" altLang="zh-CN" sz="2000" b="0" kern="0" dirty="0">
              <a:solidFill>
                <a:srgbClr val="0000FF"/>
              </a:solidFill>
              <a:latin typeface="Times New Roman" panose="02020603050405020304" pitchFamily="18" charset="0"/>
              <a:ea typeface="黑体" panose="02010609060101010101" pitchFamily="2" charset="-122"/>
            </a:endParaRPr>
          </a:p>
          <a:p>
            <a:pPr marL="0" indent="0" eaLnBrk="1" hangingPunct="1">
              <a:lnSpc>
                <a:spcPct val="150000"/>
              </a:lnSpc>
              <a:spcBef>
                <a:spcPts val="0"/>
              </a:spcBef>
              <a:spcAft>
                <a:spcPts val="0"/>
              </a:spcAft>
              <a:buNone/>
            </a:pPr>
            <a:r>
              <a:rPr lang="zh-CN" altLang="en-US" sz="1800" b="0" kern="0" dirty="0">
                <a:solidFill>
                  <a:srgbClr val="002060"/>
                </a:solidFill>
                <a:latin typeface="Times New Roman" panose="02020603050405020304" pitchFamily="18" charset="0"/>
                <a:ea typeface="黑体" panose="02010609060101010101" pitchFamily="2" charset="-122"/>
              </a:rPr>
              <a:t>链接预测针对给定图中节点间的关系及节点属性来预测两个节点之间是否存在边，进而预测网络中实体间是否存在关系，属于有监督的二分类任务。</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eaLnBrk="1" hangingPunct="1">
              <a:lnSpc>
                <a:spcPct val="150000"/>
              </a:lnSpc>
              <a:spcBef>
                <a:spcPts val="600"/>
              </a:spcBef>
              <a:spcAft>
                <a:spcPts val="600"/>
              </a:spcAft>
              <a:buNone/>
            </a:pPr>
            <a:r>
              <a:rPr lang="zh-CN" altLang="en-US" sz="2000" b="0" kern="0" dirty="0">
                <a:solidFill>
                  <a:srgbClr val="0000FF"/>
                </a:solidFill>
                <a:latin typeface="Times New Roman" panose="02020603050405020304" pitchFamily="18" charset="0"/>
                <a:ea typeface="黑体" panose="02010609060101010101" pitchFamily="2" charset="-122"/>
              </a:rPr>
              <a:t>分类</a:t>
            </a:r>
            <a:endParaRPr lang="en-US" altLang="zh-CN" sz="2000" b="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基于相似性的方法</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基于降维技术（</a:t>
            </a:r>
            <a:r>
              <a:rPr lang="en-US" altLang="zh-CN" sz="1800" b="0" dirty="0">
                <a:solidFill>
                  <a:srgbClr val="002060"/>
                </a:solidFill>
                <a:latin typeface="+mj-lt"/>
                <a:ea typeface="黑体" panose="02010609060101010101" pitchFamily="2" charset="-122"/>
              </a:rPr>
              <a:t>Dimensionality Reduction</a:t>
            </a:r>
            <a:r>
              <a:rPr lang="zh-CN" altLang="en-US" sz="1800" b="0" dirty="0">
                <a:solidFill>
                  <a:srgbClr val="002060"/>
                </a:solidFill>
                <a:latin typeface="+mj-lt"/>
                <a:ea typeface="黑体" panose="02010609060101010101" pitchFamily="2" charset="-122"/>
              </a:rPr>
              <a:t>）的方法</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基于</a:t>
            </a:r>
            <a:r>
              <a:rPr lang="en-US" altLang="zh-CN" sz="1800" b="0" dirty="0">
                <a:solidFill>
                  <a:srgbClr val="002060"/>
                </a:solidFill>
                <a:latin typeface="+mj-lt"/>
                <a:ea typeface="黑体" panose="02010609060101010101" pitchFamily="2" charset="-122"/>
              </a:rPr>
              <a:t>GNN</a:t>
            </a:r>
            <a:r>
              <a:rPr lang="zh-CN" altLang="en-US" sz="1800" b="0" dirty="0">
                <a:solidFill>
                  <a:srgbClr val="002060"/>
                </a:solidFill>
                <a:latin typeface="+mj-lt"/>
                <a:ea typeface="黑体" panose="02010609060101010101" pitchFamily="2" charset="-122"/>
              </a:rPr>
              <a:t>的方法</a:t>
            </a:r>
            <a:endParaRPr lang="en-US" altLang="zh-CN" sz="1800" b="0" dirty="0">
              <a:solidFill>
                <a:srgbClr val="002060"/>
              </a:solidFill>
              <a:latin typeface="+mj-lt"/>
              <a:ea typeface="黑体" panose="02010609060101010101" pitchFamily="2" charset="-122"/>
            </a:endParaRPr>
          </a:p>
          <a:p>
            <a:pPr marL="0" indent="0" algn="just" eaLnBrk="1" hangingPunct="1">
              <a:lnSpc>
                <a:spcPts val="2800"/>
              </a:lnSpc>
              <a:spcBef>
                <a:spcPts val="600"/>
              </a:spcBef>
              <a:spcAft>
                <a:spcPts val="600"/>
              </a:spcAft>
              <a:buNone/>
            </a:pPr>
            <a:r>
              <a:rPr lang="zh-CN" altLang="en-US" sz="1800" b="0" dirty="0">
                <a:solidFill>
                  <a:srgbClr val="002060"/>
                </a:solidFill>
                <a:latin typeface="+mj-lt"/>
                <a:ea typeface="黑体" panose="02010609060101010101" pitchFamily="2" charset="-122"/>
              </a:rPr>
              <a:t>（编码器</a:t>
            </a:r>
            <a:r>
              <a:rPr lang="en-US" altLang="zh-CN" sz="1800" b="0" dirty="0">
                <a:solidFill>
                  <a:srgbClr val="002060"/>
                </a:solidFill>
                <a:latin typeface="+mj-lt"/>
                <a:ea typeface="黑体" panose="02010609060101010101" pitchFamily="2" charset="-122"/>
              </a:rPr>
              <a:t>-</a:t>
            </a:r>
            <a:r>
              <a:rPr lang="zh-CN" altLang="en-US" sz="1800" b="0" dirty="0">
                <a:solidFill>
                  <a:srgbClr val="002060"/>
                </a:solidFill>
                <a:latin typeface="+mj-lt"/>
                <a:ea typeface="黑体" panose="02010609060101010101" pitchFamily="2" charset="-122"/>
              </a:rPr>
              <a:t>解码器架构，基于</a:t>
            </a:r>
            <a:r>
              <a:rPr lang="en-US" altLang="zh-CN" sz="1800" b="0" dirty="0">
                <a:solidFill>
                  <a:srgbClr val="002060"/>
                </a:solidFill>
                <a:latin typeface="+mj-lt"/>
                <a:ea typeface="黑体" panose="02010609060101010101" pitchFamily="2" charset="-122"/>
              </a:rPr>
              <a:t>GCN</a:t>
            </a:r>
            <a:r>
              <a:rPr lang="zh-CN" altLang="en-US" sz="1800" b="0" dirty="0">
                <a:solidFill>
                  <a:srgbClr val="002060"/>
                </a:solidFill>
                <a:latin typeface="+mj-lt"/>
                <a:ea typeface="黑体" panose="02010609060101010101" pitchFamily="2" charset="-122"/>
              </a:rPr>
              <a:t>的链接预测算法）</a:t>
            </a:r>
            <a:endParaRPr lang="en-US" altLang="zh-CN" sz="1800" b="0" dirty="0">
              <a:solidFill>
                <a:srgbClr val="002060"/>
              </a:solidFill>
              <a:latin typeface="+mj-lt"/>
              <a:ea typeface="黑体" panose="02010609060101010101" pitchFamily="2" charset="-122"/>
            </a:endParaRPr>
          </a:p>
        </p:txBody>
      </p:sp>
      <p:pic>
        <p:nvPicPr>
          <p:cNvPr id="3" name="图片 2">
            <a:extLst>
              <a:ext uri="{FF2B5EF4-FFF2-40B4-BE49-F238E27FC236}">
                <a16:creationId xmlns:a16="http://schemas.microsoft.com/office/drawing/2014/main" id="{B53A5B51-29D9-4946-A738-9DA22515C931}"/>
              </a:ext>
            </a:extLst>
          </p:cNvPr>
          <p:cNvPicPr>
            <a:picLocks noChangeAspect="1"/>
          </p:cNvPicPr>
          <p:nvPr/>
        </p:nvPicPr>
        <p:blipFill>
          <a:blip r:embed="rId2"/>
          <a:stretch>
            <a:fillRect/>
          </a:stretch>
        </p:blipFill>
        <p:spPr>
          <a:xfrm>
            <a:off x="6648500" y="4812531"/>
            <a:ext cx="1811288" cy="181128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链接预测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99592" y="2057400"/>
                <a:ext cx="8064896"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的链接预测</a:t>
                </a:r>
                <a:endParaRPr lang="en-US" altLang="zh-CN" sz="240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00FF"/>
                    </a:solidFill>
                    <a:latin typeface="+mj-lt"/>
                    <a:ea typeface="黑体" panose="02010609060101010101" pitchFamily="2" charset="-122"/>
                  </a:rPr>
                  <a:t>问题形式化</a:t>
                </a:r>
                <a:endParaRPr lang="en-US" altLang="zh-CN" sz="2000" b="0" dirty="0">
                  <a:solidFill>
                    <a:srgbClr val="0000FF"/>
                  </a:solidFill>
                  <a:latin typeface="+mj-lt"/>
                  <a:ea typeface="黑体" panose="02010609060101010101" pitchFamily="2" charset="-122"/>
                </a:endParaRPr>
              </a:p>
              <a:p>
                <a:pPr marL="0" indent="0" eaLnBrk="1" hangingPunct="1">
                  <a:lnSpc>
                    <a:spcPct val="130000"/>
                  </a:lnSpc>
                  <a:spcBef>
                    <a:spcPts val="0"/>
                  </a:spcBef>
                  <a:spcAft>
                    <a:spcPts val="0"/>
                  </a:spcAft>
                  <a:buNone/>
                </a:pPr>
                <a:r>
                  <a:rPr lang="en-US" altLang="zh-CN" sz="1800" b="0" dirty="0">
                    <a:solidFill>
                      <a:srgbClr val="002060"/>
                    </a:solidFill>
                    <a:ea typeface="黑体" panose="02010609060101010101" pitchFamily="2" charset="-122"/>
                  </a:rPr>
                  <a:t>     </a:t>
                </a:r>
                <a:r>
                  <a:rPr lang="zh-CN" altLang="zh-CN" sz="1800" b="0" dirty="0">
                    <a:solidFill>
                      <a:srgbClr val="002060"/>
                    </a:solidFill>
                    <a:ea typeface="黑体" panose="02010609060101010101" pitchFamily="2" charset="-122"/>
                  </a:rPr>
                  <a:t>针对图</a:t>
                </a:r>
                <a:r>
                  <a:rPr lang="en-US" altLang="zh-CN" sz="1800" b="0" i="1" dirty="0">
                    <a:solidFill>
                      <a:srgbClr val="002060"/>
                    </a:solidFill>
                    <a:ea typeface="黑体" panose="02010609060101010101" pitchFamily="2" charset="-122"/>
                  </a:rPr>
                  <a:t>G</a:t>
                </a:r>
                <a:r>
                  <a:rPr lang="en-US" altLang="zh-CN" sz="1800" b="0" dirty="0">
                    <a:solidFill>
                      <a:srgbClr val="002060"/>
                    </a:solidFill>
                    <a:ea typeface="黑体" panose="02010609060101010101" pitchFamily="2" charset="-122"/>
                  </a:rPr>
                  <a:t>=(</a:t>
                </a:r>
                <a:r>
                  <a:rPr lang="en-US" altLang="zh-CN" sz="1800" b="0" i="1" dirty="0">
                    <a:solidFill>
                      <a:srgbClr val="002060"/>
                    </a:solidFill>
                    <a:ea typeface="黑体" panose="02010609060101010101" pitchFamily="2" charset="-122"/>
                  </a:rPr>
                  <a:t>V</a:t>
                </a:r>
                <a:r>
                  <a:rPr lang="en-US" altLang="zh-CN" sz="1800" b="0" dirty="0">
                    <a:solidFill>
                      <a:srgbClr val="002060"/>
                    </a:solidFill>
                    <a:ea typeface="黑体" panose="02010609060101010101" pitchFamily="2" charset="-122"/>
                  </a:rPr>
                  <a:t>, </a:t>
                </a:r>
                <a:r>
                  <a:rPr lang="en-US" altLang="zh-CN" sz="1800" b="0" i="1" dirty="0">
                    <a:solidFill>
                      <a:srgbClr val="002060"/>
                    </a:solidFill>
                    <a:ea typeface="黑体" panose="02010609060101010101" pitchFamily="2" charset="-122"/>
                  </a:rPr>
                  <a:t>E</a:t>
                </a:r>
                <a:r>
                  <a:rPr lang="en-US" altLang="zh-CN" sz="1800" b="0" dirty="0">
                    <a:solidFill>
                      <a:srgbClr val="002060"/>
                    </a:solidFill>
                    <a:ea typeface="黑体" panose="02010609060101010101" pitchFamily="2" charset="-122"/>
                  </a:rPr>
                  <a:t>, </a:t>
                </a:r>
                <a:r>
                  <a:rPr lang="en-US" altLang="zh-CN" sz="1800" dirty="0">
                    <a:solidFill>
                      <a:srgbClr val="002060"/>
                    </a:solidFill>
                    <a:ea typeface="黑体" panose="02010609060101010101" pitchFamily="2" charset="-122"/>
                  </a:rPr>
                  <a:t>X</a:t>
                </a:r>
                <a:r>
                  <a:rPr lang="en-US" altLang="zh-CN" sz="1800" b="0" dirty="0">
                    <a:solidFill>
                      <a:srgbClr val="002060"/>
                    </a:solidFill>
                    <a:ea typeface="黑体" panose="02010609060101010101" pitchFamily="2" charset="-122"/>
                  </a:rPr>
                  <a:t>)</a:t>
                </a:r>
                <a:r>
                  <a:rPr lang="zh-CN" altLang="zh-CN" sz="1800" b="0" dirty="0">
                    <a:solidFill>
                      <a:srgbClr val="002060"/>
                    </a:solidFill>
                    <a:ea typeface="黑体" panose="02010609060101010101" pitchFamily="2" charset="-122"/>
                  </a:rPr>
                  <a:t>，</a:t>
                </a:r>
                <a:r>
                  <a:rPr lang="en-US" altLang="zh-CN" sz="1800" b="0" i="1" dirty="0">
                    <a:solidFill>
                      <a:srgbClr val="002060"/>
                    </a:solidFill>
                    <a:ea typeface="黑体" panose="02010609060101010101" pitchFamily="2" charset="-122"/>
                  </a:rPr>
                  <a:t>V</a:t>
                </a:r>
                <a:r>
                  <a:rPr lang="en-US" altLang="zh-CN" sz="1800" b="0" dirty="0">
                    <a:solidFill>
                      <a:srgbClr val="002060"/>
                    </a:solidFill>
                    <a:ea typeface="黑体" panose="02010609060101010101" pitchFamily="2" charset="-122"/>
                  </a:rPr>
                  <a:t>={</a:t>
                </a:r>
                <a:r>
                  <a:rPr lang="en-US" altLang="zh-CN" sz="1800" b="0" i="1" dirty="0">
                    <a:solidFill>
                      <a:srgbClr val="002060"/>
                    </a:solidFill>
                    <a:ea typeface="黑体" panose="02010609060101010101" pitchFamily="2" charset="-122"/>
                  </a:rPr>
                  <a:t>v</a:t>
                </a:r>
                <a:r>
                  <a:rPr lang="en-US" altLang="zh-CN" sz="1800" b="0" baseline="-25000" dirty="0">
                    <a:solidFill>
                      <a:srgbClr val="002060"/>
                    </a:solidFill>
                    <a:ea typeface="黑体" panose="02010609060101010101" pitchFamily="2" charset="-122"/>
                  </a:rPr>
                  <a:t>1</a:t>
                </a:r>
                <a:r>
                  <a:rPr lang="en-US" altLang="zh-CN" sz="1800" b="0" dirty="0">
                    <a:solidFill>
                      <a:srgbClr val="002060"/>
                    </a:solidFill>
                    <a:ea typeface="黑体" panose="02010609060101010101" pitchFamily="2" charset="-122"/>
                  </a:rPr>
                  <a:t>, </a:t>
                </a:r>
                <a:r>
                  <a:rPr lang="en-US" altLang="zh-CN" sz="1800" b="0" i="1" dirty="0">
                    <a:solidFill>
                      <a:srgbClr val="002060"/>
                    </a:solidFill>
                    <a:ea typeface="黑体" panose="02010609060101010101" pitchFamily="2" charset="-122"/>
                  </a:rPr>
                  <a:t>v</a:t>
                </a:r>
                <a:r>
                  <a:rPr lang="en-US" altLang="zh-CN" sz="1800" b="0" baseline="-25000" dirty="0">
                    <a:solidFill>
                      <a:srgbClr val="002060"/>
                    </a:solidFill>
                    <a:ea typeface="黑体" panose="02010609060101010101" pitchFamily="2" charset="-122"/>
                  </a:rPr>
                  <a:t>2</a:t>
                </a:r>
                <a:r>
                  <a:rPr lang="en-US" altLang="zh-CN" sz="1800" b="0" dirty="0">
                    <a:solidFill>
                      <a:srgbClr val="002060"/>
                    </a:solidFill>
                    <a:ea typeface="黑体" panose="02010609060101010101" pitchFamily="2" charset="-122"/>
                  </a:rPr>
                  <a:t>, …, </a:t>
                </a:r>
                <a:r>
                  <a:rPr lang="en-US" altLang="zh-CN" sz="1800" b="0" i="1" dirty="0" err="1">
                    <a:solidFill>
                      <a:srgbClr val="002060"/>
                    </a:solidFill>
                    <a:ea typeface="黑体" panose="02010609060101010101" pitchFamily="2" charset="-122"/>
                  </a:rPr>
                  <a:t>v</a:t>
                </a:r>
                <a:r>
                  <a:rPr lang="en-US" altLang="zh-CN" sz="1800" b="0" i="1" baseline="-25000" dirty="0" err="1">
                    <a:solidFill>
                      <a:srgbClr val="002060"/>
                    </a:solidFill>
                    <a:ea typeface="黑体" panose="02010609060101010101" pitchFamily="2" charset="-122"/>
                  </a:rPr>
                  <a:t>n</a:t>
                </a:r>
                <a:r>
                  <a:rPr lang="en-US" altLang="zh-CN" sz="1800" b="0" dirty="0">
                    <a:solidFill>
                      <a:srgbClr val="002060"/>
                    </a:solidFill>
                    <a:ea typeface="黑体" panose="02010609060101010101" pitchFamily="2" charset="-122"/>
                  </a:rPr>
                  <a:t> }</a:t>
                </a:r>
                <a:r>
                  <a:rPr lang="zh-CN" altLang="zh-CN" sz="1800" b="0" dirty="0">
                    <a:solidFill>
                      <a:srgbClr val="002060"/>
                    </a:solidFill>
                    <a:ea typeface="黑体" panose="02010609060101010101" pitchFamily="2" charset="-122"/>
                  </a:rPr>
                  <a:t>表示节点集合，</a:t>
                </a:r>
                <a:r>
                  <a:rPr lang="en-US" altLang="zh-CN" sz="1800" b="0" i="1" dirty="0">
                    <a:solidFill>
                      <a:srgbClr val="002060"/>
                    </a:solidFill>
                    <a:ea typeface="黑体" panose="02010609060101010101" pitchFamily="2" charset="-122"/>
                  </a:rPr>
                  <a:t>n</a:t>
                </a:r>
                <a:r>
                  <a:rPr lang="zh-CN" altLang="zh-CN" sz="1800" b="0" dirty="0">
                    <a:solidFill>
                      <a:srgbClr val="002060"/>
                    </a:solidFill>
                    <a:ea typeface="黑体" panose="02010609060101010101" pitchFamily="2" charset="-122"/>
                  </a:rPr>
                  <a:t>为图中节点的数量，</a:t>
                </a:r>
                <a:r>
                  <a:rPr lang="en-US" altLang="zh-CN" sz="1800" b="0" i="1" dirty="0">
                    <a:solidFill>
                      <a:srgbClr val="002060"/>
                    </a:solidFill>
                    <a:ea typeface="黑体" panose="02010609060101010101" pitchFamily="2" charset="-122"/>
                  </a:rPr>
                  <a:t>E</a:t>
                </a:r>
              </a:p>
              <a:p>
                <a:pPr marL="0" indent="0" eaLnBrk="1" hangingPunct="1">
                  <a:lnSpc>
                    <a:spcPct val="130000"/>
                  </a:lnSpc>
                  <a:spcBef>
                    <a:spcPts val="0"/>
                  </a:spcBef>
                  <a:spcAft>
                    <a:spcPts val="0"/>
                  </a:spcAft>
                  <a:buNone/>
                </a:pPr>
                <a:r>
                  <a:rPr lang="en-US" altLang="zh-CN" sz="1800" b="0" i="1" dirty="0">
                    <a:solidFill>
                      <a:srgbClr val="002060"/>
                    </a:solidFill>
                    <a:ea typeface="黑体" panose="02010609060101010101" pitchFamily="2" charset="-122"/>
                  </a:rPr>
                  <a:t>     </a:t>
                </a:r>
                <a:r>
                  <a:rPr lang="zh-CN" altLang="zh-CN" sz="1800" b="0" dirty="0">
                    <a:solidFill>
                      <a:srgbClr val="002060"/>
                    </a:solidFill>
                    <a:ea typeface="黑体" panose="02010609060101010101" pitchFamily="2" charset="-122"/>
                  </a:rPr>
                  <a:t>表示论文边集合，</a:t>
                </a:r>
                <a:r>
                  <a:rPr lang="en-US" altLang="zh-CN" sz="1800" dirty="0">
                    <a:solidFill>
                      <a:srgbClr val="002060"/>
                    </a:solidFill>
                    <a:ea typeface="黑体" panose="02010609060101010101" pitchFamily="2" charset="-122"/>
                  </a:rPr>
                  <a:t>X</a:t>
                </a:r>
                <a:r>
                  <a:rPr lang="zh-CN" altLang="zh-CN" sz="1800" b="0" dirty="0">
                    <a:solidFill>
                      <a:srgbClr val="002060"/>
                    </a:solidFill>
                    <a:ea typeface="黑体" panose="02010609060101010101" pitchFamily="2" charset="-122"/>
                  </a:rPr>
                  <a:t>表示节点特征矩阵。算法输入为</a:t>
                </a:r>
                <a:r>
                  <a:rPr lang="en-US" altLang="zh-CN" sz="1800" b="0" i="1" dirty="0">
                    <a:solidFill>
                      <a:srgbClr val="002060"/>
                    </a:solidFill>
                    <a:ea typeface="黑体" panose="02010609060101010101" pitchFamily="2" charset="-122"/>
                  </a:rPr>
                  <a:t>G</a:t>
                </a:r>
                <a:r>
                  <a:rPr lang="zh-CN" altLang="zh-CN" sz="1800" b="0" dirty="0">
                    <a:solidFill>
                      <a:srgbClr val="002060"/>
                    </a:solidFill>
                    <a:ea typeface="黑体" panose="02010609060101010101" pitchFamily="2" charset="-122"/>
                  </a:rPr>
                  <a:t>的邻接矩阵</a:t>
                </a:r>
                <a:r>
                  <a:rPr lang="en-US" altLang="zh-CN" sz="1800" dirty="0">
                    <a:solidFill>
                      <a:srgbClr val="002060"/>
                    </a:solidFill>
                    <a:ea typeface="黑体" panose="02010609060101010101" pitchFamily="2" charset="-122"/>
                  </a:rPr>
                  <a:t>A</a:t>
                </a:r>
                <a:r>
                  <a:rPr lang="zh-CN" altLang="zh-CN" sz="1800" b="0" dirty="0">
                    <a:solidFill>
                      <a:srgbClr val="002060"/>
                    </a:solidFill>
                    <a:ea typeface="黑体" panose="02010609060101010101" pitchFamily="2" charset="-122"/>
                  </a:rPr>
                  <a:t>和节点属</a:t>
                </a:r>
                <a:endParaRPr lang="en-US" altLang="zh-CN" sz="1800" b="0" dirty="0">
                  <a:solidFill>
                    <a:srgbClr val="002060"/>
                  </a:solidFill>
                  <a:ea typeface="黑体" panose="02010609060101010101" pitchFamily="2" charset="-122"/>
                </a:endParaRPr>
              </a:p>
              <a:p>
                <a:pPr marL="0" indent="0" eaLnBrk="1" hangingPunct="1">
                  <a:lnSpc>
                    <a:spcPct val="130000"/>
                  </a:lnSpc>
                  <a:spcBef>
                    <a:spcPts val="0"/>
                  </a:spcBef>
                  <a:spcAft>
                    <a:spcPts val="0"/>
                  </a:spcAft>
                  <a:buNone/>
                </a:pPr>
                <a:r>
                  <a:rPr lang="en-US" altLang="zh-CN" sz="1800" b="0" dirty="0">
                    <a:solidFill>
                      <a:srgbClr val="002060"/>
                    </a:solidFill>
                    <a:ea typeface="黑体" panose="02010609060101010101" pitchFamily="2" charset="-122"/>
                  </a:rPr>
                  <a:t>     </a:t>
                </a:r>
                <a:r>
                  <a:rPr lang="zh-CN" altLang="zh-CN" sz="1800" b="0" dirty="0">
                    <a:solidFill>
                      <a:srgbClr val="002060"/>
                    </a:solidFill>
                    <a:ea typeface="黑体" panose="02010609060101010101" pitchFamily="2" charset="-122"/>
                  </a:rPr>
                  <a:t>性矩阵</a:t>
                </a:r>
                <a:r>
                  <a:rPr lang="en-US" altLang="zh-CN" sz="1800" dirty="0">
                    <a:solidFill>
                      <a:srgbClr val="002060"/>
                    </a:solidFill>
                    <a:ea typeface="黑体" panose="02010609060101010101" pitchFamily="2" charset="-122"/>
                  </a:rPr>
                  <a:t>X</a:t>
                </a:r>
                <a:r>
                  <a:rPr lang="zh-CN" altLang="zh-CN" sz="1800" b="0" dirty="0">
                    <a:solidFill>
                      <a:srgbClr val="002060"/>
                    </a:solidFill>
                    <a:ea typeface="黑体" panose="02010609060101010101" pitchFamily="2" charset="-122"/>
                  </a:rPr>
                  <a:t>，输出</a:t>
                </a:r>
                <a:r>
                  <a:rPr lang="en-US" altLang="zh-CN" sz="1800" b="0" i="1" dirty="0">
                    <a:solidFill>
                      <a:srgbClr val="002060"/>
                    </a:solidFill>
                    <a:ea typeface="黑体" panose="02010609060101010101" pitchFamily="2" charset="-122"/>
                  </a:rPr>
                  <a:t>G</a:t>
                </a:r>
                <a:r>
                  <a:rPr lang="zh-CN" altLang="zh-CN" sz="1800" b="0" dirty="0">
                    <a:solidFill>
                      <a:srgbClr val="002060"/>
                    </a:solidFill>
                    <a:ea typeface="黑体" panose="02010609060101010101" pitchFamily="2" charset="-122"/>
                  </a:rPr>
                  <a:t>的重构邻接矩阵</a:t>
                </a:r>
                <a14:m>
                  <m:oMath xmlns:m="http://schemas.openxmlformats.org/officeDocument/2006/math">
                    <m:acc>
                      <m:accPr>
                        <m:chr m:val="̂"/>
                        <m:ctrlPr>
                          <a:rPr lang="zh-CN" altLang="zh-CN" sz="1800" i="1">
                            <a:solidFill>
                              <a:srgbClr val="002060"/>
                            </a:solidFill>
                            <a:latin typeface="Cambria Math" panose="02040503050406030204" pitchFamily="18" charset="0"/>
                          </a:rPr>
                        </m:ctrlPr>
                      </m:accPr>
                      <m:e>
                        <m:r>
                          <a:rPr lang="en-US" altLang="zh-CN" sz="1800" b="1" i="0">
                            <a:solidFill>
                              <a:srgbClr val="002060"/>
                            </a:solidFill>
                            <a:latin typeface="Cambria Math" panose="02040503050406030204" pitchFamily="18" charset="0"/>
                          </a:rPr>
                          <m:t>𝐀</m:t>
                        </m:r>
                      </m:e>
                    </m:acc>
                  </m:oMath>
                </a14:m>
                <a:r>
                  <a:rPr lang="zh-CN" altLang="zh-CN" sz="1800" b="0" dirty="0">
                    <a:solidFill>
                      <a:srgbClr val="002060"/>
                    </a:solidFill>
                    <a:ea typeface="黑体" panose="02010609060101010101" pitchFamily="2" charset="-122"/>
                  </a:rPr>
                  <a:t>，</a:t>
                </a:r>
                <a14:m>
                  <m:oMath xmlns:m="http://schemas.openxmlformats.org/officeDocument/2006/math">
                    <m:sSub>
                      <m:sSubPr>
                        <m:ctrlPr>
                          <a:rPr lang="zh-CN" altLang="zh-CN" sz="1800" b="0" i="1">
                            <a:solidFill>
                              <a:srgbClr val="002060"/>
                            </a:solidFill>
                            <a:latin typeface="Cambria Math" panose="02040503050406030204" pitchFamily="18" charset="0"/>
                          </a:rPr>
                        </m:ctrlPr>
                      </m:sSubPr>
                      <m:e>
                        <m:acc>
                          <m:accPr>
                            <m:chr m:val="̂"/>
                            <m:ctrlPr>
                              <a:rPr lang="zh-CN" altLang="zh-CN" sz="1800" b="0" i="1">
                                <a:solidFill>
                                  <a:srgbClr val="002060"/>
                                </a:solidFill>
                                <a:latin typeface="Cambria Math" panose="02040503050406030204" pitchFamily="18" charset="0"/>
                              </a:rPr>
                            </m:ctrlPr>
                          </m:accPr>
                          <m:e>
                            <m:r>
                              <a:rPr lang="en-US" altLang="zh-CN" sz="1800" b="0" i="1">
                                <a:solidFill>
                                  <a:srgbClr val="002060"/>
                                </a:solidFill>
                                <a:latin typeface="Cambria Math" panose="02040503050406030204" pitchFamily="18" charset="0"/>
                              </a:rPr>
                              <m:t>𝐴</m:t>
                            </m:r>
                          </m:e>
                        </m:acc>
                      </m:e>
                      <m:sub>
                        <m:r>
                          <a:rPr lang="en-US" altLang="zh-CN" sz="1800" b="0" i="1">
                            <a:solidFill>
                              <a:srgbClr val="002060"/>
                            </a:solidFill>
                            <a:latin typeface="Cambria Math" panose="02040503050406030204" pitchFamily="18" charset="0"/>
                          </a:rPr>
                          <m:t>𝑖</m:t>
                        </m:r>
                        <m:r>
                          <a:rPr lang="en-US" altLang="zh-CN" sz="1800" b="0" i="1">
                            <a:solidFill>
                              <a:srgbClr val="002060"/>
                            </a:solidFill>
                            <a:latin typeface="Cambria Math" panose="02040503050406030204" pitchFamily="18" charset="0"/>
                          </a:rPr>
                          <m:t>,</m:t>
                        </m:r>
                        <m:r>
                          <a:rPr lang="en-US" altLang="zh-CN" sz="1800" b="0" i="1">
                            <a:solidFill>
                              <a:srgbClr val="002060"/>
                            </a:solidFill>
                            <a:latin typeface="Cambria Math" panose="02040503050406030204" pitchFamily="18" charset="0"/>
                          </a:rPr>
                          <m:t>𝑗</m:t>
                        </m:r>
                      </m:sub>
                    </m:sSub>
                  </m:oMath>
                </a14:m>
                <a:r>
                  <a:rPr lang="zh-CN" altLang="zh-CN" sz="1800" b="0" dirty="0">
                    <a:solidFill>
                      <a:srgbClr val="002060"/>
                    </a:solidFill>
                    <a:ea typeface="黑体" panose="02010609060101010101" pitchFamily="2" charset="-122"/>
                  </a:rPr>
                  <a:t>表示节点</a:t>
                </a:r>
                <a:r>
                  <a:rPr lang="en-US" altLang="zh-CN" sz="1800" b="0" i="1" dirty="0" err="1">
                    <a:solidFill>
                      <a:srgbClr val="002060"/>
                    </a:solidFill>
                    <a:ea typeface="黑体" panose="02010609060101010101" pitchFamily="2" charset="-122"/>
                  </a:rPr>
                  <a:t>i</a:t>
                </a:r>
                <a:r>
                  <a:rPr lang="zh-CN" altLang="zh-CN" sz="1800" b="0" dirty="0">
                    <a:solidFill>
                      <a:srgbClr val="002060"/>
                    </a:solidFill>
                    <a:ea typeface="黑体" panose="02010609060101010101" pitchFamily="2" charset="-122"/>
                  </a:rPr>
                  <a:t>与</a:t>
                </a:r>
                <a:r>
                  <a:rPr lang="en-US" altLang="zh-CN" sz="1800" b="0" i="1" dirty="0">
                    <a:solidFill>
                      <a:srgbClr val="002060"/>
                    </a:solidFill>
                    <a:ea typeface="黑体" panose="02010609060101010101" pitchFamily="2" charset="-122"/>
                  </a:rPr>
                  <a:t>j</a:t>
                </a:r>
                <a:r>
                  <a:rPr lang="zh-CN" altLang="zh-CN" sz="1800" b="0" dirty="0">
                    <a:solidFill>
                      <a:srgbClr val="002060"/>
                    </a:solidFill>
                    <a:ea typeface="黑体" panose="02010609060101010101" pitchFamily="2" charset="-122"/>
                  </a:rPr>
                  <a:t>之间存在边的概率</a:t>
                </a:r>
                <a:endParaRPr lang="en-US" altLang="zh-CN" sz="1800" b="0" dirty="0">
                  <a:solidFill>
                    <a:srgbClr val="002060"/>
                  </a:solidFill>
                  <a:ea typeface="黑体" panose="02010609060101010101" pitchFamily="2" charset="-122"/>
                </a:endParaRPr>
              </a:p>
              <a:p>
                <a:pPr marL="0" indent="0" eaLnBrk="1" hangingPunct="1">
                  <a:lnSpc>
                    <a:spcPct val="130000"/>
                  </a:lnSpc>
                  <a:spcBef>
                    <a:spcPts val="0"/>
                  </a:spcBef>
                  <a:spcAft>
                    <a:spcPts val="0"/>
                  </a:spcAft>
                  <a:buNone/>
                </a:pPr>
                <a:endParaRPr lang="en-US" altLang="zh-CN" sz="1800" b="0" kern="0" dirty="0">
                  <a:solidFill>
                    <a:schemeClr val="bg2">
                      <a:lumMod val="25000"/>
                    </a:schemeClr>
                  </a:solidFill>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00FF"/>
                    </a:solidFill>
                    <a:latin typeface="+mj-lt"/>
                    <a:ea typeface="黑体" panose="02010609060101010101" pitchFamily="2" charset="-122"/>
                  </a:rPr>
                  <a:t>损失函数定义</a:t>
                </a:r>
              </a:p>
              <a:p>
                <a:pPr marL="0" indent="0" algn="ctr" eaLnBrk="1" hangingPunct="1">
                  <a:lnSpc>
                    <a:spcPct val="130000"/>
                  </a:lnSpc>
                  <a:spcBef>
                    <a:spcPts val="0"/>
                  </a:spcBef>
                  <a:spcAft>
                    <a:spcPts val="0"/>
                  </a:spcAft>
                  <a:buNone/>
                </a:pPr>
                <a:endParaRPr lang="en-US" altLang="zh-CN" sz="1800" i="1" dirty="0">
                  <a:latin typeface="Cambria Math" panose="02040503050406030204" pitchFamily="18" charset="0"/>
                  <a:ea typeface="宋体" panose="02010600030101010101" pitchFamily="2" charset="-122"/>
                  <a:cs typeface="Times New Roman" panose="02020603050405020304" pitchFamily="18" charset="0"/>
                </a:endParaRPr>
              </a:p>
              <a:p>
                <a:pPr marL="0" indent="0" algn="ctr" eaLnBrk="1" hangingPunct="1">
                  <a:lnSpc>
                    <a:spcPct val="13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ℒ</m:t>
                      </m:r>
                      <m:r>
                        <a:rPr lang="en-US" altLang="zh-CN" sz="1800">
                          <a:latin typeface="Cambria Math" panose="02040503050406030204" pitchFamily="18" charset="0"/>
                        </a:rPr>
                        <m:t>(</m:t>
                      </m:r>
                      <m:r>
                        <a:rPr lang="en-US" altLang="zh-CN" sz="1800" i="1">
                          <a:latin typeface="Cambria Math" panose="02040503050406030204" pitchFamily="18" charset="0"/>
                        </a:rPr>
                        <m:t>𝐀</m:t>
                      </m:r>
                      <m:r>
                        <a:rPr lang="en-US" altLang="zh-CN" sz="1800">
                          <a:latin typeface="Cambria Math" panose="02040503050406030204" pitchFamily="18" charset="0"/>
                        </a:rPr>
                        <m:t>,</m:t>
                      </m:r>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𝐀</m:t>
                          </m:r>
                        </m:e>
                      </m:acc>
                      <m:r>
                        <a:rPr lang="en-US" altLang="zh-CN" sz="1800">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a:latin typeface="Cambria Math" panose="02040503050406030204" pitchFamily="18" charset="0"/>
                            </a:rPr>
                            <m:t>1</m:t>
                          </m:r>
                        </m:num>
                        <m:den>
                          <m:r>
                            <a:rPr lang="en-US" altLang="zh-CN" sz="1800" i="1">
                              <a:latin typeface="Cambria Math" panose="02040503050406030204" pitchFamily="18" charset="0"/>
                            </a:rPr>
                            <m:t>𝑛</m:t>
                          </m:r>
                        </m:den>
                      </m:f>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nary>
                            <m:naryPr>
                              <m:chr m:val="∑"/>
                              <m:limLoc m:val="subSup"/>
                              <m:ctrlPr>
                                <a:rPr lang="zh-CN" altLang="zh-CN" sz="1800" i="1">
                                  <a:latin typeface="Cambria Math" panose="02040503050406030204" pitchFamily="18" charset="0"/>
                                </a:rPr>
                              </m:ctrlPr>
                            </m:naryPr>
                            <m:sub>
                              <m:r>
                                <a:rPr lang="en-US" altLang="zh-CN" sz="1800" i="1">
                                  <a:latin typeface="Cambria Math" panose="02040503050406030204" pitchFamily="18" charset="0"/>
                                </a:rPr>
                                <m:t>𝑗</m:t>
                              </m:r>
                              <m:r>
                                <a:rPr lang="en-US" altLang="zh-CN" sz="1800" i="1">
                                  <a:latin typeface="Cambria Math" panose="02040503050406030204" pitchFamily="18" charset="0"/>
                                </a:rPr>
                                <m:t>=1</m:t>
                              </m:r>
                            </m:sub>
                            <m:sup>
                              <m:r>
                                <a:rPr lang="en-US" altLang="zh-CN" sz="1800" i="1">
                                  <a:latin typeface="Cambria Math" panose="02040503050406030204" pitchFamily="18" charset="0"/>
                                </a:rPr>
                                <m:t>𝑛</m:t>
                              </m:r>
                            </m:sup>
                            <m:e>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𝑖𝑗</m:t>
                                  </m:r>
                                </m:sub>
                              </m:sSub>
                              <m:r>
                                <m:rPr>
                                  <m:sty m:val="p"/>
                                </m:rPr>
                                <a:rPr lang="en-US" altLang="zh-CN" sz="1800">
                                  <a:latin typeface="Cambria Math" panose="02040503050406030204" pitchFamily="18" charset="0"/>
                                </a:rPr>
                                <m:t>log</m:t>
                              </m:r>
                              <m:sSub>
                                <m:sSubPr>
                                  <m:ctrlPr>
                                    <a:rPr lang="zh-CN" altLang="zh-CN" sz="1800" i="1">
                                      <a:latin typeface="Cambria Math" panose="02040503050406030204" pitchFamily="18" charset="0"/>
                                    </a:rPr>
                                  </m:ctrlPr>
                                </m:sSubPr>
                                <m:e>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𝐴</m:t>
                                      </m:r>
                                    </m:e>
                                  </m:acc>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+(1−</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r>
                                <m:rPr>
                                  <m:sty m:val="p"/>
                                </m:rPr>
                                <a:rPr lang="en-US" altLang="zh-CN" sz="1800">
                                  <a:latin typeface="Cambria Math" panose="02040503050406030204" pitchFamily="18" charset="0"/>
                                </a:rPr>
                                <m:t>log</m:t>
                              </m:r>
                              <m:r>
                                <a:rPr lang="en-US" altLang="zh-CN" sz="1800" i="1">
                                  <a:latin typeface="Cambria Math" panose="02040503050406030204" pitchFamily="18" charset="0"/>
                                </a:rPr>
                                <m:t>(1−</m:t>
                              </m:r>
                              <m:sSub>
                                <m:sSubPr>
                                  <m:ctrlPr>
                                    <a:rPr lang="zh-CN" altLang="zh-CN" sz="1800" i="1">
                                      <a:latin typeface="Cambria Math" panose="02040503050406030204" pitchFamily="18" charset="0"/>
                                    </a:rPr>
                                  </m:ctrlPr>
                                </m:sSubPr>
                                <m:e>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𝐴</m:t>
                                      </m:r>
                                    </m:e>
                                  </m:acc>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e>
                          </m:nary>
                        </m:e>
                      </m:nary>
                    </m:oMath>
                  </m:oMathPara>
                </a14:m>
                <a:endPar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899592" y="2057400"/>
                <a:ext cx="8064896" cy="4800600"/>
              </a:xfrm>
              <a:prstGeom prst="rect">
                <a:avLst/>
              </a:prstGeom>
              <a:blipFill>
                <a:blip r:embed="rId2"/>
                <a:stretch>
                  <a:fillRect l="-1058" t="-1652" r="-605"/>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AutoShape 4">
                <a:extLst>
                  <a:ext uri="{FF2B5EF4-FFF2-40B4-BE49-F238E27FC236}">
                    <a16:creationId xmlns:a16="http://schemas.microsoft.com/office/drawing/2014/main" id="{0B9A0623-F041-4F0A-BB62-DEF70E2C17C7}"/>
                  </a:ext>
                </a:extLst>
              </p:cNvPr>
              <p:cNvSpPr>
                <a:spLocks noChangeArrowheads="1"/>
              </p:cNvSpPr>
              <p:nvPr/>
            </p:nvSpPr>
            <p:spPr bwMode="auto">
              <a:xfrm>
                <a:off x="5727228" y="4221088"/>
                <a:ext cx="3021855" cy="1271751"/>
              </a:xfrm>
              <a:prstGeom prst="cloudCallout">
                <a:avLst>
                  <a:gd name="adj1" fmla="val -102768"/>
                  <a:gd name="adj2" fmla="val 37856"/>
                </a:avLst>
              </a:prstGeom>
              <a:solidFill>
                <a:schemeClr val="accent1"/>
              </a:solidFill>
              <a:ln w="9525">
                <a:solidFill>
                  <a:schemeClr val="tx1"/>
                </a:solidFill>
                <a:round/>
              </a:ln>
            </p:spPr>
            <p:txBody>
              <a:bodyPr anchor="ctr"/>
              <a:lstStyle/>
              <a:p>
                <a:pPr algn="ctr">
                  <a:lnSpc>
                    <a:spcPts val="2400"/>
                  </a:lnSpc>
                  <a:spcBef>
                    <a:spcPct val="0"/>
                  </a:spcBef>
                  <a:buClrTx/>
                  <a:buFontTx/>
                  <a:buNone/>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优化图卷积层权重</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，使</a:t>
                </a:r>
                <a14:m>
                  <m:oMath xmlns:m="http://schemas.openxmlformats.org/officeDocument/2006/math">
                    <m:r>
                      <a:rPr lang="en-US" altLang="zh-CN" sz="1800" i="1" smtClean="0">
                        <a:latin typeface="Cambria Math" panose="02040503050406030204" pitchFamily="18" charset="0"/>
                      </a:rPr>
                      <m:t>𝐀</m:t>
                    </m:r>
                    <m:r>
                      <a:rPr lang="en-US" altLang="zh-CN" sz="1800">
                        <a:latin typeface="Cambria Math" panose="02040503050406030204" pitchFamily="18" charset="0"/>
                      </a:rPr>
                      <m:t>,</m:t>
                    </m:r>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𝐀</m:t>
                        </m:r>
                      </m:e>
                    </m:acc>
                  </m:oMath>
                </a14:m>
                <a:r>
                  <a:rPr lang="zh-CN" altLang="en-US" sz="1800" dirty="0">
                    <a:solidFill>
                      <a:srgbClr val="FF0000"/>
                    </a:solidFill>
                    <a:latin typeface="+mn-lt"/>
                    <a:ea typeface="黑体" panose="02010609060101010101" pitchFamily="2" charset="-122"/>
                  </a:rPr>
                  <a:t>尽可能相似</a:t>
                </a:r>
                <a:endParaRPr lang="en-US" altLang="zh-CN" sz="1800" dirty="0">
                  <a:solidFill>
                    <a:srgbClr val="FF0000"/>
                  </a:solidFill>
                  <a:latin typeface="+mn-lt"/>
                  <a:ea typeface="黑体" panose="02010609060101010101" pitchFamily="2" charset="-122"/>
                </a:endParaRPr>
              </a:p>
            </p:txBody>
          </p:sp>
        </mc:Choice>
        <mc:Fallback xmlns="">
          <p:sp>
            <p:nvSpPr>
              <p:cNvPr id="9" name="AutoShape 4">
                <a:extLst>
                  <a:ext uri="{FF2B5EF4-FFF2-40B4-BE49-F238E27FC236}">
                    <a16:creationId xmlns:a16="http://schemas.microsoft.com/office/drawing/2014/main" id="{0B9A0623-F041-4F0A-BB62-DEF70E2C17C7}"/>
                  </a:ext>
                </a:extLst>
              </p:cNvPr>
              <p:cNvSpPr>
                <a:spLocks noRot="1" noChangeAspect="1" noMove="1" noResize="1" noEditPoints="1" noAdjustHandles="1" noChangeArrowheads="1" noChangeShapeType="1" noTextEdit="1"/>
              </p:cNvSpPr>
              <p:nvPr/>
            </p:nvSpPr>
            <p:spPr bwMode="auto">
              <a:xfrm>
                <a:off x="5727228" y="4221088"/>
                <a:ext cx="3021855" cy="1271751"/>
              </a:xfrm>
              <a:prstGeom prst="cloudCallout">
                <a:avLst>
                  <a:gd name="adj1" fmla="val -102768"/>
                  <a:gd name="adj2" fmla="val 37856"/>
                </a:avLst>
              </a:prstGeom>
              <a:blipFill>
                <a:blip r:embed="rId3"/>
                <a:stretch>
                  <a:fillRect/>
                </a:stretch>
              </a:blipFill>
              <a:ln w="9525">
                <a:solidFill>
                  <a:schemeClr val="tx1"/>
                </a:solidFill>
                <a:round/>
              </a:ln>
            </p:spPr>
            <p:txBody>
              <a:bodyPr/>
              <a:lstStyle/>
              <a:p>
                <a:r>
                  <a:rPr lang="zh-CN" altLang="en-US">
                    <a:noFill/>
                  </a:rPr>
                  <a:t> </a:t>
                </a:r>
              </a:p>
            </p:txBody>
          </p:sp>
        </mc:Fallback>
      </mc:AlternateContent>
      <p:pic>
        <p:nvPicPr>
          <p:cNvPr id="11" name="图片 10">
            <a:extLst>
              <a:ext uri="{FF2B5EF4-FFF2-40B4-BE49-F238E27FC236}">
                <a16:creationId xmlns:a16="http://schemas.microsoft.com/office/drawing/2014/main" id="{D4F4E811-57CE-4867-B870-F376A12C26DB}"/>
              </a:ext>
            </a:extLst>
          </p:cNvPr>
          <p:cNvPicPr>
            <a:picLocks noChangeAspect="1"/>
          </p:cNvPicPr>
          <p:nvPr/>
        </p:nvPicPr>
        <p:blipFill>
          <a:blip r:embed="rId4"/>
          <a:stretch>
            <a:fillRect/>
          </a:stretch>
        </p:blipFill>
        <p:spPr>
          <a:xfrm>
            <a:off x="1043608" y="5492839"/>
            <a:ext cx="926232" cy="92623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977" y="4005064"/>
            <a:ext cx="8194287" cy="2391557"/>
          </a:xfrm>
          <a:prstGeom prst="rect">
            <a:avLst/>
          </a:prstGeom>
        </p:spPr>
      </p:pic>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链接预测 </a:t>
            </a:r>
            <a:r>
              <a:rPr lang="en-US" altLang="zh-CN" dirty="0">
                <a:ea typeface="黑体" panose="02010609060101010101" pitchFamily="2" charset="-122"/>
              </a:rPr>
              <a:t>(3)</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99592" y="2057400"/>
            <a:ext cx="8134672" cy="198169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algn="just" eaLnBrk="1" hangingPunct="1">
              <a:lnSpc>
                <a:spcPts val="2400"/>
              </a:lnSpc>
              <a:spcBef>
                <a:spcPts val="600"/>
              </a:spcBef>
              <a:spcAft>
                <a:spcPts val="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的链接预测</a:t>
            </a:r>
            <a:endParaRPr lang="en-US" altLang="zh-CN" sz="2400" kern="0" dirty="0">
              <a:solidFill>
                <a:srgbClr val="0000FF"/>
              </a:solidFill>
              <a:latin typeface="Times New Roman" panose="02020603050405020304" pitchFamily="18" charset="0"/>
              <a:ea typeface="黑体" panose="02010609060101010101" pitchFamily="2" charset="-122"/>
            </a:endParaRPr>
          </a:p>
          <a:p>
            <a:pPr marL="0" indent="0" algn="just" eaLnBrk="1" hangingPunct="1">
              <a:lnSpc>
                <a:spcPts val="2400"/>
              </a:lnSpc>
              <a:spcBef>
                <a:spcPts val="600"/>
              </a:spcBef>
              <a:spcAft>
                <a:spcPts val="0"/>
              </a:spcAft>
              <a:buNone/>
            </a:pPr>
            <a:r>
              <a:rPr lang="en-US" altLang="zh-CN" sz="1800" b="0" dirty="0">
                <a:solidFill>
                  <a:srgbClr val="002060"/>
                </a:solidFill>
                <a:effectLst/>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用于链接预测的</a:t>
            </a:r>
            <a:r>
              <a:rPr lang="en-US" altLang="zh-CN" sz="1800" b="0" dirty="0">
                <a:solidFill>
                  <a:srgbClr val="002060"/>
                </a:solidFill>
                <a:effectLst/>
                <a:ea typeface="黑体" panose="02010609060101010101" pitchFamily="2" charset="-122"/>
                <a:cs typeface="Times New Roman" panose="02020603050405020304" pitchFamily="18" charset="0"/>
              </a:rPr>
              <a:t>GCN</a:t>
            </a:r>
            <a:r>
              <a:rPr lang="zh-CN" altLang="en-US" sz="1800" b="0" dirty="0">
                <a:solidFill>
                  <a:srgbClr val="002060"/>
                </a:solidFill>
                <a:effectLst/>
                <a:ea typeface="黑体" panose="02010609060101010101" pitchFamily="2" charset="-122"/>
                <a:cs typeface="Times New Roman" panose="02020603050405020304" pitchFamily="18" charset="0"/>
              </a:rPr>
              <a:t>模型主要包括</a:t>
            </a:r>
            <a:r>
              <a:rPr lang="zh-CN" altLang="en-US" sz="1800" b="0" dirty="0">
                <a:solidFill>
                  <a:srgbClr val="FF0000"/>
                </a:solidFill>
                <a:effectLst/>
                <a:ea typeface="黑体" panose="02010609060101010101" pitchFamily="2" charset="-122"/>
                <a:cs typeface="Times New Roman" panose="02020603050405020304" pitchFamily="18" charset="0"/>
              </a:rPr>
              <a:t>输入层</a:t>
            </a:r>
            <a:r>
              <a:rPr lang="zh-CN" altLang="en-US" sz="1800" b="0" dirty="0">
                <a:solidFill>
                  <a:srgbClr val="002060"/>
                </a:solidFill>
                <a:effectLst/>
                <a:ea typeface="黑体" panose="02010609060101010101" pitchFamily="2" charset="-122"/>
                <a:cs typeface="Times New Roman" panose="02020603050405020304" pitchFamily="18" charset="0"/>
              </a:rPr>
              <a:t>、</a:t>
            </a:r>
            <a:r>
              <a:rPr lang="zh-CN" altLang="en-US" sz="1800" b="0" dirty="0">
                <a:solidFill>
                  <a:srgbClr val="FF0000"/>
                </a:solidFill>
                <a:effectLst/>
                <a:ea typeface="黑体" panose="02010609060101010101" pitchFamily="2" charset="-122"/>
                <a:cs typeface="Times New Roman" panose="02020603050405020304" pitchFamily="18" charset="0"/>
              </a:rPr>
              <a:t>编码器</a:t>
            </a:r>
            <a:r>
              <a:rPr lang="zh-CN" altLang="en-US" sz="1800" b="0" dirty="0">
                <a:solidFill>
                  <a:srgbClr val="002060"/>
                </a:solidFill>
                <a:effectLst/>
                <a:ea typeface="黑体" panose="02010609060101010101" pitchFamily="2" charset="-122"/>
                <a:cs typeface="Times New Roman" panose="02020603050405020304" pitchFamily="18" charset="0"/>
              </a:rPr>
              <a:t>和</a:t>
            </a:r>
            <a:r>
              <a:rPr lang="zh-CN" altLang="en-US" sz="1800" b="0" dirty="0">
                <a:solidFill>
                  <a:srgbClr val="FF0000"/>
                </a:solidFill>
                <a:effectLst/>
                <a:ea typeface="黑体" panose="02010609060101010101" pitchFamily="2" charset="-122"/>
                <a:cs typeface="Times New Roman" panose="02020603050405020304" pitchFamily="18" charset="0"/>
              </a:rPr>
              <a:t>解码器</a:t>
            </a:r>
            <a:endParaRPr lang="en-US" altLang="zh-CN" sz="1800" b="0" dirty="0">
              <a:solidFill>
                <a:srgbClr val="002060"/>
              </a:solidFill>
              <a:ea typeface="黑体" panose="02010609060101010101" pitchFamily="2" charset="-122"/>
              <a:cs typeface="Times New Roman" panose="02020603050405020304" pitchFamily="18" charset="0"/>
            </a:endParaRPr>
          </a:p>
          <a:p>
            <a:pPr marL="0" indent="0" algn="just" eaLnBrk="1" hangingPunct="1">
              <a:lnSpc>
                <a:spcPts val="2400"/>
              </a:lnSpc>
              <a:spcBef>
                <a:spcPts val="600"/>
              </a:spcBef>
              <a:spcAft>
                <a:spcPts val="0"/>
              </a:spcAft>
              <a:buNone/>
            </a:pPr>
            <a:r>
              <a:rPr lang="en-US" altLang="zh-CN" sz="1800" b="0" dirty="0">
                <a:solidFill>
                  <a:srgbClr val="002060"/>
                </a:solidFill>
                <a:ea typeface="黑体" panose="02010609060101010101" pitchFamily="2" charset="-122"/>
                <a:cs typeface="Times New Roman" panose="02020603050405020304" pitchFamily="18" charset="0"/>
              </a:rPr>
              <a:t>-</a:t>
            </a:r>
            <a:r>
              <a:rPr lang="zh-CN" altLang="en-US" sz="1800" b="0" dirty="0">
                <a:solidFill>
                  <a:srgbClr val="002060"/>
                </a:solidFill>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通过编码器对节点特征进行降维，得到图卷积层特征</a:t>
            </a:r>
            <a:endParaRPr lang="en-US" altLang="zh-CN" sz="1800" b="0" dirty="0">
              <a:solidFill>
                <a:srgbClr val="002060"/>
              </a:solidFill>
              <a:ea typeface="黑体" panose="02010609060101010101" pitchFamily="2" charset="-122"/>
              <a:cs typeface="Times New Roman" panose="02020603050405020304" pitchFamily="18" charset="0"/>
            </a:endParaRPr>
          </a:p>
          <a:p>
            <a:pPr marL="0" indent="0" algn="just" eaLnBrk="1" hangingPunct="1">
              <a:lnSpc>
                <a:spcPts val="2400"/>
              </a:lnSpc>
              <a:spcBef>
                <a:spcPts val="600"/>
              </a:spcBef>
              <a:spcAft>
                <a:spcPts val="0"/>
              </a:spcAft>
              <a:buNone/>
            </a:pPr>
            <a:r>
              <a:rPr lang="en-US" altLang="zh-CN" sz="1800" b="0" dirty="0">
                <a:solidFill>
                  <a:srgbClr val="002060"/>
                </a:solidFill>
                <a:effectLst/>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利用解码器计算节点间的点积和，得到重构邻接矩阵</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algn="just" eaLnBrk="1" hangingPunct="1">
              <a:lnSpc>
                <a:spcPts val="2400"/>
              </a:lnSpc>
              <a:spcBef>
                <a:spcPts val="600"/>
              </a:spcBef>
              <a:spcAft>
                <a:spcPts val="0"/>
              </a:spcAft>
              <a:buNone/>
            </a:pPr>
            <a:r>
              <a:rPr lang="en-US" altLang="zh-CN" sz="1800" b="0" dirty="0">
                <a:solidFill>
                  <a:srgbClr val="002060"/>
                </a:solidFill>
                <a:effectLst/>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通过重构邻接矩阵可得到节点间链接预测结果</a:t>
            </a:r>
            <a:endParaRPr lang="en-US" altLang="zh-CN" sz="1800" b="0" dirty="0">
              <a:solidFill>
                <a:srgbClr val="002060"/>
              </a:solidFill>
              <a:effectLst/>
              <a:ea typeface="黑体" panose="0201060906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链接预测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99592" y="1988840"/>
                <a:ext cx="8134672"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000" kern="0" dirty="0">
                    <a:solidFill>
                      <a:srgbClr val="0000FF"/>
                    </a:solidFill>
                    <a:latin typeface="Times New Roman" panose="02020603050405020304" pitchFamily="18" charset="0"/>
                    <a:ea typeface="黑体" panose="02010609060101010101" pitchFamily="2" charset="-122"/>
                  </a:rPr>
                  <a:t>基于</a:t>
                </a:r>
                <a:r>
                  <a:rPr lang="en-US" altLang="zh-CN" sz="2000" kern="0" dirty="0">
                    <a:solidFill>
                      <a:srgbClr val="0000FF"/>
                    </a:solidFill>
                    <a:latin typeface="Times New Roman" panose="02020603050405020304" pitchFamily="18" charset="0"/>
                    <a:ea typeface="黑体" panose="02010609060101010101" pitchFamily="2" charset="-122"/>
                  </a:rPr>
                  <a:t>GCN</a:t>
                </a:r>
                <a:r>
                  <a:rPr lang="zh-CN" altLang="en-US" sz="2000" kern="0" dirty="0">
                    <a:solidFill>
                      <a:srgbClr val="0000FF"/>
                    </a:solidFill>
                    <a:latin typeface="Times New Roman" panose="02020603050405020304" pitchFamily="18" charset="0"/>
                    <a:ea typeface="黑体" panose="02010609060101010101" pitchFamily="2" charset="-122"/>
                  </a:rPr>
                  <a:t>的链接预测</a:t>
                </a:r>
                <a:endParaRPr lang="en-US" altLang="zh-CN" sz="200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输入层：图的邻接矩阵</a:t>
                </a:r>
                <a:r>
                  <a:rPr lang="en-US" altLang="zh-CN" sz="2000" b="0" dirty="0">
                    <a:solidFill>
                      <a:srgbClr val="002060"/>
                    </a:solidFill>
                    <a:latin typeface="+mj-lt"/>
                    <a:ea typeface="黑体" panose="02010609060101010101" pitchFamily="2" charset="-122"/>
                  </a:rPr>
                  <a:t>A</a:t>
                </a:r>
                <a:r>
                  <a:rPr lang="zh-CN" altLang="en-US" sz="2000" b="0" dirty="0">
                    <a:solidFill>
                      <a:srgbClr val="002060"/>
                    </a:solidFill>
                    <a:latin typeface="+mj-lt"/>
                    <a:ea typeface="黑体" panose="02010609060101010101" pitchFamily="2" charset="-122"/>
                  </a:rPr>
                  <a:t>和节点的特征矩阵</a:t>
                </a:r>
                <a:r>
                  <a:rPr lang="en-US" altLang="zh-CN" sz="2000" b="0" dirty="0">
                    <a:solidFill>
                      <a:srgbClr val="002060"/>
                    </a:solidFill>
                    <a:latin typeface="+mj-lt"/>
                    <a:ea typeface="黑体" panose="02010609060101010101" pitchFamily="2" charset="-122"/>
                  </a:rPr>
                  <a:t>X</a:t>
                </a: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编码器：编码器由图卷积层和</a:t>
                </a:r>
                <a:r>
                  <a:rPr lang="en-US" altLang="zh-CN" sz="2000" b="0" dirty="0">
                    <a:solidFill>
                      <a:srgbClr val="002060"/>
                    </a:solidFill>
                    <a:latin typeface="+mj-lt"/>
                    <a:ea typeface="黑体" panose="02010609060101010101" pitchFamily="2" charset="-122"/>
                  </a:rPr>
                  <a:t>Dropout</a:t>
                </a:r>
                <a:r>
                  <a:rPr lang="zh-CN" altLang="en-US" sz="2000" b="0" dirty="0">
                    <a:solidFill>
                      <a:srgbClr val="002060"/>
                    </a:solidFill>
                    <a:latin typeface="+mj-lt"/>
                    <a:ea typeface="黑体" panose="02010609060101010101" pitchFamily="2" charset="-122"/>
                  </a:rPr>
                  <a:t>层实现，目的是将节点特征映成低维节点特征矩阵</a:t>
                </a:r>
                <a:r>
                  <a:rPr lang="en-US" altLang="zh-CN" sz="2000" b="0" dirty="0">
                    <a:solidFill>
                      <a:srgbClr val="002060"/>
                    </a:solidFill>
                    <a:latin typeface="+mj-lt"/>
                    <a:ea typeface="黑体" panose="02010609060101010101" pitchFamily="2" charset="-122"/>
                  </a:rPr>
                  <a:t>Z</a:t>
                </a:r>
              </a:p>
              <a:p>
                <a:pPr lvl="1" eaLnBrk="1" hangingPunct="1">
                  <a:lnSpc>
                    <a:spcPct val="150000"/>
                  </a:lnSpc>
                  <a:spcBef>
                    <a:spcPts val="0"/>
                  </a:spcBef>
                  <a:spcAft>
                    <a:spcPts val="0"/>
                  </a:spcAft>
                  <a:buFont typeface="Arial" panose="020B0604020202020204" pitchFamily="34" charset="0"/>
                  <a:buChar char="•"/>
                </a:pPr>
                <a:r>
                  <a:rPr lang="en-US" altLang="zh-CN" sz="1800" b="0" kern="100" dirty="0">
                    <a:ea typeface="黑体" panose="02010609060101010101" pitchFamily="2" charset="-122"/>
                    <a:cs typeface="Times New Roman" panose="02020603050405020304" pitchFamily="18" charset="0"/>
                  </a:rPr>
                  <a:t>Dropout</a:t>
                </a:r>
                <a:r>
                  <a:rPr lang="zh-CN" altLang="en-US" sz="1800" b="0" kern="100" dirty="0">
                    <a:ea typeface="黑体" panose="02010609060101010101" pitchFamily="2" charset="-122"/>
                    <a:cs typeface="Times New Roman" panose="02020603050405020304" pitchFamily="18" charset="0"/>
                  </a:rPr>
                  <a:t>层为了防止过拟合，对</a:t>
                </a:r>
                <a:r>
                  <a:rPr lang="en-US" altLang="zh-CN" sz="1800" kern="100" dirty="0">
                    <a:ea typeface="黑体" panose="02010609060101010101" pitchFamily="2" charset="-122"/>
                    <a:cs typeface="Times New Roman" panose="02020603050405020304" pitchFamily="18" charset="0"/>
                  </a:rPr>
                  <a:t>H</a:t>
                </a:r>
                <a:r>
                  <a:rPr lang="zh-CN" altLang="en-US" sz="1800" b="0" kern="100" dirty="0">
                    <a:ea typeface="黑体" panose="02010609060101010101" pitchFamily="2" charset="-122"/>
                    <a:cs typeface="Times New Roman" panose="02020603050405020304" pitchFamily="18" charset="0"/>
                  </a:rPr>
                  <a:t>中的权重进行调整</a:t>
                </a:r>
                <a:endParaRPr lang="en-US" altLang="zh-CN" sz="1800" b="0" kern="100" dirty="0">
                  <a:ea typeface="黑体" panose="02010609060101010101" pitchFamily="2" charset="-122"/>
                  <a:cs typeface="Times New Roman" panose="02020603050405020304" pitchFamily="18" charset="0"/>
                </a:endParaRPr>
              </a:p>
              <a:p>
                <a:pPr lvl="1" eaLnBrk="1" hangingPunct="1">
                  <a:lnSpc>
                    <a:spcPct val="150000"/>
                  </a:lnSpc>
                  <a:spcBef>
                    <a:spcPts val="0"/>
                  </a:spcBef>
                  <a:spcAft>
                    <a:spcPts val="0"/>
                  </a:spcAft>
                  <a:buFont typeface="Arial" panose="020B0604020202020204" pitchFamily="34" charset="0"/>
                  <a:buChar char="•"/>
                </a:pPr>
                <a:r>
                  <a:rPr lang="zh-CN" altLang="en-US" sz="1800" b="0" kern="100" dirty="0">
                    <a:ea typeface="黑体" panose="02010609060101010101" pitchFamily="2" charset="-122"/>
                    <a:cs typeface="Times New Roman" panose="02020603050405020304" pitchFamily="18" charset="0"/>
                  </a:rPr>
                  <a:t>设置</a:t>
                </a:r>
                <a:r>
                  <a:rPr lang="en-US" altLang="zh-CN" sz="1800" b="0" kern="100" dirty="0">
                    <a:ea typeface="黑体" panose="02010609060101010101" pitchFamily="2" charset="-122"/>
                    <a:cs typeface="Times New Roman" panose="02020603050405020304" pitchFamily="18" charset="0"/>
                  </a:rPr>
                  <a:t>Dropout</a:t>
                </a:r>
                <a:r>
                  <a:rPr lang="zh-CN" altLang="en-US" sz="1800" b="0" kern="100" dirty="0">
                    <a:ea typeface="黑体" panose="02010609060101010101" pitchFamily="2" charset="-122"/>
                    <a:cs typeface="Times New Roman" panose="02020603050405020304" pitchFamily="18" charset="0"/>
                  </a:rPr>
                  <a:t>层参数</a:t>
                </a:r>
                <a:r>
                  <a:rPr lang="en-US" altLang="zh-CN" sz="1800" b="0" kern="100" dirty="0">
                    <a:ea typeface="黑体" panose="02010609060101010101" pitchFamily="2" charset="-122"/>
                    <a:cs typeface="Times New Roman" panose="02020603050405020304" pitchFamily="18" charset="0"/>
                  </a:rPr>
                  <a:t>α</a:t>
                </a:r>
                <a:r>
                  <a:rPr lang="zh-CN" altLang="en-US" sz="1800" b="0" kern="100" dirty="0">
                    <a:ea typeface="黑体" panose="02010609060101010101" pitchFamily="2" charset="-122"/>
                    <a:cs typeface="Times New Roman" panose="02020603050405020304" pitchFamily="18" charset="0"/>
                  </a:rPr>
                  <a:t>，再对分布</a:t>
                </a:r>
                <a:r>
                  <a:rPr lang="en-US" altLang="zh-CN" sz="1800" b="0" kern="100" dirty="0">
                    <a:ea typeface="黑体" panose="02010609060101010101" pitchFamily="2" charset="-122"/>
                    <a:cs typeface="Times New Roman" panose="02020603050405020304" pitchFamily="18" charset="0"/>
                  </a:rPr>
                  <a:t>Bernoulli(α)</a:t>
                </a:r>
                <a:r>
                  <a:rPr lang="zh-CN" altLang="en-US" sz="1800" b="0" kern="100" dirty="0">
                    <a:ea typeface="黑体" panose="02010609060101010101" pitchFamily="2" charset="-122"/>
                    <a:cs typeface="Times New Roman" panose="02020603050405020304" pitchFamily="18" charset="0"/>
                  </a:rPr>
                  <a:t>进行采样，得到矩阵</a:t>
                </a:r>
                <a:r>
                  <a:rPr lang="en-US" altLang="zh-CN" sz="1800" kern="100" dirty="0">
                    <a:ea typeface="黑体" panose="02010609060101010101" pitchFamily="2" charset="-122"/>
                    <a:cs typeface="Times New Roman" panose="02020603050405020304" pitchFamily="18" charset="0"/>
                  </a:rPr>
                  <a:t>R</a:t>
                </a:r>
                <a:endParaRPr lang="en-US" altLang="zh-CN" sz="1800" b="0" kern="100" dirty="0">
                  <a:ea typeface="黑体" panose="02010609060101010101" pitchFamily="2" charset="-122"/>
                  <a:cs typeface="Times New Roman" panose="02020603050405020304" pitchFamily="18" charset="0"/>
                </a:endParaRPr>
              </a:p>
              <a:p>
                <a:pPr lvl="1" eaLnBrk="1" hangingPunct="1">
                  <a:lnSpc>
                    <a:spcPct val="150000"/>
                  </a:lnSpc>
                  <a:spcBef>
                    <a:spcPts val="0"/>
                  </a:spcBef>
                  <a:spcAft>
                    <a:spcPts val="0"/>
                  </a:spcAft>
                  <a:buFont typeface="Arial" panose="020B0604020202020204" pitchFamily="34" charset="0"/>
                  <a:buChar char="•"/>
                </a:pPr>
                <a:r>
                  <a:rPr lang="zh-CN" altLang="en-US" sz="1800" b="0" kern="100" dirty="0">
                    <a:ea typeface="黑体" panose="02010609060101010101" pitchFamily="2" charset="-122"/>
                    <a:cs typeface="Times New Roman" panose="02020603050405020304" pitchFamily="18" charset="0"/>
                  </a:rPr>
                  <a:t>最后将</a:t>
                </a:r>
                <a:r>
                  <a:rPr lang="en-US" altLang="zh-CN" sz="1800" kern="100" dirty="0">
                    <a:ea typeface="黑体" panose="02010609060101010101" pitchFamily="2" charset="-122"/>
                    <a:cs typeface="Times New Roman" panose="02020603050405020304" pitchFamily="18" charset="0"/>
                  </a:rPr>
                  <a:t>R</a:t>
                </a:r>
                <a:r>
                  <a:rPr lang="zh-CN" altLang="en-US" sz="1800" b="0" kern="100" dirty="0">
                    <a:ea typeface="黑体" panose="02010609060101010101" pitchFamily="2" charset="-122"/>
                    <a:cs typeface="Times New Roman" panose="02020603050405020304" pitchFamily="18" charset="0"/>
                  </a:rPr>
                  <a:t>与</a:t>
                </a:r>
                <a:r>
                  <a:rPr lang="en-US" altLang="zh-CN" sz="1800" kern="100" dirty="0">
                    <a:ea typeface="黑体" panose="02010609060101010101" pitchFamily="2" charset="-122"/>
                    <a:cs typeface="Times New Roman" panose="02020603050405020304" pitchFamily="18" charset="0"/>
                  </a:rPr>
                  <a:t>H</a:t>
                </a:r>
                <a:r>
                  <a:rPr lang="zh-CN" altLang="en-US" sz="1800" b="0" kern="100" dirty="0">
                    <a:ea typeface="黑体" panose="02010609060101010101" pitchFamily="2" charset="-122"/>
                    <a:cs typeface="Times New Roman" panose="02020603050405020304" pitchFamily="18" charset="0"/>
                  </a:rPr>
                  <a:t>相乘得到</a:t>
                </a:r>
                <a:r>
                  <a:rPr lang="en-US" altLang="zh-CN" sz="1800" kern="100" dirty="0">
                    <a:ea typeface="黑体" panose="02010609060101010101" pitchFamily="2" charset="-122"/>
                    <a:cs typeface="Times New Roman" panose="02020603050405020304" pitchFamily="18" charset="0"/>
                  </a:rPr>
                  <a:t>Z</a:t>
                </a:r>
                <a:r>
                  <a:rPr lang="zh-CN" altLang="en-US" sz="1800" b="0" kern="100" dirty="0">
                    <a:ea typeface="黑体" panose="02010609060101010101" pitchFamily="2" charset="-122"/>
                    <a:cs typeface="Times New Roman" panose="02020603050405020304" pitchFamily="18" charset="0"/>
                  </a:rPr>
                  <a:t>：</a:t>
                </a:r>
                <a:endParaRPr lang="en-US" altLang="zh-CN" sz="1800" b="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800" b="1" i="1" kern="100" smtClean="0">
                          <a:effectLst/>
                          <a:latin typeface="Cambria Math" panose="02040503050406030204" pitchFamily="18" charset="0"/>
                          <a:ea typeface="宋体" panose="02010600030101010101" pitchFamily="2" charset="-122"/>
                          <a:cs typeface="Times New Roman" panose="02020603050405020304" pitchFamily="18" charset="0"/>
                        </a:rPr>
                        <m:t>𝐑</m:t>
                      </m:r>
                      <m:r>
                        <a:rPr lang="en-US" altLang="zh-CN" sz="1800" b="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Bernoulli</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𝛼</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eaLnBrk="1" hangingPunct="1">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𝐙</m:t>
                      </m:r>
                      <m:r>
                        <a:rPr lang="en-US" altLang="zh-CN" sz="1800" b="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𝐑</m:t>
                      </m:r>
                      <m:r>
                        <a:rPr lang="en-US" altLang="zh-CN" sz="1800" b="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𝐇</m:t>
                      </m:r>
                    </m:oMath>
                  </m:oMathPara>
                </a14:m>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解码器：对</a:t>
                </a:r>
                <a:r>
                  <a:rPr lang="en-US" altLang="zh-CN" sz="2000" b="0" dirty="0">
                    <a:solidFill>
                      <a:srgbClr val="002060"/>
                    </a:solidFill>
                    <a:latin typeface="+mj-lt"/>
                    <a:ea typeface="黑体" panose="02010609060101010101" pitchFamily="2" charset="-122"/>
                  </a:rPr>
                  <a:t>Z</a:t>
                </a:r>
                <a:r>
                  <a:rPr lang="zh-CN" altLang="en-US" sz="2000" b="0" dirty="0">
                    <a:solidFill>
                      <a:srgbClr val="002060"/>
                    </a:solidFill>
                    <a:latin typeface="+mj-lt"/>
                    <a:ea typeface="黑体" panose="02010609060101010101" pitchFamily="2" charset="-122"/>
                  </a:rPr>
                  <a:t>进行点积操作，</a:t>
                </a:r>
                <a:r>
                  <a:rPr lang="zh-CN" altLang="zh-CN" sz="2000" b="0" dirty="0">
                    <a:solidFill>
                      <a:srgbClr val="002060"/>
                    </a:solidFill>
                    <a:latin typeface="+mj-lt"/>
                    <a:ea typeface="黑体" panose="02010609060101010101" pitchFamily="2" charset="-122"/>
                  </a:rPr>
                  <a:t>得到重构邻接矩阵</a:t>
                </a:r>
                <a14:m>
                  <m:oMath xmlns:m="http://schemas.openxmlformats.org/officeDocument/2006/math">
                    <m:acc>
                      <m:accPr>
                        <m:chr m:val="̂"/>
                        <m:ctrlPr>
                          <a:rPr lang="zh-CN" altLang="zh-CN" sz="2000" b="0" i="1">
                            <a:solidFill>
                              <a:srgbClr val="002060"/>
                            </a:solidFill>
                            <a:latin typeface="Cambria Math" panose="02040503050406030204" pitchFamily="18" charset="0"/>
                            <a:ea typeface="黑体" panose="02010609060101010101" pitchFamily="2" charset="-122"/>
                          </a:rPr>
                        </m:ctrlPr>
                      </m:accPr>
                      <m:e>
                        <m:r>
                          <a:rPr lang="en-US" altLang="zh-CN" sz="2000" b="0">
                            <a:solidFill>
                              <a:srgbClr val="002060"/>
                            </a:solidFill>
                            <a:latin typeface="Cambria Math" panose="02040503050406030204" pitchFamily="18" charset="0"/>
                            <a:ea typeface="黑体" panose="02010609060101010101" pitchFamily="2" charset="-122"/>
                          </a:rPr>
                          <m:t>𝐀</m:t>
                        </m:r>
                      </m:e>
                    </m:acc>
                  </m:oMath>
                </a14:m>
                <a:r>
                  <a:rPr lang="zh-CN" altLang="en-US"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algn="ctr" eaLnBrk="1" hangingPunct="1">
                  <a:lnSpc>
                    <a:spcPct val="150000"/>
                  </a:lnSpc>
                  <a:spcBef>
                    <a:spcPts val="0"/>
                  </a:spcBef>
                  <a:spcAft>
                    <a:spcPts val="0"/>
                  </a:spcAft>
                  <a:buNone/>
                </a:pPr>
                <a14:m>
                  <m:oMath xmlns:m="http://schemas.openxmlformats.org/officeDocument/2006/math">
                    <m:acc>
                      <m:accPr>
                        <m:chr m:val="̂"/>
                        <m:ctrlPr>
                          <a:rPr lang="zh-CN" altLang="zh-CN" sz="1800" i="1">
                            <a:latin typeface="Cambria Math" panose="02040503050406030204" pitchFamily="18" charset="0"/>
                          </a:rPr>
                        </m:ctrlPr>
                      </m:accPr>
                      <m:e>
                        <m:r>
                          <a:rPr lang="en-US" altLang="zh-CN" sz="1800" i="1">
                            <a:latin typeface="Cambria Math" panose="02040503050406030204" pitchFamily="18" charset="0"/>
                          </a:rPr>
                          <m:t>𝐀</m:t>
                        </m:r>
                      </m:e>
                    </m:acc>
                    <m:r>
                      <a:rPr lang="en-US" altLang="zh-CN" sz="1800">
                        <a:latin typeface="Cambria Math" panose="02040503050406030204" pitchFamily="18" charset="0"/>
                      </a:rPr>
                      <m:t>=</m:t>
                    </m:r>
                    <m:r>
                      <a:rPr lang="en-US" altLang="zh-CN" sz="1800" i="1">
                        <a:latin typeface="Cambria Math" panose="02040503050406030204" pitchFamily="18" charset="0"/>
                      </a:rPr>
                      <m:t>𝐙</m:t>
                    </m:r>
                    <m:r>
                      <a:rPr lang="en-US" altLang="zh-CN" sz="1800">
                        <a:latin typeface="Cambria Math" panose="020405030504060302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𝐙</m:t>
                        </m:r>
                      </m:e>
                      <m:sup>
                        <m:r>
                          <m:rPr>
                            <m:sty m:val="p"/>
                          </m:rPr>
                          <a:rPr lang="en-US" altLang="zh-CN" sz="1800">
                            <a:latin typeface="Cambria Math" panose="02040503050406030204" pitchFamily="18" charset="0"/>
                          </a:rPr>
                          <m:t>T</m:t>
                        </m:r>
                      </m:sup>
                    </m:sSup>
                  </m:oMath>
                </a14:m>
                <a:r>
                  <a:rPr lang="en-US" altLang="zh-CN" sz="1800" dirty="0"/>
                  <a:t> </a:t>
                </a:r>
                <a:endParaRPr lang="zh-CN" altLang="zh-CN" sz="1800" b="0" kern="100" dirty="0">
                  <a:effectLst/>
                  <a:latin typeface="黑体" panose="02010609060101010101" pitchFamily="2" charset="-122"/>
                  <a:ea typeface="黑体" panose="02010609060101010101" pitchFamily="2" charset="-122"/>
                  <a:cs typeface="Times New Roman" panose="02020603050405020304" pitchFamily="18" charset="0"/>
                </a:endParaRPr>
              </a:p>
              <a:p>
                <a:pPr eaLnBrk="1" hangingPunct="1">
                  <a:lnSpc>
                    <a:spcPct val="150000"/>
                  </a:lnSpc>
                  <a:spcBef>
                    <a:spcPts val="0"/>
                  </a:spcBef>
                  <a:spcAft>
                    <a:spcPts val="0"/>
                  </a:spcAft>
                  <a:buFont typeface="Wingdings" panose="05000000000000000000" pitchFamily="2" charset="2"/>
                  <a:buChar char="ü"/>
                </a:pPr>
                <a:endParaRPr lang="en-US" altLang="zh-CN" sz="1800" kern="100" dirty="0">
                  <a:ea typeface="黑体" panose="02010609060101010101" pitchFamily="2" charset="-122"/>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899592" y="1988840"/>
                <a:ext cx="8134672" cy="4800600"/>
              </a:xfrm>
              <a:prstGeom prst="rect">
                <a:avLst/>
              </a:prstGeom>
              <a:blipFill>
                <a:blip r:embed="rId2"/>
                <a:stretch>
                  <a:fillRect l="-675" t="-508" r="-750" b="-254"/>
                </a:stretch>
              </a:blipFill>
              <a:ln w="9525">
                <a:noFill/>
                <a:miter lim="800000"/>
              </a:ln>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链接预测 </a:t>
            </a:r>
            <a:r>
              <a:rPr lang="en-US" altLang="zh-CN" dirty="0">
                <a:ea typeface="黑体" panose="02010609060101010101" pitchFamily="2" charset="-122"/>
              </a:rPr>
              <a:t>(5)</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47870" y="2194383"/>
            <a:ext cx="3724130" cy="53926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000" kern="0" dirty="0">
                <a:solidFill>
                  <a:srgbClr val="0000FF"/>
                </a:solidFill>
                <a:latin typeface="Times New Roman" panose="02020603050405020304" pitchFamily="18" charset="0"/>
                <a:ea typeface="黑体" panose="02010609060101010101" pitchFamily="2" charset="-122"/>
              </a:rPr>
              <a:t>图链接预测模型示例</a:t>
            </a: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p:txBody>
      </p:sp>
      <p:sp>
        <p:nvSpPr>
          <p:cNvPr id="14" name="矩形 13"/>
          <p:cNvSpPr/>
          <p:nvPr/>
        </p:nvSpPr>
        <p:spPr bwMode="auto">
          <a:xfrm>
            <a:off x="6588224" y="5490318"/>
            <a:ext cx="216024" cy="216024"/>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DFC714E-5748-46EE-82B8-33FB22835E9E}"/>
                  </a:ext>
                </a:extLst>
              </p:cNvPr>
              <p:cNvSpPr txBox="1"/>
              <p:nvPr/>
            </p:nvSpPr>
            <p:spPr>
              <a:xfrm>
                <a:off x="4101723" y="2876758"/>
                <a:ext cx="1637258" cy="369332"/>
              </a:xfrm>
              <a:prstGeom prst="rect">
                <a:avLst/>
              </a:prstGeom>
              <a:noFill/>
              <a:ln w="635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𝐇</m:t>
                      </m:r>
                      <m:r>
                        <a:rPr lang="en-US" altLang="zh-CN" sz="1800">
                          <a:latin typeface="Cambria Math" panose="02040503050406030204" pitchFamily="18" charset="0"/>
                          <a:ea typeface="宋体" panose="02010600030101010101" pitchFamily="2" charset="-122"/>
                          <a:cs typeface="Times New Roman" panose="02020603050405020304" pitchFamily="18" charset="0"/>
                        </a:rPr>
                        <m:t>=</m:t>
                      </m:r>
                      <m:r>
                        <a:rPr lang="zh-CN" altLang="en-US" sz="1800" i="1" smtClean="0">
                          <a:latin typeface="Cambria Math" panose="02040503050406030204" pitchFamily="18" charset="0"/>
                          <a:ea typeface="宋体" panose="02010600030101010101" pitchFamily="2" charset="-122"/>
                          <a:cs typeface="Times New Roman" panose="02020603050405020304" pitchFamily="18" charset="0"/>
                        </a:rPr>
                        <m:t>𝝈</m:t>
                      </m:r>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𝐀𝐖𝐇</m:t>
                      </m:r>
                      <m: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sz="1800" dirty="0"/>
              </a:p>
            </p:txBody>
          </p:sp>
        </mc:Choice>
        <mc:Fallback xmlns="">
          <p:sp>
            <p:nvSpPr>
              <p:cNvPr id="15" name="文本框 14">
                <a:extLst>
                  <a:ext uri="{FF2B5EF4-FFF2-40B4-BE49-F238E27FC236}">
                    <a16:creationId xmlns:a16="http://schemas.microsoft.com/office/drawing/2014/main" id="{DDFC714E-5748-46EE-82B8-33FB22835E9E}"/>
                  </a:ext>
                </a:extLst>
              </p:cNvPr>
              <p:cNvSpPr txBox="1">
                <a:spLocks noRot="1" noChangeAspect="1" noMove="1" noResize="1" noEditPoints="1" noAdjustHandles="1" noChangeArrowheads="1" noChangeShapeType="1" noTextEdit="1"/>
              </p:cNvSpPr>
              <p:nvPr/>
            </p:nvSpPr>
            <p:spPr>
              <a:xfrm>
                <a:off x="4101723" y="2876758"/>
                <a:ext cx="1637258" cy="369332"/>
              </a:xfrm>
              <a:prstGeom prst="rect">
                <a:avLst/>
              </a:prstGeom>
              <a:blipFill>
                <a:blip r:embed="rId3"/>
                <a:stretch>
                  <a:fillRect b="-13115"/>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A0C4FEA-C259-4CF9-B543-D5B9650262DE}"/>
                  </a:ext>
                </a:extLst>
              </p:cNvPr>
              <p:cNvSpPr txBox="1"/>
              <p:nvPr/>
            </p:nvSpPr>
            <p:spPr>
              <a:xfrm>
                <a:off x="3974138" y="3749294"/>
                <a:ext cx="1892430" cy="646331"/>
              </a:xfrm>
              <a:prstGeom prst="rect">
                <a:avLst/>
              </a:prstGeom>
              <a:noFill/>
              <a:ln w="6350">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𝐑</m:t>
                      </m:r>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0" smtClean="0">
                          <a:latin typeface="Cambria Math" panose="02040503050406030204" pitchFamily="18" charset="0"/>
                          <a:ea typeface="宋体" panose="02010600030101010101" pitchFamily="2" charset="-122"/>
                          <a:cs typeface="Times New Roman" panose="02020603050405020304" pitchFamily="18" charset="0"/>
                        </a:rPr>
                        <m:t>𝐁𝐞𝐫𝐧𝐨𝐮𝐥𝐥𝐢</m:t>
                      </m:r>
                      <m:d>
                        <m:dPr>
                          <m:ctrlPr>
                            <a:rPr lang="en-US" altLang="zh-CN" sz="1800" b="1" i="1" smtClean="0">
                              <a:latin typeface="Cambria Math" panose="02040503050406030204" pitchFamily="18" charset="0"/>
                              <a:ea typeface="宋体" panose="02010600030101010101" pitchFamily="2" charset="-122"/>
                              <a:cs typeface="Times New Roman" panose="02020603050405020304" pitchFamily="18" charset="0"/>
                            </a:rPr>
                          </m:ctrlPr>
                        </m:dPr>
                        <m:e>
                          <m:r>
                            <m:rPr>
                              <m:sty m:val="p"/>
                            </m:rPr>
                            <a:rPr lang="en-US" altLang="zh-CN" sz="1800" i="1">
                              <a:latin typeface="Cambria Math" panose="02040503050406030204" pitchFamily="18" charset="0"/>
                              <a:ea typeface="宋体" panose="02010600030101010101" pitchFamily="2" charset="-122"/>
                              <a:cs typeface="Times New Roman" panose="02020603050405020304" pitchFamily="18" charset="0"/>
                            </a:rPr>
                            <m:t>α</m:t>
                          </m:r>
                        </m:e>
                      </m:d>
                    </m:oMath>
                  </m:oMathPara>
                </a14:m>
                <a:endParaRPr lang="en-US" altLang="zh-CN" sz="1800" b="1" i="1" dirty="0">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b="1" i="0">
                          <a:latin typeface="Cambria Math" panose="02040503050406030204" pitchFamily="18" charset="0"/>
                          <a:ea typeface="宋体" panose="02010600030101010101" pitchFamily="2" charset="-122"/>
                          <a:cs typeface="Times New Roman" panose="02020603050405020304" pitchFamily="18" charset="0"/>
                        </a:rPr>
                        <m:t>𝐙</m:t>
                      </m:r>
                      <m:r>
                        <m:rPr>
                          <m:nor/>
                        </m:rPr>
                        <a:rPr lang="en-US" altLang="zh-CN" sz="1800" dirty="0"/>
                        <m:t>=</m:t>
                      </m:r>
                      <m:r>
                        <m:rPr>
                          <m:nor/>
                        </m:rPr>
                        <a:rPr lang="en-US" altLang="zh-CN" sz="1800" dirty="0"/>
                        <m:t>R</m:t>
                      </m:r>
                      <m:r>
                        <a:rPr lang="en-US" altLang="zh-CN" sz="1800" i="1" dirty="0" smtClean="0">
                          <a:latin typeface="Cambria Math" panose="02040503050406030204" pitchFamily="18" charset="0"/>
                          <a:ea typeface="Cambria Math" panose="02040503050406030204" pitchFamily="18" charset="0"/>
                        </a:rPr>
                        <m:t>×</m:t>
                      </m:r>
                      <m:r>
                        <a:rPr lang="en-US" altLang="zh-CN" sz="1800" b="1" i="0" dirty="0" smtClean="0">
                          <a:latin typeface="Cambria Math" panose="02040503050406030204" pitchFamily="18" charset="0"/>
                          <a:ea typeface="Cambria Math" panose="02040503050406030204" pitchFamily="18" charset="0"/>
                        </a:rPr>
                        <m:t>𝐇</m:t>
                      </m:r>
                    </m:oMath>
                  </m:oMathPara>
                </a14:m>
                <a:endParaRPr lang="zh-CN" altLang="en-US" sz="1800" dirty="0"/>
              </a:p>
            </p:txBody>
          </p:sp>
        </mc:Choice>
        <mc:Fallback xmlns="">
          <p:sp>
            <p:nvSpPr>
              <p:cNvPr id="16" name="文本框 15">
                <a:extLst>
                  <a:ext uri="{FF2B5EF4-FFF2-40B4-BE49-F238E27FC236}">
                    <a16:creationId xmlns:a16="http://schemas.microsoft.com/office/drawing/2014/main" id="{8A0C4FEA-C259-4CF9-B543-D5B9650262DE}"/>
                  </a:ext>
                </a:extLst>
              </p:cNvPr>
              <p:cNvSpPr txBox="1">
                <a:spLocks noRot="1" noChangeAspect="1" noMove="1" noResize="1" noEditPoints="1" noAdjustHandles="1" noChangeArrowheads="1" noChangeShapeType="1" noTextEdit="1"/>
              </p:cNvSpPr>
              <p:nvPr/>
            </p:nvSpPr>
            <p:spPr>
              <a:xfrm>
                <a:off x="3974138" y="3749294"/>
                <a:ext cx="1892430" cy="646331"/>
              </a:xfrm>
              <a:prstGeom prst="rect">
                <a:avLst/>
              </a:prstGeom>
              <a:blipFill>
                <a:blip r:embed="rId4"/>
                <a:stretch>
                  <a:fillRect/>
                </a:stretch>
              </a:blipFill>
              <a:ln w="63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545A4318-5B57-4022-BC22-E59B508C5980}"/>
                  </a:ext>
                </a:extLst>
              </p:cNvPr>
              <p:cNvSpPr txBox="1"/>
              <p:nvPr/>
            </p:nvSpPr>
            <p:spPr>
              <a:xfrm>
                <a:off x="4195894" y="5263178"/>
                <a:ext cx="1442619" cy="377604"/>
              </a:xfrm>
              <a:prstGeom prst="rect">
                <a:avLst/>
              </a:prstGeom>
              <a:noFill/>
              <a:ln>
                <a:solidFill>
                  <a:schemeClr val="tx1"/>
                </a:solidFill>
              </a:ln>
            </p:spPr>
            <p:txBody>
              <a:bodyPr wrap="square">
                <a:spAutoFit/>
              </a:bodyPr>
              <a:lstStyle/>
              <a:p>
                <a:pPr algn="ctr"/>
                <a14:m>
                  <m:oMath xmlns:m="http://schemas.openxmlformats.org/officeDocument/2006/math">
                    <m:acc>
                      <m:accPr>
                        <m:chr m:val="̂"/>
                        <m:ctrlPr>
                          <a:rPr lang="zh-CN" altLang="zh-CN" sz="1800" b="0" i="1">
                            <a:solidFill>
                              <a:srgbClr val="002060"/>
                            </a:solidFill>
                            <a:latin typeface="Cambria Math" panose="02040503050406030204" pitchFamily="18" charset="0"/>
                          </a:rPr>
                        </m:ctrlPr>
                      </m:accPr>
                      <m:e>
                        <m:r>
                          <a:rPr lang="en-US" altLang="zh-CN" sz="1800" b="0">
                            <a:solidFill>
                              <a:srgbClr val="002060"/>
                            </a:solidFill>
                            <a:latin typeface="Cambria Math" panose="02040503050406030204" pitchFamily="18" charset="0"/>
                          </a:rPr>
                          <m:t>𝐀</m:t>
                        </m:r>
                      </m:e>
                    </m:acc>
                  </m:oMath>
                </a14:m>
                <a:r>
                  <a:rPr lang="en-US" altLang="zh-CN" sz="1800" b="0" dirty="0">
                    <a:solidFill>
                      <a:srgbClr val="002060"/>
                    </a:solidFill>
                  </a:rPr>
                  <a:t>=</a:t>
                </a:r>
                <a:r>
                  <a:rPr lang="en-US" altLang="zh-CN" sz="1800" dirty="0">
                    <a:ea typeface="宋体" panose="02010600030101010101" pitchFamily="2" charset="-122"/>
                    <a:cs typeface="Times New Roman" panose="02020603050405020304" pitchFamily="18" charset="0"/>
                  </a:rPr>
                  <a:t> </a:t>
                </a:r>
                <a14:m>
                  <m:oMath xmlns:m="http://schemas.openxmlformats.org/officeDocument/2006/math">
                    <m:r>
                      <a:rPr lang="en-US" altLang="zh-CN" sz="1800">
                        <a:latin typeface="Cambria Math" panose="02040503050406030204" pitchFamily="18" charset="0"/>
                        <a:ea typeface="宋体" panose="02010600030101010101" pitchFamily="2" charset="-122"/>
                        <a:cs typeface="Times New Roman" panose="02020603050405020304" pitchFamily="18" charset="0"/>
                      </a:rPr>
                      <m:t>𝐙</m:t>
                    </m:r>
                    <m:r>
                      <a:rPr lang="en-US" altLang="zh-CN" sz="180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zh-CN" altLang="zh-CN" sz="1800" i="1">
                            <a:latin typeface="Cambria Math" panose="02040503050406030204" pitchFamily="18" charset="0"/>
                          </a:rPr>
                        </m:ctrlPr>
                      </m:sSupPr>
                      <m:e>
                        <m:r>
                          <a:rPr lang="en-US" altLang="zh-CN" sz="1800" i="1">
                            <a:latin typeface="Cambria Math" panose="02040503050406030204" pitchFamily="18" charset="0"/>
                          </a:rPr>
                          <m:t>𝐙</m:t>
                        </m:r>
                      </m:e>
                      <m:sup>
                        <m:r>
                          <m:rPr>
                            <m:sty m:val="p"/>
                          </m:rPr>
                          <a:rPr lang="en-US" altLang="zh-CN" sz="1800">
                            <a:latin typeface="Cambria Math" panose="02040503050406030204" pitchFamily="18" charset="0"/>
                          </a:rPr>
                          <m:t>T</m:t>
                        </m:r>
                      </m:sup>
                    </m:sSup>
                  </m:oMath>
                </a14:m>
                <a:endParaRPr lang="zh-CN" altLang="en-US" sz="1800" dirty="0"/>
              </a:p>
            </p:txBody>
          </p:sp>
        </mc:Choice>
        <mc:Fallback xmlns="">
          <p:sp>
            <p:nvSpPr>
              <p:cNvPr id="18" name="文本框 17">
                <a:extLst>
                  <a:ext uri="{FF2B5EF4-FFF2-40B4-BE49-F238E27FC236}">
                    <a16:creationId xmlns:a16="http://schemas.microsoft.com/office/drawing/2014/main" id="{545A4318-5B57-4022-BC22-E59B508C5980}"/>
                  </a:ext>
                </a:extLst>
              </p:cNvPr>
              <p:cNvSpPr txBox="1">
                <a:spLocks noRot="1" noChangeAspect="1" noMove="1" noResize="1" noEditPoints="1" noAdjustHandles="1" noChangeArrowheads="1" noChangeShapeType="1" noTextEdit="1"/>
              </p:cNvSpPr>
              <p:nvPr/>
            </p:nvSpPr>
            <p:spPr>
              <a:xfrm>
                <a:off x="4195894" y="5263178"/>
                <a:ext cx="1442619" cy="377604"/>
              </a:xfrm>
              <a:prstGeom prst="rect">
                <a:avLst/>
              </a:prstGeom>
              <a:blipFill>
                <a:blip r:embed="rId5"/>
                <a:stretch>
                  <a:fillRect t="-3125" b="-23438"/>
                </a:stretch>
              </a:blipFill>
              <a:ln>
                <a:solidFill>
                  <a:schemeClr val="tx1"/>
                </a:solidFill>
              </a:ln>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FE94D66F-98F4-457C-AAD7-D0315B595407}"/>
              </a:ext>
            </a:extLst>
          </p:cNvPr>
          <p:cNvSpPr txBox="1"/>
          <p:nvPr/>
        </p:nvSpPr>
        <p:spPr>
          <a:xfrm>
            <a:off x="4399640" y="3252233"/>
            <a:ext cx="1027012" cy="338554"/>
          </a:xfrm>
          <a:prstGeom prst="rect">
            <a:avLst/>
          </a:prstGeom>
          <a:noFill/>
        </p:spPr>
        <p:txBody>
          <a:bodyPr wrap="square">
            <a:spAutoFit/>
          </a:bodyPr>
          <a:lstStyle/>
          <a:p>
            <a:pPr algn="ctr"/>
            <a:r>
              <a:rPr lang="zh-CN" altLang="en-US" sz="1600" b="0" kern="100" dirty="0">
                <a:cs typeface="Times New Roman" panose="02020603050405020304" pitchFamily="18" charset="0"/>
              </a:rPr>
              <a:t>图卷积层</a:t>
            </a:r>
            <a:endParaRPr lang="zh-CN" altLang="en-US" sz="1600" dirty="0"/>
          </a:p>
        </p:txBody>
      </p:sp>
      <p:sp>
        <p:nvSpPr>
          <p:cNvPr id="20" name="文本框 19">
            <a:extLst>
              <a:ext uri="{FF2B5EF4-FFF2-40B4-BE49-F238E27FC236}">
                <a16:creationId xmlns:a16="http://schemas.microsoft.com/office/drawing/2014/main" id="{672140A2-4F23-4439-8106-752FA8B33FE7}"/>
              </a:ext>
            </a:extLst>
          </p:cNvPr>
          <p:cNvSpPr txBox="1"/>
          <p:nvPr/>
        </p:nvSpPr>
        <p:spPr>
          <a:xfrm>
            <a:off x="4339206" y="4392762"/>
            <a:ext cx="1234816" cy="338554"/>
          </a:xfrm>
          <a:prstGeom prst="rect">
            <a:avLst/>
          </a:prstGeom>
          <a:noFill/>
        </p:spPr>
        <p:txBody>
          <a:bodyPr wrap="square">
            <a:spAutoFit/>
          </a:bodyPr>
          <a:lstStyle/>
          <a:p>
            <a:pPr algn="ctr"/>
            <a:r>
              <a:rPr lang="en-US" altLang="zh-CN" sz="1600" b="0" kern="100" dirty="0">
                <a:cs typeface="Times New Roman" panose="02020603050405020304" pitchFamily="18" charset="0"/>
              </a:rPr>
              <a:t>Dropout</a:t>
            </a:r>
            <a:r>
              <a:rPr lang="zh-CN" altLang="en-US" sz="1600" b="0" kern="100" dirty="0">
                <a:cs typeface="Times New Roman" panose="02020603050405020304" pitchFamily="18" charset="0"/>
              </a:rPr>
              <a:t>层</a:t>
            </a:r>
            <a:endParaRPr lang="zh-CN" altLang="en-US" sz="1600" dirty="0"/>
          </a:p>
        </p:txBody>
      </p:sp>
      <p:sp>
        <p:nvSpPr>
          <p:cNvPr id="21" name="文本框 20">
            <a:extLst>
              <a:ext uri="{FF2B5EF4-FFF2-40B4-BE49-F238E27FC236}">
                <a16:creationId xmlns:a16="http://schemas.microsoft.com/office/drawing/2014/main" id="{664A6BF9-14EE-4D33-83B0-00E6AF39BDE9}"/>
              </a:ext>
            </a:extLst>
          </p:cNvPr>
          <p:cNvSpPr txBox="1"/>
          <p:nvPr/>
        </p:nvSpPr>
        <p:spPr>
          <a:xfrm>
            <a:off x="4419493" y="5604700"/>
            <a:ext cx="1027012" cy="338554"/>
          </a:xfrm>
          <a:prstGeom prst="rect">
            <a:avLst/>
          </a:prstGeom>
          <a:noFill/>
        </p:spPr>
        <p:txBody>
          <a:bodyPr wrap="square">
            <a:spAutoFit/>
          </a:bodyPr>
          <a:lstStyle/>
          <a:p>
            <a:pPr algn="ctr"/>
            <a:r>
              <a:rPr lang="zh-CN" altLang="en-US" sz="1600" b="0" kern="100" dirty="0">
                <a:cs typeface="Times New Roman" panose="02020603050405020304" pitchFamily="18" charset="0"/>
              </a:rPr>
              <a:t>解码器</a:t>
            </a:r>
            <a:endParaRPr lang="zh-CN" altLang="en-US" sz="1600" dirty="0"/>
          </a:p>
        </p:txBody>
      </p:sp>
      <p:sp>
        <p:nvSpPr>
          <p:cNvPr id="7" name="矩形 6">
            <a:extLst>
              <a:ext uri="{FF2B5EF4-FFF2-40B4-BE49-F238E27FC236}">
                <a16:creationId xmlns:a16="http://schemas.microsoft.com/office/drawing/2014/main" id="{8C061AE8-1629-4998-BE13-0B15C83700AF}"/>
              </a:ext>
            </a:extLst>
          </p:cNvPr>
          <p:cNvSpPr/>
          <p:nvPr/>
        </p:nvSpPr>
        <p:spPr bwMode="auto">
          <a:xfrm>
            <a:off x="3780871" y="2824343"/>
            <a:ext cx="2304256" cy="1906973"/>
          </a:xfrm>
          <a:prstGeom prst="rect">
            <a:avLst/>
          </a:prstGeom>
          <a:noFill/>
          <a:ln w="6350" cap="flat" cmpd="sng" algn="ctr">
            <a:solidFill>
              <a:srgbClr val="000000"/>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23" name="文本框 22">
            <a:extLst>
              <a:ext uri="{FF2B5EF4-FFF2-40B4-BE49-F238E27FC236}">
                <a16:creationId xmlns:a16="http://schemas.microsoft.com/office/drawing/2014/main" id="{DD3C6BAD-A620-47E4-A678-28FF0CE82D75}"/>
              </a:ext>
            </a:extLst>
          </p:cNvPr>
          <p:cNvSpPr txBox="1"/>
          <p:nvPr/>
        </p:nvSpPr>
        <p:spPr>
          <a:xfrm>
            <a:off x="4406847" y="4734284"/>
            <a:ext cx="1027012" cy="338554"/>
          </a:xfrm>
          <a:prstGeom prst="rect">
            <a:avLst/>
          </a:prstGeom>
          <a:noFill/>
        </p:spPr>
        <p:txBody>
          <a:bodyPr wrap="square">
            <a:spAutoFit/>
          </a:bodyPr>
          <a:lstStyle/>
          <a:p>
            <a:pPr algn="ctr"/>
            <a:r>
              <a:rPr lang="zh-CN" altLang="en-US" sz="1600" b="0" kern="100" dirty="0">
                <a:cs typeface="Times New Roman" panose="02020603050405020304" pitchFamily="18" charset="0"/>
              </a:rPr>
              <a:t>编码器</a:t>
            </a:r>
            <a:endParaRPr lang="zh-CN" altLang="en-US" sz="1600" dirty="0"/>
          </a:p>
        </p:txBody>
      </p:sp>
      <p:cxnSp>
        <p:nvCxnSpPr>
          <p:cNvPr id="13" name="直接箭头连接符 12">
            <a:extLst>
              <a:ext uri="{FF2B5EF4-FFF2-40B4-BE49-F238E27FC236}">
                <a16:creationId xmlns:a16="http://schemas.microsoft.com/office/drawing/2014/main" id="{134C62A2-530D-497C-839E-C2DB9868F00F}"/>
              </a:ext>
            </a:extLst>
          </p:cNvPr>
          <p:cNvCxnSpPr>
            <a:cxnSpLocks/>
            <a:stCxn id="23" idx="2"/>
          </p:cNvCxnSpPr>
          <p:nvPr/>
        </p:nvCxnSpPr>
        <p:spPr bwMode="auto">
          <a:xfrm flipH="1">
            <a:off x="4920352" y="5072838"/>
            <a:ext cx="1" cy="190340"/>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8" name="直接箭头连接符 27">
            <a:extLst>
              <a:ext uri="{FF2B5EF4-FFF2-40B4-BE49-F238E27FC236}">
                <a16:creationId xmlns:a16="http://schemas.microsoft.com/office/drawing/2014/main" id="{86C36289-6274-4164-8A3A-6CAA20A901C5}"/>
              </a:ext>
            </a:extLst>
          </p:cNvPr>
          <p:cNvCxnSpPr>
            <a:cxnSpLocks/>
            <a:stCxn id="19" idx="2"/>
            <a:endCxn id="16" idx="0"/>
          </p:cNvCxnSpPr>
          <p:nvPr/>
        </p:nvCxnSpPr>
        <p:spPr bwMode="auto">
          <a:xfrm>
            <a:off x="4913146" y="3590787"/>
            <a:ext cx="7207" cy="158507"/>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5360" name="箭头: 右 15359">
            <a:extLst>
              <a:ext uri="{FF2B5EF4-FFF2-40B4-BE49-F238E27FC236}">
                <a16:creationId xmlns:a16="http://schemas.microsoft.com/office/drawing/2014/main" id="{8B7CE1CD-DEF4-41FF-9177-28C9E3238AD3}"/>
              </a:ext>
            </a:extLst>
          </p:cNvPr>
          <p:cNvSpPr/>
          <p:nvPr/>
        </p:nvSpPr>
        <p:spPr bwMode="auto">
          <a:xfrm>
            <a:off x="3442258" y="3859546"/>
            <a:ext cx="289183" cy="720080"/>
          </a:xfrm>
          <a:prstGeom prst="rightArrow">
            <a:avLst/>
          </a:prstGeom>
          <a:solidFill>
            <a:schemeClr val="accent3">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35" name="箭头: 右 34">
            <a:extLst>
              <a:ext uri="{FF2B5EF4-FFF2-40B4-BE49-F238E27FC236}">
                <a16:creationId xmlns:a16="http://schemas.microsoft.com/office/drawing/2014/main" id="{07439780-A203-4341-AC87-DCA91F8C82D2}"/>
              </a:ext>
            </a:extLst>
          </p:cNvPr>
          <p:cNvSpPr/>
          <p:nvPr/>
        </p:nvSpPr>
        <p:spPr bwMode="auto">
          <a:xfrm>
            <a:off x="6157346" y="3875087"/>
            <a:ext cx="289183" cy="720080"/>
          </a:xfrm>
          <a:prstGeom prst="rightArrow">
            <a:avLst/>
          </a:prstGeom>
          <a:solidFill>
            <a:schemeClr val="accent3">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5361" name="矩形 15360">
            <a:extLst>
              <a:ext uri="{FF2B5EF4-FFF2-40B4-BE49-F238E27FC236}">
                <a16:creationId xmlns:a16="http://schemas.microsoft.com/office/drawing/2014/main" id="{74B1C7C3-6246-4E3A-A57D-619EDC5CC1CD}"/>
              </a:ext>
            </a:extLst>
          </p:cNvPr>
          <p:cNvSpPr/>
          <p:nvPr/>
        </p:nvSpPr>
        <p:spPr bwMode="auto">
          <a:xfrm>
            <a:off x="847870" y="2844734"/>
            <a:ext cx="2469122" cy="2492540"/>
          </a:xfrm>
          <a:prstGeom prst="rect">
            <a:avLst/>
          </a:prstGeom>
          <a:noFill/>
          <a:ln w="63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15365" name="图片 15364">
            <a:extLst>
              <a:ext uri="{FF2B5EF4-FFF2-40B4-BE49-F238E27FC236}">
                <a16:creationId xmlns:a16="http://schemas.microsoft.com/office/drawing/2014/main" id="{153CD22E-0648-4936-B87E-680B7343958B}"/>
              </a:ext>
            </a:extLst>
          </p:cNvPr>
          <p:cNvPicPr>
            <a:picLocks noChangeAspect="1"/>
          </p:cNvPicPr>
          <p:nvPr/>
        </p:nvPicPr>
        <p:blipFill>
          <a:blip r:embed="rId6"/>
          <a:stretch>
            <a:fillRect/>
          </a:stretch>
        </p:blipFill>
        <p:spPr>
          <a:xfrm>
            <a:off x="928303" y="2892153"/>
            <a:ext cx="2339062" cy="2449758"/>
          </a:xfrm>
          <a:prstGeom prst="rect">
            <a:avLst/>
          </a:prstGeom>
        </p:spPr>
      </p:pic>
      <p:sp>
        <p:nvSpPr>
          <p:cNvPr id="40" name="矩形 39">
            <a:extLst>
              <a:ext uri="{FF2B5EF4-FFF2-40B4-BE49-F238E27FC236}">
                <a16:creationId xmlns:a16="http://schemas.microsoft.com/office/drawing/2014/main" id="{674405E1-E3C5-4D5E-9D3E-522600E61409}"/>
              </a:ext>
            </a:extLst>
          </p:cNvPr>
          <p:cNvSpPr/>
          <p:nvPr/>
        </p:nvSpPr>
        <p:spPr bwMode="auto">
          <a:xfrm>
            <a:off x="6535937" y="2831927"/>
            <a:ext cx="2424879" cy="2433256"/>
          </a:xfrm>
          <a:prstGeom prst="rect">
            <a:avLst/>
          </a:prstGeom>
          <a:noFill/>
          <a:ln w="63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15369" name="图片 15368">
            <a:extLst>
              <a:ext uri="{FF2B5EF4-FFF2-40B4-BE49-F238E27FC236}">
                <a16:creationId xmlns:a16="http://schemas.microsoft.com/office/drawing/2014/main" id="{208F530A-FA49-4C13-93EA-B4A49B89074F}"/>
              </a:ext>
            </a:extLst>
          </p:cNvPr>
          <p:cNvPicPr>
            <a:picLocks noChangeAspect="1"/>
          </p:cNvPicPr>
          <p:nvPr/>
        </p:nvPicPr>
        <p:blipFill>
          <a:blip r:embed="rId7"/>
          <a:stretch>
            <a:fillRect/>
          </a:stretch>
        </p:blipFill>
        <p:spPr>
          <a:xfrm>
            <a:off x="6588224" y="2892802"/>
            <a:ext cx="2289294" cy="2336398"/>
          </a:xfrm>
          <a:prstGeom prst="rect">
            <a:avLst/>
          </a:prstGeom>
        </p:spPr>
      </p:pic>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B7BE6535-3337-4D80-AF8F-04877D3C6D18}"/>
                  </a:ext>
                </a:extLst>
              </p:cNvPr>
              <p:cNvSpPr txBox="1"/>
              <p:nvPr/>
            </p:nvSpPr>
            <p:spPr>
              <a:xfrm>
                <a:off x="2542405" y="6144213"/>
                <a:ext cx="5642298" cy="407740"/>
              </a:xfrm>
              <a:prstGeom prst="rect">
                <a:avLst/>
              </a:prstGeom>
              <a:solidFill>
                <a:schemeClr val="accent6">
                  <a:lumMod val="10000"/>
                  <a:lumOff val="90000"/>
                </a:schemeClr>
              </a:solidFill>
              <a:ln>
                <a:solidFill>
                  <a:schemeClr val="tx1"/>
                </a:solidFill>
              </a:ln>
            </p:spPr>
            <p:txBody>
              <a:bodyPr wrap="square">
                <a:spAutoFit/>
              </a:bodyPr>
              <a:lstStyle/>
              <a:p>
                <a:pPr algn="ctr"/>
                <a:r>
                  <a:rPr lang="zh-CN" altLang="en-US" sz="1800" dirty="0"/>
                  <a:t>若</a:t>
                </a:r>
                <a14:m>
                  <m:oMath xmlns:m="http://schemas.openxmlformats.org/officeDocument/2006/math">
                    <m:sSubSup>
                      <m:sSubSupPr>
                        <m:ctrlPr>
                          <a:rPr lang="zh-CN" altLang="zh-CN" sz="1800" i="1">
                            <a:latin typeface="Cambria Math" panose="02040503050406030204" pitchFamily="18" charset="0"/>
                          </a:rPr>
                        </m:ctrlPr>
                      </m:sSubSupPr>
                      <m:e>
                        <m:acc>
                          <m:accPr>
                            <m:chr m:val="̂"/>
                            <m:ctrlPr>
                              <a:rPr lang="zh-CN" altLang="zh-CN" sz="1800" i="1">
                                <a:latin typeface="Cambria Math" panose="02040503050406030204" pitchFamily="18" charset="0"/>
                              </a:rPr>
                            </m:ctrlPr>
                          </m:accPr>
                          <m:e>
                            <m:r>
                              <m:rPr>
                                <m:sty m:val="p"/>
                              </m:rPr>
                              <a:rPr lang="en-US" altLang="zh-CN" sz="1800">
                                <a:latin typeface="Cambria Math" panose="02040503050406030204" pitchFamily="18" charset="0"/>
                              </a:rPr>
                              <m:t>A</m:t>
                            </m:r>
                          </m:e>
                        </m:acc>
                      </m:e>
                      <m:sub>
                        <m:r>
                          <a:rPr lang="en-US" altLang="zh-CN" sz="1800" i="1">
                            <a:latin typeface="Cambria Math" panose="02040503050406030204" pitchFamily="18" charset="0"/>
                          </a:rPr>
                          <m:t>1,5</m:t>
                        </m:r>
                      </m:sub>
                      <m:sup>
                        <m:r>
                          <m:rPr>
                            <m:sty m:val="p"/>
                          </m:rPr>
                          <a:rPr lang="en-US" altLang="zh-CN" sz="1800">
                            <a:latin typeface="Cambria Math" panose="02040503050406030204" pitchFamily="18" charset="0"/>
                          </a:rPr>
                          <m:t>te</m:t>
                        </m:r>
                      </m:sup>
                    </m:sSubSup>
                  </m:oMath>
                </a14:m>
                <a:r>
                  <a:rPr lang="en-US" altLang="zh-CN" sz="1800" dirty="0"/>
                  <a:t>=0.9</a:t>
                </a:r>
                <a:r>
                  <a:rPr lang="zh-CN" altLang="zh-CN" sz="1800" dirty="0"/>
                  <a:t>，可推断论文</a:t>
                </a:r>
                <a:r>
                  <a:rPr lang="en-US" altLang="zh-CN" sz="1800" dirty="0"/>
                  <a:t>1</a:t>
                </a:r>
                <a:r>
                  <a:rPr lang="zh-CN" altLang="zh-CN" sz="1800" dirty="0"/>
                  <a:t>和论文</a:t>
                </a:r>
                <a:r>
                  <a:rPr lang="en-US" altLang="zh-CN" sz="1800" dirty="0"/>
                  <a:t>5</a:t>
                </a:r>
                <a:r>
                  <a:rPr lang="zh-CN" altLang="zh-CN" sz="1800" dirty="0"/>
                  <a:t>之间存在引用关系</a:t>
                </a:r>
                <a:endParaRPr lang="zh-CN" altLang="en-US" sz="1800" dirty="0"/>
              </a:p>
            </p:txBody>
          </p:sp>
        </mc:Choice>
        <mc:Fallback xmlns="">
          <p:sp>
            <p:nvSpPr>
              <p:cNvPr id="50" name="文本框 49">
                <a:extLst>
                  <a:ext uri="{FF2B5EF4-FFF2-40B4-BE49-F238E27FC236}">
                    <a16:creationId xmlns:a16="http://schemas.microsoft.com/office/drawing/2014/main" id="{B7BE6535-3337-4D80-AF8F-04877D3C6D18}"/>
                  </a:ext>
                </a:extLst>
              </p:cNvPr>
              <p:cNvSpPr txBox="1">
                <a:spLocks noRot="1" noChangeAspect="1" noMove="1" noResize="1" noEditPoints="1" noAdjustHandles="1" noChangeArrowheads="1" noChangeShapeType="1" noTextEdit="1"/>
              </p:cNvSpPr>
              <p:nvPr/>
            </p:nvSpPr>
            <p:spPr>
              <a:xfrm>
                <a:off x="2542405" y="6144213"/>
                <a:ext cx="5642298" cy="407740"/>
              </a:xfrm>
              <a:prstGeom prst="rect">
                <a:avLst/>
              </a:prstGeom>
              <a:blipFill>
                <a:blip r:embed="rId8"/>
                <a:stretch>
                  <a:fillRect t="-8696" b="-14493"/>
                </a:stretch>
              </a:blipFill>
              <a:ln>
                <a:solidFill>
                  <a:schemeClr val="tx1"/>
                </a:solidFill>
              </a:ln>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85587EA9-3960-4F3A-A53E-DDB649DFE86D}"/>
              </a:ext>
            </a:extLst>
          </p:cNvPr>
          <p:cNvSpPr txBox="1"/>
          <p:nvPr/>
        </p:nvSpPr>
        <p:spPr>
          <a:xfrm>
            <a:off x="1101816" y="6144213"/>
            <a:ext cx="1411449" cy="400110"/>
          </a:xfrm>
          <a:prstGeom prst="rect">
            <a:avLst/>
          </a:prstGeom>
          <a:solidFill>
            <a:schemeClr val="bg1">
              <a:lumMod val="85000"/>
            </a:schemeClr>
          </a:solidFill>
          <a:ln>
            <a:solidFill>
              <a:schemeClr val="tx1"/>
            </a:solidFill>
          </a:ln>
        </p:spPr>
        <p:txBody>
          <a:bodyPr wrap="square">
            <a:spAutoFit/>
          </a:bodyPr>
          <a:lstStyle/>
          <a:p>
            <a:r>
              <a:rPr lang="zh-CN" altLang="en-US" sz="2000" b="0" kern="100" dirty="0">
                <a:solidFill>
                  <a:srgbClr val="FF0000"/>
                </a:solidFill>
                <a:ea typeface="黑体" panose="02010609060101010101" pitchFamily="2" charset="-122"/>
                <a:cs typeface="Times New Roman" panose="02020603050405020304" pitchFamily="18" charset="0"/>
              </a:rPr>
              <a:t>阈值：</a:t>
            </a:r>
            <a:r>
              <a:rPr lang="en-US" altLang="zh-CN" sz="2000" b="0" kern="100" dirty="0">
                <a:solidFill>
                  <a:srgbClr val="FF0000"/>
                </a:solidFill>
                <a:ea typeface="黑体" panose="02010609060101010101" pitchFamily="2" charset="-122"/>
                <a:cs typeface="Times New Roman" panose="02020603050405020304" pitchFamily="18" charset="0"/>
              </a:rPr>
              <a:t>0.5</a:t>
            </a:r>
            <a:endParaRPr lang="zh-CN" altLang="en-US" sz="20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715385" y="2277110"/>
            <a:ext cx="269113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社区发现</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社区发现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99592" y="2057400"/>
            <a:ext cx="8134672" cy="485068"/>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社区发现</a:t>
            </a:r>
            <a:endParaRPr lang="en-US" altLang="zh-CN" sz="2400" kern="0" dirty="0">
              <a:solidFill>
                <a:srgbClr val="0000FF"/>
              </a:solidFill>
              <a:latin typeface="Times New Roman" panose="02020603050405020304" pitchFamily="18" charset="0"/>
              <a:ea typeface="黑体" panose="02010609060101010101" pitchFamily="2" charset="-122"/>
            </a:endParaRPr>
          </a:p>
        </p:txBody>
      </p:sp>
      <p:pic>
        <p:nvPicPr>
          <p:cNvPr id="2" name="图片 1">
            <a:extLst>
              <a:ext uri="{FF2B5EF4-FFF2-40B4-BE49-F238E27FC236}">
                <a16:creationId xmlns:a16="http://schemas.microsoft.com/office/drawing/2014/main" id="{86E82803-A350-40CB-BAE8-92C92A411188}"/>
              </a:ext>
            </a:extLst>
          </p:cNvPr>
          <p:cNvPicPr>
            <a:picLocks noChangeAspect="1"/>
          </p:cNvPicPr>
          <p:nvPr/>
        </p:nvPicPr>
        <p:blipFill>
          <a:blip r:embed="rId2"/>
          <a:stretch>
            <a:fillRect/>
          </a:stretch>
        </p:blipFill>
        <p:spPr>
          <a:xfrm>
            <a:off x="7366857" y="2321339"/>
            <a:ext cx="1214264" cy="1214264"/>
          </a:xfrm>
          <a:prstGeom prst="rect">
            <a:avLst/>
          </a:prstGeom>
        </p:spPr>
      </p:pic>
      <p:sp>
        <p:nvSpPr>
          <p:cNvPr id="8" name="文本框 7">
            <a:extLst>
              <a:ext uri="{FF2B5EF4-FFF2-40B4-BE49-F238E27FC236}">
                <a16:creationId xmlns:a16="http://schemas.microsoft.com/office/drawing/2014/main" id="{D6F54B0B-71F1-4CA3-8E36-23BAEDF90194}"/>
              </a:ext>
            </a:extLst>
          </p:cNvPr>
          <p:cNvSpPr txBox="1"/>
          <p:nvPr/>
        </p:nvSpPr>
        <p:spPr>
          <a:xfrm>
            <a:off x="892086" y="2542468"/>
            <a:ext cx="6416217" cy="772006"/>
          </a:xfrm>
          <a:prstGeom prst="rect">
            <a:avLst/>
          </a:prstGeom>
          <a:noFill/>
        </p:spPr>
        <p:txBody>
          <a:bodyPr wrap="square">
            <a:spAutoFit/>
          </a:bodyPr>
          <a:lstStyle/>
          <a:p>
            <a:pPr>
              <a:lnSpc>
                <a:spcPts val="2800"/>
              </a:lnSpc>
              <a:spcBef>
                <a:spcPts val="0"/>
              </a:spcBef>
              <a:spcAft>
                <a:spcPts val="0"/>
              </a:spcAft>
            </a:pPr>
            <a:r>
              <a:rPr lang="zh-CN" altLang="en-US" sz="1800" b="0" kern="0" dirty="0">
                <a:solidFill>
                  <a:srgbClr val="002060"/>
                </a:solidFill>
                <a:latin typeface="Times New Roman" panose="02020603050405020304" pitchFamily="18" charset="0"/>
                <a:ea typeface="黑体" panose="02010609060101010101" pitchFamily="2" charset="-122"/>
              </a:rPr>
              <a:t>社区发现（也称社区检测）任务，针对给定图中节点间的关系及节点属性来挖掘图中潜在的社区结构，属于无监督的聚类</a:t>
            </a:r>
            <a:endParaRPr lang="en-US" altLang="zh-CN" sz="1800" b="0" kern="0" dirty="0">
              <a:solidFill>
                <a:srgbClr val="002060"/>
              </a:solidFill>
              <a:latin typeface="Times New Roman" panose="02020603050405020304" pitchFamily="18" charset="0"/>
              <a:ea typeface="黑体" panose="02010609060101010101" pitchFamily="2" charset="-122"/>
            </a:endParaRPr>
          </a:p>
        </p:txBody>
      </p:sp>
      <p:sp>
        <p:nvSpPr>
          <p:cNvPr id="11" name="Rectangle 3">
            <a:extLst>
              <a:ext uri="{FF2B5EF4-FFF2-40B4-BE49-F238E27FC236}">
                <a16:creationId xmlns:a16="http://schemas.microsoft.com/office/drawing/2014/main" id="{253EFC7F-BD1A-4989-9331-D1F158AE2A5A}"/>
              </a:ext>
            </a:extLst>
          </p:cNvPr>
          <p:cNvSpPr>
            <a:spLocks noChangeArrowheads="1"/>
          </p:cNvSpPr>
          <p:nvPr/>
        </p:nvSpPr>
        <p:spPr bwMode="auto">
          <a:xfrm>
            <a:off x="836613" y="21844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3" name="Rectangle 3">
            <a:extLst>
              <a:ext uri="{FF2B5EF4-FFF2-40B4-BE49-F238E27FC236}">
                <a16:creationId xmlns:a16="http://schemas.microsoft.com/office/drawing/2014/main" id="{2E4EE727-C9BA-45A4-9FEA-AB54A4BC0C73}"/>
              </a:ext>
            </a:extLst>
          </p:cNvPr>
          <p:cNvSpPr txBox="1">
            <a:spLocks noChangeArrowheads="1"/>
          </p:cNvSpPr>
          <p:nvPr/>
        </p:nvSpPr>
        <p:spPr bwMode="auto">
          <a:xfrm>
            <a:off x="867542" y="3163405"/>
            <a:ext cx="8134672" cy="2304256"/>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marL="0" indent="0" algn="just" eaLnBrk="1" hangingPunct="1">
              <a:lnSpc>
                <a:spcPts val="2800"/>
              </a:lnSpc>
              <a:spcBef>
                <a:spcPts val="600"/>
              </a:spcBef>
              <a:spcAft>
                <a:spcPts val="600"/>
              </a:spcAft>
              <a:buNone/>
            </a:pPr>
            <a:endParaRPr lang="en-US" altLang="zh-CN" sz="2000" b="0" dirty="0">
              <a:solidFill>
                <a:srgbClr val="002060"/>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传统方法：</a:t>
            </a:r>
            <a:endParaRPr lang="en-US" altLang="zh-CN" sz="2000" b="0" dirty="0">
              <a:solidFill>
                <a:srgbClr val="002060"/>
              </a:solidFill>
              <a:latin typeface="+mj-lt"/>
              <a:ea typeface="黑体" panose="02010609060101010101" pitchFamily="2" charset="-122"/>
            </a:endParaRPr>
          </a:p>
          <a:p>
            <a:pPr marL="0" indent="0" algn="just" eaLnBrk="1" hangingPunct="1">
              <a:lnSpc>
                <a:spcPts val="2800"/>
              </a:lnSpc>
              <a:spcBef>
                <a:spcPts val="600"/>
              </a:spcBef>
              <a:spcAft>
                <a:spcPts val="600"/>
              </a:spcAft>
              <a:buNone/>
            </a:pPr>
            <a:r>
              <a:rPr lang="en-US" altLang="zh-CN" sz="2000" b="0" kern="0" dirty="0">
                <a:solidFill>
                  <a:srgbClr val="002060"/>
                </a:solidFill>
                <a:latin typeface="+mj-lt"/>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图分割、层次聚类、统计推断、动态技术、谱聚类及优化器等</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algn="just" eaLnBrk="1" hangingPunct="1">
              <a:lnSpc>
                <a:spcPts val="2800"/>
              </a:lnSpc>
              <a:spcBef>
                <a:spcPts val="600"/>
              </a:spcBef>
              <a:spcAft>
                <a:spcPts val="600"/>
              </a:spcAft>
              <a:buNone/>
            </a:pPr>
            <a:endParaRPr lang="en-US" altLang="zh-CN" sz="1800" b="0" kern="0" dirty="0">
              <a:solidFill>
                <a:srgbClr val="002060"/>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深度学习方法：</a:t>
            </a:r>
            <a:endParaRPr lang="en-US" altLang="zh-CN" sz="2000" b="0" dirty="0">
              <a:solidFill>
                <a:srgbClr val="002060"/>
              </a:solidFill>
              <a:latin typeface="+mj-lt"/>
              <a:ea typeface="黑体" panose="02010609060101010101" pitchFamily="2" charset="-122"/>
            </a:endParaRPr>
          </a:p>
          <a:p>
            <a:pPr marL="0" indent="0" eaLnBrk="1" hangingPunct="1">
              <a:lnSpc>
                <a:spcPct val="150000"/>
              </a:lnSpc>
              <a:spcBef>
                <a:spcPts val="0"/>
              </a:spcBef>
              <a:spcAft>
                <a:spcPts val="0"/>
              </a:spcAft>
              <a:buNone/>
            </a:pPr>
            <a:r>
              <a:rPr lang="en-US" altLang="zh-CN" sz="1800" b="0" kern="0" dirty="0">
                <a:solidFill>
                  <a:srgbClr val="002060"/>
                </a:solidFill>
                <a:latin typeface="Times New Roman" panose="02020603050405020304" pitchFamily="18" charset="0"/>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基于</a:t>
            </a:r>
            <a:r>
              <a:rPr lang="en-US" altLang="zh-CN" sz="1800" b="0" kern="0" dirty="0">
                <a:solidFill>
                  <a:srgbClr val="002060"/>
                </a:solidFill>
                <a:latin typeface="Times New Roman" panose="02020603050405020304" pitchFamily="18" charset="0"/>
                <a:ea typeface="黑体" panose="02010609060101010101" pitchFamily="2" charset="-122"/>
              </a:rPr>
              <a:t>CNN</a:t>
            </a:r>
            <a:r>
              <a:rPr lang="zh-CN" altLang="en-US" sz="1800" b="0" kern="0" dirty="0">
                <a:solidFill>
                  <a:srgbClr val="002060"/>
                </a:solidFill>
                <a:latin typeface="Times New Roman" panose="02020603050405020304" pitchFamily="18" charset="0"/>
                <a:ea typeface="黑体" panose="02010609060101010101" pitchFamily="2" charset="-122"/>
              </a:rPr>
              <a:t>和</a:t>
            </a:r>
            <a:r>
              <a:rPr lang="en-US" altLang="zh-CN" sz="1800" b="0" kern="0" dirty="0">
                <a:solidFill>
                  <a:srgbClr val="002060"/>
                </a:solidFill>
                <a:latin typeface="Times New Roman" panose="02020603050405020304" pitchFamily="18" charset="0"/>
                <a:ea typeface="黑体" panose="02010609060101010101" pitchFamily="2" charset="-122"/>
              </a:rPr>
              <a:t>GNN</a:t>
            </a:r>
            <a:r>
              <a:rPr lang="zh-CN" altLang="en-US" sz="1800" b="0" kern="0" dirty="0">
                <a:solidFill>
                  <a:srgbClr val="002060"/>
                </a:solidFill>
                <a:latin typeface="Times New Roman" panose="02020603050405020304" pitchFamily="18" charset="0"/>
                <a:ea typeface="黑体" panose="02010609060101010101" pitchFamily="2" charset="-122"/>
              </a:rPr>
              <a:t>的端对端模型</a:t>
            </a:r>
            <a:endParaRPr lang="en-US" altLang="zh-CN" sz="1800" b="0" kern="0" dirty="0">
              <a:solidFill>
                <a:srgbClr val="002060"/>
              </a:solidFill>
              <a:latin typeface="Times New Roman" panose="02020603050405020304" pitchFamily="18" charset="0"/>
              <a:ea typeface="黑体" panose="02010609060101010101" pitchFamily="2" charset="-122"/>
            </a:endParaRPr>
          </a:p>
        </p:txBody>
      </p:sp>
      <p:sp>
        <p:nvSpPr>
          <p:cNvPr id="15" name="AutoShape 4">
            <a:extLst>
              <a:ext uri="{FF2B5EF4-FFF2-40B4-BE49-F238E27FC236}">
                <a16:creationId xmlns:a16="http://schemas.microsoft.com/office/drawing/2014/main" id="{A17899F2-F5A8-47F6-9524-831F310F30E1}"/>
              </a:ext>
            </a:extLst>
          </p:cNvPr>
          <p:cNvSpPr>
            <a:spLocks noChangeArrowheads="1"/>
          </p:cNvSpPr>
          <p:nvPr/>
        </p:nvSpPr>
        <p:spPr bwMode="auto">
          <a:xfrm>
            <a:off x="5728445" y="4869159"/>
            <a:ext cx="2731342" cy="1359483"/>
          </a:xfrm>
          <a:prstGeom prst="cloudCallout">
            <a:avLst>
              <a:gd name="adj1" fmla="val -102768"/>
              <a:gd name="adj2" fmla="val 37856"/>
            </a:avLst>
          </a:prstGeom>
          <a:solidFill>
            <a:schemeClr val="accent1"/>
          </a:solidFill>
          <a:ln w="9525">
            <a:solidFill>
              <a:schemeClr val="tx1"/>
            </a:solidFill>
            <a:round/>
          </a:ln>
        </p:spPr>
        <p:txBody>
          <a:bodyPr anchor="ctr"/>
          <a:lstStyle/>
          <a:p>
            <a:pPr algn="ctr">
              <a:lnSpc>
                <a:spcPts val="2400"/>
              </a:lnSpc>
              <a:spcBef>
                <a:spcPct val="0"/>
              </a:spcBef>
              <a:buClrTx/>
              <a:buFontTx/>
              <a:buNone/>
            </a:pPr>
            <a:r>
              <a:rPr lang="en-US" altLang="zh-CN" sz="1800" dirty="0">
                <a:effectLst/>
                <a:latin typeface="+mn-lt"/>
                <a:ea typeface="黑体" panose="02010609060101010101" pitchFamily="49" charset="-122"/>
                <a:cs typeface="Times New Roman" panose="02020603050405020304" pitchFamily="18" charset="0"/>
              </a:rPr>
              <a:t>CNN</a:t>
            </a:r>
            <a:r>
              <a:rPr lang="zh-CN" altLang="en-US" sz="1800" dirty="0">
                <a:effectLst/>
                <a:latin typeface="+mn-lt"/>
                <a:ea typeface="黑体" panose="02010609060101010101" pitchFamily="49" charset="-122"/>
                <a:cs typeface="Times New Roman" panose="02020603050405020304" pitchFamily="18" charset="0"/>
              </a:rPr>
              <a:t>处理不完整图，但需要对</a:t>
            </a:r>
            <a:r>
              <a:rPr lang="zh-CN" altLang="en-US" sz="1800" dirty="0">
                <a:solidFill>
                  <a:srgbClr val="FF0000"/>
                </a:solidFill>
                <a:effectLst/>
                <a:latin typeface="+mn-lt"/>
                <a:ea typeface="黑体" panose="02010609060101010101" pitchFamily="49" charset="-122"/>
                <a:cs typeface="Times New Roman" panose="02020603050405020304" pitchFamily="18" charset="0"/>
              </a:rPr>
              <a:t>数据预处理</a:t>
            </a:r>
            <a:endParaRPr lang="en-US" altLang="zh-CN" sz="1800" dirty="0">
              <a:solidFill>
                <a:srgbClr val="FF0000"/>
              </a:solidFill>
              <a:latin typeface="+mn-lt"/>
              <a:ea typeface="黑体" panose="02010609060101010101" pitchFamily="49" charset="-122"/>
            </a:endParaRPr>
          </a:p>
        </p:txBody>
      </p:sp>
      <p:sp>
        <p:nvSpPr>
          <p:cNvPr id="17" name="矩形标注 4">
            <a:extLst>
              <a:ext uri="{FF2B5EF4-FFF2-40B4-BE49-F238E27FC236}">
                <a16:creationId xmlns:a16="http://schemas.microsoft.com/office/drawing/2014/main" id="{CF56494A-7931-4B5D-9876-ED7F5DAB9CA2}"/>
              </a:ext>
            </a:extLst>
          </p:cNvPr>
          <p:cNvSpPr/>
          <p:nvPr/>
        </p:nvSpPr>
        <p:spPr bwMode="auto">
          <a:xfrm>
            <a:off x="1835696" y="6324164"/>
            <a:ext cx="6624736" cy="360040"/>
          </a:xfrm>
          <a:prstGeom prst="wedgeRectCallout">
            <a:avLst>
              <a:gd name="adj1" fmla="val -53094"/>
              <a:gd name="adj2" fmla="val -114447"/>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r>
              <a:rPr lang="en-US" altLang="zh-CN" sz="1800" dirty="0">
                <a:effectLst/>
                <a:latin typeface="+mn-lt"/>
                <a:ea typeface="黑体" panose="02010609060101010101" pitchFamily="49" charset="-122"/>
              </a:rPr>
              <a:t>GCN</a:t>
            </a:r>
            <a:r>
              <a:rPr lang="zh-CN" altLang="zh-CN" sz="1800" dirty="0">
                <a:effectLst/>
                <a:latin typeface="+mn-lt"/>
                <a:ea typeface="黑体" panose="02010609060101010101" pitchFamily="49" charset="-122"/>
                <a:cs typeface="Times New Roman" panose="02020603050405020304" pitchFamily="18" charset="0"/>
              </a:rPr>
              <a:t>既保留了</a:t>
            </a:r>
            <a:r>
              <a:rPr lang="en-US" altLang="zh-CN" sz="1800" dirty="0">
                <a:effectLst/>
                <a:latin typeface="+mn-lt"/>
                <a:ea typeface="黑体" panose="02010609060101010101" pitchFamily="49" charset="-122"/>
              </a:rPr>
              <a:t>CNN</a:t>
            </a:r>
            <a:r>
              <a:rPr lang="zh-CN" altLang="zh-CN" sz="1800" dirty="0">
                <a:effectLst/>
                <a:latin typeface="+mn-lt"/>
                <a:ea typeface="黑体" panose="02010609060101010101" pitchFamily="49" charset="-122"/>
                <a:cs typeface="Times New Roman" panose="02020603050405020304" pitchFamily="18" charset="0"/>
              </a:rPr>
              <a:t>的优势</a:t>
            </a:r>
            <a:r>
              <a:rPr lang="zh-CN" altLang="en-US" sz="1800" dirty="0">
                <a:effectLst/>
                <a:latin typeface="+mn-lt"/>
                <a:ea typeface="黑体" panose="02010609060101010101" pitchFamily="49" charset="-122"/>
              </a:rPr>
              <a:t>，</a:t>
            </a:r>
            <a:r>
              <a:rPr lang="zh-CN" altLang="zh-CN" sz="1800" dirty="0">
                <a:effectLst/>
                <a:latin typeface="+mn-lt"/>
                <a:ea typeface="黑体" panose="02010609060101010101" pitchFamily="49" charset="-122"/>
                <a:cs typeface="Times New Roman" panose="02020603050405020304" pitchFamily="18" charset="0"/>
              </a:rPr>
              <a:t>弥补了</a:t>
            </a:r>
            <a:r>
              <a:rPr lang="en-US" altLang="zh-CN" sz="1800" dirty="0">
                <a:effectLst/>
                <a:latin typeface="+mn-lt"/>
                <a:ea typeface="黑体" panose="02010609060101010101" pitchFamily="49" charset="-122"/>
              </a:rPr>
              <a:t>CNN</a:t>
            </a:r>
            <a:r>
              <a:rPr lang="zh-CN" altLang="zh-CN" sz="1800" dirty="0">
                <a:effectLst/>
                <a:latin typeface="+mn-lt"/>
                <a:ea typeface="黑体" panose="02010609060101010101" pitchFamily="49" charset="-122"/>
                <a:cs typeface="Times New Roman" panose="02020603050405020304" pitchFamily="18" charset="0"/>
              </a:rPr>
              <a:t>不能直接处理图的缺陷</a:t>
            </a:r>
            <a:endParaRPr kumimoji="1" lang="zh-CN" altLang="en-US" sz="1800" b="1" i="0" u="none" strike="noStrike" cap="none" normalizeH="0" baseline="0" dirty="0">
              <a:ln>
                <a:noFill/>
              </a:ln>
              <a:solidFill>
                <a:srgbClr val="000000"/>
              </a:solidFill>
              <a:effectLst/>
              <a:latin typeface="+mn-lt"/>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引例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10" name="Rectangle 3"/>
          <p:cNvSpPr txBox="1">
            <a:spLocks noChangeArrowheads="1"/>
          </p:cNvSpPr>
          <p:nvPr/>
        </p:nvSpPr>
        <p:spPr bwMode="auto">
          <a:xfrm>
            <a:off x="685800" y="2057399"/>
            <a:ext cx="8278688" cy="182594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spcBef>
                <a:spcPts val="600"/>
              </a:spcBef>
              <a:spcAft>
                <a:spcPts val="600"/>
              </a:spcAft>
            </a:pPr>
            <a:r>
              <a:rPr lang="zh-CN" altLang="zh-CN" sz="2200" dirty="0">
                <a:solidFill>
                  <a:srgbClr val="0000FF"/>
                </a:solidFill>
                <a:latin typeface="黑体" panose="02010609060101010101" pitchFamily="2" charset="-122"/>
                <a:ea typeface="黑体" panose="02010609060101010101" pitchFamily="2" charset="-122"/>
              </a:rPr>
              <a:t>论文分类</a:t>
            </a:r>
            <a:endParaRPr lang="zh-CN" altLang="en-US" sz="2200" dirty="0">
              <a:solidFill>
                <a:srgbClr val="0000FF"/>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zh-CN" sz="1800" b="0" dirty="0">
                <a:solidFill>
                  <a:srgbClr val="002060"/>
                </a:solidFill>
                <a:latin typeface="黑体" panose="02010609060101010101" pitchFamily="2" charset="-122"/>
                <a:ea typeface="黑体" panose="02010609060101010101" pitchFamily="2" charset="-122"/>
              </a:rPr>
              <a:t>以机器学习领域论文为例，论文可基于</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遗传算法</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神经网络</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理论研究</a:t>
            </a:r>
            <a:r>
              <a:rPr lang="en-US" altLang="zh-CN" sz="1800" b="0" dirty="0">
                <a:solidFill>
                  <a:srgbClr val="002060"/>
                </a:solidFill>
                <a:latin typeface="黑体" panose="02010609060101010101" pitchFamily="2" charset="-122"/>
                <a:ea typeface="黑体" panose="02010609060101010101" pitchFamily="2" charset="-122"/>
              </a:rPr>
              <a:t>”</a:t>
            </a:r>
            <a:r>
              <a:rPr lang="zh-CN" altLang="zh-CN" sz="1800" b="0" dirty="0">
                <a:solidFill>
                  <a:srgbClr val="002060"/>
                </a:solidFill>
                <a:latin typeface="黑体" panose="02010609060101010101" pitchFamily="2" charset="-122"/>
                <a:ea typeface="黑体" panose="02010609060101010101" pitchFamily="2" charset="-122"/>
              </a:rPr>
              <a:t>等主题划分为多类</a:t>
            </a:r>
            <a:endParaRPr lang="en-US" altLang="zh-CN" sz="1800" b="0" dirty="0">
              <a:solidFill>
                <a:srgbClr val="002060"/>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zh-CN" sz="1800" b="0" dirty="0">
                <a:solidFill>
                  <a:srgbClr val="002060"/>
                </a:solidFill>
                <a:latin typeface="黑体" panose="02010609060101010101" pitchFamily="2" charset="-122"/>
                <a:ea typeface="黑体" panose="02010609060101010101" pitchFamily="2" charset="-122"/>
              </a:rPr>
              <a:t>面对大量论文时，</a:t>
            </a:r>
            <a:r>
              <a:rPr lang="zh-CN" altLang="en-US" sz="1800" b="0" dirty="0">
                <a:solidFill>
                  <a:srgbClr val="002060"/>
                </a:solidFill>
                <a:latin typeface="黑体" panose="02010609060101010101" pitchFamily="2" charset="-122"/>
                <a:ea typeface="黑体" panose="02010609060101010101" pitchFamily="2" charset="-122"/>
              </a:rPr>
              <a:t>人工</a:t>
            </a:r>
            <a:r>
              <a:rPr lang="zh-CN" altLang="zh-CN" sz="1800" b="0" dirty="0">
                <a:solidFill>
                  <a:srgbClr val="002060"/>
                </a:solidFill>
                <a:latin typeface="黑体" panose="02010609060101010101" pitchFamily="2" charset="-122"/>
                <a:ea typeface="黑体" panose="02010609060101010101" pitchFamily="2" charset="-122"/>
              </a:rPr>
              <a:t>标注所有论文的类别变得非常困难</a:t>
            </a:r>
            <a:endParaRPr lang="en-US" altLang="zh-CN" sz="1800" b="0" dirty="0">
              <a:solidFill>
                <a:srgbClr val="002060"/>
              </a:solidFill>
              <a:latin typeface="黑体" panose="02010609060101010101" pitchFamily="2" charset="-122"/>
              <a:ea typeface="黑体" panose="02010609060101010101" pitchFamily="2"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343" y="4763221"/>
            <a:ext cx="648072" cy="715858"/>
          </a:xfrm>
          <a:prstGeom prst="rect">
            <a:avLst/>
          </a:prstGeom>
        </p:spPr>
      </p:pic>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0327" y="3886657"/>
            <a:ext cx="648072" cy="715858"/>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2629" y="5673635"/>
            <a:ext cx="648072" cy="715858"/>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6389" y="4763954"/>
            <a:ext cx="648072" cy="715858"/>
          </a:xfrm>
          <a:prstGeom prst="rect">
            <a:avLst/>
          </a:prstGeom>
        </p:spPr>
      </p:pic>
      <p:cxnSp>
        <p:nvCxnSpPr>
          <p:cNvPr id="25" name="直接箭头连接符 24"/>
          <p:cNvCxnSpPr>
            <a:stCxn id="24" idx="0"/>
            <a:endCxn id="19" idx="1"/>
          </p:cNvCxnSpPr>
          <p:nvPr/>
        </p:nvCxnSpPr>
        <p:spPr bwMode="auto">
          <a:xfrm flipV="1">
            <a:off x="1700425" y="4244586"/>
            <a:ext cx="589902" cy="519368"/>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27" name="直接箭头连接符 26"/>
          <p:cNvCxnSpPr/>
          <p:nvPr/>
        </p:nvCxnSpPr>
        <p:spPr bwMode="auto">
          <a:xfrm>
            <a:off x="1878223" y="5141260"/>
            <a:ext cx="1321164" cy="497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28" name="直接箭头连接符 27"/>
          <p:cNvCxnSpPr/>
          <p:nvPr/>
        </p:nvCxnSpPr>
        <p:spPr bwMode="auto">
          <a:xfrm flipH="1">
            <a:off x="2527329" y="4601323"/>
            <a:ext cx="17698" cy="107112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30" name="直接箭头连接符 29"/>
          <p:cNvCxnSpPr/>
          <p:nvPr/>
        </p:nvCxnSpPr>
        <p:spPr bwMode="auto">
          <a:xfrm flipH="1">
            <a:off x="2769350" y="5476054"/>
            <a:ext cx="617994" cy="598715"/>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31" name="文本框 30"/>
          <p:cNvSpPr txBox="1"/>
          <p:nvPr/>
        </p:nvSpPr>
        <p:spPr>
          <a:xfrm>
            <a:off x="1328735" y="4901276"/>
            <a:ext cx="648072" cy="276999"/>
          </a:xfrm>
          <a:prstGeom prst="rect">
            <a:avLst/>
          </a:prstGeom>
          <a:noFill/>
        </p:spPr>
        <p:txBody>
          <a:bodyPr wrap="square" rtlCol="0">
            <a:spAutoFit/>
          </a:bodyPr>
          <a:lstStyle/>
          <a:p>
            <a:r>
              <a:rPr lang="en-US" altLang="zh-CN" sz="1200" b="0" dirty="0"/>
              <a:t>paper1</a:t>
            </a:r>
            <a:endParaRPr lang="zh-CN" altLang="en-US" sz="1200" b="0" dirty="0"/>
          </a:p>
        </p:txBody>
      </p:sp>
      <p:sp>
        <p:nvSpPr>
          <p:cNvPr id="32" name="文本框 31"/>
          <p:cNvSpPr txBox="1"/>
          <p:nvPr/>
        </p:nvSpPr>
        <p:spPr>
          <a:xfrm>
            <a:off x="2244923" y="4002998"/>
            <a:ext cx="648072" cy="276999"/>
          </a:xfrm>
          <a:prstGeom prst="rect">
            <a:avLst/>
          </a:prstGeom>
          <a:noFill/>
        </p:spPr>
        <p:txBody>
          <a:bodyPr wrap="square" rtlCol="0">
            <a:spAutoFit/>
          </a:bodyPr>
          <a:lstStyle/>
          <a:p>
            <a:r>
              <a:rPr lang="en-US" altLang="zh-CN" sz="1200" b="0" dirty="0"/>
              <a:t>paper2</a:t>
            </a:r>
            <a:endParaRPr lang="zh-CN" altLang="en-US" sz="1200" b="0" dirty="0"/>
          </a:p>
        </p:txBody>
      </p:sp>
      <p:sp>
        <p:nvSpPr>
          <p:cNvPr id="33" name="文本框 32"/>
          <p:cNvSpPr txBox="1"/>
          <p:nvPr/>
        </p:nvSpPr>
        <p:spPr>
          <a:xfrm>
            <a:off x="2217216" y="5805268"/>
            <a:ext cx="648072" cy="276999"/>
          </a:xfrm>
          <a:prstGeom prst="rect">
            <a:avLst/>
          </a:prstGeom>
          <a:noFill/>
        </p:spPr>
        <p:txBody>
          <a:bodyPr wrap="square" rtlCol="0">
            <a:spAutoFit/>
          </a:bodyPr>
          <a:lstStyle/>
          <a:p>
            <a:r>
              <a:rPr lang="en-US" altLang="zh-CN" sz="1200" b="0" dirty="0"/>
              <a:t>paper4</a:t>
            </a:r>
            <a:endParaRPr lang="zh-CN" altLang="en-US" sz="1200" b="0" dirty="0"/>
          </a:p>
        </p:txBody>
      </p:sp>
      <p:sp>
        <p:nvSpPr>
          <p:cNvPr id="38" name="文本框 37"/>
          <p:cNvSpPr txBox="1"/>
          <p:nvPr/>
        </p:nvSpPr>
        <p:spPr>
          <a:xfrm>
            <a:off x="3179650" y="4880364"/>
            <a:ext cx="648072" cy="276999"/>
          </a:xfrm>
          <a:prstGeom prst="rect">
            <a:avLst/>
          </a:prstGeom>
          <a:noFill/>
        </p:spPr>
        <p:txBody>
          <a:bodyPr wrap="square" rtlCol="0">
            <a:spAutoFit/>
          </a:bodyPr>
          <a:lstStyle/>
          <a:p>
            <a:r>
              <a:rPr lang="en-US" altLang="zh-CN" sz="1200" b="0" dirty="0"/>
              <a:t>paper3</a:t>
            </a:r>
            <a:endParaRPr lang="zh-CN" altLang="en-US" sz="1200" b="0" dirty="0"/>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6721" y="4240915"/>
            <a:ext cx="321216" cy="321216"/>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7735" y="5125117"/>
            <a:ext cx="320400" cy="3204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8353" y="5121150"/>
            <a:ext cx="321216" cy="321216"/>
          </a:xfrm>
          <a:prstGeom prst="rect">
            <a:avLst/>
          </a:prstGeom>
        </p:spPr>
      </p:pic>
      <p:sp>
        <p:nvSpPr>
          <p:cNvPr id="43" name="文本框 42"/>
          <p:cNvSpPr txBox="1"/>
          <p:nvPr/>
        </p:nvSpPr>
        <p:spPr>
          <a:xfrm>
            <a:off x="2316931" y="6048320"/>
            <a:ext cx="576064" cy="276999"/>
          </a:xfrm>
          <a:prstGeom prst="rect">
            <a:avLst/>
          </a:prstGeom>
          <a:noFill/>
        </p:spPr>
        <p:txBody>
          <a:bodyPr wrap="square" rtlCol="0">
            <a:spAutoFit/>
          </a:bodyPr>
          <a:lstStyle/>
          <a:p>
            <a:r>
              <a:rPr lang="en-US" altLang="zh-CN" sz="1200" dirty="0"/>
              <a:t>???</a:t>
            </a:r>
            <a:endParaRPr lang="zh-CN" altLang="en-US" sz="1200" dirty="0"/>
          </a:p>
        </p:txBody>
      </p:sp>
      <p:sp>
        <p:nvSpPr>
          <p:cNvPr id="44" name="椭圆 43"/>
          <p:cNvSpPr/>
          <p:nvPr/>
        </p:nvSpPr>
        <p:spPr bwMode="auto">
          <a:xfrm>
            <a:off x="5009601" y="49441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5" name="椭圆 44"/>
          <p:cNvSpPr/>
          <p:nvPr/>
        </p:nvSpPr>
        <p:spPr bwMode="auto">
          <a:xfrm>
            <a:off x="6364515" y="49441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6" name="椭圆 45"/>
          <p:cNvSpPr/>
          <p:nvPr/>
        </p:nvSpPr>
        <p:spPr bwMode="auto">
          <a:xfrm>
            <a:off x="5638362" y="432375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7" name="椭圆 46"/>
          <p:cNvSpPr/>
          <p:nvPr/>
        </p:nvSpPr>
        <p:spPr bwMode="auto">
          <a:xfrm>
            <a:off x="5648021" y="566125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48" name="直接箭头连接符 47"/>
          <p:cNvCxnSpPr>
            <a:stCxn id="44" idx="6"/>
            <a:endCxn id="45" idx="2"/>
          </p:cNvCxnSpPr>
          <p:nvPr/>
        </p:nvCxnSpPr>
        <p:spPr bwMode="auto">
          <a:xfrm>
            <a:off x="5297633" y="5088116"/>
            <a:ext cx="1066882" cy="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49" name="直接箭头连接符 48"/>
          <p:cNvCxnSpPr>
            <a:stCxn id="44" idx="7"/>
            <a:endCxn id="46" idx="3"/>
          </p:cNvCxnSpPr>
          <p:nvPr/>
        </p:nvCxnSpPr>
        <p:spPr bwMode="auto">
          <a:xfrm flipV="1">
            <a:off x="5255452" y="4569608"/>
            <a:ext cx="425091" cy="41667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50" name="直接箭头连接符 49"/>
          <p:cNvCxnSpPr>
            <a:stCxn id="46" idx="4"/>
            <a:endCxn id="47" idx="0"/>
          </p:cNvCxnSpPr>
          <p:nvPr/>
        </p:nvCxnSpPr>
        <p:spPr bwMode="auto">
          <a:xfrm>
            <a:off x="5782378" y="4611789"/>
            <a:ext cx="9659" cy="104946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51" name="直接箭头连接符 50"/>
          <p:cNvCxnSpPr>
            <a:stCxn id="45" idx="3"/>
            <a:endCxn id="47" idx="7"/>
          </p:cNvCxnSpPr>
          <p:nvPr/>
        </p:nvCxnSpPr>
        <p:spPr bwMode="auto">
          <a:xfrm flipH="1">
            <a:off x="5893872" y="5189951"/>
            <a:ext cx="512824" cy="51348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52" name="文本框 51"/>
          <p:cNvSpPr txBox="1"/>
          <p:nvPr/>
        </p:nvSpPr>
        <p:spPr>
          <a:xfrm>
            <a:off x="4986248" y="4895184"/>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53" name="文本框 52"/>
          <p:cNvSpPr txBox="1"/>
          <p:nvPr/>
        </p:nvSpPr>
        <p:spPr>
          <a:xfrm>
            <a:off x="5608538" y="4265602"/>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54" name="文本框 53"/>
          <p:cNvSpPr txBox="1"/>
          <p:nvPr/>
        </p:nvSpPr>
        <p:spPr>
          <a:xfrm>
            <a:off x="6357752" y="4884866"/>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55" name="文本框 54"/>
          <p:cNvSpPr txBox="1"/>
          <p:nvPr/>
        </p:nvSpPr>
        <p:spPr>
          <a:xfrm>
            <a:off x="5629943" y="5612696"/>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56" name="右箭头 63"/>
          <p:cNvSpPr/>
          <p:nvPr/>
        </p:nvSpPr>
        <p:spPr bwMode="auto">
          <a:xfrm>
            <a:off x="3995936" y="4901098"/>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7" name="右箭头 69"/>
          <p:cNvSpPr/>
          <p:nvPr/>
        </p:nvSpPr>
        <p:spPr bwMode="auto">
          <a:xfrm>
            <a:off x="6984517" y="4891760"/>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9" name="文本框 58"/>
          <p:cNvSpPr txBox="1"/>
          <p:nvPr/>
        </p:nvSpPr>
        <p:spPr>
          <a:xfrm>
            <a:off x="3540657" y="6125264"/>
            <a:ext cx="2088232" cy="400110"/>
          </a:xfrm>
          <a:prstGeom prst="rect">
            <a:avLst/>
          </a:prstGeom>
          <a:noFill/>
        </p:spPr>
        <p:txBody>
          <a:bodyPr wrap="square" rtlCol="0">
            <a:spAutoFit/>
          </a:bodyPr>
          <a:lstStyle/>
          <a:p>
            <a:r>
              <a:rPr lang="zh-CN" altLang="en-US" sz="2000" b="0" dirty="0">
                <a:solidFill>
                  <a:srgbClr val="00B050"/>
                </a:solidFill>
              </a:rPr>
              <a:t>图节点分类问题</a:t>
            </a:r>
          </a:p>
        </p:txBody>
      </p:sp>
      <p:sp>
        <p:nvSpPr>
          <p:cNvPr id="60" name="文本框 59"/>
          <p:cNvSpPr txBox="1"/>
          <p:nvPr/>
        </p:nvSpPr>
        <p:spPr>
          <a:xfrm>
            <a:off x="5362626" y="4118151"/>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61" name="文本框 60"/>
          <p:cNvSpPr txBox="1"/>
          <p:nvPr/>
        </p:nvSpPr>
        <p:spPr>
          <a:xfrm>
            <a:off x="5125887" y="514125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62" name="文本框 61"/>
          <p:cNvSpPr txBox="1"/>
          <p:nvPr/>
        </p:nvSpPr>
        <p:spPr>
          <a:xfrm>
            <a:off x="6380373" y="514719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63" name="文本框 62"/>
          <p:cNvSpPr txBox="1"/>
          <p:nvPr/>
        </p:nvSpPr>
        <p:spPr>
          <a:xfrm>
            <a:off x="5566354" y="6031214"/>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
        <p:nvSpPr>
          <p:cNvPr id="64" name="椭圆 63"/>
          <p:cNvSpPr/>
          <p:nvPr/>
        </p:nvSpPr>
        <p:spPr bwMode="auto">
          <a:xfrm>
            <a:off x="8030818" y="4920445"/>
            <a:ext cx="288032" cy="31329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65" name="文本框 64"/>
          <p:cNvSpPr txBox="1"/>
          <p:nvPr/>
        </p:nvSpPr>
        <p:spPr>
          <a:xfrm>
            <a:off x="8024077" y="4895184"/>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66" name="文本框 65"/>
          <p:cNvSpPr txBox="1"/>
          <p:nvPr/>
        </p:nvSpPr>
        <p:spPr>
          <a:xfrm>
            <a:off x="8066822" y="5171601"/>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社区发现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6" name="Rectangle 3"/>
          <p:cNvSpPr txBox="1">
            <a:spLocks noChangeArrowheads="1"/>
          </p:cNvSpPr>
          <p:nvPr/>
        </p:nvSpPr>
        <p:spPr bwMode="auto">
          <a:xfrm>
            <a:off x="997521" y="2057401"/>
            <a:ext cx="8064896" cy="507503"/>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基于</a:t>
            </a:r>
            <a:r>
              <a:rPr lang="en-US" altLang="zh-CN" sz="2400" kern="0" dirty="0">
                <a:solidFill>
                  <a:srgbClr val="0000FF"/>
                </a:solidFill>
                <a:latin typeface="Times New Roman" panose="02020603050405020304" pitchFamily="18" charset="0"/>
                <a:ea typeface="黑体" panose="02010609060101010101" pitchFamily="2" charset="-122"/>
              </a:rPr>
              <a:t>GCN</a:t>
            </a:r>
            <a:r>
              <a:rPr lang="zh-CN" altLang="en-US" sz="2400" kern="0" dirty="0">
                <a:solidFill>
                  <a:srgbClr val="0000FF"/>
                </a:solidFill>
                <a:latin typeface="Times New Roman" panose="02020603050405020304" pitchFamily="18" charset="0"/>
                <a:ea typeface="黑体" panose="02010609060101010101" pitchFamily="2" charset="-122"/>
              </a:rPr>
              <a:t>的社区发现</a:t>
            </a:r>
            <a:endParaRPr lang="en-US" altLang="zh-CN" sz="2400" kern="0" dirty="0">
              <a:solidFill>
                <a:srgbClr val="0000FF"/>
              </a:solidFill>
              <a:latin typeface="Times New Roman" panose="02020603050405020304" pitchFamily="18" charset="0"/>
              <a:ea typeface="黑体" panose="02010609060101010101" pitchFamily="2" charset="-122"/>
            </a:endParaRPr>
          </a:p>
        </p:txBody>
      </p:sp>
      <mc:AlternateContent xmlns:mc="http://schemas.openxmlformats.org/markup-compatibility/2006" xmlns:a14="http://schemas.microsoft.com/office/drawing/2010/main">
        <mc:Choice Requires="a14">
          <p:sp>
            <p:nvSpPr>
              <p:cNvPr id="2" name="矩形 1"/>
              <p:cNvSpPr/>
              <p:nvPr/>
            </p:nvSpPr>
            <p:spPr>
              <a:xfrm>
                <a:off x="997521" y="2655509"/>
                <a:ext cx="7992888" cy="2577116"/>
              </a:xfrm>
              <a:prstGeom prst="rect">
                <a:avLst/>
              </a:prstGeom>
            </p:spPr>
            <p:txBody>
              <a:bodyPr wrap="square">
                <a:spAutoFit/>
              </a:bodyPr>
              <a:lstStyle/>
              <a:p>
                <a:pPr marL="285750" indent="-285750" eaLnBrk="1" hangingPunct="1">
                  <a:lnSpc>
                    <a:spcPct val="130000"/>
                  </a:lnSpc>
                  <a:spcBef>
                    <a:spcPts val="0"/>
                  </a:spcBef>
                  <a:spcAft>
                    <a:spcPts val="0"/>
                  </a:spcAft>
                  <a:buFont typeface="Wingdings" panose="05000000000000000000" pitchFamily="2" charset="2"/>
                  <a:buChar char="ü"/>
                </a:pPr>
                <a:r>
                  <a:rPr lang="zh-CN" altLang="zh-CN" sz="1800" b="0" dirty="0">
                    <a:solidFill>
                      <a:srgbClr val="002060"/>
                    </a:solidFill>
                  </a:rPr>
                  <a:t>针对图</a:t>
                </a:r>
                <a:r>
                  <a:rPr lang="en-US" altLang="zh-CN" sz="1800" b="0" i="1" dirty="0">
                    <a:solidFill>
                      <a:srgbClr val="002060"/>
                    </a:solidFill>
                  </a:rPr>
                  <a:t>G</a:t>
                </a:r>
                <a:r>
                  <a:rPr lang="en-US" altLang="zh-CN" sz="1800" b="0" dirty="0">
                    <a:solidFill>
                      <a:srgbClr val="002060"/>
                    </a:solidFill>
                  </a:rPr>
                  <a:t>=(</a:t>
                </a:r>
                <a:r>
                  <a:rPr lang="en-US" altLang="zh-CN" sz="1800" b="0" i="1" dirty="0">
                    <a:solidFill>
                      <a:srgbClr val="002060"/>
                    </a:solidFill>
                  </a:rPr>
                  <a:t>V</a:t>
                </a:r>
                <a:r>
                  <a:rPr lang="en-US" altLang="zh-CN" sz="1800" b="0" dirty="0">
                    <a:solidFill>
                      <a:srgbClr val="002060"/>
                    </a:solidFill>
                  </a:rPr>
                  <a:t>, </a:t>
                </a:r>
                <a:r>
                  <a:rPr lang="en-US" altLang="zh-CN" sz="1800" b="0" i="1" dirty="0">
                    <a:solidFill>
                      <a:srgbClr val="002060"/>
                    </a:solidFill>
                  </a:rPr>
                  <a:t>E</a:t>
                </a:r>
                <a:r>
                  <a:rPr lang="en-US" altLang="zh-CN" sz="1800" b="0" dirty="0">
                    <a:solidFill>
                      <a:srgbClr val="002060"/>
                    </a:solidFill>
                  </a:rPr>
                  <a:t>)</a:t>
                </a:r>
                <a:r>
                  <a:rPr lang="zh-CN" altLang="zh-CN" sz="1800" b="0" dirty="0">
                    <a:solidFill>
                      <a:srgbClr val="002060"/>
                    </a:solidFill>
                  </a:rPr>
                  <a:t>，其中</a:t>
                </a:r>
                <a:r>
                  <a:rPr lang="en-US" altLang="zh-CN" sz="1800" b="0" i="1" dirty="0">
                    <a:solidFill>
                      <a:srgbClr val="002060"/>
                    </a:solidFill>
                  </a:rPr>
                  <a:t>V</a:t>
                </a:r>
                <a:r>
                  <a:rPr lang="en-US" altLang="zh-CN" sz="1800" b="0" dirty="0">
                    <a:solidFill>
                      <a:srgbClr val="002060"/>
                    </a:solidFill>
                  </a:rPr>
                  <a:t>={</a:t>
                </a:r>
                <a:r>
                  <a:rPr lang="en-US" altLang="zh-CN" sz="1800" b="0" i="1" dirty="0">
                    <a:solidFill>
                      <a:srgbClr val="002060"/>
                    </a:solidFill>
                  </a:rPr>
                  <a:t>v</a:t>
                </a:r>
                <a:r>
                  <a:rPr lang="en-US" altLang="zh-CN" sz="1800" b="0" baseline="-25000" dirty="0">
                    <a:solidFill>
                      <a:srgbClr val="002060"/>
                    </a:solidFill>
                  </a:rPr>
                  <a:t>1</a:t>
                </a:r>
                <a:r>
                  <a:rPr lang="en-US" altLang="zh-CN" sz="1800" b="0" dirty="0">
                    <a:solidFill>
                      <a:srgbClr val="002060"/>
                    </a:solidFill>
                  </a:rPr>
                  <a:t>, </a:t>
                </a:r>
                <a:r>
                  <a:rPr lang="en-US" altLang="zh-CN" sz="1800" b="0" i="1" dirty="0">
                    <a:solidFill>
                      <a:srgbClr val="002060"/>
                    </a:solidFill>
                  </a:rPr>
                  <a:t>v</a:t>
                </a:r>
                <a:r>
                  <a:rPr lang="en-US" altLang="zh-CN" sz="1800" b="0" baseline="-25000" dirty="0">
                    <a:solidFill>
                      <a:srgbClr val="002060"/>
                    </a:solidFill>
                  </a:rPr>
                  <a:t>2</a:t>
                </a:r>
                <a:r>
                  <a:rPr lang="en-US" altLang="zh-CN" sz="1800" b="0" dirty="0">
                    <a:solidFill>
                      <a:srgbClr val="002060"/>
                    </a:solidFill>
                  </a:rPr>
                  <a:t>, …, </a:t>
                </a:r>
                <a:r>
                  <a:rPr lang="en-US" altLang="zh-CN" sz="1800" b="0" i="1" dirty="0" err="1">
                    <a:solidFill>
                      <a:srgbClr val="002060"/>
                    </a:solidFill>
                  </a:rPr>
                  <a:t>v</a:t>
                </a:r>
                <a:r>
                  <a:rPr lang="en-US" altLang="zh-CN" sz="1800" b="0" i="1" baseline="-25000" dirty="0" err="1">
                    <a:solidFill>
                      <a:srgbClr val="002060"/>
                    </a:solidFill>
                  </a:rPr>
                  <a:t>n</a:t>
                </a:r>
                <a:r>
                  <a:rPr lang="en-US" altLang="zh-CN" sz="1800" b="0" dirty="0">
                    <a:solidFill>
                      <a:srgbClr val="002060"/>
                    </a:solidFill>
                  </a:rPr>
                  <a:t> }</a:t>
                </a:r>
                <a:r>
                  <a:rPr lang="zh-CN" altLang="zh-CN" sz="1800" b="0" dirty="0">
                    <a:solidFill>
                      <a:srgbClr val="002060"/>
                    </a:solidFill>
                  </a:rPr>
                  <a:t>表示节点集合，</a:t>
                </a:r>
                <a:r>
                  <a:rPr lang="en-US" altLang="zh-CN" sz="1800" b="0" i="1" dirty="0">
                    <a:solidFill>
                      <a:srgbClr val="002060"/>
                    </a:solidFill>
                  </a:rPr>
                  <a:t>n</a:t>
                </a:r>
                <a:r>
                  <a:rPr lang="zh-CN" altLang="zh-CN" sz="1800" b="0" dirty="0">
                    <a:solidFill>
                      <a:srgbClr val="002060"/>
                    </a:solidFill>
                  </a:rPr>
                  <a:t>为图中节点的数量，</a:t>
                </a:r>
                <a:r>
                  <a:rPr lang="en-US" altLang="zh-CN" sz="1800" b="0" i="1" dirty="0">
                    <a:solidFill>
                      <a:srgbClr val="002060"/>
                    </a:solidFill>
                  </a:rPr>
                  <a:t>E</a:t>
                </a:r>
                <a:r>
                  <a:rPr lang="zh-CN" altLang="zh-CN" sz="1800" b="0" dirty="0">
                    <a:solidFill>
                      <a:srgbClr val="002060"/>
                    </a:solidFill>
                  </a:rPr>
                  <a:t>表示论文边集合</a:t>
                </a:r>
                <a:endParaRPr lang="en-US" altLang="zh-CN" sz="1800" b="0" dirty="0">
                  <a:solidFill>
                    <a:srgbClr val="002060"/>
                  </a:solidFill>
                </a:endParaRPr>
              </a:p>
              <a:p>
                <a:pPr marL="285750" indent="-285750" eaLnBrk="1" hangingPunct="1">
                  <a:lnSpc>
                    <a:spcPct val="130000"/>
                  </a:lnSpc>
                  <a:spcBef>
                    <a:spcPts val="0"/>
                  </a:spcBef>
                  <a:spcAft>
                    <a:spcPts val="0"/>
                  </a:spcAft>
                  <a:buFont typeface="Wingdings" panose="05000000000000000000" pitchFamily="2" charset="2"/>
                  <a:buChar char="ü"/>
                </a:pPr>
                <a:r>
                  <a:rPr lang="zh-CN" altLang="zh-CN" sz="1800" b="0" dirty="0">
                    <a:solidFill>
                      <a:srgbClr val="002060"/>
                    </a:solidFill>
                  </a:rPr>
                  <a:t>算法输入为</a:t>
                </a:r>
                <a:r>
                  <a:rPr lang="en-US" altLang="zh-CN" sz="1800" b="0" i="1" dirty="0">
                    <a:solidFill>
                      <a:srgbClr val="002060"/>
                    </a:solidFill>
                  </a:rPr>
                  <a:t>G</a:t>
                </a:r>
                <a:r>
                  <a:rPr lang="zh-CN" altLang="zh-CN" sz="1800" b="0" dirty="0">
                    <a:solidFill>
                      <a:srgbClr val="002060"/>
                    </a:solidFill>
                  </a:rPr>
                  <a:t>邻接矩阵</a:t>
                </a:r>
                <a:r>
                  <a:rPr lang="en-US" altLang="zh-CN" sz="1800" dirty="0">
                    <a:solidFill>
                      <a:srgbClr val="002060"/>
                    </a:solidFill>
                  </a:rPr>
                  <a:t>A</a:t>
                </a:r>
                <a:r>
                  <a:rPr lang="zh-CN" altLang="zh-CN" sz="1800" b="0" dirty="0">
                    <a:solidFill>
                      <a:srgbClr val="002060"/>
                    </a:solidFill>
                  </a:rPr>
                  <a:t>，输出为分配矩阵</a:t>
                </a:r>
                <a:r>
                  <a:rPr lang="en-US" altLang="zh-CN" sz="1800" dirty="0">
                    <a:solidFill>
                      <a:srgbClr val="002060"/>
                    </a:solidFill>
                  </a:rPr>
                  <a:t>R</a:t>
                </a:r>
                <a:r>
                  <a:rPr lang="zh-CN" altLang="zh-CN" sz="1800" b="0" dirty="0">
                    <a:solidFill>
                      <a:srgbClr val="002060"/>
                    </a:solidFill>
                  </a:rPr>
                  <a:t>，</a:t>
                </a:r>
                <a:r>
                  <a:rPr lang="en-US" altLang="zh-CN" sz="1800" b="0" i="1" dirty="0" err="1">
                    <a:solidFill>
                      <a:srgbClr val="002060"/>
                    </a:solidFill>
                  </a:rPr>
                  <a:t>R</a:t>
                </a:r>
                <a:r>
                  <a:rPr lang="en-US" altLang="zh-CN" sz="1800" b="0" i="1" baseline="-25000" dirty="0" err="1">
                    <a:solidFill>
                      <a:srgbClr val="002060"/>
                    </a:solidFill>
                  </a:rPr>
                  <a:t>ij</a:t>
                </a:r>
                <a:r>
                  <a:rPr lang="en-US" altLang="zh-CN" sz="1800" b="0" dirty="0">
                    <a:solidFill>
                      <a:srgbClr val="002060"/>
                    </a:solidFill>
                  </a:rPr>
                  <a:t>=1</a:t>
                </a:r>
                <a:r>
                  <a:rPr lang="zh-CN" altLang="zh-CN" sz="1800" b="0" dirty="0">
                    <a:solidFill>
                      <a:srgbClr val="002060"/>
                    </a:solidFill>
                  </a:rPr>
                  <a:t>表示节点</a:t>
                </a:r>
                <a:r>
                  <a:rPr lang="en-US" altLang="zh-CN" sz="1800" b="0" i="1" dirty="0">
                    <a:solidFill>
                      <a:srgbClr val="002060"/>
                    </a:solidFill>
                  </a:rPr>
                  <a:t>v</a:t>
                </a:r>
                <a:r>
                  <a:rPr lang="en-US" altLang="zh-CN" sz="1800" b="0" i="1" baseline="-25000" dirty="0">
                    <a:solidFill>
                      <a:srgbClr val="002060"/>
                    </a:solidFill>
                  </a:rPr>
                  <a:t>i</a:t>
                </a:r>
                <a:r>
                  <a:rPr lang="zh-CN" altLang="zh-CN" sz="1800" b="0" dirty="0">
                    <a:solidFill>
                      <a:srgbClr val="002060"/>
                    </a:solidFill>
                  </a:rPr>
                  <a:t>分配到第</a:t>
                </a:r>
                <a:r>
                  <a:rPr lang="en-US" altLang="zh-CN" sz="1800" b="0" i="1" dirty="0">
                    <a:solidFill>
                      <a:srgbClr val="002060"/>
                    </a:solidFill>
                  </a:rPr>
                  <a:t>j</a:t>
                </a:r>
                <a:r>
                  <a:rPr lang="zh-CN" altLang="zh-CN" sz="1800" b="0" dirty="0">
                    <a:solidFill>
                      <a:srgbClr val="002060"/>
                    </a:solidFill>
                  </a:rPr>
                  <a:t>个社区，</a:t>
                </a:r>
                <a:r>
                  <a:rPr lang="en-US" altLang="zh-CN" sz="1800" b="0" i="1" dirty="0" err="1">
                    <a:solidFill>
                      <a:srgbClr val="002060"/>
                    </a:solidFill>
                  </a:rPr>
                  <a:t>R</a:t>
                </a:r>
                <a:r>
                  <a:rPr lang="en-US" altLang="zh-CN" sz="1800" b="0" i="1" baseline="-25000" dirty="0" err="1">
                    <a:solidFill>
                      <a:srgbClr val="002060"/>
                    </a:solidFill>
                  </a:rPr>
                  <a:t>ij</a:t>
                </a:r>
                <a:r>
                  <a:rPr lang="en-US" altLang="zh-CN" sz="1800" b="0" dirty="0">
                    <a:solidFill>
                      <a:srgbClr val="002060"/>
                    </a:solidFill>
                  </a:rPr>
                  <a:t>=0</a:t>
                </a:r>
                <a:r>
                  <a:rPr lang="zh-CN" altLang="zh-CN" sz="1800" b="0" dirty="0">
                    <a:solidFill>
                      <a:srgbClr val="002060"/>
                    </a:solidFill>
                  </a:rPr>
                  <a:t>表示节点</a:t>
                </a:r>
                <a:r>
                  <a:rPr lang="en-US" altLang="zh-CN" sz="1800" b="0" i="1" dirty="0">
                    <a:solidFill>
                      <a:srgbClr val="002060"/>
                    </a:solidFill>
                  </a:rPr>
                  <a:t>v</a:t>
                </a:r>
                <a:r>
                  <a:rPr lang="en-US" altLang="zh-CN" sz="1800" b="0" i="1" baseline="-25000" dirty="0">
                    <a:solidFill>
                      <a:srgbClr val="002060"/>
                    </a:solidFill>
                  </a:rPr>
                  <a:t>i</a:t>
                </a:r>
                <a:r>
                  <a:rPr lang="zh-CN" altLang="zh-CN" sz="1800" b="0" dirty="0">
                    <a:solidFill>
                      <a:srgbClr val="002060"/>
                    </a:solidFill>
                  </a:rPr>
                  <a:t>未被分配到第</a:t>
                </a:r>
                <a:r>
                  <a:rPr lang="en-US" altLang="zh-CN" sz="1800" b="0" i="1" dirty="0">
                    <a:solidFill>
                      <a:srgbClr val="002060"/>
                    </a:solidFill>
                  </a:rPr>
                  <a:t>j</a:t>
                </a:r>
                <a:r>
                  <a:rPr lang="zh-CN" altLang="zh-CN" sz="1800" b="0" dirty="0">
                    <a:solidFill>
                      <a:srgbClr val="002060"/>
                    </a:solidFill>
                  </a:rPr>
                  <a:t>个社区，</a:t>
                </a:r>
                <a:r>
                  <a:rPr lang="en-US" altLang="zh-CN" sz="1800" b="0" i="1" dirty="0">
                    <a:solidFill>
                      <a:srgbClr val="002060"/>
                    </a:solidFill>
                  </a:rPr>
                  <a:t>s</a:t>
                </a:r>
                <a:r>
                  <a:rPr lang="zh-CN" altLang="zh-CN" sz="1800" b="0" dirty="0">
                    <a:solidFill>
                      <a:srgbClr val="002060"/>
                    </a:solidFill>
                  </a:rPr>
                  <a:t>为社区数量（</a:t>
                </a:r>
                <a14:m>
                  <m:oMath xmlns:m="http://schemas.openxmlformats.org/officeDocument/2006/math">
                    <m:r>
                      <a:rPr lang="en-US" altLang="zh-CN" sz="1800" b="0" i="1">
                        <a:solidFill>
                          <a:srgbClr val="002060"/>
                        </a:solidFill>
                        <a:latin typeface="Cambria Math" panose="02040503050406030204" pitchFamily="18" charset="0"/>
                      </a:rPr>
                      <m:t>1≤</m:t>
                    </m:r>
                    <m:r>
                      <a:rPr lang="en-US" altLang="zh-CN" sz="1800" b="0" i="1">
                        <a:solidFill>
                          <a:srgbClr val="002060"/>
                        </a:solidFill>
                        <a:latin typeface="Cambria Math" panose="02040503050406030204" pitchFamily="18" charset="0"/>
                      </a:rPr>
                      <m:t>𝑖</m:t>
                    </m:r>
                    <m:r>
                      <a:rPr lang="en-US" altLang="zh-CN" sz="1800" b="0" i="1">
                        <a:solidFill>
                          <a:srgbClr val="002060"/>
                        </a:solidFill>
                        <a:latin typeface="Cambria Math" panose="02040503050406030204" pitchFamily="18" charset="0"/>
                      </a:rPr>
                      <m:t>≤</m:t>
                    </m:r>
                    <m:r>
                      <a:rPr lang="en-US" altLang="zh-CN" sz="1800" b="0" i="1">
                        <a:solidFill>
                          <a:srgbClr val="002060"/>
                        </a:solidFill>
                        <a:latin typeface="Cambria Math" panose="02040503050406030204" pitchFamily="18" charset="0"/>
                      </a:rPr>
                      <m:t>𝑛</m:t>
                    </m:r>
                  </m:oMath>
                </a14:m>
                <a:r>
                  <a:rPr lang="zh-CN" altLang="zh-CN" sz="1800" b="0" dirty="0">
                    <a:solidFill>
                      <a:srgbClr val="002060"/>
                    </a:solidFill>
                  </a:rPr>
                  <a:t>，</a:t>
                </a:r>
                <a14:m>
                  <m:oMath xmlns:m="http://schemas.openxmlformats.org/officeDocument/2006/math">
                    <m:r>
                      <a:rPr lang="en-US" altLang="zh-CN" sz="1800" b="0" i="1">
                        <a:solidFill>
                          <a:srgbClr val="002060"/>
                        </a:solidFill>
                        <a:latin typeface="Cambria Math" panose="02040503050406030204" pitchFamily="18" charset="0"/>
                      </a:rPr>
                      <m:t>1≤</m:t>
                    </m:r>
                    <m:r>
                      <a:rPr lang="en-US" altLang="zh-CN" sz="1800" b="0" i="1">
                        <a:solidFill>
                          <a:srgbClr val="002060"/>
                        </a:solidFill>
                        <a:latin typeface="Cambria Math" panose="02040503050406030204" pitchFamily="18" charset="0"/>
                      </a:rPr>
                      <m:t>𝑗</m:t>
                    </m:r>
                    <m:r>
                      <a:rPr lang="en-US" altLang="zh-CN" sz="1800" b="0" i="1">
                        <a:solidFill>
                          <a:srgbClr val="002060"/>
                        </a:solidFill>
                        <a:latin typeface="Cambria Math" panose="02040503050406030204" pitchFamily="18" charset="0"/>
                      </a:rPr>
                      <m:t>≤</m:t>
                    </m:r>
                    <m:r>
                      <a:rPr lang="en-US" altLang="zh-CN" sz="1800" b="0" i="1">
                        <a:solidFill>
                          <a:srgbClr val="002060"/>
                        </a:solidFill>
                        <a:latin typeface="Cambria Math" panose="02040503050406030204" pitchFamily="18" charset="0"/>
                      </a:rPr>
                      <m:t>𝑆</m:t>
                    </m:r>
                  </m:oMath>
                </a14:m>
                <a:r>
                  <a:rPr lang="zh-CN" altLang="zh-CN" sz="1800" b="0" dirty="0">
                    <a:solidFill>
                      <a:srgbClr val="002060"/>
                    </a:solidFill>
                  </a:rPr>
                  <a:t>）</a:t>
                </a:r>
                <a:endParaRPr lang="en-US" altLang="zh-CN" sz="1800" b="0" dirty="0">
                  <a:solidFill>
                    <a:srgbClr val="002060"/>
                  </a:solidFill>
                </a:endParaRPr>
              </a:p>
              <a:p>
                <a:pPr marL="285750" indent="-285750">
                  <a:lnSpc>
                    <a:spcPct val="130000"/>
                  </a:lnSpc>
                  <a:spcBef>
                    <a:spcPts val="0"/>
                  </a:spcBef>
                  <a:spcAft>
                    <a:spcPts val="0"/>
                  </a:spcAft>
                  <a:buFont typeface="Wingdings" panose="05000000000000000000" pitchFamily="2" charset="2"/>
                  <a:buChar char="ü"/>
                </a:pPr>
                <a:r>
                  <a:rPr lang="zh-CN" altLang="en-US" sz="1800" b="0" dirty="0">
                    <a:solidFill>
                      <a:srgbClr val="002060"/>
                    </a:solidFill>
                    <a:ea typeface="黑体" panose="02010609060101010101" pitchFamily="2" charset="-122"/>
                  </a:rPr>
                  <a:t>损失函数</a:t>
                </a:r>
              </a:p>
              <a:p>
                <a:pPr eaLnBrk="1" hangingPunct="1">
                  <a:lnSpc>
                    <a:spcPct val="130000"/>
                  </a:lnSpc>
                  <a:spcBef>
                    <a:spcPts val="0"/>
                  </a:spcBef>
                  <a:spcAft>
                    <a:spcPts val="0"/>
                  </a:spcAft>
                </a:pPr>
                <a:endParaRPr lang="en-US" altLang="zh-CN" sz="1800" b="0" kern="0" dirty="0">
                  <a:solidFill>
                    <a:srgbClr val="00206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997521" y="2655509"/>
                <a:ext cx="7992888" cy="2577116"/>
              </a:xfrm>
              <a:prstGeom prst="rect">
                <a:avLst/>
              </a:prstGeom>
              <a:blipFill>
                <a:blip r:embed="rId2"/>
                <a:stretch>
                  <a:fillRect l="-534" t="-237" r="-19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2061853" y="5743576"/>
                <a:ext cx="5453682" cy="8798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a:latin typeface="Cambria Math" panose="02040503050406030204" pitchFamily="18" charset="0"/>
                          <a:ea typeface="宋体" panose="02010600030101010101" pitchFamily="2" charset="-122"/>
                          <a:cs typeface="Times New Roman" panose="02020603050405020304" pitchFamily="18" charset="0"/>
                        </a:rPr>
                        <m:t>ℒ</m:t>
                      </m:r>
                      <m:d>
                        <m:dPr>
                          <m:ctrlPr>
                            <a:rPr lang="zh-CN" altLang="zh-CN" sz="1800" i="1">
                              <a:latin typeface="Cambria Math" panose="02040503050406030204" pitchFamily="18" charset="0"/>
                            </a:rPr>
                          </m:ctrlPr>
                        </m:dPr>
                        <m:e>
                          <m:r>
                            <a:rPr lang="en-US" altLang="zh-CN" sz="1800" i="1">
                              <a:latin typeface="Cambria Math" panose="02040503050406030204" pitchFamily="18" charset="0"/>
                            </a:rPr>
                            <m:t>𝐀</m:t>
                          </m:r>
                          <m:r>
                            <a:rPr lang="en-US" altLang="zh-CN" sz="1800">
                              <a:latin typeface="Cambria Math" panose="02040503050406030204" pitchFamily="18" charset="0"/>
                            </a:rPr>
                            <m:t>,</m:t>
                          </m:r>
                          <m:r>
                            <a:rPr lang="en-US" altLang="zh-CN" sz="1800" i="1">
                              <a:latin typeface="Cambria Math" panose="02040503050406030204" pitchFamily="18" charset="0"/>
                            </a:rPr>
                            <m:t>𝐑</m:t>
                          </m:r>
                        </m:e>
                      </m:d>
                      <m:r>
                        <a:rPr lang="en-US" altLang="zh-CN" sz="1800">
                          <a:latin typeface="Cambria Math" panose="02040503050406030204" pitchFamily="18" charset="0"/>
                        </a:rPr>
                        <m:t>=1</m:t>
                      </m:r>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r>
                            <a:rPr lang="en-US" altLang="zh-CN" sz="1800" i="1">
                              <a:latin typeface="Cambria Math" panose="02040503050406030204" pitchFamily="18" charset="0"/>
                            </a:rPr>
                            <m:t>1</m:t>
                          </m:r>
                        </m:num>
                        <m:den>
                          <m:r>
                            <a:rPr lang="en-US" altLang="zh-CN" sz="1800" i="1">
                              <a:latin typeface="Cambria Math" panose="02040503050406030204" pitchFamily="18" charset="0"/>
                            </a:rPr>
                            <m:t>2</m:t>
                          </m:r>
                          <m:r>
                            <a:rPr lang="en-US" altLang="zh-CN" sz="1800" i="1">
                              <a:latin typeface="Cambria Math" panose="02040503050406030204" pitchFamily="18" charset="0"/>
                            </a:rPr>
                            <m:t>𝑚</m:t>
                          </m:r>
                        </m:den>
                      </m:f>
                      <m:nary>
                        <m:naryPr>
                          <m:chr m:val="∑"/>
                          <m:limLoc m:val="undOvr"/>
                          <m:ctrlPr>
                            <a:rPr lang="zh-CN" altLang="zh-CN" sz="1800" i="1">
                              <a:latin typeface="Cambria Math" panose="02040503050406030204" pitchFamily="18" charset="0"/>
                            </a:rPr>
                          </m:ctrlPr>
                        </m:naryPr>
                        <m:sub>
                          <m:r>
                            <a:rPr lang="en-US" altLang="zh-CN" sz="1800" i="1">
                              <a:latin typeface="Cambria Math" panose="02040503050406030204" pitchFamily="18" charset="0"/>
                            </a:rPr>
                            <m:t>𝑖</m:t>
                          </m:r>
                          <m:r>
                            <a:rPr lang="en-US" altLang="zh-CN" sz="1800" i="1">
                              <a:latin typeface="Cambria Math" panose="02040503050406030204" pitchFamily="18" charset="0"/>
                            </a:rPr>
                            <m:t>=0,</m:t>
                          </m:r>
                          <m:r>
                            <a:rPr lang="en-US" altLang="zh-CN" sz="1800" i="1">
                              <a:latin typeface="Cambria Math" panose="02040503050406030204" pitchFamily="18" charset="0"/>
                            </a:rPr>
                            <m:t>𝑗</m:t>
                          </m:r>
                          <m:r>
                            <a:rPr lang="en-US" altLang="zh-CN" sz="1800" i="1">
                              <a:latin typeface="Cambria Math" panose="02040503050406030204" pitchFamily="18" charset="0"/>
                            </a:rPr>
                            <m:t>=0,</m:t>
                          </m:r>
                          <m:r>
                            <a:rPr lang="en-US" altLang="zh-CN" sz="1800" i="1">
                              <a:latin typeface="Cambria Math" panose="02040503050406030204" pitchFamily="18" charset="0"/>
                            </a:rPr>
                            <m:t>𝑖</m:t>
                          </m:r>
                          <m:r>
                            <a:rPr lang="en-US" altLang="zh-CN" sz="1800" i="1">
                              <a:latin typeface="Cambria Math" panose="02040503050406030204" pitchFamily="18" charset="0"/>
                            </a:rPr>
                            <m:t>≠</m:t>
                          </m:r>
                          <m:r>
                            <a:rPr lang="en-US" altLang="zh-CN" sz="1800" i="1">
                              <a:latin typeface="Cambria Math" panose="02040503050406030204" pitchFamily="18" charset="0"/>
                            </a:rPr>
                            <m:t>𝑗</m:t>
                          </m:r>
                        </m:sub>
                        <m:sup>
                          <m:r>
                            <a:rPr lang="en-US" altLang="zh-CN" sz="1800" i="1">
                              <a:latin typeface="Cambria Math" panose="02040503050406030204" pitchFamily="18" charset="0"/>
                            </a:rPr>
                            <m:t>𝑛</m:t>
                          </m:r>
                        </m:sup>
                        <m:e>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m:rPr>
                                  <m:sty m:val="p"/>
                                </m:rPr>
                                <a:rPr lang="en-US" altLang="zh-CN" sz="1800">
                                  <a:latin typeface="Cambria Math" panose="02040503050406030204" pitchFamily="18" charset="0"/>
                                </a:rPr>
                                <m:t>A</m:t>
                              </m:r>
                            </m:e>
                            <m:sub>
                              <m:r>
                                <a:rPr lang="en-US" altLang="zh-CN" sz="1800" i="1">
                                  <a:latin typeface="Cambria Math" panose="02040503050406030204" pitchFamily="18" charset="0"/>
                                </a:rPr>
                                <m:t>𝑖𝑗</m:t>
                              </m:r>
                            </m:sub>
                          </m:sSub>
                          <m:r>
                            <a:rPr lang="en-US" altLang="zh-CN" sz="1800" i="1">
                              <a:latin typeface="Cambria Math" panose="02040503050406030204" pitchFamily="18" charset="0"/>
                            </a:rPr>
                            <m:t>−</m:t>
                          </m:r>
                          <m:f>
                            <m:fPr>
                              <m:ctrlPr>
                                <a:rPr lang="zh-CN" altLang="zh-CN" sz="1800" i="1">
                                  <a:latin typeface="Cambria Math" panose="02040503050406030204" pitchFamily="18" charset="0"/>
                                </a:rPr>
                              </m:ctrlPr>
                            </m:fPr>
                            <m:num>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𝑖</m:t>
                                  </m:r>
                                </m:sub>
                              </m:sSub>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𝑑</m:t>
                                  </m:r>
                                </m:e>
                                <m:sub>
                                  <m:r>
                                    <a:rPr lang="en-US" altLang="zh-CN" sz="1800" i="1">
                                      <a:latin typeface="Cambria Math" panose="02040503050406030204" pitchFamily="18" charset="0"/>
                                    </a:rPr>
                                    <m:t>𝑗</m:t>
                                  </m:r>
                                </m:sub>
                              </m:sSub>
                            </m:num>
                            <m:den>
                              <m:r>
                                <a:rPr lang="en-US" altLang="zh-CN" sz="1800" i="1">
                                  <a:latin typeface="Cambria Math" panose="02040503050406030204" pitchFamily="18" charset="0"/>
                                </a:rPr>
                                <m:t>2</m:t>
                              </m:r>
                              <m:r>
                                <a:rPr lang="en-US" altLang="zh-CN" sz="1800" i="1">
                                  <a:latin typeface="Cambria Math" panose="02040503050406030204" pitchFamily="18" charset="0"/>
                                </a:rPr>
                                <m:t>𝑚</m:t>
                              </m:r>
                            </m:den>
                          </m:f>
                          <m:r>
                            <a:rPr lang="en-US" altLang="zh-CN" sz="1800">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m:t>
                              </m:r>
                              <m:r>
                                <a:rPr lang="en-US" altLang="zh-CN" sz="1800" i="1">
                                  <a:latin typeface="Cambria Math" panose="02040503050406030204" pitchFamily="18" charset="0"/>
                                </a:rPr>
                                <m:t>𝐑</m:t>
                              </m:r>
                            </m:e>
                            <m:sub>
                              <m:r>
                                <a:rPr lang="en-US" altLang="zh-CN" sz="1800" i="1">
                                  <a:latin typeface="Cambria Math" panose="02040503050406030204" pitchFamily="18" charset="0"/>
                                </a:rPr>
                                <m:t>𝑖</m:t>
                              </m:r>
                            </m:sub>
                          </m:sSub>
                          <m:r>
                            <a:rPr lang="en-US" altLang="zh-CN" sz="1800" i="1">
                              <a:latin typeface="Cambria Math" panose="02040503050406030204" pitchFamily="18" charset="0"/>
                            </a:rPr>
                            <m:t>×</m:t>
                          </m:r>
                          <m:sSubSup>
                            <m:sSubSupPr>
                              <m:ctrlPr>
                                <a:rPr lang="zh-CN" altLang="zh-CN" sz="1800" i="1">
                                  <a:latin typeface="Cambria Math" panose="02040503050406030204" pitchFamily="18" charset="0"/>
                                </a:rPr>
                              </m:ctrlPr>
                            </m:sSubSupPr>
                            <m:e>
                              <m:r>
                                <a:rPr lang="en-US" altLang="zh-CN" sz="1800" i="1">
                                  <a:latin typeface="Cambria Math" panose="02040503050406030204" pitchFamily="18" charset="0"/>
                                </a:rPr>
                                <m:t>𝐑</m:t>
                              </m:r>
                            </m:e>
                            <m:sub>
                              <m:r>
                                <a:rPr lang="en-US" altLang="zh-CN" sz="1800" i="1">
                                  <a:latin typeface="Cambria Math" panose="02040503050406030204" pitchFamily="18" charset="0"/>
                                </a:rPr>
                                <m:t>𝑗</m:t>
                              </m:r>
                            </m:sub>
                            <m:sup>
                              <m:r>
                                <m:rPr>
                                  <m:sty m:val="p"/>
                                </m:rPr>
                                <a:rPr lang="en-US" altLang="zh-CN" sz="1800">
                                  <a:latin typeface="Cambria Math" panose="02040503050406030204" pitchFamily="18" charset="0"/>
                                </a:rPr>
                                <m:t>T</m:t>
                              </m:r>
                            </m:sup>
                          </m:sSubSup>
                          <m:r>
                            <a:rPr lang="en-US" altLang="zh-CN" sz="1800" i="1">
                              <a:latin typeface="Cambria Math" panose="02040503050406030204" pitchFamily="18" charset="0"/>
                            </a:rPr>
                            <m:t>)</m:t>
                          </m:r>
                        </m:e>
                      </m:nary>
                    </m:oMath>
                  </m:oMathPara>
                </a14:m>
                <a:endParaRPr lang="zh-CN" altLang="en-US" sz="1800" dirty="0"/>
              </a:p>
            </p:txBody>
          </p:sp>
        </mc:Choice>
        <mc:Fallback xmlns="">
          <p:sp>
            <p:nvSpPr>
              <p:cNvPr id="5" name="矩形 4"/>
              <p:cNvSpPr>
                <a:spLocks noRot="1" noChangeAspect="1" noMove="1" noResize="1" noEditPoints="1" noAdjustHandles="1" noChangeArrowheads="1" noChangeShapeType="1" noTextEdit="1"/>
              </p:cNvSpPr>
              <p:nvPr/>
            </p:nvSpPr>
            <p:spPr>
              <a:xfrm>
                <a:off x="2061853" y="5743576"/>
                <a:ext cx="5453682" cy="879856"/>
              </a:xfrm>
              <a:prstGeom prst="rect">
                <a:avLst/>
              </a:prstGeom>
              <a:blipFill>
                <a:blip r:embed="rId3"/>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3E217582-AC9F-4A2E-B7C2-3482F4051D0C}"/>
              </a:ext>
            </a:extLst>
          </p:cNvPr>
          <p:cNvSpPr txBox="1"/>
          <p:nvPr/>
        </p:nvSpPr>
        <p:spPr>
          <a:xfrm>
            <a:off x="1259631" y="4846622"/>
            <a:ext cx="7730777" cy="772006"/>
          </a:xfrm>
          <a:prstGeom prst="rect">
            <a:avLst/>
          </a:prstGeom>
          <a:noFill/>
        </p:spPr>
        <p:txBody>
          <a:bodyPr wrap="square">
            <a:spAutoFit/>
          </a:bodyPr>
          <a:lstStyle/>
          <a:p>
            <a:pPr>
              <a:lnSpc>
                <a:spcPts val="2800"/>
              </a:lnSpc>
              <a:spcBef>
                <a:spcPts val="600"/>
              </a:spcBef>
              <a:spcAft>
                <a:spcPts val="600"/>
              </a:spcAft>
            </a:pPr>
            <a:r>
              <a:rPr lang="zh-CN" altLang="zh-CN" sz="1800" b="0" dirty="0">
                <a:solidFill>
                  <a:srgbClr val="002060"/>
                </a:solidFill>
                <a:effectLst/>
                <a:latin typeface="+mn-lt"/>
                <a:ea typeface="黑体" panose="02010609060101010101" pitchFamily="49" charset="-122"/>
                <a:cs typeface="Times New Roman" panose="02020603050405020304" pitchFamily="18" charset="0"/>
              </a:rPr>
              <a:t>优化图卷积层权重，使得每一个节点连接同一社区中其他节点的边数都</a:t>
            </a:r>
            <a:r>
              <a:rPr lang="zh-CN" altLang="zh-CN" sz="1800" b="0" dirty="0">
                <a:solidFill>
                  <a:srgbClr val="FF0000"/>
                </a:solidFill>
                <a:effectLst/>
                <a:latin typeface="+mn-lt"/>
                <a:ea typeface="黑体" panose="02010609060101010101" pitchFamily="49" charset="-122"/>
                <a:cs typeface="Times New Roman" panose="02020603050405020304" pitchFamily="18" charset="0"/>
              </a:rPr>
              <a:t>不小于</a:t>
            </a:r>
            <a:r>
              <a:rPr lang="zh-CN" altLang="zh-CN" sz="1800" b="0" dirty="0">
                <a:solidFill>
                  <a:srgbClr val="002060"/>
                </a:solidFill>
                <a:effectLst/>
                <a:latin typeface="+mn-lt"/>
                <a:ea typeface="黑体" panose="02010609060101010101" pitchFamily="49" charset="-122"/>
                <a:cs typeface="Times New Roman" panose="02020603050405020304" pitchFamily="18" charset="0"/>
              </a:rPr>
              <a:t>该节点连接其他社区中节点的边数</a:t>
            </a:r>
            <a:endParaRPr lang="zh-CN" altLang="en-US" b="0" dirty="0">
              <a:solidFill>
                <a:srgbClr val="002060"/>
              </a:solidFill>
              <a:latin typeface="+mn-lt"/>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社区发现 </a:t>
            </a:r>
            <a:r>
              <a:rPr lang="en-US" altLang="zh-CN" dirty="0">
                <a:ea typeface="黑体" panose="02010609060101010101" pitchFamily="2" charset="-122"/>
              </a:rPr>
              <a:t>(3)</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99592" y="2057399"/>
                <a:ext cx="8134672" cy="475597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mj-lt"/>
                    <a:ea typeface="黑体" panose="02010609060101010101" pitchFamily="2" charset="-122"/>
                  </a:rPr>
                  <a:t>基于</a:t>
                </a:r>
                <a:r>
                  <a:rPr lang="en-US" altLang="zh-CN" sz="2400" kern="0" dirty="0">
                    <a:solidFill>
                      <a:srgbClr val="0000FF"/>
                    </a:solidFill>
                    <a:latin typeface="+mj-lt"/>
                    <a:ea typeface="黑体" panose="02010609060101010101" pitchFamily="2" charset="-122"/>
                  </a:rPr>
                  <a:t>GCN</a:t>
                </a:r>
                <a:r>
                  <a:rPr lang="zh-CN" altLang="en-US" sz="2400" kern="0" dirty="0">
                    <a:solidFill>
                      <a:srgbClr val="0000FF"/>
                    </a:solidFill>
                    <a:latin typeface="+mj-lt"/>
                    <a:ea typeface="黑体" panose="02010609060101010101" pitchFamily="2" charset="-122"/>
                  </a:rPr>
                  <a:t>的社区发现</a:t>
                </a:r>
                <a:endParaRPr lang="en-US" altLang="zh-CN" sz="2400" kern="0" dirty="0">
                  <a:solidFill>
                    <a:srgbClr val="0000FF"/>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输入层：图的邻接矩阵</a:t>
                </a:r>
                <a:r>
                  <a:rPr lang="en-US" altLang="zh-CN" sz="2000" dirty="0">
                    <a:solidFill>
                      <a:srgbClr val="002060"/>
                    </a:solidFill>
                    <a:latin typeface="+mj-lt"/>
                    <a:ea typeface="黑体" panose="02010609060101010101" pitchFamily="2" charset="-122"/>
                  </a:rPr>
                  <a:t>A</a:t>
                </a: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图卷积层</a:t>
                </a:r>
                <a:r>
                  <a:rPr lang="en-US" altLang="zh-CN" sz="1800" b="0" dirty="0">
                    <a:effectLst/>
                    <a:latin typeface="+mj-lt"/>
                    <a:ea typeface="黑体" panose="02010609060101010101" pitchFamily="2" charset="-122"/>
                    <a:cs typeface="Times New Roman" panose="02020603050405020304" pitchFamily="18" charset="0"/>
                  </a:rPr>
                  <a:t>	</a:t>
                </a:r>
              </a:p>
              <a:p>
                <a:pPr marL="0" indent="0" algn="ctr" eaLnBrk="1" hangingPunct="1">
                  <a:lnSpc>
                    <a:spcPts val="2800"/>
                  </a:lnSpc>
                  <a:spcBef>
                    <a:spcPts val="600"/>
                  </a:spcBef>
                  <a:spcAft>
                    <a:spcPts val="600"/>
                  </a:spcAft>
                  <a:buNone/>
                </a:pPr>
                <a14:m>
                  <m:oMath xmlns:m="http://schemas.openxmlformats.org/officeDocument/2006/math">
                    <m:sSup>
                      <m:sSupPr>
                        <m:ctrlPr>
                          <a:rPr lang="zh-CN" altLang="zh-CN" sz="11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1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𝑙</m:t>
                        </m:r>
                        <m:r>
                          <a:rPr lang="en-US" altLang="zh-CN" sz="1800" i="1">
                            <a:latin typeface="Cambria Math" panose="02040503050406030204" pitchFamily="18" charset="0"/>
                            <a:ea typeface="宋体" panose="02010600030101010101" pitchFamily="2" charset="-122"/>
                            <a:cs typeface="Times New Roman" panose="02020603050405020304" pitchFamily="18" charset="0"/>
                          </a:rPr>
                          <m:t>−1</m:t>
                        </m:r>
                      </m:sup>
                    </m:sSup>
                    <m:sSup>
                      <m:sSupPr>
                        <m:ctrlPr>
                          <a:rPr lang="zh-CN" altLang="zh-CN" sz="11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𝐖</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𝑙</m:t>
                        </m:r>
                      </m:sup>
                    </m:sSup>
                    <m:r>
                      <a:rPr lang="en-US" altLang="zh-CN" sz="18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dirty="0">
                    <a:latin typeface="+mj-lt"/>
                    <a:ea typeface="宋体" panose="02010600030101010101" pitchFamily="2" charset="-122"/>
                  </a:rPr>
                  <a:t> </a:t>
                </a:r>
                <a:r>
                  <a:rPr lang="en-US" altLang="zh-CN" sz="1800" b="0" dirty="0">
                    <a:latin typeface="+mj-lt"/>
                    <a:ea typeface="黑体" panose="02010609060101010101" pitchFamily="2" charset="-122"/>
                    <a:cs typeface="Times New Roman" panose="02020603050405020304" pitchFamily="18" charset="0"/>
                  </a:rPr>
                  <a:t>	</a:t>
                </a:r>
                <a:endParaRPr lang="en-US" altLang="zh-CN" sz="1800" b="0" dirty="0">
                  <a:effectLst/>
                  <a:latin typeface="+mj-lt"/>
                  <a:ea typeface="黑体" panose="02010609060101010101" pitchFamily="2" charset="-122"/>
                  <a:cs typeface="Times New Roman" panose="02020603050405020304" pitchFamily="18" charset="0"/>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输出层</a:t>
                </a:r>
                <a:endParaRPr lang="en-US" altLang="zh-CN" sz="2000" b="0" dirty="0">
                  <a:solidFill>
                    <a:srgbClr val="002060"/>
                  </a:solidFill>
                  <a:latin typeface="+mj-lt"/>
                  <a:ea typeface="黑体" panose="02010609060101010101" pitchFamily="2" charset="-122"/>
                </a:endParaRPr>
              </a:p>
              <a:p>
                <a:pPr marL="0" indent="0" algn="just" eaLnBrk="1" hangingPunct="1">
                  <a:lnSpc>
                    <a:spcPct val="130000"/>
                  </a:lnSpc>
                  <a:spcBef>
                    <a:spcPts val="600"/>
                  </a:spcBef>
                  <a:spcAft>
                    <a:spcPts val="600"/>
                  </a:spcAft>
                  <a:buNone/>
                </a:pPr>
                <a:r>
                  <a:rPr lang="zh-CN" altLang="zh-CN" sz="2000" b="0" dirty="0">
                    <a:solidFill>
                      <a:srgbClr val="002060"/>
                    </a:solidFill>
                    <a:latin typeface="+mj-lt"/>
                    <a:ea typeface="黑体" panose="02010609060101010101" pitchFamily="2" charset="-122"/>
                  </a:rPr>
                  <a:t>将最后一个图卷积层输出的节点特征矩阵</a:t>
                </a:r>
                <a14:m>
                  <m:oMath xmlns:m="http://schemas.openxmlformats.org/officeDocument/2006/math">
                    <m:sSup>
                      <m:sSupPr>
                        <m:ctrlPr>
                          <a:rPr lang="zh-CN" altLang="zh-CN" sz="2000" b="0" i="1">
                            <a:solidFill>
                              <a:srgbClr val="002060"/>
                            </a:solidFill>
                            <a:latin typeface="Cambria Math" panose="02040503050406030204" pitchFamily="18" charset="0"/>
                            <a:ea typeface="黑体" panose="02010609060101010101" pitchFamily="2" charset="-122"/>
                          </a:rPr>
                        </m:ctrlPr>
                      </m:sSupPr>
                      <m:e>
                        <m:r>
                          <a:rPr lang="en-US" altLang="zh-CN" sz="2000" b="0">
                            <a:solidFill>
                              <a:srgbClr val="002060"/>
                            </a:solidFill>
                            <a:latin typeface="Cambria Math" panose="02040503050406030204" pitchFamily="18" charset="0"/>
                            <a:ea typeface="黑体" panose="02010609060101010101" pitchFamily="2" charset="-122"/>
                          </a:rPr>
                          <m:t>𝐇</m:t>
                        </m:r>
                      </m:e>
                      <m:sup>
                        <m:r>
                          <a:rPr lang="en-US" altLang="zh-CN" sz="2000" b="0">
                            <a:solidFill>
                              <a:srgbClr val="002060"/>
                            </a:solidFill>
                            <a:latin typeface="Cambria Math" panose="02040503050406030204" pitchFamily="18" charset="0"/>
                            <a:ea typeface="黑体" panose="02010609060101010101" pitchFamily="2" charset="-122"/>
                          </a:rPr>
                          <m:t>𝐿</m:t>
                        </m:r>
                      </m:sup>
                    </m:sSup>
                  </m:oMath>
                </a14:m>
                <a:r>
                  <a:rPr lang="zh-CN" altLang="zh-CN" sz="2000" b="0" dirty="0">
                    <a:solidFill>
                      <a:srgbClr val="002060"/>
                    </a:solidFill>
                    <a:latin typeface="+mj-lt"/>
                    <a:ea typeface="黑体" panose="02010609060101010101" pitchFamily="2" charset="-122"/>
                  </a:rPr>
                  <a:t>映射为概率矩阵</a:t>
                </a:r>
                <a14:m>
                  <m:oMath xmlns:m="http://schemas.openxmlformats.org/officeDocument/2006/math">
                    <m:r>
                      <a:rPr lang="en-US" altLang="zh-CN" sz="2000" b="0">
                        <a:solidFill>
                          <a:srgbClr val="002060"/>
                        </a:solidFill>
                        <a:latin typeface="Cambria Math" panose="02040503050406030204" pitchFamily="18" charset="0"/>
                        <a:ea typeface="黑体" panose="02010609060101010101" pitchFamily="2" charset="-122"/>
                      </a:rPr>
                      <m:t>𝐑</m:t>
                    </m:r>
                    <m:r>
                      <a:rPr lang="en-US" altLang="zh-CN" sz="2000" b="0">
                        <a:solidFill>
                          <a:srgbClr val="002060"/>
                        </a:solidFill>
                        <a:latin typeface="Cambria Math" panose="02040503050406030204" pitchFamily="18" charset="0"/>
                        <a:ea typeface="黑体" panose="02010609060101010101" pitchFamily="2" charset="-122"/>
                      </a:rPr>
                      <m:t>′</m:t>
                    </m:r>
                  </m:oMath>
                </a14:m>
                <a:r>
                  <a:rPr lang="zh-CN" altLang="zh-CN" sz="2000" b="0" dirty="0">
                    <a:solidFill>
                      <a:srgbClr val="002060"/>
                    </a:solidFill>
                    <a:latin typeface="+mj-lt"/>
                    <a:ea typeface="黑体" panose="02010609060101010101" pitchFamily="2" charset="-122"/>
                  </a:rPr>
                  <a:t>，然后对</a:t>
                </a:r>
                <a14:m>
                  <m:oMath xmlns:m="http://schemas.openxmlformats.org/officeDocument/2006/math">
                    <m:r>
                      <a:rPr lang="en-US" altLang="zh-CN" sz="2000" b="0">
                        <a:solidFill>
                          <a:srgbClr val="002060"/>
                        </a:solidFill>
                        <a:latin typeface="Cambria Math" panose="02040503050406030204" pitchFamily="18" charset="0"/>
                        <a:ea typeface="黑体" panose="02010609060101010101" pitchFamily="2" charset="-122"/>
                      </a:rPr>
                      <m:t>𝐑</m:t>
                    </m:r>
                    <m:r>
                      <a:rPr lang="en-US" altLang="zh-CN" sz="2000" b="0">
                        <a:solidFill>
                          <a:srgbClr val="002060"/>
                        </a:solidFill>
                        <a:latin typeface="Cambria Math" panose="02040503050406030204" pitchFamily="18" charset="0"/>
                        <a:ea typeface="黑体" panose="02010609060101010101" pitchFamily="2" charset="-122"/>
                      </a:rPr>
                      <m:t>′</m:t>
                    </m:r>
                  </m:oMath>
                </a14:m>
                <a:r>
                  <a:rPr lang="zh-CN" altLang="zh-CN" sz="2000" b="0" dirty="0">
                    <a:solidFill>
                      <a:srgbClr val="002060"/>
                    </a:solidFill>
                    <a:latin typeface="+mj-lt"/>
                    <a:ea typeface="黑体" panose="02010609060101010101" pitchFamily="2" charset="-122"/>
                  </a:rPr>
                  <a:t>中每个行向量</a:t>
                </a:r>
                <a14:m>
                  <m:oMath xmlns:m="http://schemas.openxmlformats.org/officeDocument/2006/math">
                    <m:sSubSup>
                      <m:sSubSupPr>
                        <m:ctrlPr>
                          <a:rPr lang="zh-CN" altLang="zh-CN" sz="2000" b="0" i="1">
                            <a:solidFill>
                              <a:srgbClr val="002060"/>
                            </a:solidFill>
                            <a:latin typeface="Cambria Math" panose="02040503050406030204" pitchFamily="18" charset="0"/>
                            <a:ea typeface="黑体" panose="02010609060101010101" pitchFamily="2" charset="-122"/>
                          </a:rPr>
                        </m:ctrlPr>
                      </m:sSubSupPr>
                      <m:e>
                        <m:r>
                          <a:rPr lang="en-US" altLang="zh-CN" sz="2000" b="0">
                            <a:solidFill>
                              <a:srgbClr val="002060"/>
                            </a:solidFill>
                            <a:latin typeface="Cambria Math" panose="02040503050406030204" pitchFamily="18" charset="0"/>
                            <a:ea typeface="黑体" panose="02010609060101010101" pitchFamily="2" charset="-122"/>
                          </a:rPr>
                          <m:t>𝐑</m:t>
                        </m:r>
                      </m:e>
                      <m:sub>
                        <m:r>
                          <a:rPr lang="en-US" altLang="zh-CN" sz="2000" b="0">
                            <a:solidFill>
                              <a:srgbClr val="002060"/>
                            </a:solidFill>
                            <a:latin typeface="Cambria Math" panose="02040503050406030204" pitchFamily="18" charset="0"/>
                            <a:ea typeface="黑体" panose="02010609060101010101" pitchFamily="2" charset="-122"/>
                          </a:rPr>
                          <m:t>𝑖</m:t>
                        </m:r>
                      </m:sub>
                      <m:sup>
                        <m:r>
                          <a:rPr lang="en-US" altLang="zh-CN" sz="2000" b="0">
                            <a:solidFill>
                              <a:srgbClr val="002060"/>
                            </a:solidFill>
                            <a:latin typeface="Cambria Math" panose="02040503050406030204" pitchFamily="18" charset="0"/>
                            <a:ea typeface="黑体" panose="02010609060101010101" pitchFamily="2" charset="-122"/>
                          </a:rPr>
                          <m:t>′</m:t>
                        </m:r>
                      </m:sup>
                    </m:sSubSup>
                    <m:r>
                      <a:rPr lang="en-US" altLang="zh-CN" sz="2000" b="0">
                        <a:solidFill>
                          <a:srgbClr val="002060"/>
                        </a:solidFill>
                        <a:latin typeface="Cambria Math" panose="02040503050406030204" pitchFamily="18" charset="0"/>
                        <a:ea typeface="黑体" panose="02010609060101010101" pitchFamily="2" charset="-122"/>
                      </a:rPr>
                      <m:t>(1≤</m:t>
                    </m:r>
                    <m:r>
                      <a:rPr lang="en-US" altLang="zh-CN" sz="2000" b="0">
                        <a:solidFill>
                          <a:srgbClr val="002060"/>
                        </a:solidFill>
                        <a:latin typeface="Cambria Math" panose="02040503050406030204" pitchFamily="18" charset="0"/>
                        <a:ea typeface="黑体" panose="02010609060101010101" pitchFamily="2" charset="-122"/>
                      </a:rPr>
                      <m:t>𝑖</m:t>
                    </m:r>
                    <m:r>
                      <a:rPr lang="en-US" altLang="zh-CN" sz="2000" b="0">
                        <a:solidFill>
                          <a:srgbClr val="002060"/>
                        </a:solidFill>
                        <a:latin typeface="Cambria Math" panose="02040503050406030204" pitchFamily="18" charset="0"/>
                        <a:ea typeface="黑体" panose="02010609060101010101" pitchFamily="2" charset="-122"/>
                      </a:rPr>
                      <m:t>≤</m:t>
                    </m:r>
                    <m:r>
                      <a:rPr lang="en-US" altLang="zh-CN" sz="2000" b="0">
                        <a:solidFill>
                          <a:srgbClr val="002060"/>
                        </a:solidFill>
                        <a:latin typeface="Cambria Math" panose="02040503050406030204" pitchFamily="18" charset="0"/>
                        <a:ea typeface="黑体" panose="02010609060101010101" pitchFamily="2" charset="-122"/>
                      </a:rPr>
                      <m:t>𝑛</m:t>
                    </m:r>
                    <m:r>
                      <a:rPr lang="en-US" altLang="zh-CN" sz="2000" b="0">
                        <a:solidFill>
                          <a:srgbClr val="002060"/>
                        </a:solidFill>
                        <a:latin typeface="Cambria Math" panose="02040503050406030204" pitchFamily="18" charset="0"/>
                        <a:ea typeface="黑体" panose="02010609060101010101" pitchFamily="2" charset="-122"/>
                      </a:rPr>
                      <m:t>)</m:t>
                    </m:r>
                  </m:oMath>
                </a14:m>
                <a:r>
                  <a:rPr lang="zh-CN" altLang="zh-CN" sz="2000" b="0" dirty="0">
                    <a:solidFill>
                      <a:srgbClr val="002060"/>
                    </a:solidFill>
                    <a:latin typeface="+mj-lt"/>
                    <a:ea typeface="黑体" panose="02010609060101010101" pitchFamily="2" charset="-122"/>
                  </a:rPr>
                  <a:t> 进行变换，得到社区分配矩阵</a:t>
                </a:r>
                <a:r>
                  <a:rPr lang="en-US" altLang="zh-CN" sz="2000" b="0" dirty="0">
                    <a:solidFill>
                      <a:srgbClr val="002060"/>
                    </a:solidFill>
                    <a:latin typeface="+mj-lt"/>
                    <a:ea typeface="黑体" panose="02010609060101010101" pitchFamily="2" charset="-122"/>
                  </a:rPr>
                  <a:t>R</a:t>
                </a:r>
                <a:r>
                  <a:rPr lang="zh-CN" altLang="zh-CN"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algn="ctr" eaLnBrk="1" hangingPunct="1">
                  <a:spcBef>
                    <a:spcPts val="600"/>
                  </a:spcBef>
                  <a:spcAft>
                    <a:spcPts val="600"/>
                  </a:spcAft>
                  <a:buNone/>
                </a:pP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𝐑</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Softmax</m:t>
                    </m:r>
                    <m:d>
                      <m:dPr>
                        <m:ctrlPr>
                          <a:rPr lang="zh-CN" altLang="zh-CN" sz="1100" i="1">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sz="11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ea typeface="宋体" panose="02010600030101010101" pitchFamily="2" charset="-122"/>
                                <a:cs typeface="Times New Roman" panose="02020603050405020304" pitchFamily="18" charset="0"/>
                              </a:rPr>
                              <m:t>𝐇</m:t>
                            </m:r>
                          </m:e>
                          <m:sup>
                            <m:r>
                              <a:rPr lang="en-US" altLang="zh-CN" sz="1800" i="1">
                                <a:latin typeface="Cambria Math" panose="02040503050406030204" pitchFamily="18" charset="0"/>
                                <a:ea typeface="宋体" panose="02010600030101010101" pitchFamily="2" charset="-122"/>
                                <a:cs typeface="Times New Roman" panose="02020603050405020304" pitchFamily="18" charset="0"/>
                              </a:rPr>
                              <m:t>𝐿</m:t>
                            </m:r>
                          </m:sup>
                        </m:sSup>
                      </m:e>
                    </m:d>
                  </m:oMath>
                </a14:m>
                <a:r>
                  <a:rPr lang="en-US" altLang="zh-CN" sz="1800" dirty="0">
                    <a:effectLst/>
                    <a:latin typeface="+mj-lt"/>
                    <a:ea typeface="黑体" panose="02010609060101010101" pitchFamily="49" charset="-122"/>
                  </a:rPr>
                  <a:t>  </a:t>
                </a:r>
                <a14:m>
                  <m:oMath xmlns:m="http://schemas.openxmlformats.org/officeDocument/2006/math">
                    <m:sSub>
                      <m:sSubPr>
                        <m:ctrlPr>
                          <a:rPr lang="en-US" altLang="zh-CN" sz="1800" b="0" i="1" dirty="0" smtClean="0">
                            <a:latin typeface="Cambria Math" panose="02040503050406030204" pitchFamily="18" charset="0"/>
                            <a:ea typeface="黑体" panose="02010609060101010101" pitchFamily="49" charset="-122"/>
                          </a:rPr>
                        </m:ctrlPr>
                      </m:sSubPr>
                      <m:e>
                        <m:r>
                          <a:rPr lang="en-US" altLang="zh-CN" sz="1800" b="0" i="1" dirty="0" smtClean="0">
                            <a:latin typeface="Cambria Math" panose="02040503050406030204" pitchFamily="18" charset="0"/>
                            <a:ea typeface="黑体" panose="02010609060101010101" pitchFamily="49" charset="-122"/>
                          </a:rPr>
                          <m:t>𝑅</m:t>
                        </m:r>
                      </m:e>
                      <m:sub>
                        <m:r>
                          <a:rPr lang="en-US" altLang="zh-CN" sz="1800" b="0" i="1" dirty="0" smtClean="0">
                            <a:latin typeface="Cambria Math" panose="02040503050406030204" pitchFamily="18" charset="0"/>
                            <a:ea typeface="黑体" panose="02010609060101010101" pitchFamily="49" charset="-122"/>
                          </a:rPr>
                          <m:t>𝑖𝑗</m:t>
                        </m:r>
                      </m:sub>
                    </m:sSub>
                    <m:d>
                      <m:dPr>
                        <m:begChr m:val="{"/>
                        <m:endChr m:val=""/>
                        <m:ctrlPr>
                          <a:rPr lang="en-US" altLang="zh-CN" sz="1800" i="1" dirty="0" smtClean="0">
                            <a:latin typeface="Cambria Math" panose="02040503050406030204" pitchFamily="18" charset="0"/>
                            <a:ea typeface="黑体" panose="02010609060101010101" pitchFamily="49" charset="-122"/>
                          </a:rPr>
                        </m:ctrlPr>
                      </m:dPr>
                      <m:e>
                        <m:eqArr>
                          <m:eqArrPr>
                            <m:ctrlPr>
                              <a:rPr lang="en-US" altLang="zh-CN" sz="1800" i="1" dirty="0" smtClean="0">
                                <a:latin typeface="Cambria Math" panose="02040503050406030204" pitchFamily="18" charset="0"/>
                                <a:ea typeface="黑体" panose="02010609060101010101" pitchFamily="49" charset="-122"/>
                              </a:rPr>
                            </m:ctrlPr>
                          </m:eqArrPr>
                          <m:e>
                            <m:r>
                              <a:rPr lang="en-US" altLang="zh-CN" sz="1800" b="0" i="1" dirty="0" smtClean="0">
                                <a:latin typeface="Cambria Math" panose="02040503050406030204" pitchFamily="18" charset="0"/>
                                <a:ea typeface="黑体" panose="02010609060101010101" pitchFamily="49" charset="-122"/>
                              </a:rPr>
                              <m:t>1,</m:t>
                            </m:r>
                            <m:r>
                              <a:rPr lang="zh-CN" altLang="en-US" sz="1800" i="1" dirty="0" smtClean="0">
                                <a:latin typeface="Cambria Math" panose="02040503050406030204" pitchFamily="18" charset="0"/>
                                <a:ea typeface="黑体" panose="02010609060101010101" pitchFamily="49" charset="-122"/>
                              </a:rPr>
                              <m:t>为</m:t>
                            </m:r>
                            <m:sSubSup>
                              <m:sSubSupPr>
                                <m:ctrlPr>
                                  <a:rPr lang="zh-CN" altLang="zh-CN" sz="1100" b="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latin typeface="Cambria Math" panose="02040503050406030204" pitchFamily="18" charset="0"/>
                                    <a:ea typeface="宋体" panose="02010600030101010101" pitchFamily="2" charset="-122"/>
                                    <a:cs typeface="Times New Roman" panose="02020603050405020304" pitchFamily="18" charset="0"/>
                                  </a:rPr>
                                  <m:t>𝐑</m:t>
                                </m:r>
                              </m:e>
                              <m:sub>
                                <m:r>
                                  <a:rPr lang="en-US" altLang="zh-CN" sz="1800" b="0" i="1">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b="0" i="1">
                                    <a:latin typeface="Cambria Math" panose="02040503050406030204" pitchFamily="18" charset="0"/>
                                    <a:ea typeface="宋体" panose="02010600030101010101" pitchFamily="2" charset="-122"/>
                                    <a:cs typeface="Times New Roman" panose="02020603050405020304" pitchFamily="18" charset="0"/>
                                  </a:rPr>
                                  <m:t>′</m:t>
                                </m:r>
                              </m:sup>
                            </m:sSubSup>
                            <m:r>
                              <a:rPr lang="zh-CN" altLang="en-US" sz="1800" i="1" dirty="0">
                                <a:latin typeface="Cambria Math" panose="02040503050406030204" pitchFamily="18" charset="0"/>
                                <a:ea typeface="黑体" panose="02010609060101010101" pitchFamily="49" charset="-122"/>
                              </a:rPr>
                              <m:t>中</m:t>
                            </m:r>
                            <m:r>
                              <a:rPr lang="zh-CN" altLang="en-US" sz="1800" i="1" dirty="0" smtClean="0">
                                <a:latin typeface="Cambria Math" panose="02040503050406030204" pitchFamily="18" charset="0"/>
                                <a:ea typeface="黑体" panose="02010609060101010101" pitchFamily="49" charset="-122"/>
                              </a:rPr>
                              <m:t>最大</m:t>
                            </m:r>
                            <m:r>
                              <a:rPr lang="zh-CN" altLang="en-US" sz="1800" i="1" dirty="0">
                                <a:latin typeface="Cambria Math" panose="02040503050406030204" pitchFamily="18" charset="0"/>
                                <a:ea typeface="黑体" panose="02010609060101010101" pitchFamily="49" charset="-122"/>
                              </a:rPr>
                              <m:t>索引</m:t>
                            </m:r>
                          </m:e>
                          <m:e>
                            <m:r>
                              <a:rPr lang="en-US" altLang="zh-CN" sz="1800" b="1" i="1" dirty="0" smtClean="0">
                                <a:latin typeface="Cambria Math" panose="02040503050406030204" pitchFamily="18" charset="0"/>
                                <a:ea typeface="黑体" panose="02010609060101010101" pitchFamily="49" charset="-122"/>
                              </a:rPr>
                              <m:t>𝟎</m:t>
                            </m:r>
                            <m:r>
                              <a:rPr lang="zh-CN" altLang="en-US" sz="1800" i="1" dirty="0">
                                <a:latin typeface="Cambria Math" panose="02040503050406030204" pitchFamily="18" charset="0"/>
                                <a:ea typeface="黑体" panose="02010609060101010101" pitchFamily="49" charset="-122"/>
                              </a:rPr>
                              <m:t>，</m:t>
                            </m:r>
                            <m:r>
                              <a:rPr lang="zh-CN" altLang="en-US" sz="1800" i="1" dirty="0" smtClean="0">
                                <a:latin typeface="Cambria Math" panose="02040503050406030204" pitchFamily="18" charset="0"/>
                                <a:ea typeface="黑体" panose="02010609060101010101" pitchFamily="49" charset="-122"/>
                              </a:rPr>
                              <m:t>否则</m:t>
                            </m:r>
                          </m:e>
                        </m:eqArr>
                      </m:e>
                    </m:d>
                  </m:oMath>
                </a14:m>
                <a:r>
                  <a:rPr lang="en-US" altLang="zh-CN" sz="1800" dirty="0">
                    <a:effectLst/>
                    <a:latin typeface="+mj-lt"/>
                    <a:ea typeface="宋体" panose="02010600030101010101" pitchFamily="2" charset="-122"/>
                  </a:rPr>
                  <a:t>	</a:t>
                </a:r>
                <a:endParaRPr lang="zh-CN" altLang="zh-CN" sz="1800" b="0" kern="100" dirty="0">
                  <a:effectLst/>
                  <a:latin typeface="+mj-lt"/>
                  <a:ea typeface="黑体" panose="02010609060101010101" pitchFamily="2" charset="-122"/>
                  <a:cs typeface="Times New Roman" panose="02020603050405020304" pitchFamily="18" charset="0"/>
                </a:endParaRPr>
              </a:p>
              <a:p>
                <a:pPr marL="0" indent="0" eaLnBrk="1" hangingPunct="1">
                  <a:lnSpc>
                    <a:spcPct val="130000"/>
                  </a:lnSpc>
                  <a:spcBef>
                    <a:spcPts val="600"/>
                  </a:spcBef>
                  <a:spcAft>
                    <a:spcPts val="600"/>
                  </a:spcAft>
                  <a:buNone/>
                </a:pPr>
                <a:endParaRPr lang="zh-CN" altLang="zh-CN" sz="1800" b="0" kern="100" dirty="0">
                  <a:effectLst/>
                  <a:latin typeface="+mj-lt"/>
                  <a:ea typeface="黑体" panose="02010609060101010101" pitchFamily="2" charset="-122"/>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899592" y="2057399"/>
                <a:ext cx="8134672" cy="4755977"/>
              </a:xfrm>
              <a:prstGeom prst="rect">
                <a:avLst/>
              </a:prstGeom>
              <a:blipFill>
                <a:blip r:embed="rId2"/>
                <a:stretch>
                  <a:fillRect l="-1049" t="-1536" r="-750"/>
                </a:stretch>
              </a:blipFill>
              <a:ln w="9525">
                <a:noFill/>
                <a:miter lim="800000"/>
              </a:ln>
            </p:spPr>
            <p:txBody>
              <a:bodyPr/>
              <a:lstStyle/>
              <a:p>
                <a:r>
                  <a:rPr lang="zh-CN" altLang="en-US">
                    <a:noFill/>
                  </a:rPr>
                  <a:t> </a:t>
                </a:r>
              </a:p>
            </p:txBody>
          </p:sp>
        </mc:Fallback>
      </mc:AlternateContent>
      <p:sp>
        <p:nvSpPr>
          <p:cNvPr id="5" name="矩形标注 4"/>
          <p:cNvSpPr/>
          <p:nvPr/>
        </p:nvSpPr>
        <p:spPr bwMode="auto">
          <a:xfrm>
            <a:off x="6084168" y="3356992"/>
            <a:ext cx="1585962" cy="360040"/>
          </a:xfrm>
          <a:prstGeom prst="wedgeRectCallout">
            <a:avLst>
              <a:gd name="adj1" fmla="val -71088"/>
              <a:gd name="adj2" fmla="val 94896"/>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r>
              <a:rPr lang="en-US" altLang="zh-CN" sz="1800" kern="100" dirty="0">
                <a:latin typeface="+mj-lt"/>
                <a:cs typeface="Times New Roman" panose="02020603050405020304" pitchFamily="18" charset="0"/>
              </a:rPr>
              <a:t>H</a:t>
            </a:r>
            <a:r>
              <a:rPr lang="en-US" altLang="zh-CN" sz="1800" b="0" kern="100" baseline="30000" dirty="0">
                <a:latin typeface="+mj-lt"/>
                <a:cs typeface="Times New Roman" panose="02020603050405020304" pitchFamily="18" charset="0"/>
              </a:rPr>
              <a:t>0</a:t>
            </a:r>
            <a:r>
              <a:rPr lang="en-US" altLang="zh-CN" sz="1800" b="0" kern="100" dirty="0">
                <a:latin typeface="+mj-lt"/>
                <a:cs typeface="Times New Roman" panose="02020603050405020304" pitchFamily="18" charset="0"/>
              </a:rPr>
              <a:t>=</a:t>
            </a:r>
            <a:r>
              <a:rPr lang="en-US" altLang="zh-CN" sz="1800" kern="100" dirty="0">
                <a:latin typeface="+mj-lt"/>
                <a:cs typeface="Times New Roman" panose="02020603050405020304" pitchFamily="18" charset="0"/>
              </a:rPr>
              <a:t>A</a:t>
            </a:r>
            <a:endParaRPr kumimoji="1" lang="zh-CN" altLang="en-US" sz="1800" b="1" i="0" u="none" strike="noStrike" cap="none" normalizeH="0" baseline="0" dirty="0">
              <a:ln>
                <a:noFill/>
              </a:ln>
              <a:solidFill>
                <a:srgbClr val="000000"/>
              </a:solidFill>
              <a:effectLst/>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社区发现 </a:t>
            </a:r>
            <a:r>
              <a:rPr lang="en-US" altLang="zh-CN" dirty="0">
                <a:ea typeface="黑体" panose="02010609060101010101" pitchFamily="2" charset="-122"/>
              </a:rPr>
              <a:t>(4)</a:t>
            </a:r>
            <a:endParaRPr lang="zh-CN" altLang="en-US" dirty="0">
              <a:ea typeface="黑体" panose="02010609060101010101" pitchFamily="2" charset="-122"/>
            </a:endParaRPr>
          </a:p>
        </p:txBody>
      </p:sp>
      <p:sp>
        <p:nvSpPr>
          <p:cNvPr id="6" name="Rectangle 3"/>
          <p:cNvSpPr txBox="1">
            <a:spLocks noChangeArrowheads="1"/>
          </p:cNvSpPr>
          <p:nvPr/>
        </p:nvSpPr>
        <p:spPr bwMode="auto">
          <a:xfrm>
            <a:off x="877866" y="2089962"/>
            <a:ext cx="8134672" cy="743689"/>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模型预测社区结构示意图</a:t>
            </a: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endParaRPr lang="en-US" altLang="zh-CN" sz="1800" kern="100" dirty="0">
              <a:ea typeface="黑体" panose="02010609060101010101" pitchFamily="2" charset="-122"/>
              <a:cs typeface="Times New Roman" panose="02020603050405020304" pitchFamily="18"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6582" y="3009242"/>
            <a:ext cx="2269790" cy="2884524"/>
          </a:xfrm>
          <a:prstGeom prst="rect">
            <a:avLst/>
          </a:prstGeom>
        </p:spPr>
      </p:pic>
      <p:sp>
        <p:nvSpPr>
          <p:cNvPr id="10" name="文本框 9">
            <a:extLst>
              <a:ext uri="{FF2B5EF4-FFF2-40B4-BE49-F238E27FC236}">
                <a16:creationId xmlns:a16="http://schemas.microsoft.com/office/drawing/2014/main" id="{351D1906-46C1-4F1A-BEFA-360932A93B4E}"/>
              </a:ext>
            </a:extLst>
          </p:cNvPr>
          <p:cNvSpPr txBox="1"/>
          <p:nvPr/>
        </p:nvSpPr>
        <p:spPr>
          <a:xfrm>
            <a:off x="1198093" y="2572098"/>
            <a:ext cx="7261694" cy="369332"/>
          </a:xfrm>
          <a:prstGeom prst="rect">
            <a:avLst/>
          </a:prstGeom>
          <a:noFill/>
        </p:spPr>
        <p:txBody>
          <a:bodyPr wrap="square">
            <a:spAutoFit/>
          </a:bodyPr>
          <a:lstStyle/>
          <a:p>
            <a:r>
              <a:rPr lang="zh-CN" altLang="zh-CN" sz="1800" dirty="0">
                <a:effectLst/>
                <a:latin typeface="+mn-lt"/>
                <a:ea typeface="黑体" panose="02010609060101010101" pitchFamily="49" charset="-122"/>
                <a:cs typeface="Times New Roman" panose="02020603050405020304" pitchFamily="18" charset="0"/>
              </a:rPr>
              <a:t>图或网络中不同的“簇”反映了图中不同节点之间连接的紧密程度</a:t>
            </a:r>
            <a:endParaRPr lang="zh-CN" altLang="en-US" dirty="0">
              <a:latin typeface="+mn-lt"/>
              <a:ea typeface="黑体" panose="02010609060101010101" pitchFamily="49" charset="-122"/>
            </a:endParaRPr>
          </a:p>
        </p:txBody>
      </p:sp>
      <p:sp>
        <p:nvSpPr>
          <p:cNvPr id="15" name="文本框 14">
            <a:extLst>
              <a:ext uri="{FF2B5EF4-FFF2-40B4-BE49-F238E27FC236}">
                <a16:creationId xmlns:a16="http://schemas.microsoft.com/office/drawing/2014/main" id="{6C6730DD-CB25-4358-9F70-1D6E243DACE8}"/>
              </a:ext>
            </a:extLst>
          </p:cNvPr>
          <p:cNvSpPr txBox="1"/>
          <p:nvPr/>
        </p:nvSpPr>
        <p:spPr>
          <a:xfrm>
            <a:off x="1198093" y="5940752"/>
            <a:ext cx="1827398" cy="369332"/>
          </a:xfrm>
          <a:prstGeom prst="rect">
            <a:avLst/>
          </a:prstGeom>
          <a:noFill/>
        </p:spPr>
        <p:txBody>
          <a:bodyPr wrap="square">
            <a:spAutoFit/>
          </a:bodyPr>
          <a:lstStyle/>
          <a:p>
            <a:pPr algn="ctr"/>
            <a:r>
              <a:rPr lang="zh-CN" altLang="en-US" sz="1800" b="0" kern="100" dirty="0">
                <a:ea typeface="黑体" panose="02010609060101010101" pitchFamily="2" charset="-122"/>
                <a:cs typeface="Times New Roman" panose="02020603050405020304" pitchFamily="18" charset="0"/>
              </a:rPr>
              <a:t> 示例网络</a:t>
            </a:r>
            <a:endParaRPr lang="zh-CN" altLang="en-US" sz="1800" b="0" dirty="0"/>
          </a:p>
        </p:txBody>
      </p:sp>
      <p:sp>
        <p:nvSpPr>
          <p:cNvPr id="17" name="文本框 16">
            <a:extLst>
              <a:ext uri="{FF2B5EF4-FFF2-40B4-BE49-F238E27FC236}">
                <a16:creationId xmlns:a16="http://schemas.microsoft.com/office/drawing/2014/main" id="{65CE6A66-1907-4EFC-B0E8-F7B23BD5E880}"/>
              </a:ext>
            </a:extLst>
          </p:cNvPr>
          <p:cNvSpPr txBox="1"/>
          <p:nvPr/>
        </p:nvSpPr>
        <p:spPr>
          <a:xfrm>
            <a:off x="6201487" y="5838266"/>
            <a:ext cx="2069976" cy="455253"/>
          </a:xfrm>
          <a:prstGeom prst="rect">
            <a:avLst/>
          </a:prstGeom>
          <a:noFill/>
        </p:spPr>
        <p:txBody>
          <a:bodyPr wrap="square">
            <a:spAutoFit/>
          </a:bodyPr>
          <a:lstStyle/>
          <a:p>
            <a:pPr algn="ctr">
              <a:lnSpc>
                <a:spcPct val="150000"/>
              </a:lnSpc>
              <a:spcBef>
                <a:spcPts val="0"/>
              </a:spcBef>
              <a:spcAft>
                <a:spcPts val="0"/>
              </a:spcAft>
            </a:pPr>
            <a:r>
              <a:rPr lang="zh-CN" altLang="en-US" sz="1800" b="0" kern="100" dirty="0">
                <a:ea typeface="黑体" panose="02010609060101010101" pitchFamily="2" charset="-122"/>
                <a:cs typeface="Times New Roman" panose="02020603050405020304" pitchFamily="18" charset="0"/>
              </a:rPr>
              <a:t>社区分配矩阵</a:t>
            </a:r>
            <a:r>
              <a:rPr lang="en-US" altLang="zh-CN" sz="1800" kern="100" dirty="0">
                <a:ea typeface="黑体" panose="02010609060101010101" pitchFamily="2" charset="-122"/>
                <a:cs typeface="Times New Roman" panose="02020603050405020304" pitchFamily="18" charset="0"/>
              </a:rPr>
              <a:t>R</a:t>
            </a:r>
          </a:p>
        </p:txBody>
      </p:sp>
      <p:sp>
        <p:nvSpPr>
          <p:cNvPr id="37" name="文本框 36">
            <a:extLst>
              <a:ext uri="{FF2B5EF4-FFF2-40B4-BE49-F238E27FC236}">
                <a16:creationId xmlns:a16="http://schemas.microsoft.com/office/drawing/2014/main" id="{93A70974-EEC8-41BB-9978-AC62F2540FE8}"/>
              </a:ext>
            </a:extLst>
          </p:cNvPr>
          <p:cNvSpPr txBox="1"/>
          <p:nvPr/>
        </p:nvSpPr>
        <p:spPr>
          <a:xfrm>
            <a:off x="3530162" y="5924187"/>
            <a:ext cx="1827398" cy="369332"/>
          </a:xfrm>
          <a:prstGeom prst="rect">
            <a:avLst/>
          </a:prstGeom>
          <a:noFill/>
        </p:spPr>
        <p:txBody>
          <a:bodyPr wrap="square">
            <a:spAutoFit/>
          </a:bodyPr>
          <a:lstStyle/>
          <a:p>
            <a:pPr algn="ctr"/>
            <a:r>
              <a:rPr lang="zh-CN" altLang="en-US" sz="1800" b="0" kern="100" dirty="0">
                <a:ea typeface="黑体" panose="02010609060101010101" pitchFamily="2" charset="-122"/>
                <a:cs typeface="Times New Roman" panose="02020603050405020304" pitchFamily="18" charset="0"/>
              </a:rPr>
              <a:t> 权重矩阵</a:t>
            </a:r>
            <a:r>
              <a:rPr lang="en-US" altLang="zh-CN" sz="1800" kern="100" dirty="0">
                <a:ea typeface="黑体" panose="02010609060101010101" pitchFamily="2" charset="-122"/>
                <a:cs typeface="Times New Roman" panose="02020603050405020304" pitchFamily="18" charset="0"/>
              </a:rPr>
              <a:t>W</a:t>
            </a:r>
            <a:endParaRPr lang="zh-CN" altLang="en-US" sz="1800" dirty="0"/>
          </a:p>
        </p:txBody>
      </p:sp>
      <mc:AlternateContent xmlns:mc="http://schemas.openxmlformats.org/markup-compatibility/2006">
        <mc:Choice xmlns:a14="http://schemas.microsoft.com/office/drawing/2010/main" Requires="a14">
          <p:sp>
            <p:nvSpPr>
              <p:cNvPr id="41" name="文本框 40">
                <a:extLst>
                  <a:ext uri="{FF2B5EF4-FFF2-40B4-BE49-F238E27FC236}">
                    <a16:creationId xmlns:a16="http://schemas.microsoft.com/office/drawing/2014/main" id="{4F1CAF4F-C4BB-484B-83F7-DD153A53D85F}"/>
                  </a:ext>
                </a:extLst>
              </p:cNvPr>
              <p:cNvSpPr txBox="1"/>
              <p:nvPr/>
            </p:nvSpPr>
            <p:spPr>
              <a:xfrm>
                <a:off x="3628763" y="3282782"/>
                <a:ext cx="1728797" cy="24275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600" i="1">
                              <a:latin typeface="Cambria Math" panose="02040503050406030204" pitchFamily="18" charset="0"/>
                            </a:rPr>
                          </m:ctrlPr>
                        </m:dPr>
                        <m:e>
                          <m:m>
                            <m:mPr>
                              <m:mcs>
                                <m:mc>
                                  <m:mcPr>
                                    <m:count m:val="2"/>
                                    <m:mcJc m:val="center"/>
                                  </m:mcPr>
                                </m:mc>
                              </m:mcs>
                              <m:ctrlPr>
                                <a:rPr lang="zh-CN" altLang="zh-CN" sz="1600" i="1">
                                  <a:latin typeface="Cambria Math" panose="02040503050406030204" pitchFamily="18" charset="0"/>
                                </a:rPr>
                              </m:ctrlPr>
                            </m:mPr>
                            <m:mr>
                              <m:e>
                                <m:r>
                                  <a:rPr lang="en-US" altLang="zh-CN" sz="1600" i="1">
                                    <a:latin typeface="Cambria Math" panose="02040503050406030204" pitchFamily="18" charset="0"/>
                                  </a:rPr>
                                  <m:t>1</m:t>
                                </m:r>
                              </m:e>
                              <m:e>
                                <m:r>
                                  <a:rPr lang="en-US" altLang="zh-CN" sz="1600" i="1">
                                    <a:latin typeface="Cambria Math" panose="02040503050406030204" pitchFamily="18" charset="0"/>
                                  </a:rPr>
                                  <m:t>0</m:t>
                                </m:r>
                              </m:e>
                            </m:mr>
                            <m:mr>
                              <m:e>
                                <m:r>
                                  <a:rPr lang="en-US" altLang="zh-CN" sz="1600" i="1">
                                    <a:latin typeface="Cambria Math" panose="02040503050406030204" pitchFamily="18" charset="0"/>
                                  </a:rPr>
                                  <m:t>−0.12</m:t>
                                </m:r>
                              </m:e>
                              <m:e>
                                <m:r>
                                  <a:rPr lang="en-US" altLang="zh-CN" sz="1600" i="1">
                                    <a:latin typeface="Cambria Math" panose="02040503050406030204" pitchFamily="18" charset="0"/>
                                  </a:rPr>
                                  <m:t>−0.12</m:t>
                                </m:r>
                              </m:e>
                            </m:mr>
                            <m:mr>
                              <m:e>
                                <m:r>
                                  <a:rPr lang="en-US" altLang="zh-CN" sz="1600" i="1">
                                    <a:latin typeface="Cambria Math" panose="02040503050406030204" pitchFamily="18" charset="0"/>
                                  </a:rPr>
                                  <m:t>0.97</m:t>
                                </m:r>
                              </m:e>
                              <m:e>
                                <m:r>
                                  <a:rPr lang="en-US" altLang="zh-CN" sz="1600" i="1">
                                    <a:latin typeface="Cambria Math" panose="02040503050406030204" pitchFamily="18" charset="0"/>
                                  </a:rPr>
                                  <m:t>−0.22</m:t>
                                </m:r>
                              </m:e>
                            </m:mr>
                            <m:mr>
                              <m:e>
                                <m:r>
                                  <a:rPr lang="en-US" altLang="zh-CN" sz="1600" i="1">
                                    <a:latin typeface="Cambria Math" panose="02040503050406030204" pitchFamily="18" charset="0"/>
                                  </a:rPr>
                                  <m:t>−0.07</m:t>
                                </m:r>
                              </m:e>
                              <m:e>
                                <m:r>
                                  <a:rPr lang="en-US" altLang="zh-CN" sz="1600" i="1">
                                    <a:latin typeface="Cambria Math" panose="02040503050406030204" pitchFamily="18" charset="0"/>
                                  </a:rPr>
                                  <m:t>0.32</m:t>
                                </m:r>
                              </m:e>
                            </m:mr>
                            <m:mr>
                              <m:e>
                                <m:r>
                                  <a:rPr lang="en-US" altLang="zh-CN" sz="1600" i="1">
                                    <a:latin typeface="Cambria Math" panose="02040503050406030204" pitchFamily="18" charset="0"/>
                                  </a:rPr>
                                  <m:t>−0.1</m:t>
                                </m:r>
                              </m:e>
                              <m:e>
                                <m:r>
                                  <a:rPr lang="en-US" altLang="zh-CN" sz="1600" i="1">
                                    <a:latin typeface="Cambria Math" panose="02040503050406030204" pitchFamily="18" charset="0"/>
                                  </a:rPr>
                                  <m:t>0.1</m:t>
                                </m:r>
                              </m:e>
                            </m:mr>
                            <m:mr>
                              <m:e>
                                <m:r>
                                  <a:rPr lang="en-US" altLang="zh-CN" sz="1600" i="1">
                                    <a:latin typeface="Cambria Math" panose="02040503050406030204" pitchFamily="18" charset="0"/>
                                  </a:rPr>
                                  <m:t>0.22</m:t>
                                </m:r>
                              </m:e>
                              <m:e>
                                <m:r>
                                  <a:rPr lang="en-US" altLang="zh-CN" sz="1600" i="1">
                                    <a:latin typeface="Cambria Math" panose="02040503050406030204" pitchFamily="18" charset="0"/>
                                  </a:rPr>
                                  <m:t>0.02</m:t>
                                </m:r>
                              </m:e>
                            </m:mr>
                            <m:mr>
                              <m:e>
                                <m:r>
                                  <a:rPr lang="en-US" altLang="zh-CN" sz="1600" i="1">
                                    <a:latin typeface="Cambria Math" panose="02040503050406030204" pitchFamily="18" charset="0"/>
                                  </a:rPr>
                                  <m:t>0.32</m:t>
                                </m:r>
                              </m:e>
                              <m:e>
                                <m:r>
                                  <a:rPr lang="en-US" altLang="zh-CN" sz="1600" i="1">
                                    <a:latin typeface="Cambria Math" panose="02040503050406030204" pitchFamily="18" charset="0"/>
                                  </a:rPr>
                                  <m:t>0.07</m:t>
                                </m:r>
                              </m:e>
                            </m:mr>
                            <m:mr>
                              <m:e>
                                <m:r>
                                  <a:rPr lang="en-US" altLang="zh-CN" sz="1600" i="1">
                                    <a:latin typeface="Cambria Math" panose="02040503050406030204" pitchFamily="18" charset="0"/>
                                  </a:rPr>
                                  <m:t>−1.27</m:t>
                                </m:r>
                              </m:e>
                              <m:e>
                                <m:r>
                                  <a:rPr lang="en-US" altLang="zh-CN" sz="1600" i="1">
                                    <a:latin typeface="Cambria Math" panose="02040503050406030204" pitchFamily="18" charset="0"/>
                                  </a:rPr>
                                  <m:t>0.52</m:t>
                                </m:r>
                              </m:e>
                            </m:mr>
                            <m:mr>
                              <m:e>
                                <m:r>
                                  <a:rPr lang="en-US" altLang="zh-CN" sz="1600" i="1">
                                    <a:latin typeface="Cambria Math" panose="02040503050406030204" pitchFamily="18" charset="0"/>
                                  </a:rPr>
                                  <m:t>0.92</m:t>
                                </m:r>
                              </m:e>
                              <m:e>
                                <m:r>
                                  <a:rPr lang="en-US" altLang="zh-CN" sz="1600" i="1">
                                    <a:latin typeface="Cambria Math" panose="02040503050406030204" pitchFamily="18" charset="0"/>
                                  </a:rPr>
                                  <m:t>0.32</m:t>
                                </m:r>
                              </m:e>
                            </m:mr>
                            <m:mr>
                              <m:e>
                                <m:r>
                                  <a:rPr lang="en-US" altLang="zh-CN" sz="1600" i="1">
                                    <a:latin typeface="Cambria Math" panose="02040503050406030204" pitchFamily="18" charset="0"/>
                                  </a:rPr>
                                  <m:t>0.12</m:t>
                                </m:r>
                              </m:e>
                              <m:e>
                                <m:r>
                                  <a:rPr lang="en-US" altLang="zh-CN" sz="1600" i="1">
                                    <a:latin typeface="Cambria Math" panose="02040503050406030204" pitchFamily="18" charset="0"/>
                                  </a:rPr>
                                  <m:t>0.12</m:t>
                                </m:r>
                              </m:e>
                            </m:mr>
                          </m:m>
                        </m:e>
                      </m:d>
                    </m:oMath>
                  </m:oMathPara>
                </a14:m>
                <a:endParaRPr lang="zh-CN" altLang="en-US" sz="1600" dirty="0"/>
              </a:p>
            </p:txBody>
          </p:sp>
        </mc:Choice>
        <mc:Fallback>
          <p:sp>
            <p:nvSpPr>
              <p:cNvPr id="41" name="文本框 40">
                <a:extLst>
                  <a:ext uri="{FF2B5EF4-FFF2-40B4-BE49-F238E27FC236}">
                    <a16:creationId xmlns:a16="http://schemas.microsoft.com/office/drawing/2014/main" id="{4F1CAF4F-C4BB-484B-83F7-DD153A53D85F}"/>
                  </a:ext>
                </a:extLst>
              </p:cNvPr>
              <p:cNvSpPr txBox="1">
                <a:spLocks noRot="1" noChangeAspect="1" noMove="1" noResize="1" noEditPoints="1" noAdjustHandles="1" noChangeArrowheads="1" noChangeShapeType="1" noTextEdit="1"/>
              </p:cNvSpPr>
              <p:nvPr/>
            </p:nvSpPr>
            <p:spPr>
              <a:xfrm>
                <a:off x="3628763" y="3282782"/>
                <a:ext cx="1728797" cy="242758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46AFA716-C553-4FA4-BFDE-F82FBF5C484D}"/>
                  </a:ext>
                </a:extLst>
              </p:cNvPr>
              <p:cNvSpPr txBox="1"/>
              <p:nvPr/>
            </p:nvSpPr>
            <p:spPr>
              <a:xfrm>
                <a:off x="5334587" y="3043439"/>
                <a:ext cx="3135343" cy="28790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2000" b="1" i="1" smtClean="0">
                              <a:solidFill>
                                <a:srgbClr val="836967"/>
                              </a:solidFill>
                              <a:latin typeface="Cambria Math" panose="02040503050406030204" pitchFamily="18" charset="0"/>
                            </a:rPr>
                          </m:ctrlPr>
                        </m:sSupPr>
                        <m:e>
                          <m:r>
                            <a:rPr lang="zh-CN" altLang="en-US" sz="2000" b="1">
                              <a:latin typeface="Cambria Math" panose="02040503050406030204" pitchFamily="18" charset="0"/>
                            </a:rPr>
                            <m:t>𝐑</m:t>
                          </m:r>
                        </m:e>
                        <m:sup>
                          <m:r>
                            <a:rPr lang="zh-CN" altLang="en-US" sz="2000" b="0" i="0">
                              <a:latin typeface="Cambria Math" panose="02040503050406030204" pitchFamily="18" charset="0"/>
                            </a:rPr>
                            <m:t>′</m:t>
                          </m:r>
                        </m:sup>
                      </m:sSup>
                      <m:r>
                        <a:rPr lang="zh-CN" altLang="en-US" sz="2000" b="0" i="0">
                          <a:latin typeface="Cambria Math" panose="02040503050406030204" pitchFamily="18" charset="0"/>
                        </a:rPr>
                        <m:t>=</m:t>
                      </m:r>
                      <m:d>
                        <m:dPr>
                          <m:begChr m:val="["/>
                          <m:endChr m:val="]"/>
                          <m:ctrlPr>
                            <a:rPr lang="zh-CN" altLang="en-US" sz="2000" b="0" i="1">
                              <a:solidFill>
                                <a:srgbClr val="836967"/>
                              </a:solidFill>
                              <a:latin typeface="Cambria Math" panose="02040503050406030204" pitchFamily="18" charset="0"/>
                            </a:rPr>
                          </m:ctrlPr>
                        </m:dPr>
                        <m:e>
                          <m:eqArr>
                            <m:eqArrPr>
                              <m:ctrlPr>
                                <a:rPr lang="zh-CN" altLang="en-US" sz="2000" b="0" i="1">
                                  <a:solidFill>
                                    <a:srgbClr val="836967"/>
                                  </a:solidFill>
                                  <a:latin typeface="Cambria Math" panose="02040503050406030204" pitchFamily="18" charset="0"/>
                                </a:rPr>
                              </m:ctrlPr>
                            </m:eqArrPr>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0.9</m:t>
                                    </m:r>
                                  </m:e>
                                  <m:e>
                                    <m:r>
                                      <a:rPr lang="zh-CN" altLang="en-US" sz="2000" b="0" i="0">
                                        <a:latin typeface="Cambria Math" panose="02040503050406030204" pitchFamily="18" charset="0"/>
                                      </a:rPr>
                                      <m:t>0.1</m:t>
                                    </m:r>
                                  </m:e>
                                </m:mr>
                                <m:mr>
                                  <m:e>
                                    <m:r>
                                      <a:rPr lang="zh-CN" altLang="en-US" sz="2000" b="0" i="0">
                                        <a:latin typeface="Cambria Math" panose="02040503050406030204" pitchFamily="18" charset="0"/>
                                      </a:rPr>
                                      <m:t>0.6</m:t>
                                    </m:r>
                                  </m:e>
                                  <m:e>
                                    <m:r>
                                      <a:rPr lang="zh-CN" altLang="en-US" sz="2000" b="0" i="0">
                                        <a:latin typeface="Cambria Math" panose="02040503050406030204" pitchFamily="18" charset="0"/>
                                      </a:rPr>
                                      <m:t>0.4</m:t>
                                    </m:r>
                                  </m:e>
                                </m:mr>
                                <m:mr>
                                  <m:e>
                                    <m:r>
                                      <a:rPr lang="zh-CN" altLang="en-US" sz="2000" b="0" i="0">
                                        <a:latin typeface="Cambria Math" panose="02040503050406030204" pitchFamily="18" charset="0"/>
                                      </a:rPr>
                                      <m:t>0.8</m:t>
                                    </m:r>
                                  </m:e>
                                  <m:e>
                                    <m:r>
                                      <a:rPr lang="zh-CN" altLang="en-US" sz="2000" b="0" i="0">
                                        <a:latin typeface="Cambria Math" panose="02040503050406030204" pitchFamily="18" charset="0"/>
                                      </a:rPr>
                                      <m:t>0.2</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0.9</m:t>
                                    </m:r>
                                  </m:e>
                                  <m:e>
                                    <m:r>
                                      <a:rPr lang="zh-CN" altLang="en-US" sz="2000" b="0" i="0">
                                        <a:latin typeface="Cambria Math" panose="02040503050406030204" pitchFamily="18" charset="0"/>
                                      </a:rPr>
                                      <m:t>0.1</m:t>
                                    </m:r>
                                  </m:e>
                                </m:mr>
                                <m:mr>
                                  <m:e>
                                    <m:r>
                                      <a:rPr lang="zh-CN" altLang="en-US" sz="2000" b="0" i="0">
                                        <a:latin typeface="Cambria Math" panose="02040503050406030204" pitchFamily="18" charset="0"/>
                                      </a:rPr>
                                      <m:t>0.7</m:t>
                                    </m:r>
                                  </m:e>
                                  <m:e>
                                    <m:r>
                                      <a:rPr lang="zh-CN" altLang="en-US" sz="2000" b="0" i="0">
                                        <a:latin typeface="Cambria Math" panose="02040503050406030204" pitchFamily="18" charset="0"/>
                                      </a:rPr>
                                      <m:t>0.3</m:t>
                                    </m:r>
                                  </m:e>
                                </m:mr>
                                <m:mr>
                                  <m:e>
                                    <m:r>
                                      <a:rPr lang="zh-CN" altLang="en-US" sz="2000" b="0" i="0">
                                        <a:latin typeface="Cambria Math" panose="02040503050406030204" pitchFamily="18" charset="0"/>
                                      </a:rPr>
                                      <m:t>0.4</m:t>
                                    </m:r>
                                  </m:e>
                                  <m:e>
                                    <m:r>
                                      <a:rPr lang="zh-CN" altLang="en-US" sz="2000" b="0" i="0">
                                        <a:latin typeface="Cambria Math" panose="02040503050406030204" pitchFamily="18" charset="0"/>
                                      </a:rPr>
                                      <m:t>0.6</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0.2</m:t>
                                    </m:r>
                                  </m:e>
                                  <m:e>
                                    <m:r>
                                      <a:rPr lang="zh-CN" altLang="en-US" sz="2000" b="0" i="0">
                                        <a:latin typeface="Cambria Math" panose="02040503050406030204" pitchFamily="18" charset="0"/>
                                      </a:rPr>
                                      <m:t>0.8</m:t>
                                    </m:r>
                                  </m:e>
                                </m:mr>
                                <m:mr>
                                  <m:e>
                                    <m:r>
                                      <a:rPr lang="zh-CN" altLang="en-US" sz="2000" b="0" i="0">
                                        <a:latin typeface="Cambria Math" panose="02040503050406030204" pitchFamily="18" charset="0"/>
                                      </a:rPr>
                                      <m:t>0.2</m:t>
                                    </m:r>
                                  </m:e>
                                  <m:e>
                                    <m:r>
                                      <a:rPr lang="zh-CN" altLang="en-US" sz="2000" b="0" i="0">
                                        <a:latin typeface="Cambria Math" panose="02040503050406030204" pitchFamily="18" charset="0"/>
                                      </a:rPr>
                                      <m:t>0.8</m:t>
                                    </m:r>
                                  </m:e>
                                </m:mr>
                                <m:mr>
                                  <m:e>
                                    <m:r>
                                      <a:rPr lang="zh-CN" altLang="en-US" sz="2000" b="0" i="0">
                                        <a:latin typeface="Cambria Math" panose="02040503050406030204" pitchFamily="18" charset="0"/>
                                      </a:rPr>
                                      <m:t>0.1</m:t>
                                    </m:r>
                                  </m:e>
                                  <m:e>
                                    <m:r>
                                      <a:rPr lang="zh-CN" altLang="en-US" sz="2000" b="0" i="0">
                                        <a:latin typeface="Cambria Math" panose="02040503050406030204" pitchFamily="18" charset="0"/>
                                      </a:rPr>
                                      <m:t>0.9</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
                            </m:e>
                          </m:eqArr>
                        </m:e>
                      </m:d>
                      <m:r>
                        <a:rPr lang="zh-CN" altLang="en-US" sz="2000" b="1" i="0">
                          <a:latin typeface="Cambria Math" panose="02040503050406030204" pitchFamily="18" charset="0"/>
                        </a:rPr>
                        <m:t>𝐑</m:t>
                      </m:r>
                      <m:r>
                        <a:rPr lang="zh-CN" altLang="en-US" sz="2000" b="0" i="0">
                          <a:latin typeface="Cambria Math" panose="02040503050406030204" pitchFamily="18" charset="0"/>
                        </a:rPr>
                        <m:t>=</m:t>
                      </m:r>
                      <m:d>
                        <m:dPr>
                          <m:begChr m:val="["/>
                          <m:endChr m:val="]"/>
                          <m:ctrlPr>
                            <a:rPr lang="zh-CN" altLang="en-US" sz="2000" b="0" i="1">
                              <a:solidFill>
                                <a:srgbClr val="836967"/>
                              </a:solidFill>
                              <a:latin typeface="Cambria Math" panose="02040503050406030204" pitchFamily="18" charset="0"/>
                            </a:rPr>
                          </m:ctrlPr>
                        </m:dPr>
                        <m:e>
                          <m:eqArr>
                            <m:eqArrPr>
                              <m:ctrlPr>
                                <a:rPr lang="zh-CN" altLang="en-US" sz="2000" b="0" i="1">
                                  <a:solidFill>
                                    <a:srgbClr val="836967"/>
                                  </a:solidFill>
                                  <a:latin typeface="Cambria Math" panose="02040503050406030204" pitchFamily="18" charset="0"/>
                                </a:rPr>
                              </m:ctrlPr>
                            </m:eqArrPr>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1</m:t>
                                    </m:r>
                                  </m:e>
                                  <m:e>
                                    <m:r>
                                      <a:rPr lang="zh-CN" altLang="en-US" sz="2000" b="0" i="0">
                                        <a:latin typeface="Cambria Math" panose="02040503050406030204" pitchFamily="18" charset="0"/>
                                      </a:rPr>
                                      <m:t>0</m:t>
                                    </m:r>
                                  </m:e>
                                </m:mr>
                                <m:mr>
                                  <m:e>
                                    <m:r>
                                      <a:rPr lang="zh-CN" altLang="en-US" sz="2000" b="0" i="0">
                                        <a:latin typeface="Cambria Math" panose="02040503050406030204" pitchFamily="18" charset="0"/>
                                      </a:rPr>
                                      <m:t>1</m:t>
                                    </m:r>
                                  </m:e>
                                  <m:e>
                                    <m:r>
                                      <a:rPr lang="zh-CN" altLang="en-US" sz="2000" b="0" i="0">
                                        <a:latin typeface="Cambria Math" panose="02040503050406030204" pitchFamily="18" charset="0"/>
                                      </a:rPr>
                                      <m:t>0</m:t>
                                    </m:r>
                                  </m:e>
                                </m:mr>
                                <m:mr>
                                  <m:e>
                                    <m:r>
                                      <a:rPr lang="zh-CN" altLang="en-US" sz="2000" b="0" i="0">
                                        <a:latin typeface="Cambria Math" panose="02040503050406030204" pitchFamily="18" charset="0"/>
                                      </a:rPr>
                                      <m:t>1</m:t>
                                    </m:r>
                                  </m:e>
                                  <m:e>
                                    <m:r>
                                      <a:rPr lang="zh-CN" altLang="en-US" sz="2000" b="0" i="0">
                                        <a:latin typeface="Cambria Math" panose="02040503050406030204" pitchFamily="18" charset="0"/>
                                      </a:rPr>
                                      <m:t>0</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1</m:t>
                                    </m:r>
                                  </m:e>
                                  <m:e>
                                    <m:r>
                                      <a:rPr lang="zh-CN" altLang="en-US" sz="2000" b="0" i="0">
                                        <a:latin typeface="Cambria Math" panose="02040503050406030204" pitchFamily="18" charset="0"/>
                                      </a:rPr>
                                      <m:t>0</m:t>
                                    </m:r>
                                  </m:e>
                                </m:mr>
                                <m:mr>
                                  <m:e>
                                    <m:r>
                                      <a:rPr lang="zh-CN" altLang="en-US" sz="2000" b="0" i="0">
                                        <a:latin typeface="Cambria Math" panose="02040503050406030204" pitchFamily="18" charset="0"/>
                                      </a:rPr>
                                      <m:t>1</m:t>
                                    </m:r>
                                  </m:e>
                                  <m:e>
                                    <m:r>
                                      <a:rPr lang="zh-CN" altLang="en-US" sz="2000" b="0" i="0">
                                        <a:latin typeface="Cambria Math" panose="02040503050406030204" pitchFamily="18" charset="0"/>
                                      </a:rPr>
                                      <m:t>0</m:t>
                                    </m:r>
                                  </m:e>
                                </m:m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
                            </m:e>
                            <m:e>
                              <m:r>
                                <a:rPr lang="zh-CN" altLang="en-US" sz="2000" b="0" i="0">
                                  <a:latin typeface="Cambria Math" panose="02040503050406030204" pitchFamily="18" charset="0"/>
                                </a:rPr>
                                <m:t>&amp;</m:t>
                              </m:r>
                              <m:m>
                                <m:mPr>
                                  <m:plcHide m:val="on"/>
                                  <m:mcs>
                                    <m:mc>
                                      <m:mcPr>
                                        <m:count m:val="2"/>
                                        <m:mcJc m:val="center"/>
                                      </m:mcPr>
                                    </m:mc>
                                  </m:mcs>
                                  <m:ctrlPr>
                                    <a:rPr lang="zh-CN" altLang="en-US" sz="2000" b="0" i="1">
                                      <a:solidFill>
                                        <a:srgbClr val="836967"/>
                                      </a:solidFill>
                                      <a:latin typeface="Cambria Math" panose="02040503050406030204" pitchFamily="18" charset="0"/>
                                    </a:rPr>
                                  </m:ctrlPr>
                                </m:mPr>
                                <m:mr>
                                  <m:e>
                                    <m:r>
                                      <a:rPr lang="zh-CN" altLang="en-US" sz="2000" b="0" i="0">
                                        <a:latin typeface="Cambria Math" panose="02040503050406030204" pitchFamily="18" charset="0"/>
                                      </a:rPr>
                                      <m:t>0</m:t>
                                    </m:r>
                                  </m:e>
                                  <m:e>
                                    <m:r>
                                      <a:rPr lang="zh-CN" altLang="en-US" sz="2000" b="0" i="0">
                                        <a:latin typeface="Cambria Math" panose="02040503050406030204" pitchFamily="18" charset="0"/>
                                      </a:rPr>
                                      <m:t>1</m:t>
                                    </m:r>
                                  </m:e>
                                </m:mr>
                              </m:m>
                            </m:e>
                          </m:eqArr>
                        </m:e>
                      </m:d>
                    </m:oMath>
                  </m:oMathPara>
                </a14:m>
                <a:endParaRPr lang="zh-CN" altLang="en-US" sz="2000" dirty="0"/>
              </a:p>
            </p:txBody>
          </p:sp>
        </mc:Choice>
        <mc:Fallback xmlns="">
          <p:sp>
            <p:nvSpPr>
              <p:cNvPr id="45" name="文本框 44">
                <a:extLst>
                  <a:ext uri="{FF2B5EF4-FFF2-40B4-BE49-F238E27FC236}">
                    <a16:creationId xmlns:a16="http://schemas.microsoft.com/office/drawing/2014/main" id="{46AFA716-C553-4FA4-BFDE-F82FBF5C484D}"/>
                  </a:ext>
                </a:extLst>
              </p:cNvPr>
              <p:cNvSpPr txBox="1">
                <a:spLocks noRot="1" noChangeAspect="1" noMove="1" noResize="1" noEditPoints="1" noAdjustHandles="1" noChangeArrowheads="1" noChangeShapeType="1" noTextEdit="1"/>
              </p:cNvSpPr>
              <p:nvPr/>
            </p:nvSpPr>
            <p:spPr>
              <a:xfrm>
                <a:off x="5334587" y="3043439"/>
                <a:ext cx="3135343" cy="2879058"/>
              </a:xfrm>
              <a:prstGeom prst="rect">
                <a:avLst/>
              </a:prstGeom>
              <a:blipFill>
                <a:blip r:embed="rId4"/>
                <a:stretch>
                  <a:fillRect/>
                </a:stretch>
              </a:blipFill>
            </p:spPr>
            <p:txBody>
              <a:bodyPr/>
              <a:lstStyle/>
              <a:p>
                <a:r>
                  <a:rPr lang="zh-CN" altLang="en-US">
                    <a:noFill/>
                  </a:rPr>
                  <a:t> </a:t>
                </a:r>
              </a:p>
            </p:txBody>
          </p:sp>
        </mc:Fallback>
      </mc:AlternateContent>
      <p:sp>
        <p:nvSpPr>
          <p:cNvPr id="47" name="矩形标注 4">
            <a:extLst>
              <a:ext uri="{FF2B5EF4-FFF2-40B4-BE49-F238E27FC236}">
                <a16:creationId xmlns:a16="http://schemas.microsoft.com/office/drawing/2014/main" id="{D748B98B-7174-475F-8119-7599E030E613}"/>
              </a:ext>
            </a:extLst>
          </p:cNvPr>
          <p:cNvSpPr/>
          <p:nvPr/>
        </p:nvSpPr>
        <p:spPr bwMode="auto">
          <a:xfrm>
            <a:off x="1763688" y="6350131"/>
            <a:ext cx="5112569" cy="455253"/>
          </a:xfrm>
          <a:prstGeom prst="wedgeRectCallout">
            <a:avLst>
              <a:gd name="adj1" fmla="val -57476"/>
              <a:gd name="adj2" fmla="val -42416"/>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108000" rIns="91440" bIns="45720" numCol="1" rtlCol="0" anchor="t" anchorCtr="0" compatLnSpc="1"/>
          <a:lstStyle/>
          <a:p>
            <a:pPr marL="342900" indent="-342900" algn="ctr"/>
            <a:r>
              <a:rPr lang="zh-CN" altLang="zh-CN" sz="1800" b="0" dirty="0">
                <a:effectLst/>
                <a:latin typeface="+mn-lt"/>
                <a:ea typeface="黑体" panose="02010609060101010101" pitchFamily="49" charset="-122"/>
                <a:cs typeface="Times New Roman" panose="02020603050405020304" pitchFamily="18" charset="0"/>
              </a:rPr>
              <a:t>根据</a:t>
            </a:r>
            <a:r>
              <a:rPr lang="en-US" altLang="zh-CN" sz="1800" dirty="0">
                <a:effectLst/>
                <a:latin typeface="+mn-lt"/>
                <a:ea typeface="黑体" panose="02010609060101010101" pitchFamily="49" charset="-122"/>
              </a:rPr>
              <a:t>R</a:t>
            </a:r>
            <a:r>
              <a:rPr lang="zh-CN" altLang="zh-CN" sz="1800" b="0" dirty="0">
                <a:effectLst/>
                <a:latin typeface="+mn-lt"/>
                <a:ea typeface="黑体" panose="02010609060101010101" pitchFamily="49" charset="-122"/>
                <a:cs typeface="Times New Roman" panose="02020603050405020304" pitchFamily="18" charset="0"/>
              </a:rPr>
              <a:t>得到</a:t>
            </a:r>
            <a:r>
              <a:rPr lang="en-US" altLang="zh-CN" sz="1800" b="0" i="1" dirty="0">
                <a:effectLst/>
                <a:latin typeface="+mn-lt"/>
                <a:ea typeface="黑体" panose="02010609060101010101" pitchFamily="49" charset="-122"/>
              </a:rPr>
              <a:t>v</a:t>
            </a:r>
            <a:r>
              <a:rPr lang="en-US" altLang="zh-CN" sz="1800" b="0" baseline="-25000" dirty="0">
                <a:effectLst/>
                <a:latin typeface="+mn-lt"/>
                <a:ea typeface="黑体" panose="02010609060101010101" pitchFamily="49" charset="-122"/>
              </a:rPr>
              <a:t>1</a:t>
            </a:r>
            <a:r>
              <a:rPr lang="zh-CN" altLang="zh-CN" sz="1800" b="0" baseline="-25000" dirty="0">
                <a:effectLst/>
                <a:latin typeface="+mn-lt"/>
                <a:ea typeface="黑体" panose="02010609060101010101" pitchFamily="49" charset="-122"/>
                <a:cs typeface="Times New Roman" panose="02020603050405020304" pitchFamily="18" charset="0"/>
              </a:rPr>
              <a:t>～</a:t>
            </a:r>
            <a:r>
              <a:rPr lang="en-US" altLang="zh-CN" sz="1800" b="0" baseline="-25000" dirty="0">
                <a:effectLst/>
                <a:latin typeface="+mn-lt"/>
                <a:ea typeface="黑体" panose="02010609060101010101" pitchFamily="49" charset="-122"/>
              </a:rPr>
              <a:t>5</a:t>
            </a:r>
            <a:r>
              <a:rPr lang="zh-CN" altLang="zh-CN" sz="1800" b="0" dirty="0">
                <a:effectLst/>
                <a:latin typeface="+mn-lt"/>
                <a:ea typeface="黑体" panose="02010609060101010101" pitchFamily="49" charset="-122"/>
                <a:cs typeface="Times New Roman" panose="02020603050405020304" pitchFamily="18" charset="0"/>
              </a:rPr>
              <a:t>属于社区</a:t>
            </a:r>
            <a:r>
              <a:rPr lang="en-US" altLang="zh-CN" sz="1800" b="0" dirty="0">
                <a:effectLst/>
                <a:latin typeface="+mn-lt"/>
                <a:ea typeface="黑体" panose="02010609060101010101" pitchFamily="49" charset="-122"/>
              </a:rPr>
              <a:t>1</a:t>
            </a:r>
            <a:r>
              <a:rPr lang="zh-CN" altLang="zh-CN" sz="1800" b="0" dirty="0">
                <a:effectLst/>
                <a:latin typeface="+mn-lt"/>
                <a:ea typeface="黑体" panose="02010609060101010101" pitchFamily="49" charset="-122"/>
                <a:cs typeface="Times New Roman" panose="02020603050405020304" pitchFamily="18" charset="0"/>
              </a:rPr>
              <a:t>，</a:t>
            </a:r>
            <a:r>
              <a:rPr lang="en-US" altLang="zh-CN" sz="1800" b="0" i="1" dirty="0">
                <a:effectLst/>
                <a:latin typeface="+mn-lt"/>
                <a:ea typeface="黑体" panose="02010609060101010101" pitchFamily="49" charset="-122"/>
              </a:rPr>
              <a:t>v</a:t>
            </a:r>
            <a:r>
              <a:rPr lang="en-US" altLang="zh-CN" sz="1800" b="0" baseline="-25000" dirty="0">
                <a:effectLst/>
                <a:latin typeface="+mn-lt"/>
                <a:ea typeface="黑体" panose="02010609060101010101" pitchFamily="49" charset="-122"/>
              </a:rPr>
              <a:t>8</a:t>
            </a:r>
            <a:r>
              <a:rPr lang="zh-CN" altLang="zh-CN" sz="1800" b="0" baseline="-25000" dirty="0">
                <a:effectLst/>
                <a:latin typeface="+mn-lt"/>
                <a:ea typeface="黑体" panose="02010609060101010101" pitchFamily="49" charset="-122"/>
                <a:cs typeface="Times New Roman" panose="02020603050405020304" pitchFamily="18" charset="0"/>
              </a:rPr>
              <a:t>～</a:t>
            </a:r>
            <a:r>
              <a:rPr lang="en-US" altLang="zh-CN" sz="1800" b="0" baseline="-25000" dirty="0">
                <a:effectLst/>
                <a:latin typeface="+mn-lt"/>
                <a:ea typeface="黑体" panose="02010609060101010101" pitchFamily="49" charset="-122"/>
              </a:rPr>
              <a:t>10</a:t>
            </a:r>
            <a:r>
              <a:rPr lang="zh-CN" altLang="zh-CN" sz="1800" b="0" dirty="0">
                <a:effectLst/>
                <a:latin typeface="+mn-lt"/>
                <a:ea typeface="黑体" panose="02010609060101010101" pitchFamily="49" charset="-122"/>
                <a:cs typeface="Times New Roman" panose="02020603050405020304" pitchFamily="18" charset="0"/>
              </a:rPr>
              <a:t>属于社区</a:t>
            </a:r>
            <a:r>
              <a:rPr lang="en-US" altLang="zh-CN" sz="1800" b="0" dirty="0">
                <a:effectLst/>
                <a:latin typeface="+mn-lt"/>
                <a:ea typeface="黑体" panose="02010609060101010101" pitchFamily="49" charset="-122"/>
              </a:rPr>
              <a:t>2</a:t>
            </a:r>
            <a:endParaRPr kumimoji="1" lang="zh-CN" altLang="en-US" sz="1800" b="0" i="0" u="none" strike="noStrike" cap="none" normalizeH="0" baseline="0" dirty="0">
              <a:ln>
                <a:noFill/>
              </a:ln>
              <a:solidFill>
                <a:srgbClr val="000000"/>
              </a:solidFill>
              <a:effectLst/>
              <a:latin typeface="+mn-lt"/>
              <a:ea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712210" y="2214880"/>
            <a:ext cx="2697480"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评价指标</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评价指标 </a:t>
            </a:r>
            <a:r>
              <a:rPr lang="en-US" altLang="zh-CN" dirty="0">
                <a:ea typeface="黑体" panose="02010609060101010101" pitchFamily="2" charset="-122"/>
              </a:rPr>
              <a:t>(1)</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99592" y="2057399"/>
                <a:ext cx="8134672" cy="475597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评价指标</a:t>
                </a:r>
                <a:endParaRPr lang="en-US" altLang="zh-CN" sz="2400" kern="0" dirty="0">
                  <a:solidFill>
                    <a:srgbClr val="0000FF"/>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二分类结果符号表：</a:t>
                </a:r>
                <a:endParaRPr lang="en-US" altLang="zh-CN" sz="2000" b="0" dirty="0">
                  <a:solidFill>
                    <a:srgbClr val="002060"/>
                  </a:solidFill>
                  <a:latin typeface="+mj-lt"/>
                  <a:ea typeface="黑体" panose="02010609060101010101" pitchFamily="2" charset="-122"/>
                </a:endParaRPr>
              </a:p>
              <a:p>
                <a:pPr eaLnBrk="1" hangingPunct="1">
                  <a:lnSpc>
                    <a:spcPct val="130000"/>
                  </a:lnSpc>
                  <a:spcBef>
                    <a:spcPts val="600"/>
                  </a:spcBef>
                  <a:spcAft>
                    <a:spcPts val="600"/>
                  </a:spcAft>
                  <a:buFont typeface="Wingdings" panose="05000000000000000000" pitchFamily="2" charset="2"/>
                  <a:buChar char="ü"/>
                </a:pPr>
                <a:endParaRPr lang="en-US" altLang="zh-CN" sz="1800" b="0" kern="0" dirty="0">
                  <a:solidFill>
                    <a:srgbClr val="000000"/>
                  </a:solidFill>
                  <a:latin typeface="Times New Roman" panose="02020603050405020304" pitchFamily="18" charset="0"/>
                  <a:ea typeface="黑体" panose="02010609060101010101" pitchFamily="2" charset="-122"/>
                </a:endParaRPr>
              </a:p>
              <a:p>
                <a:pPr eaLnBrk="1" hangingPunct="1">
                  <a:lnSpc>
                    <a:spcPct val="130000"/>
                  </a:lnSpc>
                  <a:spcBef>
                    <a:spcPts val="600"/>
                  </a:spcBef>
                  <a:spcAft>
                    <a:spcPts val="600"/>
                  </a:spcAft>
                  <a:buFont typeface="Wingdings" panose="05000000000000000000" pitchFamily="2" charset="2"/>
                  <a:buChar char="ü"/>
                </a:pPr>
                <a:endParaRPr lang="en-US" altLang="zh-CN" sz="1800" b="0" kern="0" dirty="0">
                  <a:solidFill>
                    <a:srgbClr val="000000"/>
                  </a:solidFill>
                  <a:latin typeface="Times New Roman" panose="02020603050405020304" pitchFamily="18" charset="0"/>
                  <a:ea typeface="黑体" panose="02010609060101010101" pitchFamily="2" charset="-122"/>
                </a:endParaRPr>
              </a:p>
              <a:p>
                <a:pPr eaLnBrk="1" hangingPunct="1">
                  <a:lnSpc>
                    <a:spcPct val="130000"/>
                  </a:lnSpc>
                  <a:spcBef>
                    <a:spcPts val="600"/>
                  </a:spcBef>
                  <a:spcAft>
                    <a:spcPts val="600"/>
                  </a:spcAft>
                  <a:buFont typeface="Wingdings" panose="05000000000000000000" pitchFamily="2" charset="2"/>
                  <a:buChar char="ü"/>
                </a:pPr>
                <a:endParaRPr lang="en-US" altLang="zh-CN" sz="1800" b="0" kern="0" dirty="0">
                  <a:solidFill>
                    <a:srgbClr val="000000"/>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准确率（</a:t>
                </a:r>
                <a:r>
                  <a:rPr lang="en-US" altLang="zh-CN" sz="2000" b="0" dirty="0">
                    <a:solidFill>
                      <a:srgbClr val="002060"/>
                    </a:solidFill>
                    <a:latin typeface="+mj-lt"/>
                    <a:ea typeface="黑体" panose="02010609060101010101" pitchFamily="2" charset="-122"/>
                  </a:rPr>
                  <a:t>Accuracy</a:t>
                </a:r>
                <a:r>
                  <a:rPr lang="zh-CN" altLang="en-US"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eaLnBrk="1" hangingPunct="1">
                  <a:lnSpc>
                    <a:spcPct val="130000"/>
                  </a:lnSpc>
                  <a:spcBef>
                    <a:spcPts val="1200"/>
                  </a:spcBef>
                  <a:spcAft>
                    <a:spcPts val="600"/>
                  </a:spcAft>
                  <a:buNone/>
                </a:pPr>
                <a:r>
                  <a:rPr lang="zh-CN" altLang="en-US" sz="1800" b="0" kern="0" dirty="0">
                    <a:latin typeface="Times New Roman" panose="02020603050405020304" pitchFamily="18" charset="0"/>
                    <a:ea typeface="黑体" panose="02010609060101010101" pitchFamily="2" charset="-122"/>
                  </a:rPr>
                  <a:t>      </a:t>
                </a:r>
                <a:r>
                  <a:rPr lang="zh-CN" altLang="en-US" sz="1800" b="0" kern="0" dirty="0">
                    <a:solidFill>
                      <a:srgbClr val="002060"/>
                    </a:solidFill>
                    <a:latin typeface="Times New Roman" panose="02020603050405020304" pitchFamily="18" charset="0"/>
                    <a:ea typeface="黑体" panose="02010609060101010101" pitchFamily="2" charset="-122"/>
                  </a:rPr>
                  <a:t>为预测正例占总样本的比例，描述分类模型是否有效</a:t>
                </a:r>
                <a:endParaRPr lang="en-US" altLang="zh-CN" sz="1800" b="0" kern="0" dirty="0">
                  <a:solidFill>
                    <a:srgbClr val="002060"/>
                  </a:solidFill>
                  <a:latin typeface="Times New Roman" panose="02020603050405020304" pitchFamily="18" charset="0"/>
                  <a:ea typeface="黑体" panose="02010609060101010101" pitchFamily="2" charset="-122"/>
                </a:endParaRPr>
              </a:p>
              <a:p>
                <a:pPr marL="0" indent="0" eaLnBrk="1" hangingPunct="1">
                  <a:lnSpc>
                    <a:spcPct val="13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zh-CN" sz="18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𝐴𝑐𝑐𝑢𝑟𝑎𝑐𝑦</m:t>
                      </m:r>
                      <m:r>
                        <a:rPr lang="en-US" altLang="zh-CN" sz="18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1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𝑇𝑁</m:t>
                          </m:r>
                        </m:num>
                        <m:den>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r>
                            <a:rPr lang="en-US" altLang="zh-CN" sz="18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𝐹𝑁</m:t>
                          </m:r>
                          <m:r>
                            <a:rPr lang="en-US" altLang="zh-CN" sz="18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𝐹𝑃</m:t>
                          </m:r>
                          <m:r>
                            <a:rPr lang="en-US" altLang="zh-CN" sz="18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𝑇𝑁</m:t>
                          </m:r>
                        </m:den>
                      </m:f>
                    </m:oMath>
                  </m:oMathPara>
                </a14:m>
                <a:endParaRPr lang="zh-CN" altLang="zh-CN" sz="1800" b="0" kern="100" dirty="0">
                  <a:solidFill>
                    <a:srgbClr val="002060"/>
                  </a:solidFill>
                  <a:effectLst/>
                  <a:ea typeface="黑体" panose="02010609060101010101" pitchFamily="2" charset="-122"/>
                  <a:cs typeface="Times New Roman" panose="02020603050405020304" pitchFamily="18" charset="0"/>
                </a:endParaRPr>
              </a:p>
              <a:p>
                <a:pPr marL="0" indent="0" eaLnBrk="1" hangingPunct="1">
                  <a:lnSpc>
                    <a:spcPct val="130000"/>
                  </a:lnSpc>
                  <a:spcBef>
                    <a:spcPts val="600"/>
                  </a:spcBef>
                  <a:spcAft>
                    <a:spcPts val="600"/>
                  </a:spcAft>
                  <a:buNone/>
                </a:pPr>
                <a:endParaRPr lang="zh-CN" altLang="zh-CN" sz="1800" b="0" kern="100" dirty="0">
                  <a:effectLst/>
                  <a:latin typeface="黑体" panose="02010609060101010101" pitchFamily="2" charset="-122"/>
                  <a:ea typeface="黑体" panose="02010609060101010101" pitchFamily="2" charset="-122"/>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899592" y="2057399"/>
                <a:ext cx="8134672" cy="4755977"/>
              </a:xfrm>
              <a:prstGeom prst="rect">
                <a:avLst/>
              </a:prstGeom>
              <a:blipFill>
                <a:blip r:embed="rId2"/>
                <a:stretch>
                  <a:fillRect l="-1049" t="-1536"/>
                </a:stretch>
              </a:blipFill>
              <a:ln w="9525">
                <a:noFill/>
                <a:miter lim="800000"/>
              </a:ln>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2232229" y="3067237"/>
          <a:ext cx="5469398" cy="1297868"/>
        </p:xfrm>
        <a:graphic>
          <a:graphicData uri="http://schemas.openxmlformats.org/drawingml/2006/table">
            <a:tbl>
              <a:tblPr firstRow="1" firstCol="1" bandRow="1">
                <a:tableStyleId>{5C22544A-7EE6-4342-B048-85BDC9FD1C3A}</a:tableStyleId>
              </a:tblPr>
              <a:tblGrid>
                <a:gridCol w="1448351">
                  <a:extLst>
                    <a:ext uri="{9D8B030D-6E8A-4147-A177-3AD203B41FA5}">
                      <a16:colId xmlns:a16="http://schemas.microsoft.com/office/drawing/2014/main" val="20000"/>
                    </a:ext>
                  </a:extLst>
                </a:gridCol>
                <a:gridCol w="1892509">
                  <a:extLst>
                    <a:ext uri="{9D8B030D-6E8A-4147-A177-3AD203B41FA5}">
                      <a16:colId xmlns:a16="http://schemas.microsoft.com/office/drawing/2014/main" val="20001"/>
                    </a:ext>
                  </a:extLst>
                </a:gridCol>
                <a:gridCol w="2128538">
                  <a:extLst>
                    <a:ext uri="{9D8B030D-6E8A-4147-A177-3AD203B41FA5}">
                      <a16:colId xmlns:a16="http://schemas.microsoft.com/office/drawing/2014/main" val="20002"/>
                    </a:ext>
                  </a:extLst>
                </a:gridCol>
              </a:tblGrid>
              <a:tr h="427417">
                <a:tc>
                  <a:txBody>
                    <a:bodyPr/>
                    <a:lstStyle/>
                    <a:p>
                      <a:pPr algn="ctr">
                        <a:lnSpc>
                          <a:spcPts val="2800"/>
                        </a:lnSpc>
                        <a:spcBef>
                          <a:spcPts val="600"/>
                        </a:spcBef>
                      </a:pPr>
                      <a:r>
                        <a:rPr lang="en-US" sz="1600" kern="0" dirty="0">
                          <a:solidFill>
                            <a:schemeClr val="tx1"/>
                          </a:solidFill>
                          <a:effectLst/>
                          <a:latin typeface="+mn-lt"/>
                          <a:ea typeface="黑体" panose="02010609060101010101" pitchFamily="2" charset="-122"/>
                        </a:rPr>
                        <a:t> </a:t>
                      </a:r>
                      <a:endParaRPr lang="zh-CN" sz="1600" kern="100" dirty="0">
                        <a:solidFill>
                          <a:schemeClr val="tx1"/>
                        </a:solidFill>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zh-CN" sz="1600" kern="0" dirty="0">
                          <a:solidFill>
                            <a:schemeClr val="tx1"/>
                          </a:solidFill>
                          <a:effectLst/>
                          <a:latin typeface="+mn-lt"/>
                          <a:ea typeface="黑体" panose="02010609060101010101" pitchFamily="2" charset="-122"/>
                        </a:rPr>
                        <a:t>预测正例</a:t>
                      </a:r>
                      <a:endParaRPr lang="zh-CN" sz="1600" kern="100" dirty="0">
                        <a:solidFill>
                          <a:schemeClr val="tx1"/>
                        </a:solidFill>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zh-CN" sz="1600" kern="0" dirty="0">
                          <a:solidFill>
                            <a:schemeClr val="tx1"/>
                          </a:solidFill>
                          <a:effectLst/>
                          <a:latin typeface="+mn-lt"/>
                          <a:ea typeface="黑体" panose="02010609060101010101" pitchFamily="2" charset="-122"/>
                        </a:rPr>
                        <a:t>预测反例</a:t>
                      </a:r>
                      <a:endParaRPr lang="zh-CN" sz="1600" kern="100" dirty="0">
                        <a:solidFill>
                          <a:schemeClr val="tx1"/>
                        </a:solidFill>
                        <a:effectLst/>
                        <a:latin typeface="+mn-lt"/>
                        <a:ea typeface="黑体" panose="0201060906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446617">
                <a:tc>
                  <a:txBody>
                    <a:bodyPr/>
                    <a:lstStyle/>
                    <a:p>
                      <a:pPr algn="ctr">
                        <a:lnSpc>
                          <a:spcPts val="2800"/>
                        </a:lnSpc>
                        <a:spcBef>
                          <a:spcPts val="600"/>
                        </a:spcBef>
                      </a:pPr>
                      <a:r>
                        <a:rPr lang="zh-CN" sz="1600" kern="0" dirty="0">
                          <a:solidFill>
                            <a:schemeClr val="tx1"/>
                          </a:solidFill>
                          <a:effectLst/>
                          <a:latin typeface="+mn-lt"/>
                          <a:ea typeface="黑体" panose="02010609060101010101" pitchFamily="2" charset="-122"/>
                        </a:rPr>
                        <a:t>真实正例</a:t>
                      </a:r>
                      <a:endParaRPr lang="zh-CN" sz="1600" kern="100" dirty="0">
                        <a:solidFill>
                          <a:schemeClr val="tx1"/>
                        </a:solidFill>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en-US" sz="1600" kern="0" dirty="0">
                          <a:effectLst/>
                          <a:latin typeface="+mn-lt"/>
                          <a:ea typeface="黑体" panose="02010609060101010101" pitchFamily="2" charset="-122"/>
                        </a:rPr>
                        <a:t>TP</a:t>
                      </a:r>
                      <a:r>
                        <a:rPr lang="zh-CN" sz="1600" kern="0" dirty="0">
                          <a:effectLst/>
                          <a:latin typeface="+mn-lt"/>
                          <a:ea typeface="黑体" panose="02010609060101010101" pitchFamily="2" charset="-122"/>
                        </a:rPr>
                        <a:t>（真正类数）</a:t>
                      </a:r>
                      <a:endParaRPr lang="zh-CN" sz="1600" kern="100" dirty="0">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en-US" sz="1600" kern="0" dirty="0">
                          <a:effectLst/>
                          <a:latin typeface="+mn-lt"/>
                          <a:ea typeface="黑体" panose="02010609060101010101" pitchFamily="2" charset="-122"/>
                        </a:rPr>
                        <a:t>FN</a:t>
                      </a:r>
                      <a:r>
                        <a:rPr lang="zh-CN" sz="1600" kern="0" dirty="0">
                          <a:effectLst/>
                          <a:latin typeface="+mn-lt"/>
                          <a:ea typeface="黑体" panose="02010609060101010101" pitchFamily="2" charset="-122"/>
                        </a:rPr>
                        <a:t>（假反类数）</a:t>
                      </a:r>
                      <a:endParaRPr lang="zh-CN" sz="1600" kern="100" dirty="0">
                        <a:effectLst/>
                        <a:latin typeface="+mn-lt"/>
                        <a:ea typeface="黑体" panose="0201060906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423834">
                <a:tc>
                  <a:txBody>
                    <a:bodyPr/>
                    <a:lstStyle/>
                    <a:p>
                      <a:pPr algn="ctr">
                        <a:lnSpc>
                          <a:spcPts val="2800"/>
                        </a:lnSpc>
                        <a:spcBef>
                          <a:spcPts val="600"/>
                        </a:spcBef>
                      </a:pPr>
                      <a:r>
                        <a:rPr lang="zh-CN" sz="1600" kern="0" dirty="0">
                          <a:solidFill>
                            <a:schemeClr val="tx1"/>
                          </a:solidFill>
                          <a:effectLst/>
                          <a:latin typeface="+mn-lt"/>
                          <a:ea typeface="黑体" panose="02010609060101010101" pitchFamily="2" charset="-122"/>
                        </a:rPr>
                        <a:t>真实反例</a:t>
                      </a:r>
                      <a:endParaRPr lang="zh-CN" sz="1600" kern="100" dirty="0">
                        <a:solidFill>
                          <a:schemeClr val="tx1"/>
                        </a:solidFill>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en-US" sz="1600" kern="0" dirty="0">
                          <a:effectLst/>
                          <a:latin typeface="+mn-lt"/>
                          <a:ea typeface="黑体" panose="02010609060101010101" pitchFamily="2" charset="-122"/>
                        </a:rPr>
                        <a:t>FP</a:t>
                      </a:r>
                      <a:r>
                        <a:rPr lang="zh-CN" sz="1600" kern="0" dirty="0">
                          <a:effectLst/>
                          <a:latin typeface="+mn-lt"/>
                          <a:ea typeface="黑体" panose="02010609060101010101" pitchFamily="2" charset="-122"/>
                        </a:rPr>
                        <a:t>（假正类数）</a:t>
                      </a:r>
                      <a:endParaRPr lang="zh-CN" sz="1600" kern="100" dirty="0">
                        <a:effectLst/>
                        <a:latin typeface="+mn-lt"/>
                        <a:ea typeface="黑体" panose="02010609060101010101" pitchFamily="2" charset="-122"/>
                        <a:cs typeface="Times New Roman" panose="02020603050405020304" pitchFamily="18" charset="0"/>
                      </a:endParaRPr>
                    </a:p>
                  </a:txBody>
                  <a:tcPr marL="68580" marR="68580" marT="0" marB="0"/>
                </a:tc>
                <a:tc>
                  <a:txBody>
                    <a:bodyPr/>
                    <a:lstStyle/>
                    <a:p>
                      <a:pPr algn="ctr">
                        <a:lnSpc>
                          <a:spcPts val="2800"/>
                        </a:lnSpc>
                        <a:spcBef>
                          <a:spcPts val="600"/>
                        </a:spcBef>
                      </a:pPr>
                      <a:r>
                        <a:rPr lang="en-US" sz="1600" kern="0" dirty="0">
                          <a:effectLst/>
                          <a:latin typeface="+mn-lt"/>
                          <a:ea typeface="黑体" panose="02010609060101010101" pitchFamily="2" charset="-122"/>
                        </a:rPr>
                        <a:t>TN</a:t>
                      </a:r>
                      <a:r>
                        <a:rPr lang="zh-CN" sz="1600" kern="0" dirty="0">
                          <a:effectLst/>
                          <a:latin typeface="+mn-lt"/>
                          <a:ea typeface="黑体" panose="02010609060101010101" pitchFamily="2" charset="-122"/>
                        </a:rPr>
                        <a:t>（真反类数）</a:t>
                      </a:r>
                      <a:endParaRPr lang="zh-CN" sz="1600" kern="100" dirty="0">
                        <a:effectLst/>
                        <a:latin typeface="+mn-lt"/>
                        <a:ea typeface="黑体" panose="0201060906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评价指标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399"/>
                <a:ext cx="8134672" cy="475597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评价指标</a:t>
                </a:r>
                <a:endParaRPr lang="en-US" altLang="zh-CN" sz="1800" b="0" kern="0" dirty="0">
                  <a:solidFill>
                    <a:srgbClr val="000000"/>
                  </a:solidFill>
                  <a:latin typeface="Times New Roman" panose="02020603050405020304" pitchFamily="18" charset="0"/>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精确率（</a:t>
                </a:r>
                <a:r>
                  <a:rPr lang="en-US" altLang="zh-CN" sz="2000" b="0" dirty="0">
                    <a:solidFill>
                      <a:srgbClr val="002060"/>
                    </a:solidFill>
                    <a:latin typeface="+mj-lt"/>
                    <a:ea typeface="黑体" panose="02010609060101010101" pitchFamily="2" charset="-122"/>
                  </a:rPr>
                  <a:t>Precision</a:t>
                </a:r>
                <a:r>
                  <a:rPr lang="zh-CN" altLang="en-US" sz="2000" b="0" dirty="0">
                    <a:solidFill>
                      <a:srgbClr val="002060"/>
                    </a:solidFill>
                    <a:latin typeface="+mj-lt"/>
                    <a:ea typeface="黑体" panose="02010609060101010101" pitchFamily="2" charset="-122"/>
                  </a:rPr>
                  <a:t>）：</a:t>
                </a:r>
                <a:r>
                  <a:rPr lang="zh-CN" altLang="en-US" sz="2000" b="0" kern="0" dirty="0">
                    <a:solidFill>
                      <a:srgbClr val="002060"/>
                    </a:solidFill>
                    <a:latin typeface="Times New Roman" panose="02020603050405020304" pitchFamily="18" charset="0"/>
                    <a:ea typeface="黑体" panose="02010609060101010101" pitchFamily="2" charset="-122"/>
                  </a:rPr>
                  <a:t>预测正例中真实正例所占比例</a:t>
                </a:r>
                <a:endParaRPr lang="en-US" altLang="zh-CN" sz="2000" b="0" dirty="0">
                  <a:solidFill>
                    <a:srgbClr val="002060"/>
                  </a:solidFill>
                  <a:latin typeface="+mj-lt"/>
                  <a:ea typeface="黑体" panose="02010609060101010101" pitchFamily="2" charset="-122"/>
                </a:endParaRPr>
              </a:p>
              <a:p>
                <a:pPr marL="0" indent="0" algn="ctr" eaLnBrk="1" hangingPunct="1">
                  <a:lnSpc>
                    <a:spcPct val="13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800" i="1" smtClean="0">
                          <a:solidFill>
                            <a:srgbClr val="002060"/>
                          </a:solidFill>
                          <a:latin typeface="Cambria Math" panose="02040503050406030204" pitchFamily="18" charset="0"/>
                        </a:rPr>
                        <m:t>𝑃𝑟𝑒𝑐𝑖𝑠𝑖𝑜𝑛</m:t>
                      </m:r>
                      <m:r>
                        <a:rPr lang="en-US" altLang="zh-CN" sz="1800" i="1" smtClean="0">
                          <a:solidFill>
                            <a:srgbClr val="002060"/>
                          </a:solidFill>
                          <a:latin typeface="Cambria Math" panose="02040503050406030204" pitchFamily="18" charset="0"/>
                        </a:rPr>
                        <m:t>=</m:t>
                      </m:r>
                      <m:f>
                        <m:fPr>
                          <m:ctrlPr>
                            <a:rPr lang="zh-CN" altLang="zh-CN" sz="1800" i="1" smtClean="0">
                              <a:solidFill>
                                <a:srgbClr val="002060"/>
                              </a:solidFill>
                              <a:latin typeface="Cambria Math" panose="02040503050406030204" pitchFamily="18" charset="0"/>
                            </a:rPr>
                          </m:ctrlPr>
                        </m:fPr>
                        <m:num>
                          <m:r>
                            <a:rPr lang="en-US" altLang="zh-CN" sz="1800" i="1">
                              <a:solidFill>
                                <a:srgbClr val="002060"/>
                              </a:solidFill>
                              <a:latin typeface="Cambria Math" panose="02040503050406030204" pitchFamily="18" charset="0"/>
                            </a:rPr>
                            <m:t>𝑇𝑃</m:t>
                          </m:r>
                        </m:num>
                        <m:den>
                          <m:r>
                            <a:rPr lang="en-US" altLang="zh-CN" sz="1800" i="1">
                              <a:solidFill>
                                <a:srgbClr val="002060"/>
                              </a:solidFill>
                              <a:latin typeface="Cambria Math" panose="02040503050406030204" pitchFamily="18" charset="0"/>
                            </a:rPr>
                            <m:t>𝑇𝑃</m:t>
                          </m:r>
                          <m:r>
                            <a:rPr lang="en-US" altLang="zh-CN" sz="1800">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𝐹𝑃</m:t>
                          </m:r>
                        </m:den>
                      </m:f>
                    </m:oMath>
                  </m:oMathPara>
                </a14:m>
                <a:endParaRPr lang="zh-CN" altLang="zh-CN" sz="1800" b="0" kern="100" dirty="0">
                  <a:effectLst/>
                  <a:ea typeface="黑体" panose="02010609060101010101" pitchFamily="2" charset="-122"/>
                  <a:cs typeface="Times New Roman" panose="02020603050405020304" pitchFamily="18" charset="0"/>
                </a:endParaRPr>
              </a:p>
              <a:p>
                <a:pPr algn="just" eaLnBrk="1" hangingPunct="1">
                  <a:lnSpc>
                    <a:spcPts val="2800"/>
                  </a:lnSpc>
                  <a:spcBef>
                    <a:spcPts val="1200"/>
                  </a:spcBef>
                  <a:spcAft>
                    <a:spcPts val="1200"/>
                  </a:spcAft>
                  <a:buFont typeface="黑体" panose="02010609060101010101" pitchFamily="49" charset="-122"/>
                  <a:buChar char="-"/>
                </a:pPr>
                <a:r>
                  <a:rPr lang="zh-CN" altLang="zh-CN" sz="2000" b="0" dirty="0">
                    <a:solidFill>
                      <a:srgbClr val="002060"/>
                    </a:solidFill>
                    <a:latin typeface="+mj-lt"/>
                    <a:ea typeface="黑体" panose="02010609060101010101" pitchFamily="2" charset="-122"/>
                  </a:rPr>
                  <a:t>召回率（</a:t>
                </a:r>
                <a:r>
                  <a:rPr lang="en-US" altLang="zh-CN" sz="2000" b="0" dirty="0">
                    <a:solidFill>
                      <a:srgbClr val="002060"/>
                    </a:solidFill>
                    <a:latin typeface="+mj-lt"/>
                    <a:ea typeface="黑体" panose="02010609060101010101" pitchFamily="2" charset="-122"/>
                  </a:rPr>
                  <a:t>Recall</a:t>
                </a:r>
                <a:r>
                  <a:rPr lang="zh-CN" altLang="zh-CN" sz="2000" b="0" dirty="0">
                    <a:solidFill>
                      <a:srgbClr val="002060"/>
                    </a:solidFill>
                    <a:latin typeface="+mj-lt"/>
                    <a:ea typeface="黑体" panose="02010609060101010101" pitchFamily="2" charset="-122"/>
                  </a:rPr>
                  <a:t>）</a:t>
                </a:r>
                <a:r>
                  <a:rPr lang="zh-CN" altLang="en-US" sz="2000" b="0" dirty="0">
                    <a:solidFill>
                      <a:srgbClr val="002060"/>
                    </a:solidFill>
                    <a:latin typeface="+mj-lt"/>
                    <a:ea typeface="黑体" panose="02010609060101010101" pitchFamily="2" charset="-122"/>
                  </a:rPr>
                  <a:t>：</a:t>
                </a:r>
                <a:r>
                  <a:rPr lang="zh-CN" altLang="zh-CN" sz="2000" b="0" kern="0" dirty="0">
                    <a:solidFill>
                      <a:srgbClr val="002060"/>
                    </a:solidFill>
                    <a:latin typeface="Times New Roman" panose="02020603050405020304" pitchFamily="18" charset="0"/>
                    <a:ea typeface="黑体" panose="02010609060101010101" pitchFamily="2" charset="-122"/>
                  </a:rPr>
                  <a:t>真实正例中预测正例所占比例</a:t>
                </a:r>
                <a:endParaRPr lang="en-US" altLang="zh-CN" sz="2000" b="0" kern="0" dirty="0">
                  <a:solidFill>
                    <a:srgbClr val="002060"/>
                  </a:solidFill>
                  <a:latin typeface="Times New Roman" panose="02020603050405020304" pitchFamily="18" charset="0"/>
                  <a:ea typeface="黑体" panose="02010609060101010101" pitchFamily="2" charset="-122"/>
                </a:endParaRPr>
              </a:p>
              <a:p>
                <a:pPr marL="0" indent="0" algn="just" eaLnBrk="1" hangingPunct="1">
                  <a:lnSpc>
                    <a:spcPts val="2800"/>
                  </a:lnSpc>
                  <a:spcBef>
                    <a:spcPts val="1800"/>
                  </a:spcBef>
                  <a:spcAft>
                    <a:spcPts val="600"/>
                  </a:spcAft>
                  <a:buNone/>
                </a:pPr>
                <a14:m>
                  <m:oMathPara xmlns:m="http://schemas.openxmlformats.org/officeDocument/2006/math">
                    <m:oMathParaPr>
                      <m:jc m:val="centerGroup"/>
                    </m:oMathParaPr>
                    <m:oMath xmlns:m="http://schemas.openxmlformats.org/officeDocument/2006/math">
                      <m:r>
                        <a:rPr lang="en-US" altLang="zh-CN" sz="18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𝑅𝑒𝑐𝑎𝑙𝑙</m:t>
                      </m:r>
                      <m:r>
                        <a:rPr lang="en-US" altLang="zh-CN" sz="18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1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num>
                        <m:den>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r>
                            <a:rPr lang="en-US" altLang="zh-CN" sz="18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𝐹𝑁</m:t>
                          </m:r>
                        </m:den>
                      </m:f>
                    </m:oMath>
                  </m:oMathPara>
                </a14:m>
                <a:endParaRPr lang="en-US" altLang="zh-CN" sz="1800" b="0" kern="100" dirty="0">
                  <a:solidFill>
                    <a:srgbClr val="002060"/>
                  </a:solidFill>
                  <a:effectLst/>
                  <a:latin typeface="黑体" panose="02010609060101010101" pitchFamily="2" charset="-122"/>
                  <a:ea typeface="黑体" panose="02010609060101010101" pitchFamily="2" charset="-122"/>
                  <a:cs typeface="Times New Roman" panose="02020603050405020304" pitchFamily="18" charset="0"/>
                </a:endParaRPr>
              </a:p>
              <a:p>
                <a:pPr algn="just" eaLnBrk="1" hangingPunct="1">
                  <a:lnSpc>
                    <a:spcPts val="2800"/>
                  </a:lnSpc>
                  <a:spcBef>
                    <a:spcPts val="1200"/>
                  </a:spcBef>
                  <a:spcAft>
                    <a:spcPts val="1200"/>
                  </a:spcAft>
                  <a:buFont typeface="黑体" panose="02010609060101010101" pitchFamily="49" charset="-122"/>
                  <a:buChar char="-"/>
                </a:pPr>
                <a:r>
                  <a:rPr lang="en-US" altLang="zh-CN" sz="2000" b="0" dirty="0">
                    <a:solidFill>
                      <a:srgbClr val="002060"/>
                    </a:solidFill>
                    <a:ea typeface="黑体" panose="02010609060101010101" pitchFamily="2" charset="-122"/>
                  </a:rPr>
                  <a:t>F1</a:t>
                </a:r>
                <a:r>
                  <a:rPr lang="zh-CN" altLang="en-US" sz="2000" b="0" dirty="0">
                    <a:solidFill>
                      <a:srgbClr val="002060"/>
                    </a:solidFill>
                    <a:ea typeface="黑体" panose="02010609060101010101" pitchFamily="2" charset="-122"/>
                  </a:rPr>
                  <a:t>分数（</a:t>
                </a:r>
                <a:r>
                  <a:rPr lang="en-US" altLang="zh-CN" sz="2000" b="0" dirty="0">
                    <a:solidFill>
                      <a:srgbClr val="002060"/>
                    </a:solidFill>
                    <a:ea typeface="黑体" panose="02010609060101010101" pitchFamily="2" charset="-122"/>
                  </a:rPr>
                  <a:t>F1 Score</a:t>
                </a:r>
                <a:r>
                  <a:rPr lang="zh-CN" altLang="en-US" sz="2000" b="0" dirty="0">
                    <a:solidFill>
                      <a:srgbClr val="002060"/>
                    </a:solidFill>
                    <a:ea typeface="黑体" panose="02010609060101010101" pitchFamily="2" charset="-122"/>
                  </a:rPr>
                  <a:t>）：</a:t>
                </a:r>
                <a:r>
                  <a:rPr lang="zh-CN" altLang="en-US" sz="2000" b="0" dirty="0">
                    <a:solidFill>
                      <a:srgbClr val="002060"/>
                    </a:solidFill>
                    <a:ea typeface="黑体" panose="02010609060101010101" pitchFamily="2" charset="-122"/>
                    <a:cs typeface="Times New Roman" panose="02020603050405020304" pitchFamily="18" charset="0"/>
                  </a:rPr>
                  <a:t>精确率和准确率的平均数</a:t>
                </a:r>
                <a:endParaRPr lang="en-US" altLang="zh-CN" sz="2000" b="0" dirty="0">
                  <a:solidFill>
                    <a:srgbClr val="002060"/>
                  </a:solidFill>
                  <a:ea typeface="黑体" panose="02010609060101010101" pitchFamily="2" charset="-122"/>
                </a:endParaRPr>
              </a:p>
              <a:p>
                <a:pPr marL="0" indent="0" algn="just" eaLnBrk="1" hangingPunct="1">
                  <a:lnSpc>
                    <a:spcPts val="28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𝐹</m:t>
                          </m:r>
                        </m:e>
                        <m:sub>
                          <m:r>
                            <a:rPr lang="en-US" altLang="zh-CN" sz="1800" i="1">
                              <a:solidFill>
                                <a:srgbClr val="002060"/>
                              </a:solidFill>
                              <a:latin typeface="Cambria Math" panose="02040503050406030204" pitchFamily="18" charset="0"/>
                            </a:rPr>
                            <m:t>1</m:t>
                          </m:r>
                        </m:sub>
                      </m:sSub>
                      <m:r>
                        <a:rPr lang="en-US" altLang="zh-CN" sz="1800">
                          <a:solidFill>
                            <a:srgbClr val="002060"/>
                          </a:solidFill>
                          <a:latin typeface="Cambria Math" panose="02040503050406030204" pitchFamily="18" charset="0"/>
                        </a:rPr>
                        <m:t>=2×</m:t>
                      </m:r>
                      <m:f>
                        <m:fPr>
                          <m:ctrlPr>
                            <a:rPr lang="zh-CN" altLang="zh-CN" sz="1800" i="1">
                              <a:solidFill>
                                <a:srgbClr val="002060"/>
                              </a:solidFill>
                              <a:latin typeface="Cambria Math" panose="02040503050406030204" pitchFamily="18" charset="0"/>
                            </a:rPr>
                          </m:ctrlPr>
                        </m:fPr>
                        <m:num>
                          <m:r>
                            <a:rPr lang="en-US" altLang="zh-CN" sz="1800" i="1">
                              <a:solidFill>
                                <a:srgbClr val="002060"/>
                              </a:solidFill>
                              <a:latin typeface="Cambria Math" panose="02040503050406030204" pitchFamily="18" charset="0"/>
                            </a:rPr>
                            <m:t>𝑃𝑟𝑒𝑐𝑖𝑠𝑖𝑜𝑛</m:t>
                          </m:r>
                          <m:r>
                            <a:rPr lang="zh-CN" altLang="zh-CN" sz="1800">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𝑅𝑒𝑐𝑎𝑙𝑙</m:t>
                          </m:r>
                        </m:num>
                        <m:den>
                          <m:r>
                            <a:rPr lang="en-US" altLang="zh-CN" sz="1800" i="1">
                              <a:solidFill>
                                <a:srgbClr val="002060"/>
                              </a:solidFill>
                              <a:latin typeface="Cambria Math" panose="02040503050406030204" pitchFamily="18" charset="0"/>
                            </a:rPr>
                            <m:t>𝑃𝑟𝑒𝑐𝑖𝑠𝑖𝑜𝑛</m:t>
                          </m:r>
                          <m:r>
                            <a:rPr lang="en-US" altLang="zh-CN" sz="1800">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𝑅𝑒𝑐𝑎𝑙𝑙</m:t>
                          </m:r>
                        </m:den>
                      </m:f>
                    </m:oMath>
                  </m:oMathPara>
                </a14:m>
                <a:endParaRPr lang="zh-CN" altLang="zh-CN" sz="1800" b="0" kern="100" dirty="0">
                  <a:solidFill>
                    <a:srgbClr val="002060"/>
                  </a:solidFill>
                  <a:effectLst/>
                  <a:latin typeface="黑体" panose="02010609060101010101" pitchFamily="2" charset="-122"/>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399"/>
                <a:ext cx="8134672" cy="4755977"/>
              </a:xfrm>
              <a:prstGeom prst="rect">
                <a:avLst/>
              </a:prstGeom>
              <a:blipFill>
                <a:blip r:embed="rId2"/>
                <a:stretch>
                  <a:fillRect l="-1049" t="-1536"/>
                </a:stretch>
              </a:blipFill>
              <a:ln w="9525">
                <a:noFill/>
                <a:miter lim="800000"/>
              </a:ln>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评价指标 </a:t>
            </a:r>
            <a:r>
              <a:rPr lang="en-US" altLang="zh-CN" dirty="0">
                <a:ea typeface="黑体" panose="02010609060101010101" pitchFamily="2" charset="-122"/>
              </a:rPr>
              <a:t>(3)</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399"/>
                <a:ext cx="8134672" cy="2451721"/>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评价指标</a:t>
                </a:r>
                <a:endParaRPr lang="en-US" altLang="zh-CN" sz="1800" b="0" kern="100" dirty="0">
                  <a:solidFill>
                    <a:srgbClr val="000000"/>
                  </a:solidFill>
                  <a:effectLst/>
                  <a:latin typeface="黑体" panose="02010609060101010101" pitchFamily="2" charset="-122"/>
                  <a:ea typeface="黑体" panose="02010609060101010101" pitchFamily="2" charset="-122"/>
                  <a:cs typeface="Times New Roman" panose="02020603050405020304" pitchFamily="18" charset="0"/>
                </a:endParaRPr>
              </a:p>
              <a:p>
                <a:pPr algn="just" eaLnBrk="1" hangingPunct="1">
                  <a:lnSpc>
                    <a:spcPts val="2800"/>
                  </a:lnSpc>
                  <a:spcBef>
                    <a:spcPts val="600"/>
                  </a:spcBef>
                  <a:spcAft>
                    <a:spcPts val="600"/>
                  </a:spcAft>
                  <a:buFont typeface="黑体" panose="02010609060101010101" pitchFamily="49" charset="-122"/>
                  <a:buChar char="-"/>
                </a:pPr>
                <a:r>
                  <a:rPr lang="en-US" altLang="zh-CN" sz="2000" b="0" dirty="0">
                    <a:solidFill>
                      <a:srgbClr val="002060"/>
                    </a:solidFill>
                    <a:latin typeface="+mj-lt"/>
                    <a:ea typeface="黑体" panose="02010609060101010101" pitchFamily="2" charset="-122"/>
                  </a:rPr>
                  <a:t>ROC</a:t>
                </a:r>
                <a:r>
                  <a:rPr lang="zh-CN" altLang="en-US" sz="2000" b="0" dirty="0">
                    <a:solidFill>
                      <a:srgbClr val="002060"/>
                    </a:solidFill>
                    <a:latin typeface="+mj-lt"/>
                    <a:ea typeface="黑体" panose="02010609060101010101" pitchFamily="2" charset="-122"/>
                  </a:rPr>
                  <a:t>（</a:t>
                </a:r>
                <a:r>
                  <a:rPr lang="en-US" altLang="zh-CN" sz="2000" b="0" dirty="0">
                    <a:solidFill>
                      <a:srgbClr val="002060"/>
                    </a:solidFill>
                    <a:latin typeface="+mj-lt"/>
                    <a:ea typeface="黑体" panose="02010609060101010101" pitchFamily="2" charset="-122"/>
                  </a:rPr>
                  <a:t>Receiver Operating Characteristic Curve</a:t>
                </a:r>
                <a:r>
                  <a:rPr lang="zh-CN" altLang="en-US"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0"/>
                  </a:spcAft>
                  <a:buNone/>
                </a:pPr>
                <a:r>
                  <a:rPr lang="zh-CN" altLang="en-US" sz="1800" b="0" dirty="0">
                    <a:solidFill>
                      <a:schemeClr val="bg2">
                        <a:lumMod val="25000"/>
                      </a:schemeClr>
                    </a:solidFill>
                    <a:effectLst/>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描述分类器的整体性能，根据不同的阈值，以真阳率（</a:t>
                </a:r>
                <a:r>
                  <a:rPr lang="en-US" altLang="zh-CN" sz="1800" b="0" dirty="0">
                    <a:solidFill>
                      <a:srgbClr val="002060"/>
                    </a:solidFill>
                    <a:effectLst/>
                    <a:ea typeface="黑体" panose="02010609060101010101" pitchFamily="2" charset="-122"/>
                    <a:cs typeface="Times New Roman" panose="02020603050405020304" pitchFamily="18" charset="0"/>
                  </a:rPr>
                  <a:t>TPR</a:t>
                </a:r>
                <a:r>
                  <a:rPr lang="zh-CN" altLang="en-US" sz="1800" b="0" dirty="0">
                    <a:solidFill>
                      <a:srgbClr val="002060"/>
                    </a:solidFill>
                    <a:effectLst/>
                    <a:ea typeface="黑体" panose="02010609060101010101" pitchFamily="2" charset="-122"/>
                    <a:cs typeface="Times New Roman" panose="02020603050405020304" pitchFamily="18" charset="0"/>
                  </a:rPr>
                  <a:t>）为纵坐标，假</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algn="just" eaLnBrk="1" hangingPunct="1">
                  <a:lnSpc>
                    <a:spcPts val="2800"/>
                  </a:lnSpc>
                  <a:spcBef>
                    <a:spcPts val="0"/>
                  </a:spcBef>
                  <a:spcAft>
                    <a:spcPts val="0"/>
                  </a:spcAft>
                  <a:buNone/>
                </a:pPr>
                <a:r>
                  <a:rPr lang="en-US" altLang="zh-CN" sz="1800" b="0" dirty="0">
                    <a:solidFill>
                      <a:srgbClr val="002060"/>
                    </a:solidFill>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阳率（</a:t>
                </a:r>
                <a:r>
                  <a:rPr lang="en-US" altLang="zh-CN" sz="1800" b="0" dirty="0">
                    <a:solidFill>
                      <a:srgbClr val="002060"/>
                    </a:solidFill>
                    <a:effectLst/>
                    <a:ea typeface="黑体" panose="02010609060101010101" pitchFamily="2" charset="-122"/>
                    <a:cs typeface="Times New Roman" panose="02020603050405020304" pitchFamily="18" charset="0"/>
                  </a:rPr>
                  <a:t>FPR</a:t>
                </a:r>
                <a:r>
                  <a:rPr lang="zh-CN" altLang="en-US" sz="1800" b="0" dirty="0">
                    <a:solidFill>
                      <a:srgbClr val="002060"/>
                    </a:solidFill>
                    <a:effectLst/>
                    <a:ea typeface="黑体" panose="02010609060101010101" pitchFamily="2" charset="-122"/>
                    <a:cs typeface="Times New Roman" panose="02020603050405020304" pitchFamily="18" charset="0"/>
                  </a:rPr>
                  <a:t>）为横坐标绘制的曲线，</a:t>
                </a:r>
                <a:r>
                  <a:rPr lang="en-US" altLang="zh-CN" sz="1800" b="0" dirty="0">
                    <a:solidFill>
                      <a:srgbClr val="002060"/>
                    </a:solidFill>
                    <a:effectLst/>
                    <a:ea typeface="黑体" panose="02010609060101010101" pitchFamily="2" charset="-122"/>
                    <a:cs typeface="Times New Roman" panose="02020603050405020304" pitchFamily="18" charset="0"/>
                  </a:rPr>
                  <a:t>ROC</a:t>
                </a:r>
                <a:r>
                  <a:rPr lang="zh-CN" altLang="en-US" sz="1800" b="0" dirty="0">
                    <a:solidFill>
                      <a:srgbClr val="002060"/>
                    </a:solidFill>
                    <a:effectLst/>
                    <a:ea typeface="黑体" panose="02010609060101010101" pitchFamily="2" charset="-122"/>
                    <a:cs typeface="Times New Roman" panose="02020603050405020304" pitchFamily="18" charset="0"/>
                  </a:rPr>
                  <a:t>曲线越靠左上方表示准确性越高：</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algn="just" eaLnBrk="1" hangingPunct="1">
                  <a:lnSpc>
                    <a:spcPts val="2800"/>
                  </a:lnSpc>
                  <a:spcBef>
                    <a:spcPts val="0"/>
                  </a:spcBef>
                  <a:spcAft>
                    <a:spcPts val="0"/>
                  </a:spcAft>
                  <a:buNone/>
                </a:pP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eaLnBrk="1" hangingPunct="1">
                  <a:lnSpc>
                    <a:spcPts val="28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zh-CN" sz="16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𝑇𝑃𝑅</m:t>
                      </m:r>
                      <m:r>
                        <a:rPr lang="en-US" altLang="zh-CN" sz="16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num>
                        <m:den>
                          <m:r>
                            <a:rPr lang="en-US" altLang="zh-CN" sz="16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𝑇𝑃</m:t>
                          </m:r>
                          <m:r>
                            <a:rPr lang="en-US" altLang="zh-CN" sz="160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𝐹𝑁</m:t>
                          </m:r>
                        </m:den>
                      </m:f>
                      <m:r>
                        <a:rPr lang="en-US" altLang="zh-CN" sz="1600" b="1" i="0"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600" i="1" smtClean="0">
                          <a:solidFill>
                            <a:srgbClr val="002060"/>
                          </a:solidFill>
                          <a:effectLst/>
                          <a:latin typeface="Cambria Math" panose="02040503050406030204" pitchFamily="18" charset="0"/>
                          <a:ea typeface="宋体" panose="02010600030101010101" pitchFamily="2" charset="-122"/>
                          <a:cs typeface="Times New Roman" panose="02020603050405020304" pitchFamily="18" charset="0"/>
                        </a:rPr>
                        <m:t>𝐹𝑃𝑅</m:t>
                      </m:r>
                      <m:r>
                        <a:rPr lang="en-US" altLang="zh-CN" sz="16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𝐹𝑃</m:t>
                          </m:r>
                        </m:num>
                        <m:den>
                          <m:r>
                            <a:rPr lang="en-US" altLang="zh-CN" sz="16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𝐹𝑃</m:t>
                          </m:r>
                          <m:r>
                            <a:rPr lang="en-US" altLang="zh-CN" sz="16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𝑇𝑁</m:t>
                          </m:r>
                        </m:den>
                      </m:f>
                    </m:oMath>
                  </m:oMathPara>
                </a14:m>
                <a:endParaRPr lang="zh-CN" altLang="zh-CN" sz="1600" b="0" kern="100" dirty="0">
                  <a:solidFill>
                    <a:srgbClr val="000000"/>
                  </a:solidFill>
                  <a:effectLst/>
                  <a:latin typeface="黑体" panose="02010609060101010101" pitchFamily="2" charset="-122"/>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399"/>
                <a:ext cx="8134672" cy="2451721"/>
              </a:xfrm>
              <a:prstGeom prst="rect">
                <a:avLst/>
              </a:prstGeom>
              <a:blipFill>
                <a:blip r:embed="rId2"/>
                <a:stretch>
                  <a:fillRect l="-1049" t="-2233" b="-1737"/>
                </a:stretch>
              </a:blipFill>
              <a:ln w="9525">
                <a:noFill/>
                <a:miter lim="800000"/>
              </a:ln>
            </p:spPr>
            <p:txBody>
              <a:bodyPr/>
              <a:lstStyle/>
              <a:p>
                <a:r>
                  <a:rPr lang="zh-CN" altLang="en-US">
                    <a:noFill/>
                  </a:rPr>
                  <a:t> </a:t>
                </a:r>
              </a:p>
            </p:txBody>
          </p:sp>
        </mc:Fallback>
      </mc:AlternateContent>
      <p:sp>
        <p:nvSpPr>
          <p:cNvPr id="2" name="矩形 1"/>
          <p:cNvSpPr/>
          <p:nvPr/>
        </p:nvSpPr>
        <p:spPr>
          <a:xfrm>
            <a:off x="899592" y="4509120"/>
            <a:ext cx="8134672" cy="861774"/>
          </a:xfrm>
          <a:prstGeom prst="rect">
            <a:avLst/>
          </a:prstGeom>
        </p:spPr>
        <p:txBody>
          <a:bodyPr wrap="square">
            <a:spAutoFit/>
          </a:bodyPr>
          <a:lstStyle/>
          <a:p>
            <a:pPr algn="just" eaLnBrk="1" hangingPunct="1">
              <a:lnSpc>
                <a:spcPts val="2800"/>
              </a:lnSpc>
              <a:spcBef>
                <a:spcPts val="600"/>
              </a:spcBef>
              <a:spcAft>
                <a:spcPts val="600"/>
              </a:spcAft>
              <a:buFont typeface="黑体" panose="02010609060101010101" pitchFamily="49" charset="-122"/>
              <a:buChar char="-"/>
            </a:pPr>
            <a:r>
              <a:rPr lang="en-US" altLang="zh-CN" sz="1800" b="0" dirty="0">
                <a:solidFill>
                  <a:srgbClr val="002060"/>
                </a:solidFill>
              </a:rPr>
              <a:t>AUC</a:t>
            </a:r>
            <a:r>
              <a:rPr lang="zh-CN" altLang="en-US" sz="1800" b="0" dirty="0">
                <a:solidFill>
                  <a:srgbClr val="002060"/>
                </a:solidFill>
              </a:rPr>
              <a:t>（</a:t>
            </a:r>
            <a:r>
              <a:rPr lang="en-US" altLang="zh-CN" sz="1800" b="0" dirty="0">
                <a:solidFill>
                  <a:srgbClr val="002060"/>
                </a:solidFill>
              </a:rPr>
              <a:t>Area Under Curve</a:t>
            </a:r>
            <a:r>
              <a:rPr lang="zh-CN" altLang="en-US" sz="1800" b="0" dirty="0">
                <a:solidFill>
                  <a:srgbClr val="002060"/>
                </a:solidFill>
              </a:rPr>
              <a:t>）</a:t>
            </a:r>
            <a:endParaRPr lang="en-US" altLang="zh-CN" sz="1800" b="0" dirty="0">
              <a:solidFill>
                <a:srgbClr val="002060"/>
              </a:solidFill>
            </a:endParaRPr>
          </a:p>
          <a:p>
            <a:pPr marL="0" indent="0" eaLnBrk="1" hangingPunct="1">
              <a:lnSpc>
                <a:spcPts val="2600"/>
              </a:lnSpc>
              <a:spcBef>
                <a:spcPts val="0"/>
              </a:spcBef>
              <a:spcAft>
                <a:spcPts val="0"/>
              </a:spcAft>
              <a:buNone/>
            </a:pPr>
            <a:r>
              <a:rPr lang="zh-CN" altLang="en-US" sz="1800" b="0" dirty="0">
                <a:solidFill>
                  <a:srgbClr val="002060"/>
                </a:solidFill>
                <a:cs typeface="Times New Roman" panose="02020603050405020304" pitchFamily="18" charset="0"/>
              </a:rPr>
              <a:t>     不受阈值影响，可直观反映模型的整体预测能力</a:t>
            </a:r>
            <a:endParaRPr lang="en-US" altLang="zh-CN" sz="1800" b="0" dirty="0">
              <a:solidFill>
                <a:srgbClr val="002060"/>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1043608" y="5407788"/>
                <a:ext cx="4572000" cy="764697"/>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m:rPr>
                          <m:sty m:val="p"/>
                        </m:rPr>
                        <a:rPr lang="en-US" altLang="zh-CN" sz="1600">
                          <a:solidFill>
                            <a:srgbClr val="000000"/>
                          </a:solidFill>
                          <a:latin typeface="Cambria Math" panose="02040503050406030204" pitchFamily="18" charset="0"/>
                          <a:ea typeface="宋体" panose="02010600030101010101" pitchFamily="2" charset="-122"/>
                          <a:cs typeface="Times New Roman" panose="02020603050405020304" pitchFamily="18" charset="0"/>
                        </a:rPr>
                        <m:t>AUC</m:t>
                      </m:r>
                      <m:r>
                        <a:rPr lang="en-US" altLang="zh-CN" sz="1600">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nary>
                            <m:naryPr>
                              <m:chr m:val="∑"/>
                              <m:limLoc m:val="subSup"/>
                              <m:supHide m:val="on"/>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𝐹</m:t>
                              </m:r>
                            </m:sub>
                            <m:sup/>
                            <m:e>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1600">
                                      <a:solidFill>
                                        <a:srgbClr val="000000"/>
                                      </a:solidFill>
                                      <a:latin typeface="Cambria Math" panose="02040503050406030204" pitchFamily="18" charset="0"/>
                                      <a:ea typeface="宋体" panose="02010600030101010101" pitchFamily="2" charset="-122"/>
                                      <a:cs typeface="Times New Roman" panose="02020603050405020304" pitchFamily="18" charset="0"/>
                                    </a:rPr>
                                    <m:t>rank</m:t>
                                  </m:r>
                                </m:e>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𝑖</m:t>
                                  </m:r>
                                </m:sub>
                              </m:sSub>
                            </m:e>
                          </m:nary>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𝐹</m:t>
                                  </m:r>
                                </m:sub>
                              </m:s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𝐹</m:t>
                                  </m:r>
                                </m:sub>
                              </m:s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2</m:t>
                              </m:r>
                            </m:den>
                          </m:f>
                        </m:num>
                        <m:den>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𝑇</m:t>
                              </m:r>
                            </m:sub>
                          </m:s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600" i="1">
                                  <a:solidFill>
                                    <a:srgbClr val="000000"/>
                                  </a:solidFill>
                                  <a:latin typeface="Cambria Math" panose="02040503050406030204" pitchFamily="18" charset="0"/>
                                  <a:ea typeface="宋体" panose="02010600030101010101" pitchFamily="2" charset="-122"/>
                                  <a:cs typeface="Times New Roman" panose="02020603050405020304" pitchFamily="18" charset="0"/>
                                </a:rPr>
                                <m:t>𝐹</m:t>
                              </m:r>
                            </m:sub>
                          </m:sSub>
                        </m:den>
                      </m:f>
                    </m:oMath>
                  </m:oMathPara>
                </a14:m>
                <a:endParaRPr lang="zh-CN" altLang="en-US" sz="1600" dirty="0"/>
              </a:p>
            </p:txBody>
          </p:sp>
        </mc:Choice>
        <mc:Fallback xmlns="">
          <p:sp>
            <p:nvSpPr>
              <p:cNvPr id="3" name="矩形 2"/>
              <p:cNvSpPr>
                <a:spLocks noRot="1" noChangeAspect="1" noMove="1" noResize="1" noEditPoints="1" noAdjustHandles="1" noChangeArrowheads="1" noChangeShapeType="1" noTextEdit="1"/>
              </p:cNvSpPr>
              <p:nvPr/>
            </p:nvSpPr>
            <p:spPr>
              <a:xfrm>
                <a:off x="1043608" y="5407788"/>
                <a:ext cx="4572000" cy="76469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标注 6"/>
              <p:cNvSpPr/>
              <p:nvPr/>
            </p:nvSpPr>
            <p:spPr bwMode="auto">
              <a:xfrm>
                <a:off x="5796136" y="5407788"/>
                <a:ext cx="2556122" cy="1333580"/>
              </a:xfrm>
              <a:prstGeom prst="wedgeRectCallout">
                <a:avLst>
                  <a:gd name="adj1" fmla="val -85207"/>
                  <a:gd name="adj2" fmla="val -41269"/>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36000" tIns="45720" rIns="36000" bIns="45720" numCol="1" rtlCol="0" anchor="t" anchorCtr="0" compatLnSpc="1"/>
              <a:lstStyle/>
              <a:p>
                <a:pPr marL="342900" indent="-342900"/>
                <a14:m>
                  <m:oMath xmlns:m="http://schemas.openxmlformats.org/officeDocument/2006/math">
                    <m:sSub>
                      <m:sSubPr>
                        <m:ctrlPr>
                          <a:rPr lang="zh-CN" altLang="zh-CN" sz="1700" b="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700" b="0" i="1" kern="100">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700" b="0" i="1" kern="100">
                            <a:latin typeface="Cambria Math" panose="02040503050406030204" pitchFamily="18" charset="0"/>
                            <a:ea typeface="宋体" panose="02010600030101010101" pitchFamily="2" charset="-122"/>
                            <a:cs typeface="Times New Roman" panose="02020603050405020304" pitchFamily="18" charset="0"/>
                          </a:rPr>
                          <m:t>𝐹</m:t>
                        </m:r>
                      </m:sub>
                    </m:sSub>
                  </m:oMath>
                </a14:m>
                <a:r>
                  <a:rPr lang="zh-CN" altLang="zh-CN" sz="1700" b="0" kern="100" dirty="0">
                    <a:cs typeface="Times New Roman" panose="02020603050405020304" pitchFamily="18" charset="0"/>
                  </a:rPr>
                  <a:t>表示正样本的数目</a:t>
                </a:r>
                <a:endParaRPr lang="en-US" altLang="zh-CN" sz="1700" b="0" kern="100" dirty="0">
                  <a:cs typeface="Times New Roman" panose="02020603050405020304" pitchFamily="18" charset="0"/>
                </a:endParaRPr>
              </a:p>
              <a:p>
                <a:pPr marL="342900" indent="-342900"/>
                <a14:m>
                  <m:oMath xmlns:m="http://schemas.openxmlformats.org/officeDocument/2006/math">
                    <m:sSub>
                      <m:sSubPr>
                        <m:ctrlPr>
                          <a:rPr lang="zh-CN" altLang="zh-CN" sz="1700" b="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700" b="0" i="1" kern="100">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700" b="0" i="1" kern="100">
                            <a:latin typeface="Cambria Math" panose="02040503050406030204" pitchFamily="18" charset="0"/>
                            <a:ea typeface="宋体" panose="02010600030101010101" pitchFamily="2" charset="-122"/>
                            <a:cs typeface="Times New Roman" panose="02020603050405020304" pitchFamily="18" charset="0"/>
                          </a:rPr>
                          <m:t>𝑇</m:t>
                        </m:r>
                      </m:sub>
                    </m:sSub>
                  </m:oMath>
                </a14:m>
                <a:r>
                  <a:rPr lang="zh-CN" altLang="zh-CN" sz="1700" b="0" kern="100" dirty="0">
                    <a:cs typeface="Times New Roman" panose="02020603050405020304" pitchFamily="18" charset="0"/>
                  </a:rPr>
                  <a:t>表示负样本的数目</a:t>
                </a:r>
                <a:endParaRPr lang="en-US" altLang="zh-CN" sz="1700" b="0" kern="100" dirty="0">
                  <a:cs typeface="Times New Roman" panose="02020603050405020304" pitchFamily="18" charset="0"/>
                </a:endParaRPr>
              </a:p>
              <a:p>
                <a:pPr marL="342900" indent="-342900"/>
                <a:r>
                  <a:rPr lang="en-US" altLang="zh-CN" sz="1700" b="0" kern="100" dirty="0" err="1">
                    <a:cs typeface="Times New Roman" panose="02020603050405020304" pitchFamily="18" charset="0"/>
                  </a:rPr>
                  <a:t>rank</a:t>
                </a:r>
                <a:r>
                  <a:rPr lang="en-US" altLang="zh-CN" sz="1700" b="0" i="1" kern="100" baseline="-25000" dirty="0" err="1">
                    <a:cs typeface="Times New Roman" panose="02020603050405020304" pitchFamily="18" charset="0"/>
                  </a:rPr>
                  <a:t>i</a:t>
                </a:r>
                <a:r>
                  <a:rPr lang="zh-CN" altLang="zh-CN" sz="1700" b="0" kern="100" dirty="0">
                    <a:cs typeface="Times New Roman" panose="02020603050405020304" pitchFamily="18" charset="0"/>
                  </a:rPr>
                  <a:t>表示第</a:t>
                </a:r>
                <a:r>
                  <a:rPr lang="en-US" altLang="zh-CN" sz="1700" b="0" i="1" kern="100" dirty="0" err="1">
                    <a:cs typeface="Times New Roman" panose="02020603050405020304" pitchFamily="18" charset="0"/>
                  </a:rPr>
                  <a:t>i</a:t>
                </a:r>
                <a:r>
                  <a:rPr lang="zh-CN" altLang="zh-CN" sz="1700" b="0" kern="100" dirty="0">
                    <a:cs typeface="Times New Roman" panose="02020603050405020304" pitchFamily="18" charset="0"/>
                  </a:rPr>
                  <a:t>个样本的排位</a:t>
                </a:r>
                <a:endParaRPr lang="en-US" altLang="zh-CN" sz="1700" b="0" kern="100" dirty="0">
                  <a:cs typeface="Times New Roman" panose="02020603050405020304" pitchFamily="18" charset="0"/>
                </a:endParaRPr>
              </a:p>
              <a:p>
                <a:pPr marL="342900" indent="-342900"/>
                <a:r>
                  <a:rPr lang="en-US" altLang="zh-CN" sz="1700" b="0" i="1" kern="100" dirty="0">
                    <a:cs typeface="Times New Roman" panose="02020603050405020304" pitchFamily="18" charset="0"/>
                  </a:rPr>
                  <a:t>F</a:t>
                </a:r>
                <a:r>
                  <a:rPr lang="zh-CN" altLang="zh-CN" sz="1700" b="0" kern="100" dirty="0">
                    <a:cs typeface="Times New Roman" panose="02020603050405020304" pitchFamily="18" charset="0"/>
                  </a:rPr>
                  <a:t>表示正样本集合</a:t>
                </a:r>
                <a:endParaRPr kumimoji="1" lang="zh-CN" altLang="en-US" sz="1700" b="1" i="0" u="none" strike="noStrike" cap="none" normalizeH="0" baseline="0" dirty="0">
                  <a:ln>
                    <a:noFill/>
                  </a:ln>
                  <a:solidFill>
                    <a:srgbClr val="000000"/>
                  </a:solidFill>
                  <a:effectLst/>
                </a:endParaRPr>
              </a:p>
            </p:txBody>
          </p:sp>
        </mc:Choice>
        <mc:Fallback xmlns="">
          <p:sp>
            <p:nvSpPr>
              <p:cNvPr id="7" name="矩形标注 6"/>
              <p:cNvSpPr>
                <a:spLocks noRot="1" noChangeAspect="1" noMove="1" noResize="1" noEditPoints="1" noAdjustHandles="1" noChangeArrowheads="1" noChangeShapeType="1" noTextEdit="1"/>
              </p:cNvSpPr>
              <p:nvPr/>
            </p:nvSpPr>
            <p:spPr bwMode="auto">
              <a:xfrm>
                <a:off x="5796136" y="5407788"/>
                <a:ext cx="2556122" cy="1333580"/>
              </a:xfrm>
              <a:prstGeom prst="wedgeRectCallout">
                <a:avLst>
                  <a:gd name="adj1" fmla="val -85207"/>
                  <a:gd name="adj2" fmla="val -41269"/>
                </a:avLst>
              </a:prstGeom>
              <a:blipFill>
                <a:blip r:embed="rId4"/>
                <a:stretch>
                  <a:fillRect t="-1357" r="-1406" b="-2715"/>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评价指标 </a:t>
            </a:r>
            <a:r>
              <a:rPr lang="en-US" altLang="zh-CN" dirty="0">
                <a:ea typeface="黑体" panose="02010609060101010101" pitchFamily="2" charset="-122"/>
              </a:rPr>
              <a:t>(4)</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899592" y="2057399"/>
                <a:ext cx="8134672" cy="475597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评价指标</a:t>
                </a:r>
                <a:endParaRPr lang="zh-CN" altLang="zh-CN" sz="1800" b="0" kern="100" dirty="0">
                  <a:effectLst/>
                  <a:ea typeface="黑体" panose="02010609060101010101" pitchFamily="2" charset="-122"/>
                  <a:cs typeface="Times New Roman" panose="02020603050405020304" pitchFamily="18" charset="0"/>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模块度（</a:t>
                </a:r>
                <a:r>
                  <a:rPr lang="en-US" altLang="zh-CN" sz="2000" b="0" dirty="0">
                    <a:solidFill>
                      <a:srgbClr val="002060"/>
                    </a:solidFill>
                    <a:latin typeface="+mj-lt"/>
                    <a:ea typeface="黑体" panose="02010609060101010101" pitchFamily="2" charset="-122"/>
                  </a:rPr>
                  <a:t>Modularity</a:t>
                </a:r>
                <a:r>
                  <a:rPr lang="zh-CN" altLang="en-US"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eaLnBrk="1" hangingPunct="1">
                  <a:lnSpc>
                    <a:spcPct val="150000"/>
                  </a:lnSpc>
                  <a:spcBef>
                    <a:spcPts val="0"/>
                  </a:spcBef>
                  <a:spcAft>
                    <a:spcPts val="0"/>
                  </a:spcAft>
                  <a:buNone/>
                </a:pPr>
                <a:r>
                  <a:rPr lang="en-US" altLang="zh-CN" sz="1800" b="0" dirty="0">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用于评估图划分的优劣，反映划分子图内部的边数与随机情况下的边数之差：</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algn="ctr" eaLnBrk="1" hangingPunct="1">
                  <a:lnSpc>
                    <a:spcPct val="130000"/>
                  </a:lnSpc>
                  <a:spcBef>
                    <a:spcPts val="0"/>
                  </a:spcBef>
                  <a:spcAft>
                    <a:spcPts val="600"/>
                  </a:spcAft>
                  <a:buNone/>
                </a:pPr>
                <a14:m>
                  <m:oMathPara xmlns:m="http://schemas.openxmlformats.org/officeDocument/2006/math">
                    <m:oMathParaPr>
                      <m:jc m:val="centerGroup"/>
                    </m:oMathParaPr>
                    <m:oMath xmlns:m="http://schemas.openxmlformats.org/officeDocument/2006/math">
                      <m:r>
                        <a:rPr lang="en-US" altLang="zh-CN" sz="1800" b="0" i="1" smtClean="0">
                          <a:solidFill>
                            <a:srgbClr val="002060"/>
                          </a:solidFill>
                          <a:latin typeface="Cambria Math" panose="02040503050406030204" pitchFamily="18" charset="0"/>
                        </a:rPr>
                        <m:t>𝑄</m:t>
                      </m:r>
                      <m:r>
                        <a:rPr lang="en-US" altLang="zh-CN" sz="1800" b="0">
                          <a:solidFill>
                            <a:srgbClr val="002060"/>
                          </a:solidFill>
                          <a:latin typeface="Cambria Math" panose="02040503050406030204" pitchFamily="18" charset="0"/>
                        </a:rPr>
                        <m:t>=</m:t>
                      </m:r>
                      <m:f>
                        <m:fPr>
                          <m:ctrlPr>
                            <a:rPr lang="zh-CN" altLang="zh-CN" sz="1800" b="0" i="1">
                              <a:solidFill>
                                <a:srgbClr val="002060"/>
                              </a:solidFill>
                              <a:latin typeface="Cambria Math" panose="02040503050406030204" pitchFamily="18" charset="0"/>
                            </a:rPr>
                          </m:ctrlPr>
                        </m:fPr>
                        <m:num>
                          <m:r>
                            <a:rPr lang="en-US" altLang="zh-CN" sz="1800" b="0" i="1">
                              <a:solidFill>
                                <a:srgbClr val="002060"/>
                              </a:solidFill>
                              <a:latin typeface="Cambria Math" panose="02040503050406030204" pitchFamily="18" charset="0"/>
                            </a:rPr>
                            <m:t>1</m:t>
                          </m:r>
                        </m:num>
                        <m:den>
                          <m:r>
                            <a:rPr lang="en-US" altLang="zh-CN" sz="1800" b="0" i="1">
                              <a:solidFill>
                                <a:srgbClr val="002060"/>
                              </a:solidFill>
                              <a:latin typeface="Cambria Math" panose="02040503050406030204" pitchFamily="18" charset="0"/>
                            </a:rPr>
                            <m:t>2</m:t>
                          </m:r>
                          <m:r>
                            <a:rPr lang="en-US" altLang="zh-CN" sz="1800" b="0" i="1">
                              <a:solidFill>
                                <a:srgbClr val="002060"/>
                              </a:solidFill>
                              <a:latin typeface="Cambria Math" panose="02040503050406030204" pitchFamily="18" charset="0"/>
                            </a:rPr>
                            <m:t>𝑀</m:t>
                          </m:r>
                        </m:den>
                      </m:f>
                      <m:nary>
                        <m:naryPr>
                          <m:chr m:val="∑"/>
                          <m:limLoc m:val="undOvr"/>
                          <m:supHide m:val="on"/>
                          <m:ctrlPr>
                            <a:rPr lang="zh-CN" altLang="zh-CN" sz="1800" b="0" i="1">
                              <a:solidFill>
                                <a:srgbClr val="002060"/>
                              </a:solidFill>
                              <a:latin typeface="Cambria Math" panose="02040503050406030204" pitchFamily="18" charset="0"/>
                            </a:rPr>
                          </m:ctrlPr>
                        </m:naryPr>
                        <m:sub>
                          <m:r>
                            <a:rPr lang="en-US" altLang="zh-CN" sz="1800" b="0" i="1">
                              <a:solidFill>
                                <a:srgbClr val="002060"/>
                              </a:solidFill>
                              <a:latin typeface="Cambria Math" panose="02040503050406030204" pitchFamily="18" charset="0"/>
                            </a:rPr>
                            <m:t>𝑖</m:t>
                          </m:r>
                          <m:r>
                            <a:rPr lang="en-US" altLang="zh-CN" sz="1800" b="0" i="1">
                              <a:solidFill>
                                <a:srgbClr val="002060"/>
                              </a:solidFill>
                              <a:latin typeface="Cambria Math" panose="02040503050406030204" pitchFamily="18" charset="0"/>
                            </a:rPr>
                            <m:t>≠</m:t>
                          </m:r>
                          <m:r>
                            <a:rPr lang="en-US" altLang="zh-CN" sz="1800" b="0" i="1">
                              <a:solidFill>
                                <a:srgbClr val="002060"/>
                              </a:solidFill>
                              <a:latin typeface="Cambria Math" panose="02040503050406030204" pitchFamily="18" charset="0"/>
                            </a:rPr>
                            <m:t>𝑗</m:t>
                          </m:r>
                        </m:sub>
                        <m:sup/>
                        <m:e>
                          <m:r>
                            <a:rPr lang="en-US" altLang="zh-CN" sz="1800" b="0" i="1">
                              <a:solidFill>
                                <a:srgbClr val="002060"/>
                              </a:solidFill>
                              <a:latin typeface="Cambria Math" panose="02040503050406030204" pitchFamily="18" charset="0"/>
                            </a:rPr>
                            <m:t>(</m:t>
                          </m:r>
                          <m:sSub>
                            <m:sSubPr>
                              <m:ctrlPr>
                                <a:rPr lang="zh-CN" altLang="zh-CN" sz="1800" b="0" i="1">
                                  <a:solidFill>
                                    <a:srgbClr val="002060"/>
                                  </a:solidFill>
                                  <a:latin typeface="Cambria Math" panose="02040503050406030204" pitchFamily="18" charset="0"/>
                                </a:rPr>
                              </m:ctrlPr>
                            </m:sSubPr>
                            <m:e>
                              <m:r>
                                <m:rPr>
                                  <m:sty m:val="p"/>
                                </m:rPr>
                                <a:rPr lang="en-US" altLang="zh-CN" sz="1800" b="0">
                                  <a:solidFill>
                                    <a:srgbClr val="002060"/>
                                  </a:solidFill>
                                  <a:latin typeface="Cambria Math" panose="02040503050406030204" pitchFamily="18" charset="0"/>
                                </a:rPr>
                                <m:t>A</m:t>
                              </m:r>
                            </m:e>
                            <m:sub>
                              <m:r>
                                <a:rPr lang="en-US" altLang="zh-CN" sz="1800" b="0" i="1">
                                  <a:solidFill>
                                    <a:srgbClr val="002060"/>
                                  </a:solidFill>
                                  <a:latin typeface="Cambria Math" panose="02040503050406030204" pitchFamily="18" charset="0"/>
                                </a:rPr>
                                <m:t>𝑖𝑗</m:t>
                              </m:r>
                            </m:sub>
                          </m:sSub>
                          <m:r>
                            <a:rPr lang="en-US" altLang="zh-CN" sz="1800" b="0" i="1">
                              <a:solidFill>
                                <a:srgbClr val="002060"/>
                              </a:solidFill>
                              <a:latin typeface="Cambria Math" panose="02040503050406030204" pitchFamily="18" charset="0"/>
                            </a:rPr>
                            <m:t>−</m:t>
                          </m:r>
                          <m:f>
                            <m:fPr>
                              <m:ctrlPr>
                                <a:rPr lang="zh-CN" altLang="zh-CN" sz="1800" b="0" i="1">
                                  <a:solidFill>
                                    <a:srgbClr val="002060"/>
                                  </a:solidFill>
                                  <a:latin typeface="Cambria Math" panose="02040503050406030204" pitchFamily="18" charset="0"/>
                                </a:rPr>
                              </m:ctrlPr>
                            </m:fPr>
                            <m:num>
                              <m:sSub>
                                <m:sSubPr>
                                  <m:ctrlPr>
                                    <a:rPr lang="zh-CN" altLang="zh-CN" sz="1800" b="0" i="1">
                                      <a:solidFill>
                                        <a:srgbClr val="002060"/>
                                      </a:solidFill>
                                      <a:latin typeface="Cambria Math" panose="02040503050406030204" pitchFamily="18" charset="0"/>
                                    </a:rPr>
                                  </m:ctrlPr>
                                </m:sSubPr>
                                <m:e>
                                  <m:r>
                                    <a:rPr lang="en-US" altLang="zh-CN" sz="1800" b="0" i="1">
                                      <a:solidFill>
                                        <a:srgbClr val="002060"/>
                                      </a:solidFill>
                                      <a:latin typeface="Cambria Math" panose="02040503050406030204" pitchFamily="18" charset="0"/>
                                    </a:rPr>
                                    <m:t>𝑑</m:t>
                                  </m:r>
                                </m:e>
                                <m:sub>
                                  <m:r>
                                    <a:rPr lang="en-US" altLang="zh-CN" sz="1800" b="0" i="1">
                                      <a:solidFill>
                                        <a:srgbClr val="002060"/>
                                      </a:solidFill>
                                      <a:latin typeface="Cambria Math" panose="02040503050406030204" pitchFamily="18" charset="0"/>
                                    </a:rPr>
                                    <m:t>𝑖</m:t>
                                  </m:r>
                                </m:sub>
                              </m:sSub>
                              <m:sSub>
                                <m:sSubPr>
                                  <m:ctrlPr>
                                    <a:rPr lang="zh-CN" altLang="zh-CN" sz="1800" b="0" i="1">
                                      <a:solidFill>
                                        <a:srgbClr val="002060"/>
                                      </a:solidFill>
                                      <a:latin typeface="Cambria Math" panose="02040503050406030204" pitchFamily="18" charset="0"/>
                                    </a:rPr>
                                  </m:ctrlPr>
                                </m:sSubPr>
                                <m:e>
                                  <m:r>
                                    <a:rPr lang="en-US" altLang="zh-CN" sz="1800" b="0" i="1">
                                      <a:solidFill>
                                        <a:srgbClr val="002060"/>
                                      </a:solidFill>
                                      <a:latin typeface="Cambria Math" panose="02040503050406030204" pitchFamily="18" charset="0"/>
                                    </a:rPr>
                                    <m:t>𝑑</m:t>
                                  </m:r>
                                </m:e>
                                <m:sub>
                                  <m:r>
                                    <a:rPr lang="en-US" altLang="zh-CN" sz="1800" b="0" i="1">
                                      <a:solidFill>
                                        <a:srgbClr val="002060"/>
                                      </a:solidFill>
                                      <a:latin typeface="Cambria Math" panose="02040503050406030204" pitchFamily="18" charset="0"/>
                                    </a:rPr>
                                    <m:t>𝑗</m:t>
                                  </m:r>
                                </m:sub>
                              </m:sSub>
                            </m:num>
                            <m:den>
                              <m:r>
                                <a:rPr lang="en-US" altLang="zh-CN" sz="1800" b="0" i="1">
                                  <a:solidFill>
                                    <a:srgbClr val="002060"/>
                                  </a:solidFill>
                                  <a:latin typeface="Cambria Math" panose="02040503050406030204" pitchFamily="18" charset="0"/>
                                </a:rPr>
                                <m:t>2</m:t>
                              </m:r>
                              <m:r>
                                <a:rPr lang="en-US" altLang="zh-CN" sz="1800" b="0" i="1">
                                  <a:solidFill>
                                    <a:srgbClr val="002060"/>
                                  </a:solidFill>
                                  <a:latin typeface="Cambria Math" panose="02040503050406030204" pitchFamily="18" charset="0"/>
                                </a:rPr>
                                <m:t>𝑀</m:t>
                              </m:r>
                            </m:den>
                          </m:f>
                          <m:r>
                            <a:rPr lang="en-US" altLang="zh-CN" sz="1800" b="0" i="1">
                              <a:solidFill>
                                <a:srgbClr val="002060"/>
                              </a:solidFill>
                              <a:latin typeface="Cambria Math" panose="02040503050406030204" pitchFamily="18" charset="0"/>
                            </a:rPr>
                            <m:t>)</m:t>
                          </m:r>
                        </m:e>
                      </m:nary>
                      <m:sSup>
                        <m:sSupPr>
                          <m:ctrlPr>
                            <a:rPr lang="zh-CN" altLang="zh-CN" sz="1800" b="0" i="1">
                              <a:solidFill>
                                <a:srgbClr val="002060"/>
                              </a:solidFill>
                              <a:latin typeface="Cambria Math" panose="02040503050406030204" pitchFamily="18" charset="0"/>
                            </a:rPr>
                          </m:ctrlPr>
                        </m:sSupPr>
                        <m:e>
                          <m:r>
                            <a:rPr lang="en-US" altLang="zh-CN" sz="1800" b="0" i="1">
                              <a:solidFill>
                                <a:srgbClr val="002060"/>
                              </a:solidFill>
                              <a:latin typeface="Cambria Math" panose="02040503050406030204" pitchFamily="18" charset="0"/>
                            </a:rPr>
                            <m:t>𝛿</m:t>
                          </m:r>
                        </m:e>
                        <m:sup>
                          <m:r>
                            <a:rPr lang="en-US" altLang="zh-CN" sz="1800" b="0" i="1">
                              <a:solidFill>
                                <a:srgbClr val="002060"/>
                              </a:solidFill>
                              <a:latin typeface="Cambria Math" panose="02040503050406030204" pitchFamily="18" charset="0"/>
                            </a:rPr>
                            <m:t>𝑖𝑗</m:t>
                          </m:r>
                        </m:sup>
                      </m:sSup>
                    </m:oMath>
                  </m:oMathPara>
                </a14:m>
                <a:endParaRPr lang="en-US" altLang="zh-CN" sz="1800" b="0" dirty="0">
                  <a:solidFill>
                    <a:srgbClr val="002060"/>
                  </a:solidFill>
                  <a:effectLst/>
                  <a:ea typeface="黑体" panose="02010609060101010101" pitchFamily="2" charset="-122"/>
                  <a:cs typeface="Times New Roman" panose="02020603050405020304" pitchFamily="18" charset="0"/>
                </a:endParaRP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899592" y="2057399"/>
                <a:ext cx="8134672" cy="4755977"/>
              </a:xfrm>
              <a:prstGeom prst="rect">
                <a:avLst/>
              </a:prstGeom>
              <a:blipFill>
                <a:blip r:embed="rId2"/>
                <a:stretch>
                  <a:fillRect l="-1049" t="-1536" r="-2624"/>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标注 4"/>
              <p:cNvSpPr/>
              <p:nvPr/>
            </p:nvSpPr>
            <p:spPr bwMode="auto">
              <a:xfrm>
                <a:off x="1762572" y="4941168"/>
                <a:ext cx="6481836" cy="802406"/>
              </a:xfrm>
              <a:prstGeom prst="wedgeRectCallout">
                <a:avLst>
                  <a:gd name="adj1" fmla="val 598"/>
                  <a:gd name="adj2" fmla="val -109592"/>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buFont typeface="Wingdings" panose="05000000000000000000" pitchFamily="2" charset="2"/>
                  <a:buChar char="ü"/>
                </a:pPr>
                <a:r>
                  <a:rPr lang="en-US" altLang="zh-CN" sz="1900" dirty="0"/>
                  <a:t>A</a:t>
                </a:r>
                <a:r>
                  <a:rPr lang="zh-CN" altLang="zh-CN" sz="1900" b="0" dirty="0"/>
                  <a:t>是图的邻接矩阵，</a:t>
                </a:r>
                <a:r>
                  <a:rPr lang="en-US" altLang="zh-CN" sz="1900" b="0" i="1" dirty="0"/>
                  <a:t>M</a:t>
                </a:r>
                <a:r>
                  <a:rPr lang="zh-CN" altLang="zh-CN" sz="1900" b="0" dirty="0"/>
                  <a:t>是图的总边数，</a:t>
                </a:r>
                <a:r>
                  <a:rPr lang="en-US" altLang="zh-CN" sz="1900" b="0" i="1" dirty="0"/>
                  <a:t>d</a:t>
                </a:r>
                <a:r>
                  <a:rPr lang="zh-CN" altLang="zh-CN" sz="1900" b="0" dirty="0"/>
                  <a:t>表示节点的度数</a:t>
                </a:r>
                <a:endParaRPr lang="en-US" altLang="zh-CN" sz="1900" b="0" dirty="0"/>
              </a:p>
              <a:p>
                <a:pPr marL="342900" indent="-342900">
                  <a:lnSpc>
                    <a:spcPts val="2600"/>
                  </a:lnSpc>
                  <a:buFont typeface="Wingdings" panose="05000000000000000000" pitchFamily="2" charset="2"/>
                  <a:buChar char="ü"/>
                </a:pPr>
                <a:r>
                  <a:rPr lang="zh-CN" altLang="zh-CN" sz="1900" b="0" dirty="0"/>
                  <a:t>如果节点</a:t>
                </a:r>
                <a:r>
                  <a:rPr lang="en-US" altLang="zh-CN" sz="1900" b="0" i="1" dirty="0"/>
                  <a:t>v</a:t>
                </a:r>
                <a:r>
                  <a:rPr lang="en-US" altLang="zh-CN" sz="1900" b="0" i="1" baseline="-25000" dirty="0"/>
                  <a:t>i</a:t>
                </a:r>
                <a:r>
                  <a:rPr lang="zh-CN" altLang="zh-CN" sz="1900" b="0" dirty="0"/>
                  <a:t>和</a:t>
                </a:r>
                <a:r>
                  <a:rPr lang="en-US" altLang="zh-CN" sz="1900" b="0" i="1" dirty="0"/>
                  <a:t>v</a:t>
                </a:r>
                <a:r>
                  <a:rPr lang="en-US" altLang="zh-CN" sz="1900" b="0" i="1" baseline="-25000" dirty="0"/>
                  <a:t>i</a:t>
                </a:r>
                <a:r>
                  <a:rPr lang="zh-CN" altLang="zh-CN" sz="1900" b="0" dirty="0"/>
                  <a:t>同属于一个社区，则有</a:t>
                </a:r>
                <a14:m>
                  <m:oMath xmlns:m="http://schemas.openxmlformats.org/officeDocument/2006/math">
                    <m:sSup>
                      <m:sSupPr>
                        <m:ctrlPr>
                          <a:rPr lang="zh-CN" altLang="zh-CN" sz="1900" b="0" i="1">
                            <a:latin typeface="Cambria Math" panose="02040503050406030204" pitchFamily="18" charset="0"/>
                          </a:rPr>
                        </m:ctrlPr>
                      </m:sSupPr>
                      <m:e>
                        <m:r>
                          <a:rPr lang="en-US" altLang="zh-CN" sz="1900" b="0" i="1">
                            <a:latin typeface="Cambria Math" panose="02040503050406030204" pitchFamily="18" charset="0"/>
                          </a:rPr>
                          <m:t>𝛿</m:t>
                        </m:r>
                      </m:e>
                      <m:sup>
                        <m:r>
                          <a:rPr lang="en-US" altLang="zh-CN" sz="1900" b="0" i="1">
                            <a:latin typeface="Cambria Math" panose="02040503050406030204" pitchFamily="18" charset="0"/>
                          </a:rPr>
                          <m:t>𝑖𝑗</m:t>
                        </m:r>
                      </m:sup>
                    </m:sSup>
                  </m:oMath>
                </a14:m>
                <a:r>
                  <a:rPr lang="zh-CN" altLang="zh-CN" sz="1900" b="0" dirty="0"/>
                  <a:t>为</a:t>
                </a:r>
                <a:r>
                  <a:rPr lang="en-US" altLang="zh-CN" sz="1900" b="0" dirty="0"/>
                  <a:t>1</a:t>
                </a:r>
                <a:r>
                  <a:rPr lang="zh-CN" altLang="zh-CN" sz="1900" b="0" dirty="0"/>
                  <a:t>，否则为</a:t>
                </a:r>
                <a:r>
                  <a:rPr lang="en-US" altLang="zh-CN" sz="1900" b="0" dirty="0"/>
                  <a:t>0</a:t>
                </a:r>
                <a:endParaRPr kumimoji="1" lang="zh-CN" altLang="en-US" sz="1900" b="1" i="0" u="none" strike="noStrike" cap="none" normalizeH="0" baseline="0" dirty="0">
                  <a:ln>
                    <a:noFill/>
                  </a:ln>
                  <a:solidFill>
                    <a:srgbClr val="000000"/>
                  </a:solidFill>
                  <a:effectLst/>
                </a:endParaRPr>
              </a:p>
            </p:txBody>
          </p:sp>
        </mc:Choice>
        <mc:Fallback xmlns="">
          <p:sp>
            <p:nvSpPr>
              <p:cNvPr id="5" name="矩形标注 4"/>
              <p:cNvSpPr>
                <a:spLocks noRot="1" noChangeAspect="1" noMove="1" noResize="1" noEditPoints="1" noAdjustHandles="1" noChangeArrowheads="1" noChangeShapeType="1" noTextEdit="1"/>
              </p:cNvSpPr>
              <p:nvPr/>
            </p:nvSpPr>
            <p:spPr bwMode="auto">
              <a:xfrm>
                <a:off x="1762572" y="4941168"/>
                <a:ext cx="6481836" cy="802406"/>
              </a:xfrm>
              <a:prstGeom prst="wedgeRectCallout">
                <a:avLst>
                  <a:gd name="adj1" fmla="val 598"/>
                  <a:gd name="adj2" fmla="val -109592"/>
                </a:avLst>
              </a:prstGeom>
              <a:blipFill>
                <a:blip r:embed="rId3"/>
                <a:stretch>
                  <a:fillRect l="-563" b="-3774"/>
                </a:stretch>
              </a:blipFill>
              <a:ln w="9525" cap="flat" cmpd="sng" algn="ctr">
                <a:solidFill>
                  <a:schemeClr val="tx1"/>
                </a:solidFill>
                <a:prstDash val="solid"/>
                <a:round/>
                <a:headEnd type="none" w="med" len="med"/>
                <a:tailEnd type="none" w="med" len="med"/>
              </a:ln>
            </p:spPr>
            <p:txBody>
              <a:bodyPr/>
              <a:lstStyle/>
              <a:p>
                <a:r>
                  <a:rPr lang="zh-CN" altLang="en-US">
                    <a:noFill/>
                  </a:rPr>
                  <a:t> </a:t>
                </a:r>
              </a:p>
            </p:txBody>
          </p:sp>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评价指标 </a:t>
            </a:r>
            <a:r>
              <a:rPr lang="en-US" altLang="zh-CN" dirty="0">
                <a:ea typeface="黑体" panose="02010609060101010101" pitchFamily="2" charset="-122"/>
              </a:rPr>
              <a:t>(5)</a:t>
            </a:r>
            <a:endParaRPr lang="zh-CN" altLang="en-US" dirty="0">
              <a:ea typeface="黑体" panose="02010609060101010101" pitchFamily="2" charset="-122"/>
            </a:endParaRPr>
          </a:p>
        </p:txBody>
      </p:sp>
      <mc:AlternateContent xmlns:mc="http://schemas.openxmlformats.org/markup-compatibility/2006">
        <mc:Choice xmlns:a14="http://schemas.microsoft.com/office/drawing/2010/main" Requires="a14">
          <p:sp>
            <p:nvSpPr>
              <p:cNvPr id="6" name="Rectangle 3"/>
              <p:cNvSpPr txBox="1">
                <a:spLocks noChangeArrowheads="1"/>
              </p:cNvSpPr>
              <p:nvPr/>
            </p:nvSpPr>
            <p:spPr bwMode="auto">
              <a:xfrm>
                <a:off x="887760" y="2019771"/>
                <a:ext cx="8134672" cy="4755977"/>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400" kern="0" dirty="0">
                    <a:solidFill>
                      <a:srgbClr val="0000FF"/>
                    </a:solidFill>
                    <a:latin typeface="Times New Roman" panose="02020603050405020304" pitchFamily="18" charset="0"/>
                    <a:ea typeface="黑体" panose="02010609060101010101" pitchFamily="2" charset="-122"/>
                  </a:rPr>
                  <a:t>评价指标</a:t>
                </a:r>
                <a:endParaRPr lang="zh-CN" altLang="zh-CN" sz="1800" b="0" kern="100" dirty="0">
                  <a:effectLst/>
                  <a:ea typeface="黑体" panose="02010609060101010101" pitchFamily="2" charset="-122"/>
                  <a:cs typeface="Times New Roman" panose="02020603050405020304" pitchFamily="18" charset="0"/>
                </a:endParaRPr>
              </a:p>
              <a:p>
                <a:pPr algn="just" eaLnBrk="1" hangingPunct="1">
                  <a:lnSpc>
                    <a:spcPts val="2800"/>
                  </a:lnSpc>
                  <a:spcBef>
                    <a:spcPts val="600"/>
                  </a:spcBef>
                  <a:spcAft>
                    <a:spcPts val="600"/>
                  </a:spcAft>
                  <a:buFont typeface="黑体" panose="02010609060101010101" pitchFamily="49" charset="-122"/>
                  <a:buChar char="-"/>
                </a:pPr>
                <a:r>
                  <a:rPr lang="zh-CN" altLang="en-US" sz="2000" b="0" dirty="0">
                    <a:solidFill>
                      <a:srgbClr val="002060"/>
                    </a:solidFill>
                    <a:latin typeface="+mj-lt"/>
                    <a:ea typeface="黑体" panose="02010609060101010101" pitchFamily="2" charset="-122"/>
                  </a:rPr>
                  <a:t>归一化互信息（</a:t>
                </a:r>
                <a:r>
                  <a:rPr lang="en-US" altLang="zh-CN" sz="2000" b="0" dirty="0">
                    <a:solidFill>
                      <a:srgbClr val="002060"/>
                    </a:solidFill>
                    <a:latin typeface="+mj-lt"/>
                    <a:ea typeface="黑体" panose="02010609060101010101" pitchFamily="2" charset="-122"/>
                  </a:rPr>
                  <a:t>Normalized Mutual Information, NMI</a:t>
                </a:r>
                <a:r>
                  <a:rPr lang="zh-CN" altLang="en-US" sz="2000" b="0" dirty="0">
                    <a:solidFill>
                      <a:srgbClr val="002060"/>
                    </a:solidFill>
                    <a:latin typeface="+mj-lt"/>
                    <a:ea typeface="黑体" panose="02010609060101010101" pitchFamily="2" charset="-122"/>
                  </a:rPr>
                  <a:t>）</a:t>
                </a:r>
                <a:endParaRPr lang="en-US" altLang="zh-CN" sz="2000" b="0" dirty="0">
                  <a:solidFill>
                    <a:srgbClr val="002060"/>
                  </a:solidFill>
                  <a:latin typeface="+mj-lt"/>
                  <a:ea typeface="黑体" panose="02010609060101010101" pitchFamily="2" charset="-122"/>
                </a:endParaRPr>
              </a:p>
              <a:p>
                <a:pPr marL="0" indent="0" eaLnBrk="1" hangingPunct="1">
                  <a:lnSpc>
                    <a:spcPct val="150000"/>
                  </a:lnSpc>
                  <a:spcBef>
                    <a:spcPts val="0"/>
                  </a:spcBef>
                  <a:spcAft>
                    <a:spcPts val="0"/>
                  </a:spcAft>
                  <a:buNone/>
                </a:pPr>
                <a:r>
                  <a:rPr lang="zh-CN" altLang="en-US" sz="1800" b="0" dirty="0">
                    <a:solidFill>
                      <a:srgbClr val="002060"/>
                    </a:solidFill>
                    <a:effectLst/>
                    <a:ea typeface="黑体" panose="02010609060101010101" pitchFamily="2" charset="-122"/>
                    <a:cs typeface="Times New Roman" panose="02020603050405020304" pitchFamily="18" charset="0"/>
                  </a:rPr>
                  <a:t>      常用于度量两次图划分的相似程度。一般而言，将划分后所得分配矩阵</a:t>
                </a:r>
                <a:r>
                  <a:rPr lang="en-US" altLang="zh-CN" sz="1800" dirty="0">
                    <a:solidFill>
                      <a:srgbClr val="002060"/>
                    </a:solidFill>
                    <a:effectLst/>
                    <a:ea typeface="黑体" panose="02010609060101010101" pitchFamily="2" charset="-122"/>
                    <a:cs typeface="Times New Roman" panose="02020603050405020304" pitchFamily="18" charset="0"/>
                  </a:rPr>
                  <a:t>R</a:t>
                </a:r>
                <a:r>
                  <a:rPr lang="zh-CN" altLang="en-US" sz="1800" b="0" dirty="0">
                    <a:solidFill>
                      <a:srgbClr val="002060"/>
                    </a:solidFill>
                    <a:effectLst/>
                    <a:ea typeface="黑体" panose="02010609060101010101" pitchFamily="2" charset="-122"/>
                    <a:cs typeface="Times New Roman" panose="02020603050405020304" pitchFamily="18" charset="0"/>
                  </a:rPr>
                  <a:t>与</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eaLnBrk="1" hangingPunct="1">
                  <a:lnSpc>
                    <a:spcPct val="150000"/>
                  </a:lnSpc>
                  <a:spcBef>
                    <a:spcPts val="0"/>
                  </a:spcBef>
                  <a:spcAft>
                    <a:spcPts val="0"/>
                  </a:spcAft>
                  <a:buNone/>
                </a:pPr>
                <a:r>
                  <a:rPr lang="en-US" altLang="zh-CN" sz="1800" b="0" dirty="0">
                    <a:solidFill>
                      <a:srgbClr val="002060"/>
                    </a:solidFill>
                    <a:ea typeface="黑体" panose="02010609060101010101" pitchFamily="2" charset="-122"/>
                    <a:cs typeface="Times New Roman" panose="02020603050405020304" pitchFamily="18" charset="0"/>
                  </a:rPr>
                  <a:t>      </a:t>
                </a:r>
                <a:r>
                  <a:rPr lang="zh-CN" altLang="en-US" sz="1800" b="0" dirty="0">
                    <a:solidFill>
                      <a:srgbClr val="002060"/>
                    </a:solidFill>
                    <a:effectLst/>
                    <a:ea typeface="黑体" panose="02010609060101010101" pitchFamily="2" charset="-122"/>
                    <a:cs typeface="Times New Roman" panose="02020603050405020304" pitchFamily="18" charset="0"/>
                  </a:rPr>
                  <a:t>节点真实分配矩阵</a:t>
                </a:r>
                <a:r>
                  <a:rPr lang="en-US" altLang="zh-CN" sz="1800" dirty="0">
                    <a:solidFill>
                      <a:srgbClr val="002060"/>
                    </a:solidFill>
                    <a:effectLst/>
                    <a:ea typeface="黑体" panose="02010609060101010101" pitchFamily="2" charset="-122"/>
                    <a:cs typeface="Times New Roman" panose="02020603050405020304" pitchFamily="18" charset="0"/>
                  </a:rPr>
                  <a:t>Y</a:t>
                </a:r>
                <a:r>
                  <a:rPr lang="zh-CN" altLang="en-US" sz="1800" b="0" dirty="0">
                    <a:solidFill>
                      <a:srgbClr val="002060"/>
                    </a:solidFill>
                    <a:effectLst/>
                    <a:ea typeface="黑体" panose="02010609060101010101" pitchFamily="2" charset="-122"/>
                    <a:cs typeface="Times New Roman" panose="02020603050405020304" pitchFamily="18" charset="0"/>
                  </a:rPr>
                  <a:t>相比较，若</a:t>
                </a:r>
                <a:r>
                  <a:rPr lang="en-US" altLang="zh-CN" sz="1800" dirty="0">
                    <a:solidFill>
                      <a:srgbClr val="002060"/>
                    </a:solidFill>
                    <a:effectLst/>
                    <a:ea typeface="黑体" panose="02010609060101010101" pitchFamily="2" charset="-122"/>
                    <a:cs typeface="Times New Roman" panose="02020603050405020304" pitchFamily="18" charset="0"/>
                  </a:rPr>
                  <a:t>Z</a:t>
                </a:r>
                <a:r>
                  <a:rPr lang="zh-CN" altLang="en-US" sz="1800" b="0" dirty="0">
                    <a:solidFill>
                      <a:srgbClr val="002060"/>
                    </a:solidFill>
                    <a:effectLst/>
                    <a:ea typeface="黑体" panose="02010609060101010101" pitchFamily="2" charset="-122"/>
                    <a:cs typeface="Times New Roman" panose="02020603050405020304" pitchFamily="18" charset="0"/>
                  </a:rPr>
                  <a:t>和</a:t>
                </a:r>
                <a:r>
                  <a:rPr lang="en-US" altLang="zh-CN" sz="1800" dirty="0">
                    <a:solidFill>
                      <a:srgbClr val="002060"/>
                    </a:solidFill>
                    <a:effectLst/>
                    <a:ea typeface="黑体" panose="02010609060101010101" pitchFamily="2" charset="-122"/>
                    <a:cs typeface="Times New Roman" panose="02020603050405020304" pitchFamily="18" charset="0"/>
                  </a:rPr>
                  <a:t>Y</a:t>
                </a:r>
                <a:r>
                  <a:rPr lang="zh-CN" altLang="en-US" sz="1800" b="0" dirty="0">
                    <a:solidFill>
                      <a:srgbClr val="002060"/>
                    </a:solidFill>
                    <a:effectLst/>
                    <a:ea typeface="黑体" panose="02010609060101010101" pitchFamily="2" charset="-122"/>
                    <a:cs typeface="Times New Roman" panose="02020603050405020304" pitchFamily="18" charset="0"/>
                  </a:rPr>
                  <a:t>划分越接近，算法有效性越高：</a:t>
                </a:r>
                <a:endParaRPr lang="en-US" altLang="zh-CN" sz="1800" b="0" dirty="0">
                  <a:solidFill>
                    <a:srgbClr val="002060"/>
                  </a:solidFill>
                  <a:effectLst/>
                  <a:ea typeface="黑体" panose="02010609060101010101" pitchFamily="2" charset="-122"/>
                  <a:cs typeface="Times New Roman" panose="02020603050405020304" pitchFamily="18" charset="0"/>
                </a:endParaRPr>
              </a:p>
              <a:p>
                <a:pPr marL="0" indent="0" algn="ctr" eaLnBrk="1" hangingPunct="1">
                  <a:spcBef>
                    <a:spcPts val="0"/>
                  </a:spcBef>
                  <a:spcAft>
                    <a:spcPts val="0"/>
                  </a:spcAft>
                  <a:buNone/>
                </a:pPr>
                <a14:m>
                  <m:oMathPara xmlns:m="http://schemas.openxmlformats.org/officeDocument/2006/math">
                    <m:oMathParaPr>
                      <m:jc m:val="center"/>
                    </m:oMathParaPr>
                    <m:oMath xmlns:m="http://schemas.openxmlformats.org/officeDocument/2006/math">
                      <m:r>
                        <a:rPr lang="en-US" altLang="zh-CN" sz="1800" i="1" smtClean="0">
                          <a:solidFill>
                            <a:srgbClr val="002060"/>
                          </a:solidFill>
                          <a:latin typeface="Cambria Math" panose="02040503050406030204" pitchFamily="18" charset="0"/>
                        </a:rPr>
                        <m:t>𝑁𝑀𝐼</m:t>
                      </m:r>
                      <m:r>
                        <a:rPr lang="en-US" altLang="zh-CN" sz="1800" i="1" smtClean="0">
                          <a:solidFill>
                            <a:srgbClr val="002060"/>
                          </a:solidFill>
                          <a:latin typeface="Cambria Math" panose="02040503050406030204" pitchFamily="18" charset="0"/>
                        </a:rPr>
                        <m:t>(</m:t>
                      </m:r>
                      <m:r>
                        <a:rPr lang="en-US" altLang="zh-CN" sz="1800" i="1" smtClean="0">
                          <a:solidFill>
                            <a:srgbClr val="002060"/>
                          </a:solidFill>
                          <a:latin typeface="Cambria Math" panose="02040503050406030204" pitchFamily="18" charset="0"/>
                        </a:rPr>
                        <m:t>𝐙</m:t>
                      </m:r>
                      <m:r>
                        <a:rPr lang="en-US" altLang="zh-CN" sz="1800" i="1" smtClean="0">
                          <a:solidFill>
                            <a:srgbClr val="002060"/>
                          </a:solidFill>
                          <a:latin typeface="Cambria Math" panose="02040503050406030204" pitchFamily="18" charset="0"/>
                        </a:rPr>
                        <m:t>,</m:t>
                      </m:r>
                      <m:r>
                        <a:rPr lang="en-US" altLang="zh-CN" sz="1800" i="1" smtClean="0">
                          <a:solidFill>
                            <a:srgbClr val="002060"/>
                          </a:solidFill>
                          <a:latin typeface="Cambria Math" panose="02040503050406030204" pitchFamily="18" charset="0"/>
                        </a:rPr>
                        <m:t>𝐘</m:t>
                      </m:r>
                      <m:r>
                        <a:rPr lang="en-US" altLang="zh-CN" sz="1800" i="1" smtClean="0">
                          <a:solidFill>
                            <a:srgbClr val="002060"/>
                          </a:solidFill>
                          <a:latin typeface="Cambria Math" panose="02040503050406030204" pitchFamily="18" charset="0"/>
                        </a:rPr>
                        <m:t>)</m:t>
                      </m:r>
                      <m:r>
                        <a:rPr lang="en-US" altLang="zh-CN" sz="1800">
                          <a:solidFill>
                            <a:srgbClr val="002060"/>
                          </a:solidFill>
                          <a:latin typeface="Cambria Math" panose="02040503050406030204" pitchFamily="18" charset="0"/>
                        </a:rPr>
                        <m:t>=</m:t>
                      </m:r>
                      <m:f>
                        <m:fPr>
                          <m:ctrlPr>
                            <a:rPr lang="zh-CN" altLang="zh-CN" sz="1800" i="1">
                              <a:solidFill>
                                <a:srgbClr val="002060"/>
                              </a:solidFill>
                              <a:latin typeface="Cambria Math" panose="02040503050406030204" pitchFamily="18" charset="0"/>
                            </a:rPr>
                          </m:ctrlPr>
                        </m:fPr>
                        <m:num>
                          <m:r>
                            <a:rPr lang="en-US" altLang="zh-CN" sz="1800" i="1">
                              <a:solidFill>
                                <a:srgbClr val="002060"/>
                              </a:solidFill>
                              <a:latin typeface="Cambria Math" panose="02040503050406030204" pitchFamily="18" charset="0"/>
                            </a:rPr>
                            <m:t>−2</m:t>
                          </m:r>
                          <m:nary>
                            <m:naryPr>
                              <m:chr m:val="∑"/>
                              <m:limLoc m:val="subSup"/>
                              <m:ctrlPr>
                                <a:rPr lang="zh-CN" altLang="zh-CN" sz="1800" i="1">
                                  <a:solidFill>
                                    <a:srgbClr val="002060"/>
                                  </a:solidFill>
                                  <a:latin typeface="Cambria Math" panose="02040503050406030204" pitchFamily="18" charset="0"/>
                                </a:rPr>
                              </m:ctrlPr>
                            </m:naryPr>
                            <m:sub>
                              <m:r>
                                <a:rPr lang="en-US" altLang="zh-CN" sz="1800" i="1">
                                  <a:solidFill>
                                    <a:srgbClr val="002060"/>
                                  </a:solidFill>
                                  <a:latin typeface="Cambria Math" panose="02040503050406030204" pitchFamily="18" charset="0"/>
                                </a:rPr>
                                <m:t>𝑖</m:t>
                              </m:r>
                              <m:r>
                                <a:rPr lang="en-US" altLang="zh-CN" sz="1800" i="1">
                                  <a:solidFill>
                                    <a:srgbClr val="002060"/>
                                  </a:solidFill>
                                  <a:latin typeface="Cambria Math" panose="02040503050406030204" pitchFamily="18" charset="0"/>
                                </a:rPr>
                                <m:t>=1</m:t>
                              </m:r>
                            </m:sub>
                            <m:sup>
                              <m:r>
                                <a:rPr lang="en-US" altLang="zh-CN" sz="1800">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𝐙</m:t>
                              </m:r>
                              <m:r>
                                <a:rPr lang="en-US" altLang="zh-CN" sz="1800">
                                  <a:solidFill>
                                    <a:srgbClr val="002060"/>
                                  </a:solidFill>
                                  <a:latin typeface="Cambria Math" panose="02040503050406030204" pitchFamily="18" charset="0"/>
                                </a:rPr>
                                <m:t>||</m:t>
                              </m:r>
                            </m:sup>
                            <m:e>
                              <m:nary>
                                <m:naryPr>
                                  <m:chr m:val="∑"/>
                                  <m:limLoc m:val="subSup"/>
                                  <m:ctrlPr>
                                    <a:rPr lang="zh-CN" altLang="zh-CN" sz="1800" i="1">
                                      <a:solidFill>
                                        <a:srgbClr val="002060"/>
                                      </a:solidFill>
                                      <a:latin typeface="Cambria Math" panose="02040503050406030204" pitchFamily="18" charset="0"/>
                                    </a:rPr>
                                  </m:ctrlPr>
                                </m:naryPr>
                                <m:sub>
                                  <m:r>
                                    <a:rPr lang="en-US" altLang="zh-CN" sz="1800" i="1">
                                      <a:solidFill>
                                        <a:srgbClr val="002060"/>
                                      </a:solidFill>
                                      <a:latin typeface="Cambria Math" panose="02040503050406030204" pitchFamily="18" charset="0"/>
                                    </a:rPr>
                                    <m:t>𝑗</m:t>
                                  </m:r>
                                  <m:r>
                                    <a:rPr lang="en-US" altLang="zh-CN" sz="1800" i="1">
                                      <a:solidFill>
                                        <a:srgbClr val="002060"/>
                                      </a:solidFill>
                                      <a:latin typeface="Cambria Math" panose="02040503050406030204" pitchFamily="18" charset="0"/>
                                    </a:rPr>
                                    <m:t>=1</m:t>
                                  </m:r>
                                </m:sub>
                                <m:sup>
                                  <m:r>
                                    <a:rPr lang="en-US" altLang="zh-CN" sz="1800" i="1">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𝐘</m:t>
                                  </m:r>
                                  <m:r>
                                    <a:rPr lang="en-US" altLang="zh-CN" sz="1800" i="1">
                                      <a:solidFill>
                                        <a:srgbClr val="002060"/>
                                      </a:solidFill>
                                      <a:latin typeface="Cambria Math" panose="02040503050406030204" pitchFamily="18" charset="0"/>
                                    </a:rPr>
                                    <m:t>||</m:t>
                                  </m:r>
                                </m:sup>
                                <m:e>
                                  <m:sSub>
                                    <m:sSubPr>
                                      <m:ctrlPr>
                                        <a:rPr lang="zh-CN" altLang="zh-CN" sz="1800" i="1">
                                          <a:solidFill>
                                            <a:srgbClr val="002060"/>
                                          </a:solidFill>
                                          <a:latin typeface="Cambria Math" panose="02040503050406030204" pitchFamily="18" charset="0"/>
                                        </a:rPr>
                                      </m:ctrlPr>
                                    </m:sSubPr>
                                    <m:e>
                                      <m:r>
                                        <m:rPr>
                                          <m:sty m:val="p"/>
                                        </m:rPr>
                                        <a:rPr lang="en-US" altLang="zh-CN" sz="1800">
                                          <a:solidFill>
                                            <a:srgbClr val="002060"/>
                                          </a:solidFill>
                                          <a:latin typeface="Cambria Math" panose="02040503050406030204" pitchFamily="18" charset="0"/>
                                        </a:rPr>
                                        <m:t>D</m:t>
                                      </m:r>
                                    </m:e>
                                    <m:sub>
                                      <m:r>
                                        <a:rPr lang="en-US" altLang="zh-CN" sz="1800" i="1">
                                          <a:solidFill>
                                            <a:srgbClr val="002060"/>
                                          </a:solidFill>
                                          <a:latin typeface="Cambria Math" panose="02040503050406030204" pitchFamily="18" charset="0"/>
                                        </a:rPr>
                                        <m:t>𝑖𝑗</m:t>
                                      </m:r>
                                    </m:sub>
                                  </m:sSub>
                                  <m:r>
                                    <m:rPr>
                                      <m:sty m:val="p"/>
                                    </m:rPr>
                                    <a:rPr lang="en-US" altLang="zh-CN" sz="1800">
                                      <a:solidFill>
                                        <a:srgbClr val="002060"/>
                                      </a:solidFill>
                                      <a:latin typeface="Cambria Math" panose="02040503050406030204" pitchFamily="18" charset="0"/>
                                    </a:rPr>
                                    <m:t>log</m:t>
                                  </m:r>
                                  <m:r>
                                    <a:rPr lang="en-US" altLang="zh-CN" sz="1800" i="1">
                                      <a:solidFill>
                                        <a:srgbClr val="002060"/>
                                      </a:solidFill>
                                      <a:latin typeface="Cambria Math" panose="02040503050406030204" pitchFamily="18" charset="0"/>
                                    </a:rPr>
                                    <m:t>(</m:t>
                                  </m:r>
                                  <m:f>
                                    <m:fPr>
                                      <m:ctrlPr>
                                        <a:rPr lang="zh-CN" altLang="zh-CN" sz="1800" i="1">
                                          <a:solidFill>
                                            <a:srgbClr val="002060"/>
                                          </a:solidFill>
                                          <a:latin typeface="Cambria Math" panose="02040503050406030204" pitchFamily="18" charset="0"/>
                                        </a:rPr>
                                      </m:ctrlPr>
                                    </m:fPr>
                                    <m:num>
                                      <m:r>
                                        <a:rPr lang="en-US" altLang="zh-CN" sz="1800" i="1">
                                          <a:solidFill>
                                            <a:srgbClr val="002060"/>
                                          </a:solidFill>
                                          <a:latin typeface="Cambria Math" panose="02040503050406030204" pitchFamily="18" charset="0"/>
                                        </a:rPr>
                                        <m:t>𝑛</m:t>
                                      </m:r>
                                      <m:r>
                                        <a:rPr lang="en-US" altLang="zh-CN" sz="1800" i="1">
                                          <a:solidFill>
                                            <a:srgbClr val="002060"/>
                                          </a:solidFill>
                                          <a:latin typeface="Cambria Math" panose="02040503050406030204" pitchFamily="18" charset="0"/>
                                        </a:rPr>
                                        <m:t>∙</m:t>
                                      </m:r>
                                      <m:sSub>
                                        <m:sSubPr>
                                          <m:ctrlPr>
                                            <a:rPr lang="zh-CN" altLang="zh-CN" sz="1800" i="1">
                                              <a:solidFill>
                                                <a:srgbClr val="002060"/>
                                              </a:solidFill>
                                              <a:latin typeface="Cambria Math" panose="02040503050406030204" pitchFamily="18" charset="0"/>
                                            </a:rPr>
                                          </m:ctrlPr>
                                        </m:sSubPr>
                                        <m:e>
                                          <m:r>
                                            <m:rPr>
                                              <m:sty m:val="p"/>
                                            </m:rPr>
                                            <a:rPr lang="en-US" altLang="zh-CN" sz="1800">
                                              <a:solidFill>
                                                <a:srgbClr val="002060"/>
                                              </a:solidFill>
                                              <a:latin typeface="Cambria Math" panose="02040503050406030204" pitchFamily="18" charset="0"/>
                                            </a:rPr>
                                            <m:t>D</m:t>
                                          </m:r>
                                        </m:e>
                                        <m:sub>
                                          <m:r>
                                            <a:rPr lang="en-US" altLang="zh-CN" sz="1800" i="1">
                                              <a:solidFill>
                                                <a:srgbClr val="002060"/>
                                              </a:solidFill>
                                              <a:latin typeface="Cambria Math" panose="02040503050406030204" pitchFamily="18" charset="0"/>
                                            </a:rPr>
                                            <m:t>𝑖𝑗</m:t>
                                          </m:r>
                                        </m:sub>
                                      </m:sSub>
                                    </m:num>
                                    <m:den>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𝐙</m:t>
                                          </m:r>
                                        </m:e>
                                        <m:sub>
                                          <m:r>
                                            <a:rPr lang="en-US" altLang="zh-CN" sz="1800" i="1">
                                              <a:solidFill>
                                                <a:srgbClr val="002060"/>
                                              </a:solidFill>
                                              <a:latin typeface="Cambria Math" panose="02040503050406030204" pitchFamily="18" charset="0"/>
                                            </a:rPr>
                                            <m:t>𝑖</m:t>
                                          </m:r>
                                        </m:sub>
                                      </m:sSub>
                                      <m:r>
                                        <a:rPr lang="en-US" altLang="zh-CN" sz="1800" i="1">
                                          <a:solidFill>
                                            <a:srgbClr val="002060"/>
                                          </a:solidFill>
                                          <a:latin typeface="Cambria Math" panose="02040503050406030204" pitchFamily="18" charset="0"/>
                                        </a:rPr>
                                        <m:t>∙</m:t>
                                      </m:r>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𝐘</m:t>
                                          </m:r>
                                        </m:e>
                                        <m:sub>
                                          <m:r>
                                            <a:rPr lang="en-US" altLang="zh-CN" sz="1800" i="1">
                                              <a:solidFill>
                                                <a:srgbClr val="002060"/>
                                              </a:solidFill>
                                              <a:latin typeface="Cambria Math" panose="02040503050406030204" pitchFamily="18" charset="0"/>
                                            </a:rPr>
                                            <m:t>𝑗</m:t>
                                          </m:r>
                                        </m:sub>
                                      </m:sSub>
                                    </m:den>
                                  </m:f>
                                  <m:r>
                                    <a:rPr lang="en-US" altLang="zh-CN" sz="1800" i="1">
                                      <a:solidFill>
                                        <a:srgbClr val="002060"/>
                                      </a:solidFill>
                                      <a:latin typeface="Cambria Math" panose="02040503050406030204" pitchFamily="18" charset="0"/>
                                    </a:rPr>
                                    <m:t>)</m:t>
                                  </m:r>
                                </m:e>
                              </m:nary>
                            </m:e>
                          </m:nary>
                        </m:num>
                        <m:den>
                          <m:nary>
                            <m:naryPr>
                              <m:chr m:val="∑"/>
                              <m:limLoc m:val="subSup"/>
                              <m:ctrlPr>
                                <a:rPr lang="zh-CN" altLang="zh-CN" sz="1800" i="1">
                                  <a:solidFill>
                                    <a:srgbClr val="002060"/>
                                  </a:solidFill>
                                  <a:latin typeface="Cambria Math" panose="02040503050406030204" pitchFamily="18" charset="0"/>
                                </a:rPr>
                              </m:ctrlPr>
                            </m:naryPr>
                            <m:sub>
                              <m:r>
                                <a:rPr lang="en-US" altLang="zh-CN" sz="1800" i="1">
                                  <a:solidFill>
                                    <a:srgbClr val="002060"/>
                                  </a:solidFill>
                                  <a:latin typeface="Cambria Math" panose="02040503050406030204" pitchFamily="18" charset="0"/>
                                </a:rPr>
                                <m:t>𝑖</m:t>
                              </m:r>
                              <m:r>
                                <a:rPr lang="en-US" altLang="zh-CN" sz="1800" i="1">
                                  <a:solidFill>
                                    <a:srgbClr val="002060"/>
                                  </a:solidFill>
                                  <a:latin typeface="Cambria Math" panose="02040503050406030204" pitchFamily="18" charset="0"/>
                                </a:rPr>
                                <m:t>=1</m:t>
                              </m:r>
                            </m:sub>
                            <m:sup>
                              <m:r>
                                <a:rPr lang="en-US" altLang="zh-CN" sz="1800" i="1">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𝐙</m:t>
                              </m:r>
                              <m:r>
                                <a:rPr lang="en-US" altLang="zh-CN" sz="1800" i="1">
                                  <a:solidFill>
                                    <a:srgbClr val="002060"/>
                                  </a:solidFill>
                                  <a:latin typeface="Cambria Math" panose="02040503050406030204" pitchFamily="18" charset="0"/>
                                </a:rPr>
                                <m:t>||</m:t>
                              </m:r>
                            </m:sup>
                            <m:e>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𝐙</m:t>
                                  </m:r>
                                </m:e>
                                <m:sub>
                                  <m:r>
                                    <a:rPr lang="en-US" altLang="zh-CN" sz="1800" i="1">
                                      <a:solidFill>
                                        <a:srgbClr val="002060"/>
                                      </a:solidFill>
                                      <a:latin typeface="Cambria Math" panose="02040503050406030204" pitchFamily="18" charset="0"/>
                                    </a:rPr>
                                    <m:t>𝑖</m:t>
                                  </m:r>
                                </m:sub>
                              </m:sSub>
                              <m:r>
                                <a:rPr lang="en-US" altLang="zh-CN" sz="1800" i="1">
                                  <a:solidFill>
                                    <a:srgbClr val="002060"/>
                                  </a:solidFill>
                                  <a:latin typeface="Cambria Math" panose="02040503050406030204" pitchFamily="18" charset="0"/>
                                </a:rPr>
                                <m:t>∙</m:t>
                              </m:r>
                              <m:r>
                                <m:rPr>
                                  <m:sty m:val="p"/>
                                </m:rPr>
                                <a:rPr lang="en-US" altLang="zh-CN" sz="1800">
                                  <a:solidFill>
                                    <a:srgbClr val="002060"/>
                                  </a:solidFill>
                                  <a:latin typeface="Cambria Math" panose="02040503050406030204" pitchFamily="18" charset="0"/>
                                </a:rPr>
                                <m:t>log</m:t>
                              </m:r>
                              <m:r>
                                <a:rPr lang="en-US" altLang="zh-CN" sz="1800" i="1">
                                  <a:solidFill>
                                    <a:srgbClr val="002060"/>
                                  </a:solidFill>
                                  <a:latin typeface="Cambria Math" panose="02040503050406030204" pitchFamily="18" charset="0"/>
                                </a:rPr>
                                <m:t>(</m:t>
                              </m:r>
                              <m:f>
                                <m:fPr>
                                  <m:ctrlPr>
                                    <a:rPr lang="zh-CN" altLang="zh-CN" sz="1800" i="1">
                                      <a:solidFill>
                                        <a:srgbClr val="002060"/>
                                      </a:solidFill>
                                      <a:latin typeface="Cambria Math" panose="02040503050406030204" pitchFamily="18" charset="0"/>
                                    </a:rPr>
                                  </m:ctrlPr>
                                </m:fPr>
                                <m:num>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𝐙</m:t>
                                      </m:r>
                                    </m:e>
                                    <m:sub>
                                      <m:r>
                                        <a:rPr lang="en-US" altLang="zh-CN" sz="1800" i="1">
                                          <a:solidFill>
                                            <a:srgbClr val="002060"/>
                                          </a:solidFill>
                                          <a:latin typeface="Cambria Math" panose="02040503050406030204" pitchFamily="18" charset="0"/>
                                        </a:rPr>
                                        <m:t>𝑖</m:t>
                                      </m:r>
                                    </m:sub>
                                  </m:sSub>
                                </m:num>
                                <m:den>
                                  <m:r>
                                    <a:rPr lang="en-US" altLang="zh-CN" sz="1800" i="1">
                                      <a:solidFill>
                                        <a:srgbClr val="002060"/>
                                      </a:solidFill>
                                      <a:latin typeface="Cambria Math" panose="02040503050406030204" pitchFamily="18" charset="0"/>
                                    </a:rPr>
                                    <m:t>𝑛</m:t>
                                  </m:r>
                                </m:den>
                              </m:f>
                              <m:r>
                                <a:rPr lang="en-US" altLang="zh-CN" sz="1800" i="1">
                                  <a:solidFill>
                                    <a:srgbClr val="002060"/>
                                  </a:solidFill>
                                  <a:latin typeface="Cambria Math" panose="02040503050406030204" pitchFamily="18" charset="0"/>
                                </a:rPr>
                                <m:t>)</m:t>
                              </m:r>
                            </m:e>
                          </m:nary>
                          <m:r>
                            <a:rPr lang="en-US" altLang="zh-CN" sz="1800" i="1">
                              <a:solidFill>
                                <a:srgbClr val="002060"/>
                              </a:solidFill>
                              <a:latin typeface="Cambria Math" panose="02040503050406030204" pitchFamily="18" charset="0"/>
                            </a:rPr>
                            <m:t>+</m:t>
                          </m:r>
                          <m:nary>
                            <m:naryPr>
                              <m:chr m:val="∑"/>
                              <m:limLoc m:val="subSup"/>
                              <m:ctrlPr>
                                <a:rPr lang="zh-CN" altLang="zh-CN" sz="1800" i="1">
                                  <a:solidFill>
                                    <a:srgbClr val="002060"/>
                                  </a:solidFill>
                                  <a:latin typeface="Cambria Math" panose="02040503050406030204" pitchFamily="18" charset="0"/>
                                </a:rPr>
                              </m:ctrlPr>
                            </m:naryPr>
                            <m:sub>
                              <m:r>
                                <a:rPr lang="en-US" altLang="zh-CN" sz="1800" i="1">
                                  <a:solidFill>
                                    <a:srgbClr val="002060"/>
                                  </a:solidFill>
                                  <a:latin typeface="Cambria Math" panose="02040503050406030204" pitchFamily="18" charset="0"/>
                                </a:rPr>
                                <m:t>𝑗</m:t>
                              </m:r>
                              <m:r>
                                <a:rPr lang="en-US" altLang="zh-CN" sz="1800" i="1">
                                  <a:solidFill>
                                    <a:srgbClr val="002060"/>
                                  </a:solidFill>
                                  <a:latin typeface="Cambria Math" panose="02040503050406030204" pitchFamily="18" charset="0"/>
                                </a:rPr>
                                <m:t>=1</m:t>
                              </m:r>
                            </m:sub>
                            <m:sup>
                              <m:r>
                                <a:rPr lang="en-US" altLang="zh-CN" sz="1800" i="1">
                                  <a:solidFill>
                                    <a:srgbClr val="002060"/>
                                  </a:solidFill>
                                  <a:latin typeface="Cambria Math" panose="02040503050406030204" pitchFamily="18" charset="0"/>
                                </a:rPr>
                                <m:t>||</m:t>
                              </m:r>
                              <m:r>
                                <a:rPr lang="en-US" altLang="zh-CN" sz="1800" i="1">
                                  <a:solidFill>
                                    <a:srgbClr val="002060"/>
                                  </a:solidFill>
                                  <a:latin typeface="Cambria Math" panose="02040503050406030204" pitchFamily="18" charset="0"/>
                                </a:rPr>
                                <m:t>𝐘</m:t>
                              </m:r>
                              <m:r>
                                <a:rPr lang="en-US" altLang="zh-CN" sz="1800" i="1">
                                  <a:solidFill>
                                    <a:srgbClr val="002060"/>
                                  </a:solidFill>
                                  <a:latin typeface="Cambria Math" panose="02040503050406030204" pitchFamily="18" charset="0"/>
                                </a:rPr>
                                <m:t>||</m:t>
                              </m:r>
                            </m:sup>
                            <m:e>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𝐘</m:t>
                                  </m:r>
                                </m:e>
                                <m:sub>
                                  <m:r>
                                    <a:rPr lang="en-US" altLang="zh-CN" sz="1800" i="1">
                                      <a:solidFill>
                                        <a:srgbClr val="002060"/>
                                      </a:solidFill>
                                      <a:latin typeface="Cambria Math" panose="02040503050406030204" pitchFamily="18" charset="0"/>
                                    </a:rPr>
                                    <m:t>𝑗</m:t>
                                  </m:r>
                                </m:sub>
                              </m:sSub>
                              <m:r>
                                <m:rPr>
                                  <m:sty m:val="p"/>
                                </m:rPr>
                                <a:rPr lang="en-US" altLang="zh-CN" sz="1800">
                                  <a:solidFill>
                                    <a:srgbClr val="002060"/>
                                  </a:solidFill>
                                  <a:latin typeface="Cambria Math" panose="02040503050406030204" pitchFamily="18" charset="0"/>
                                </a:rPr>
                                <m:t>log</m:t>
                              </m:r>
                              <m:r>
                                <a:rPr lang="en-US" altLang="zh-CN" sz="1800" i="1">
                                  <a:solidFill>
                                    <a:srgbClr val="002060"/>
                                  </a:solidFill>
                                  <a:latin typeface="Cambria Math" panose="02040503050406030204" pitchFamily="18" charset="0"/>
                                </a:rPr>
                                <m:t>(</m:t>
                              </m:r>
                              <m:f>
                                <m:fPr>
                                  <m:ctrlPr>
                                    <a:rPr lang="zh-CN" altLang="zh-CN" sz="1800" i="1">
                                      <a:solidFill>
                                        <a:srgbClr val="002060"/>
                                      </a:solidFill>
                                      <a:latin typeface="Cambria Math" panose="02040503050406030204" pitchFamily="18" charset="0"/>
                                    </a:rPr>
                                  </m:ctrlPr>
                                </m:fPr>
                                <m:num>
                                  <m:sSub>
                                    <m:sSubPr>
                                      <m:ctrlPr>
                                        <a:rPr lang="zh-CN" altLang="zh-CN" sz="1800" i="1">
                                          <a:solidFill>
                                            <a:srgbClr val="002060"/>
                                          </a:solidFill>
                                          <a:latin typeface="Cambria Math" panose="02040503050406030204" pitchFamily="18" charset="0"/>
                                        </a:rPr>
                                      </m:ctrlPr>
                                    </m:sSubPr>
                                    <m:e>
                                      <m:r>
                                        <a:rPr lang="en-US" altLang="zh-CN" sz="1800" i="1">
                                          <a:solidFill>
                                            <a:srgbClr val="002060"/>
                                          </a:solidFill>
                                          <a:latin typeface="Cambria Math" panose="02040503050406030204" pitchFamily="18" charset="0"/>
                                        </a:rPr>
                                        <m:t>𝐘</m:t>
                                      </m:r>
                                    </m:e>
                                    <m:sub>
                                      <m:r>
                                        <a:rPr lang="en-US" altLang="zh-CN" sz="1800" i="1">
                                          <a:solidFill>
                                            <a:srgbClr val="002060"/>
                                          </a:solidFill>
                                          <a:latin typeface="Cambria Math" panose="02040503050406030204" pitchFamily="18" charset="0"/>
                                        </a:rPr>
                                        <m:t>𝑗</m:t>
                                      </m:r>
                                    </m:sub>
                                  </m:sSub>
                                </m:num>
                                <m:den>
                                  <m:r>
                                    <a:rPr lang="en-US" altLang="zh-CN" sz="1800" i="1">
                                      <a:solidFill>
                                        <a:srgbClr val="002060"/>
                                      </a:solidFill>
                                      <a:latin typeface="Cambria Math" panose="02040503050406030204" pitchFamily="18" charset="0"/>
                                    </a:rPr>
                                    <m:t>𝑛</m:t>
                                  </m:r>
                                </m:den>
                              </m:f>
                              <m:r>
                                <a:rPr lang="en-US" altLang="zh-CN" sz="1800" i="1">
                                  <a:solidFill>
                                    <a:srgbClr val="002060"/>
                                  </a:solidFill>
                                  <a:latin typeface="Cambria Math" panose="02040503050406030204" pitchFamily="18" charset="0"/>
                                </a:rPr>
                                <m:t>)</m:t>
                              </m:r>
                            </m:e>
                          </m:nary>
                        </m:den>
                      </m:f>
                    </m:oMath>
                  </m:oMathPara>
                </a14:m>
                <a:endParaRPr lang="en-US" altLang="zh-CN" sz="1800" b="0" dirty="0">
                  <a:solidFill>
                    <a:srgbClr val="000000"/>
                  </a:solidFill>
                  <a:effectLst/>
                  <a:ea typeface="黑体" panose="02010609060101010101" pitchFamily="2" charset="-122"/>
                  <a:cs typeface="Times New Roman" panose="02020603050405020304" pitchFamily="18" charset="0"/>
                </a:endParaRPr>
              </a:p>
            </p:txBody>
          </p:sp>
        </mc:Choice>
        <mc:Fallback>
          <p:sp>
            <p:nvSpPr>
              <p:cNvPr id="6" name="Rectangle 3"/>
              <p:cNvSpPr txBox="1">
                <a:spLocks noRot="1" noChangeAspect="1" noMove="1" noResize="1" noEditPoints="1" noAdjustHandles="1" noChangeArrowheads="1" noChangeShapeType="1" noTextEdit="1"/>
              </p:cNvSpPr>
              <p:nvPr/>
            </p:nvSpPr>
            <p:spPr bwMode="auto">
              <a:xfrm>
                <a:off x="887760" y="2019771"/>
                <a:ext cx="8134672" cy="4755977"/>
              </a:xfrm>
              <a:prstGeom prst="rect">
                <a:avLst/>
              </a:prstGeom>
              <a:blipFill>
                <a:blip r:embed="rId2"/>
                <a:stretch>
                  <a:fillRect l="-1049" t="-1665"/>
                </a:stretch>
              </a:blipFill>
              <a:ln w="9525">
                <a:noFill/>
                <a:miter lim="800000"/>
              </a:ln>
            </p:spPr>
            <p:txBody>
              <a:bodyPr/>
              <a:lstStyle/>
              <a:p>
                <a:r>
                  <a:rPr lang="zh-CN" altLang="en-US">
                    <a:noFill/>
                  </a:rPr>
                  <a:t> </a:t>
                </a:r>
              </a:p>
            </p:txBody>
          </p:sp>
        </mc:Fallback>
      </mc:AlternateContent>
      <p:sp>
        <p:nvSpPr>
          <p:cNvPr id="5" name="矩形标注 4"/>
          <p:cNvSpPr/>
          <p:nvPr/>
        </p:nvSpPr>
        <p:spPr bwMode="auto">
          <a:xfrm>
            <a:off x="2123728" y="4998094"/>
            <a:ext cx="6132512" cy="1671265"/>
          </a:xfrm>
          <a:prstGeom prst="wedgeRectCallout">
            <a:avLst>
              <a:gd name="adj1" fmla="val -51694"/>
              <a:gd name="adj2" fmla="val -66586"/>
            </a:avLst>
          </a:prstGeom>
          <a:solidFill>
            <a:schemeClr val="accent5">
              <a:lumMod val="9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gn="ctr">
              <a:spcAft>
                <a:spcPts val="600"/>
              </a:spcAft>
            </a:pPr>
            <a:r>
              <a:rPr lang="en-US" altLang="zh-CN" sz="1800" dirty="0"/>
              <a:t>Z</a:t>
            </a:r>
            <a:r>
              <a:rPr lang="zh-CN" altLang="en-US" sz="1800" b="0" dirty="0"/>
              <a:t>表示社区算法的划分结果，</a:t>
            </a:r>
            <a:r>
              <a:rPr lang="en-US" altLang="zh-CN" sz="1800" dirty="0"/>
              <a:t>Y</a:t>
            </a:r>
            <a:r>
              <a:rPr lang="zh-CN" altLang="en-US" sz="1800" b="0" dirty="0"/>
              <a:t>表示真实的划分结果</a:t>
            </a:r>
            <a:endParaRPr lang="en-US" altLang="zh-CN" sz="1800" b="0" dirty="0"/>
          </a:p>
          <a:p>
            <a:pPr marL="342900" indent="-342900" algn="ctr">
              <a:spcAft>
                <a:spcPts val="600"/>
              </a:spcAft>
            </a:pPr>
            <a:r>
              <a:rPr lang="en-US" altLang="zh-CN" sz="1800" b="0" dirty="0"/>
              <a:t>||</a:t>
            </a:r>
            <a:r>
              <a:rPr lang="en-US" altLang="zh-CN" sz="1800" dirty="0"/>
              <a:t>Z</a:t>
            </a:r>
            <a:r>
              <a:rPr lang="en-US" altLang="zh-CN" sz="1800" b="0" dirty="0"/>
              <a:t>||</a:t>
            </a:r>
            <a:r>
              <a:rPr lang="zh-CN" altLang="en-US" sz="1800" b="0" dirty="0"/>
              <a:t>和</a:t>
            </a:r>
            <a:r>
              <a:rPr lang="en-US" altLang="zh-CN" sz="1800" b="0" dirty="0"/>
              <a:t>||</a:t>
            </a:r>
            <a:r>
              <a:rPr lang="en-US" altLang="zh-CN" sz="1800" dirty="0"/>
              <a:t>Y</a:t>
            </a:r>
            <a:r>
              <a:rPr lang="en-US" altLang="zh-CN" sz="1800" b="0" dirty="0"/>
              <a:t>||</a:t>
            </a:r>
            <a:r>
              <a:rPr lang="zh-CN" altLang="en-US" sz="1800" b="0" dirty="0"/>
              <a:t>分别表示划分后社区的数量，</a:t>
            </a:r>
            <a:r>
              <a:rPr lang="en-US" altLang="zh-CN" sz="1800" dirty="0"/>
              <a:t>D</a:t>
            </a:r>
            <a:r>
              <a:rPr lang="zh-CN" altLang="en-US" sz="1800" b="0" dirty="0"/>
              <a:t>表示的混淆矩阵</a:t>
            </a:r>
            <a:endParaRPr lang="en-US" altLang="zh-CN" sz="1800" b="0" dirty="0"/>
          </a:p>
          <a:p>
            <a:pPr marL="342900" indent="-342900" algn="ctr">
              <a:spcAft>
                <a:spcPts val="600"/>
              </a:spcAft>
            </a:pPr>
            <a:r>
              <a:rPr lang="en-US" altLang="zh-CN" sz="1800" b="0" i="1" dirty="0">
                <a:ea typeface="宋体" panose="02010600030101010101" pitchFamily="2" charset="-122"/>
              </a:rPr>
              <a:t>D</a:t>
            </a:r>
            <a:r>
              <a:rPr lang="en-US" altLang="zh-CN" sz="1800" b="0" i="1" baseline="-25000" dirty="0">
                <a:ea typeface="宋体" panose="02010600030101010101" pitchFamily="2" charset="-122"/>
              </a:rPr>
              <a:t>ab</a:t>
            </a:r>
            <a:r>
              <a:rPr lang="zh-CN" altLang="en-US" sz="1800" b="0" dirty="0"/>
              <a:t>表示</a:t>
            </a:r>
            <a:r>
              <a:rPr lang="en-US" altLang="zh-CN" sz="1800" dirty="0"/>
              <a:t>Z</a:t>
            </a:r>
            <a:r>
              <a:rPr lang="zh-CN" altLang="en-US" sz="1800" b="0" dirty="0"/>
              <a:t>划分中属于社区</a:t>
            </a:r>
            <a:r>
              <a:rPr lang="en-US" altLang="zh-CN" sz="1800" b="0" i="1" dirty="0">
                <a:ea typeface="宋体" panose="02010600030101010101" pitchFamily="2" charset="-122"/>
              </a:rPr>
              <a:t>a</a:t>
            </a:r>
            <a:r>
              <a:rPr lang="zh-CN" altLang="en-US" sz="1800" b="0" dirty="0"/>
              <a:t>而</a:t>
            </a:r>
            <a:r>
              <a:rPr lang="en-US" altLang="zh-CN" sz="1800" dirty="0"/>
              <a:t>Y</a:t>
            </a:r>
            <a:r>
              <a:rPr lang="zh-CN" altLang="en-US" sz="1800" b="0" dirty="0"/>
              <a:t>划分</a:t>
            </a:r>
            <a:r>
              <a:rPr lang="zh-CN" altLang="zh-CN" sz="1800" b="0" dirty="0">
                <a:cs typeface="Times New Roman" panose="02020603050405020304" pitchFamily="18" charset="0"/>
              </a:rPr>
              <a:t>中属于社区</a:t>
            </a:r>
            <a:r>
              <a:rPr lang="en-US" altLang="zh-CN" sz="1800" b="0" i="1" dirty="0"/>
              <a:t>b</a:t>
            </a:r>
            <a:r>
              <a:rPr lang="zh-CN" altLang="zh-CN" sz="1800" b="0" dirty="0">
                <a:cs typeface="Times New Roman" panose="02020603050405020304" pitchFamily="18" charset="0"/>
              </a:rPr>
              <a:t>的节点数量</a:t>
            </a:r>
            <a:endParaRPr lang="en-US" altLang="zh-CN" sz="1800" b="0" dirty="0">
              <a:cs typeface="Times New Roman" panose="02020603050405020304" pitchFamily="18" charset="0"/>
            </a:endParaRPr>
          </a:p>
          <a:p>
            <a:pPr marL="342900" indent="-342900" algn="ctr">
              <a:spcAft>
                <a:spcPts val="600"/>
              </a:spcAft>
            </a:pPr>
            <a:r>
              <a:rPr lang="en-US" altLang="zh-CN" sz="1800" b="0" dirty="0"/>
              <a:t>Z</a:t>
            </a:r>
            <a:r>
              <a:rPr lang="en-US" altLang="zh-CN" sz="1800" b="0" i="1" baseline="-25000" dirty="0"/>
              <a:t>a</a:t>
            </a:r>
            <a:r>
              <a:rPr lang="zh-CN" altLang="zh-CN" sz="1800" b="0" dirty="0">
                <a:cs typeface="Times New Roman" panose="02020603050405020304" pitchFamily="18" charset="0"/>
              </a:rPr>
              <a:t>和</a:t>
            </a:r>
            <a:r>
              <a:rPr lang="en-US" altLang="zh-CN" sz="1800" b="0" dirty="0" err="1"/>
              <a:t>Y</a:t>
            </a:r>
            <a:r>
              <a:rPr lang="en-US" altLang="zh-CN" sz="1800" b="0" i="1" baseline="-25000" dirty="0" err="1"/>
              <a:t>b</a:t>
            </a:r>
            <a:r>
              <a:rPr lang="zh-CN" altLang="zh-CN" sz="1800" b="0" dirty="0">
                <a:cs typeface="Times New Roman" panose="02020603050405020304" pitchFamily="18" charset="0"/>
              </a:rPr>
              <a:t>分别表示两次划分结构中社区</a:t>
            </a:r>
            <a:r>
              <a:rPr lang="en-US" altLang="zh-CN" sz="1800" b="0" i="1" dirty="0"/>
              <a:t>a</a:t>
            </a:r>
            <a:r>
              <a:rPr lang="zh-CN" altLang="zh-CN" sz="1800" b="0" dirty="0">
                <a:cs typeface="Times New Roman" panose="02020603050405020304" pitchFamily="18" charset="0"/>
              </a:rPr>
              <a:t>和</a:t>
            </a:r>
            <a:r>
              <a:rPr lang="en-US" altLang="zh-CN" sz="1800" b="0" i="1" dirty="0"/>
              <a:t>b</a:t>
            </a:r>
            <a:r>
              <a:rPr lang="zh-CN" altLang="zh-CN" sz="1800" b="0" dirty="0">
                <a:cs typeface="Times New Roman" panose="02020603050405020304" pitchFamily="18" charset="0"/>
              </a:rPr>
              <a:t>的节点数量</a:t>
            </a:r>
            <a:endParaRPr kumimoji="1" lang="zh-CN" altLang="en-US" sz="1800" b="1" i="0" u="none" strike="noStrike" cap="none" normalizeH="0" baseline="0" dirty="0">
              <a:ln>
                <a:noFill/>
              </a:ln>
              <a:solidFill>
                <a:srgbClr val="000000"/>
              </a:solidFill>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747770" y="2205355"/>
            <a:ext cx="2625725"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图数据分析概述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引例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10" name="Rectangle 3"/>
          <p:cNvSpPr txBox="1">
            <a:spLocks noChangeArrowheads="1"/>
          </p:cNvSpPr>
          <p:nvPr/>
        </p:nvSpPr>
        <p:spPr bwMode="auto">
          <a:xfrm>
            <a:off x="685800" y="2057400"/>
            <a:ext cx="8278688" cy="158762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spcBef>
                <a:spcPts val="600"/>
              </a:spcBef>
              <a:spcAft>
                <a:spcPts val="600"/>
              </a:spcAft>
            </a:pPr>
            <a:r>
              <a:rPr lang="zh-CN" altLang="en-US" sz="2200" dirty="0">
                <a:solidFill>
                  <a:srgbClr val="0000FF"/>
                </a:solidFill>
                <a:latin typeface="黑体" panose="02010609060101010101" pitchFamily="2" charset="-122"/>
                <a:ea typeface="黑体" panose="02010609060101010101" pitchFamily="2" charset="-122"/>
              </a:rPr>
              <a:t>论文检索</a:t>
            </a: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黑体" panose="02010609060101010101" pitchFamily="2" charset="-122"/>
                <a:ea typeface="黑体" panose="02010609060101010101" pitchFamily="2" charset="-122"/>
              </a:rPr>
              <a:t>以论文检索为例</a:t>
            </a:r>
            <a:r>
              <a:rPr lang="zh-CN" altLang="zh-CN" sz="1800" b="0" dirty="0">
                <a:solidFill>
                  <a:srgbClr val="002060"/>
                </a:solidFill>
                <a:latin typeface="黑体" panose="02010609060101010101" pitchFamily="2" charset="-122"/>
                <a:ea typeface="黑体" panose="02010609060101010101" pitchFamily="2" charset="-122"/>
              </a:rPr>
              <a:t>，</a:t>
            </a:r>
            <a:r>
              <a:rPr lang="zh-CN" altLang="en-US" sz="1800" b="0" dirty="0">
                <a:solidFill>
                  <a:srgbClr val="002060"/>
                </a:solidFill>
                <a:latin typeface="黑体" panose="02010609060101010101" pitchFamily="2" charset="-122"/>
                <a:ea typeface="黑体" panose="02010609060101010101" pitchFamily="2" charset="-122"/>
              </a:rPr>
              <a:t>不同领域论文间的引用关系、方便读者高效地搜索论文</a:t>
            </a:r>
            <a:endParaRPr lang="en-US" altLang="zh-CN" sz="1800" b="0" dirty="0">
              <a:solidFill>
                <a:srgbClr val="002060"/>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zh-CN" sz="1800" b="0" dirty="0">
                <a:solidFill>
                  <a:srgbClr val="002060"/>
                </a:solidFill>
                <a:latin typeface="黑体" panose="02010609060101010101" pitchFamily="2" charset="-122"/>
                <a:ea typeface="黑体" panose="02010609060101010101" pitchFamily="2" charset="-122"/>
              </a:rPr>
              <a:t>面对</a:t>
            </a:r>
            <a:r>
              <a:rPr lang="zh-CN" altLang="en-US" sz="1800" b="0" dirty="0">
                <a:solidFill>
                  <a:srgbClr val="002060"/>
                </a:solidFill>
                <a:latin typeface="黑体" panose="02010609060101010101" pitchFamily="2" charset="-122"/>
                <a:ea typeface="黑体" panose="02010609060101010101" pitchFamily="2" charset="-122"/>
              </a:rPr>
              <a:t>论文的数量巨大，无法将全部论文的引用关系添加到网络中，使得读者搜索论文的效率变低</a:t>
            </a:r>
            <a:endParaRPr lang="en-US" altLang="zh-CN" sz="1800" b="0" dirty="0">
              <a:solidFill>
                <a:srgbClr val="002060"/>
              </a:solidFill>
              <a:latin typeface="黑体" panose="02010609060101010101" pitchFamily="2" charset="-122"/>
              <a:ea typeface="黑体" panose="02010609060101010101" pitchFamily="2" charset="-122"/>
            </a:endParaRPr>
          </a:p>
        </p:txBody>
      </p:sp>
      <p:pic>
        <p:nvPicPr>
          <p:cNvPr id="18" name="图片 1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8192" y="4763221"/>
            <a:ext cx="648072" cy="715858"/>
          </a:xfrm>
          <a:prstGeom prst="rect">
            <a:avLst/>
          </a:prstGeom>
        </p:spPr>
      </p:pic>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9176" y="3886657"/>
            <a:ext cx="648072" cy="715858"/>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1478" y="5673635"/>
            <a:ext cx="648072" cy="715858"/>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238" y="4763954"/>
            <a:ext cx="648072" cy="715858"/>
          </a:xfrm>
          <a:prstGeom prst="rect">
            <a:avLst/>
          </a:prstGeom>
        </p:spPr>
      </p:pic>
      <p:cxnSp>
        <p:nvCxnSpPr>
          <p:cNvPr id="25" name="直接箭头连接符 24"/>
          <p:cNvCxnSpPr>
            <a:stCxn id="24" idx="0"/>
            <a:endCxn id="19" idx="1"/>
          </p:cNvCxnSpPr>
          <p:nvPr/>
        </p:nvCxnSpPr>
        <p:spPr bwMode="auto">
          <a:xfrm flipV="1">
            <a:off x="1199274" y="4244586"/>
            <a:ext cx="589902" cy="519368"/>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27" name="直接箭头连接符 26"/>
          <p:cNvCxnSpPr/>
          <p:nvPr/>
        </p:nvCxnSpPr>
        <p:spPr bwMode="auto">
          <a:xfrm>
            <a:off x="1377072" y="5141260"/>
            <a:ext cx="1321164" cy="497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28" name="直接箭头连接符 27"/>
          <p:cNvCxnSpPr/>
          <p:nvPr/>
        </p:nvCxnSpPr>
        <p:spPr bwMode="auto">
          <a:xfrm flipH="1">
            <a:off x="2026178" y="4601323"/>
            <a:ext cx="17698" cy="107112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30" name="直接箭头连接符 29"/>
          <p:cNvCxnSpPr/>
          <p:nvPr/>
        </p:nvCxnSpPr>
        <p:spPr bwMode="auto">
          <a:xfrm flipH="1">
            <a:off x="2268199" y="5476054"/>
            <a:ext cx="617994" cy="598715"/>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31" name="文本框 30"/>
          <p:cNvSpPr txBox="1"/>
          <p:nvPr/>
        </p:nvSpPr>
        <p:spPr>
          <a:xfrm>
            <a:off x="827584" y="4901276"/>
            <a:ext cx="648072" cy="276999"/>
          </a:xfrm>
          <a:prstGeom prst="rect">
            <a:avLst/>
          </a:prstGeom>
          <a:noFill/>
        </p:spPr>
        <p:txBody>
          <a:bodyPr wrap="square" rtlCol="0">
            <a:spAutoFit/>
          </a:bodyPr>
          <a:lstStyle/>
          <a:p>
            <a:r>
              <a:rPr lang="en-US" altLang="zh-CN" sz="1200" b="0" dirty="0"/>
              <a:t>paper1</a:t>
            </a:r>
            <a:endParaRPr lang="zh-CN" altLang="en-US" sz="1200" b="0" dirty="0"/>
          </a:p>
        </p:txBody>
      </p:sp>
      <p:sp>
        <p:nvSpPr>
          <p:cNvPr id="32" name="文本框 31"/>
          <p:cNvSpPr txBox="1"/>
          <p:nvPr/>
        </p:nvSpPr>
        <p:spPr>
          <a:xfrm>
            <a:off x="1743772" y="4002998"/>
            <a:ext cx="648072" cy="276999"/>
          </a:xfrm>
          <a:prstGeom prst="rect">
            <a:avLst/>
          </a:prstGeom>
          <a:noFill/>
        </p:spPr>
        <p:txBody>
          <a:bodyPr wrap="square" rtlCol="0">
            <a:spAutoFit/>
          </a:bodyPr>
          <a:lstStyle/>
          <a:p>
            <a:r>
              <a:rPr lang="en-US" altLang="zh-CN" sz="1200" b="0" dirty="0"/>
              <a:t>paper2</a:t>
            </a:r>
            <a:endParaRPr lang="zh-CN" altLang="en-US" sz="1200" b="0" dirty="0"/>
          </a:p>
        </p:txBody>
      </p:sp>
      <p:sp>
        <p:nvSpPr>
          <p:cNvPr id="33" name="文本框 32"/>
          <p:cNvSpPr txBox="1"/>
          <p:nvPr/>
        </p:nvSpPr>
        <p:spPr>
          <a:xfrm>
            <a:off x="1716065" y="5805268"/>
            <a:ext cx="648072" cy="276999"/>
          </a:xfrm>
          <a:prstGeom prst="rect">
            <a:avLst/>
          </a:prstGeom>
          <a:noFill/>
        </p:spPr>
        <p:txBody>
          <a:bodyPr wrap="square" rtlCol="0">
            <a:spAutoFit/>
          </a:bodyPr>
          <a:lstStyle/>
          <a:p>
            <a:r>
              <a:rPr lang="en-US" altLang="zh-CN" sz="1200" b="0" dirty="0"/>
              <a:t>paper4</a:t>
            </a:r>
            <a:endParaRPr lang="zh-CN" altLang="en-US" sz="1200" b="0" dirty="0"/>
          </a:p>
        </p:txBody>
      </p:sp>
      <p:sp>
        <p:nvSpPr>
          <p:cNvPr id="38" name="文本框 37"/>
          <p:cNvSpPr txBox="1"/>
          <p:nvPr/>
        </p:nvSpPr>
        <p:spPr>
          <a:xfrm>
            <a:off x="2678499" y="4880364"/>
            <a:ext cx="648072" cy="276999"/>
          </a:xfrm>
          <a:prstGeom prst="rect">
            <a:avLst/>
          </a:prstGeom>
          <a:noFill/>
        </p:spPr>
        <p:txBody>
          <a:bodyPr wrap="square" rtlCol="0">
            <a:spAutoFit/>
          </a:bodyPr>
          <a:lstStyle/>
          <a:p>
            <a:r>
              <a:rPr lang="en-US" altLang="zh-CN" sz="1200" b="0" dirty="0"/>
              <a:t>paper3</a:t>
            </a:r>
            <a:endParaRPr lang="zh-CN" altLang="en-US" sz="1200" b="0" dirty="0"/>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5570" y="4240915"/>
            <a:ext cx="321216" cy="321216"/>
          </a:xfrm>
          <a:prstGeom prst="rect">
            <a:avLst/>
          </a:prstGeom>
        </p:spPr>
      </p:pic>
      <p:pic>
        <p:nvPicPr>
          <p:cNvPr id="41" name="图片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584" y="5125117"/>
            <a:ext cx="320400" cy="320400"/>
          </a:xfrm>
          <a:prstGeom prst="rect">
            <a:avLst/>
          </a:prstGeom>
        </p:spPr>
      </p:pic>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7202" y="5121150"/>
            <a:ext cx="321216" cy="321216"/>
          </a:xfrm>
          <a:prstGeom prst="rect">
            <a:avLst/>
          </a:prstGeom>
        </p:spPr>
      </p:pic>
      <p:sp>
        <p:nvSpPr>
          <p:cNvPr id="44" name="椭圆 43"/>
          <p:cNvSpPr/>
          <p:nvPr/>
        </p:nvSpPr>
        <p:spPr bwMode="auto">
          <a:xfrm>
            <a:off x="4379329" y="49441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5" name="椭圆 44"/>
          <p:cNvSpPr/>
          <p:nvPr/>
        </p:nvSpPr>
        <p:spPr bwMode="auto">
          <a:xfrm>
            <a:off x="5734243" y="494410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6" name="椭圆 45"/>
          <p:cNvSpPr/>
          <p:nvPr/>
        </p:nvSpPr>
        <p:spPr bwMode="auto">
          <a:xfrm>
            <a:off x="5008090" y="432375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47" name="椭圆 46"/>
          <p:cNvSpPr/>
          <p:nvPr/>
        </p:nvSpPr>
        <p:spPr bwMode="auto">
          <a:xfrm>
            <a:off x="5017749" y="566125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48" name="直接箭头连接符 47"/>
          <p:cNvCxnSpPr>
            <a:stCxn id="44" idx="6"/>
            <a:endCxn id="45" idx="2"/>
          </p:cNvCxnSpPr>
          <p:nvPr/>
        </p:nvCxnSpPr>
        <p:spPr bwMode="auto">
          <a:xfrm>
            <a:off x="4667361" y="5088116"/>
            <a:ext cx="1066882" cy="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49" name="直接箭头连接符 48"/>
          <p:cNvCxnSpPr>
            <a:stCxn id="44" idx="7"/>
            <a:endCxn id="46" idx="3"/>
          </p:cNvCxnSpPr>
          <p:nvPr/>
        </p:nvCxnSpPr>
        <p:spPr bwMode="auto">
          <a:xfrm flipV="1">
            <a:off x="4625180" y="4569608"/>
            <a:ext cx="425091" cy="41667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50" name="直接箭头连接符 49"/>
          <p:cNvCxnSpPr>
            <a:stCxn id="46" idx="4"/>
            <a:endCxn id="47" idx="0"/>
          </p:cNvCxnSpPr>
          <p:nvPr/>
        </p:nvCxnSpPr>
        <p:spPr bwMode="auto">
          <a:xfrm>
            <a:off x="5152106" y="4611789"/>
            <a:ext cx="9659" cy="104946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51" name="直接箭头连接符 50"/>
          <p:cNvCxnSpPr>
            <a:stCxn id="45" idx="3"/>
            <a:endCxn id="47" idx="7"/>
          </p:cNvCxnSpPr>
          <p:nvPr/>
        </p:nvCxnSpPr>
        <p:spPr bwMode="auto">
          <a:xfrm flipH="1">
            <a:off x="5263600" y="5189951"/>
            <a:ext cx="512824" cy="51348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52" name="文本框 51"/>
          <p:cNvSpPr txBox="1"/>
          <p:nvPr/>
        </p:nvSpPr>
        <p:spPr>
          <a:xfrm>
            <a:off x="4355976" y="4895184"/>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53" name="文本框 52"/>
          <p:cNvSpPr txBox="1"/>
          <p:nvPr/>
        </p:nvSpPr>
        <p:spPr>
          <a:xfrm>
            <a:off x="4978266" y="4265602"/>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54" name="文本框 53"/>
          <p:cNvSpPr txBox="1"/>
          <p:nvPr/>
        </p:nvSpPr>
        <p:spPr>
          <a:xfrm>
            <a:off x="5727480" y="4884866"/>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55" name="文本框 54"/>
          <p:cNvSpPr txBox="1"/>
          <p:nvPr/>
        </p:nvSpPr>
        <p:spPr>
          <a:xfrm>
            <a:off x="4999671" y="5612696"/>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56" name="右箭头 63"/>
          <p:cNvSpPr/>
          <p:nvPr/>
        </p:nvSpPr>
        <p:spPr bwMode="auto">
          <a:xfrm>
            <a:off x="3491880" y="4901098"/>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7" name="右箭头 69"/>
          <p:cNvSpPr/>
          <p:nvPr/>
        </p:nvSpPr>
        <p:spPr bwMode="auto">
          <a:xfrm>
            <a:off x="6228184" y="4895184"/>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59" name="文本框 58"/>
          <p:cNvSpPr txBox="1"/>
          <p:nvPr/>
        </p:nvSpPr>
        <p:spPr>
          <a:xfrm>
            <a:off x="3923928" y="6341258"/>
            <a:ext cx="2088232" cy="400110"/>
          </a:xfrm>
          <a:prstGeom prst="rect">
            <a:avLst/>
          </a:prstGeom>
          <a:noFill/>
        </p:spPr>
        <p:txBody>
          <a:bodyPr wrap="square" rtlCol="0">
            <a:spAutoFit/>
          </a:bodyPr>
          <a:lstStyle/>
          <a:p>
            <a:r>
              <a:rPr lang="zh-CN" altLang="en-US" sz="2000" b="0" dirty="0">
                <a:solidFill>
                  <a:srgbClr val="00B050"/>
                </a:solidFill>
              </a:rPr>
              <a:t>图链接预测问题</a:t>
            </a:r>
          </a:p>
        </p:txBody>
      </p:sp>
      <p:sp>
        <p:nvSpPr>
          <p:cNvPr id="60" name="文本框 59"/>
          <p:cNvSpPr txBox="1"/>
          <p:nvPr/>
        </p:nvSpPr>
        <p:spPr>
          <a:xfrm>
            <a:off x="4732354" y="4118151"/>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61" name="文本框 60"/>
          <p:cNvSpPr txBox="1"/>
          <p:nvPr/>
        </p:nvSpPr>
        <p:spPr>
          <a:xfrm>
            <a:off x="4495615" y="514125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62" name="文本框 61"/>
          <p:cNvSpPr txBox="1"/>
          <p:nvPr/>
        </p:nvSpPr>
        <p:spPr>
          <a:xfrm>
            <a:off x="5750101" y="514719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66" name="文本框 65"/>
          <p:cNvSpPr txBox="1"/>
          <p:nvPr/>
        </p:nvSpPr>
        <p:spPr>
          <a:xfrm>
            <a:off x="5000799" y="5893147"/>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pic>
        <p:nvPicPr>
          <p:cNvPr id="67" name="图片 6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9231" y="6036842"/>
            <a:ext cx="321216" cy="321216"/>
          </a:xfrm>
          <a:prstGeom prst="rect">
            <a:avLst/>
          </a:prstGeom>
        </p:spPr>
      </p:pic>
      <p:cxnSp>
        <p:nvCxnSpPr>
          <p:cNvPr id="69" name="直接箭头连接符 68"/>
          <p:cNvCxnSpPr/>
          <p:nvPr/>
        </p:nvCxnSpPr>
        <p:spPr bwMode="auto">
          <a:xfrm>
            <a:off x="2317723" y="4259736"/>
            <a:ext cx="544374" cy="499065"/>
          </a:xfrm>
          <a:prstGeom prst="straightConnector1">
            <a:avLst/>
          </a:prstGeom>
          <a:solidFill>
            <a:schemeClr val="accent1"/>
          </a:solidFill>
          <a:ln w="9525" cap="flat" cmpd="sng" algn="ctr">
            <a:solidFill>
              <a:srgbClr val="000000"/>
            </a:solidFill>
            <a:prstDash val="lgDash"/>
            <a:round/>
            <a:headEnd type="none" w="med" len="med"/>
            <a:tailEnd type="triangle"/>
          </a:ln>
          <a:effectLst/>
        </p:spPr>
      </p:cxnSp>
      <p:cxnSp>
        <p:nvCxnSpPr>
          <p:cNvPr id="70" name="直接箭头连接符 69"/>
          <p:cNvCxnSpPr/>
          <p:nvPr/>
        </p:nvCxnSpPr>
        <p:spPr bwMode="auto">
          <a:xfrm>
            <a:off x="5305451" y="4505937"/>
            <a:ext cx="531085" cy="430394"/>
          </a:xfrm>
          <a:prstGeom prst="straightConnector1">
            <a:avLst/>
          </a:prstGeom>
          <a:solidFill>
            <a:schemeClr val="accent1"/>
          </a:solidFill>
          <a:ln w="9525" cap="flat" cmpd="sng" algn="ctr">
            <a:solidFill>
              <a:srgbClr val="000000"/>
            </a:solidFill>
            <a:prstDash val="lgDash"/>
            <a:round/>
            <a:headEnd type="none" w="med" len="med"/>
            <a:tailEnd type="triangle"/>
          </a:ln>
          <a:effectLst/>
        </p:spPr>
      </p:cxnSp>
      <p:sp>
        <p:nvSpPr>
          <p:cNvPr id="71" name="文本框 70"/>
          <p:cNvSpPr txBox="1"/>
          <p:nvPr/>
        </p:nvSpPr>
        <p:spPr>
          <a:xfrm>
            <a:off x="2498479" y="4147641"/>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
        <p:nvSpPr>
          <p:cNvPr id="87" name="椭圆 86"/>
          <p:cNvSpPr/>
          <p:nvPr/>
        </p:nvSpPr>
        <p:spPr bwMode="auto">
          <a:xfrm>
            <a:off x="7115633" y="496397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8" name="椭圆 87"/>
          <p:cNvSpPr/>
          <p:nvPr/>
        </p:nvSpPr>
        <p:spPr bwMode="auto">
          <a:xfrm>
            <a:off x="8470547" y="496397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9" name="椭圆 88"/>
          <p:cNvSpPr/>
          <p:nvPr/>
        </p:nvSpPr>
        <p:spPr bwMode="auto">
          <a:xfrm>
            <a:off x="7744394" y="434363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90" name="椭圆 89"/>
          <p:cNvSpPr/>
          <p:nvPr/>
        </p:nvSpPr>
        <p:spPr bwMode="auto">
          <a:xfrm>
            <a:off x="7754053" y="5681129"/>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91" name="直接箭头连接符 90"/>
          <p:cNvCxnSpPr>
            <a:stCxn id="87" idx="6"/>
            <a:endCxn id="88" idx="2"/>
          </p:cNvCxnSpPr>
          <p:nvPr/>
        </p:nvCxnSpPr>
        <p:spPr bwMode="auto">
          <a:xfrm>
            <a:off x="7403665" y="5107993"/>
            <a:ext cx="1066882" cy="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2" name="直接箭头连接符 91"/>
          <p:cNvCxnSpPr>
            <a:stCxn id="87" idx="7"/>
            <a:endCxn id="89" idx="3"/>
          </p:cNvCxnSpPr>
          <p:nvPr/>
        </p:nvCxnSpPr>
        <p:spPr bwMode="auto">
          <a:xfrm flipV="1">
            <a:off x="7361484" y="4589485"/>
            <a:ext cx="425091" cy="41667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3" name="直接箭头连接符 92"/>
          <p:cNvCxnSpPr>
            <a:stCxn id="89" idx="4"/>
            <a:endCxn id="90" idx="0"/>
          </p:cNvCxnSpPr>
          <p:nvPr/>
        </p:nvCxnSpPr>
        <p:spPr bwMode="auto">
          <a:xfrm>
            <a:off x="7888410" y="4631666"/>
            <a:ext cx="9659" cy="104946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4" name="直接箭头连接符 93"/>
          <p:cNvCxnSpPr>
            <a:stCxn id="88" idx="3"/>
            <a:endCxn id="90" idx="7"/>
          </p:cNvCxnSpPr>
          <p:nvPr/>
        </p:nvCxnSpPr>
        <p:spPr bwMode="auto">
          <a:xfrm flipH="1">
            <a:off x="7999904" y="5209828"/>
            <a:ext cx="512824" cy="51348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95" name="文本框 94"/>
          <p:cNvSpPr txBox="1"/>
          <p:nvPr/>
        </p:nvSpPr>
        <p:spPr>
          <a:xfrm>
            <a:off x="7092280" y="4915061"/>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96" name="文本框 95"/>
          <p:cNvSpPr txBox="1"/>
          <p:nvPr/>
        </p:nvSpPr>
        <p:spPr>
          <a:xfrm>
            <a:off x="7714570" y="4285479"/>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97" name="文本框 96"/>
          <p:cNvSpPr txBox="1"/>
          <p:nvPr/>
        </p:nvSpPr>
        <p:spPr>
          <a:xfrm>
            <a:off x="8463784" y="4904743"/>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98" name="文本框 97"/>
          <p:cNvSpPr txBox="1"/>
          <p:nvPr/>
        </p:nvSpPr>
        <p:spPr>
          <a:xfrm>
            <a:off x="7735975" y="5632573"/>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99" name="文本框 98"/>
          <p:cNvSpPr txBox="1"/>
          <p:nvPr/>
        </p:nvSpPr>
        <p:spPr>
          <a:xfrm>
            <a:off x="7468658" y="4138028"/>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00" name="文本框 99"/>
          <p:cNvSpPr txBox="1"/>
          <p:nvPr/>
        </p:nvSpPr>
        <p:spPr>
          <a:xfrm>
            <a:off x="7231919" y="5161135"/>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101" name="文本框 100"/>
          <p:cNvSpPr txBox="1"/>
          <p:nvPr/>
        </p:nvSpPr>
        <p:spPr>
          <a:xfrm>
            <a:off x="8486405" y="5167075"/>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02" name="文本框 101"/>
          <p:cNvSpPr txBox="1"/>
          <p:nvPr/>
        </p:nvSpPr>
        <p:spPr>
          <a:xfrm>
            <a:off x="7737103" y="5913024"/>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cxnSp>
        <p:nvCxnSpPr>
          <p:cNvPr id="103" name="直接箭头连接符 102"/>
          <p:cNvCxnSpPr/>
          <p:nvPr/>
        </p:nvCxnSpPr>
        <p:spPr bwMode="auto">
          <a:xfrm>
            <a:off x="8041755" y="4525814"/>
            <a:ext cx="531085" cy="430394"/>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104" name="文本框 103"/>
          <p:cNvSpPr txBox="1"/>
          <p:nvPr/>
        </p:nvSpPr>
        <p:spPr>
          <a:xfrm>
            <a:off x="5452104" y="4363511"/>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dirty="0">
                <a:latin typeface="黑体" panose="02010609060101010101" pitchFamily="2" charset="-122"/>
                <a:ea typeface="黑体" panose="02010609060101010101" pitchFamily="2" charset="-122"/>
              </a:rPr>
              <a:t>总结</a:t>
            </a:r>
            <a:endParaRPr lang="en-US" altLang="zh-CN" dirty="0">
              <a:latin typeface="黑体" panose="02010609060101010101" pitchFamily="2" charset="-122"/>
              <a:ea typeface="黑体" panose="02010609060101010101" pitchFamily="2" charset="-122"/>
            </a:endParaRPr>
          </a:p>
        </p:txBody>
      </p:sp>
      <p:sp>
        <p:nvSpPr>
          <p:cNvPr id="5" name="Rectangle 3"/>
          <p:cNvSpPr txBox="1">
            <a:spLocks noChangeArrowheads="1"/>
          </p:cNvSpPr>
          <p:nvPr/>
        </p:nvSpPr>
        <p:spPr bwMode="auto">
          <a:xfrm>
            <a:off x="1371600" y="2133600"/>
            <a:ext cx="7772400" cy="453576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lnSpc>
                <a:spcPts val="2800"/>
              </a:lnSpc>
              <a:spcBef>
                <a:spcPts val="600"/>
              </a:spcBef>
              <a:spcAft>
                <a:spcPts val="600"/>
              </a:spcAft>
            </a:pPr>
            <a:r>
              <a:rPr lang="zh-CN" altLang="en-US" sz="2000" b="0" kern="0" dirty="0">
                <a:ea typeface="黑体" panose="02010609060101010101" pitchFamily="2" charset="-122"/>
              </a:rPr>
              <a:t>图数据分析目的、任务和方法</a:t>
            </a:r>
          </a:p>
          <a:p>
            <a:pPr eaLnBrk="1" hangingPunct="1">
              <a:lnSpc>
                <a:spcPts val="2800"/>
              </a:lnSpc>
              <a:spcBef>
                <a:spcPts val="600"/>
              </a:spcBef>
              <a:spcAft>
                <a:spcPts val="600"/>
              </a:spcAft>
            </a:pPr>
            <a:r>
              <a:rPr lang="zh-CN" altLang="en-US" sz="2000" b="0" kern="0" dirty="0">
                <a:ea typeface="黑体" panose="02010609060101010101" pitchFamily="2" charset="-122"/>
              </a:rPr>
              <a:t>图神经网络的分类，节点级、边级和图级的更新操作</a:t>
            </a:r>
            <a:endParaRPr lang="en-US" altLang="zh-CN" sz="2000" b="0" kern="0" dirty="0">
              <a:ea typeface="黑体" panose="02010609060101010101" pitchFamily="2" charset="-122"/>
            </a:endParaRPr>
          </a:p>
          <a:p>
            <a:pPr eaLnBrk="1" hangingPunct="1">
              <a:lnSpc>
                <a:spcPts val="2800"/>
              </a:lnSpc>
              <a:spcBef>
                <a:spcPts val="600"/>
              </a:spcBef>
              <a:spcAft>
                <a:spcPts val="600"/>
              </a:spcAft>
            </a:pPr>
            <a:r>
              <a:rPr lang="zh-CN" altLang="en-US" sz="2000" b="0" kern="0" dirty="0">
                <a:ea typeface="黑体" panose="02010609060101010101" pitchFamily="2" charset="-122"/>
              </a:rPr>
              <a:t>使用图神经网络进行图数据分析的基本步骤</a:t>
            </a:r>
            <a:endParaRPr lang="en-US" altLang="zh-CN" sz="2000" b="0" kern="0" dirty="0">
              <a:ea typeface="黑体" panose="02010609060101010101" pitchFamily="2" charset="-122"/>
            </a:endParaRPr>
          </a:p>
          <a:p>
            <a:pPr eaLnBrk="1" hangingPunct="1">
              <a:lnSpc>
                <a:spcPts val="2800"/>
              </a:lnSpc>
              <a:spcBef>
                <a:spcPts val="0"/>
              </a:spcBef>
              <a:spcAft>
                <a:spcPts val="600"/>
              </a:spcAft>
              <a:buNone/>
            </a:pPr>
            <a:r>
              <a:rPr lang="en-US" altLang="zh-CN" sz="2000" b="0" kern="0" dirty="0">
                <a:ea typeface="黑体" panose="02010609060101010101" pitchFamily="2" charset="-122"/>
              </a:rPr>
              <a:t>     </a:t>
            </a:r>
            <a:r>
              <a:rPr lang="zh-CN" altLang="en-US" sz="2000" b="0" kern="0" dirty="0">
                <a:ea typeface="黑体" panose="02010609060101010101" pitchFamily="2" charset="-122"/>
              </a:rPr>
              <a:t>- 基于</a:t>
            </a:r>
            <a:r>
              <a:rPr lang="en-US" altLang="zh-CN" sz="2000" b="0" kern="0" dirty="0">
                <a:ea typeface="黑体" panose="02010609060101010101" pitchFamily="2" charset="-122"/>
              </a:rPr>
              <a:t>GCN</a:t>
            </a:r>
            <a:r>
              <a:rPr lang="zh-CN" altLang="en-US" sz="2000" b="0" kern="0" dirty="0">
                <a:ea typeface="黑体" panose="02010609060101010101" pitchFamily="2" charset="-122"/>
              </a:rPr>
              <a:t>的图节点分类</a:t>
            </a:r>
            <a:endParaRPr lang="en-US" altLang="zh-CN" sz="2000" b="0" kern="0" dirty="0">
              <a:ea typeface="黑体" panose="02010609060101010101" pitchFamily="2" charset="-122"/>
            </a:endParaRPr>
          </a:p>
          <a:p>
            <a:pPr eaLnBrk="1" hangingPunct="1">
              <a:lnSpc>
                <a:spcPts val="2800"/>
              </a:lnSpc>
              <a:spcBef>
                <a:spcPts val="0"/>
              </a:spcBef>
              <a:spcAft>
                <a:spcPts val="600"/>
              </a:spcAft>
              <a:buNone/>
            </a:pPr>
            <a:r>
              <a:rPr lang="zh-CN" altLang="en-US" sz="2000" b="0" kern="0" dirty="0">
                <a:ea typeface="黑体" panose="02010609060101010101" pitchFamily="2" charset="-122"/>
              </a:rPr>
              <a:t>     - 基于</a:t>
            </a:r>
            <a:r>
              <a:rPr lang="en-US" altLang="zh-CN" sz="2000" b="0" kern="0" dirty="0">
                <a:ea typeface="黑体" panose="02010609060101010101" pitchFamily="2" charset="-122"/>
              </a:rPr>
              <a:t>GCN</a:t>
            </a:r>
            <a:r>
              <a:rPr lang="zh-CN" altLang="en-US" sz="2000" b="0" kern="0" dirty="0">
                <a:ea typeface="黑体" panose="02010609060101010101" pitchFamily="2" charset="-122"/>
              </a:rPr>
              <a:t>的图链接预测</a:t>
            </a:r>
            <a:endParaRPr lang="en-US" altLang="zh-CN" sz="2000" b="0" kern="0" dirty="0">
              <a:ea typeface="黑体" panose="02010609060101010101" pitchFamily="2" charset="-122"/>
            </a:endParaRPr>
          </a:p>
          <a:p>
            <a:pPr eaLnBrk="1" hangingPunct="1">
              <a:lnSpc>
                <a:spcPts val="2800"/>
              </a:lnSpc>
              <a:spcBef>
                <a:spcPts val="0"/>
              </a:spcBef>
              <a:spcAft>
                <a:spcPts val="600"/>
              </a:spcAft>
              <a:buNone/>
            </a:pPr>
            <a:r>
              <a:rPr lang="en-US" altLang="zh-CN" sz="2000" b="0" kern="0" dirty="0">
                <a:ea typeface="黑体" panose="02010609060101010101" pitchFamily="2" charset="-122"/>
              </a:rPr>
              <a:t>    </a:t>
            </a:r>
            <a:r>
              <a:rPr lang="zh-CN" altLang="en-US" sz="2000" b="0" kern="0" dirty="0">
                <a:ea typeface="黑体" panose="02010609060101010101" pitchFamily="2" charset="-122"/>
              </a:rPr>
              <a:t> - 基于</a:t>
            </a:r>
            <a:r>
              <a:rPr lang="en-US" altLang="zh-CN" sz="2000" b="0" kern="0" dirty="0">
                <a:ea typeface="黑体" panose="02010609060101010101" pitchFamily="2" charset="-122"/>
              </a:rPr>
              <a:t>GCN</a:t>
            </a:r>
            <a:r>
              <a:rPr lang="zh-CN" altLang="en-US" sz="2000" b="0" kern="0" dirty="0">
                <a:ea typeface="黑体" panose="02010609060101010101" pitchFamily="2" charset="-122"/>
              </a:rPr>
              <a:t>的图社区发现</a:t>
            </a:r>
          </a:p>
          <a:p>
            <a:pPr eaLnBrk="1" hangingPunct="1">
              <a:lnSpc>
                <a:spcPts val="2800"/>
              </a:lnSpc>
              <a:spcBef>
                <a:spcPts val="600"/>
              </a:spcBef>
              <a:spcAft>
                <a:spcPts val="600"/>
              </a:spcAft>
            </a:pPr>
            <a:r>
              <a:rPr lang="zh-CN" altLang="en-US" sz="2000" b="0" kern="0" dirty="0">
                <a:ea typeface="黑体" panose="02010609060101010101" pitchFamily="2" charset="-122"/>
              </a:rPr>
              <a:t>评价指标（准确率、精确率、召回率、</a:t>
            </a:r>
            <a:r>
              <a:rPr lang="en-US" altLang="zh-CN" sz="2000" b="0" kern="0" dirty="0">
                <a:ea typeface="黑体" panose="02010609060101010101" pitchFamily="2" charset="-122"/>
              </a:rPr>
              <a:t>F1</a:t>
            </a:r>
            <a:r>
              <a:rPr lang="zh-CN" altLang="en-US" sz="2000" b="0" kern="0" dirty="0">
                <a:ea typeface="黑体" panose="02010609060101010101" pitchFamily="2" charset="-122"/>
              </a:rPr>
              <a:t>分数、</a:t>
            </a:r>
            <a:r>
              <a:rPr lang="en-US" altLang="zh-CN" sz="2000" b="0" kern="0" dirty="0">
                <a:ea typeface="黑体" panose="02010609060101010101" pitchFamily="2" charset="-122"/>
              </a:rPr>
              <a:t>ROC</a:t>
            </a:r>
            <a:r>
              <a:rPr lang="zh-CN" altLang="en-US" sz="2000" b="0" kern="0" dirty="0">
                <a:ea typeface="黑体" panose="02010609060101010101" pitchFamily="2" charset="-122"/>
              </a:rPr>
              <a:t>、</a:t>
            </a:r>
            <a:r>
              <a:rPr lang="en-US" altLang="zh-CN" sz="2000" b="0" kern="0" dirty="0">
                <a:ea typeface="黑体" panose="02010609060101010101" pitchFamily="2" charset="-122"/>
              </a:rPr>
              <a:t>AUC</a:t>
            </a:r>
            <a:r>
              <a:rPr lang="zh-CN" altLang="en-US" sz="2000" b="0" kern="0" dirty="0">
                <a:ea typeface="黑体" panose="02010609060101010101" pitchFamily="2" charset="-122"/>
              </a:rPr>
              <a:t>、模块度、归一化互信息）</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C0C0C0"/>
                  </a:outerShdw>
                </a:effectLst>
                <a:ea typeface="黑体" panose="02010609060101010101" pitchFamily="2" charset="-122"/>
              </a:rPr>
              <a:t>结语</a:t>
            </a:r>
            <a:endParaRPr lang="en-US" altLang="zh-CN" dirty="0">
              <a:effectLst>
                <a:outerShdw blurRad="38100" dist="38100" dir="2700000" algn="tl">
                  <a:srgbClr val="C0C0C0"/>
                </a:outerShdw>
              </a:effectLst>
              <a:ea typeface="黑体" panose="02010609060101010101" pitchFamily="2" charset="-122"/>
            </a:endParaRPr>
          </a:p>
        </p:txBody>
      </p:sp>
      <p:sp>
        <p:nvSpPr>
          <p:cNvPr id="47107" name="Rectangle 3"/>
          <p:cNvSpPr>
            <a:spLocks noGrp="1" noChangeArrowheads="1"/>
          </p:cNvSpPr>
          <p:nvPr>
            <p:ph type="body" idx="1"/>
          </p:nvPr>
        </p:nvSpPr>
        <p:spPr>
          <a:xfrm>
            <a:off x="1907704" y="2214563"/>
            <a:ext cx="6860059" cy="3881437"/>
          </a:xfrm>
        </p:spPr>
        <p:txBody>
          <a:bodyPr/>
          <a:lstStyle/>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r>
              <a:rPr lang="zh-CN" altLang="en-US" sz="4400" b="1" dirty="0">
                <a:latin typeface="黑体" panose="02010609060101010101" pitchFamily="2" charset="-122"/>
                <a:ea typeface="黑体" panose="02010609060101010101" pitchFamily="2" charset="-122"/>
              </a:rPr>
              <a:t>谢谢</a:t>
            </a:r>
            <a:r>
              <a:rPr lang="zh-CN" altLang="en-US" sz="4400" b="1" dirty="0"/>
              <a:t>！</a:t>
            </a:r>
            <a:endParaRPr lang="en-US" altLang="zh-CN" sz="4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引例 </a:t>
            </a:r>
            <a:r>
              <a:rPr lang="en-US" altLang="zh-CN" dirty="0">
                <a:ea typeface="黑体" panose="02010609060101010101" pitchFamily="2" charset="-122"/>
              </a:rPr>
              <a:t>(3)</a:t>
            </a:r>
            <a:endParaRPr lang="zh-CN" altLang="en-US" dirty="0">
              <a:ea typeface="黑体" panose="02010609060101010101" pitchFamily="2" charset="-122"/>
            </a:endParaRPr>
          </a:p>
        </p:txBody>
      </p:sp>
      <p:sp>
        <p:nvSpPr>
          <p:cNvPr id="21" name="Rectangle 3"/>
          <p:cNvSpPr txBox="1">
            <a:spLocks noChangeArrowheads="1"/>
          </p:cNvSpPr>
          <p:nvPr/>
        </p:nvSpPr>
        <p:spPr bwMode="auto">
          <a:xfrm>
            <a:off x="685800" y="2057400"/>
            <a:ext cx="8566720" cy="1587624"/>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spcBef>
                <a:spcPts val="600"/>
              </a:spcBef>
              <a:spcAft>
                <a:spcPts val="600"/>
              </a:spcAft>
            </a:pPr>
            <a:r>
              <a:rPr lang="zh-CN" altLang="en-US" sz="2200" dirty="0">
                <a:solidFill>
                  <a:srgbClr val="0000FF"/>
                </a:solidFill>
                <a:latin typeface="黑体" panose="02010609060101010101" pitchFamily="2" charset="-122"/>
                <a:ea typeface="黑体" panose="02010609060101010101" pitchFamily="2" charset="-122"/>
              </a:rPr>
              <a:t>论文社区检测</a:t>
            </a:r>
            <a:endParaRPr lang="en-US" altLang="zh-CN" sz="2200" dirty="0">
              <a:solidFill>
                <a:srgbClr val="0000FF"/>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黑体" panose="02010609060101010101" pitchFamily="2" charset="-122"/>
                <a:ea typeface="黑体" panose="02010609060101010101" pitchFamily="2" charset="-122"/>
              </a:rPr>
              <a:t>学术论文作为各领域学者的研究成果记录，能体现作者所在团体的研究领域和研究水平，但学者通常归属于代表不同研究领域的学术团体，学者想要了解其他领域学术成果或前沿技术，可能需付出较高的查询代价</a:t>
            </a:r>
            <a:endParaRPr lang="en-US" altLang="zh-CN" sz="1800" b="0" dirty="0">
              <a:solidFill>
                <a:srgbClr val="002060"/>
              </a:solidFill>
              <a:latin typeface="黑体" panose="02010609060101010101" pitchFamily="2" charset="-122"/>
              <a:ea typeface="黑体" panose="02010609060101010101" pitchFamily="2" charset="-122"/>
            </a:endParaRPr>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8192" y="4786994"/>
            <a:ext cx="648072" cy="715858"/>
          </a:xfrm>
          <a:prstGeom prst="rect">
            <a:avLst/>
          </a:prstGeom>
        </p:spPr>
      </p:pic>
      <p:pic>
        <p:nvPicPr>
          <p:cNvPr id="59" name="图片 5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9176" y="3910430"/>
            <a:ext cx="648072" cy="715858"/>
          </a:xfrm>
          <a:prstGeom prst="rect">
            <a:avLst/>
          </a:prstGeom>
        </p:spPr>
      </p:pic>
      <p:pic>
        <p:nvPicPr>
          <p:cNvPr id="61" name="图片 6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1478" y="5697408"/>
            <a:ext cx="648072" cy="715858"/>
          </a:xfrm>
          <a:prstGeom prst="rect">
            <a:avLst/>
          </a:prstGeom>
        </p:spPr>
      </p:pic>
      <p:pic>
        <p:nvPicPr>
          <p:cNvPr id="65" name="图片 6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238" y="4787727"/>
            <a:ext cx="648072" cy="715858"/>
          </a:xfrm>
          <a:prstGeom prst="rect">
            <a:avLst/>
          </a:prstGeom>
        </p:spPr>
      </p:pic>
      <p:cxnSp>
        <p:nvCxnSpPr>
          <p:cNvPr id="71" name="直接箭头连接符 70"/>
          <p:cNvCxnSpPr>
            <a:stCxn id="65" idx="0"/>
            <a:endCxn id="59" idx="1"/>
          </p:cNvCxnSpPr>
          <p:nvPr/>
        </p:nvCxnSpPr>
        <p:spPr bwMode="auto">
          <a:xfrm flipV="1">
            <a:off x="1199274" y="4268359"/>
            <a:ext cx="589902" cy="519368"/>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76" name="直接箭头连接符 75"/>
          <p:cNvCxnSpPr/>
          <p:nvPr/>
        </p:nvCxnSpPr>
        <p:spPr bwMode="auto">
          <a:xfrm>
            <a:off x="1377072" y="5165033"/>
            <a:ext cx="1321164" cy="497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77" name="直接箭头连接符 76"/>
          <p:cNvCxnSpPr/>
          <p:nvPr/>
        </p:nvCxnSpPr>
        <p:spPr bwMode="auto">
          <a:xfrm flipH="1">
            <a:off x="2026178" y="4625096"/>
            <a:ext cx="17698" cy="107112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78" name="直接箭头连接符 77"/>
          <p:cNvCxnSpPr/>
          <p:nvPr/>
        </p:nvCxnSpPr>
        <p:spPr bwMode="auto">
          <a:xfrm flipH="1">
            <a:off x="2268199" y="5499827"/>
            <a:ext cx="617994" cy="598715"/>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79" name="文本框 78"/>
          <p:cNvSpPr txBox="1"/>
          <p:nvPr/>
        </p:nvSpPr>
        <p:spPr>
          <a:xfrm>
            <a:off x="827584" y="4925049"/>
            <a:ext cx="648072" cy="276999"/>
          </a:xfrm>
          <a:prstGeom prst="rect">
            <a:avLst/>
          </a:prstGeom>
          <a:noFill/>
        </p:spPr>
        <p:txBody>
          <a:bodyPr wrap="square" rtlCol="0">
            <a:spAutoFit/>
          </a:bodyPr>
          <a:lstStyle/>
          <a:p>
            <a:r>
              <a:rPr lang="en-US" altLang="zh-CN" sz="1200" b="0" dirty="0"/>
              <a:t>paper1</a:t>
            </a:r>
            <a:endParaRPr lang="zh-CN" altLang="en-US" sz="1200" b="0" dirty="0"/>
          </a:p>
        </p:txBody>
      </p:sp>
      <p:sp>
        <p:nvSpPr>
          <p:cNvPr id="80" name="文本框 79"/>
          <p:cNvSpPr txBox="1"/>
          <p:nvPr/>
        </p:nvSpPr>
        <p:spPr>
          <a:xfrm>
            <a:off x="1743772" y="4026771"/>
            <a:ext cx="648072" cy="276999"/>
          </a:xfrm>
          <a:prstGeom prst="rect">
            <a:avLst/>
          </a:prstGeom>
          <a:noFill/>
        </p:spPr>
        <p:txBody>
          <a:bodyPr wrap="square" rtlCol="0">
            <a:spAutoFit/>
          </a:bodyPr>
          <a:lstStyle/>
          <a:p>
            <a:r>
              <a:rPr lang="en-US" altLang="zh-CN" sz="1200" b="0" dirty="0"/>
              <a:t>paper2</a:t>
            </a:r>
            <a:endParaRPr lang="zh-CN" altLang="en-US" sz="1200" b="0" dirty="0"/>
          </a:p>
        </p:txBody>
      </p:sp>
      <p:sp>
        <p:nvSpPr>
          <p:cNvPr id="81" name="文本框 80"/>
          <p:cNvSpPr txBox="1"/>
          <p:nvPr/>
        </p:nvSpPr>
        <p:spPr>
          <a:xfrm>
            <a:off x="1716065" y="5829041"/>
            <a:ext cx="648072" cy="276999"/>
          </a:xfrm>
          <a:prstGeom prst="rect">
            <a:avLst/>
          </a:prstGeom>
          <a:noFill/>
        </p:spPr>
        <p:txBody>
          <a:bodyPr wrap="square" rtlCol="0">
            <a:spAutoFit/>
          </a:bodyPr>
          <a:lstStyle/>
          <a:p>
            <a:r>
              <a:rPr lang="en-US" altLang="zh-CN" sz="1200" b="0" dirty="0"/>
              <a:t>paper4</a:t>
            </a:r>
            <a:endParaRPr lang="zh-CN" altLang="en-US" sz="1200" b="0" dirty="0"/>
          </a:p>
        </p:txBody>
      </p:sp>
      <p:sp>
        <p:nvSpPr>
          <p:cNvPr id="82" name="文本框 81"/>
          <p:cNvSpPr txBox="1"/>
          <p:nvPr/>
        </p:nvSpPr>
        <p:spPr>
          <a:xfrm>
            <a:off x="2678499" y="4904137"/>
            <a:ext cx="648072" cy="276999"/>
          </a:xfrm>
          <a:prstGeom prst="rect">
            <a:avLst/>
          </a:prstGeom>
          <a:noFill/>
        </p:spPr>
        <p:txBody>
          <a:bodyPr wrap="square" rtlCol="0">
            <a:spAutoFit/>
          </a:bodyPr>
          <a:lstStyle/>
          <a:p>
            <a:r>
              <a:rPr lang="en-US" altLang="zh-CN" sz="1200" b="0" dirty="0"/>
              <a:t>paper3</a:t>
            </a:r>
            <a:endParaRPr lang="zh-CN" altLang="en-US" sz="1200" b="0" dirty="0"/>
          </a:p>
        </p:txBody>
      </p:sp>
      <p:pic>
        <p:nvPicPr>
          <p:cNvPr id="83" name="图片 8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65570" y="4264688"/>
            <a:ext cx="321216" cy="321216"/>
          </a:xfrm>
          <a:prstGeom prst="rect">
            <a:avLst/>
          </a:prstGeom>
        </p:spPr>
      </p:pic>
      <p:pic>
        <p:nvPicPr>
          <p:cNvPr id="84" name="图片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584" y="5148890"/>
            <a:ext cx="320400" cy="320400"/>
          </a:xfrm>
          <a:prstGeom prst="rect">
            <a:avLst/>
          </a:prstGeom>
        </p:spPr>
      </p:pic>
      <p:pic>
        <p:nvPicPr>
          <p:cNvPr id="85" name="图片 8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7202" y="5144923"/>
            <a:ext cx="321216" cy="321216"/>
          </a:xfrm>
          <a:prstGeom prst="rect">
            <a:avLst/>
          </a:prstGeom>
        </p:spPr>
      </p:pic>
      <p:sp>
        <p:nvSpPr>
          <p:cNvPr id="86" name="椭圆 85"/>
          <p:cNvSpPr/>
          <p:nvPr/>
        </p:nvSpPr>
        <p:spPr bwMode="auto">
          <a:xfrm>
            <a:off x="4379329" y="496787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7" name="椭圆 86"/>
          <p:cNvSpPr/>
          <p:nvPr/>
        </p:nvSpPr>
        <p:spPr bwMode="auto">
          <a:xfrm>
            <a:off x="5734243" y="4967873"/>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8" name="椭圆 87"/>
          <p:cNvSpPr/>
          <p:nvPr/>
        </p:nvSpPr>
        <p:spPr bwMode="auto">
          <a:xfrm>
            <a:off x="5008090" y="434753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9" name="椭圆 88"/>
          <p:cNvSpPr/>
          <p:nvPr/>
        </p:nvSpPr>
        <p:spPr bwMode="auto">
          <a:xfrm>
            <a:off x="5017749" y="5685025"/>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90" name="直接箭头连接符 89"/>
          <p:cNvCxnSpPr>
            <a:stCxn id="86" idx="6"/>
            <a:endCxn id="87" idx="2"/>
          </p:cNvCxnSpPr>
          <p:nvPr/>
        </p:nvCxnSpPr>
        <p:spPr bwMode="auto">
          <a:xfrm>
            <a:off x="4667361" y="5111889"/>
            <a:ext cx="1066882" cy="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1" name="直接箭头连接符 90"/>
          <p:cNvCxnSpPr>
            <a:stCxn id="86" idx="7"/>
            <a:endCxn id="88" idx="3"/>
          </p:cNvCxnSpPr>
          <p:nvPr/>
        </p:nvCxnSpPr>
        <p:spPr bwMode="auto">
          <a:xfrm flipV="1">
            <a:off x="4625180" y="4593381"/>
            <a:ext cx="425091" cy="41667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2" name="直接箭头连接符 91"/>
          <p:cNvCxnSpPr>
            <a:stCxn id="88" idx="4"/>
            <a:endCxn id="89" idx="0"/>
          </p:cNvCxnSpPr>
          <p:nvPr/>
        </p:nvCxnSpPr>
        <p:spPr bwMode="auto">
          <a:xfrm>
            <a:off x="5152106" y="4635562"/>
            <a:ext cx="9659" cy="104946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3" name="直接箭头连接符 92"/>
          <p:cNvCxnSpPr>
            <a:stCxn id="87" idx="3"/>
            <a:endCxn id="89" idx="7"/>
          </p:cNvCxnSpPr>
          <p:nvPr/>
        </p:nvCxnSpPr>
        <p:spPr bwMode="auto">
          <a:xfrm flipH="1">
            <a:off x="5263600" y="5213724"/>
            <a:ext cx="512824" cy="51348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94" name="文本框 93"/>
          <p:cNvSpPr txBox="1"/>
          <p:nvPr/>
        </p:nvSpPr>
        <p:spPr>
          <a:xfrm>
            <a:off x="4355976" y="4918957"/>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95" name="文本框 94"/>
          <p:cNvSpPr txBox="1"/>
          <p:nvPr/>
        </p:nvSpPr>
        <p:spPr>
          <a:xfrm>
            <a:off x="4978266" y="4289375"/>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96" name="文本框 95"/>
          <p:cNvSpPr txBox="1"/>
          <p:nvPr/>
        </p:nvSpPr>
        <p:spPr>
          <a:xfrm>
            <a:off x="5727480" y="4908639"/>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97" name="文本框 96"/>
          <p:cNvSpPr txBox="1"/>
          <p:nvPr/>
        </p:nvSpPr>
        <p:spPr>
          <a:xfrm>
            <a:off x="4999671" y="5636469"/>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98" name="右箭头 63"/>
          <p:cNvSpPr/>
          <p:nvPr/>
        </p:nvSpPr>
        <p:spPr bwMode="auto">
          <a:xfrm>
            <a:off x="3491880" y="4924871"/>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99" name="右箭头 69"/>
          <p:cNvSpPr/>
          <p:nvPr/>
        </p:nvSpPr>
        <p:spPr bwMode="auto">
          <a:xfrm>
            <a:off x="6228184" y="4918957"/>
            <a:ext cx="720080"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0" name="文本框 99"/>
          <p:cNvSpPr txBox="1"/>
          <p:nvPr/>
        </p:nvSpPr>
        <p:spPr>
          <a:xfrm>
            <a:off x="3923928" y="6269250"/>
            <a:ext cx="2088232" cy="400110"/>
          </a:xfrm>
          <a:prstGeom prst="rect">
            <a:avLst/>
          </a:prstGeom>
          <a:noFill/>
        </p:spPr>
        <p:txBody>
          <a:bodyPr wrap="square" rtlCol="0">
            <a:spAutoFit/>
          </a:bodyPr>
          <a:lstStyle/>
          <a:p>
            <a:r>
              <a:rPr lang="zh-CN" altLang="en-US" sz="2000" b="0" dirty="0">
                <a:solidFill>
                  <a:srgbClr val="00B050"/>
                </a:solidFill>
              </a:rPr>
              <a:t>图社区发现问题</a:t>
            </a:r>
          </a:p>
        </p:txBody>
      </p:sp>
      <p:sp>
        <p:nvSpPr>
          <p:cNvPr id="101" name="文本框 100"/>
          <p:cNvSpPr txBox="1"/>
          <p:nvPr/>
        </p:nvSpPr>
        <p:spPr>
          <a:xfrm>
            <a:off x="4732354" y="4141924"/>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02" name="文本框 101"/>
          <p:cNvSpPr txBox="1"/>
          <p:nvPr/>
        </p:nvSpPr>
        <p:spPr>
          <a:xfrm>
            <a:off x="4495615" y="5165031"/>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103" name="文本框 102"/>
          <p:cNvSpPr txBox="1"/>
          <p:nvPr/>
        </p:nvSpPr>
        <p:spPr>
          <a:xfrm>
            <a:off x="5750101" y="5170971"/>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04" name="文本框 103"/>
          <p:cNvSpPr txBox="1"/>
          <p:nvPr/>
        </p:nvSpPr>
        <p:spPr>
          <a:xfrm>
            <a:off x="5000799" y="5916920"/>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pic>
        <p:nvPicPr>
          <p:cNvPr id="105" name="图片 1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59231" y="6060615"/>
            <a:ext cx="321216" cy="321216"/>
          </a:xfrm>
          <a:prstGeom prst="rect">
            <a:avLst/>
          </a:prstGeom>
        </p:spPr>
      </p:pic>
      <p:sp>
        <p:nvSpPr>
          <p:cNvPr id="109" name="椭圆 108"/>
          <p:cNvSpPr/>
          <p:nvPr/>
        </p:nvSpPr>
        <p:spPr bwMode="auto">
          <a:xfrm>
            <a:off x="7115633" y="498775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0" name="椭圆 109"/>
          <p:cNvSpPr/>
          <p:nvPr/>
        </p:nvSpPr>
        <p:spPr bwMode="auto">
          <a:xfrm>
            <a:off x="8470547" y="4987750"/>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1" name="椭圆 110"/>
          <p:cNvSpPr/>
          <p:nvPr/>
        </p:nvSpPr>
        <p:spPr bwMode="auto">
          <a:xfrm>
            <a:off x="7744394" y="4367407"/>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2" name="椭圆 111"/>
          <p:cNvSpPr/>
          <p:nvPr/>
        </p:nvSpPr>
        <p:spPr bwMode="auto">
          <a:xfrm>
            <a:off x="7754053" y="5704902"/>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113" name="直接箭头连接符 112"/>
          <p:cNvCxnSpPr>
            <a:stCxn id="109" idx="6"/>
            <a:endCxn id="110" idx="2"/>
          </p:cNvCxnSpPr>
          <p:nvPr/>
        </p:nvCxnSpPr>
        <p:spPr bwMode="auto">
          <a:xfrm>
            <a:off x="7403665" y="5131766"/>
            <a:ext cx="1066882" cy="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114" name="直接箭头连接符 113"/>
          <p:cNvCxnSpPr>
            <a:stCxn id="109" idx="7"/>
            <a:endCxn id="111" idx="3"/>
          </p:cNvCxnSpPr>
          <p:nvPr/>
        </p:nvCxnSpPr>
        <p:spPr bwMode="auto">
          <a:xfrm flipV="1">
            <a:off x="7361484" y="4613258"/>
            <a:ext cx="425091" cy="41667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115" name="直接箭头连接符 114"/>
          <p:cNvCxnSpPr>
            <a:stCxn id="111" idx="4"/>
            <a:endCxn id="112" idx="0"/>
          </p:cNvCxnSpPr>
          <p:nvPr/>
        </p:nvCxnSpPr>
        <p:spPr bwMode="auto">
          <a:xfrm>
            <a:off x="7888410" y="4655439"/>
            <a:ext cx="9659" cy="1049463"/>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116" name="直接箭头连接符 115"/>
          <p:cNvCxnSpPr>
            <a:stCxn id="110" idx="3"/>
            <a:endCxn id="112" idx="7"/>
          </p:cNvCxnSpPr>
          <p:nvPr/>
        </p:nvCxnSpPr>
        <p:spPr bwMode="auto">
          <a:xfrm flipH="1">
            <a:off x="7999904" y="5233601"/>
            <a:ext cx="512824" cy="51348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117" name="文本框 116"/>
          <p:cNvSpPr txBox="1"/>
          <p:nvPr/>
        </p:nvSpPr>
        <p:spPr>
          <a:xfrm>
            <a:off x="7092280" y="4938834"/>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118" name="文本框 117"/>
          <p:cNvSpPr txBox="1"/>
          <p:nvPr/>
        </p:nvSpPr>
        <p:spPr>
          <a:xfrm>
            <a:off x="7714570" y="4309252"/>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119" name="文本框 118"/>
          <p:cNvSpPr txBox="1"/>
          <p:nvPr/>
        </p:nvSpPr>
        <p:spPr>
          <a:xfrm>
            <a:off x="8463784" y="4928516"/>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120" name="文本框 119"/>
          <p:cNvSpPr txBox="1"/>
          <p:nvPr/>
        </p:nvSpPr>
        <p:spPr>
          <a:xfrm>
            <a:off x="7735975" y="5656346"/>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121" name="文本框 120"/>
          <p:cNvSpPr txBox="1"/>
          <p:nvPr/>
        </p:nvSpPr>
        <p:spPr>
          <a:xfrm>
            <a:off x="7468658" y="4161801"/>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22" name="文本框 121"/>
          <p:cNvSpPr txBox="1"/>
          <p:nvPr/>
        </p:nvSpPr>
        <p:spPr>
          <a:xfrm>
            <a:off x="7231919" y="518490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123" name="文本框 122"/>
          <p:cNvSpPr txBox="1"/>
          <p:nvPr/>
        </p:nvSpPr>
        <p:spPr>
          <a:xfrm>
            <a:off x="8486405" y="5190848"/>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24" name="文本框 123"/>
          <p:cNvSpPr txBox="1"/>
          <p:nvPr/>
        </p:nvSpPr>
        <p:spPr>
          <a:xfrm>
            <a:off x="7737103" y="5936797"/>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cxnSp>
        <p:nvCxnSpPr>
          <p:cNvPr id="125" name="直接箭头连接符 124"/>
          <p:cNvCxnSpPr/>
          <p:nvPr/>
        </p:nvCxnSpPr>
        <p:spPr bwMode="auto">
          <a:xfrm>
            <a:off x="2296937" y="4330551"/>
            <a:ext cx="580779" cy="453626"/>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126" name="直接箭头连接符 125"/>
          <p:cNvCxnSpPr/>
          <p:nvPr/>
        </p:nvCxnSpPr>
        <p:spPr bwMode="auto">
          <a:xfrm>
            <a:off x="5286725" y="4517737"/>
            <a:ext cx="580779" cy="453626"/>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127" name="直接箭头连接符 126"/>
          <p:cNvCxnSpPr/>
          <p:nvPr/>
        </p:nvCxnSpPr>
        <p:spPr bwMode="auto">
          <a:xfrm>
            <a:off x="8029564" y="4525817"/>
            <a:ext cx="580779" cy="453626"/>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4" name="椭圆 3"/>
          <p:cNvSpPr/>
          <p:nvPr/>
        </p:nvSpPr>
        <p:spPr bwMode="auto">
          <a:xfrm rot="18855847">
            <a:off x="5020282" y="3919751"/>
            <a:ext cx="872269" cy="1835850"/>
          </a:xfrm>
          <a:prstGeom prst="ellipse">
            <a:avLst/>
          </a:prstGeom>
          <a:noFill/>
          <a:ln w="9525"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8" name="椭圆 127"/>
          <p:cNvSpPr/>
          <p:nvPr/>
        </p:nvSpPr>
        <p:spPr bwMode="auto">
          <a:xfrm rot="18913841">
            <a:off x="1995682" y="3376040"/>
            <a:ext cx="1038831" cy="2483585"/>
          </a:xfrm>
          <a:prstGeom prst="ellipse">
            <a:avLst/>
          </a:prstGeom>
          <a:noFill/>
          <a:ln w="9525" cap="flat" cmpd="sng" algn="ctr">
            <a:solidFill>
              <a:schemeClr val="accent2"/>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29" name="文本框 128"/>
          <p:cNvSpPr txBox="1"/>
          <p:nvPr/>
        </p:nvSpPr>
        <p:spPr>
          <a:xfrm>
            <a:off x="2852208" y="4028853"/>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
        <p:nvSpPr>
          <p:cNvPr id="130" name="文本框 129"/>
          <p:cNvSpPr txBox="1"/>
          <p:nvPr/>
        </p:nvSpPr>
        <p:spPr>
          <a:xfrm>
            <a:off x="5803435" y="4289375"/>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
        <p:nvSpPr>
          <p:cNvPr id="131" name="椭圆 130"/>
          <p:cNvSpPr/>
          <p:nvPr/>
        </p:nvSpPr>
        <p:spPr bwMode="auto">
          <a:xfrm rot="18855847">
            <a:off x="7744942" y="3934811"/>
            <a:ext cx="872269" cy="183585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491865" y="2214880"/>
            <a:ext cx="3154045" cy="3881120"/>
          </a:xfrm>
        </p:spPr>
        <p:txBody>
          <a:bodyPr/>
          <a:lstStyle/>
          <a:p>
            <a:pPr eaLnBrk="1" hangingPunct="1">
              <a:lnSpc>
                <a:spcPts val="2800"/>
              </a:lnSpc>
              <a:spcBef>
                <a:spcPts val="0"/>
              </a:spcBef>
              <a:spcAft>
                <a:spcPts val="600"/>
              </a:spcAft>
            </a:pPr>
            <a:r>
              <a:rPr lang="zh-CN" altLang="en-US" sz="2200" dirty="0">
                <a:ea typeface="黑体" panose="02010609060101010101" pitchFamily="2" charset="-122"/>
              </a:rPr>
              <a:t>引例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solidFill>
                  <a:srgbClr val="FF0000"/>
                </a:solidFill>
                <a:ea typeface="黑体" panose="02010609060101010101" pitchFamily="2" charset="-122"/>
              </a:rPr>
              <a:t>图数据分析概述</a:t>
            </a:r>
            <a:endParaRPr lang="en-US" altLang="zh-CN" sz="2200" dirty="0">
              <a:solidFill>
                <a:srgbClr val="FF0000"/>
              </a:solidFill>
              <a:ea typeface="黑体" panose="02010609060101010101" pitchFamily="2" charset="-122"/>
            </a:endParaRPr>
          </a:p>
          <a:p>
            <a:pPr eaLnBrk="1" hangingPunct="1">
              <a:lnSpc>
                <a:spcPts val="2800"/>
              </a:lnSpc>
              <a:spcBef>
                <a:spcPts val="0"/>
              </a:spcBef>
              <a:spcAft>
                <a:spcPts val="600"/>
              </a:spcAft>
            </a:pPr>
            <a:r>
              <a:rPr lang="zh-CN" altLang="en-US" sz="2200" dirty="0">
                <a:solidFill>
                  <a:srgbClr val="002060"/>
                </a:solidFill>
                <a:ea typeface="黑体" panose="02010609060101010101" pitchFamily="2" charset="-122"/>
              </a:rPr>
              <a:t>图神经网络</a:t>
            </a:r>
            <a:endParaRPr lang="en-US" altLang="zh-CN" sz="2200" dirty="0">
              <a:solidFill>
                <a:srgbClr val="002060"/>
              </a:solidFill>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节点分类</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链接预测</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社区发现</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评价指标</a:t>
            </a:r>
            <a:endParaRPr lang="en-US" altLang="zh-CN" sz="2200" dirty="0">
              <a:ea typeface="黑体" panose="02010609060101010101" pitchFamily="2" charset="-122"/>
            </a:endParaRPr>
          </a:p>
          <a:p>
            <a:pPr eaLnBrk="1" hangingPunct="1">
              <a:lnSpc>
                <a:spcPts val="2800"/>
              </a:lnSpc>
              <a:spcBef>
                <a:spcPts val="0"/>
              </a:spcBef>
              <a:spcAft>
                <a:spcPts val="600"/>
              </a:spcAft>
            </a:pPr>
            <a:r>
              <a:rPr lang="zh-CN" altLang="en-US" sz="2200" dirty="0">
                <a:ea typeface="黑体" panose="02010609060101010101" pitchFamily="2" charset="-122"/>
              </a:rPr>
              <a:t>总结</a:t>
            </a:r>
          </a:p>
          <a:p>
            <a:pPr eaLnBrk="1" hangingPunct="1"/>
            <a:endParaRPr lang="en-US" altLang="zh-CN" sz="2200" dirty="0">
              <a:ea typeface="黑体" panose="0201060906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755576" y="2057400"/>
            <a:ext cx="8278688"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r>
              <a:rPr lang="zh-CN" altLang="en-US" sz="2200" kern="0" dirty="0">
                <a:solidFill>
                  <a:srgbClr val="0000FF"/>
                </a:solidFill>
                <a:ea typeface="黑体" panose="02010609060101010101" pitchFamily="2" charset="-122"/>
              </a:rPr>
              <a:t>图分析目的</a:t>
            </a:r>
            <a:endParaRPr lang="en-US" altLang="zh-CN" sz="2200" kern="0" dirty="0">
              <a:solidFill>
                <a:srgbClr val="0000FF"/>
              </a:solidFill>
              <a:ea typeface="黑体" panose="02010609060101010101" pitchFamily="2" charset="-122"/>
            </a:endParaRPr>
          </a:p>
          <a:p>
            <a:pPr marL="0" indent="0" eaLnBrk="1" hangingPunct="1">
              <a:lnSpc>
                <a:spcPts val="2800"/>
              </a:lnSpc>
              <a:spcBef>
                <a:spcPts val="600"/>
              </a:spcBef>
              <a:spcAft>
                <a:spcPts val="1200"/>
              </a:spcAft>
              <a:buNone/>
            </a:pPr>
            <a:r>
              <a:rPr lang="zh-CN" altLang="en-US" sz="2000" b="0" dirty="0">
                <a:latin typeface="黑体" panose="02010609060101010101" pitchFamily="2" charset="-122"/>
                <a:ea typeface="黑体" panose="02010609060101010101" pitchFamily="2" charset="-122"/>
              </a:rPr>
              <a:t>  挖掘图数据中的知识，为基于图数据的分析应用提供支撑</a:t>
            </a:r>
            <a:endParaRPr lang="en-US" altLang="zh-CN" sz="2000" b="0" dirty="0">
              <a:latin typeface="黑体" panose="02010609060101010101" pitchFamily="2" charset="-122"/>
              <a:ea typeface="黑体" panose="02010609060101010101" pitchFamily="2" charset="-122"/>
            </a:endParaRPr>
          </a:p>
          <a:p>
            <a:pPr eaLnBrk="1" hangingPunct="1"/>
            <a:r>
              <a:rPr lang="zh-CN" altLang="en-US" sz="2200" kern="0" dirty="0">
                <a:solidFill>
                  <a:srgbClr val="0000FF"/>
                </a:solidFill>
                <a:latin typeface="黑体" panose="02010609060101010101" pitchFamily="2" charset="-122"/>
                <a:ea typeface="黑体" panose="02010609060101010101" pitchFamily="2" charset="-122"/>
              </a:rPr>
              <a:t>图分析任务</a:t>
            </a:r>
            <a:endParaRPr lang="en-US" altLang="zh-CN" sz="2200" kern="0" dirty="0">
              <a:solidFill>
                <a:srgbClr val="0000FF"/>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黑体" panose="02010609060101010101" pitchFamily="2" charset="-122"/>
                <a:ea typeface="黑体" panose="02010609060101010101" pitchFamily="2" charset="-122"/>
              </a:rPr>
              <a:t>节点分类（节点级）</a:t>
            </a:r>
            <a:endParaRPr lang="en-US" altLang="zh-CN" sz="1800" b="0" dirty="0">
              <a:solidFill>
                <a:srgbClr val="002060"/>
              </a:solidFill>
              <a:latin typeface="黑体" panose="02010609060101010101" pitchFamily="2" charset="-122"/>
              <a:ea typeface="黑体" panose="02010609060101010101" pitchFamily="2" charset="-122"/>
            </a:endParaRPr>
          </a:p>
          <a:p>
            <a:pPr marL="0" indent="0" algn="just" eaLnBrk="1" hangingPunct="1">
              <a:lnSpc>
                <a:spcPts val="2800"/>
              </a:lnSpc>
              <a:spcBef>
                <a:spcPts val="0"/>
              </a:spcBef>
              <a:spcAft>
                <a:spcPts val="0"/>
              </a:spcAft>
              <a:buNone/>
            </a:pPr>
            <a:r>
              <a:rPr lang="en-US" altLang="zh-CN" sz="1800" b="0" dirty="0">
                <a:solidFill>
                  <a:srgbClr val="002060"/>
                </a:solidFill>
                <a:latin typeface="黑体" panose="02010609060101010101" pitchFamily="2" charset="-122"/>
                <a:ea typeface="黑体" panose="02010609060101010101" pitchFamily="2" charset="-122"/>
              </a:rPr>
              <a:t>   </a:t>
            </a:r>
            <a:r>
              <a:rPr lang="zh-CN" altLang="en-US" sz="1800" b="0" dirty="0">
                <a:solidFill>
                  <a:schemeClr val="bg2">
                    <a:lumMod val="25000"/>
                  </a:schemeClr>
                </a:solidFill>
                <a:latin typeface="黑体" panose="02010609060101010101" pitchFamily="2" charset="-122"/>
                <a:ea typeface="黑体" panose="02010609060101010101" pitchFamily="2" charset="-122"/>
              </a:rPr>
              <a:t>论文分类</a:t>
            </a:r>
            <a:endParaRPr lang="en-US" altLang="zh-CN" sz="1800" b="0" dirty="0">
              <a:solidFill>
                <a:schemeClr val="bg2">
                  <a:lumMod val="25000"/>
                </a:schemeClr>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黑体" panose="02010609060101010101" pitchFamily="2" charset="-122"/>
                <a:ea typeface="黑体" panose="02010609060101010101" pitchFamily="2" charset="-122"/>
              </a:rPr>
              <a:t>链接预测（边级）</a:t>
            </a:r>
            <a:endParaRPr lang="en-US" altLang="zh-CN" sz="1800" b="0" dirty="0">
              <a:solidFill>
                <a:srgbClr val="002060"/>
              </a:solidFill>
              <a:latin typeface="黑体" panose="02010609060101010101" pitchFamily="2" charset="-122"/>
              <a:ea typeface="黑体" panose="02010609060101010101" pitchFamily="2" charset="-122"/>
            </a:endParaRPr>
          </a:p>
          <a:p>
            <a:pPr marL="0" indent="0" algn="just" eaLnBrk="1" hangingPunct="1">
              <a:lnSpc>
                <a:spcPts val="2800"/>
              </a:lnSpc>
              <a:spcBef>
                <a:spcPts val="0"/>
              </a:spcBef>
              <a:spcAft>
                <a:spcPts val="0"/>
              </a:spcAft>
              <a:buNone/>
            </a:pPr>
            <a:r>
              <a:rPr lang="zh-CN" altLang="en-US" sz="1800" b="0" dirty="0">
                <a:solidFill>
                  <a:srgbClr val="002060"/>
                </a:solidFill>
                <a:latin typeface="黑体" panose="02010609060101010101" pitchFamily="2" charset="-122"/>
                <a:ea typeface="黑体" panose="02010609060101010101" pitchFamily="2" charset="-122"/>
              </a:rPr>
              <a:t>   </a:t>
            </a:r>
            <a:r>
              <a:rPr lang="zh-CN" altLang="en-US" sz="1800" b="0" dirty="0">
                <a:solidFill>
                  <a:schemeClr val="bg2">
                    <a:lumMod val="25000"/>
                  </a:schemeClr>
                </a:solidFill>
                <a:latin typeface="黑体" panose="02010609060101010101" pitchFamily="2" charset="-122"/>
                <a:ea typeface="黑体" panose="02010609060101010101" pitchFamily="2" charset="-122"/>
              </a:rPr>
              <a:t>预测部分论文间的引用关系、学术社交网络的补全</a:t>
            </a:r>
            <a:endParaRPr lang="en-US" altLang="zh-CN" sz="1800" b="0" dirty="0">
              <a:solidFill>
                <a:schemeClr val="bg2">
                  <a:lumMod val="25000"/>
                </a:schemeClr>
              </a:solidFill>
              <a:latin typeface="黑体" panose="02010609060101010101" pitchFamily="2" charset="-122"/>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黑体" panose="02010609060101010101" pitchFamily="2" charset="-122"/>
                <a:ea typeface="黑体" panose="02010609060101010101" pitchFamily="2" charset="-122"/>
              </a:rPr>
              <a:t>社区发现（图级）</a:t>
            </a:r>
          </a:p>
          <a:p>
            <a:pPr marL="0" indent="0" algn="just" eaLnBrk="1" hangingPunct="1">
              <a:lnSpc>
                <a:spcPts val="2800"/>
              </a:lnSpc>
              <a:spcBef>
                <a:spcPts val="0"/>
              </a:spcBef>
              <a:spcAft>
                <a:spcPts val="0"/>
              </a:spcAft>
              <a:buNone/>
            </a:pPr>
            <a:r>
              <a:rPr lang="en-US" altLang="zh-CN" sz="1800" b="0" dirty="0">
                <a:solidFill>
                  <a:srgbClr val="002060"/>
                </a:solidFill>
                <a:latin typeface="黑体" panose="02010609060101010101" pitchFamily="2" charset="-122"/>
                <a:ea typeface="黑体" panose="02010609060101010101" pitchFamily="2" charset="-122"/>
              </a:rPr>
              <a:t>   </a:t>
            </a:r>
            <a:r>
              <a:rPr lang="zh-CN" altLang="en-US" sz="1800" b="0" dirty="0">
                <a:solidFill>
                  <a:schemeClr val="bg2">
                    <a:lumMod val="25000"/>
                  </a:schemeClr>
                </a:solidFill>
                <a:latin typeface="黑体" panose="02010609060101010101" pitchFamily="2" charset="-122"/>
                <a:ea typeface="黑体" panose="02010609060101010101" pitchFamily="2" charset="-122"/>
              </a:rPr>
              <a:t>建论文引用关系图来发现论文社区</a:t>
            </a:r>
          </a:p>
        </p:txBody>
      </p:sp>
      <p:sp>
        <p:nvSpPr>
          <p:cNvPr id="50" name="圆角矩形 49"/>
          <p:cNvSpPr/>
          <p:nvPr/>
        </p:nvSpPr>
        <p:spPr bwMode="auto">
          <a:xfrm>
            <a:off x="3633192" y="2906075"/>
            <a:ext cx="2333982" cy="1920217"/>
          </a:xfrm>
          <a:prstGeom prst="roundRect">
            <a:avLst/>
          </a:prstGeom>
          <a:solidFill>
            <a:schemeClr val="accent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5362" name="Rectangle 3"/>
          <p:cNvSpPr>
            <a:spLocks noChangeArrowheads="1"/>
          </p:cNvSpPr>
          <p:nvPr/>
        </p:nvSpPr>
        <p:spPr bwMode="auto">
          <a:xfrm>
            <a:off x="934222" y="21058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黑体" panose="02010609060101010101" pitchFamily="2" charset="-122"/>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图数据分析概述 </a:t>
            </a:r>
            <a:r>
              <a:rPr lang="en-US" altLang="zh-CN" dirty="0">
                <a:latin typeface="+mn-lt"/>
                <a:ea typeface="黑体" panose="02010609060101010101" pitchFamily="2" charset="-122"/>
              </a:rPr>
              <a:t>(1)</a:t>
            </a:r>
            <a:endParaRPr lang="zh-CN" altLang="en-US" dirty="0">
              <a:latin typeface="+mn-lt"/>
              <a:ea typeface="黑体" panose="02010609060101010101" pitchFamily="2" charset="-122"/>
            </a:endParaRPr>
          </a:p>
        </p:txBody>
      </p:sp>
      <p:sp>
        <p:nvSpPr>
          <p:cNvPr id="21" name="圆角矩形 20"/>
          <p:cNvSpPr/>
          <p:nvPr/>
        </p:nvSpPr>
        <p:spPr bwMode="auto">
          <a:xfrm>
            <a:off x="6076094" y="2871795"/>
            <a:ext cx="3024336" cy="1913202"/>
          </a:xfrm>
          <a:prstGeom prst="roundRect">
            <a:avLst/>
          </a:prstGeom>
          <a:solidFill>
            <a:schemeClr val="accent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08354" y="3867516"/>
            <a:ext cx="360000" cy="360000"/>
          </a:xfrm>
          <a:prstGeom prst="rect">
            <a:avLst/>
          </a:prstGeom>
        </p:spPr>
      </p:pic>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86312" y="3444417"/>
            <a:ext cx="360000" cy="360000"/>
          </a:xfrm>
          <a:prstGeom prst="rect">
            <a:avLst/>
          </a:prstGeom>
        </p:spPr>
      </p:pic>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0896" y="3561318"/>
            <a:ext cx="360000" cy="360000"/>
          </a:xfrm>
          <a:prstGeom prst="rect">
            <a:avLst/>
          </a:prstGeom>
        </p:spPr>
      </p:pic>
      <p:pic>
        <p:nvPicPr>
          <p:cNvPr id="27" name="图片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5594" y="3017233"/>
            <a:ext cx="360000" cy="360000"/>
          </a:xfrm>
          <a:prstGeom prst="rect">
            <a:avLst/>
          </a:prstGeom>
        </p:spPr>
      </p:pic>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65353" y="4130153"/>
            <a:ext cx="360000" cy="360000"/>
          </a:xfrm>
          <a:prstGeom prst="rect">
            <a:avLst/>
          </a:prstGeom>
        </p:spPr>
      </p:pic>
      <p:cxnSp>
        <p:nvCxnSpPr>
          <p:cNvPr id="29" name="直接连接符 28"/>
          <p:cNvCxnSpPr>
            <a:stCxn id="25" idx="3"/>
            <a:endCxn id="27" idx="2"/>
          </p:cNvCxnSpPr>
          <p:nvPr/>
        </p:nvCxnSpPr>
        <p:spPr bwMode="auto">
          <a:xfrm flipV="1">
            <a:off x="6520896" y="3377233"/>
            <a:ext cx="784698" cy="364085"/>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31" name="直接连接符 30"/>
          <p:cNvCxnSpPr>
            <a:stCxn id="28" idx="3"/>
            <a:endCxn id="22" idx="1"/>
          </p:cNvCxnSpPr>
          <p:nvPr/>
        </p:nvCxnSpPr>
        <p:spPr bwMode="auto">
          <a:xfrm flipV="1">
            <a:off x="7325353" y="4047516"/>
            <a:ext cx="1383001" cy="262637"/>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32" name="直接连接符 31"/>
          <p:cNvCxnSpPr>
            <a:stCxn id="27" idx="2"/>
            <a:endCxn id="24" idx="1"/>
          </p:cNvCxnSpPr>
          <p:nvPr/>
        </p:nvCxnSpPr>
        <p:spPr bwMode="auto">
          <a:xfrm>
            <a:off x="7305594" y="3377233"/>
            <a:ext cx="580718" cy="247184"/>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33" name="直接连接符 32"/>
          <p:cNvCxnSpPr>
            <a:stCxn id="25" idx="3"/>
            <a:endCxn id="28" idx="1"/>
          </p:cNvCxnSpPr>
          <p:nvPr/>
        </p:nvCxnSpPr>
        <p:spPr bwMode="auto">
          <a:xfrm>
            <a:off x="6520896" y="3741318"/>
            <a:ext cx="444457" cy="568835"/>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34" name="直接连接符 33"/>
          <p:cNvCxnSpPr>
            <a:stCxn id="36" idx="0"/>
            <a:endCxn id="27" idx="2"/>
          </p:cNvCxnSpPr>
          <p:nvPr/>
        </p:nvCxnSpPr>
        <p:spPr bwMode="auto">
          <a:xfrm flipH="1" flipV="1">
            <a:off x="7305594" y="3377233"/>
            <a:ext cx="115760" cy="310283"/>
          </a:xfrm>
          <a:prstGeom prst="line">
            <a:avLst/>
          </a:prstGeom>
          <a:solidFill>
            <a:schemeClr val="accent1"/>
          </a:solidFill>
          <a:ln w="9525" cap="flat" cmpd="sng" algn="ctr">
            <a:solidFill>
              <a:srgbClr val="000000"/>
            </a:solidFill>
            <a:prstDash val="sysDot"/>
            <a:round/>
            <a:headEnd type="none" w="med" len="med"/>
            <a:tailEnd type="none" w="med" len="med"/>
          </a:ln>
          <a:effectLst/>
        </p:spPr>
      </p:cxnSp>
      <p:pic>
        <p:nvPicPr>
          <p:cNvPr id="36" name="图片 3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41354" y="3687516"/>
            <a:ext cx="360000" cy="360000"/>
          </a:xfrm>
          <a:prstGeom prst="rect">
            <a:avLst/>
          </a:prstGeom>
        </p:spPr>
      </p:pic>
      <p:cxnSp>
        <p:nvCxnSpPr>
          <p:cNvPr id="37" name="直接连接符 36"/>
          <p:cNvCxnSpPr>
            <a:stCxn id="36" idx="3"/>
            <a:endCxn id="24" idx="1"/>
          </p:cNvCxnSpPr>
          <p:nvPr/>
        </p:nvCxnSpPr>
        <p:spPr bwMode="auto">
          <a:xfrm flipV="1">
            <a:off x="7601354" y="3624417"/>
            <a:ext cx="284958" cy="243099"/>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38" name="直接连接符 37"/>
          <p:cNvCxnSpPr>
            <a:stCxn id="36" idx="3"/>
            <a:endCxn id="22" idx="1"/>
          </p:cNvCxnSpPr>
          <p:nvPr/>
        </p:nvCxnSpPr>
        <p:spPr bwMode="auto">
          <a:xfrm>
            <a:off x="7601354" y="3867516"/>
            <a:ext cx="1107000" cy="180000"/>
          </a:xfrm>
          <a:prstGeom prst="line">
            <a:avLst/>
          </a:prstGeom>
          <a:solidFill>
            <a:schemeClr val="accent1"/>
          </a:solidFill>
          <a:ln w="9525" cap="flat" cmpd="sng" algn="ctr">
            <a:solidFill>
              <a:srgbClr val="000000"/>
            </a:solidFill>
            <a:prstDash val="sysDot"/>
            <a:round/>
            <a:headEnd type="none" w="med" len="med"/>
            <a:tailEnd type="none" w="med" len="med"/>
          </a:ln>
          <a:effectLst/>
        </p:spPr>
      </p:cxnSp>
      <p:pic>
        <p:nvPicPr>
          <p:cNvPr id="39" name="图片 3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06052" y="3084559"/>
            <a:ext cx="360000" cy="360000"/>
          </a:xfrm>
          <a:prstGeom prst="rect">
            <a:avLst/>
          </a:prstGeom>
        </p:spPr>
      </p:pic>
      <p:cxnSp>
        <p:nvCxnSpPr>
          <p:cNvPr id="40" name="直接连接符 39"/>
          <p:cNvCxnSpPr>
            <a:stCxn id="24" idx="3"/>
            <a:endCxn id="39" idx="2"/>
          </p:cNvCxnSpPr>
          <p:nvPr/>
        </p:nvCxnSpPr>
        <p:spPr bwMode="auto">
          <a:xfrm flipV="1">
            <a:off x="8246312" y="3444559"/>
            <a:ext cx="139740" cy="179858"/>
          </a:xfrm>
          <a:prstGeom prst="line">
            <a:avLst/>
          </a:prstGeom>
          <a:solidFill>
            <a:schemeClr val="accent1"/>
          </a:solidFill>
          <a:ln w="9525" cap="flat" cmpd="sng" algn="ctr">
            <a:solidFill>
              <a:srgbClr val="000000"/>
            </a:solidFill>
            <a:prstDash val="sysDot"/>
            <a:round/>
            <a:headEnd type="none" w="med" len="med"/>
            <a:tailEnd type="none" w="med" len="med"/>
          </a:ln>
          <a:effectLst/>
        </p:spPr>
      </p:cxnSp>
      <p:cxnSp>
        <p:nvCxnSpPr>
          <p:cNvPr id="41" name="直接连接符 40"/>
          <p:cNvCxnSpPr>
            <a:stCxn id="22" idx="1"/>
            <a:endCxn id="39" idx="2"/>
          </p:cNvCxnSpPr>
          <p:nvPr/>
        </p:nvCxnSpPr>
        <p:spPr bwMode="auto">
          <a:xfrm flipH="1" flipV="1">
            <a:off x="8386052" y="3444559"/>
            <a:ext cx="322302" cy="602957"/>
          </a:xfrm>
          <a:prstGeom prst="line">
            <a:avLst/>
          </a:prstGeom>
          <a:solidFill>
            <a:schemeClr val="accent1"/>
          </a:solidFill>
          <a:ln w="9525" cap="flat" cmpd="sng" algn="ctr">
            <a:solidFill>
              <a:srgbClr val="000000"/>
            </a:solidFill>
            <a:prstDash val="sysDot"/>
            <a:round/>
            <a:headEnd type="none" w="med" len="med"/>
            <a:tailEnd type="none" w="med" len="med"/>
          </a:ln>
          <a:effectLst/>
        </p:spPr>
      </p:cxnSp>
      <p:sp>
        <p:nvSpPr>
          <p:cNvPr id="42" name="文本框 41"/>
          <p:cNvSpPr txBox="1"/>
          <p:nvPr/>
        </p:nvSpPr>
        <p:spPr>
          <a:xfrm>
            <a:off x="6709400" y="3326577"/>
            <a:ext cx="576064" cy="246221"/>
          </a:xfrm>
          <a:prstGeom prst="rect">
            <a:avLst/>
          </a:prstGeom>
          <a:noFill/>
        </p:spPr>
        <p:txBody>
          <a:bodyPr wrap="square" rtlCol="0">
            <a:spAutoFit/>
          </a:bodyPr>
          <a:lstStyle/>
          <a:p>
            <a:r>
              <a:rPr lang="en-US" altLang="zh-CN" sz="1000" b="0" dirty="0" err="1"/>
              <a:t>fri</a:t>
            </a:r>
            <a:endParaRPr lang="zh-CN" altLang="en-US" sz="1000" b="0" dirty="0"/>
          </a:p>
        </p:txBody>
      </p:sp>
      <p:sp>
        <p:nvSpPr>
          <p:cNvPr id="43" name="文本框 42"/>
          <p:cNvSpPr txBox="1"/>
          <p:nvPr/>
        </p:nvSpPr>
        <p:spPr>
          <a:xfrm>
            <a:off x="7493322" y="3531295"/>
            <a:ext cx="576064" cy="246221"/>
          </a:xfrm>
          <a:prstGeom prst="rect">
            <a:avLst/>
          </a:prstGeom>
          <a:noFill/>
        </p:spPr>
        <p:txBody>
          <a:bodyPr wrap="square" rtlCol="0">
            <a:spAutoFit/>
          </a:bodyPr>
          <a:lstStyle/>
          <a:p>
            <a:r>
              <a:rPr lang="en-US" altLang="zh-CN" sz="1000" b="0" dirty="0"/>
              <a:t>tea</a:t>
            </a:r>
            <a:endParaRPr lang="zh-CN" altLang="en-US" sz="1000" b="0" dirty="0"/>
          </a:p>
        </p:txBody>
      </p:sp>
      <p:sp>
        <p:nvSpPr>
          <p:cNvPr id="44" name="文本框 43"/>
          <p:cNvSpPr txBox="1"/>
          <p:nvPr/>
        </p:nvSpPr>
        <p:spPr>
          <a:xfrm>
            <a:off x="8548699" y="3647842"/>
            <a:ext cx="576064" cy="246221"/>
          </a:xfrm>
          <a:prstGeom prst="rect">
            <a:avLst/>
          </a:prstGeom>
          <a:noFill/>
        </p:spPr>
        <p:txBody>
          <a:bodyPr wrap="square" rtlCol="0">
            <a:spAutoFit/>
          </a:bodyPr>
          <a:lstStyle/>
          <a:p>
            <a:r>
              <a:rPr lang="en-US" altLang="zh-CN" sz="1000" b="0" dirty="0"/>
              <a:t>tea</a:t>
            </a:r>
            <a:endParaRPr lang="zh-CN" altLang="en-US" sz="1000" b="0" dirty="0"/>
          </a:p>
        </p:txBody>
      </p:sp>
      <p:sp>
        <p:nvSpPr>
          <p:cNvPr id="45" name="文本框 44"/>
          <p:cNvSpPr txBox="1"/>
          <p:nvPr/>
        </p:nvSpPr>
        <p:spPr>
          <a:xfrm>
            <a:off x="7965826" y="3225505"/>
            <a:ext cx="576064" cy="246221"/>
          </a:xfrm>
          <a:prstGeom prst="rect">
            <a:avLst/>
          </a:prstGeom>
          <a:noFill/>
        </p:spPr>
        <p:txBody>
          <a:bodyPr wrap="square" rtlCol="0">
            <a:spAutoFit/>
          </a:bodyPr>
          <a:lstStyle/>
          <a:p>
            <a:r>
              <a:rPr lang="en-US" altLang="zh-CN" sz="1000" b="0" dirty="0"/>
              <a:t>sup</a:t>
            </a:r>
            <a:endParaRPr lang="zh-CN" altLang="en-US" sz="1000" b="0" dirty="0"/>
          </a:p>
        </p:txBody>
      </p:sp>
      <p:sp>
        <p:nvSpPr>
          <p:cNvPr id="46" name="文本框 45"/>
          <p:cNvSpPr txBox="1"/>
          <p:nvPr/>
        </p:nvSpPr>
        <p:spPr>
          <a:xfrm>
            <a:off x="7543222" y="3298348"/>
            <a:ext cx="576064" cy="246221"/>
          </a:xfrm>
          <a:prstGeom prst="rect">
            <a:avLst/>
          </a:prstGeom>
          <a:noFill/>
        </p:spPr>
        <p:txBody>
          <a:bodyPr wrap="square" rtlCol="0">
            <a:spAutoFit/>
          </a:bodyPr>
          <a:lstStyle/>
          <a:p>
            <a:r>
              <a:rPr lang="en-US" altLang="zh-CN" sz="1000" b="0" dirty="0"/>
              <a:t>tea</a:t>
            </a:r>
            <a:endParaRPr lang="zh-CN" altLang="en-US" sz="1000" b="0" dirty="0"/>
          </a:p>
        </p:txBody>
      </p:sp>
      <p:sp>
        <p:nvSpPr>
          <p:cNvPr id="47" name="文本框 46"/>
          <p:cNvSpPr txBox="1"/>
          <p:nvPr/>
        </p:nvSpPr>
        <p:spPr>
          <a:xfrm>
            <a:off x="7603536" y="3954577"/>
            <a:ext cx="576064" cy="246221"/>
          </a:xfrm>
          <a:prstGeom prst="rect">
            <a:avLst/>
          </a:prstGeom>
          <a:noFill/>
        </p:spPr>
        <p:txBody>
          <a:bodyPr wrap="square" rtlCol="0">
            <a:spAutoFit/>
          </a:bodyPr>
          <a:lstStyle/>
          <a:p>
            <a:r>
              <a:rPr lang="en-US" altLang="zh-CN" sz="1000" b="0" dirty="0" err="1"/>
              <a:t>cla</a:t>
            </a:r>
            <a:endParaRPr lang="zh-CN" altLang="en-US" sz="1000" b="0" dirty="0"/>
          </a:p>
        </p:txBody>
      </p:sp>
      <p:sp>
        <p:nvSpPr>
          <p:cNvPr id="48" name="文本框 47"/>
          <p:cNvSpPr txBox="1"/>
          <p:nvPr/>
        </p:nvSpPr>
        <p:spPr>
          <a:xfrm>
            <a:off x="6887732" y="3782744"/>
            <a:ext cx="576064" cy="246221"/>
          </a:xfrm>
          <a:prstGeom prst="rect">
            <a:avLst/>
          </a:prstGeom>
          <a:noFill/>
        </p:spPr>
        <p:txBody>
          <a:bodyPr wrap="square" rtlCol="0">
            <a:spAutoFit/>
          </a:bodyPr>
          <a:lstStyle/>
          <a:p>
            <a:r>
              <a:rPr lang="en-US" altLang="zh-CN" sz="1000" b="0" dirty="0" err="1"/>
              <a:t>cla</a:t>
            </a:r>
            <a:endParaRPr lang="zh-CN" altLang="en-US" sz="1000" b="0" dirty="0"/>
          </a:p>
        </p:txBody>
      </p:sp>
      <p:sp>
        <p:nvSpPr>
          <p:cNvPr id="49" name="矩形 48"/>
          <p:cNvSpPr/>
          <p:nvPr/>
        </p:nvSpPr>
        <p:spPr>
          <a:xfrm>
            <a:off x="6813767" y="4452838"/>
            <a:ext cx="1853395" cy="338554"/>
          </a:xfrm>
          <a:prstGeom prst="rect">
            <a:avLst/>
          </a:prstGeom>
        </p:spPr>
        <p:txBody>
          <a:bodyPr wrap="square">
            <a:spAutoFit/>
          </a:bodyPr>
          <a:lstStyle/>
          <a:p>
            <a:pPr marL="0" indent="0" algn="ctr" eaLnBrk="1" hangingPunct="1">
              <a:buNone/>
            </a:pPr>
            <a:r>
              <a:rPr lang="zh-CN" altLang="en-US" sz="1600" b="0" kern="0" dirty="0">
                <a:solidFill>
                  <a:srgbClr val="000000"/>
                </a:solidFill>
                <a:latin typeface="黑体" panose="02010609060101010101" pitchFamily="2" charset="-122"/>
                <a:ea typeface="黑体" panose="02010609060101010101" pitchFamily="2" charset="-122"/>
              </a:rPr>
              <a:t>学术社交关系预测</a:t>
            </a:r>
            <a:endParaRPr lang="en-US" altLang="zh-CN" sz="1600" b="0" kern="0" dirty="0">
              <a:solidFill>
                <a:srgbClr val="000000"/>
              </a:solidFill>
              <a:latin typeface="黑体" panose="02010609060101010101" pitchFamily="2" charset="-122"/>
              <a:ea typeface="黑体" panose="02010609060101010101" pitchFamily="2" charset="-122"/>
            </a:endParaRPr>
          </a:p>
        </p:txBody>
      </p:sp>
      <p:sp>
        <p:nvSpPr>
          <p:cNvPr id="59" name="圆角矩形 58"/>
          <p:cNvSpPr/>
          <p:nvPr/>
        </p:nvSpPr>
        <p:spPr bwMode="auto">
          <a:xfrm>
            <a:off x="5292080" y="5480642"/>
            <a:ext cx="3590718" cy="1096671"/>
          </a:xfrm>
          <a:prstGeom prst="roundRect">
            <a:avLst/>
          </a:prstGeom>
          <a:solidFill>
            <a:schemeClr val="accent1"/>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pic>
        <p:nvPicPr>
          <p:cNvPr id="61" name="图片 60"/>
          <p:cNvPicPr>
            <a:picLocks noChangeAspect="1"/>
          </p:cNvPicPr>
          <p:nvPr/>
        </p:nvPicPr>
        <p:blipFill>
          <a:blip r:embed="rId9"/>
          <a:stretch>
            <a:fillRect/>
          </a:stretch>
        </p:blipFill>
        <p:spPr>
          <a:xfrm>
            <a:off x="5726951" y="5684034"/>
            <a:ext cx="1664185" cy="559800"/>
          </a:xfrm>
          <a:prstGeom prst="rect">
            <a:avLst/>
          </a:prstGeom>
        </p:spPr>
      </p:pic>
      <p:cxnSp>
        <p:nvCxnSpPr>
          <p:cNvPr id="63" name="直接箭头连接符 62"/>
          <p:cNvCxnSpPr/>
          <p:nvPr/>
        </p:nvCxnSpPr>
        <p:spPr bwMode="auto">
          <a:xfrm>
            <a:off x="7542602" y="5972930"/>
            <a:ext cx="254435" cy="0"/>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64" name="矩形 63"/>
          <p:cNvSpPr/>
          <p:nvPr/>
        </p:nvSpPr>
        <p:spPr>
          <a:xfrm>
            <a:off x="6300192" y="6222343"/>
            <a:ext cx="1107996" cy="369332"/>
          </a:xfrm>
          <a:prstGeom prst="rect">
            <a:avLst/>
          </a:prstGeom>
        </p:spPr>
        <p:txBody>
          <a:bodyPr wrap="none">
            <a:spAutoFit/>
          </a:bodyPr>
          <a:lstStyle/>
          <a:p>
            <a:pPr marL="0" indent="0" eaLnBrk="1" hangingPunct="1">
              <a:buNone/>
            </a:pPr>
            <a:r>
              <a:rPr lang="zh-CN" altLang="en-US" sz="1800" b="0" kern="0" dirty="0">
                <a:solidFill>
                  <a:srgbClr val="000000"/>
                </a:solidFill>
                <a:latin typeface="黑体" panose="02010609060101010101" pitchFamily="2" charset="-122"/>
                <a:ea typeface="黑体" panose="02010609060101010101" pitchFamily="2" charset="-122"/>
              </a:rPr>
              <a:t>社区发现</a:t>
            </a:r>
            <a:endParaRPr lang="en-US" altLang="zh-CN" sz="1800" b="0" kern="0" dirty="0">
              <a:solidFill>
                <a:srgbClr val="000000"/>
              </a:solidFill>
              <a:latin typeface="黑体" panose="02010609060101010101" pitchFamily="2" charset="-122"/>
              <a:ea typeface="黑体" panose="02010609060101010101" pitchFamily="2" charset="-122"/>
            </a:endParaRPr>
          </a:p>
        </p:txBody>
      </p:sp>
      <p:sp>
        <p:nvSpPr>
          <p:cNvPr id="65" name="矩形 64"/>
          <p:cNvSpPr/>
          <p:nvPr/>
        </p:nvSpPr>
        <p:spPr>
          <a:xfrm flipH="1">
            <a:off x="7846658" y="5775876"/>
            <a:ext cx="1110415" cy="338554"/>
          </a:xfrm>
          <a:prstGeom prst="rect">
            <a:avLst/>
          </a:prstGeom>
        </p:spPr>
        <p:txBody>
          <a:bodyPr wrap="square">
            <a:spAutoFit/>
          </a:bodyPr>
          <a:lstStyle/>
          <a:p>
            <a:pPr marL="0" indent="0" eaLnBrk="1" hangingPunct="1">
              <a:buNone/>
            </a:pPr>
            <a:r>
              <a:rPr lang="en-US" altLang="zh-CN" sz="1600" b="0" kern="0" dirty="0">
                <a:solidFill>
                  <a:srgbClr val="000000"/>
                </a:solidFill>
                <a:latin typeface="黑体" panose="02010609060101010101" pitchFamily="2" charset="-122"/>
                <a:ea typeface="黑体" panose="02010609060101010101" pitchFamily="2" charset="-122"/>
              </a:rPr>
              <a:t>××</a:t>
            </a:r>
            <a:r>
              <a:rPr lang="zh-CN" altLang="en-US" sz="1600" b="0" kern="0" dirty="0">
                <a:solidFill>
                  <a:srgbClr val="000000"/>
                </a:solidFill>
                <a:latin typeface="黑体" panose="02010609060101010101" pitchFamily="2" charset="-122"/>
                <a:ea typeface="黑体" panose="02010609060101010101" pitchFamily="2" charset="-122"/>
              </a:rPr>
              <a:t>社区</a:t>
            </a:r>
            <a:endParaRPr lang="en-US" altLang="zh-CN" sz="1600" b="0" kern="0" dirty="0">
              <a:solidFill>
                <a:srgbClr val="000000"/>
              </a:solidFill>
              <a:latin typeface="黑体" panose="02010609060101010101" pitchFamily="2" charset="-122"/>
              <a:ea typeface="黑体" panose="02010609060101010101" pitchFamily="2" charset="-122"/>
            </a:endParaRPr>
          </a:p>
        </p:txBody>
      </p:sp>
      <p:sp>
        <p:nvSpPr>
          <p:cNvPr id="85" name="椭圆 84"/>
          <p:cNvSpPr/>
          <p:nvPr/>
        </p:nvSpPr>
        <p:spPr bwMode="auto">
          <a:xfrm>
            <a:off x="3760476" y="3624608"/>
            <a:ext cx="237912" cy="256828"/>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6" name="椭圆 85"/>
          <p:cNvSpPr/>
          <p:nvPr/>
        </p:nvSpPr>
        <p:spPr bwMode="auto">
          <a:xfrm>
            <a:off x="4514215" y="3605139"/>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7" name="椭圆 86"/>
          <p:cNvSpPr/>
          <p:nvPr/>
        </p:nvSpPr>
        <p:spPr bwMode="auto">
          <a:xfrm>
            <a:off x="4102757" y="3245099"/>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8" name="椭圆 87"/>
          <p:cNvSpPr/>
          <p:nvPr/>
        </p:nvSpPr>
        <p:spPr bwMode="auto">
          <a:xfrm>
            <a:off x="4101132" y="4015821"/>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cxnSp>
        <p:nvCxnSpPr>
          <p:cNvPr id="89" name="直接箭头连接符 88"/>
          <p:cNvCxnSpPr>
            <a:stCxn id="85" idx="6"/>
            <a:endCxn id="86" idx="2"/>
          </p:cNvCxnSpPr>
          <p:nvPr/>
        </p:nvCxnSpPr>
        <p:spPr bwMode="auto">
          <a:xfrm flipV="1">
            <a:off x="3998388" y="3749155"/>
            <a:ext cx="515827" cy="3867"/>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0" name="直接箭头连接符 89"/>
          <p:cNvCxnSpPr>
            <a:stCxn id="85" idx="7"/>
            <a:endCxn id="87" idx="3"/>
          </p:cNvCxnSpPr>
          <p:nvPr/>
        </p:nvCxnSpPr>
        <p:spPr bwMode="auto">
          <a:xfrm flipV="1">
            <a:off x="3963547" y="3490950"/>
            <a:ext cx="181391" cy="17127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1" name="直接箭头连接符 90"/>
          <p:cNvCxnSpPr>
            <a:stCxn id="87" idx="4"/>
            <a:endCxn id="88" idx="0"/>
          </p:cNvCxnSpPr>
          <p:nvPr/>
        </p:nvCxnSpPr>
        <p:spPr bwMode="auto">
          <a:xfrm flipH="1">
            <a:off x="4245148" y="3533131"/>
            <a:ext cx="1625" cy="482690"/>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cxnSp>
        <p:nvCxnSpPr>
          <p:cNvPr id="92" name="直接箭头连接符 91"/>
          <p:cNvCxnSpPr>
            <a:stCxn id="86" idx="3"/>
            <a:endCxn id="88" idx="7"/>
          </p:cNvCxnSpPr>
          <p:nvPr/>
        </p:nvCxnSpPr>
        <p:spPr bwMode="auto">
          <a:xfrm flipH="1">
            <a:off x="4346983" y="3850990"/>
            <a:ext cx="209413" cy="20701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
        <p:nvSpPr>
          <p:cNvPr id="93" name="文本框 92"/>
          <p:cNvSpPr txBox="1"/>
          <p:nvPr/>
        </p:nvSpPr>
        <p:spPr>
          <a:xfrm>
            <a:off x="3709040" y="3562415"/>
            <a:ext cx="505184" cy="338554"/>
          </a:xfrm>
          <a:prstGeom prst="rect">
            <a:avLst/>
          </a:prstGeom>
          <a:noFill/>
        </p:spPr>
        <p:txBody>
          <a:bodyPr wrap="square" rtlCol="0">
            <a:spAutoFit/>
          </a:bodyPr>
          <a:lstStyle/>
          <a:p>
            <a:r>
              <a:rPr lang="en-US" altLang="zh-CN" sz="1600" b="0" i="1" dirty="0"/>
              <a:t>v</a:t>
            </a:r>
            <a:r>
              <a:rPr lang="en-US" altLang="zh-CN" sz="1600" b="0" baseline="-25000" dirty="0"/>
              <a:t>1</a:t>
            </a:r>
            <a:endParaRPr lang="zh-CN" altLang="en-US" sz="1600" b="0" baseline="-25000" dirty="0"/>
          </a:p>
        </p:txBody>
      </p:sp>
      <p:sp>
        <p:nvSpPr>
          <p:cNvPr id="94" name="文本框 93"/>
          <p:cNvSpPr txBox="1"/>
          <p:nvPr/>
        </p:nvSpPr>
        <p:spPr>
          <a:xfrm>
            <a:off x="4064334" y="3186510"/>
            <a:ext cx="505184" cy="338554"/>
          </a:xfrm>
          <a:prstGeom prst="rect">
            <a:avLst/>
          </a:prstGeom>
          <a:noFill/>
        </p:spPr>
        <p:txBody>
          <a:bodyPr wrap="square" rtlCol="0">
            <a:spAutoFit/>
          </a:bodyPr>
          <a:lstStyle/>
          <a:p>
            <a:r>
              <a:rPr lang="en-US" altLang="zh-CN" sz="1600" b="0" i="1" dirty="0"/>
              <a:t>v</a:t>
            </a:r>
            <a:r>
              <a:rPr lang="en-US" altLang="zh-CN" sz="1600" b="0" baseline="-25000" dirty="0"/>
              <a:t>2</a:t>
            </a:r>
            <a:endParaRPr lang="zh-CN" altLang="en-US" sz="1600" b="0" baseline="-25000" dirty="0"/>
          </a:p>
        </p:txBody>
      </p:sp>
      <p:sp>
        <p:nvSpPr>
          <p:cNvPr id="95" name="文本框 94"/>
          <p:cNvSpPr txBox="1"/>
          <p:nvPr/>
        </p:nvSpPr>
        <p:spPr>
          <a:xfrm>
            <a:off x="4500458" y="3562415"/>
            <a:ext cx="505184" cy="338554"/>
          </a:xfrm>
          <a:prstGeom prst="rect">
            <a:avLst/>
          </a:prstGeom>
          <a:noFill/>
        </p:spPr>
        <p:txBody>
          <a:bodyPr wrap="square" rtlCol="0">
            <a:spAutoFit/>
          </a:bodyPr>
          <a:lstStyle/>
          <a:p>
            <a:r>
              <a:rPr lang="en-US" altLang="zh-CN" sz="1600" b="0" i="1" dirty="0"/>
              <a:t>v</a:t>
            </a:r>
            <a:r>
              <a:rPr lang="en-US" altLang="zh-CN" sz="1600" b="0" baseline="-25000" dirty="0"/>
              <a:t>3</a:t>
            </a:r>
            <a:endParaRPr lang="zh-CN" altLang="en-US" sz="1600" b="0" baseline="-25000" dirty="0"/>
          </a:p>
        </p:txBody>
      </p:sp>
      <p:sp>
        <p:nvSpPr>
          <p:cNvPr id="96" name="文本框 95"/>
          <p:cNvSpPr txBox="1"/>
          <p:nvPr/>
        </p:nvSpPr>
        <p:spPr>
          <a:xfrm>
            <a:off x="4064334" y="3967020"/>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97" name="右箭头 96"/>
          <p:cNvSpPr/>
          <p:nvPr/>
        </p:nvSpPr>
        <p:spPr bwMode="auto">
          <a:xfrm>
            <a:off x="4922848" y="3526573"/>
            <a:ext cx="496856" cy="48031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98" name="文本框 97"/>
          <p:cNvSpPr txBox="1"/>
          <p:nvPr/>
        </p:nvSpPr>
        <p:spPr>
          <a:xfrm>
            <a:off x="3879432" y="3017233"/>
            <a:ext cx="1080120"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99" name="文本框 98"/>
          <p:cNvSpPr txBox="1"/>
          <p:nvPr/>
        </p:nvSpPr>
        <p:spPr>
          <a:xfrm>
            <a:off x="3646052" y="3815397"/>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1</a:t>
            </a:r>
            <a:endParaRPr lang="zh-CN" altLang="en-US" sz="1600" b="0" baseline="-25000" dirty="0">
              <a:solidFill>
                <a:srgbClr val="000000"/>
              </a:solidFill>
            </a:endParaRPr>
          </a:p>
        </p:txBody>
      </p:sp>
      <p:sp>
        <p:nvSpPr>
          <p:cNvPr id="100" name="文本框 99"/>
          <p:cNvSpPr txBox="1"/>
          <p:nvPr/>
        </p:nvSpPr>
        <p:spPr>
          <a:xfrm>
            <a:off x="4564685" y="3781781"/>
            <a:ext cx="504056" cy="338554"/>
          </a:xfrm>
          <a:prstGeom prst="rect">
            <a:avLst/>
          </a:prstGeom>
          <a:noFill/>
        </p:spPr>
        <p:txBody>
          <a:bodyPr wrap="square" rtlCol="0">
            <a:spAutoFit/>
          </a:bodyPr>
          <a:lstStyle/>
          <a:p>
            <a:r>
              <a:rPr lang="en-US" altLang="zh-CN" sz="1600" b="0" dirty="0">
                <a:solidFill>
                  <a:srgbClr val="000000"/>
                </a:solidFill>
              </a:rPr>
              <a:t>c</a:t>
            </a:r>
            <a:r>
              <a:rPr lang="en-US" altLang="zh-CN" sz="1600" b="0" baseline="-25000" dirty="0">
                <a:solidFill>
                  <a:srgbClr val="000000"/>
                </a:solidFill>
              </a:rPr>
              <a:t>2</a:t>
            </a:r>
            <a:endParaRPr lang="zh-CN" altLang="en-US" sz="1600" b="0" baseline="-25000" dirty="0">
              <a:solidFill>
                <a:srgbClr val="000000"/>
              </a:solidFill>
            </a:endParaRPr>
          </a:p>
        </p:txBody>
      </p:sp>
      <p:sp>
        <p:nvSpPr>
          <p:cNvPr id="101" name="文本框 100"/>
          <p:cNvSpPr txBox="1"/>
          <p:nvPr/>
        </p:nvSpPr>
        <p:spPr>
          <a:xfrm>
            <a:off x="4038898" y="4250810"/>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a:t>
            </a:r>
            <a:endParaRPr lang="zh-CN" altLang="en-US" sz="1600" b="0" baseline="-25000" dirty="0">
              <a:solidFill>
                <a:srgbClr val="000000"/>
              </a:solidFill>
              <a:cs typeface="Times New Roman" panose="02020603050405020304" pitchFamily="18" charset="0"/>
            </a:endParaRPr>
          </a:p>
        </p:txBody>
      </p:sp>
      <p:sp>
        <p:nvSpPr>
          <p:cNvPr id="102" name="椭圆 101"/>
          <p:cNvSpPr/>
          <p:nvPr/>
        </p:nvSpPr>
        <p:spPr bwMode="auto">
          <a:xfrm>
            <a:off x="5538250" y="3582910"/>
            <a:ext cx="307044" cy="31329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3" name="文本框 102"/>
          <p:cNvSpPr txBox="1"/>
          <p:nvPr/>
        </p:nvSpPr>
        <p:spPr>
          <a:xfrm>
            <a:off x="5493657" y="3540107"/>
            <a:ext cx="505184" cy="338554"/>
          </a:xfrm>
          <a:prstGeom prst="rect">
            <a:avLst/>
          </a:prstGeom>
          <a:noFill/>
        </p:spPr>
        <p:txBody>
          <a:bodyPr wrap="square" rtlCol="0">
            <a:spAutoFit/>
          </a:bodyPr>
          <a:lstStyle/>
          <a:p>
            <a:r>
              <a:rPr lang="en-US" altLang="zh-CN" sz="1600" b="0" i="1" dirty="0"/>
              <a:t>v</a:t>
            </a:r>
            <a:r>
              <a:rPr lang="en-US" altLang="zh-CN" sz="1600" b="0" baseline="-25000" dirty="0"/>
              <a:t>4</a:t>
            </a:r>
            <a:endParaRPr lang="zh-CN" altLang="en-US" sz="1600" b="0" baseline="-25000" dirty="0"/>
          </a:p>
        </p:txBody>
      </p:sp>
      <p:sp>
        <p:nvSpPr>
          <p:cNvPr id="104" name="文本框 103"/>
          <p:cNvSpPr txBox="1"/>
          <p:nvPr/>
        </p:nvSpPr>
        <p:spPr>
          <a:xfrm>
            <a:off x="5561556" y="3833420"/>
            <a:ext cx="504056" cy="338554"/>
          </a:xfrm>
          <a:prstGeom prst="rect">
            <a:avLst/>
          </a:prstGeom>
          <a:noFill/>
        </p:spPr>
        <p:txBody>
          <a:bodyPr wrap="square" rtlCol="0">
            <a:spAutoFit/>
          </a:bodyPr>
          <a:lstStyle/>
          <a:p>
            <a:r>
              <a:rPr lang="en-US" altLang="zh-CN" sz="1600" b="0" dirty="0">
                <a:solidFill>
                  <a:srgbClr val="000000"/>
                </a:solidFill>
                <a:cs typeface="Times New Roman" panose="02020603050405020304" pitchFamily="18" charset="0"/>
              </a:rPr>
              <a:t>c</a:t>
            </a:r>
            <a:r>
              <a:rPr lang="en-US" altLang="zh-CN" sz="1600" b="0" baseline="-25000" dirty="0">
                <a:solidFill>
                  <a:srgbClr val="000000"/>
                </a:solidFill>
                <a:cs typeface="Times New Roman" panose="02020603050405020304" pitchFamily="18" charset="0"/>
              </a:rPr>
              <a:t>2</a:t>
            </a:r>
            <a:endParaRPr lang="zh-CN" altLang="en-US" sz="1600" b="0" baseline="-25000" dirty="0">
              <a:solidFill>
                <a:srgbClr val="000000"/>
              </a:solidFill>
              <a:cs typeface="Times New Roman" panose="02020603050405020304" pitchFamily="18" charset="0"/>
            </a:endParaRPr>
          </a:p>
        </p:txBody>
      </p:sp>
      <p:sp>
        <p:nvSpPr>
          <p:cNvPr id="117" name="矩形 116"/>
          <p:cNvSpPr/>
          <p:nvPr/>
        </p:nvSpPr>
        <p:spPr>
          <a:xfrm>
            <a:off x="4009770" y="4458751"/>
            <a:ext cx="1853395" cy="338554"/>
          </a:xfrm>
          <a:prstGeom prst="rect">
            <a:avLst/>
          </a:prstGeom>
        </p:spPr>
        <p:txBody>
          <a:bodyPr wrap="square">
            <a:spAutoFit/>
          </a:bodyPr>
          <a:lstStyle/>
          <a:p>
            <a:pPr marL="0" indent="0" algn="ctr" eaLnBrk="1" hangingPunct="1">
              <a:buNone/>
            </a:pPr>
            <a:r>
              <a:rPr lang="zh-CN" altLang="en-US" sz="1600" b="0" kern="0" dirty="0">
                <a:solidFill>
                  <a:srgbClr val="000000"/>
                </a:solidFill>
                <a:latin typeface="黑体" panose="02010609060101010101" pitchFamily="2" charset="-122"/>
                <a:ea typeface="黑体" panose="02010609060101010101" pitchFamily="2" charset="-122"/>
              </a:rPr>
              <a:t>论文分类</a:t>
            </a:r>
            <a:endParaRPr lang="en-US" altLang="zh-CN" sz="1600" b="0" kern="0" dirty="0">
              <a:solidFill>
                <a:srgbClr val="000000"/>
              </a:solidFill>
              <a:latin typeface="黑体" panose="02010609060101010101" pitchFamily="2" charset="-122"/>
              <a:ea typeface="黑体" panose="02010609060101010101" pitchFamily="2" charset="-122"/>
            </a:endParaRPr>
          </a:p>
        </p:txBody>
      </p:sp>
      <p:sp>
        <p:nvSpPr>
          <p:cNvPr id="2" name="椭圆 1"/>
          <p:cNvSpPr/>
          <p:nvPr/>
        </p:nvSpPr>
        <p:spPr bwMode="auto">
          <a:xfrm>
            <a:off x="5624819" y="5618821"/>
            <a:ext cx="1047022" cy="711272"/>
          </a:xfrm>
          <a:prstGeom prst="ellipse">
            <a:avLst/>
          </a:prstGeom>
          <a:noFill/>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mj-lt"/>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图数据分析概述 </a:t>
            </a:r>
            <a:r>
              <a:rPr lang="en-US" altLang="zh-CN" dirty="0">
                <a:ea typeface="黑体" panose="02010609060101010101" pitchFamily="2" charset="-122"/>
              </a:rPr>
              <a:t>(2)</a:t>
            </a:r>
            <a:endParaRPr lang="zh-CN" altLang="en-US" dirty="0">
              <a:ea typeface="黑体" panose="02010609060101010101" pitchFamily="2" charset="-122"/>
            </a:endParaRPr>
          </a:p>
        </p:txBody>
      </p:sp>
      <mc:AlternateContent xmlns:mc="http://schemas.openxmlformats.org/markup-compatibility/2006" xmlns:a14="http://schemas.microsoft.com/office/drawing/2010/main">
        <mc:Choice Requires="a14">
          <p:sp>
            <p:nvSpPr>
              <p:cNvPr id="6" name="Rectangle 3"/>
              <p:cNvSpPr txBox="1">
                <a:spLocks noChangeArrowheads="1"/>
              </p:cNvSpPr>
              <p:nvPr/>
            </p:nvSpPr>
            <p:spPr bwMode="auto">
              <a:xfrm>
                <a:off x="755576" y="2057400"/>
                <a:ext cx="8388424"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r>
                  <a:rPr lang="zh-CN" altLang="en-US" sz="2200" kern="0" dirty="0">
                    <a:solidFill>
                      <a:srgbClr val="0000FF"/>
                    </a:solidFill>
                    <a:latin typeface="+mj-lt"/>
                    <a:ea typeface="黑体" panose="02010609060101010101" pitchFamily="2" charset="-122"/>
                  </a:rPr>
                  <a:t>图分析</a:t>
                </a:r>
                <a:endParaRPr lang="en-US" altLang="zh-CN" sz="2200" kern="0" dirty="0">
                  <a:solidFill>
                    <a:srgbClr val="0000FF"/>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传统算法：最小生成树算法、联通子图算法、标签传播算法</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60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标签传播算法：节点</a:t>
                </a:r>
                <a:r>
                  <a:rPr lang="en-US" altLang="zh-CN" sz="1800" b="0" dirty="0">
                    <a:solidFill>
                      <a:srgbClr val="002060"/>
                    </a:solidFill>
                    <a:latin typeface="+mj-lt"/>
                    <a:ea typeface="黑体" panose="02010609060101010101" pitchFamily="2" charset="-122"/>
                  </a:rPr>
                  <a:t>v</a:t>
                </a:r>
                <a:r>
                  <a:rPr lang="zh-CN" altLang="en-US" sz="1800" b="0" dirty="0">
                    <a:solidFill>
                      <a:srgbClr val="002060"/>
                    </a:solidFill>
                    <a:latin typeface="+mj-lt"/>
                    <a:ea typeface="黑体" panose="02010609060101010101" pitchFamily="2" charset="-122"/>
                  </a:rPr>
                  <a:t>的类别概率</a:t>
                </a:r>
                <a14:m>
                  <m:oMath xmlns:m="http://schemas.openxmlformats.org/officeDocument/2006/math">
                    <m:r>
                      <m:rPr>
                        <m:sty m:val="p"/>
                      </m:rPr>
                      <a:rPr lang="en-US" altLang="zh-CN" sz="1800" b="0">
                        <a:solidFill>
                          <a:srgbClr val="002060"/>
                        </a:solidFill>
                        <a:latin typeface="Cambria Math" panose="02040503050406030204" pitchFamily="18" charset="0"/>
                        <a:ea typeface="黑体" panose="02010609060101010101" pitchFamily="2" charset="-122"/>
                      </a:rPr>
                      <m:t>P</m:t>
                    </m:r>
                    <m:d>
                      <m:dPr>
                        <m:ctrlPr>
                          <a:rPr lang="en-US" altLang="zh-CN" sz="1800" b="0" i="1">
                            <a:solidFill>
                              <a:srgbClr val="002060"/>
                            </a:solidFill>
                            <a:latin typeface="Cambria Math" panose="02040503050406030204" pitchFamily="18" charset="0"/>
                            <a:ea typeface="黑体" panose="02010609060101010101" pitchFamily="2" charset="-122"/>
                          </a:rPr>
                        </m:ctrlPr>
                      </m:dPr>
                      <m:e>
                        <m:sSub>
                          <m:sSubPr>
                            <m:ctrlPr>
                              <a:rPr lang="en-US" altLang="zh-CN" sz="1800" b="0" i="1">
                                <a:solidFill>
                                  <a:srgbClr val="002060"/>
                                </a:solidFill>
                                <a:latin typeface="Cambria Math" panose="02040503050406030204" pitchFamily="18" charset="0"/>
                                <a:ea typeface="黑体" panose="02010609060101010101" pitchFamily="2" charset="-122"/>
                              </a:rPr>
                            </m:ctrlPr>
                          </m:sSubPr>
                          <m:e>
                            <m:r>
                              <m:rPr>
                                <m:sty m:val="p"/>
                              </m:rPr>
                              <a:rPr lang="en-US" altLang="zh-CN" sz="1800" b="0">
                                <a:solidFill>
                                  <a:srgbClr val="002060"/>
                                </a:solidFill>
                                <a:latin typeface="Cambria Math" panose="02040503050406030204" pitchFamily="18" charset="0"/>
                                <a:ea typeface="黑体" panose="02010609060101010101" pitchFamily="2" charset="-122"/>
                              </a:rPr>
                              <m:t>Y</m:t>
                            </m:r>
                          </m:e>
                          <m:sub>
                            <m:r>
                              <a:rPr lang="en-US" altLang="zh-CN" sz="1800" b="0">
                                <a:solidFill>
                                  <a:srgbClr val="002060"/>
                                </a:solidFill>
                                <a:latin typeface="Cambria Math" panose="02040503050406030204" pitchFamily="18" charset="0"/>
                                <a:ea typeface="黑体" panose="02010609060101010101" pitchFamily="2" charset="-122"/>
                              </a:rPr>
                              <m:t>𝑣</m:t>
                            </m:r>
                          </m:sub>
                        </m:sSub>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𝑐</m:t>
                        </m:r>
                        <m:r>
                          <a:rPr lang="en-US" altLang="zh-CN" sz="1800" b="0">
                            <a:solidFill>
                              <a:srgbClr val="002060"/>
                            </a:solidFill>
                            <a:latin typeface="Cambria Math" panose="02040503050406030204" pitchFamily="18" charset="0"/>
                            <a:ea typeface="黑体" panose="02010609060101010101" pitchFamily="2" charset="-122"/>
                          </a:rPr>
                          <m:t>|</m:t>
                        </m:r>
                        <m:r>
                          <a:rPr lang="en-US" altLang="zh-CN" sz="1800" b="0">
                            <a:solidFill>
                              <a:srgbClr val="002060"/>
                            </a:solidFill>
                            <a:latin typeface="Cambria Math" panose="02040503050406030204" pitchFamily="18" charset="0"/>
                            <a:ea typeface="黑体" panose="02010609060101010101" pitchFamily="2" charset="-122"/>
                          </a:rPr>
                          <m:t>𝑐</m:t>
                        </m:r>
                        <m:r>
                          <a:rPr lang="en-US" altLang="zh-CN" sz="1800" b="0">
                            <a:solidFill>
                              <a:srgbClr val="002060"/>
                            </a:solidFill>
                            <a:latin typeface="Cambria Math" panose="02040503050406030204" pitchFamily="18" charset="0"/>
                            <a:ea typeface="黑体" panose="02010609060101010101" pitchFamily="2" charset="-122"/>
                          </a:rPr>
                          <m:t>∈{0,1}</m:t>
                        </m:r>
                      </m:e>
                    </m:d>
                  </m:oMath>
                </a14:m>
                <a:r>
                  <a:rPr lang="zh-CN" altLang="en-US" sz="1800" b="0" dirty="0">
                    <a:solidFill>
                      <a:srgbClr val="002060"/>
                    </a:solidFill>
                    <a:latin typeface="+mj-lt"/>
                    <a:ea typeface="黑体" panose="02010609060101010101" pitchFamily="2" charset="-122"/>
                  </a:rPr>
                  <a:t>是其邻居节点类别概率的加权平均。（假设只有</a:t>
                </a:r>
                <a:r>
                  <a:rPr lang="en-US" altLang="zh-CN" sz="1800" b="0" dirty="0">
                    <a:solidFill>
                      <a:srgbClr val="002060"/>
                    </a:solidFill>
                    <a:latin typeface="+mj-lt"/>
                    <a:ea typeface="黑体" panose="02010609060101010101" pitchFamily="2" charset="-122"/>
                  </a:rPr>
                  <a:t>0</a:t>
                </a:r>
                <a:r>
                  <a:rPr lang="zh-CN" altLang="en-US" sz="1800" b="0" dirty="0">
                    <a:solidFill>
                      <a:srgbClr val="002060"/>
                    </a:solidFill>
                    <a:latin typeface="+mj-lt"/>
                    <a:ea typeface="黑体" panose="02010609060101010101" pitchFamily="2" charset="-122"/>
                  </a:rPr>
                  <a:t>、</a:t>
                </a:r>
                <a:r>
                  <a:rPr lang="en-US" altLang="zh-CN" sz="1800" b="0" dirty="0">
                    <a:solidFill>
                      <a:srgbClr val="002060"/>
                    </a:solidFill>
                    <a:latin typeface="+mj-lt"/>
                    <a:ea typeface="黑体" panose="02010609060101010101" pitchFamily="2" charset="-122"/>
                  </a:rPr>
                  <a:t>1</a:t>
                </a:r>
                <a:r>
                  <a:rPr lang="zh-CN" altLang="en-US" sz="1800" b="0" dirty="0">
                    <a:solidFill>
                      <a:srgbClr val="002060"/>
                    </a:solidFill>
                    <a:latin typeface="+mj-lt"/>
                    <a:ea typeface="黑体" panose="02010609060101010101" pitchFamily="2" charset="-122"/>
                  </a:rPr>
                  <a:t>两种分类）</a:t>
                </a:r>
                <a:endParaRPr lang="en-US" altLang="zh-CN" sz="1800" b="0" dirty="0">
                  <a:solidFill>
                    <a:srgbClr val="002060"/>
                  </a:solidFill>
                  <a:latin typeface="+mj-lt"/>
                  <a:ea typeface="黑体" panose="02010609060101010101" pitchFamily="2" charset="-122"/>
                </a:endParaRPr>
              </a:p>
              <a:p>
                <a:pPr marL="0" indent="0" eaLnBrk="1" hangingPunct="1">
                  <a:lnSpc>
                    <a:spcPts val="2800"/>
                  </a:lnSpc>
                  <a:spcBef>
                    <a:spcPts val="600"/>
                  </a:spcBef>
                  <a:spcAft>
                    <a:spcPts val="600"/>
                  </a:spcAft>
                  <a:buNone/>
                </a:pPr>
                <a:r>
                  <a:rPr lang="en-US" altLang="zh-CN" sz="1800" b="0" dirty="0">
                    <a:solidFill>
                      <a:srgbClr val="000000"/>
                    </a:solidFill>
                    <a:latin typeface="+mj-lt"/>
                    <a:ea typeface="黑体" panose="02010609060101010101" pitchFamily="2" charset="-122"/>
                  </a:rPr>
                  <a:t>	</a:t>
                </a:r>
              </a:p>
            </p:txBody>
          </p:sp>
        </mc:Choice>
        <mc:Fallback xmlns="">
          <p:sp>
            <p:nvSpPr>
              <p:cNvPr id="6" name="Rectangle 3"/>
              <p:cNvSpPr txBox="1">
                <a:spLocks noRot="1" noChangeAspect="1" noMove="1" noResize="1" noEditPoints="1" noAdjustHandles="1" noChangeArrowheads="1" noChangeShapeType="1" noTextEdit="1"/>
              </p:cNvSpPr>
              <p:nvPr/>
            </p:nvSpPr>
            <p:spPr bwMode="auto">
              <a:xfrm>
                <a:off x="755576" y="2057400"/>
                <a:ext cx="8388424" cy="4800600"/>
              </a:xfrm>
              <a:prstGeom prst="rect">
                <a:avLst/>
              </a:prstGeom>
              <a:blipFill>
                <a:blip r:embed="rId2"/>
                <a:stretch>
                  <a:fillRect l="-799" t="-1271" r="-581"/>
                </a:stretch>
              </a:blipFill>
              <a:ln w="9525">
                <a:noFill/>
                <a:miter lim="800000"/>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p:cNvSpPr txBox="1"/>
              <p:nvPr/>
            </p:nvSpPr>
            <p:spPr>
              <a:xfrm>
                <a:off x="5218793" y="5350311"/>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9</m:t>
                              </m:r>
                            </m:sub>
                          </m:sSub>
                        </m:e>
                      </m:d>
                      <m:r>
                        <a:rPr lang="en-US" altLang="zh-CN" sz="1200" b="0" i="1" smtClean="0">
                          <a:solidFill>
                            <a:srgbClr val="000000"/>
                          </a:solidFill>
                          <a:latin typeface="Cambria Math" panose="02040503050406030204" pitchFamily="18" charset="0"/>
                        </a:rPr>
                        <m:t>=0</m:t>
                      </m:r>
                    </m:oMath>
                  </m:oMathPara>
                </a14:m>
                <a:endParaRPr lang="zh-CN" altLang="en-US" sz="1200" dirty="0">
                  <a:latin typeface="+mj-lt"/>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5218793" y="5350311"/>
                <a:ext cx="1227891" cy="276999"/>
              </a:xfrm>
              <a:prstGeom prst="rect">
                <a:avLst/>
              </a:prstGeom>
              <a:blipFill>
                <a:blip r:embed="rId3"/>
                <a:stretch>
                  <a:fillRect/>
                </a:stretch>
              </a:blipFill>
            </p:spPr>
            <p:txBody>
              <a:bodyPr/>
              <a:lstStyle/>
              <a:p>
                <a:r>
                  <a:rPr lang="zh-CN" altLang="en-US">
                    <a:noFill/>
                  </a:rPr>
                  <a:t> </a:t>
                </a:r>
              </a:p>
            </p:txBody>
          </p:sp>
        </mc:Fallback>
      </mc:AlternateContent>
      <p:grpSp>
        <p:nvGrpSpPr>
          <p:cNvPr id="3" name="组合 2"/>
          <p:cNvGrpSpPr/>
          <p:nvPr/>
        </p:nvGrpSpPr>
        <p:grpSpPr>
          <a:xfrm>
            <a:off x="539552" y="3958530"/>
            <a:ext cx="5627737" cy="2350790"/>
            <a:chOff x="422305" y="3909519"/>
            <a:chExt cx="5627737" cy="2350790"/>
          </a:xfrm>
        </p:grpSpPr>
        <p:sp>
          <p:nvSpPr>
            <p:cNvPr id="5" name="椭圆 4"/>
            <p:cNvSpPr/>
            <p:nvPr/>
          </p:nvSpPr>
          <p:spPr bwMode="auto">
            <a:xfrm>
              <a:off x="901123" y="4825668"/>
              <a:ext cx="288032" cy="28803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7" name="椭圆 6"/>
            <p:cNvSpPr/>
            <p:nvPr/>
          </p:nvSpPr>
          <p:spPr bwMode="auto">
            <a:xfrm>
              <a:off x="1765219" y="4249604"/>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8" name="椭圆 7"/>
            <p:cNvSpPr/>
            <p:nvPr/>
          </p:nvSpPr>
          <p:spPr bwMode="auto">
            <a:xfrm>
              <a:off x="1477187" y="5545748"/>
              <a:ext cx="288032" cy="28803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9" name="椭圆 8"/>
            <p:cNvSpPr/>
            <p:nvPr/>
          </p:nvSpPr>
          <p:spPr bwMode="auto">
            <a:xfrm>
              <a:off x="2610647" y="5526296"/>
              <a:ext cx="288032" cy="2880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10" name="椭圆 9"/>
            <p:cNvSpPr/>
            <p:nvPr/>
          </p:nvSpPr>
          <p:spPr bwMode="auto">
            <a:xfrm>
              <a:off x="2917347" y="4479667"/>
              <a:ext cx="288032" cy="28803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11" name="椭圆 10"/>
            <p:cNvSpPr/>
            <p:nvPr/>
          </p:nvSpPr>
          <p:spPr bwMode="auto">
            <a:xfrm>
              <a:off x="3889802" y="5062280"/>
              <a:ext cx="288032" cy="28803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12" name="椭圆 11"/>
            <p:cNvSpPr/>
            <p:nvPr/>
          </p:nvSpPr>
          <p:spPr bwMode="auto">
            <a:xfrm>
              <a:off x="4899581" y="4249604"/>
              <a:ext cx="288032" cy="288032"/>
            </a:xfrm>
            <a:prstGeom prst="ellipse">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13" name="椭圆 12"/>
            <p:cNvSpPr/>
            <p:nvPr/>
          </p:nvSpPr>
          <p:spPr bwMode="auto">
            <a:xfrm>
              <a:off x="4888580" y="5648216"/>
              <a:ext cx="288032" cy="28803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sp>
          <p:nvSpPr>
            <p:cNvPr id="14" name="椭圆 13"/>
            <p:cNvSpPr/>
            <p:nvPr/>
          </p:nvSpPr>
          <p:spPr bwMode="auto">
            <a:xfrm>
              <a:off x="5762010" y="4825668"/>
              <a:ext cx="288032" cy="288032"/>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cxnSp>
          <p:nvCxnSpPr>
            <p:cNvPr id="15" name="直接连接符 14"/>
            <p:cNvCxnSpPr>
              <a:stCxn id="5" idx="7"/>
              <a:endCxn id="7" idx="2"/>
            </p:cNvCxnSpPr>
            <p:nvPr/>
          </p:nvCxnSpPr>
          <p:spPr bwMode="auto">
            <a:xfrm flipV="1">
              <a:off x="1146974" y="4393620"/>
              <a:ext cx="618245" cy="474229"/>
            </a:xfrm>
            <a:prstGeom prst="line">
              <a:avLst/>
            </a:prstGeom>
            <a:ln>
              <a:solidFill>
                <a:srgbClr val="00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6" name="直接连接符 15"/>
            <p:cNvCxnSpPr>
              <a:endCxn id="8" idx="0"/>
            </p:cNvCxnSpPr>
            <p:nvPr/>
          </p:nvCxnSpPr>
          <p:spPr bwMode="auto">
            <a:xfrm flipH="1">
              <a:off x="1621203" y="4537636"/>
              <a:ext cx="288032" cy="1008112"/>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7" name="直接连接符 16"/>
            <p:cNvCxnSpPr>
              <a:stCxn id="8" idx="7"/>
              <a:endCxn id="10" idx="3"/>
            </p:cNvCxnSpPr>
            <p:nvPr/>
          </p:nvCxnSpPr>
          <p:spPr bwMode="auto">
            <a:xfrm flipV="1">
              <a:off x="1723038" y="4725518"/>
              <a:ext cx="1236490" cy="862411"/>
            </a:xfrm>
            <a:prstGeom prst="line">
              <a:avLst/>
            </a:prstGeom>
            <a:ln>
              <a:solidFill>
                <a:srgbClr val="0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p:cNvCxnSpPr>
              <a:stCxn id="7" idx="6"/>
              <a:endCxn id="10" idx="2"/>
            </p:cNvCxnSpPr>
            <p:nvPr/>
          </p:nvCxnSpPr>
          <p:spPr bwMode="auto">
            <a:xfrm>
              <a:off x="2053251" y="4393620"/>
              <a:ext cx="864096" cy="23006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9" name="直接连接符 18"/>
            <p:cNvCxnSpPr>
              <a:endCxn id="9" idx="1"/>
            </p:cNvCxnSpPr>
            <p:nvPr/>
          </p:nvCxnSpPr>
          <p:spPr bwMode="auto">
            <a:xfrm>
              <a:off x="2011070" y="4499119"/>
              <a:ext cx="641758" cy="106935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0" name="直接连接符 19"/>
            <p:cNvCxnSpPr>
              <a:stCxn id="8" idx="6"/>
              <a:endCxn id="9" idx="2"/>
            </p:cNvCxnSpPr>
            <p:nvPr/>
          </p:nvCxnSpPr>
          <p:spPr bwMode="auto">
            <a:xfrm flipV="1">
              <a:off x="1765219" y="5670312"/>
              <a:ext cx="845428" cy="19452"/>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1" name="直接连接符 20"/>
            <p:cNvCxnSpPr>
              <a:stCxn id="10" idx="4"/>
              <a:endCxn id="9" idx="0"/>
            </p:cNvCxnSpPr>
            <p:nvPr/>
          </p:nvCxnSpPr>
          <p:spPr bwMode="auto">
            <a:xfrm flipH="1">
              <a:off x="2754663" y="4767699"/>
              <a:ext cx="306700" cy="758597"/>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2" name="直接连接符 21"/>
            <p:cNvCxnSpPr>
              <a:stCxn id="10" idx="5"/>
              <a:endCxn id="11" idx="2"/>
            </p:cNvCxnSpPr>
            <p:nvPr/>
          </p:nvCxnSpPr>
          <p:spPr bwMode="auto">
            <a:xfrm>
              <a:off x="3163198" y="4725518"/>
              <a:ext cx="726604" cy="48077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3" name="直接连接符 22"/>
            <p:cNvCxnSpPr>
              <a:stCxn id="11" idx="2"/>
              <a:endCxn id="9" idx="6"/>
            </p:cNvCxnSpPr>
            <p:nvPr/>
          </p:nvCxnSpPr>
          <p:spPr bwMode="auto">
            <a:xfrm flipH="1">
              <a:off x="2898679" y="5206296"/>
              <a:ext cx="991123" cy="464016"/>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4" name="直接连接符 23"/>
            <p:cNvCxnSpPr>
              <a:stCxn id="11" idx="6"/>
              <a:endCxn id="12" idx="2"/>
            </p:cNvCxnSpPr>
            <p:nvPr/>
          </p:nvCxnSpPr>
          <p:spPr bwMode="auto">
            <a:xfrm flipV="1">
              <a:off x="4177834" y="4393620"/>
              <a:ext cx="721747" cy="812676"/>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5" name="直接连接符 24"/>
            <p:cNvCxnSpPr>
              <a:stCxn id="11" idx="6"/>
              <a:endCxn id="13" idx="1"/>
            </p:cNvCxnSpPr>
            <p:nvPr/>
          </p:nvCxnSpPr>
          <p:spPr bwMode="auto">
            <a:xfrm>
              <a:off x="4177834" y="5206296"/>
              <a:ext cx="752927" cy="484101"/>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6" name="直接连接符 25"/>
            <p:cNvCxnSpPr>
              <a:stCxn id="11" idx="6"/>
              <a:endCxn id="14" idx="2"/>
            </p:cNvCxnSpPr>
            <p:nvPr/>
          </p:nvCxnSpPr>
          <p:spPr bwMode="auto">
            <a:xfrm flipV="1">
              <a:off x="4177834" y="4969684"/>
              <a:ext cx="1584176" cy="236612"/>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7" name="直接连接符 26"/>
            <p:cNvCxnSpPr>
              <a:stCxn id="12" idx="6"/>
              <a:endCxn id="14" idx="1"/>
            </p:cNvCxnSpPr>
            <p:nvPr/>
          </p:nvCxnSpPr>
          <p:spPr bwMode="auto">
            <a:xfrm>
              <a:off x="5187613" y="4393620"/>
              <a:ext cx="616578" cy="474229"/>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8" name="直接连接符 27"/>
            <p:cNvCxnSpPr>
              <a:stCxn id="14" idx="3"/>
              <a:endCxn id="13" idx="7"/>
            </p:cNvCxnSpPr>
            <p:nvPr/>
          </p:nvCxnSpPr>
          <p:spPr bwMode="auto">
            <a:xfrm flipH="1">
              <a:off x="5134431" y="5071519"/>
              <a:ext cx="669760" cy="618878"/>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29" name="直接连接符 28"/>
            <p:cNvCxnSpPr>
              <a:stCxn id="12" idx="4"/>
              <a:endCxn id="13" idx="0"/>
            </p:cNvCxnSpPr>
            <p:nvPr/>
          </p:nvCxnSpPr>
          <p:spPr bwMode="auto">
            <a:xfrm flipH="1">
              <a:off x="5032596" y="4537636"/>
              <a:ext cx="11001" cy="1110580"/>
            </a:xfrm>
            <a:prstGeom prst="line">
              <a:avLst/>
            </a:prstGeom>
            <a:solidFill>
              <a:schemeClr val="accent1"/>
            </a:solidFill>
            <a:ln w="9525" cap="flat" cmpd="sng" algn="ctr">
              <a:solidFill>
                <a:srgbClr val="000000"/>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0" name="文本框 29"/>
                <p:cNvSpPr txBox="1"/>
                <p:nvPr/>
              </p:nvSpPr>
              <p:spPr>
                <a:xfrm>
                  <a:off x="422305" y="4445571"/>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1</m:t>
                                </m:r>
                              </m:sub>
                            </m:sSub>
                          </m:e>
                        </m:d>
                        <m:r>
                          <a:rPr lang="en-US" altLang="zh-CN" sz="1200" b="0" i="1" smtClean="0">
                            <a:solidFill>
                              <a:srgbClr val="000000"/>
                            </a:solidFill>
                            <a:latin typeface="Cambria Math" panose="02040503050406030204" pitchFamily="18" charset="0"/>
                          </a:rPr>
                          <m:t>=0.5</m:t>
                        </m:r>
                      </m:oMath>
                    </m:oMathPara>
                  </a14:m>
                  <a:endParaRPr lang="zh-CN" altLang="en-US" sz="1200" dirty="0">
                    <a:latin typeface="+mj-lt"/>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22305" y="4445571"/>
                  <a:ext cx="1227891" cy="276999"/>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825360" y="5841197"/>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2</m:t>
                                </m:r>
                              </m:sub>
                            </m:sSub>
                          </m:e>
                        </m:d>
                        <m:r>
                          <a:rPr lang="en-US" altLang="zh-CN" sz="1200" b="0" i="1" smtClean="0">
                            <a:solidFill>
                              <a:srgbClr val="000000"/>
                            </a:solidFill>
                            <a:latin typeface="Cambria Math" panose="02040503050406030204" pitchFamily="18" charset="0"/>
                          </a:rPr>
                          <m:t>=0.5</m:t>
                        </m:r>
                      </m:oMath>
                    </m:oMathPara>
                  </a14:m>
                  <a:endParaRPr lang="zh-CN" altLang="en-US" sz="1200" dirty="0">
                    <a:latin typeface="+mj-lt"/>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825360" y="5841197"/>
                  <a:ext cx="1227891" cy="276999"/>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p:cNvSpPr txBox="1"/>
                <p:nvPr/>
              </p:nvSpPr>
              <p:spPr>
                <a:xfrm>
                  <a:off x="1174520" y="3940046"/>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3</m:t>
                                </m:r>
                              </m:sub>
                            </m:sSub>
                          </m:e>
                        </m:d>
                        <m:r>
                          <a:rPr lang="en-US" altLang="zh-CN" sz="1200" b="0" i="1" smtClean="0">
                            <a:solidFill>
                              <a:srgbClr val="000000"/>
                            </a:solidFill>
                            <a:latin typeface="Cambria Math" panose="02040503050406030204" pitchFamily="18" charset="0"/>
                          </a:rPr>
                          <m:t>=1</m:t>
                        </m:r>
                      </m:oMath>
                    </m:oMathPara>
                  </a14:m>
                  <a:endParaRPr lang="zh-CN" altLang="en-US" sz="1200" dirty="0">
                    <a:latin typeface="+mj-lt"/>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1174520" y="3940046"/>
                  <a:ext cx="1227891" cy="276999"/>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p:cNvSpPr txBox="1"/>
                <p:nvPr/>
              </p:nvSpPr>
              <p:spPr>
                <a:xfrm>
                  <a:off x="2226769" y="5867329"/>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4</m:t>
                                </m:r>
                              </m:sub>
                            </m:sSub>
                          </m:e>
                        </m:d>
                        <m:r>
                          <a:rPr lang="en-US" altLang="zh-CN" sz="1200" b="0" i="1" smtClean="0">
                            <a:solidFill>
                              <a:srgbClr val="000000"/>
                            </a:solidFill>
                            <a:latin typeface="Cambria Math" panose="02040503050406030204" pitchFamily="18" charset="0"/>
                          </a:rPr>
                          <m:t>=1</m:t>
                        </m:r>
                      </m:oMath>
                    </m:oMathPara>
                  </a14:m>
                  <a:endParaRPr lang="zh-CN" altLang="en-US" sz="1200" dirty="0">
                    <a:latin typeface="+mj-lt"/>
                  </a:endParaRPr>
                </a:p>
              </p:txBody>
            </p:sp>
          </mc:Choice>
          <mc:Fallback xmlns="">
            <p:sp>
              <p:nvSpPr>
                <p:cNvPr id="33" name="文本框 32"/>
                <p:cNvSpPr txBox="1">
                  <a:spLocks noRot="1" noChangeAspect="1" noMove="1" noResize="1" noEditPoints="1" noAdjustHandles="1" noChangeArrowheads="1" noChangeShapeType="1" noTextEdit="1"/>
                </p:cNvSpPr>
                <p:nvPr/>
              </p:nvSpPr>
              <p:spPr>
                <a:xfrm>
                  <a:off x="2226769" y="5867329"/>
                  <a:ext cx="1227891" cy="276999"/>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p:cNvSpPr txBox="1"/>
                <p:nvPr/>
              </p:nvSpPr>
              <p:spPr>
                <a:xfrm>
                  <a:off x="3205379" y="3909519"/>
                  <a:ext cx="2467235" cy="81111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5</m:t>
                                </m:r>
                              </m:sub>
                            </m:sSub>
                          </m:e>
                        </m:d>
                      </m:oMath>
                    </m:oMathPara>
                  </a14:m>
                  <a:endParaRPr lang="en-US" altLang="zh-CN" sz="1200" b="0" i="1"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US" altLang="zh-CN" sz="1200" b="0" i="1" smtClean="0">
                            <a:solidFill>
                              <a:srgbClr val="000000"/>
                            </a:solidFill>
                            <a:latin typeface="Cambria Math" panose="02040503050406030204" pitchFamily="18" charset="0"/>
                          </a:rPr>
                          <m:t>=</m:t>
                        </m:r>
                        <m:f>
                          <m:fPr>
                            <m:ctrlPr>
                              <a:rPr lang="en-US" altLang="zh-CN" sz="1200" b="0" i="1" smtClean="0">
                                <a:solidFill>
                                  <a:srgbClr val="000000"/>
                                </a:solidFill>
                                <a:latin typeface="Cambria Math" panose="02040503050406030204" pitchFamily="18" charset="0"/>
                              </a:rPr>
                            </m:ctrlPr>
                          </m:fPr>
                          <m:num>
                            <m:r>
                              <a:rPr lang="en-US" altLang="zh-CN" sz="1200" b="0" i="1" smtClean="0">
                                <a:solidFill>
                                  <a:srgbClr val="000000"/>
                                </a:solidFill>
                                <a:latin typeface="Cambria Math" panose="02040503050406030204" pitchFamily="18" charset="0"/>
                              </a:rPr>
                              <m:t>1+1+0.5+0.5</m:t>
                            </m:r>
                          </m:num>
                          <m:den>
                            <m:r>
                              <a:rPr lang="en-US" altLang="zh-CN" sz="1200" b="0" i="1" smtClean="0">
                                <a:solidFill>
                                  <a:srgbClr val="000000"/>
                                </a:solidFill>
                                <a:latin typeface="Cambria Math" panose="02040503050406030204" pitchFamily="18" charset="0"/>
                              </a:rPr>
                              <m:t>4</m:t>
                            </m:r>
                          </m:den>
                        </m:f>
                      </m:oMath>
                    </m:oMathPara>
                  </a14:m>
                  <a:endParaRPr lang="en-US" altLang="zh-CN" sz="1200" b="0" i="1" dirty="0">
                    <a:solidFill>
                      <a:srgbClr val="000000"/>
                    </a:solidFill>
                    <a:latin typeface="+mj-lt"/>
                  </a:endParaRPr>
                </a:p>
                <a:p>
                  <a:pPr/>
                  <a14:m>
                    <m:oMathPara xmlns:m="http://schemas.openxmlformats.org/officeDocument/2006/math">
                      <m:oMathParaPr>
                        <m:jc m:val="left"/>
                      </m:oMathParaPr>
                      <m:oMath xmlns:m="http://schemas.openxmlformats.org/officeDocument/2006/math">
                        <m:r>
                          <a:rPr lang="en-US" altLang="zh-CN" sz="1200" b="0" i="1" smtClean="0">
                            <a:solidFill>
                              <a:srgbClr val="000000"/>
                            </a:solidFill>
                            <a:latin typeface="Cambria Math" panose="02040503050406030204" pitchFamily="18" charset="0"/>
                          </a:rPr>
                          <m:t>=0.75</m:t>
                        </m:r>
                      </m:oMath>
                    </m:oMathPara>
                  </a14:m>
                  <a:endParaRPr lang="zh-CN" altLang="en-US" sz="1200" dirty="0">
                    <a:latin typeface="+mj-lt"/>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3205379" y="3909519"/>
                  <a:ext cx="2467235" cy="811119"/>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p:cNvSpPr txBox="1"/>
                <p:nvPr/>
              </p:nvSpPr>
              <p:spPr>
                <a:xfrm>
                  <a:off x="3430621" y="5406386"/>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6</m:t>
                                </m:r>
                              </m:sub>
                            </m:sSub>
                          </m:e>
                        </m:d>
                        <m:r>
                          <a:rPr lang="en-US" altLang="zh-CN" sz="1200" b="0" i="1" smtClean="0">
                            <a:solidFill>
                              <a:srgbClr val="000000"/>
                            </a:solidFill>
                            <a:latin typeface="Cambria Math" panose="02040503050406030204" pitchFamily="18" charset="0"/>
                          </a:rPr>
                          <m:t>=0.5</m:t>
                        </m:r>
                      </m:oMath>
                    </m:oMathPara>
                  </a14:m>
                  <a:endParaRPr lang="zh-CN" altLang="en-US" sz="1200" dirty="0">
                    <a:latin typeface="+mj-lt"/>
                  </a:endParaRPr>
                </a:p>
              </p:txBody>
            </p:sp>
          </mc:Choice>
          <mc:Fallback xmlns="">
            <p:sp>
              <p:nvSpPr>
                <p:cNvPr id="35" name="文本框 34"/>
                <p:cNvSpPr txBox="1">
                  <a:spLocks noRot="1" noChangeAspect="1" noMove="1" noResize="1" noEditPoints="1" noAdjustHandles="1" noChangeArrowheads="1" noChangeShapeType="1" noTextEdit="1"/>
                </p:cNvSpPr>
                <p:nvPr/>
              </p:nvSpPr>
              <p:spPr>
                <a:xfrm>
                  <a:off x="3430621" y="5406386"/>
                  <a:ext cx="1227891" cy="276999"/>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p:cNvSpPr txBox="1"/>
                <p:nvPr/>
              </p:nvSpPr>
              <p:spPr>
                <a:xfrm>
                  <a:off x="4355976" y="3933056"/>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8</m:t>
                                </m:r>
                              </m:sub>
                            </m:sSub>
                          </m:e>
                        </m:d>
                        <m:r>
                          <a:rPr lang="en-US" altLang="zh-CN" sz="1200" b="0" i="1" smtClean="0">
                            <a:solidFill>
                              <a:srgbClr val="000000"/>
                            </a:solidFill>
                            <a:latin typeface="Cambria Math" panose="02040503050406030204" pitchFamily="18" charset="0"/>
                          </a:rPr>
                          <m:t>=0.5</m:t>
                        </m:r>
                      </m:oMath>
                    </m:oMathPara>
                  </a14:m>
                  <a:endParaRPr lang="zh-CN" altLang="en-US" sz="1200" dirty="0">
                    <a:latin typeface="+mj-lt"/>
                  </a:endParaRPr>
                </a:p>
              </p:txBody>
            </p:sp>
          </mc:Choice>
          <mc:Fallback xmlns="">
            <p:sp>
              <p:nvSpPr>
                <p:cNvPr id="36" name="文本框 35"/>
                <p:cNvSpPr txBox="1">
                  <a:spLocks noRot="1" noChangeAspect="1" noMove="1" noResize="1" noEditPoints="1" noAdjustHandles="1" noChangeArrowheads="1" noChangeShapeType="1" noTextEdit="1"/>
                </p:cNvSpPr>
                <p:nvPr/>
              </p:nvSpPr>
              <p:spPr>
                <a:xfrm>
                  <a:off x="4355976" y="3933056"/>
                  <a:ext cx="1227891" cy="276999"/>
                </a:xfrm>
                <a:prstGeom prst="rect">
                  <a:avLst/>
                </a:prstGeom>
                <a:blipFill rotWithShape="1">
                  <a:blip r:embed="rId10"/>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p:cNvSpPr txBox="1"/>
                <p:nvPr/>
              </p:nvSpPr>
              <p:spPr>
                <a:xfrm>
                  <a:off x="4355976" y="5983310"/>
                  <a:ext cx="122789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200" b="0" smtClean="0">
                            <a:solidFill>
                              <a:srgbClr val="000000"/>
                            </a:solidFill>
                            <a:latin typeface="Cambria Math" panose="02040503050406030204" pitchFamily="18" charset="0"/>
                          </a:rPr>
                          <m:t>P</m:t>
                        </m:r>
                        <m:d>
                          <m:dPr>
                            <m:ctrlPr>
                              <a:rPr lang="en-US" altLang="zh-CN" sz="1200" b="0" i="1">
                                <a:solidFill>
                                  <a:srgbClr val="000000"/>
                                </a:solidFill>
                                <a:latin typeface="Cambria Math" panose="02040503050406030204" pitchFamily="18" charset="0"/>
                              </a:rPr>
                            </m:ctrlPr>
                          </m:dPr>
                          <m:e>
                            <m:sSub>
                              <m:sSubPr>
                                <m:ctrlPr>
                                  <a:rPr lang="en-US" altLang="zh-CN" sz="1200" b="0" i="1">
                                    <a:solidFill>
                                      <a:srgbClr val="000000"/>
                                    </a:solidFill>
                                    <a:latin typeface="Cambria Math" panose="02040503050406030204" pitchFamily="18" charset="0"/>
                                  </a:rPr>
                                </m:ctrlPr>
                              </m:sSubPr>
                              <m:e>
                                <m:r>
                                  <m:rPr>
                                    <m:sty m:val="p"/>
                                  </m:rPr>
                                  <a:rPr lang="en-US" altLang="zh-CN" sz="1200" b="0">
                                    <a:solidFill>
                                      <a:srgbClr val="000000"/>
                                    </a:solidFill>
                                    <a:latin typeface="Cambria Math" panose="02040503050406030204" pitchFamily="18" charset="0"/>
                                  </a:rPr>
                                  <m:t>Y</m:t>
                                </m:r>
                              </m:e>
                              <m:sub>
                                <m:r>
                                  <a:rPr lang="en-US" altLang="zh-CN" sz="1200" b="0" i="1" smtClean="0">
                                    <a:solidFill>
                                      <a:srgbClr val="000000"/>
                                    </a:solidFill>
                                    <a:latin typeface="Cambria Math" panose="02040503050406030204" pitchFamily="18" charset="0"/>
                                  </a:rPr>
                                  <m:t>7</m:t>
                                </m:r>
                              </m:sub>
                            </m:sSub>
                          </m:e>
                        </m:d>
                        <m:r>
                          <a:rPr lang="en-US" altLang="zh-CN" sz="1200" b="0" i="1" smtClean="0">
                            <a:solidFill>
                              <a:srgbClr val="000000"/>
                            </a:solidFill>
                            <a:latin typeface="Cambria Math" panose="02040503050406030204" pitchFamily="18" charset="0"/>
                          </a:rPr>
                          <m:t>=0</m:t>
                        </m:r>
                      </m:oMath>
                    </m:oMathPara>
                  </a14:m>
                  <a:endParaRPr lang="zh-CN" altLang="en-US" sz="1200" dirty="0">
                    <a:latin typeface="+mj-lt"/>
                  </a:endParaRPr>
                </a:p>
              </p:txBody>
            </p:sp>
          </mc:Choice>
          <mc:Fallback xmlns="">
            <p:sp>
              <p:nvSpPr>
                <p:cNvPr id="37" name="文本框 36"/>
                <p:cNvSpPr txBox="1">
                  <a:spLocks noRot="1" noChangeAspect="1" noMove="1" noResize="1" noEditPoints="1" noAdjustHandles="1" noChangeArrowheads="1" noChangeShapeType="1" noTextEdit="1"/>
                </p:cNvSpPr>
                <p:nvPr/>
              </p:nvSpPr>
              <p:spPr>
                <a:xfrm>
                  <a:off x="4355976" y="5983310"/>
                  <a:ext cx="1227891" cy="276999"/>
                </a:xfrm>
                <a:prstGeom prst="rect">
                  <a:avLst/>
                </a:prstGeom>
                <a:blipFill rotWithShape="1">
                  <a:blip r:embed="rId11"/>
                </a:blipFill>
              </p:spPr>
              <p:txBody>
                <a:bodyPr/>
                <a:lstStyle/>
                <a:p>
                  <a:r>
                    <a:rPr lang="zh-CN" altLang="en-US">
                      <a:noFill/>
                    </a:rPr>
                    <a:t> </a:t>
                  </a:r>
                </a:p>
              </p:txBody>
            </p:sp>
          </mc:Fallback>
        </mc:AlternateContent>
        <p:sp>
          <p:nvSpPr>
            <p:cNvPr id="39" name="下箭头 38"/>
            <p:cNvSpPr/>
            <p:nvPr/>
          </p:nvSpPr>
          <p:spPr bwMode="auto">
            <a:xfrm>
              <a:off x="2923056" y="3944804"/>
              <a:ext cx="263077" cy="505704"/>
            </a:xfrm>
            <a:prstGeom prst="downArrow">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zh-CN" altLang="en-US" sz="2800" b="1" i="0" u="none" strike="noStrike" cap="none" normalizeH="0" baseline="0">
                <a:ln>
                  <a:noFill/>
                </a:ln>
                <a:solidFill>
                  <a:schemeClr val="tx1"/>
                </a:solidFill>
                <a:effectLst/>
                <a:latin typeface="+mj-lt"/>
                <a:ea typeface="黑体" panose="02010609060101010101" pitchFamily="2" charset="-122"/>
              </a:endParaRPr>
            </a:p>
          </p:txBody>
        </p:sp>
      </p:grpSp>
      <p:sp>
        <p:nvSpPr>
          <p:cNvPr id="2" name="文本框 1"/>
          <p:cNvSpPr txBox="1"/>
          <p:nvPr/>
        </p:nvSpPr>
        <p:spPr>
          <a:xfrm>
            <a:off x="6319431" y="3549702"/>
            <a:ext cx="2777414" cy="2875146"/>
          </a:xfrm>
          <a:prstGeom prst="rect">
            <a:avLst/>
          </a:prstGeom>
          <a:noFill/>
        </p:spPr>
        <p:txBody>
          <a:bodyPr wrap="square" rtlCol="0">
            <a:spAutoFit/>
          </a:bodyPr>
          <a:lstStyle/>
          <a:p>
            <a:pPr algn="just">
              <a:lnSpc>
                <a:spcPts val="2800"/>
              </a:lnSpc>
              <a:spcBef>
                <a:spcPts val="600"/>
              </a:spcBef>
              <a:spcAft>
                <a:spcPts val="600"/>
              </a:spcAft>
            </a:pPr>
            <a:r>
              <a:rPr lang="zh-CN" altLang="en-US" sz="1800" b="0" dirty="0">
                <a:solidFill>
                  <a:srgbClr val="002060"/>
                </a:solidFill>
                <a:latin typeface="+mj-lt"/>
              </a:rPr>
              <a:t>优点：</a:t>
            </a:r>
            <a:endParaRPr lang="en-US" altLang="zh-CN" sz="1800" b="0" dirty="0">
              <a:solidFill>
                <a:srgbClr val="002060"/>
              </a:solidFill>
              <a:latin typeface="+mj-lt"/>
            </a:endParaRPr>
          </a:p>
          <a:p>
            <a:pPr marL="342900" indent="-342900" algn="just">
              <a:lnSpc>
                <a:spcPts val="2800"/>
              </a:lnSpc>
              <a:spcBef>
                <a:spcPts val="0"/>
              </a:spcBef>
              <a:spcAft>
                <a:spcPts val="600"/>
              </a:spcAft>
              <a:buFont typeface="黑体" panose="02010609060101010101" pitchFamily="49" charset="-122"/>
              <a:buChar char="-"/>
            </a:pPr>
            <a:r>
              <a:rPr lang="zh-CN" altLang="en-US" sz="1800" b="0" dirty="0">
                <a:solidFill>
                  <a:srgbClr val="FF0000"/>
                </a:solidFill>
                <a:latin typeface="+mj-lt"/>
              </a:rPr>
              <a:t>算法易实现、直观</a:t>
            </a:r>
            <a:r>
              <a:rPr lang="zh-CN" altLang="en-US" sz="1800" b="0" dirty="0">
                <a:solidFill>
                  <a:srgbClr val="FF0000"/>
                </a:solidFill>
                <a:latin typeface="+mj-lt"/>
                <a:sym typeface="Wingdings" panose="05000000000000000000" pitchFamily="2" charset="2"/>
              </a:rPr>
              <a:t></a:t>
            </a:r>
            <a:endParaRPr lang="en-US" altLang="zh-CN" sz="1800" b="0" dirty="0">
              <a:solidFill>
                <a:srgbClr val="FF0000"/>
              </a:solidFill>
              <a:latin typeface="+mj-lt"/>
            </a:endParaRPr>
          </a:p>
          <a:p>
            <a:pPr algn="just" eaLnBrk="1" hangingPunct="1">
              <a:lnSpc>
                <a:spcPts val="2800"/>
              </a:lnSpc>
              <a:spcBef>
                <a:spcPts val="600"/>
              </a:spcBef>
              <a:spcAft>
                <a:spcPts val="600"/>
              </a:spcAft>
            </a:pPr>
            <a:r>
              <a:rPr lang="zh-CN" altLang="en-US" sz="1800" b="0" dirty="0">
                <a:solidFill>
                  <a:srgbClr val="002060"/>
                </a:solidFill>
                <a:latin typeface="+mj-lt"/>
              </a:rPr>
              <a:t>缺点：</a:t>
            </a:r>
            <a:endParaRPr lang="en-US" altLang="zh-CN" sz="1800" b="0" dirty="0">
              <a:solidFill>
                <a:srgbClr val="002060"/>
              </a:solidFill>
              <a:latin typeface="+mj-lt"/>
            </a:endParaRPr>
          </a:p>
          <a:p>
            <a:pPr marL="342900" indent="-342900" algn="just">
              <a:lnSpc>
                <a:spcPts val="2800"/>
              </a:lnSpc>
              <a:spcBef>
                <a:spcPts val="0"/>
              </a:spcBef>
              <a:spcAft>
                <a:spcPts val="0"/>
              </a:spcAft>
              <a:buFont typeface="黑体" panose="02010609060101010101" pitchFamily="49" charset="-122"/>
              <a:buChar char="-"/>
            </a:pPr>
            <a:r>
              <a:rPr lang="zh-CN" altLang="en-US" sz="1800" b="0" dirty="0">
                <a:solidFill>
                  <a:srgbClr val="FF0000"/>
                </a:solidFill>
                <a:latin typeface="+mj-lt"/>
              </a:rPr>
              <a:t>无法保证收敛性</a:t>
            </a:r>
            <a:r>
              <a:rPr lang="zh-CN" altLang="en-US" sz="1800" b="0" dirty="0">
                <a:solidFill>
                  <a:srgbClr val="FF0000"/>
                </a:solidFill>
                <a:latin typeface="+mj-lt"/>
                <a:sym typeface="Wingdings" panose="05000000000000000000" pitchFamily="2" charset="2"/>
              </a:rPr>
              <a:t></a:t>
            </a:r>
            <a:endParaRPr lang="en-US" altLang="zh-CN" sz="1800" b="0" dirty="0">
              <a:solidFill>
                <a:srgbClr val="FF0000"/>
              </a:solidFill>
              <a:latin typeface="+mj-lt"/>
            </a:endParaRPr>
          </a:p>
          <a:p>
            <a:pPr marL="342900" indent="-342900" algn="just">
              <a:lnSpc>
                <a:spcPts val="2800"/>
              </a:lnSpc>
              <a:spcBef>
                <a:spcPts val="0"/>
              </a:spcBef>
              <a:spcAft>
                <a:spcPts val="0"/>
              </a:spcAft>
              <a:buFont typeface="黑体" panose="02010609060101010101" pitchFamily="49" charset="-122"/>
              <a:buChar char="-"/>
            </a:pPr>
            <a:r>
              <a:rPr lang="zh-CN" altLang="en-US" sz="1800" b="0" dirty="0">
                <a:solidFill>
                  <a:srgbClr val="FF0000"/>
                </a:solidFill>
                <a:latin typeface="+mj-lt"/>
              </a:rPr>
              <a:t>没有充分利用其他信息，如节点特征、边特征和图特征</a:t>
            </a:r>
            <a:r>
              <a:rPr lang="zh-CN" altLang="en-US" sz="1800" b="0" dirty="0">
                <a:solidFill>
                  <a:srgbClr val="FF0000"/>
                </a:solidFill>
                <a:latin typeface="+mj-lt"/>
                <a:sym typeface="Wingdings" panose="05000000000000000000" pitchFamily="2" charset="2"/>
              </a:rPr>
              <a:t></a:t>
            </a:r>
            <a:endParaRPr lang="en-US" altLang="zh-CN" b="0" dirty="0">
              <a:solidFill>
                <a:srgbClr val="FF0000"/>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684213" y="2032000"/>
            <a:ext cx="8208962" cy="3686175"/>
          </a:xfrm>
          <a:prstGeom prst="rect">
            <a:avLst/>
          </a:prstGeom>
          <a:noFill/>
          <a:ln w="9525">
            <a:noFill/>
            <a:miter lim="800000"/>
          </a:ln>
        </p:spPr>
        <p:txBody>
          <a:bodyPr/>
          <a:lstStyle/>
          <a:p>
            <a:pPr>
              <a:lnSpc>
                <a:spcPts val="2600"/>
              </a:lnSpc>
            </a:pPr>
            <a:endParaRPr lang="zh-CN" altLang="en-US" sz="2200" b="0" dirty="0">
              <a:solidFill>
                <a:srgbClr val="FF0000"/>
              </a:solidFill>
              <a:latin typeface="+mj-lt"/>
            </a:endParaRPr>
          </a:p>
        </p:txBody>
      </p:sp>
      <p:sp>
        <p:nvSpPr>
          <p:cNvPr id="15364" name="Rectangle 17"/>
          <p:cNvSpPr>
            <a:spLocks noGrp="1" noChangeArrowheads="1"/>
          </p:cNvSpPr>
          <p:nvPr>
            <p:ph type="title"/>
          </p:nvPr>
        </p:nvSpPr>
        <p:spPr>
          <a:noFill/>
        </p:spPr>
        <p:txBody>
          <a:bodyPr/>
          <a:lstStyle/>
          <a:p>
            <a:pPr eaLnBrk="1" hangingPunct="1"/>
            <a:r>
              <a:rPr lang="zh-CN" altLang="en-US" dirty="0">
                <a:ea typeface="黑体" panose="02010609060101010101" pitchFamily="2" charset="-122"/>
              </a:rPr>
              <a:t>图数据分析概述 </a:t>
            </a:r>
            <a:r>
              <a:rPr lang="en-US" altLang="zh-CN" dirty="0">
                <a:ea typeface="黑体" panose="02010609060101010101" pitchFamily="2" charset="-122"/>
              </a:rPr>
              <a:t>(3)</a:t>
            </a:r>
            <a:endParaRPr lang="zh-CN" altLang="en-US" dirty="0">
              <a:ea typeface="黑体" panose="02010609060101010101" pitchFamily="2" charset="-122"/>
            </a:endParaRPr>
          </a:p>
        </p:txBody>
      </p:sp>
      <p:sp>
        <p:nvSpPr>
          <p:cNvPr id="6" name="Rectangle 3"/>
          <p:cNvSpPr txBox="1">
            <a:spLocks noChangeArrowheads="1"/>
          </p:cNvSpPr>
          <p:nvPr/>
        </p:nvSpPr>
        <p:spPr bwMode="auto">
          <a:xfrm>
            <a:off x="755576" y="2057400"/>
            <a:ext cx="8278688" cy="48006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800">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400">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a:lstStyle>
          <a:p>
            <a:pPr eaLnBrk="1" hangingPunct="1">
              <a:spcAft>
                <a:spcPts val="600"/>
              </a:spcAft>
            </a:pPr>
            <a:r>
              <a:rPr lang="zh-CN" altLang="en-US" sz="2200" kern="0" dirty="0">
                <a:solidFill>
                  <a:srgbClr val="0000FF"/>
                </a:solidFill>
                <a:latin typeface="+mj-lt"/>
                <a:ea typeface="黑体" panose="02010609060101010101" pitchFamily="2" charset="-122"/>
              </a:rPr>
              <a:t>图分析</a:t>
            </a:r>
            <a:endParaRPr lang="en-US" altLang="zh-CN" sz="2200" kern="0" dirty="0">
              <a:solidFill>
                <a:srgbClr val="0000FF"/>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FF0000"/>
                </a:solidFill>
                <a:latin typeface="+mj-lt"/>
                <a:ea typeface="黑体" panose="02010609060101010101" pitchFamily="2" charset="-122"/>
              </a:rPr>
              <a:t>基于图神经网络的算法</a:t>
            </a:r>
            <a:endParaRPr lang="en-US" altLang="zh-CN" sz="1800" b="0" dirty="0">
              <a:solidFill>
                <a:srgbClr val="FF000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图卷积神经网络（</a:t>
            </a:r>
            <a:r>
              <a:rPr lang="en-US" altLang="zh-CN" sz="1800" b="0" dirty="0">
                <a:solidFill>
                  <a:srgbClr val="002060"/>
                </a:solidFill>
                <a:latin typeface="+mj-lt"/>
                <a:ea typeface="黑体" panose="02010609060101010101" pitchFamily="2" charset="-122"/>
              </a:rPr>
              <a:t>GCN</a:t>
            </a:r>
            <a:r>
              <a:rPr lang="zh-CN" altLang="en-US" sz="1800" b="0" dirty="0">
                <a:solidFill>
                  <a:srgbClr val="002060"/>
                </a:solidFill>
                <a:latin typeface="+mj-lt"/>
                <a:ea typeface="黑体" panose="02010609060101010101" pitchFamily="2" charset="-122"/>
              </a:rPr>
              <a:t>）</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对边特征、节点特征、图特征进行</a:t>
            </a:r>
            <a:endParaRPr lang="en-US" altLang="zh-CN" sz="1800" b="0" dirty="0">
              <a:solidFill>
                <a:srgbClr val="002060"/>
              </a:solidFill>
              <a:latin typeface="+mj-lt"/>
              <a:ea typeface="黑体" panose="02010609060101010101" pitchFamily="2" charset="-122"/>
            </a:endParaRPr>
          </a:p>
          <a:p>
            <a:pPr marL="0" indent="0" algn="just" eaLnBrk="1" hangingPunct="1">
              <a:lnSpc>
                <a:spcPts val="2800"/>
              </a:lnSpc>
              <a:spcBef>
                <a:spcPts val="0"/>
              </a:spcBef>
              <a:spcAft>
                <a:spcPts val="600"/>
              </a:spcAft>
              <a:buNone/>
            </a:pPr>
            <a:r>
              <a:rPr lang="en-US" altLang="zh-CN" sz="1800" b="0" dirty="0">
                <a:solidFill>
                  <a:srgbClr val="002060"/>
                </a:solidFill>
                <a:latin typeface="+mj-lt"/>
                <a:ea typeface="黑体" panose="02010609060101010101" pitchFamily="2" charset="-122"/>
              </a:rPr>
              <a:t>      </a:t>
            </a:r>
            <a:r>
              <a:rPr lang="zh-CN" altLang="en-US" sz="1800" b="0" dirty="0">
                <a:solidFill>
                  <a:srgbClr val="FF0000"/>
                </a:solidFill>
                <a:latin typeface="+mj-lt"/>
                <a:ea typeface="黑体" panose="02010609060101010101" pitchFamily="2" charset="-122"/>
              </a:rPr>
              <a:t>聚合</a:t>
            </a:r>
            <a:r>
              <a:rPr lang="zh-CN" altLang="en-US" sz="1800" b="0" dirty="0">
                <a:solidFill>
                  <a:srgbClr val="002060"/>
                </a:solidFill>
                <a:latin typeface="+mj-lt"/>
                <a:ea typeface="黑体" panose="02010609060101010101" pitchFamily="2" charset="-122"/>
              </a:rPr>
              <a:t>及</a:t>
            </a:r>
            <a:r>
              <a:rPr lang="zh-CN" altLang="en-US" sz="1800" b="0" dirty="0">
                <a:solidFill>
                  <a:srgbClr val="FF0000"/>
                </a:solidFill>
                <a:latin typeface="+mj-lt"/>
                <a:ea typeface="黑体" panose="02010609060101010101" pitchFamily="2" charset="-122"/>
              </a:rPr>
              <a:t>更新</a:t>
            </a:r>
            <a:r>
              <a:rPr lang="zh-CN" altLang="en-US" sz="1800" b="0" dirty="0">
                <a:solidFill>
                  <a:srgbClr val="002060"/>
                </a:solidFill>
                <a:latin typeface="+mj-lt"/>
                <a:ea typeface="黑体" panose="02010609060101010101" pitchFamily="2" charset="-122"/>
              </a:rPr>
              <a:t>操作</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r>
              <a:rPr lang="zh-CN" altLang="en-US" sz="1800" b="0" dirty="0">
                <a:solidFill>
                  <a:srgbClr val="002060"/>
                </a:solidFill>
                <a:latin typeface="+mj-lt"/>
                <a:ea typeface="黑体" panose="02010609060101010101" pitchFamily="2" charset="-122"/>
              </a:rPr>
              <a:t>图注意力网络（</a:t>
            </a:r>
            <a:r>
              <a:rPr lang="en-US" altLang="zh-CN" sz="1800" b="0" dirty="0">
                <a:solidFill>
                  <a:srgbClr val="002060"/>
                </a:solidFill>
                <a:latin typeface="+mj-lt"/>
                <a:ea typeface="黑体" panose="02010609060101010101" pitchFamily="2" charset="-122"/>
              </a:rPr>
              <a:t>GAT</a:t>
            </a:r>
            <a:r>
              <a:rPr lang="zh-CN" altLang="en-US" sz="1800" b="0" dirty="0">
                <a:solidFill>
                  <a:srgbClr val="002060"/>
                </a:solidFill>
                <a:latin typeface="+mj-lt"/>
                <a:ea typeface="黑体" panose="02010609060101010101" pitchFamily="2" charset="-122"/>
              </a:rPr>
              <a:t>）</a:t>
            </a:r>
            <a:endParaRPr lang="en-US" altLang="zh-CN" sz="1800" b="0" dirty="0">
              <a:solidFill>
                <a:srgbClr val="002060"/>
              </a:solidFill>
              <a:latin typeface="+mj-lt"/>
              <a:ea typeface="黑体" panose="02010609060101010101" pitchFamily="2" charset="-122"/>
            </a:endParaRPr>
          </a:p>
          <a:p>
            <a:pPr algn="just" eaLnBrk="1" hangingPunct="1">
              <a:lnSpc>
                <a:spcPts val="2800"/>
              </a:lnSpc>
              <a:spcBef>
                <a:spcPts val="0"/>
              </a:spcBef>
              <a:spcAft>
                <a:spcPts val="600"/>
              </a:spcAft>
              <a:buFont typeface="黑体" panose="02010609060101010101" pitchFamily="49" charset="-122"/>
              <a:buChar char="-"/>
            </a:pPr>
            <a:endParaRPr lang="en-US" altLang="zh-CN" sz="2000" b="0" kern="0" dirty="0">
              <a:solidFill>
                <a:schemeClr val="accent6"/>
              </a:solidFill>
              <a:latin typeface="+mj-lt"/>
              <a:ea typeface="黑体" panose="02010609060101010101" pitchFamily="2" charset="-122"/>
            </a:endParaRPr>
          </a:p>
          <a:p>
            <a:pPr marL="0" indent="0" eaLnBrk="1" hangingPunct="1">
              <a:lnSpc>
                <a:spcPts val="2800"/>
              </a:lnSpc>
              <a:spcBef>
                <a:spcPts val="0"/>
              </a:spcBef>
              <a:spcAft>
                <a:spcPts val="600"/>
              </a:spcAft>
              <a:buNone/>
            </a:pPr>
            <a:r>
              <a:rPr lang="zh-CN" altLang="en-US" sz="1800" b="0" dirty="0">
                <a:solidFill>
                  <a:srgbClr val="002060"/>
                </a:solidFill>
                <a:latin typeface="+mj-lt"/>
                <a:ea typeface="黑体" panose="02010609060101010101" pitchFamily="2" charset="-122"/>
              </a:rPr>
              <a:t>为每条边加上可学习的系数，进行带注意力的节点特征融合，使得模型在卷积过程中能够根据任务实时调整系数</a:t>
            </a:r>
            <a:r>
              <a:rPr lang="en-US" altLang="zh-CN" sz="1800" b="0" dirty="0">
                <a:solidFill>
                  <a:srgbClr val="002060"/>
                </a:solidFill>
                <a:latin typeface="+mj-lt"/>
                <a:ea typeface="黑体" panose="02010609060101010101" pitchFamily="2" charset="-122"/>
              </a:rPr>
              <a:t>	</a:t>
            </a:r>
          </a:p>
        </p:txBody>
      </p:sp>
      <p:pic>
        <p:nvPicPr>
          <p:cNvPr id="3" name="图片 2"/>
          <p:cNvPicPr>
            <a:picLocks noChangeAspect="1"/>
          </p:cNvPicPr>
          <p:nvPr/>
        </p:nvPicPr>
        <p:blipFill>
          <a:blip r:embed="rId2"/>
          <a:stretch>
            <a:fillRect/>
          </a:stretch>
        </p:blipFill>
        <p:spPr>
          <a:xfrm>
            <a:off x="4447763" y="1998505"/>
            <a:ext cx="4074889" cy="2294591"/>
          </a:xfrm>
          <a:prstGeom prst="rect">
            <a:avLst/>
          </a:prstGeom>
        </p:spPr>
      </p:pic>
      <mc:AlternateContent xmlns:mc="http://schemas.openxmlformats.org/markup-compatibility/2006" xmlns:a14="http://schemas.microsoft.com/office/drawing/2010/main">
        <mc:Choice Requires="a14">
          <p:sp>
            <p:nvSpPr>
              <p:cNvPr id="4" name="文本框 3"/>
              <p:cNvSpPr txBox="1"/>
              <p:nvPr/>
            </p:nvSpPr>
            <p:spPr>
              <a:xfrm>
                <a:off x="5777300" y="3728498"/>
                <a:ext cx="1515351" cy="7848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00" i="1" smtClean="0">
                              <a:solidFill>
                                <a:srgbClr val="000000"/>
                              </a:solidFill>
                              <a:latin typeface="Cambria Math" panose="02040503050406030204" pitchFamily="18" charset="0"/>
                            </a:rPr>
                          </m:ctrlPr>
                        </m:sSubPr>
                        <m:e>
                          <m:r>
                            <a:rPr lang="en-US" altLang="zh-CN" sz="1800" b="0" i="1" smtClean="0">
                              <a:solidFill>
                                <a:srgbClr val="000000"/>
                              </a:solidFill>
                              <a:latin typeface="Cambria Math" panose="02040503050406030204" pitchFamily="18" charset="0"/>
                            </a:rPr>
                            <m:t>h</m:t>
                          </m:r>
                          <m:r>
                            <a:rPr lang="en-US" altLang="zh-CN" sz="1800" b="0" i="1" smtClean="0">
                              <a:solidFill>
                                <a:srgbClr val="000000"/>
                              </a:solidFill>
                              <a:latin typeface="Cambria Math" panose="02040503050406030204" pitchFamily="18" charset="0"/>
                            </a:rPr>
                            <m:t>′</m:t>
                          </m:r>
                        </m:e>
                        <m:sub>
                          <m:r>
                            <a:rPr lang="en-US" altLang="zh-CN" sz="1800" b="0" i="1" smtClean="0">
                              <a:solidFill>
                                <a:srgbClr val="000000"/>
                              </a:solidFill>
                              <a:latin typeface="Cambria Math" panose="02040503050406030204" pitchFamily="18" charset="0"/>
                            </a:rPr>
                            <m:t>3</m:t>
                          </m:r>
                        </m:sub>
                      </m:sSub>
                      <m:r>
                        <a:rPr lang="en-US" altLang="zh-CN" sz="1800" b="1" i="1" smtClean="0">
                          <a:solidFill>
                            <a:srgbClr val="000000"/>
                          </a:solidFill>
                          <a:latin typeface="Cambria Math" panose="02040503050406030204" pitchFamily="18" charset="0"/>
                        </a:rPr>
                        <m:t>=</m:t>
                      </m:r>
                      <m:r>
                        <a:rPr lang="en-US" altLang="zh-CN" sz="1800" b="0" i="1" smtClean="0">
                          <a:solidFill>
                            <a:srgbClr val="000000"/>
                          </a:solidFill>
                          <a:latin typeface="Cambria Math" panose="02040503050406030204" pitchFamily="18" charset="0"/>
                        </a:rPr>
                        <m:t>𝑓</m:t>
                      </m:r>
                      <m:r>
                        <a:rPr lang="en-US" altLang="zh-CN" sz="1800" b="0" i="1" smtClean="0">
                          <a:solidFill>
                            <a:srgbClr val="000000"/>
                          </a:solidFill>
                          <a:latin typeface="Cambria Math" panose="02040503050406030204" pitchFamily="18" charset="0"/>
                        </a:rPr>
                        <m:t>(</m:t>
                      </m:r>
                      <m:nary>
                        <m:naryPr>
                          <m:chr m:val="∑"/>
                          <m:ctrlPr>
                            <a:rPr lang="en-US" altLang="zh-CN" sz="1800" b="0" i="1" smtClean="0">
                              <a:solidFill>
                                <a:srgbClr val="000000"/>
                              </a:solidFill>
                              <a:latin typeface="Cambria Math" panose="02040503050406030204" pitchFamily="18" charset="0"/>
                            </a:rPr>
                          </m:ctrlPr>
                        </m:naryPr>
                        <m:sub>
                          <m:r>
                            <m:rPr>
                              <m:brk m:alnAt="23"/>
                            </m:rPr>
                            <a:rPr lang="en-US" altLang="zh-CN" sz="1800" b="0" i="1" smtClean="0">
                              <a:solidFill>
                                <a:srgbClr val="000000"/>
                              </a:solidFill>
                              <a:latin typeface="Cambria Math" panose="02040503050406030204" pitchFamily="18" charset="0"/>
                            </a:rPr>
                            <m:t>𝑖</m:t>
                          </m:r>
                          <m:r>
                            <a:rPr lang="en-US" altLang="zh-CN" sz="1800" b="0" i="1" smtClean="0">
                              <a:solidFill>
                                <a:srgbClr val="000000"/>
                              </a:solidFill>
                              <a:latin typeface="Cambria Math" panose="02040503050406030204" pitchFamily="18" charset="0"/>
                            </a:rPr>
                            <m:t>=1</m:t>
                          </m:r>
                        </m:sub>
                        <m:sup>
                          <m:r>
                            <a:rPr lang="en-US" altLang="zh-CN" sz="1800" b="0" i="1" smtClean="0">
                              <a:solidFill>
                                <a:srgbClr val="000000"/>
                              </a:solidFill>
                              <a:latin typeface="Cambria Math" panose="02040503050406030204" pitchFamily="18" charset="0"/>
                            </a:rPr>
                            <m:t>4</m:t>
                          </m:r>
                        </m:sup>
                        <m:e>
                          <m:sSub>
                            <m:sSubPr>
                              <m:ctrlPr>
                                <a:rPr lang="en-US" altLang="zh-CN" sz="1800" i="1">
                                  <a:solidFill>
                                    <a:srgbClr val="000000"/>
                                  </a:solidFill>
                                  <a:latin typeface="Cambria Math" panose="02040503050406030204" pitchFamily="18" charset="0"/>
                                </a:rPr>
                              </m:ctrlPr>
                            </m:sSubPr>
                            <m:e>
                              <m:r>
                                <a:rPr lang="en-US" altLang="zh-CN" sz="1800" b="0" i="1">
                                  <a:solidFill>
                                    <a:srgbClr val="000000"/>
                                  </a:solidFill>
                                  <a:latin typeface="Cambria Math" panose="02040503050406030204" pitchFamily="18" charset="0"/>
                                </a:rPr>
                                <m:t>h</m:t>
                              </m:r>
                            </m:e>
                            <m:sub>
                              <m:r>
                                <a:rPr lang="en-US" altLang="zh-CN" sz="1800" b="0" i="1" smtClean="0">
                                  <a:solidFill>
                                    <a:srgbClr val="000000"/>
                                  </a:solidFill>
                                  <a:latin typeface="Cambria Math" panose="02040503050406030204" pitchFamily="18" charset="0"/>
                                </a:rPr>
                                <m:t>𝑖</m:t>
                              </m:r>
                            </m:sub>
                          </m:sSub>
                        </m:e>
                      </m:nary>
                      <m:r>
                        <a:rPr lang="en-US" altLang="zh-CN" sz="1800" b="0" i="1" smtClean="0">
                          <a:solidFill>
                            <a:srgbClr val="000000"/>
                          </a:solidFill>
                          <a:latin typeface="Cambria Math" panose="02040503050406030204" pitchFamily="18" charset="0"/>
                        </a:rPr>
                        <m:t>)</m:t>
                      </m:r>
                    </m:oMath>
                  </m:oMathPara>
                </a14:m>
                <a:endParaRPr lang="zh-CN" altLang="en-US" sz="1800" b="0" dirty="0">
                  <a:solidFill>
                    <a:srgbClr val="000000"/>
                  </a:solidFill>
                  <a:latin typeface="+mj-lt"/>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5777300" y="3728498"/>
                <a:ext cx="1515351" cy="7848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619673" y="5837967"/>
                <a:ext cx="1656179" cy="820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900" i="1" smtClean="0">
                              <a:solidFill>
                                <a:srgbClr val="000000"/>
                              </a:solidFill>
                              <a:latin typeface="Cambria Math" panose="02040503050406030204" pitchFamily="18" charset="0"/>
                            </a:rPr>
                          </m:ctrlPr>
                        </m:sSubPr>
                        <m:e>
                          <m:r>
                            <a:rPr lang="en-US" altLang="zh-CN" sz="1900" b="0" i="1" smtClean="0">
                              <a:solidFill>
                                <a:srgbClr val="000000"/>
                              </a:solidFill>
                              <a:latin typeface="Cambria Math" panose="02040503050406030204" pitchFamily="18" charset="0"/>
                            </a:rPr>
                            <m:t>h</m:t>
                          </m:r>
                          <m:r>
                            <a:rPr lang="en-US" altLang="zh-CN" sz="1900" b="0" i="1" smtClean="0">
                              <a:solidFill>
                                <a:srgbClr val="000000"/>
                              </a:solidFill>
                              <a:latin typeface="Cambria Math" panose="02040503050406030204" pitchFamily="18" charset="0"/>
                            </a:rPr>
                            <m:t>′</m:t>
                          </m:r>
                        </m:e>
                        <m:sub>
                          <m:r>
                            <a:rPr lang="en-US" altLang="zh-CN" sz="1900" b="0" i="1" smtClean="0">
                              <a:solidFill>
                                <a:srgbClr val="000000"/>
                              </a:solidFill>
                              <a:latin typeface="Cambria Math" panose="02040503050406030204" pitchFamily="18" charset="0"/>
                            </a:rPr>
                            <m:t>3</m:t>
                          </m:r>
                        </m:sub>
                      </m:sSub>
                      <m:r>
                        <a:rPr lang="en-US" altLang="zh-CN" sz="1900" b="1" i="1" smtClean="0">
                          <a:solidFill>
                            <a:srgbClr val="000000"/>
                          </a:solidFill>
                          <a:latin typeface="Cambria Math" panose="02040503050406030204" pitchFamily="18" charset="0"/>
                        </a:rPr>
                        <m:t>=</m:t>
                      </m:r>
                      <m:acc>
                        <m:accPr>
                          <m:chr m:val="̃"/>
                          <m:ctrlPr>
                            <a:rPr lang="en-US" altLang="zh-CN" sz="1900" b="0" i="1" smtClean="0">
                              <a:solidFill>
                                <a:srgbClr val="000000"/>
                              </a:solidFill>
                              <a:latin typeface="Cambria Math" panose="02040503050406030204" pitchFamily="18" charset="0"/>
                            </a:rPr>
                          </m:ctrlPr>
                        </m:accPr>
                        <m:e>
                          <m:r>
                            <a:rPr lang="en-US" altLang="zh-CN" sz="1900" b="0" i="1">
                              <a:solidFill>
                                <a:srgbClr val="000000"/>
                              </a:solidFill>
                              <a:latin typeface="Cambria Math" panose="02040503050406030204" pitchFamily="18" charset="0"/>
                            </a:rPr>
                            <m:t>𝑓</m:t>
                          </m:r>
                        </m:e>
                      </m:acc>
                      <m:r>
                        <a:rPr lang="en-US" altLang="zh-CN" sz="1900" b="0" i="1" smtClean="0">
                          <a:solidFill>
                            <a:srgbClr val="000000"/>
                          </a:solidFill>
                          <a:latin typeface="Cambria Math" panose="02040503050406030204" pitchFamily="18" charset="0"/>
                        </a:rPr>
                        <m:t>(</m:t>
                      </m:r>
                      <m:nary>
                        <m:naryPr>
                          <m:chr m:val="∑"/>
                          <m:ctrlPr>
                            <a:rPr lang="en-US" altLang="zh-CN" sz="1900" b="0" i="1" smtClean="0">
                              <a:solidFill>
                                <a:srgbClr val="000000"/>
                              </a:solidFill>
                              <a:latin typeface="Cambria Math" panose="02040503050406030204" pitchFamily="18" charset="0"/>
                            </a:rPr>
                          </m:ctrlPr>
                        </m:naryPr>
                        <m:sub>
                          <m:r>
                            <m:rPr>
                              <m:brk m:alnAt="23"/>
                            </m:rPr>
                            <a:rPr lang="en-US" altLang="zh-CN" sz="1900" b="0" i="1" smtClean="0">
                              <a:solidFill>
                                <a:srgbClr val="000000"/>
                              </a:solidFill>
                              <a:latin typeface="Cambria Math" panose="02040503050406030204" pitchFamily="18" charset="0"/>
                            </a:rPr>
                            <m:t>𝑖</m:t>
                          </m:r>
                          <m:r>
                            <a:rPr lang="en-US" altLang="zh-CN" sz="1900" b="0" i="1" smtClean="0">
                              <a:solidFill>
                                <a:srgbClr val="000000"/>
                              </a:solidFill>
                              <a:latin typeface="Cambria Math" panose="02040503050406030204" pitchFamily="18" charset="0"/>
                            </a:rPr>
                            <m:t>=1</m:t>
                          </m:r>
                        </m:sub>
                        <m:sup>
                          <m:r>
                            <a:rPr lang="en-US" altLang="zh-CN" sz="1900" b="0" i="1" smtClean="0">
                              <a:solidFill>
                                <a:srgbClr val="000000"/>
                              </a:solidFill>
                              <a:latin typeface="Cambria Math" panose="02040503050406030204" pitchFamily="18" charset="0"/>
                            </a:rPr>
                            <m:t>4</m:t>
                          </m:r>
                        </m:sup>
                        <m:e>
                          <m:sSub>
                            <m:sSubPr>
                              <m:ctrlPr>
                                <a:rPr lang="en-US" altLang="zh-CN" sz="1900" i="1">
                                  <a:solidFill>
                                    <a:srgbClr val="000000"/>
                                  </a:solidFill>
                                  <a:latin typeface="Cambria Math" panose="02040503050406030204" pitchFamily="18" charset="0"/>
                                </a:rPr>
                              </m:ctrlPr>
                            </m:sSubPr>
                            <m:e>
                              <m:r>
                                <a:rPr lang="en-US" altLang="zh-CN" sz="1900" b="0" i="1">
                                  <a:solidFill>
                                    <a:srgbClr val="000000"/>
                                  </a:solidFill>
                                  <a:latin typeface="Cambria Math" panose="02040503050406030204" pitchFamily="18" charset="0"/>
                                </a:rPr>
                                <m:t>h</m:t>
                              </m:r>
                            </m:e>
                            <m:sub>
                              <m:r>
                                <a:rPr lang="en-US" altLang="zh-CN" sz="1900" b="0" i="1" smtClean="0">
                                  <a:solidFill>
                                    <a:srgbClr val="000000"/>
                                  </a:solidFill>
                                  <a:latin typeface="Cambria Math" panose="02040503050406030204" pitchFamily="18" charset="0"/>
                                </a:rPr>
                                <m:t>𝑖</m:t>
                              </m:r>
                            </m:sub>
                          </m:sSub>
                        </m:e>
                      </m:nary>
                      <m:r>
                        <a:rPr lang="en-US" altLang="zh-CN" sz="1900" b="0" i="1" smtClean="0">
                          <a:solidFill>
                            <a:srgbClr val="000000"/>
                          </a:solidFill>
                          <a:latin typeface="Cambria Math" panose="02040503050406030204" pitchFamily="18" charset="0"/>
                        </a:rPr>
                        <m:t>)</m:t>
                      </m:r>
                    </m:oMath>
                  </m:oMathPara>
                </a14:m>
                <a:endParaRPr lang="zh-CN" altLang="en-US" sz="1900" b="0" dirty="0">
                  <a:solidFill>
                    <a:srgbClr val="000000"/>
                  </a:solidFill>
                  <a:latin typeface="+mj-lt"/>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619673" y="5837967"/>
                <a:ext cx="1656179" cy="820866"/>
              </a:xfrm>
              <a:prstGeom prst="rect">
                <a:avLst/>
              </a:prstGeom>
              <a:blipFill>
                <a:blip r:embed="rId4"/>
                <a:stretch>
                  <a:fillRect/>
                </a:stretch>
              </a:blipFill>
            </p:spPr>
            <p:txBody>
              <a:bodyPr/>
              <a:lstStyle/>
              <a:p>
                <a:r>
                  <a:rPr lang="zh-CN" altLang="en-US">
                    <a:noFill/>
                  </a:rPr>
                  <a:t> </a:t>
                </a:r>
              </a:p>
            </p:txBody>
          </p:sp>
        </mc:Fallback>
      </mc:AlternateContent>
      <p:sp>
        <p:nvSpPr>
          <p:cNvPr id="12" name="文本框 11"/>
          <p:cNvSpPr txBox="1"/>
          <p:nvPr/>
        </p:nvSpPr>
        <p:spPr>
          <a:xfrm>
            <a:off x="5693119" y="2200550"/>
            <a:ext cx="1584175" cy="646331"/>
          </a:xfrm>
          <a:prstGeom prst="rect">
            <a:avLst/>
          </a:prstGeom>
          <a:noFill/>
        </p:spPr>
        <p:txBody>
          <a:bodyPr wrap="square">
            <a:spAutoFit/>
          </a:bodyPr>
          <a:lstStyle/>
          <a:p>
            <a:pPr algn="ctr"/>
            <a:r>
              <a:rPr lang="zh-CN" altLang="en-US" sz="1800" dirty="0">
                <a:solidFill>
                  <a:srgbClr val="00B050"/>
                </a:solidFill>
                <a:latin typeface="+mj-lt"/>
              </a:rPr>
              <a:t>带注意力的节点特征融合</a:t>
            </a:r>
          </a:p>
        </p:txBody>
      </p:sp>
      <p:cxnSp>
        <p:nvCxnSpPr>
          <p:cNvPr id="5" name="直接箭头连接符 4"/>
          <p:cNvCxnSpPr>
            <a:cxnSpLocks/>
          </p:cNvCxnSpPr>
          <p:nvPr/>
        </p:nvCxnSpPr>
        <p:spPr bwMode="auto">
          <a:xfrm flipH="1">
            <a:off x="4729664" y="4293096"/>
            <a:ext cx="680080" cy="648072"/>
          </a:xfrm>
          <a:prstGeom prst="straightConnector1">
            <a:avLst/>
          </a:prstGeom>
          <a:solidFill>
            <a:schemeClr val="accent1"/>
          </a:solidFill>
          <a:ln w="9525" cap="flat" cmpd="sng" algn="ctr">
            <a:solidFill>
              <a:srgbClr val="000000"/>
            </a:solidFill>
            <a:prstDash val="solid"/>
            <a:round/>
            <a:headEnd type="none" w="med" len="med"/>
            <a:tailEnd type="triangle"/>
          </a:ln>
          <a:effectLst/>
        </p:spPr>
      </p:cxnSp>
    </p:spTree>
    <p:extLst>
      <p:ext uri="{BB962C8B-B14F-4D97-AF65-F5344CB8AC3E}">
        <p14:creationId xmlns:p14="http://schemas.microsoft.com/office/powerpoint/2010/main" val="30295996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YwOGM3MzYxYWU3NGUyZGU5NTM0NDI5ZGZiNDhjMDYifQ=="/>
</p:tagLst>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208</TotalTime>
  <Words>3001</Words>
  <Application>Microsoft Office PowerPoint</Application>
  <PresentationFormat>全屏显示(4:3)</PresentationFormat>
  <Paragraphs>523</Paragraphs>
  <Slides>41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等线</vt:lpstr>
      <vt:lpstr>黑体</vt:lpstr>
      <vt:lpstr>Arial</vt:lpstr>
      <vt:lpstr>Cambria Math</vt:lpstr>
      <vt:lpstr>Times New Roman</vt:lpstr>
      <vt:lpstr>Wingdings</vt:lpstr>
      <vt:lpstr>Straight Edge</vt:lpstr>
      <vt:lpstr>第7章 图数据分析 </vt:lpstr>
      <vt:lpstr>提纲</vt:lpstr>
      <vt:lpstr>引例 (1)</vt:lpstr>
      <vt:lpstr>引例 (2)</vt:lpstr>
      <vt:lpstr>引例 (3)</vt:lpstr>
      <vt:lpstr>提纲</vt:lpstr>
      <vt:lpstr>图数据分析概述 (1)</vt:lpstr>
      <vt:lpstr>图数据分析概述 (2)</vt:lpstr>
      <vt:lpstr>图数据分析概述 (3)</vt:lpstr>
      <vt:lpstr>图数据分析概述 (4)</vt:lpstr>
      <vt:lpstr>提纲</vt:lpstr>
      <vt:lpstr>图神经网络 (1)</vt:lpstr>
      <vt:lpstr>图神经网络 (2)</vt:lpstr>
      <vt:lpstr>图神经网络 (4)</vt:lpstr>
      <vt:lpstr>图神经网络 (5)</vt:lpstr>
      <vt:lpstr>提纲</vt:lpstr>
      <vt:lpstr>节点分类 (1)</vt:lpstr>
      <vt:lpstr>节点分类 (2)</vt:lpstr>
      <vt:lpstr>节点分类 (3)</vt:lpstr>
      <vt:lpstr>节点分类 (4)</vt:lpstr>
      <vt:lpstr>节点分类 (5)</vt:lpstr>
      <vt:lpstr>提纲</vt:lpstr>
      <vt:lpstr>链接预测 (1)</vt:lpstr>
      <vt:lpstr>链接预测 (2)</vt:lpstr>
      <vt:lpstr>链接预测 (3)</vt:lpstr>
      <vt:lpstr>链接预测 (4)</vt:lpstr>
      <vt:lpstr>链接预测 (5)</vt:lpstr>
      <vt:lpstr>提纲</vt:lpstr>
      <vt:lpstr>社区发现 (1)</vt:lpstr>
      <vt:lpstr>社区发现 (2)</vt:lpstr>
      <vt:lpstr>社区发现 (3)</vt:lpstr>
      <vt:lpstr>社区发现 (4)</vt:lpstr>
      <vt:lpstr>提纲</vt:lpstr>
      <vt:lpstr>评价指标 (1)</vt:lpstr>
      <vt:lpstr>评价指标 (2)</vt:lpstr>
      <vt:lpstr>评价指标 (3)</vt:lpstr>
      <vt:lpstr>评价指标 (4)</vt:lpstr>
      <vt:lpstr>评价指标 (5)</vt:lpstr>
      <vt:lpstr>提纲</vt:lpstr>
      <vt:lpstr>总结</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541</cp:revision>
  <dcterms:created xsi:type="dcterms:W3CDTF">2113-01-01T00:00:00Z</dcterms:created>
  <dcterms:modified xsi:type="dcterms:W3CDTF">2024-09-24T03:15:20Z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212224E53C534D198B5CAC88400E5245_12</vt:lpwstr>
  </property>
  <property fmtid="{D5CDD505-2E9C-101B-9397-08002B2CF9AE}" pid="3" name="KSOProductBuildVer">
    <vt:lpwstr>2052-12.1.0.18240</vt:lpwstr>
  </property>
</Properties>
</file>