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451" r:id="rId2"/>
    <p:sldId id="257" r:id="rId3"/>
    <p:sldId id="258" r:id="rId4"/>
    <p:sldId id="380" r:id="rId5"/>
    <p:sldId id="381" r:id="rId6"/>
    <p:sldId id="262" r:id="rId7"/>
    <p:sldId id="382" r:id="rId8"/>
    <p:sldId id="384" r:id="rId9"/>
    <p:sldId id="386" r:id="rId10"/>
    <p:sldId id="385" r:id="rId11"/>
    <p:sldId id="387" r:id="rId12"/>
    <p:sldId id="388" r:id="rId13"/>
    <p:sldId id="389" r:id="rId14"/>
    <p:sldId id="390" r:id="rId15"/>
    <p:sldId id="391" r:id="rId16"/>
    <p:sldId id="422" r:id="rId17"/>
    <p:sldId id="423" r:id="rId18"/>
    <p:sldId id="394" r:id="rId19"/>
    <p:sldId id="396" r:id="rId20"/>
    <p:sldId id="395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410" r:id="rId35"/>
    <p:sldId id="411" r:id="rId36"/>
    <p:sldId id="412" r:id="rId37"/>
    <p:sldId id="413" r:id="rId38"/>
    <p:sldId id="414" r:id="rId39"/>
    <p:sldId id="415" r:id="rId40"/>
    <p:sldId id="416" r:id="rId41"/>
    <p:sldId id="417" r:id="rId42"/>
    <p:sldId id="420" r:id="rId43"/>
    <p:sldId id="296" r:id="rId44"/>
    <p:sldId id="297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7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-2" initials="A2" lastIdx="3" clrIdx="0"/>
  <p:cmAuthor id="2" name="Hardy Perkin" initials="HP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77773C"/>
    <a:srgbClr val="ADAD89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4" autoAdjust="0"/>
    <p:restoredTop sz="86449" autoAdjust="0"/>
  </p:normalViewPr>
  <p:slideViewPr>
    <p:cSldViewPr showGuides="1">
      <p:cViewPr varScale="1">
        <p:scale>
          <a:sx n="97" d="100"/>
          <a:sy n="97" d="100"/>
        </p:scale>
        <p:origin x="1237" y="37"/>
      </p:cViewPr>
      <p:guideLst>
        <p:guide orient="horz" pos="2188"/>
        <p:guide pos="276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3.xml"/><Relationship Id="rId3" Type="http://schemas.openxmlformats.org/officeDocument/2006/relationships/slide" Target="slides/slide5.xml"/><Relationship Id="rId7" Type="http://schemas.openxmlformats.org/officeDocument/2006/relationships/slide" Target="slides/slide4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26.xml"/><Relationship Id="rId5" Type="http://schemas.openxmlformats.org/officeDocument/2006/relationships/slide" Target="slides/slide19.xml"/><Relationship Id="rId4" Type="http://schemas.openxmlformats.org/officeDocument/2006/relationships/slide" Target="slides/slide9.xml"/><Relationship Id="rId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/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/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/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5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3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3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35.png"/><Relationship Id="rId10" Type="http://schemas.openxmlformats.org/officeDocument/2006/relationships/image" Target="../media/image53.png"/><Relationship Id="rId4" Type="http://schemas.openxmlformats.org/officeDocument/2006/relationships/image" Target="../media/image470.png"/><Relationship Id="rId9" Type="http://schemas.openxmlformats.org/officeDocument/2006/relationships/image" Target="../media/image52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第</a:t>
            </a:r>
            <a:r>
              <a:rPr lang="en-US" altLang="zh-CN" dirty="0">
                <a:ea typeface="黑体" panose="02010609060101010101" pitchFamily="2" charset="-122"/>
              </a:rPr>
              <a:t>9</a:t>
            </a:r>
            <a:r>
              <a:rPr lang="zh-CN" altLang="en-US" dirty="0">
                <a:ea typeface="黑体" panose="02010609060101010101" pitchFamily="2" charset="-122"/>
              </a:rPr>
              <a:t>章</a:t>
            </a: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贝叶斯网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48560" y="3500755"/>
            <a:ext cx="4824095" cy="186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b="1" dirty="0">
                <a:ea typeface="黑体" panose="02010609060101010101" pitchFamily="2" charset="-122"/>
              </a:rPr>
              <a:t>《</a:t>
            </a:r>
            <a:r>
              <a:rPr lang="zh-CN" altLang="en-US" sz="4000" b="1" dirty="0">
                <a:ea typeface="黑体" panose="02010609060101010101" pitchFamily="2" charset="-122"/>
                <a:sym typeface="+mn-ea"/>
              </a:rPr>
              <a:t>智能数据工程</a:t>
            </a:r>
            <a:r>
              <a:rPr lang="en-US" altLang="zh-CN" sz="4000" b="1" dirty="0">
                <a:ea typeface="黑体" panose="02010609060101010101" pitchFamily="2" charset="-122"/>
              </a:rPr>
              <a:t>》</a:t>
            </a:r>
            <a:endParaRPr lang="en-US" altLang="zh-CN" sz="3000" dirty="0">
              <a:ea typeface="黑体" panose="02010609060101010101" pitchFamily="2" charset="-122"/>
            </a:endParaRPr>
          </a:p>
          <a:p>
            <a:pPr algn="ctr" eaLnBrk="1" hangingPunct="1"/>
            <a:endParaRPr lang="en-US" altLang="zh-CN" sz="2100" dirty="0">
              <a:ea typeface="黑体" panose="02010609060101010101" pitchFamily="2" charset="-122"/>
            </a:endParaRPr>
          </a:p>
          <a:p>
            <a:pPr algn="ctr" eaLnBrk="1" hangingPunct="1"/>
            <a:r>
              <a:rPr lang="zh-CN" altLang="en-US" sz="2100" dirty="0">
                <a:ea typeface="黑体" panose="02010609060101010101" pitchFamily="2" charset="-122"/>
                <a:sym typeface="+mn-ea"/>
              </a:rPr>
              <a:t>清华大学出版社</a:t>
            </a:r>
            <a:endParaRPr lang="en-US" altLang="zh-CN" sz="2100" dirty="0">
              <a:ea typeface="黑体" panose="02010609060101010101" pitchFamily="2" charset="-122"/>
            </a:endParaRPr>
          </a:p>
          <a:p>
            <a:pPr algn="ctr" eaLnBrk="1" hangingPunct="1"/>
            <a:r>
              <a:rPr lang="en-US" altLang="zh-CN" sz="2100" dirty="0">
                <a:ea typeface="黑体" panose="02010609060101010101" pitchFamily="2" charset="-122"/>
                <a:sym typeface="+mn-ea"/>
              </a:rPr>
              <a:t>2025</a:t>
            </a:r>
            <a:r>
              <a:rPr lang="zh-CN" altLang="en-US" sz="2100" dirty="0">
                <a:ea typeface="黑体" panose="02010609060101010101" pitchFamily="2" charset="-122"/>
                <a:sym typeface="+mn-ea"/>
              </a:rPr>
              <a:t>年</a:t>
            </a:r>
            <a:r>
              <a:rPr lang="en-US" altLang="zh-CN" sz="2100" dirty="0">
                <a:sym typeface="+mn-ea"/>
              </a:rPr>
              <a:t>1</a:t>
            </a:r>
            <a:r>
              <a:rPr lang="zh-CN" altLang="en-US" sz="2100" dirty="0">
                <a:ea typeface="黑体" panose="02010609060101010101" pitchFamily="2" charset="-122"/>
                <a:sym typeface="+mn-ea"/>
              </a:rPr>
              <a:t>月</a:t>
            </a:r>
            <a:endParaRPr lang="zh-CN" altLang="en-US" sz="21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参数学习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064610" y="2507558"/>
            <a:ext cx="53606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样本</a:t>
            </a:r>
            <a:r>
              <a:rPr lang="zh-CN" altLang="zh-CN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数据计算变量节点</a:t>
            </a:r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条件概率参数</a:t>
            </a:r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187624" y="2914275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64610" y="2942622"/>
                <a:ext cx="7378700" cy="1268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给定一个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BN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ℬ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=(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𝐺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 </m:t>
                    </m:r>
                    <m:r>
                      <a:rPr lang="en-US" altLang="zh-CN" sz="20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：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zh-CN" altLang="en-US" sz="2000" b="0" i="1" dirty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取值为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000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个可能取值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1, 2, …, </m:t>
                    </m:r>
                    <m:r>
                      <a:rPr lang="en-US" altLang="zh-CN" sz="2000" b="0" i="1" dirty="0" err="1" smtClean="0"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-US" altLang="zh-CN" sz="2000" b="0" i="1" baseline="-25000" dirty="0" err="1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的父节点集记为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𝜋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𝑣𝑖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、共有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种可能组合（若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无父节点，则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𝑞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=1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）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10" y="2942622"/>
                <a:ext cx="7378700" cy="1268874"/>
              </a:xfrm>
              <a:prstGeom prst="rect">
                <a:avLst/>
              </a:prstGeom>
              <a:blipFill rotWithShape="1">
                <a:blip r:embed="rId2"/>
                <a:stretch>
                  <a:fillRect l="-5" t="-3" r="-133" b="-2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595897" y="5112405"/>
                <a:ext cx="4958680" cy="429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)(1≤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897" y="5112405"/>
                <a:ext cx="4958680" cy="429156"/>
              </a:xfrm>
              <a:prstGeom prst="rect">
                <a:avLst/>
              </a:prstGeom>
              <a:blipFill rotWithShape="1">
                <a:blip r:embed="rId3"/>
                <a:stretch>
                  <a:fillRect l="-11" t="-5" r="10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60" y="5661248"/>
            <a:ext cx="646130" cy="64613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527" y="4322144"/>
            <a:ext cx="1502296" cy="1502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03384" y="4788093"/>
                <a:ext cx="1220719" cy="4291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zh-CN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84" y="4788093"/>
                <a:ext cx="1220719" cy="429156"/>
              </a:xfrm>
              <a:prstGeom prst="rect">
                <a:avLst/>
              </a:prstGeom>
              <a:blipFill rotWithShape="1">
                <a:blip r:embed="rId6"/>
                <a:stretch>
                  <a:fillRect l="-49" t="-45" r="1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347442" y="4273094"/>
                <a:ext cx="5135787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8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sz="2000" b="0" dirty="0">
                    <a:latin typeface="黑体" panose="02010609060101010101" pitchFamily="2" charset="-122"/>
                    <a:ea typeface="黑体" panose="02010609060101010101" pitchFamily="2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b="0" i="1" dirty="0">
                        <a:latin typeface="Cambria Math" panose="02040503050406030204" pitchFamily="18" charset="0"/>
                      </a:rPr>
                      <m:t>取值</m:t>
                    </m:r>
                    <m:r>
                      <m:rPr>
                        <m:nor/>
                      </m:rPr>
                      <a:rPr lang="zh-CN" altLang="en-US" sz="2000" b="0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为</m:t>
                    </m:r>
                    <m:r>
                      <a:rPr lang="en-US" altLang="zh-CN" sz="2000" b="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altLang="zh-CN" sz="2000" b="0" i="1" dirty="0">
                            <a:latin typeface="+mn-lt"/>
                            <a:ea typeface="黑体" panose="02010609060101010101" pitchFamily="2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000" b="0" i="1" baseline="-25000" dirty="0">
                            <a:latin typeface="+mn-lt"/>
                            <a:ea typeface="黑体" panose="02010609060101010101" pitchFamily="2" charset="-122"/>
                          </a:rPr>
                          <m:t>i</m:t>
                        </m:r>
                      </m:e>
                    </m:d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取第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𝑗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种组合，此时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参数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为 </a:t>
                </a: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42" y="4273094"/>
                <a:ext cx="5135787" cy="777713"/>
              </a:xfrm>
              <a:prstGeom prst="rect">
                <a:avLst/>
              </a:prstGeom>
              <a:blipFill rotWithShape="1">
                <a:blip r:embed="rId7"/>
                <a:stretch>
                  <a:fillRect l="-7" t="-23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489675" y="5709840"/>
                <a:ext cx="6064902" cy="801438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如何有效从计算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，进而计算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中所有节点的所有参数，得到参数集合</a:t>
                </a:r>
                <a14:m>
                  <m:oMath xmlns:m="http://schemas.openxmlformats.org/officeDocument/2006/math">
                    <m:r>
                      <a:rPr lang="en-US" altLang="zh-CN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2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？</a:t>
                </a: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675" y="5709840"/>
                <a:ext cx="6064902" cy="801438"/>
              </a:xfrm>
              <a:prstGeom prst="rect">
                <a:avLst/>
              </a:prstGeom>
              <a:blipFill rotWithShape="1">
                <a:blip r:embed="rId8"/>
                <a:stretch>
                  <a:fillRect l="-8" t="-69" r="8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的参数学习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27584" y="2634361"/>
                <a:ext cx="7992888" cy="16824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29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给定一组关于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ℬ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的独立同分布的完整样本数据集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={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1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2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, … , 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𝑑𝑚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，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的某个取值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的拟合程度用条件概率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度量，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|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𝜃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+mj-ea"/>
                      </a:rPr>
                      <m:t>0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越大，拟合程度越高。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</a:endParaRPr>
              </a:p>
              <a:p>
                <a:pPr marL="342900" indent="-342900">
                  <a:lnSpc>
                    <a:spcPts val="29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ü"/>
                </a:pP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θ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的似然函数：</a:t>
                </a:r>
                <a:endParaRPr lang="zh-CN" altLang="en-US" sz="2000" b="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4361"/>
                <a:ext cx="7992888" cy="1682448"/>
              </a:xfrm>
              <a:prstGeom prst="rect">
                <a:avLst/>
              </a:prstGeom>
              <a:blipFill rotWithShape="1">
                <a:blip r:embed="rId2"/>
                <a:stretch>
                  <a:fillRect l="-2" t="-23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/>
          <p:cNvCxnSpPr/>
          <p:nvPr/>
        </p:nvCxnSpPr>
        <p:spPr bwMode="auto">
          <a:xfrm>
            <a:off x="120987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15616" y="4375202"/>
                <a:ext cx="6502968" cy="928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375202"/>
                <a:ext cx="6502968" cy="928011"/>
              </a:xfrm>
              <a:prstGeom prst="rect">
                <a:avLst/>
              </a:prstGeom>
              <a:blipFill rotWithShape="1">
                <a:blip r:embed="rId3"/>
                <a:stretch>
                  <a:fillRect l="-9" t="-6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71600" y="3789040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15617" y="2513136"/>
                <a:ext cx="7327694" cy="120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利用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中的样本数据，反推最具有可能（最大概率）导致这些样本结果出现的参数值，即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的某个取值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e>
                      <m:sup>
                        <m:r>
                          <a:rPr lang="en-US" altLang="zh-CN" sz="20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的似然函数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zh-CN" altLang="zh-CN" sz="20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│</m:t>
                    </m:r>
                    <m:r>
                      <a:rPr lang="en-US" altLang="zh-CN" sz="2000" b="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值最大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7" y="2513136"/>
                <a:ext cx="7327694" cy="1207318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5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79443" y="4435095"/>
                <a:ext cx="611686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）对于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任意样本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𝑑</m:t>
                    </m:r>
                    <m:r>
                      <a:rPr lang="en-US" altLang="zh-CN" sz="2000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𝑎</m:t>
                    </m:r>
                    <m:r>
                      <a:rPr lang="zh-CN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1≤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𝑎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≤</m:t>
                    </m:r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𝑚</m:t>
                    </m:r>
                    <m:r>
                      <a:rPr lang="zh-CN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，定义特征函数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3" y="4435095"/>
                <a:ext cx="6116867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" t="-64" r="3"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11560" y="5063434"/>
                <a:ext cx="6984776" cy="778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𝜒</m:t>
                      </m:r>
                      <m:d>
                        <m:d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𝑗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,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𝑘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;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eqArrPr>
                            <m:e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1&amp;, 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若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中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且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0&amp;,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63434"/>
                <a:ext cx="6984776" cy="778868"/>
              </a:xfrm>
              <a:prstGeom prst="rect">
                <a:avLst/>
              </a:prstGeom>
              <a:blipFill rotWithShape="1">
                <a:blip r:embed="rId4"/>
                <a:stretch>
                  <a:fillRect l="-1" t="-74" r="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043608" y="391779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55112" y="2564904"/>
                <a:ext cx="56166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𝑳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0000FF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取对数，得到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Cambria Math" panose="02040503050406030204" pitchFamily="18" charset="0"/>
                  </a:rPr>
                  <a:t>𝜃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的对数似然函数：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12" y="2564904"/>
                <a:ext cx="561662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" t="-35" r="2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87370" y="2965014"/>
                <a:ext cx="7435602" cy="1803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𝑙</m:t>
                      </m:r>
                      <m:d>
                        <m:dPr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</m:d>
                      <m: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log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𝑃</m:t>
                      </m:r>
                      <m:d>
                        <m:dPr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𝐷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log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log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sz="2000" b="0" dirty="0">
                  <a:solidFill>
                    <a:srgbClr val="000000"/>
                  </a:solidFill>
                  <a:latin typeface="+mj-lt"/>
                  <a:ea typeface="+mj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0">
                          <a:solidFill>
                            <a:srgbClr val="000000"/>
                          </a:solidFill>
                          <a:latin typeface="+mj-lt"/>
                          <a:ea typeface="+mj-ea"/>
                        </a:rPr>
                        <m:t>                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𝑎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000" b="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zh-CN" sz="20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𝜒</m:t>
                                      </m:r>
                                      <m:d>
                                        <m:dPr>
                                          <m:ctrlPr>
                                            <a:rPr lang="zh-CN" altLang="zh-CN" sz="2000" b="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2000" b="0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+mj-ea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2000" b="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+mj-ea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log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  <m:sSub>
                            <m:sSubPr>
                              <m:ctrlPr>
                                <a:rPr lang="zh-CN" altLang="zh-CN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b="0" dirty="0">
                  <a:solidFill>
                    <a:srgbClr val="000000"/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370" y="2965014"/>
                <a:ext cx="7435602" cy="1803058"/>
              </a:xfrm>
              <a:prstGeom prst="rect">
                <a:avLst/>
              </a:prstGeom>
              <a:blipFill rotWithShape="1">
                <a:blip r:embed="rId3"/>
                <a:stretch>
                  <a:fillRect l="-3" t="-1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450556" y="4798033"/>
            <a:ext cx="67092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000" b="0" i="1" dirty="0"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2000" b="0" i="1" dirty="0">
                <a:latin typeface="+mn-lt"/>
                <a:ea typeface="黑体" panose="02010609060101010101" pitchFamily="2" charset="-122"/>
              </a:rPr>
              <a:t>d</a:t>
            </a:r>
            <a:r>
              <a:rPr lang="en-US" altLang="zh-CN" sz="2000" b="0" i="1" baseline="-25000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</a:rPr>
              <a:t>|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Cambria Math" panose="02040503050406030204" pitchFamily="18" charset="0"/>
              </a:rPr>
              <a:t>𝜃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给定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Cambria Math" panose="02040503050406030204" pitchFamily="18" charset="0"/>
              </a:rPr>
              <a:t>𝜃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时样本</a:t>
            </a:r>
            <a:r>
              <a:rPr lang="en-US" altLang="zh-CN" sz="20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d</a:t>
            </a:r>
            <a:r>
              <a:rPr lang="en-US" altLang="zh-CN" sz="2000" b="0" i="1" baseline="-25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出现的概率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，记为：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84569" y="5145549"/>
                <a:ext cx="2709139" cy="928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569" y="5145549"/>
                <a:ext cx="2709139" cy="928011"/>
              </a:xfrm>
              <a:prstGeom prst="rect">
                <a:avLst/>
              </a:prstGeom>
              <a:blipFill rotWithShape="1">
                <a:blip r:embed="rId4"/>
                <a:stretch>
                  <a:fillRect l="-2" t="-16" r="10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79784" y="6054789"/>
                <a:ext cx="6216552" cy="732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称为充分统计量，直观上是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数据集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D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中所有满足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𝑘</m:t>
                    </m:r>
                    <m:r>
                      <a:rPr lang="zh-CN" altLang="zh-CN" sz="20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的样本数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784" y="6054789"/>
                <a:ext cx="6216552" cy="732573"/>
              </a:xfrm>
              <a:prstGeom prst="rect">
                <a:avLst/>
              </a:prstGeom>
              <a:blipFill rotWithShape="1">
                <a:blip r:embed="rId5"/>
                <a:stretch>
                  <a:fillRect l="-9" t="-9" r="7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最大似然估计（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Maximum Likelihood Estimation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5391" y="2626388"/>
                <a:ext cx="40671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0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的对数似然函数化简为：</a:t>
                </a:r>
                <a:endParaRPr lang="zh-CN" altLang="en-US" sz="2000" dirty="0">
                  <a:solidFill>
                    <a:srgbClr val="0000FF"/>
                  </a:solidFill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91" y="2626388"/>
                <a:ext cx="4067139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2" t="-7" r="1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86000" y="3071952"/>
                <a:ext cx="4572000" cy="8798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sz="18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zh-CN" altLang="en-US" sz="18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71952"/>
                <a:ext cx="4572000" cy="879856"/>
              </a:xfrm>
              <a:prstGeom prst="rect">
                <a:avLst/>
              </a:prstGeom>
              <a:blipFill rotWithShape="1">
                <a:blip r:embed="rId3"/>
                <a:stretch>
                  <a:fillRect t="-5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4348" y="4644145"/>
                <a:ext cx="5184576" cy="18341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CN" altLang="zh-CN" sz="20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若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48" y="4644145"/>
                <a:ext cx="5184576" cy="1834156"/>
              </a:xfrm>
              <a:prstGeom prst="rect">
                <a:avLst/>
              </a:prstGeom>
              <a:blipFill rotWithShape="1">
                <a:blip r:embed="rId4"/>
                <a:stretch>
                  <a:fillRect l="-1" t="-21" r="9" b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5010" y="3904349"/>
                <a:ext cx="3565400" cy="494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Cambria Math" panose="02040503050406030204" pitchFamily="18" charset="0"/>
                  </a:rPr>
                  <a:t>（</a:t>
                </a:r>
                <a:r>
                  <a:rPr lang="en-US" altLang="zh-CN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Cambria Math" panose="02040503050406030204" pitchFamily="18" charset="0"/>
                  </a:rPr>
                  <a:t>4</a:t>
                </a:r>
                <a:r>
                  <a:rPr lang="zh-CN" altLang="en-US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Cambria Math" panose="020405030504060302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i="1" kern="1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 kern="100" baseline="-25000" dirty="0" err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𝑖𝑗𝑘</m:t>
                    </m:r>
                  </m:oMath>
                </a14:m>
                <a:r>
                  <a:rPr lang="zh-CN" altLang="zh-CN" sz="2000" kern="100" dirty="0">
                    <a:solidFill>
                      <a:srgbClr val="0000FF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的最大似然估计：</a:t>
                </a: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0" y="3904349"/>
                <a:ext cx="3565400" cy="494238"/>
              </a:xfrm>
              <a:prstGeom prst="rect">
                <a:avLst/>
              </a:prstGeom>
              <a:blipFill rotWithShape="1">
                <a:blip r:embed="rId5"/>
                <a:stretch>
                  <a:fillRect l="-9" t="-75" r="5" b="-11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5078045" y="4892452"/>
                <a:ext cx="3886443" cy="12308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𝒊𝒋𝒌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altLang="zh-CN" sz="2000" b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20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𝒊𝒋𝒌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 b="1" i="1" ker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中满足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和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的样本实例数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中满足</m:t>
                        </m:r>
                        <m:sSub>
                          <m:sSubPr>
                            <m:ctrlPr>
                              <a:rPr lang="zh-CN" altLang="zh-CN" sz="2000" i="1" ker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𝝅</m:t>
                            </m:r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zh-CN" altLang="zh-CN" sz="20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的样本实例数</m:t>
                        </m:r>
                      </m:den>
                    </m:f>
                  </m:oMath>
                </a14:m>
                <a:endParaRPr lang="zh-CN" altLang="en-US" sz="200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45" y="4892452"/>
                <a:ext cx="3886443" cy="1230850"/>
              </a:xfrm>
              <a:prstGeom prst="rect">
                <a:avLst/>
              </a:prstGeom>
              <a:blipFill rotWithShape="1">
                <a:blip r:embed="rId6"/>
                <a:stretch>
                  <a:fillRect l="-15" t="-33" r="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基于最大似然估计的参数学习示例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椭圆 2"/>
          <p:cNvSpPr/>
          <p:nvPr/>
        </p:nvSpPr>
        <p:spPr bwMode="auto">
          <a:xfrm>
            <a:off x="1445265" y="3496383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441340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0" y="3539729"/>
                <a:ext cx="4907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7" t="-65" r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 bwMode="auto">
          <a:xfrm>
            <a:off x="2561804" y="3487374"/>
            <a:ext cx="504056" cy="50824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586335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35" y="3539729"/>
                <a:ext cx="4907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5" t="-65" r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 bwMode="auto">
          <a:xfrm>
            <a:off x="3775144" y="3457777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804752" y="353972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752" y="3539729"/>
                <a:ext cx="49077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5" t="-65" r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7" idx="3"/>
            <a:endCxn id="15" idx="1"/>
          </p:cNvCxnSpPr>
          <p:nvPr/>
        </p:nvCxnSpPr>
        <p:spPr bwMode="auto">
          <a:xfrm>
            <a:off x="1932115" y="3724395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/>
          <p:cNvCxnSpPr>
            <a:stCxn id="15" idx="3"/>
            <a:endCxn id="17" idx="1"/>
          </p:cNvCxnSpPr>
          <p:nvPr/>
        </p:nvCxnSpPr>
        <p:spPr bwMode="auto">
          <a:xfrm>
            <a:off x="3077110" y="3724395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837136"/>
                  </p:ext>
                </p:extLst>
              </p:nvPr>
            </p:nvGraphicFramePr>
            <p:xfrm>
              <a:off x="6481751" y="3145475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837136"/>
                  </p:ext>
                </p:extLst>
              </p:nvPr>
            </p:nvGraphicFramePr>
            <p:xfrm>
              <a:off x="6481751" y="3145475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8537" t="-1639" r="-20853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6024" t="-1639" r="-10602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6024" t="-1639" r="-60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98387" r="-28750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303279" r="-287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403279" r="-287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982009" y="2708920"/>
                <a:ext cx="18227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latin typeface="+mj-lt"/>
                    <a:ea typeface="黑体" panose="02010609060101010101" pitchFamily="2" charset="-122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ℬ</m:t>
                    </m:r>
                  </m:oMath>
                </a14:m>
                <a:r>
                  <a:rPr lang="zh-CN" altLang="en-US" sz="2000" b="0" dirty="0">
                    <a:latin typeface="+mj-lt"/>
                  </a:rPr>
                  <a:t>的</a:t>
                </a:r>
                <a:r>
                  <a:rPr lang="zh-CN" altLang="en-US" sz="2000" b="0" dirty="0">
                    <a:latin typeface="+mj-lt"/>
                    <a:ea typeface="黑体" panose="02010609060101010101" pitchFamily="2" charset="-122"/>
                  </a:rPr>
                  <a:t>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𝐺</m:t>
                    </m:r>
                  </m:oMath>
                </a14:m>
                <a:endParaRPr lang="zh-CN" altLang="en-US" sz="2000" b="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09" y="2708920"/>
                <a:ext cx="182274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0" t="-2" r="26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024428" y="2715561"/>
                <a:ext cx="31053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0" dirty="0">
                    <a:ea typeface="黑体" panose="02010609060101010101" pitchFamily="2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ℬ</m:t>
                    </m:r>
                  </m:oMath>
                </a14:m>
                <a:r>
                  <a:rPr lang="zh-CN" altLang="en-US" sz="2000" b="0" dirty="0"/>
                  <a:t>的</a:t>
                </a:r>
                <a:r>
                  <a:rPr lang="zh-CN" altLang="en-US" sz="2000" b="0" dirty="0">
                    <a:ea typeface="黑体" panose="02010609060101010101" pitchFamily="2" charset="-122"/>
                  </a:rPr>
                  <a:t>独立同分布数据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𝐷</m:t>
                    </m:r>
                  </m:oMath>
                </a14:m>
                <a:endParaRPr lang="zh-CN" altLang="en-US" sz="2000" b="0" i="1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28" y="2715561"/>
                <a:ext cx="3105337" cy="400110"/>
              </a:xfrm>
              <a:prstGeom prst="rect">
                <a:avLst/>
              </a:prstGeom>
              <a:blipFill>
                <a:blip r:embed="rId7"/>
                <a:stretch>
                  <a:fillRect l="-1961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187623" y="4336018"/>
            <a:ext cx="4176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变量为二值变量（取值为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371600" y="5221046"/>
                <a:ext cx="4728922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样本实例数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221046"/>
                <a:ext cx="4728922" cy="667490"/>
              </a:xfrm>
              <a:prstGeom prst="rect">
                <a:avLst/>
              </a:prstGeom>
              <a:blipFill rotWithShape="1">
                <a:blip r:embed="rId8"/>
                <a:stretch>
                  <a:fillRect t="-11" r="2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391607" y="5964841"/>
                <a:ext cx="4779514" cy="667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zh-CN" sz="2000" b="0">
                              <a:latin typeface="Cambria Math" panose="02040503050406030204" pitchFamily="18" charset="0"/>
                            </a:rPr>
                            <m:t>样本实例数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 b="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607" y="5964841"/>
                <a:ext cx="4779514" cy="667490"/>
              </a:xfrm>
              <a:prstGeom prst="rect">
                <a:avLst/>
              </a:prstGeom>
              <a:blipFill rotWithShape="1">
                <a:blip r:embed="rId9"/>
                <a:stretch>
                  <a:fillRect l="-7" t="-43" r="4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53172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7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椭圆 2"/>
          <p:cNvSpPr/>
          <p:nvPr/>
        </p:nvSpPr>
        <p:spPr bwMode="auto">
          <a:xfrm>
            <a:off x="1639165" y="2879018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06" t="-167" r="90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 bwMode="auto">
          <a:xfrm>
            <a:off x="2763243" y="2903396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4" t="-167" r="10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/>
          <p:cNvSpPr/>
          <p:nvPr/>
        </p:nvSpPr>
        <p:spPr bwMode="auto">
          <a:xfrm>
            <a:off x="3995936" y="292494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4" t="-167" r="7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stCxn id="7" idx="3"/>
            <a:endCxn id="15" idx="1"/>
          </p:cNvCxnSpPr>
          <p:nvPr/>
        </p:nvCxnSpPr>
        <p:spPr bwMode="auto">
          <a:xfrm>
            <a:off x="2136580" y="3152637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/>
          <p:cNvCxnSpPr>
            <a:stCxn id="15" idx="3"/>
            <a:endCxn id="17" idx="1"/>
          </p:cNvCxnSpPr>
          <p:nvPr/>
        </p:nvCxnSpPr>
        <p:spPr bwMode="auto">
          <a:xfrm>
            <a:off x="3281575" y="3152637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282284"/>
                  </p:ext>
                </p:extLst>
              </p:nvPr>
            </p:nvGraphicFramePr>
            <p:xfrm>
              <a:off x="6850065" y="2792989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4282284"/>
                  </p:ext>
                </p:extLst>
              </p:nvPr>
            </p:nvGraphicFramePr>
            <p:xfrm>
              <a:off x="6850065" y="2792989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7229" t="-1639" r="-20481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7229" t="-1639" r="-10481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7229" t="-1639" r="-481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01639" r="-2875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201639" r="-2875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301639" r="-2875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401639" r="-2875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187624" y="3564581"/>
                <a:ext cx="3843951" cy="1136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800"/>
                  </a:lnSpc>
                </a:pP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v</a:t>
                </a:r>
                <a:r>
                  <a:rPr lang="en-US" altLang="zh-CN" sz="2000" b="0" baseline="-25000" dirty="0">
                    <a:latin typeface="+mn-lt"/>
                    <a:ea typeface="黑体" panose="02010609060101010101" pitchFamily="2" charset="-122"/>
                  </a:rPr>
                  <a:t>2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只有一个父节点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v</a:t>
                </a:r>
                <a:r>
                  <a:rPr lang="en-US" altLang="zh-CN" sz="2000" b="0" baseline="-25000" dirty="0">
                    <a:latin typeface="+mn-lt"/>
                    <a:ea typeface="黑体" panose="02010609060101010101" pitchFamily="2" charset="-122"/>
                  </a:rPr>
                  <a:t>1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共有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zh-CN" altLang="zh-CN" sz="2000" b="0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zh-CN" sz="2000" b="0" i="1" ker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altLang="zh-CN" sz="20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ker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b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两种组合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，分别记为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种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组合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564581"/>
                <a:ext cx="3843951" cy="1136786"/>
              </a:xfrm>
              <a:prstGeom prst="rect">
                <a:avLst/>
              </a:prstGeom>
              <a:blipFill rotWithShape="1">
                <a:blip r:embed="rId6"/>
                <a:stretch>
                  <a:fillRect l="-5" t="-29" r="1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1115616" y="4860047"/>
                <a:ext cx="5944469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860047"/>
                <a:ext cx="5944469" cy="701410"/>
              </a:xfrm>
              <a:prstGeom prst="rect">
                <a:avLst/>
              </a:prstGeom>
              <a:blipFill rotWithShape="1">
                <a:blip r:embed="rId7"/>
                <a:stretch>
                  <a:fillRect l="-9" t="-56" r="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220383" y="5765010"/>
                <a:ext cx="5722477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383" y="5765010"/>
                <a:ext cx="5722477" cy="701410"/>
              </a:xfrm>
              <a:prstGeom prst="rect">
                <a:avLst/>
              </a:prstGeom>
              <a:blipFill rotWithShape="1">
                <a:blip r:embed="rId8"/>
                <a:stretch>
                  <a:fillRect l="-10" t="-68" r="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60848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8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676029"/>
                  </p:ext>
                </p:extLst>
              </p:nvPr>
            </p:nvGraphicFramePr>
            <p:xfrm>
              <a:off x="5211734" y="2697342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676029"/>
                  </p:ext>
                </p:extLst>
              </p:nvPr>
            </p:nvGraphicFramePr>
            <p:xfrm>
              <a:off x="5211734" y="2697342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7229" t="-1639" r="-2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229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7229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1639" r="-287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1639" r="-28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1639" r="-287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61826" y="4816003"/>
                <a:ext cx="5678343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26" y="4816003"/>
                <a:ext cx="5678343" cy="701410"/>
              </a:xfrm>
              <a:prstGeom prst="rect">
                <a:avLst/>
              </a:prstGeom>
              <a:blipFill rotWithShape="1">
                <a:blip r:embed="rId3"/>
                <a:stretch>
                  <a:fillRect l="-6" t="-23" r="9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259632" y="5660779"/>
                <a:ext cx="6171102" cy="701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和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num>
                        <m:den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中满足</m:t>
                          </m:r>
                          <m:sSub>
                            <m:sSub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sz="1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zh-CN" altLang="en-US" sz="1800" i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的样本实例数</m:t>
                          </m:r>
                        </m:den>
                      </m:f>
                      <m:r>
                        <a:rPr lang="zh-CN" altLang="en-US" sz="1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660779"/>
                <a:ext cx="6171102" cy="701410"/>
              </a:xfrm>
              <a:prstGeom prst="rect">
                <a:avLst/>
              </a:prstGeom>
              <a:blipFill rotWithShape="1">
                <a:blip r:embed="rId4"/>
                <a:stretch>
                  <a:fillRect l="-7" t="-55" r="10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 bwMode="auto">
          <a:xfrm>
            <a:off x="2124221" y="326803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130861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861" y="3356992"/>
                <a:ext cx="49077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9" t="-103" r="7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 bwMode="auto">
          <a:xfrm>
            <a:off x="3248299" y="3292417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3275856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6992"/>
                <a:ext cx="4907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7" t="-103" r="9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/>
          <p:cNvSpPr/>
          <p:nvPr/>
        </p:nvSpPr>
        <p:spPr bwMode="auto">
          <a:xfrm>
            <a:off x="4480992" y="3313970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494273" y="335699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273" y="3356992"/>
                <a:ext cx="49077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" t="-103" r="6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23" idx="3"/>
            <a:endCxn id="25" idx="1"/>
          </p:cNvCxnSpPr>
          <p:nvPr/>
        </p:nvCxnSpPr>
        <p:spPr bwMode="auto">
          <a:xfrm>
            <a:off x="2621636" y="3541658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9" name="直接箭头连接符 28"/>
          <p:cNvCxnSpPr>
            <a:stCxn id="25" idx="3"/>
            <a:endCxn id="27" idx="1"/>
          </p:cNvCxnSpPr>
          <p:nvPr/>
        </p:nvCxnSpPr>
        <p:spPr bwMode="auto">
          <a:xfrm>
            <a:off x="3766631" y="3541658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基于最大似然估计的参数学习实例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参数学习 (</a:t>
            </a:r>
            <a:r>
              <a:rPr lang="en-US" altLang="zh-CN" dirty="0">
                <a:ea typeface="黑体" panose="02010609060101010101" pitchFamily="2" charset="-122"/>
              </a:rPr>
              <a:t>9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984085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076251"/>
                  </p:ext>
                </p:extLst>
              </p:nvPr>
            </p:nvGraphicFramePr>
            <p:xfrm>
              <a:off x="5047208" y="2757266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表格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076251"/>
                  </p:ext>
                </p:extLst>
              </p:nvPr>
            </p:nvGraphicFramePr>
            <p:xfrm>
              <a:off x="5047208" y="2757266"/>
              <a:ext cx="20457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40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7229" t="-1639" r="-2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229" t="-1639" r="-10481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7229" t="-1639" r="-481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101639" r="-2875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201639" r="-2875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301639" r="-287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36" t="-401639" r="-287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505725"/>
                  </p:ext>
                </p:extLst>
              </p:nvPr>
            </p:nvGraphicFramePr>
            <p:xfrm>
              <a:off x="1225777" y="5210230"/>
              <a:ext cx="194905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1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72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3505725"/>
                  </p:ext>
                </p:extLst>
              </p:nvPr>
            </p:nvGraphicFramePr>
            <p:xfrm>
              <a:off x="1225777" y="5210230"/>
              <a:ext cx="1949051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51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66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72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613" r="-16129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37363" t="-1613" r="-119780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5714" t="-1613" r="-3810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06" t="-103279" r="-1612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2/4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62297" y="4755173"/>
                <a:ext cx="8772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97" y="4755173"/>
                <a:ext cx="877291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20" t="-73" r="60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610" y="3724762"/>
            <a:ext cx="893151" cy="8931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2172" y="3957383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solidFill>
                  <a:srgbClr val="002060"/>
                </a:solidFill>
                <a:ea typeface="黑体" panose="02010609060101010101" pitchFamily="2" charset="-122"/>
              </a:rPr>
              <a:t>计算所有节点的</a:t>
            </a:r>
            <a:r>
              <a:rPr lang="en-US" altLang="zh-CN" sz="2000" b="0" dirty="0">
                <a:solidFill>
                  <a:srgbClr val="002060"/>
                </a:solidFill>
                <a:ea typeface="黑体" panose="02010609060101010101" pitchFamily="2" charset="-122"/>
              </a:rPr>
              <a:t>CPT</a:t>
            </a:r>
            <a:r>
              <a:rPr lang="zh-CN" altLang="en-US" sz="2000" b="0" dirty="0">
                <a:solidFill>
                  <a:srgbClr val="002060"/>
                </a:solidFill>
                <a:ea typeface="黑体" panose="02010609060101010101" pitchFamily="2" charset="-122"/>
              </a:rPr>
              <a:t>：</a:t>
            </a:r>
            <a:endParaRPr lang="zh-CN" altLang="en-US" sz="2000" b="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961918" y="4742073"/>
                <a:ext cx="121507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18" y="4742073"/>
                <a:ext cx="121507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3" t="-132" r="39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031625"/>
                  </p:ext>
                </p:extLst>
              </p:nvPr>
            </p:nvGraphicFramePr>
            <p:xfrm>
              <a:off x="3852279" y="5203737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+mn-lt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031625"/>
                  </p:ext>
                </p:extLst>
              </p:nvPr>
            </p:nvGraphicFramePr>
            <p:xfrm>
              <a:off x="3852279" y="5203737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07229" t="-1639" r="-1048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7229" t="-1639" r="-481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136" t="-100000" r="-19318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1136" t="-203279" r="-19318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64404" y="5202220"/>
                <a:ext cx="467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04" y="5202220"/>
                <a:ext cx="46717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7" t="-81" r="124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975218" y="5111124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18" y="5111124"/>
                <a:ext cx="472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5" t="-2" r="38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323935" y="4747122"/>
                <a:ext cx="1221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35" y="4747122"/>
                <a:ext cx="1221039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50" t="-124" r="44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502689"/>
                  </p:ext>
                </p:extLst>
              </p:nvPr>
            </p:nvGraphicFramePr>
            <p:xfrm>
              <a:off x="6214296" y="5208786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+mn-lt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rgbClr val="002060"/>
                                    </a:solidFill>
                                    <a:latin typeface="+mn-lt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>
                            <a:solidFill>
                              <a:srgbClr val="002060"/>
                            </a:solidFill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zh-CN" altLang="en-US" b="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表格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502689"/>
                  </p:ext>
                </p:extLst>
              </p:nvPr>
            </p:nvGraphicFramePr>
            <p:xfrm>
              <a:off x="6214296" y="5208786"/>
              <a:ext cx="1541643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35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b="0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07229" t="-1639" r="-10481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207229" t="-1639" r="-4819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136" t="-101639" r="-19318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1/2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1"/>
                          <a:stretch>
                            <a:fillRect l="-1136" t="-201639" r="-19318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0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2/2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6126421" y="5207269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21" y="5207269"/>
                <a:ext cx="472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2" t="-7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337235" y="5116173"/>
                <a:ext cx="472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800" b="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235" y="5116173"/>
                <a:ext cx="472501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21" t="-166" r="134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 bwMode="auto">
          <a:xfrm>
            <a:off x="1639165" y="2879018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05" y="2967971"/>
                <a:ext cx="49077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06" t="-167" r="90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/>
          <p:cNvSpPr/>
          <p:nvPr/>
        </p:nvSpPr>
        <p:spPr bwMode="auto">
          <a:xfrm>
            <a:off x="2763243" y="2903396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800" y="2967971"/>
                <a:ext cx="490775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124" t="-167" r="10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/>
          <p:cNvSpPr/>
          <p:nvPr/>
        </p:nvSpPr>
        <p:spPr bwMode="auto">
          <a:xfrm>
            <a:off x="3995936" y="2924949"/>
            <a:ext cx="504056" cy="50405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8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217" y="2967971"/>
                <a:ext cx="490775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94" t="-167" r="78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/>
          <p:cNvCxnSpPr>
            <a:stCxn id="28" idx="3"/>
            <a:endCxn id="31" idx="1"/>
          </p:cNvCxnSpPr>
          <p:nvPr/>
        </p:nvCxnSpPr>
        <p:spPr bwMode="auto">
          <a:xfrm>
            <a:off x="2136580" y="3152637"/>
            <a:ext cx="65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5" name="直接箭头连接符 34"/>
          <p:cNvCxnSpPr>
            <a:stCxn id="31" idx="3"/>
            <a:endCxn id="33" idx="1"/>
          </p:cNvCxnSpPr>
          <p:nvPr/>
        </p:nvCxnSpPr>
        <p:spPr bwMode="auto">
          <a:xfrm>
            <a:off x="3281575" y="3152637"/>
            <a:ext cx="72764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45712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的结构学习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24738" y="294726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1024738" y="2537121"/>
            <a:ext cx="71836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8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在给定数据集的前提下寻找一个与训练样本集</a:t>
            </a:r>
            <a:r>
              <a:rPr lang="zh-CN" altLang="zh-CN" sz="18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匹配最好的网络结构</a:t>
            </a:r>
            <a:endParaRPr lang="zh-CN" altLang="en-US" sz="18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9828" y="3023402"/>
            <a:ext cx="4055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结构学习</a:t>
            </a:r>
            <a:r>
              <a:rPr lang="zh-CN" altLang="zh-CN" sz="20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主要包括以下两类方法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476209" y="5194768"/>
            <a:ext cx="3319064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卡方测试</a:t>
            </a:r>
            <a:endParaRPr lang="en-US" altLang="zh-CN" sz="1800" b="0" dirty="0"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（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Chi-Square Test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）</a:t>
            </a:r>
            <a:endParaRPr lang="en-US" altLang="zh-CN" sz="1800" b="0" dirty="0"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条件互信息测试（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Conditional Mutual Information Test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）</a:t>
            </a:r>
            <a:endParaRPr lang="en-US" altLang="zh-CN" sz="1800" b="0" dirty="0">
              <a:solidFill>
                <a:srgbClr val="00B05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右大括号 37"/>
          <p:cNvSpPr/>
          <p:nvPr/>
        </p:nvSpPr>
        <p:spPr bwMode="auto">
          <a:xfrm rot="10800000">
            <a:off x="5395464" y="5133544"/>
            <a:ext cx="309703" cy="1366716"/>
          </a:xfrm>
          <a:prstGeom prst="rightBrace">
            <a:avLst>
              <a:gd name="adj1" fmla="val 105378"/>
              <a:gd name="adj2" fmla="val 50000"/>
            </a:avLst>
          </a:prstGeom>
          <a:noFill/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56224" y="5052681"/>
            <a:ext cx="42056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条件独立测试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</a:rPr>
              <a:t>Conditional Independence Test</a:t>
            </a:r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cxnSp>
        <p:nvCxnSpPr>
          <p:cNvPr id="39" name="直接连接符 38"/>
          <p:cNvCxnSpPr/>
          <p:nvPr/>
        </p:nvCxnSpPr>
        <p:spPr bwMode="auto">
          <a:xfrm>
            <a:off x="1451424" y="5797677"/>
            <a:ext cx="39006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矩形 14"/>
          <p:cNvSpPr/>
          <p:nvPr/>
        </p:nvSpPr>
        <p:spPr>
          <a:xfrm>
            <a:off x="1477882" y="5861780"/>
            <a:ext cx="375411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BN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视为描述变量之间条件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独立性关系的网络模型</a:t>
            </a:r>
            <a:endParaRPr lang="zh-CN" altLang="en-US" sz="18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13262" y="3368004"/>
            <a:ext cx="257332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贝叶斯信息准则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（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Bayesian Information Criterion, BIC</a:t>
            </a: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）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＋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  <a:p>
            <a:pPr algn="ctr"/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爬山算法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右大括号 40"/>
          <p:cNvSpPr/>
          <p:nvPr/>
        </p:nvSpPr>
        <p:spPr bwMode="auto">
          <a:xfrm rot="10800000">
            <a:off x="5388027" y="3457725"/>
            <a:ext cx="309703" cy="1366716"/>
          </a:xfrm>
          <a:prstGeom prst="rightBrace">
            <a:avLst>
              <a:gd name="adj1" fmla="val 105378"/>
              <a:gd name="adj2" fmla="val 50000"/>
            </a:avLst>
          </a:prstGeom>
          <a:noFill/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92145" y="3442886"/>
            <a:ext cx="4205606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评分搜索</a:t>
            </a:r>
            <a:endParaRPr lang="en-US" altLang="zh-CN" sz="18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Scoring and Search</a:t>
            </a:r>
            <a:r>
              <a:rPr lang="zh-CN" altLang="en-US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+mn-lt"/>
              <a:ea typeface="黑体" panose="02010609060101010101" pitchFamily="2" charset="-122"/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1404596" y="4135132"/>
            <a:ext cx="39006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矩形 43"/>
          <p:cNvSpPr/>
          <p:nvPr/>
        </p:nvSpPr>
        <p:spPr>
          <a:xfrm>
            <a:off x="1610193" y="4150231"/>
            <a:ext cx="3665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6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en-US" sz="16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结构学习视为组合优化问题</a:t>
            </a:r>
            <a:endParaRPr lang="zh-CN" altLang="en-US" sz="16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55576" y="2060848"/>
            <a:ext cx="7994724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079612" y="2654724"/>
            <a:ext cx="63193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BIC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</a:t>
            </a:r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在大样本前提下对边缘似然函数的一种近似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1403648" y="3058667"/>
                <a:ext cx="6441621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BIC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ℬ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solidFill>
                                            <a:srgbClr val="00206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2000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20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58667"/>
                <a:ext cx="6441621" cy="967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059644" y="4115564"/>
                <a:ext cx="7609779" cy="1653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第一项是模型结构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的优参对数似然度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Parameter Maximized Loglikelihood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），度量模型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结构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𝐺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与数据集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的拟合程度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ü"/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若仅基于第一项选择模型，会得到一个任意两个节点之间都存在一条边的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BN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44" y="4115564"/>
                <a:ext cx="7609779" cy="1653594"/>
              </a:xfrm>
              <a:prstGeom prst="rect">
                <a:avLst/>
              </a:prstGeom>
              <a:blipFill>
                <a:blip r:embed="rId3"/>
                <a:stretch>
                  <a:fillRect l="-721" t="-369" b="-5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E1F70897-741E-8CE5-C527-FDB9715F1F3C}"/>
              </a:ext>
            </a:extLst>
          </p:cNvPr>
          <p:cNvSpPr/>
          <p:nvPr/>
        </p:nvSpPr>
        <p:spPr bwMode="auto">
          <a:xfrm>
            <a:off x="3851920" y="5655606"/>
            <a:ext cx="4284476" cy="797730"/>
          </a:xfrm>
          <a:prstGeom prst="wedgeRoundRectCallout">
            <a:avLst>
              <a:gd name="adj1" fmla="val -63185"/>
              <a:gd name="adj2" fmla="val -8379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增加第二项作为惩罚项（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</a:rPr>
              <a:t>Penalty</a:t>
            </a:r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），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防止模型过拟合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1079612" y="2654006"/>
            <a:ext cx="5803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BIC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分解</a:t>
            </a:r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：用于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减小搜索过程中的计算开销</a:t>
            </a:r>
            <a:endParaRPr lang="zh-CN" altLang="en-US" sz="200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079612" y="3140968"/>
                <a:ext cx="803085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给定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BN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中任意节点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的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家族（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Family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）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为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v</a:t>
                </a:r>
                <a:r>
                  <a:rPr lang="en-US" altLang="zh-CN" sz="2000" b="0" i="1" baseline="-25000" dirty="0">
                    <a:latin typeface="+mn-lt"/>
                    <a:ea typeface="黑体" panose="02010609060101010101" pitchFamily="2" charset="-122"/>
                  </a:rPr>
                  <a:t>i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其父节点集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𝑣𝑖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</m:t>
                    </m:r>
                  </m:oMath>
                </a14:m>
                <a:endParaRPr lang="en-US" altLang="zh-CN" sz="2000" b="0" dirty="0">
                  <a:latin typeface="+mn-lt"/>
                  <a:ea typeface="黑体" panose="02010609060101010101" pitchFamily="2" charset="-122"/>
                </a:endParaRPr>
              </a:p>
              <a:p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及相关边构成的局部结构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3140968"/>
                <a:ext cx="8030853" cy="769441"/>
              </a:xfrm>
              <a:prstGeom prst="rect">
                <a:avLst/>
              </a:prstGeom>
              <a:blipFill rotWithShape="1">
                <a:blip r:embed="rId2"/>
                <a:stretch>
                  <a:fillRect l="-1" t="-34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1079612" y="4115014"/>
                <a:ext cx="27383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的家族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BIC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评分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4115014"/>
                <a:ext cx="2738378" cy="400110"/>
              </a:xfrm>
              <a:prstGeom prst="rect">
                <a:avLst/>
              </a:prstGeom>
              <a:blipFill>
                <a:blip r:embed="rId3"/>
                <a:stretch>
                  <a:fillRect l="-2004" t="-10606" r="-44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79611" y="4477780"/>
                <a:ext cx="7752443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BIC</m:t>
                      </m:r>
                      <m:r>
                        <a:rPr lang="zh-CN" altLang="en-US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)&gt;|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477780"/>
                <a:ext cx="7752443" cy="967444"/>
              </a:xfrm>
              <a:prstGeom prst="rect">
                <a:avLst/>
              </a:prstGeom>
              <a:blipFill rotWithShape="1">
                <a:blip r:embed="rId4"/>
                <a:stretch>
                  <a:fillRect l="-1" t="-41" r="6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103404" y="5241642"/>
                <a:ext cx="7704856" cy="1394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则有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BIC</m:t>
                      </m:r>
                      <m:d>
                        <m:dPr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ℬ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BIC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(&lt;</m:t>
                          </m:r>
                          <m:r>
                            <m:rPr>
                              <m:nor/>
                            </m:rP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sz="2000" b="0" i="1" baseline="-25000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i</m:t>
                          </m:r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𝜋</m:t>
                          </m:r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2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2" charset="-122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000" b="0" dirty="0">
                              <a:solidFill>
                                <a:srgbClr val="00000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 </m:t>
                          </m:r>
                          <m: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&gt;|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404" y="5241642"/>
                <a:ext cx="7704856" cy="1394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067453" y="2715561"/>
            <a:ext cx="5652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基于</a:t>
            </a:r>
            <a:r>
              <a:rPr lang="zh-CN" altLang="zh-CN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爬山法找到</a:t>
            </a:r>
            <a:r>
              <a:rPr lang="en-US" altLang="zh-CN" sz="2000" dirty="0">
                <a:latin typeface="+mn-lt"/>
                <a:ea typeface="黑体" panose="02010609060101010101" pitchFamily="2" charset="-122"/>
              </a:rPr>
              <a:t>BIC</a:t>
            </a:r>
            <a:r>
              <a:rPr lang="zh-CN" altLang="zh-CN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评分最高的模型</a:t>
            </a:r>
            <a:endParaRPr lang="zh-CN" altLang="en-US" sz="20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7453" y="3228945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1137" y="3766959"/>
            <a:ext cx="67649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）初始结构为无边模型，或基于领域知识设置初始结构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1137" y="4317725"/>
            <a:ext cx="80073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）通过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加边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减边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反转边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三种算子对当前结构局部进行修改，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得到一系列候选模型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06313" y="5240432"/>
            <a:ext cx="7221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）计算不同候选模型参数的最大似然估计及相应的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BIC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6312" y="5794428"/>
            <a:ext cx="6447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）迭代选出当前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BIC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评分最高的候选结构</a:t>
            </a:r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，直至收敛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BIC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评分和爬山法的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结构学习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矩形 87"/>
          <p:cNvSpPr/>
          <p:nvPr/>
        </p:nvSpPr>
        <p:spPr>
          <a:xfrm>
            <a:off x="896136" y="5732553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初始结构</a:t>
            </a:r>
            <a:endParaRPr lang="zh-CN" altLang="en-US" sz="1800" b="0" dirty="0"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/>
              <p:cNvSpPr/>
              <p:nvPr/>
            </p:nvSpPr>
            <p:spPr>
              <a:xfrm>
                <a:off x="2397051" y="5732553"/>
                <a:ext cx="1468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b="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减边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b="0" dirty="0">
                  <a:latin typeface="+mn-lt"/>
                </a:endParaRPr>
              </a:p>
            </p:txBody>
          </p:sp>
        </mc:Choice>
        <mc:Fallback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051" y="5732553"/>
                <a:ext cx="1468544" cy="369332"/>
              </a:xfrm>
              <a:prstGeom prst="rect">
                <a:avLst/>
              </a:prstGeom>
              <a:blipFill>
                <a:blip r:embed="rId2"/>
                <a:stretch>
                  <a:fillRect l="-3320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 91"/>
              <p:cNvSpPr/>
              <p:nvPr/>
            </p:nvSpPr>
            <p:spPr>
              <a:xfrm>
                <a:off x="4047006" y="5776880"/>
                <a:ext cx="14685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b="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加边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sz="1800" b="0" dirty="0">
                  <a:latin typeface="+mn-lt"/>
                </a:endParaRPr>
              </a:p>
            </p:txBody>
          </p:sp>
        </mc:Choice>
        <mc:Fallback>
          <p:sp>
            <p:nvSpPr>
              <p:cNvPr id="92" name="矩形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006" y="5776880"/>
                <a:ext cx="1468544" cy="369332"/>
              </a:xfrm>
              <a:prstGeom prst="rect">
                <a:avLst/>
              </a:prstGeom>
              <a:blipFill>
                <a:blip r:embed="rId3"/>
                <a:stretch>
                  <a:fillRect l="-3734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/>
              <p:cNvSpPr/>
              <p:nvPr/>
            </p:nvSpPr>
            <p:spPr>
              <a:xfrm>
                <a:off x="5625436" y="5790202"/>
                <a:ext cx="1700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b="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反转边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b="0" dirty="0">
                  <a:latin typeface="+mn-lt"/>
                </a:endParaRPr>
              </a:p>
            </p:txBody>
          </p:sp>
        </mc:Choice>
        <mc:Fallback>
          <p:sp>
            <p:nvSpPr>
              <p:cNvPr id="93" name="矩形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436" y="5790202"/>
                <a:ext cx="1700978" cy="369332"/>
              </a:xfrm>
              <a:prstGeom prst="rect">
                <a:avLst/>
              </a:prstGeom>
              <a:blipFill>
                <a:blip r:embed="rId4"/>
                <a:stretch>
                  <a:fillRect l="-322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/>
              <p:cNvSpPr/>
              <p:nvPr/>
            </p:nvSpPr>
            <p:spPr>
              <a:xfrm>
                <a:off x="7267663" y="5614985"/>
                <a:ext cx="1811714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cs typeface="Times New Roman" panose="02020603050405020304" pitchFamily="18" charset="0"/>
                  </a:rPr>
                  <a:t>加边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+mj-ea"/>
                      </a:rPr>
                      <m:t>→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+mn-lt"/>
                  </a:rPr>
                  <a:t>，</a:t>
                </a:r>
                <a:endParaRPr lang="en-US" altLang="zh-CN" sz="1800" b="0" dirty="0">
                  <a:latin typeface="+mn-lt"/>
                </a:endParaRPr>
              </a:p>
              <a:p>
                <a:r>
                  <a:rPr lang="zh-CN" altLang="en-US" sz="1800" b="0" dirty="0">
                    <a:latin typeface="+mn-lt"/>
                  </a:rPr>
                  <a:t>导致环，不允许</a:t>
                </a:r>
              </a:p>
            </p:txBody>
          </p:sp>
        </mc:Choice>
        <mc:Fallback>
          <p:sp>
            <p:nvSpPr>
              <p:cNvPr id="94" name="矩形 9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663" y="5614985"/>
                <a:ext cx="1811714" cy="701731"/>
              </a:xfrm>
              <a:prstGeom prst="rect">
                <a:avLst/>
              </a:prstGeom>
              <a:blipFill>
                <a:blip r:embed="rId5"/>
                <a:stretch>
                  <a:fillRect l="-2694" t="-6087" r="-1347"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矩形 88"/>
          <p:cNvSpPr/>
          <p:nvPr/>
        </p:nvSpPr>
        <p:spPr>
          <a:xfrm>
            <a:off x="1047502" y="265760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三种算子：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86497" y="3260408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 rotWithShape="1">
                  <a:blip r:embed="rId6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直接箭头连接符 2"/>
            <p:cNvCxnSpPr>
              <a:stCxn id="5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8" name="直接箭头连接符 17"/>
            <p:cNvCxnSpPr/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33" name="直接箭头连接符 32"/>
            <p:cNvCxnSpPr>
              <a:stCxn id="96" idx="4"/>
              <a:endCxn id="97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/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5" name="椭圆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 rotWithShape="1">
                  <a:blip r:embed="rId7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/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6" name="椭圆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 rotWithShape="1">
                  <a:blip r:embed="rId8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/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7" name="椭圆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 rotWithShape="1">
                  <a:blip r:embed="rId9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/>
          <p:cNvGrpSpPr/>
          <p:nvPr/>
        </p:nvGrpSpPr>
        <p:grpSpPr>
          <a:xfrm>
            <a:off x="2467765" y="3295642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/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 rotWithShape="1">
                  <a:blip r:embed="rId6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/>
            <p:cNvCxnSpPr>
              <a:stCxn id="99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2" name="直接箭头连接符 101"/>
            <p:cNvCxnSpPr>
              <a:stCxn id="104" idx="4"/>
              <a:endCxn id="105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椭圆 102"/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3" name="椭圆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 rotWithShape="1">
                  <a:blip r:embed="rId7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/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4" name="椭圆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 rotWithShape="1">
                  <a:blip r:embed="rId8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/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5" name="椭圆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 rotWithShape="1">
                  <a:blip r:embed="rId9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组合 105"/>
          <p:cNvGrpSpPr/>
          <p:nvPr/>
        </p:nvGrpSpPr>
        <p:grpSpPr>
          <a:xfrm>
            <a:off x="4149033" y="3295642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椭圆 106"/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7" name="椭圆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 rotWithShape="1">
                  <a:blip r:embed="rId6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接箭头连接符 107"/>
            <p:cNvCxnSpPr>
              <a:stCxn id="107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09" name="直接箭头连接符 108"/>
            <p:cNvCxnSpPr/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0" name="直接箭头连接符 109"/>
            <p:cNvCxnSpPr>
              <a:stCxn id="112" idx="4"/>
              <a:endCxn id="113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椭圆 110"/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1" name="椭圆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 rotWithShape="1">
                  <a:blip r:embed="rId7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/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2" name="椭圆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 rotWithShape="1">
                  <a:blip r:embed="rId8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/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3" name="椭圆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 rotWithShape="1">
                  <a:blip r:embed="rId9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组合 113"/>
          <p:cNvGrpSpPr/>
          <p:nvPr/>
        </p:nvGrpSpPr>
        <p:grpSpPr>
          <a:xfrm>
            <a:off x="5830301" y="3300259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/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5" name="椭圆 1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 rotWithShape="1">
                  <a:blip r:embed="rId6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/>
            <p:cNvCxnSpPr>
              <a:stCxn id="115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18" name="直接箭头连接符 117"/>
            <p:cNvCxnSpPr>
              <a:stCxn id="120" idx="4"/>
              <a:endCxn id="121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/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9" name="椭圆 1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 rotWithShape="1">
                  <a:blip r:embed="rId7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/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0" name="椭圆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 rotWithShape="1">
                  <a:blip r:embed="rId8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/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1" name="椭圆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 rotWithShape="1">
                  <a:blip r:embed="rId9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511570" y="3307646"/>
            <a:ext cx="1470587" cy="2131984"/>
            <a:chOff x="786497" y="3393766"/>
            <a:chExt cx="1470587" cy="2131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/>
                <p:cNvSpPr/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3" name="椭圆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97" y="3393766"/>
                  <a:ext cx="423733" cy="431669"/>
                </a:xfrm>
                <a:prstGeom prst="ellipse">
                  <a:avLst/>
                </a:prstGeom>
                <a:blipFill rotWithShape="1">
                  <a:blip r:embed="rId6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/>
            <p:cNvCxnSpPr>
              <a:stCxn id="123" idx="4"/>
            </p:cNvCxnSpPr>
            <p:nvPr/>
          </p:nvCxnSpPr>
          <p:spPr bwMode="auto">
            <a:xfrm>
              <a:off x="998364" y="3825435"/>
              <a:ext cx="541991" cy="3674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5" name="直接箭头连接符 124"/>
            <p:cNvCxnSpPr/>
            <p:nvPr/>
          </p:nvCxnSpPr>
          <p:spPr bwMode="auto">
            <a:xfrm flipH="1">
              <a:off x="1540355" y="3841047"/>
              <a:ext cx="503057" cy="3518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126" name="直接箭头连接符 125"/>
            <p:cNvCxnSpPr>
              <a:stCxn id="128" idx="4"/>
              <a:endCxn id="129" idx="0"/>
            </p:cNvCxnSpPr>
            <p:nvPr/>
          </p:nvCxnSpPr>
          <p:spPr bwMode="auto">
            <a:xfrm>
              <a:off x="1540982" y="4628994"/>
              <a:ext cx="0" cy="46508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椭圆 126"/>
                <p:cNvSpPr/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7" name="椭圆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3351" y="3405986"/>
                  <a:ext cx="423733" cy="431669"/>
                </a:xfrm>
                <a:prstGeom prst="ellipse">
                  <a:avLst/>
                </a:prstGeom>
                <a:blipFill rotWithShape="1">
                  <a:blip r:embed="rId7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椭圆 127"/>
                <p:cNvSpPr/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8" name="椭圆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4197325"/>
                  <a:ext cx="423733" cy="431669"/>
                </a:xfrm>
                <a:prstGeom prst="ellipse">
                  <a:avLst/>
                </a:prstGeom>
                <a:blipFill rotWithShape="1">
                  <a:blip r:embed="rId8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椭圆 128"/>
                <p:cNvSpPr/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0" tIns="0" rIns="0" bIns="0" numCol="1" rtlCol="0" anchor="ctr" anchorCtr="0" compatLnSpc="1"/>
                <a:lstStyle/>
                <a:p>
                  <a:pPr>
                    <a:spcBef>
                      <a:spcPts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29" name="椭圆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9115" y="5094081"/>
                  <a:ext cx="423733" cy="431669"/>
                </a:xfrm>
                <a:prstGeom prst="ellipse">
                  <a:avLst/>
                </a:prstGeom>
                <a:blipFill rotWithShape="1">
                  <a:blip r:embed="rId9"/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0" name="直接箭头连接符 129"/>
          <p:cNvCxnSpPr>
            <a:stCxn id="111" idx="4"/>
            <a:endCxn id="113" idx="7"/>
          </p:cNvCxnSpPr>
          <p:nvPr/>
        </p:nvCxnSpPr>
        <p:spPr bwMode="auto">
          <a:xfrm flipH="1">
            <a:off x="5053330" y="3739531"/>
            <a:ext cx="354424" cy="13196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1" name="直接箭头连接符 130"/>
          <p:cNvCxnSpPr>
            <a:stCxn id="120" idx="0"/>
            <a:endCxn id="119" idx="4"/>
          </p:cNvCxnSpPr>
          <p:nvPr/>
        </p:nvCxnSpPr>
        <p:spPr bwMode="auto">
          <a:xfrm flipV="1">
            <a:off x="6584786" y="3744148"/>
            <a:ext cx="504236" cy="3596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2" name="直接箭头连接符 131"/>
          <p:cNvCxnSpPr>
            <a:stCxn id="129" idx="7"/>
            <a:endCxn id="127" idx="4"/>
          </p:cNvCxnSpPr>
          <p:nvPr/>
        </p:nvCxnSpPr>
        <p:spPr bwMode="auto">
          <a:xfrm flipV="1">
            <a:off x="8415867" y="3751535"/>
            <a:ext cx="354424" cy="13196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基于爬山法的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结构学习算法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结构学习 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8757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78757" y="2461030"/>
                <a:ext cx="81724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：随机变量集合，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：关于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的完整数据，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BIC</a:t>
                </a:r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评分函数，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：初始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BN</a:t>
                </a:r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结构</a:t>
                </a:r>
                <a:endParaRPr lang="zh-CN" altLang="en-US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2461030"/>
                <a:ext cx="8172400" cy="338554"/>
              </a:xfrm>
              <a:prstGeom prst="rect">
                <a:avLst/>
              </a:prstGeom>
              <a:blipFill>
                <a:blip r:embed="rId2"/>
                <a:stretch>
                  <a:fillRect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78757" y="2751325"/>
                <a:ext cx="4165371" cy="375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1600" i="1" baseline="-25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zh-CN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│</m:t>
                    </m:r>
                    <m:r>
                      <a:rPr lang="en-US" altLang="zh-CN" sz="1600" b="1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𝑜𝑙𝑑𝑆𝑐𝑜𝑟𝑒</m:t>
                    </m:r>
                    <m:r>
                      <a:rPr lang="en-US" altLang="zh-CN" sz="16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2751325"/>
                <a:ext cx="4165371" cy="375872"/>
              </a:xfrm>
              <a:prstGeom prst="rect">
                <a:avLst/>
              </a:prstGeom>
              <a:blipFill>
                <a:blip r:embed="rId3"/>
                <a:stretch>
                  <a:fillRect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078757" y="3152693"/>
                <a:ext cx="7452828" cy="36334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While true Do</a:t>
                </a: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𝑛𝑒𝑤𝑆𝑐𝑜𝑟𝑒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← −∞</m:t>
                    </m:r>
                  </m:oMath>
                </a14:m>
                <a:endParaRPr lang="en-US" altLang="zh-CN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For </a:t>
                </a:r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每一个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</m:oMath>
                </a14:m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中无边相连的节点对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Do</a:t>
                </a:r>
              </a:p>
              <a:p>
                <a:pPr lvl="1"/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	</a:t>
                </a:r>
                <a:r>
                  <a:rPr lang="zh-CN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进行加边、减边和反转边操作，得到结构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’</m:t>
                    </m:r>
                  </m:oMath>
                </a14:m>
                <a:endParaRPr lang="zh-CN" altLang="en-US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’←</m:t>
                    </m:r>
                    <m:r>
                      <a:rPr lang="en-US" altLang="zh-CN" sz="1600" b="1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𝑳</m:t>
                    </m:r>
                    <m:d>
                      <m:dPr>
                        <m:ctrlPr>
                          <a:rPr lang="zh-CN" altLang="zh-CN" sz="16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lang="en-US" altLang="zh-CN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𝜽</m:t>
                            </m:r>
                          </m:e>
                          <m:sup>
                            <m:r>
                              <a:rPr lang="en-US" altLang="zh-CN" sz="1600" b="1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6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𝑫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；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𝑡𝑚𝑝𝑆𝑐𝑜𝑟𝑒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(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’,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’|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𝐷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 If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𝑡𝑚𝑝𝑆𝑐𝑜𝑟𝑒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zh-CN" sz="16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Then </a:t>
                </a:r>
              </a:p>
              <a:p>
                <a:pPr lvl="1"/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; 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𝑜𝑙𝑑𝑆𝑐𝑜𝑟𝑒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</m:oMath>
                </a14:m>
                <a:endParaRPr lang="en-US" altLang="zh-CN" sz="1600" i="1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 lvl="1"/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End for</a:t>
                </a: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If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𝑛𝑒𝑤𝑆𝑐𝑜𝑟𝑒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&gt;</m:t>
                    </m:r>
                    <m:r>
                      <a:rPr lang="en-US" altLang="zh-CN" sz="160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𝑜𝑙𝑑𝑆𝑐𝑜𝑟𝑒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Then  </a:t>
                </a: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16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𝑜𝑙𝑑𝑆𝑐𝑜𝑟𝑒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𝑛𝑒𝑤𝑆𝑐𝑜𝑟𝑒</m:t>
                    </m:r>
                  </m:oMath>
                </a14:m>
                <a:endParaRPr lang="en-US" altLang="zh-CN" sz="1600" i="1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  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Else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End while</a:t>
                </a:r>
                <a:endParaRPr lang="zh-CN" altLang="en-US" sz="160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57" y="3152693"/>
                <a:ext cx="7452828" cy="3633431"/>
              </a:xfrm>
              <a:prstGeom prst="rect">
                <a:avLst/>
              </a:prstGeom>
              <a:blipFill>
                <a:blip r:embed="rId4"/>
                <a:stretch>
                  <a:fillRect l="-491" t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AutoShape 4"/>
              <p:cNvSpPr>
                <a:spLocks noChangeArrowheads="1"/>
              </p:cNvSpPr>
              <p:nvPr/>
            </p:nvSpPr>
            <p:spPr bwMode="auto">
              <a:xfrm>
                <a:off x="5922362" y="3887767"/>
                <a:ext cx="3114134" cy="1413441"/>
              </a:xfrm>
              <a:prstGeom prst="cloudCallout">
                <a:avLst>
                  <a:gd name="adj1" fmla="val -78254"/>
                  <a:gd name="adj2" fmla="val 8201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000" dirty="0">
                    <a:latin typeface="+mn-lt"/>
                    <a:ea typeface="黑体" panose="02010609060101010101" pitchFamily="2" charset="-122"/>
                  </a:rPr>
                  <a:t>时间复杂度：</a:t>
                </a:r>
                <a:r>
                  <a:rPr lang="en-US" altLang="zh-CN" sz="2000" dirty="0"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O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|V|</a:t>
                </a:r>
                <a:r>
                  <a:rPr lang="en-US" altLang="zh-CN" sz="2000" baseline="30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|D|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)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000" i="1" dirty="0">
                    <a:latin typeface="+mn-lt"/>
                    <a:ea typeface="黑体" panose="02010609060101010101" pitchFamily="2" charset="-122"/>
                  </a:rPr>
                  <a:t>t</a:t>
                </a:r>
                <a:r>
                  <a:rPr lang="zh-CN" altLang="zh-CN" sz="16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为迭代次数</a:t>
                </a:r>
                <a:endParaRPr lang="en-US" altLang="zh-CN" sz="1600" dirty="0">
                  <a:solidFill>
                    <a:schemeClr val="folHlink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4" name="Auto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362" y="3887767"/>
                <a:ext cx="3114134" cy="1413441"/>
              </a:xfrm>
              <a:prstGeom prst="cloudCallout">
                <a:avLst>
                  <a:gd name="adj1" fmla="val -78254"/>
                  <a:gd name="adj2" fmla="val 82019"/>
                </a:avLst>
              </a:prstGeom>
              <a:blipFill rotWithShape="1">
                <a:blip r:embed="rId5"/>
                <a:stretch>
                  <a:fillRect l="-29680" t="-21" r="-190" b="-35116"/>
                </a:stretch>
              </a:blipFill>
              <a:ln w="952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的概率推理算法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971600" y="2995756"/>
            <a:ext cx="7704856" cy="3060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j-lt"/>
              </a:rPr>
              <a:t>精确推理算法</a:t>
            </a:r>
            <a:endParaRPr lang="en-US" altLang="zh-CN" sz="20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ts val="3000"/>
              </a:lnSpc>
            </a:pPr>
            <a:r>
              <a:rPr lang="zh-CN" altLang="en-US" sz="2000" b="0" dirty="0">
                <a:solidFill>
                  <a:srgbClr val="002060"/>
                </a:solidFill>
                <a:latin typeface="+mj-lt"/>
              </a:rPr>
              <a:t>已知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Ę</a:t>
            </a:r>
            <a:r>
              <a:rPr lang="zh-CN" altLang="zh-CN" sz="2000" b="0" dirty="0">
                <a:solidFill>
                  <a:srgbClr val="FF0000"/>
                </a:solidFill>
                <a:latin typeface="+mj-lt"/>
              </a:rPr>
              <a:t>取值为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zh-CN" altLang="zh-CN" sz="2000" b="0" dirty="0">
                <a:solidFill>
                  <a:srgbClr val="002060"/>
                </a:solidFill>
                <a:latin typeface="+mj-lt"/>
              </a:rPr>
              <a:t>的条件下，利用联合概率和边缘概率来计算查询变量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Q</a:t>
            </a:r>
            <a:r>
              <a:rPr lang="zh-CN" altLang="zh-CN" sz="2000" b="0" dirty="0">
                <a:solidFill>
                  <a:srgbClr val="FF0000"/>
                </a:solidFill>
                <a:latin typeface="+mj-lt"/>
              </a:rPr>
              <a:t>取值为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ɋ</a:t>
            </a:r>
            <a:r>
              <a:rPr lang="zh-CN" altLang="zh-CN" sz="2000" b="0" dirty="0">
                <a:solidFill>
                  <a:srgbClr val="002060"/>
                </a:solidFill>
                <a:latin typeface="+mj-lt"/>
              </a:rPr>
              <a:t>的后验概率，</a:t>
            </a:r>
            <a:r>
              <a:rPr lang="zh-CN" altLang="en-US" sz="2000" b="0" dirty="0">
                <a:solidFill>
                  <a:srgbClr val="002060"/>
                </a:solidFill>
                <a:latin typeface="+mj-lt"/>
              </a:rPr>
              <a:t>得到精确的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P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Q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ɋ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|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Ę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e</a:t>
            </a:r>
            <a:r>
              <a:rPr lang="en-US" altLang="zh-CN" sz="2000" b="0" dirty="0">
                <a:solidFill>
                  <a:srgbClr val="FF0000"/>
                </a:solidFill>
                <a:latin typeface="+mj-lt"/>
              </a:rPr>
              <a:t>)</a:t>
            </a:r>
            <a:endParaRPr lang="zh-CN" altLang="en-US" sz="2000" b="0" dirty="0">
              <a:solidFill>
                <a:srgbClr val="FF0000"/>
              </a:solidFill>
              <a:latin typeface="+mj-lt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j-lt"/>
              </a:rPr>
              <a:t>近似推理算法</a:t>
            </a:r>
            <a:endParaRPr lang="en-US" altLang="zh-CN" sz="2000" dirty="0">
              <a:latin typeface="+mj-lt"/>
            </a:endParaRPr>
          </a:p>
          <a:p>
            <a:pPr>
              <a:lnSpc>
                <a:spcPts val="2800"/>
              </a:lnSpc>
            </a:pPr>
            <a:r>
              <a:rPr lang="zh-CN" altLang="zh-CN" sz="2000" b="0" dirty="0">
                <a:solidFill>
                  <a:srgbClr val="002060"/>
                </a:solidFill>
                <a:latin typeface="+mj-lt"/>
              </a:rPr>
              <a:t>通过降低对精度的要求，在限定时间内得到一个近似解</a:t>
            </a:r>
            <a:endParaRPr lang="en-US" altLang="zh-CN" sz="2000" b="0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ts val="2800"/>
              </a:lnSpc>
            </a:pPr>
            <a:r>
              <a:rPr kumimoji="0" lang="zh-CN" altLang="en-US" sz="2000" b="0" dirty="0">
                <a:latin typeface="+mj-lt"/>
              </a:rPr>
              <a:t>- 重要性采样（</a:t>
            </a:r>
            <a:r>
              <a:rPr kumimoji="0" lang="en-US" altLang="zh-CN" sz="2000" b="0" dirty="0">
                <a:latin typeface="+mj-lt"/>
              </a:rPr>
              <a:t>Importance Sampling</a:t>
            </a:r>
            <a:r>
              <a:rPr kumimoji="0" lang="zh-CN" altLang="en-US" sz="2000" b="0" dirty="0">
                <a:latin typeface="+mj-lt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+mj-lt"/>
            </a:endParaRPr>
          </a:p>
          <a:p>
            <a:pPr>
              <a:lnSpc>
                <a:spcPts val="2800"/>
              </a:lnSpc>
            </a:pPr>
            <a:r>
              <a:rPr kumimoji="0" lang="zh-CN" altLang="en-US" sz="2000" b="0" dirty="0">
                <a:latin typeface="+mj-lt"/>
              </a:rPr>
              <a:t>- 马尔科夫链蒙特卡洛（</a:t>
            </a:r>
            <a:r>
              <a:rPr kumimoji="0" lang="en-US" altLang="zh-CN" sz="2000" b="0" dirty="0">
                <a:latin typeface="+mj-lt"/>
              </a:rPr>
              <a:t>Markov Chain Monte Carlo, MCMC</a:t>
            </a:r>
            <a:r>
              <a:rPr kumimoji="0" lang="zh-CN" altLang="en-US" sz="2000" b="0" dirty="0">
                <a:latin typeface="+mj-lt"/>
              </a:rPr>
              <a:t>）</a:t>
            </a:r>
            <a:endParaRPr lang="en-US" altLang="zh-CN" sz="2000" b="0" dirty="0"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9612" y="2595646"/>
            <a:ext cx="59584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Ę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证据变量集合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Q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查询变量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集合</a:t>
            </a:r>
            <a:endParaRPr lang="zh-CN" altLang="en-US" sz="20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的精确推理算法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564904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766" y="3143860"/>
            <a:ext cx="4266936" cy="3104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59011" y="2589818"/>
                <a:ext cx="769128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L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=T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作为证据、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=T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作为查询，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计算条件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概率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11" y="2589818"/>
                <a:ext cx="7691289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" t="-72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899592" y="3028890"/>
            <a:ext cx="3111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一般联合概率分布推理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4988" y="3463801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47748" y="3962471"/>
                <a:ext cx="4572000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从联合概率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出发</a:t>
                </a:r>
                <a:endParaRPr lang="zh-CN" altLang="en-US" sz="18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48" y="3962471"/>
                <a:ext cx="4572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" t="-19" r="7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38248" y="4344989"/>
                <a:ext cx="4572000" cy="666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计算边缘概率分布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zh-CN" sz="1800" b="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𝐵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zh-CN" altLang="en-US" sz="18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48" y="4344989"/>
                <a:ext cx="4572000" cy="666464"/>
              </a:xfrm>
              <a:prstGeom prst="rect">
                <a:avLst/>
              </a:prstGeom>
              <a:blipFill>
                <a:blip r:embed="rId5"/>
                <a:stretch>
                  <a:fillRect l="-7467" t="-24771" b="-100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18555" y="5057791"/>
                <a:ext cx="4572000" cy="53354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1800" b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sz="18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55" y="5057791"/>
                <a:ext cx="4572000" cy="533544"/>
              </a:xfrm>
              <a:prstGeom prst="rect">
                <a:avLst/>
              </a:prstGeom>
              <a:blipFill rotWithShape="1">
                <a:blip r:embed="rId6"/>
                <a:stretch>
                  <a:fillRect l="-8" t="-3" r="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890760" y="5569780"/>
            <a:ext cx="3932948" cy="77771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整个联合概率分布包含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baseline="30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个独立参数，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方法具有极高的复杂度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endParaRPr lang="en-US" altLang="zh-CN" sz="2400" dirty="0">
              <a:ea typeface="黑体" panose="02010609060101010101" pitchFamily="2" charset="-122"/>
            </a:endParaRPr>
          </a:p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endParaRPr lang="zh-CN" altLang="en-US" sz="2400" dirty="0">
              <a:ea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502" y="3068960"/>
            <a:ext cx="3992119" cy="2904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600" y="2015895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利用变量间的条件独立性，分解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联合概率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分布</a:t>
            </a:r>
            <a:endParaRPr lang="zh-CN" altLang="en-US" sz="2000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87624" y="2459901"/>
                <a:ext cx="698477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采用链式规则：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zh-CN" altLang="en-US" sz="16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/>
                                  <m:e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zh-CN" altLang="en-US" sz="1600" i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  <m:r>
                                      <a:rPr lang="zh-CN" altLang="en-US" sz="16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e>
                                        <m:r>
                                          <a:rPr lang="zh-CN" altLang="en-US" sz="16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59901"/>
                <a:ext cx="6984776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2" t="-161" r="8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985250"/>
                  </p:ext>
                </p:extLst>
              </p:nvPr>
            </p:nvGraphicFramePr>
            <p:xfrm>
              <a:off x="732767" y="2876235"/>
              <a:ext cx="4296106" cy="36491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8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86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97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计算步骤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乘法（次）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加法（次）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32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400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zh-CN" sz="14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9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60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30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985250"/>
                  </p:ext>
                </p:extLst>
              </p:nvPr>
            </p:nvGraphicFramePr>
            <p:xfrm>
              <a:off x="732767" y="2876235"/>
              <a:ext cx="4296106" cy="36491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980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86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9725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计算步骤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乘法（次）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rgbClr val="002060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加法（次）</a:t>
                          </a:r>
                          <a:endParaRPr lang="zh-CN" sz="1400" b="0" kern="100" dirty="0">
                            <a:solidFill>
                              <a:srgbClr val="002060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94545" r="-73171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198148" r="-73171" b="-8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185057" r="-73171" b="-4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83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285057" r="-73171" b="-319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32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609091" r="-73171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16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722222" r="-73171" b="-3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807273" r="-73171" b="-2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3254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44" t="-907273" r="-73171" b="-10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98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60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30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对话气泡: 矩形 4"/>
          <p:cNvSpPr/>
          <p:nvPr/>
        </p:nvSpPr>
        <p:spPr bwMode="auto">
          <a:xfrm>
            <a:off x="5813156" y="6165304"/>
            <a:ext cx="3096344" cy="432048"/>
          </a:xfrm>
          <a:prstGeom prst="wedgeRectCallout">
            <a:avLst>
              <a:gd name="adj1" fmla="val -63556"/>
              <a:gd name="adj2" fmla="val -9861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/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需要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60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乘法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30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次加法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黑体" panose="02010609060101010101" pitchFamily="2" charset="-122"/>
              </a:rPr>
              <a:t>引例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33417" y="5472304"/>
            <a:ext cx="761365" cy="761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8523" y="2194218"/>
            <a:ext cx="4761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</a:rPr>
              <a:t>哪些事件可能导致患者呼吸困难</a:t>
            </a:r>
            <a:r>
              <a:rPr lang="zh-CN" altLang="en-US" sz="2000" dirty="0"/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16056" y="3775472"/>
            <a:ext cx="1205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长期吸烟？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11916" y="4135517"/>
            <a:ext cx="1744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/>
              <a:t>感染</a:t>
            </a:r>
            <a:r>
              <a:rPr lang="en-US" altLang="zh-CN" sz="1600"/>
              <a:t>COVID-19</a:t>
            </a:r>
            <a:r>
              <a:rPr lang="zh-CN" altLang="en-US" sz="1600"/>
              <a:t>？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76588" y="4450964"/>
            <a:ext cx="2085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i="1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呼</a:t>
            </a:r>
            <a:r>
              <a:rPr lang="en-US" altLang="zh-CN" sz="1600" b="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吸困难=T) =0.01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92314" y="5132221"/>
            <a:ext cx="3086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(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呼吸困难</a:t>
            </a:r>
            <a:r>
              <a:rPr sz="1600" b="0" dirty="0">
                <a:solidFill>
                  <a:srgbClr val="000000"/>
                </a:solidFill>
                <a:sym typeface="+mn-ea"/>
              </a:rPr>
              <a:t>=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T|</a:t>
            </a:r>
            <a:r>
              <a:rPr sz="1600" b="0" dirty="0" err="1">
                <a:solidFill>
                  <a:srgbClr val="FF0000"/>
                </a:solidFill>
                <a:sym typeface="+mn-ea"/>
              </a:rPr>
              <a:t>长期吸烟</a:t>
            </a:r>
            <a:r>
              <a:rPr sz="1600" b="0" dirty="0">
                <a:solidFill>
                  <a:srgbClr val="FF0000"/>
                </a:solidFill>
                <a:sym typeface="+mn-ea"/>
              </a:rPr>
              <a:t>=T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) =0.6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591739" y="5847261"/>
            <a:ext cx="4745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dirty="0">
                <a:sym typeface="+mn-ea"/>
              </a:rPr>
              <a:t> </a:t>
            </a:r>
            <a:r>
              <a:rPr lang="en-US" altLang="zh-CN" sz="1600" b="0" i="1" dirty="0">
                <a:solidFill>
                  <a:srgbClr val="000000"/>
                </a:solidFill>
                <a:sym typeface="+mn-ea"/>
              </a:rPr>
              <a:t>P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(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呼吸困难</a:t>
            </a:r>
            <a:r>
              <a:rPr sz="1600" b="0" dirty="0">
                <a:solidFill>
                  <a:srgbClr val="000000"/>
                </a:solidFill>
                <a:sym typeface="+mn-ea"/>
              </a:rPr>
              <a:t>=</a:t>
            </a:r>
            <a:r>
              <a:rPr sz="1600" b="0" dirty="0" err="1">
                <a:solidFill>
                  <a:srgbClr val="000000"/>
                </a:solidFill>
                <a:sym typeface="+mn-ea"/>
              </a:rPr>
              <a:t>T|</a:t>
            </a:r>
            <a:r>
              <a:rPr sz="1600" b="0" dirty="0" err="1">
                <a:solidFill>
                  <a:srgbClr val="FF0000"/>
                </a:solidFill>
                <a:sym typeface="+mn-ea"/>
              </a:rPr>
              <a:t>长期吸烟</a:t>
            </a:r>
            <a:r>
              <a:rPr sz="1600" b="0" dirty="0">
                <a:solidFill>
                  <a:srgbClr val="FF0000"/>
                </a:solidFill>
                <a:sym typeface="+mn-ea"/>
              </a:rPr>
              <a:t>=T, 感染COVID-19=T</a:t>
            </a:r>
            <a:r>
              <a:rPr lang="en-US" altLang="zh-CN" sz="1600" b="0" dirty="0">
                <a:solidFill>
                  <a:srgbClr val="000000"/>
                </a:solidFill>
                <a:sym typeface="+mn-ea"/>
              </a:rPr>
              <a:t>) =0.9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338818" y="3356992"/>
            <a:ext cx="2047240" cy="204724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622866" y="4802241"/>
            <a:ext cx="183896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已知患者长期吸烟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8021" y="5523924"/>
            <a:ext cx="382989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已知患者长期吸烟，且感染了</a:t>
            </a:r>
            <a:r>
              <a:rPr lang="en-US" altLang="zh-CN" sz="1600" dirty="0">
                <a:solidFill>
                  <a:srgbClr val="0000CC"/>
                </a:solidFill>
                <a:sym typeface="+mn-ea"/>
              </a:rPr>
              <a:t>COVID-19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607703" y="4132998"/>
            <a:ext cx="204575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600" dirty="0">
                <a:solidFill>
                  <a:srgbClr val="0000CC"/>
                </a:solidFill>
                <a:sym typeface="+mn-ea"/>
              </a:rPr>
              <a:t>患者无不良生活习惯</a:t>
            </a:r>
          </a:p>
        </p:txBody>
      </p:sp>
      <p:sp>
        <p:nvSpPr>
          <p:cNvPr id="4" name="右大括号 3"/>
          <p:cNvSpPr/>
          <p:nvPr/>
        </p:nvSpPr>
        <p:spPr bwMode="auto">
          <a:xfrm rot="10800000">
            <a:off x="6153800" y="2641131"/>
            <a:ext cx="295607" cy="745163"/>
          </a:xfrm>
          <a:prstGeom prst="rightBrac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7624" y="2637942"/>
            <a:ext cx="378379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遗传、长期吸烟、长期接触致癌物、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感染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COVID-19</a:t>
            </a: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、其他因素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…</a:t>
            </a:r>
            <a:endParaRPr lang="zh-CN" altLang="en-US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86206" y="2626671"/>
            <a:ext cx="2234084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产生呼吸困难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(T)</a:t>
            </a:r>
          </a:p>
          <a:p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无呼吸困难症状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(F)</a:t>
            </a:r>
            <a:endParaRPr lang="zh-CN" altLang="en-US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438249" y="283177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0" dirty="0">
                <a:solidFill>
                  <a:srgbClr val="000000"/>
                </a:solidFill>
                <a:latin typeface="+mj-ea"/>
              </a:rPr>
              <a:t>患者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" name="箭头: 右 28"/>
          <p:cNvSpPr/>
          <p:nvPr/>
        </p:nvSpPr>
        <p:spPr bwMode="auto">
          <a:xfrm>
            <a:off x="4989340" y="2920594"/>
            <a:ext cx="416967" cy="24627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51975" y="4132998"/>
            <a:ext cx="2332690" cy="185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知识不完整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信息来源不准确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zh-CN" altLang="en-US" sz="1800" b="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测试手段的局限性</a:t>
            </a:r>
            <a:endParaRPr lang="en-US" altLang="zh-CN" sz="1800" b="0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285750" indent="-285750">
              <a:lnSpc>
                <a:spcPct val="15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b="0" dirty="0">
                <a:solidFill>
                  <a:srgbClr val="00206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……</a:t>
            </a:r>
            <a:endParaRPr lang="zh-CN" altLang="en-US" sz="1800" b="0" dirty="0">
              <a:solidFill>
                <a:srgbClr val="00206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08523" y="3492066"/>
            <a:ext cx="4219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</a:rPr>
              <a:t>现实世界的推理存在不确定性</a:t>
            </a:r>
          </a:p>
        </p:txBody>
      </p:sp>
      <p:sp>
        <p:nvSpPr>
          <p:cNvPr id="36" name="箭头: 右 35"/>
          <p:cNvSpPr/>
          <p:nvPr/>
        </p:nvSpPr>
        <p:spPr bwMode="auto">
          <a:xfrm>
            <a:off x="3245094" y="4888990"/>
            <a:ext cx="278550" cy="424317"/>
          </a:xfrm>
          <a:prstGeom prst="rightArrow">
            <a:avLst/>
          </a:prstGeom>
          <a:solidFill>
            <a:schemeClr val="accent3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950" y="3068960"/>
            <a:ext cx="3992119" cy="2904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2056529"/>
            <a:ext cx="5692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利用变量间的条件独立性，分解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联合概率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分布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187624" y="2476398"/>
                <a:ext cx="69847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0" dirty="0"/>
                  <a:t>分解链式规则：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76398"/>
                <a:ext cx="6984776" cy="369332"/>
              </a:xfrm>
              <a:prstGeom prst="rect">
                <a:avLst/>
              </a:prstGeom>
              <a:blipFill>
                <a:blip r:embed="rId3"/>
                <a:stretch>
                  <a:fillRect l="-785" t="-90164" b="-15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112423"/>
                  </p:ext>
                </p:extLst>
              </p:nvPr>
            </p:nvGraphicFramePr>
            <p:xfrm>
              <a:off x="743429" y="2920140"/>
              <a:ext cx="4317521" cy="35331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71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2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计算步骤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数字乘法（次）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数字加法（次）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4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00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9112423"/>
                  </p:ext>
                </p:extLst>
              </p:nvPr>
            </p:nvGraphicFramePr>
            <p:xfrm>
              <a:off x="743429" y="2920140"/>
              <a:ext cx="4317521" cy="353319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571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0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2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计算步骤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数字乘法（次）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b="0" kern="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数字加法（次）</a:t>
                          </a:r>
                          <a:endParaRPr lang="zh-CN" sz="1400" b="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155357" r="-84021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8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255357" r="-84021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349123" r="-84021" b="-6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457143" r="-84021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547368" r="-84021" b="-4035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658929" r="-84021" b="-3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745614" r="-84021" b="-2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4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438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8" t="-860714" r="-84021" b="-1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/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004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总计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20</a:t>
                          </a:r>
                          <a:endParaRPr lang="zh-CN" sz="1400" kern="1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8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黑体" panose="02010609060101010101" pitchFamily="2" charset="-122"/>
                            </a:rPr>
                            <a:t>10</a:t>
                          </a:r>
                          <a:endParaRPr lang="zh-CN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黑体" panose="0201060906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对话气泡: 矩形 7"/>
          <p:cNvSpPr/>
          <p:nvPr/>
        </p:nvSpPr>
        <p:spPr bwMode="auto">
          <a:xfrm>
            <a:off x="5508104" y="6196778"/>
            <a:ext cx="3456384" cy="400574"/>
          </a:xfrm>
          <a:prstGeom prst="wedgeRectCallout">
            <a:avLst>
              <a:gd name="adj1" fmla="val -56295"/>
              <a:gd name="adj2" fmla="val -91735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/>
            <a:r>
              <a:rPr lang="zh-CN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仅需要</a:t>
            </a:r>
            <a:r>
              <a:rPr lang="en-US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20</a:t>
            </a:r>
            <a:r>
              <a:rPr lang="zh-CN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次乘法和</a:t>
            </a:r>
            <a:r>
              <a:rPr lang="en-US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10</a:t>
            </a:r>
            <a:r>
              <a:rPr lang="zh-CN" altLang="zh-CN" sz="19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次加法</a:t>
            </a:r>
            <a:endParaRPr kumimoji="1" lang="zh-CN" altLang="en-US" sz="19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/>
          <p:cNvSpPr/>
          <p:nvPr/>
        </p:nvSpPr>
        <p:spPr>
          <a:xfrm>
            <a:off x="700690" y="2492896"/>
            <a:ext cx="84433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变量消元法（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Variable Elimination, VE</a:t>
            </a:r>
            <a:r>
              <a:rPr lang="zh-CN" altLang="zh-CN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：通过分解联合分布简化推理</a:t>
            </a:r>
            <a:endParaRPr lang="zh-CN" altLang="en-US" sz="2000" dirty="0">
              <a:solidFill>
                <a:srgbClr val="0000FF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1183" y="291423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步骤：</a:t>
            </a:r>
            <a:endParaRPr lang="zh-CN" altLang="en-US" sz="200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99592" y="3314339"/>
                <a:ext cx="7936649" cy="1207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Ɲ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的函数，用</a:t>
                </a: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𝑓𝑏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表示一组函数，其中，每个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（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1≤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）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涉及变量为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的一个子集。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如果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14339"/>
                <a:ext cx="7936649" cy="1207318"/>
              </a:xfrm>
              <a:prstGeom prst="rect">
                <a:avLst/>
              </a:prstGeom>
              <a:blipFill rotWithShape="1">
                <a:blip r:embed="rId2"/>
                <a:stretch>
                  <a:fillRect l="-5" t="-23" r="3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17859" y="4272988"/>
                <a:ext cx="1379800" cy="9698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ℱ</m:t>
                      </m:r>
                      <m:r>
                        <a:rPr lang="zh-CN" altLang="en-US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b="0" dirty="0">
                  <a:solidFill>
                    <a:srgbClr val="00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859" y="4272988"/>
                <a:ext cx="1379800" cy="969817"/>
              </a:xfrm>
              <a:prstGeom prst="rect">
                <a:avLst/>
              </a:prstGeom>
              <a:blipFill rotWithShape="1">
                <a:blip r:embed="rId3"/>
                <a:stretch>
                  <a:fillRect l="-43" t="-8" r="3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71601" y="5263104"/>
                <a:ext cx="7848872" cy="777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800"/>
                  </a:lnSpc>
                  <a:spcAft>
                    <a:spcPts val="0"/>
                  </a:spcAft>
                </a:pP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Ɲ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的一个分解（</a:t>
                </a:r>
                <a:r>
                  <a:rPr lang="en-US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Factorization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𝑓𝑏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称为这个分解的因子（</a:t>
                </a:r>
                <a:r>
                  <a:rPr lang="en-US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Factor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1" y="5263104"/>
                <a:ext cx="7848872" cy="777713"/>
              </a:xfrm>
              <a:prstGeom prst="rect">
                <a:avLst/>
              </a:prstGeom>
              <a:blipFill>
                <a:blip r:embed="rId4"/>
                <a:stretch>
                  <a:fillRect l="-776" t="-3125" r="-776" b="-13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89" y="2019776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6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矩形 6"/>
          <p:cNvSpPr/>
          <p:nvPr/>
        </p:nvSpPr>
        <p:spPr>
          <a:xfrm>
            <a:off x="971600" y="2564904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）消元（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Elimination</a:t>
            </a:r>
            <a:r>
              <a:rPr lang="zh-CN" altLang="en-US" sz="2000" dirty="0">
                <a:solidFill>
                  <a:schemeClr val="tx2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）：</a:t>
            </a:r>
            <a:endParaRPr lang="zh-CN" altLang="en-US" sz="2000" dirty="0">
              <a:solidFill>
                <a:schemeClr val="tx2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2948" y="4023312"/>
                <a:ext cx="7991540" cy="957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𝑏</m:t>
                        </m:r>
                      </m:sub>
                    </m:sSub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为函数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Ɲ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的一个分解，从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0" i="1" kern="100" dirty="0">
                        <a:latin typeface="+mn-lt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Ɲ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中消去变量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的过程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：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48" y="4023312"/>
                <a:ext cx="7991540" cy="957250"/>
              </a:xfrm>
              <a:prstGeom prst="rect">
                <a:avLst/>
              </a:prstGeom>
              <a:blipFill rotWithShape="1">
                <a:blip r:embed="rId2"/>
                <a:stretch>
                  <a:fillRect l="-2" t="-61" r="2" b="-10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72947" y="4954835"/>
                <a:ext cx="7936703" cy="1124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）从</a:t>
                </a:r>
                <a14:m>
                  <m:oMath xmlns:m="http://schemas.openxmlformats.org/officeDocument/2006/math">
                    <m:r>
                      <a:rPr lang="en-US" altLang="zh-CN" sz="20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中删去所有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涉及的函数（设这些函数为</a:t>
                </a:r>
                <a14:m>
                  <m:oMath xmlns:m="http://schemas.openxmlformats.org/officeDocument/2006/math"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000" b="0" i="1" kern="10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US" altLang="zh-CN" sz="2000" b="0" i="1" kern="1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b="0" i="1" kern="100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kern="1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）将新函数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b="0" i="1" kern="1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zh-CN" sz="2000" b="0" i="1" kern="1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zh-CN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kern="100" dirty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kern="100" dirty="0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放回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20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47" y="4954835"/>
                <a:ext cx="7936703" cy="1124603"/>
              </a:xfrm>
              <a:prstGeom prst="rect">
                <a:avLst/>
              </a:prstGeom>
              <a:blipFill>
                <a:blip r:embed="rId3"/>
                <a:stretch>
                  <a:fillRect b="-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19193" y="3278089"/>
                <a:ext cx="1878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i="1" kern="100" dirty="0" smtClean="0">
                          <a:solidFill>
                            <a:srgbClr val="FF0000"/>
                          </a:solidFill>
                          <a:latin typeface="+mn-lt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m:t>Ɲ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(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 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,…, </m:t>
                      </m:r>
                      <m:r>
                        <a:rPr lang="en-US" altLang="zh-CN" sz="2000" i="1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𝑣</m:t>
                      </m:r>
                      <m:r>
                        <a:rPr lang="en-US" altLang="zh-CN" sz="2000" i="1" baseline="-250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93" y="3278089"/>
                <a:ext cx="1878142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7" t="-55" r="7" b="-8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 bwMode="auto">
          <a:xfrm>
            <a:off x="2901476" y="3478143"/>
            <a:ext cx="380738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916748" y="2967142"/>
                <a:ext cx="3857082" cy="448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Ƙ</m:t>
                    </m:r>
                    <m:d>
                      <m:dPr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=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"/>
                            <m:ctrlP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zh-CN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sz="200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48" y="2967142"/>
                <a:ext cx="3857082" cy="448649"/>
              </a:xfrm>
              <a:prstGeom prst="rect">
                <a:avLst/>
              </a:prstGeom>
              <a:blipFill rotWithShape="1">
                <a:blip r:embed="rId5"/>
                <a:stretch>
                  <a:fillRect l="-5" t="-94" r="7" b="-5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759657" y="3093423"/>
                <a:ext cx="2317879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zh-CN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变量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20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0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r>
                  <a:rPr lang="zh-CN" altLang="zh-CN" sz="200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的一个函数</a:t>
                </a:r>
                <a:endParaRPr lang="en-US" altLang="zh-CN" sz="200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57" y="3093423"/>
                <a:ext cx="2317879" cy="769441"/>
              </a:xfrm>
              <a:prstGeom prst="rect">
                <a:avLst/>
              </a:prstGeom>
              <a:blipFill rotWithShape="1">
                <a:blip r:embed="rId6"/>
                <a:stretch>
                  <a:fillRect l="-4" t="-44" r="-78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2060461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7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92896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079612" y="2409378"/>
            <a:ext cx="6660740" cy="749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700"/>
              </a:lnSpc>
              <a:spcAft>
                <a:spcPts val="0"/>
              </a:spcAft>
            </a:pP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Ɓ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BN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Ę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：证据变量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：证据变量取值，</a:t>
            </a:r>
            <a:r>
              <a:rPr lang="en-US" altLang="zh-CN" sz="1800" b="0" i="1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：查询变量</a:t>
            </a:r>
            <a:r>
              <a:rPr lang="zh-CN" altLang="en-US" sz="1800" b="0" kern="10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；          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ρ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：待消元变量顺序，包括所有不在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Ę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∪</a:t>
            </a:r>
            <a:r>
              <a:rPr lang="en-US" altLang="zh-CN" sz="1800" b="0" i="1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Q</a:t>
            </a:r>
            <a:r>
              <a:rPr lang="zh-CN" altLang="zh-CN" sz="1800" b="0" dirty="0">
                <a:solidFill>
                  <a:srgbClr val="000000"/>
                </a:solidFill>
                <a:latin typeface="+mj-lt"/>
                <a:ea typeface="黑体" panose="02010609060101010101" pitchFamily="2" charset="-122"/>
              </a:rPr>
              <a:t>中的变量</a:t>
            </a:r>
            <a:endParaRPr lang="zh-CN" altLang="zh-CN" sz="1800" b="0" kern="100" dirty="0">
              <a:solidFill>
                <a:srgbClr val="00000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022617" y="3256081"/>
                <a:ext cx="5520754" cy="2509854"/>
              </a:xfrm>
              <a:prstGeom prst="rect">
                <a:avLst/>
              </a:prstGeom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←</a:t>
                </a:r>
                <a:r>
                  <a:rPr lang="en-US" altLang="zh-CN" sz="1600" i="1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Ɲ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,…, 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Ɓ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中所有变量条件概率分布的函数</a:t>
                </a:r>
                <a:endParaRPr lang="en-US" altLang="zh-CN" sz="1600" dirty="0">
                  <a:solidFill>
                    <a:srgbClr val="00B050"/>
                  </a:solidFill>
                  <a:latin typeface="+mj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1600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的因子中，将证据变量</a:t>
                </a:r>
                <a:r>
                  <a:rPr lang="en-US" altLang="zh-CN" sz="1600" i="1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Ę</a:t>
                </a:r>
                <a:r>
                  <a:rPr lang="zh-CN" altLang="zh-CN" sz="1600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设置为其观测值</a:t>
                </a:r>
                <a:r>
                  <a:rPr lang="en-US" altLang="zh-CN" sz="1600" i="1" dirty="0"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e</a:t>
                </a:r>
                <a:endParaRPr lang="zh-CN" altLang="en-US" sz="1600" dirty="0">
                  <a:latin typeface="+mj-lt"/>
                  <a:ea typeface="黑体" panose="02010609060101010101" pitchFamily="2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2" charset="-122"/>
                  </a:rPr>
                  <a:t>While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𝜌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≠∅ 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2" charset="-122"/>
                  </a:rPr>
                  <a:t>Do</a:t>
                </a:r>
              </a:p>
              <a:p>
                <a:r>
                  <a:rPr lang="en-US" altLang="zh-CN" sz="1600" i="1" dirty="0">
                    <a:latin typeface="+mj-lt"/>
                    <a:ea typeface="黑体" panose="02010609060101010101" pitchFamily="2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𝜌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←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𝜌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\</m:t>
                    </m:r>
                    <m:r>
                      <m:rPr>
                        <m:lit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{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𝑍</m:t>
                    </m:r>
                    <m:r>
                      <a:rPr lang="en-US" altLang="zh-CN" sz="1600" i="1" dirty="0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}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//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为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ρ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中第一个变量，将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从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ρ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中删除</a:t>
                </a:r>
              </a:p>
              <a:p>
                <a:r>
                  <a:rPr lang="zh-CN" altLang="en-US" sz="1600" b="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sz="1600" i="0" dirty="0" err="1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Elim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(</m:t>
                    </m:r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 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𝑍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   </m:t>
                    </m:r>
                  </m:oMath>
                </a14:m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对变量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进行消元</a:t>
                </a:r>
                <a:endParaRPr lang="en-US" altLang="zh-CN" sz="1600" dirty="0">
                  <a:solidFill>
                    <a:srgbClr val="00B050"/>
                  </a:solidFill>
                  <a:latin typeface="+mj-lt"/>
                  <a:ea typeface="黑体" panose="02010609060101010101" pitchFamily="2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2" charset="-122"/>
                  </a:rPr>
                  <a:t>End While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𝑄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)←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+mj-lt"/>
                    <a:ea typeface="黑体" panose="02010609060101010101" pitchFamily="2" charset="-122"/>
                  </a:rPr>
                  <a:t>  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中所有因子相乘，得到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Q</a:t>
                </a:r>
                <a:r>
                  <a:rPr lang="zh-CN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的函数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h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600" i="1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+mj-lt"/>
                    <a:ea typeface="黑体" panose="02010609060101010101" pitchFamily="2" charset="-122"/>
                  </a:rPr>
                  <a:t>)</a:t>
                </a:r>
                <a:endParaRPr lang="en-US" altLang="zh-CN" sz="1600" dirty="0">
                  <a:latin typeface="+mj-lt"/>
                  <a:ea typeface="黑体" panose="02010609060101010101" pitchFamily="2" charset="-122"/>
                </a:endParaRPr>
              </a:p>
              <a:p>
                <a:r>
                  <a:rPr lang="en-US" altLang="zh-CN" sz="1600" dirty="0">
                    <a:latin typeface="+mj-lt"/>
                    <a:ea typeface="黑体" panose="02010609060101010101" pitchFamily="2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𝑄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)/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1600" dirty="0"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17" y="3256081"/>
                <a:ext cx="5520754" cy="2509854"/>
              </a:xfrm>
              <a:prstGeom prst="rect">
                <a:avLst/>
              </a:prstGeom>
              <a:blipFill>
                <a:blip r:embed="rId2"/>
                <a:stretch>
                  <a:fillRect l="-662" t="-969" r="-331" b="-21065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692628" y="3256081"/>
                <a:ext cx="12981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00CC"/>
                    </a:solidFill>
                  </a:rPr>
                  <a:t>Elim(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dirty="0">
                    <a:solidFill>
                      <a:srgbClr val="0000CC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1800" dirty="0">
                    <a:solidFill>
                      <a:srgbClr val="0000CC"/>
                    </a:solidFill>
                  </a:rPr>
                  <a:t>) </a:t>
                </a:r>
                <a:endParaRPr lang="zh-CN" altLang="en-US" sz="18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628" y="3256081"/>
                <a:ext cx="129817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8" t="-118" r="-150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685618" y="3529530"/>
                <a:ext cx="2336476" cy="2189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>
                    <a:ea typeface="宋体" panose="02010600030101010101" pitchFamily="2" charset="-122"/>
                  </a:rPr>
                  <a:t>←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altLang="zh-CN" sz="16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 …, </m:t>
                    </m:r>
                    <m:r>
                      <a:rPr lang="en-US" altLang="zh-CN" sz="1600" i="1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 err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   </m:t>
                    </m:r>
                  </m:oMath>
                </a14:m>
                <a:endParaRPr lang="en-US" altLang="zh-CN" sz="1600" dirty="0">
                  <a:ea typeface="宋体" panose="02010600030101010101" pitchFamily="2" charset="-122"/>
                </a:endParaRPr>
              </a:p>
              <a:p>
                <a:r>
                  <a:rPr lang="en-US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中删去所有涉及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𝑍</m:t>
                    </m:r>
                  </m:oMath>
                </a14:m>
                <a:endParaRPr lang="en-US" altLang="zh-CN" sz="1600" i="1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  <a:p>
                <a:r>
                  <a:rPr lang="zh-CN" altLang="zh-CN" sz="1600" dirty="0">
                    <a:solidFill>
                      <a:srgbClr val="00B050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{</m:t>
                    </m:r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,…, </m:t>
                    </m:r>
                    <m:r>
                      <a:rPr lang="en-US" altLang="zh-CN" sz="1600" i="1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1600" i="1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sz="16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endParaRPr lang="en-US" altLang="zh-CN" sz="1600" dirty="0">
                  <a:solidFill>
                    <a:srgbClr val="00B050"/>
                  </a:solidFill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US" altLang="zh-CN" sz="1600" dirty="0">
                    <a:ea typeface="宋体" panose="02010600030101010101" pitchFamily="2" charset="-122"/>
                  </a:rPr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zh-CN" altLang="zh-CN" sz="1600" i="1" baseline="-25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600" i="1" baseline="-2500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/>
              </a:p>
              <a:p>
                <a:r>
                  <a:rPr lang="en-US" altLang="zh-CN" sz="1600" i="1" dirty="0"/>
                  <a:t>h</a:t>
                </a:r>
                <a:r>
                  <a:rPr lang="en-US" altLang="zh-CN" sz="1600" dirty="0"/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nary>
                  </m:oMath>
                </a14:m>
                <a:endParaRPr lang="en-US" altLang="zh-CN" sz="1600" dirty="0"/>
              </a:p>
              <a:p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600" dirty="0"/>
                  <a:t>←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600" dirty="0"/>
                  <a:t>   </a:t>
                </a:r>
                <a:r>
                  <a:rPr lang="en-US" altLang="zh-CN" sz="1600" dirty="0">
                    <a:solidFill>
                      <a:srgbClr val="00B050"/>
                    </a:solidFill>
                  </a:rPr>
                  <a:t>//</a:t>
                </a:r>
                <a:r>
                  <a:rPr lang="zh-CN" altLang="zh-CN" sz="1600" dirty="0">
                    <a:solidFill>
                      <a:srgbClr val="00B050"/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zh-CN" sz="1600" dirty="0">
                    <a:solidFill>
                      <a:srgbClr val="00B050"/>
                    </a:solidFill>
                  </a:rPr>
                  <a:t>放回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 lang="en-US" altLang="zh-CN" sz="1600" dirty="0">
                  <a:solidFill>
                    <a:srgbClr val="00B050"/>
                  </a:solidFill>
                </a:endParaRPr>
              </a:p>
              <a:p>
                <a:r>
                  <a:rPr lang="en-US" altLang="zh-CN" sz="1600" dirty="0"/>
                  <a:t>Return 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18" y="3529530"/>
                <a:ext cx="2336476" cy="2189510"/>
              </a:xfrm>
              <a:prstGeom prst="rect">
                <a:avLst/>
              </a:prstGeom>
              <a:blipFill rotWithShape="1">
                <a:blip r:embed="rId4"/>
                <a:stretch>
                  <a:fillRect l="-14" t="-9" r="1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: 圆角 19"/>
          <p:cNvSpPr/>
          <p:nvPr/>
        </p:nvSpPr>
        <p:spPr bwMode="auto">
          <a:xfrm>
            <a:off x="6575860" y="3270545"/>
            <a:ext cx="2478722" cy="2573227"/>
          </a:xfrm>
          <a:prstGeom prst="roundRect">
            <a:avLst/>
          </a:prstGeom>
          <a:noFill/>
          <a:ln w="6350" cap="flat" cmpd="sng" algn="ctr">
            <a:solidFill>
              <a:schemeClr val="bg2">
                <a:lumMod val="10000"/>
              </a:schemeClr>
            </a:solidFill>
            <a:prstDash val="dash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1022617" y="5895404"/>
                <a:ext cx="8036380" cy="719749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  <a:ln w="63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Ɓ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中每个变量有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x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种取值，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𝜌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为待消元变量个数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，最坏情况下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nary>
                      <m:naryPr>
                        <m:chr m:val="∏"/>
                        <m:limLoc m:val="subSup"/>
                        <m:ctrlPr>
                          <a:rPr lang="zh-CN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  <m:e>
                        <m:r>
                          <a:rPr lang="en-US" altLang="zh-CN" sz="1800" b="0" i="1" baseline="-2500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次运算</a:t>
                </a:r>
                <a:r>
                  <a:rPr lang="zh-CN" altLang="en-US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；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假设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Ɓ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中一共有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𝑛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j-lt"/>
                    <a:ea typeface="黑体" panose="02010609060101010101" pitchFamily="2" charset="-122"/>
                  </a:rPr>
                  <a:t>个变量，则算法时间复杂度为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18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黑体" panose="02010609060101010101" pitchFamily="2" charset="-122"/>
                          </a:rPr>
                          <m:t>𝑛</m:t>
                        </m:r>
                        <m:r>
                          <a:rPr lang="en-US" altLang="zh-CN" sz="18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1800" b="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ρ</m:t>
                            </m:r>
                            <m:r>
                              <a:rPr lang="en-US" altLang="zh-CN" sz="1800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黑体" panose="02010609060101010101" pitchFamily="2" charset="-122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800" b="0" dirty="0">
                  <a:solidFill>
                    <a:srgbClr val="002060"/>
                  </a:solidFill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17" y="5895404"/>
                <a:ext cx="8036380" cy="719749"/>
              </a:xfrm>
              <a:prstGeom prst="rect">
                <a:avLst/>
              </a:prstGeom>
              <a:blipFill>
                <a:blip r:embed="rId5"/>
                <a:stretch>
                  <a:fillRect l="-682" t="-57983" r="-4170" b="-48739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算法示例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8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55" y="2864921"/>
            <a:ext cx="3992119" cy="290458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1600" y="2495589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kern="0" dirty="0">
                <a:latin typeface="+mj-lt"/>
                <a:ea typeface="黑体" panose="02010609060101010101" pitchFamily="2" charset="-122"/>
              </a:rPr>
              <a:t>基于</a:t>
            </a:r>
            <a:r>
              <a:rPr lang="en-US" altLang="zh-CN" sz="1800" kern="0" dirty="0">
                <a:latin typeface="+mj-lt"/>
                <a:ea typeface="黑体" panose="02010609060101010101" pitchFamily="2" charset="-122"/>
              </a:rPr>
              <a:t>VE</a:t>
            </a:r>
            <a:r>
              <a:rPr lang="zh-CN" altLang="en-US" sz="1800" kern="0" dirty="0">
                <a:latin typeface="+mj-lt"/>
                <a:ea typeface="黑体" panose="02010609060101010101" pitchFamily="2" charset="-122"/>
              </a:rPr>
              <a:t>算法</a:t>
            </a:r>
            <a:r>
              <a:rPr lang="zh-CN" altLang="zh-CN" sz="1800" dirty="0">
                <a:latin typeface="+mj-lt"/>
                <a:ea typeface="黑体" panose="02010609060101010101" pitchFamily="2" charset="-122"/>
              </a:rPr>
              <a:t>计算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P</a:t>
            </a:r>
            <a:r>
              <a:rPr lang="en-US" altLang="zh-CN" sz="1800" dirty="0">
                <a:latin typeface="+mj-lt"/>
                <a:ea typeface="黑体" panose="02010609060101010101" pitchFamily="2" charset="-122"/>
              </a:rPr>
              <a:t>(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S</a:t>
            </a:r>
            <a:r>
              <a:rPr lang="en-US" altLang="zh-CN" sz="1800" dirty="0">
                <a:latin typeface="+mj-lt"/>
                <a:ea typeface="黑体" panose="02010609060101010101" pitchFamily="2" charset="-122"/>
              </a:rPr>
              <a:t>|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L</a:t>
            </a:r>
            <a:r>
              <a:rPr lang="en-US" altLang="zh-CN" sz="1800" dirty="0">
                <a:latin typeface="+mj-lt"/>
                <a:ea typeface="黑体" panose="02010609060101010101" pitchFamily="2" charset="-122"/>
              </a:rPr>
              <a:t>=F)</a:t>
            </a:r>
            <a:endParaRPr lang="zh-CN" altLang="en-US" sz="1800" dirty="0">
              <a:latin typeface="+mj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33913" y="2864921"/>
                <a:ext cx="4127037" cy="34387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）设置变量消元顺序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ρ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=&lt;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&gt;</a:t>
                </a:r>
                <a:r>
                  <a:rPr lang="zh-CN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，联合概率分解为</a:t>
                </a:r>
                <a14:m>
                  <m:oMath xmlns:m="http://schemas.openxmlformats.org/officeDocument/2006/math">
                    <m:r>
                      <a:rPr lang="en-US" altLang="zh-CN" sz="1800" b="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), 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800" b="0" i="1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)}</a:t>
                </a:r>
                <a:r>
                  <a:rPr lang="zh-CN" altLang="en-US" sz="1800" b="0" kern="10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；</a:t>
                </a:r>
                <a:endParaRPr lang="en-US" altLang="zh-CN" sz="1800" b="0" kern="100" dirty="0"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2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）设置证据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=F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={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=F|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)}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；</a:t>
                </a:r>
                <a:endParaRPr lang="en-US" altLang="zh-CN" sz="1800" b="0" dirty="0">
                  <a:latin typeface="+mn-lt"/>
                  <a:ea typeface="黑体" panose="02010609060101010101" pitchFamily="2" charset="-122"/>
                </a:endParaRPr>
              </a:p>
              <a:p>
                <a:pPr algn="just"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3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）消去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：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为第一个消元变量，与之相关的函数是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和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，消去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A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={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L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=F|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|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n-lt"/>
                    <a:ea typeface="黑体" panose="02010609060101010101" pitchFamily="2" charset="-122"/>
                  </a:rPr>
                  <a:t>1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)}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，其中，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n-lt"/>
                    <a:ea typeface="黑体" panose="02010609060101010101" pitchFamily="2" charset="-122"/>
                  </a:rPr>
                  <a:t>1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3" y="2864921"/>
                <a:ext cx="4127037" cy="3438762"/>
              </a:xfrm>
              <a:prstGeom prst="rect">
                <a:avLst/>
              </a:prstGeom>
              <a:blipFill rotWithShape="1">
                <a:blip r:embed="rId3"/>
                <a:stretch>
                  <a:fillRect l="-11" t="-13" r="-287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8884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VE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算法示例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9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377" y="2969957"/>
            <a:ext cx="4064177" cy="2957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971600" y="2585739"/>
                <a:ext cx="4248472" cy="3702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4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）消去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B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：与之相关的函数是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L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=F|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、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|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和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1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B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，消去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B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={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2" charset="-122"/>
                  </a:rPr>
                  <a:t>2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)}</a:t>
                </a:r>
                <a:r>
                  <a:rPr lang="zh-CN" altLang="zh-CN" sz="1800" b="0" dirty="0">
                    <a:ea typeface="黑体" panose="02010609060101010101" pitchFamily="2" charset="-122"/>
                  </a:rPr>
                  <a:t> ，其中，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2" charset="-122"/>
                  </a:rPr>
                  <a:t>2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latin typeface="+mj-lt"/>
                  <a:ea typeface="黑体" panose="02010609060101010101" pitchFamily="2" charset="-122"/>
                </a:endParaRP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5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）消去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：与之相关的函数是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2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, </a:t>
                </a:r>
                <a:r>
                  <a:rPr lang="en-US" altLang="zh-CN" sz="1800" b="0" i="1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，消去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C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={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P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), 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2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，其中，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2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1800" b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800" b="0" i="1" baseline="-2500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1800" b="0" i="1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1800" b="0" dirty="0">
                  <a:latin typeface="+mj-lt"/>
                  <a:ea typeface="黑体" panose="02010609060101010101" pitchFamily="2" charset="-122"/>
                </a:endParaRP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6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）计算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h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)=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 φ</a:t>
                </a:r>
                <a:r>
                  <a:rPr lang="en-US" altLang="zh-CN" sz="1800" b="0" baseline="-25000" dirty="0">
                    <a:latin typeface="+mj-lt"/>
                    <a:ea typeface="黑体" panose="02010609060101010101" pitchFamily="2" charset="-122"/>
                  </a:rPr>
                  <a:t>3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(</a:t>
                </a:r>
                <a:r>
                  <a:rPr lang="en-US" altLang="zh-CN" sz="1800" b="0" i="1" dirty="0">
                    <a:latin typeface="+mj-lt"/>
                    <a:ea typeface="黑体" panose="02010609060101010101" pitchFamily="2" charset="-122"/>
                  </a:rPr>
                  <a:t>S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)</a:t>
                </a:r>
                <a:endParaRPr lang="zh-CN" altLang="zh-CN" sz="1800" b="0" dirty="0">
                  <a:latin typeface="+mj-lt"/>
                  <a:ea typeface="黑体" panose="02010609060101010101" pitchFamily="2" charset="-122"/>
                </a:endParaRPr>
              </a:p>
              <a:p>
                <a:pPr>
                  <a:lnSpc>
                    <a:spcPts val="2700"/>
                  </a:lnSpc>
                  <a:spcAft>
                    <a:spcPts val="600"/>
                  </a:spcAft>
                </a:pP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j-lt"/>
                    <a:ea typeface="黑体" panose="02010609060101010101" pitchFamily="2" charset="-122"/>
                  </a:rPr>
                  <a:t>7</a:t>
                </a:r>
                <a:r>
                  <a:rPr lang="zh-CN" altLang="zh-CN" sz="1800" b="0" dirty="0">
                    <a:latin typeface="+mj-lt"/>
                    <a:ea typeface="黑体" panose="02010609060101010101" pitchFamily="2" charset="-122"/>
                  </a:rPr>
                  <a:t>）返回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>
                        <a:latin typeface="Cambria Math" panose="02040503050406030204" pitchFamily="18" charset="0"/>
                      </a:rPr>
                      <m:t>)/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8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1800" b="0" dirty="0">
                  <a:latin typeface="+mj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585739"/>
                <a:ext cx="4248472" cy="3702745"/>
              </a:xfrm>
              <a:prstGeom prst="rect">
                <a:avLst/>
              </a:prstGeom>
              <a:blipFill>
                <a:blip r:embed="rId3"/>
                <a:stretch>
                  <a:fillRect l="-7891" t="-329" r="-4591" b="-14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813131" y="1916832"/>
            <a:ext cx="8208962" cy="37581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近似推理算法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10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079612" y="2420888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/>
          <p:cNvSpPr/>
          <p:nvPr/>
        </p:nvSpPr>
        <p:spPr>
          <a:xfrm>
            <a:off x="1042993" y="2465358"/>
            <a:ext cx="77492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Gibbs</a:t>
            </a:r>
            <a:r>
              <a:rPr lang="zh-CN" altLang="zh-CN" sz="2000" dirty="0">
                <a:solidFill>
                  <a:srgbClr val="0000FF"/>
                </a:solidFill>
              </a:rPr>
              <a:t>采样</a:t>
            </a:r>
            <a:r>
              <a:rPr lang="zh-CN" altLang="en-US" sz="2000" b="0" dirty="0"/>
              <a:t>：</a:t>
            </a:r>
            <a:r>
              <a:rPr lang="zh-CN" altLang="zh-CN" sz="2000" b="0" dirty="0"/>
              <a:t>随机产生一个与证据</a:t>
            </a:r>
            <a:r>
              <a:rPr lang="en-US" altLang="zh-CN" sz="2000" b="0" i="1" dirty="0"/>
              <a:t>Ę</a:t>
            </a:r>
            <a:r>
              <a:rPr lang="en-US" altLang="zh-CN" sz="2000" b="0" dirty="0"/>
              <a:t>=</a:t>
            </a:r>
            <a:r>
              <a:rPr lang="en-US" altLang="zh-CN" sz="2000" b="0" i="1" dirty="0"/>
              <a:t>e</a:t>
            </a:r>
            <a:r>
              <a:rPr lang="zh-CN" altLang="zh-CN" sz="2000" b="0" dirty="0"/>
              <a:t>一致的样本</a:t>
            </a:r>
            <a:r>
              <a:rPr lang="en-US" altLang="zh-CN" sz="2000" b="0" i="1" dirty="0"/>
              <a:t>Ɗ</a:t>
            </a:r>
            <a:r>
              <a:rPr lang="en-US" altLang="zh-CN" sz="2000" b="0" baseline="-25000" dirty="0"/>
              <a:t>1</a:t>
            </a:r>
            <a:r>
              <a:rPr lang="zh-CN" altLang="zh-CN" sz="2000" b="0" dirty="0"/>
              <a:t>作为初始样本</a:t>
            </a:r>
            <a:r>
              <a:rPr lang="zh-CN" altLang="en-US" sz="2000" b="0" dirty="0"/>
              <a:t>，</a:t>
            </a:r>
            <a:endParaRPr lang="en-US" altLang="zh-CN" sz="2000" b="0" dirty="0"/>
          </a:p>
          <a:p>
            <a:r>
              <a:rPr lang="zh-CN" altLang="en-US" sz="2000" b="0" dirty="0"/>
              <a:t>每一步都</a:t>
            </a:r>
            <a:r>
              <a:rPr lang="zh-CN" altLang="en-US" sz="2000" b="0" dirty="0">
                <a:solidFill>
                  <a:srgbClr val="FF0000"/>
                </a:solidFill>
              </a:rPr>
              <a:t>从当前样本出发</a:t>
            </a:r>
            <a:r>
              <a:rPr lang="zh-CN" altLang="en-US" sz="2000" b="0" dirty="0"/>
              <a:t>产生下一个样本</a:t>
            </a:r>
            <a:endParaRPr lang="en-US" altLang="zh-CN" sz="2000" b="0" dirty="0"/>
          </a:p>
        </p:txBody>
      </p:sp>
      <p:sp>
        <p:nvSpPr>
          <p:cNvPr id="6" name="矩形 5"/>
          <p:cNvSpPr/>
          <p:nvPr/>
        </p:nvSpPr>
        <p:spPr>
          <a:xfrm>
            <a:off x="1082727" y="3223092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步骤：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331640" y="3597027"/>
                <a:ext cx="7087646" cy="1752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1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）对于当前第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𝑖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−1</m:t>
                    </m:r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步，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b="0" dirty="0">
                  <a:latin typeface="+mn-lt"/>
                  <a:ea typeface="黑体" panose="02010609060101010101" pitchFamily="2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2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按某个顺序对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中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非证据变量逐个采样</a:t>
                </a:r>
                <a:endParaRPr lang="en-US" altLang="zh-CN" sz="1800" b="0" dirty="0">
                  <a:latin typeface="+mn-lt"/>
                  <a:ea typeface="黑体" panose="02010609060101010101" pitchFamily="2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3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设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是下一个待采样变量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，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根据分布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800" b="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800" b="0" i="1" baseline="-250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对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采样</a:t>
                </a:r>
                <a:endParaRPr lang="en-US" altLang="zh-CN" sz="1800" b="0" dirty="0">
                  <a:latin typeface="+mn-lt"/>
                  <a:ea typeface="黑体" panose="02010609060101010101" pitchFamily="2" charset="-122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（</a:t>
                </a:r>
                <a:r>
                  <a:rPr lang="en-US" altLang="zh-CN" sz="1800" b="0" dirty="0">
                    <a:latin typeface="+mn-lt"/>
                    <a:ea typeface="黑体" panose="02010609060101010101" pitchFamily="2" charset="-122"/>
                  </a:rPr>
                  <a:t>4</a:t>
                </a:r>
                <a:r>
                  <a:rPr lang="zh-CN" altLang="en-US" sz="1800" b="0" dirty="0">
                    <a:latin typeface="+mn-lt"/>
                    <a:ea typeface="黑体" panose="02010609060101010101" pitchFamily="2" charset="-122"/>
                  </a:rPr>
                  <a:t>）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用采样结果替代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中</a:t>
                </a:r>
                <a:r>
                  <a:rPr lang="en-US" altLang="zh-CN" sz="1800" b="0" i="1" dirty="0"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800" b="0" dirty="0">
                    <a:latin typeface="+mn-lt"/>
                    <a:ea typeface="黑体" panose="02010609060101010101" pitchFamily="2" charset="-122"/>
                  </a:rPr>
                  <a:t>的当前取值</a:t>
                </a:r>
                <a:endParaRPr lang="zh-CN" altLang="en-US" sz="18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597027"/>
                <a:ext cx="7087646" cy="1752531"/>
              </a:xfrm>
              <a:prstGeom prst="rect">
                <a:avLst/>
              </a:prstGeom>
              <a:blipFill>
                <a:blip r:embed="rId2"/>
                <a:stretch>
                  <a:fillRect l="-688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33991" y="5402014"/>
                <a:ext cx="7212230" cy="1268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mb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en-US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)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的马尔科夫覆盖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（包括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的直接孩子节点、直接父亲节点、以及直接孩子节点的其他父亲节点）上的变量集合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3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𝑧</m:t>
                    </m:r>
                    <m:r>
                      <a:rPr lang="en-US" altLang="zh-CN" sz="2000" b="0" i="1" baseline="-25000" dirty="0" smtClean="0"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mb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(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)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中的当前取值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91" y="5402014"/>
                <a:ext cx="7212230" cy="1268874"/>
              </a:xfrm>
              <a:prstGeom prst="rect">
                <a:avLst/>
              </a:prstGeom>
              <a:blipFill rotWithShape="1">
                <a:blip r:embed="rId3"/>
                <a:stretch>
                  <a:fillRect l="-7" t="-5" r="6" b="-2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56361" y="1988840"/>
                <a:ext cx="743127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hangingPunct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ℬ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</a:t>
                </a:r>
                <a:r>
                  <a:rPr lang="en-US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BN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η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：采样次数，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Ę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：证据变量，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e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：证据变量取值，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：查询变量，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：查询变量取值，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ρ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：非证据变量采样顺序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61" y="1988840"/>
                <a:ext cx="743127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" t="-3" r="-714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921579" y="2670827"/>
                <a:ext cx="7670688" cy="40054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随机生成一个样本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Ɗ</a:t>
                </a:r>
                <a:r>
                  <a:rPr lang="en-US" altLang="zh-CN" sz="1600" b="0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1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，使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Ę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=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e</a:t>
                </a:r>
                <a:endParaRPr lang="en-US" altLang="zh-CN" sz="16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If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=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ɋ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Then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←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+1</a:t>
                </a: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To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η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Do</a:t>
                </a: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←</a:t>
                </a: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Ɗ</a:t>
                </a:r>
                <a:r>
                  <a:rPr lang="en-US" altLang="zh-CN" sz="1600" i="1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i</a:t>
                </a:r>
                <a:r>
                  <a:rPr lang="en-US" altLang="zh-CN" sz="1600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sym typeface="Symbol" panose="05050102010706020507" pitchFamily="18" charset="2"/>
                  </a:rPr>
                  <a:t></a:t>
                </a:r>
                <a:r>
                  <a:rPr lang="en-US" altLang="zh-CN" sz="1600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1</a:t>
                </a: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 For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ρ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中每一个变量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Do</a:t>
                </a:r>
              </a:p>
              <a:p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	ɣ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←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𝑚𝑏</m:t>
                        </m:r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//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计算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的下一个状态，</a:t>
                </a:r>
                <a:r>
                  <a:rPr lang="en-US" altLang="zh-CN" sz="1600" b="0" i="1" dirty="0" err="1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en-US" altLang="zh-CN" sz="1600" b="0" i="1" baseline="-25000" dirty="0" err="1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i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为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的不同状态取值</a:t>
                </a:r>
                <a:endParaRPr lang="en-US" altLang="zh-CN" sz="16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	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生成一个随机数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ɤ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∈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[0,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ɣ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]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，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Z</a:t>
                </a:r>
                <a:r>
                  <a:rPr lang="zh-CN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的取值为</a:t>
                </a:r>
                <a:endParaRPr lang="en-US" altLang="zh-CN" sz="16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600" b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ɤ≤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𝑚𝑏</m:t>
                                  </m:r>
                                  <m:d>
                                    <m:d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≤ɤ≤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𝑚𝑏</m:t>
                                  </m:r>
                                  <m:d>
                                    <m:dPr>
                                      <m:ctrlPr>
                                        <a:rPr lang="zh-CN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e>
                              <m:r>
                                <a:rPr lang="en-US" altLang="zh-CN" sz="16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&amp;…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altLang="zh-CN" sz="160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	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0" dirty="0" err="1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←replace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6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)</a:t>
                </a:r>
                <a:r>
                  <a:rPr lang="en-US" altLang="zh-CN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    If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=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ɋ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 </a:t>
                </a:r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Then 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←</a:t>
                </a:r>
                <a:r>
                  <a:rPr lang="en-US" altLang="zh-CN" sz="16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m</a:t>
                </a:r>
                <a:r>
                  <a:rPr lang="en-US" altLang="zh-CN" sz="1600" b="0" i="1" baseline="-250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6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+1</a:t>
                </a:r>
              </a:p>
              <a:p>
                <a:r>
                  <a:rPr lang="en-US" altLang="zh-CN" sz="160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600" b="0" i="1" baseline="-25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zh-CN" altLang="en-US" sz="16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9" y="2670827"/>
                <a:ext cx="7670688" cy="4005455"/>
              </a:xfrm>
              <a:prstGeom prst="rect">
                <a:avLst/>
              </a:prstGeom>
              <a:blipFill>
                <a:blip r:embed="rId3"/>
                <a:stretch>
                  <a:fillRect l="-397" t="-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779912" y="5877272"/>
                <a:ext cx="5184576" cy="646331"/>
              </a:xfrm>
              <a:prstGeom prst="rect">
                <a:avLst/>
              </a:prstGeom>
              <a:solidFill>
                <a:schemeClr val="accent4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假设每个变量的取值状态有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种，其父变量共有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种组合，则算法的时间复杂度为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𝑂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𝜂</m:t>
                    </m:r>
                    <m:r>
                      <a:rPr lang="en-US" altLang="zh-CN" sz="1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  <m:r>
                      <a:rPr lang="en-US" altLang="zh-CN" sz="18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𝑧</m:t>
                    </m:r>
                    <m:r>
                      <a:rPr lang="en-US" altLang="zh-CN" sz="1800" b="0" i="1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1800" b="0" i="1" baseline="30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  <m:r>
                      <a:rPr lang="en-US" altLang="zh-CN" sz="18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zh-CN" altLang="en-US" sz="18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5877272"/>
                <a:ext cx="5184576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8" t="-54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2637018"/>
            <a:ext cx="51177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kern="0" dirty="0">
                <a:ea typeface="黑体" panose="02010609060101010101" pitchFamily="2" charset="-122"/>
              </a:rPr>
              <a:t>基于</a:t>
            </a:r>
            <a:r>
              <a:rPr lang="en-US" altLang="zh-CN" sz="2000" b="0" dirty="0">
                <a:ea typeface="黑体" panose="02010609060101010101" pitchFamily="2" charset="-122"/>
              </a:rPr>
              <a:t>Gibbs</a:t>
            </a:r>
            <a:r>
              <a:rPr lang="zh-CN" altLang="en-US" sz="2000" b="0" dirty="0">
                <a:ea typeface="黑体" panose="02010609060101010101" pitchFamily="2" charset="-122"/>
              </a:rPr>
              <a:t>采样算法近似</a:t>
            </a:r>
            <a:r>
              <a:rPr lang="zh-CN" altLang="zh-CN" sz="2000" b="0" dirty="0">
                <a:ea typeface="黑体" panose="02010609060101010101" pitchFamily="2" charset="-122"/>
              </a:rPr>
              <a:t>计算</a:t>
            </a:r>
            <a:r>
              <a:rPr lang="en-US" altLang="zh-CN" sz="2000" b="0" i="1" dirty="0">
                <a:ea typeface="黑体" panose="02010609060101010101" pitchFamily="2" charset="-122"/>
              </a:rPr>
              <a:t>P</a:t>
            </a:r>
            <a:r>
              <a:rPr lang="en-US" altLang="zh-CN" sz="2000" b="0" dirty="0">
                <a:ea typeface="黑体" panose="02010609060101010101" pitchFamily="2" charset="-122"/>
              </a:rPr>
              <a:t>(</a:t>
            </a:r>
            <a:r>
              <a:rPr lang="en-US" altLang="zh-CN" sz="2000" b="0" i="1" dirty="0">
                <a:ea typeface="黑体" panose="02010609060101010101" pitchFamily="2" charset="-122"/>
              </a:rPr>
              <a:t>S</a:t>
            </a:r>
            <a:r>
              <a:rPr lang="en-US" altLang="zh-CN" sz="2000" b="0" dirty="0">
                <a:ea typeface="黑体" panose="02010609060101010101" pitchFamily="2" charset="-122"/>
              </a:rPr>
              <a:t>|</a:t>
            </a:r>
            <a:r>
              <a:rPr lang="en-US" altLang="zh-CN" sz="2000" b="0" i="1" dirty="0">
                <a:ea typeface="黑体" panose="02010609060101010101" pitchFamily="2" charset="-122"/>
              </a:rPr>
              <a:t>L</a:t>
            </a:r>
            <a:r>
              <a:rPr lang="en-US" altLang="zh-CN" sz="2000" b="0" dirty="0">
                <a:ea typeface="黑体" panose="02010609060101010101" pitchFamily="2" charset="-122"/>
              </a:rPr>
              <a:t>=F)</a:t>
            </a:r>
            <a:endParaRPr lang="zh-CN" altLang="en-US" sz="2000" b="0" dirty="0">
              <a:ea typeface="黑体" panose="0201060906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600" y="2077519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采样的概率推理示例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36" y="3212979"/>
            <a:ext cx="4171938" cy="303542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43608" y="3115950"/>
            <a:ext cx="3888432" cy="3347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随机生成一个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与证据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=F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一致</a:t>
            </a: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的样本，假设为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={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 T,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=F}</a:t>
            </a:r>
            <a:endParaRPr lang="en-US" altLang="zh-CN" sz="19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生成样本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900" b="0" baseline="-25000" dirty="0">
                <a:latin typeface="+mn-lt"/>
                <a:ea typeface="黑体" panose="02010609060101010101" pitchFamily="2" charset="-122"/>
              </a:rPr>
              <a:t>2</a:t>
            </a:r>
            <a:endParaRPr lang="en-US" altLang="zh-CN" sz="19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算法从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900" b="0" baseline="-25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900" b="0" baseline="-2500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={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9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=F}</a:t>
            </a:r>
            <a:r>
              <a:rPr lang="zh-CN" altLang="zh-CN" sz="19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出发</a:t>
            </a: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，对非证据变量逐个采样</a:t>
            </a:r>
            <a:endParaRPr lang="en-US" altLang="zh-CN" sz="19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9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采样顺序为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&lt;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sz="1900" b="0" i="1" dirty="0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900" b="0" dirty="0">
                <a:latin typeface="+mn-lt"/>
                <a:ea typeface="黑体" panose="02010609060101010101" pitchFamily="2" charset="-122"/>
              </a:rPr>
              <a:t>&gt;</a:t>
            </a:r>
            <a:endParaRPr lang="zh-CN" altLang="en-US" sz="1900" b="0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957494" y="2073533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采样的概率推理示例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56" y="3212975"/>
            <a:ext cx="4354634" cy="31683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84882" y="2685530"/>
            <a:ext cx="1835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采样过程如下：</a:t>
            </a:r>
            <a:endParaRPr lang="zh-CN" altLang="en-US" sz="200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968" y="3140968"/>
            <a:ext cx="3899756" cy="3180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进行采样，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的概率分布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|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=T)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，假设采样结果为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800" b="0" baseline="-25000" dirty="0"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={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=F}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② 对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进行采样，此时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lang="zh-CN" altLang="zh-CN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，计算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F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的概率分布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|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 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=T)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。假设采样结果为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</a:t>
            </a:r>
            <a:r>
              <a:rPr lang="zh-CN" altLang="zh-CN" sz="1800" b="0" dirty="0">
                <a:latin typeface="+mn-lt"/>
                <a:ea typeface="黑体" panose="02010609060101010101" pitchFamily="2" charset="-122"/>
              </a:rPr>
              <a:t>，则有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800" b="0" baseline="-25000" dirty="0"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={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latin typeface="+mn-lt"/>
                <a:ea typeface="黑体" panose="02010609060101010101" pitchFamily="2" charset="-122"/>
              </a:rPr>
              <a:t>=F}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引例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1600" y="2054198"/>
            <a:ext cx="8021170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80000"/>
              <a:buFont typeface="Wingdings" panose="05000000000000000000" pitchFamily="2" charset="2"/>
              <a:buChar char="u"/>
            </a:pPr>
            <a:r>
              <a:rPr lang="zh-CN" altLang="zh-CN" sz="2200" dirty="0">
                <a:solidFill>
                  <a:srgbClr val="0000FF"/>
                </a:solidFill>
              </a:rPr>
              <a:t>概率推理（</a:t>
            </a:r>
            <a:r>
              <a:rPr lang="en-US" altLang="zh-CN" sz="2200" dirty="0">
                <a:solidFill>
                  <a:srgbClr val="0000FF"/>
                </a:solidFill>
              </a:rPr>
              <a:t>Probabilistic Inference</a:t>
            </a:r>
            <a:r>
              <a:rPr lang="zh-CN" altLang="zh-CN" sz="2200" dirty="0">
                <a:solidFill>
                  <a:srgbClr val="0000FF"/>
                </a:solidFill>
              </a:rPr>
              <a:t>）</a:t>
            </a:r>
            <a:r>
              <a:rPr lang="zh-CN" altLang="en-US" sz="2200" dirty="0"/>
              <a:t>基于概率论描述随机事件</a:t>
            </a:r>
            <a:endParaRPr lang="en-US" altLang="zh-CN" sz="2200" dirty="0"/>
          </a:p>
          <a:p>
            <a:pPr>
              <a:buSzPct val="80000"/>
            </a:pPr>
            <a:r>
              <a:rPr lang="zh-CN" altLang="en-US" sz="2200" dirty="0"/>
              <a:t>     带来的不确定性</a:t>
            </a:r>
          </a:p>
        </p:txBody>
      </p:sp>
      <p:sp>
        <p:nvSpPr>
          <p:cNvPr id="15" name="矩形 14"/>
          <p:cNvSpPr/>
          <p:nvPr/>
        </p:nvSpPr>
        <p:spPr>
          <a:xfrm>
            <a:off x="4191396" y="4310465"/>
            <a:ext cx="4558904" cy="185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CN" altLang="en-US" sz="18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常用模型：</a:t>
            </a:r>
            <a:endParaRPr lang="en-US" altLang="zh-CN" sz="1800" dirty="0">
              <a:solidFill>
                <a:srgbClr val="0000FF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贝叶斯网 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(Bayesian Network)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马尔科夫网 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(Markov Network)</a:t>
            </a:r>
          </a:p>
          <a:p>
            <a:pPr marL="285750" indent="-28575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条件随机场 </a:t>
            </a:r>
            <a:r>
              <a:rPr lang="en-US" altLang="zh-CN" sz="1800" b="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(Conditional Random Field)</a:t>
            </a:r>
          </a:p>
        </p:txBody>
      </p:sp>
      <p:sp>
        <p:nvSpPr>
          <p:cNvPr id="2" name="矩形 1"/>
          <p:cNvSpPr/>
          <p:nvPr/>
        </p:nvSpPr>
        <p:spPr>
          <a:xfrm>
            <a:off x="984424" y="4005064"/>
            <a:ext cx="5660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概率图模型（</a:t>
            </a:r>
            <a:r>
              <a:rPr lang="en-US" altLang="zh-CN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Probabilistic Graphical Model</a:t>
            </a:r>
            <a:r>
              <a:rPr lang="zh-CN" altLang="en-US" sz="2000" dirty="0">
                <a:solidFill>
                  <a:srgbClr val="0000FF"/>
                </a:solidFill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9174" y="3106400"/>
            <a:ext cx="1733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0" dirty="0">
                <a:solidFill>
                  <a:schemeClr val="hlink"/>
                </a:solidFill>
                <a:cs typeface="Times New Roman" panose="02020603050405020304" pitchFamily="18" charset="0"/>
              </a:rPr>
              <a:t>基于</a:t>
            </a:r>
            <a:r>
              <a:rPr lang="zh-CN" altLang="en-US" sz="2000" b="0" dirty="0">
                <a:solidFill>
                  <a:srgbClr val="FF0000"/>
                </a:solidFill>
                <a:cs typeface="Times New Roman" panose="02020603050405020304" pitchFamily="18" charset="0"/>
              </a:rPr>
              <a:t>专家经验</a:t>
            </a:r>
            <a:endParaRPr lang="en-US" altLang="zh-CN" sz="2000" b="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0" dirty="0">
                <a:solidFill>
                  <a:schemeClr val="hlink"/>
                </a:solidFill>
                <a:cs typeface="Times New Roman" panose="02020603050405020304" pitchFamily="18" charset="0"/>
              </a:rPr>
              <a:t>推理的局限性</a:t>
            </a:r>
            <a:endParaRPr lang="zh-CN" altLang="en-US" sz="2000" b="0" dirty="0"/>
          </a:p>
        </p:txBody>
      </p:sp>
      <p:sp>
        <p:nvSpPr>
          <p:cNvPr id="20" name="矩形 19"/>
          <p:cNvSpPr/>
          <p:nvPr/>
        </p:nvSpPr>
        <p:spPr>
          <a:xfrm>
            <a:off x="3779912" y="2996952"/>
            <a:ext cx="5212858" cy="926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80000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数据和知识来源多 </a:t>
            </a: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不同领域知识学习成本高昂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实际问题日益复杂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用户需求提高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85" y="3036752"/>
            <a:ext cx="839089" cy="839089"/>
          </a:xfrm>
          <a:prstGeom prst="rect">
            <a:avLst/>
          </a:prstGeom>
        </p:spPr>
      </p:pic>
      <p:sp>
        <p:nvSpPr>
          <p:cNvPr id="12" name="右大括号 11"/>
          <p:cNvSpPr/>
          <p:nvPr/>
        </p:nvSpPr>
        <p:spPr bwMode="auto">
          <a:xfrm rot="10800000">
            <a:off x="3575135" y="3118538"/>
            <a:ext cx="295607" cy="745163"/>
          </a:xfrm>
          <a:prstGeom prst="rightBrace">
            <a:avLst/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312" y="3523776"/>
            <a:ext cx="393685" cy="39368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1600" y="4365104"/>
            <a:ext cx="3070071" cy="1855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步骤：</a:t>
            </a:r>
            <a:endParaRPr lang="en-US" altLang="zh-CN" sz="1800" b="0" dirty="0">
              <a:solidFill>
                <a:srgbClr val="0000FF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将随机事件视为变量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构建变量间复杂依赖关系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设计概率推理算法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67744" y="6248400"/>
            <a:ext cx="5167124" cy="435623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txBody>
          <a:bodyPr wrap="square" tIns="0" bIns="72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应用场景：金融分析、故障检测、医疗诊断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···</a:t>
            </a:r>
            <a:endParaRPr lang="en-US" altLang="zh-CN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14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876114" y="2062937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采样的概率推理示例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05" y="2938870"/>
            <a:ext cx="4368855" cy="31786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6114" y="2699705"/>
            <a:ext cx="3899756" cy="3417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/>
              <a:t>③ 对</a:t>
            </a:r>
            <a:r>
              <a:rPr lang="en-US" altLang="zh-CN" sz="1800" b="0" i="1" dirty="0"/>
              <a:t>B</a:t>
            </a:r>
            <a:r>
              <a:rPr lang="zh-CN" altLang="zh-CN" sz="1800" b="0" dirty="0"/>
              <a:t>进行采样，此时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</a:t>
            </a:r>
            <a:r>
              <a:rPr lang="en-US" altLang="zh-CN" sz="1800" b="0" i="1" dirty="0">
                <a:solidFill>
                  <a:srgbClr val="FF0000"/>
                </a:solidFill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</a:rPr>
              <a:t>B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</a:rPr>
              <a:t>S</a:t>
            </a:r>
            <a:r>
              <a:rPr lang="zh-CN" altLang="zh-CN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i="1" dirty="0">
                <a:solidFill>
                  <a:srgbClr val="FF0000"/>
                </a:solidFill>
              </a:rPr>
              <a:t>A</a:t>
            </a:r>
            <a:r>
              <a:rPr lang="zh-CN" altLang="zh-CN" sz="1800" b="0" dirty="0">
                <a:solidFill>
                  <a:srgbClr val="FF0000"/>
                </a:solidFill>
              </a:rPr>
              <a:t>、</a:t>
            </a:r>
            <a:r>
              <a:rPr lang="en-US" altLang="zh-CN" sz="1800" b="0" i="1" dirty="0">
                <a:solidFill>
                  <a:srgbClr val="FF0000"/>
                </a:solidFill>
              </a:rPr>
              <a:t>L</a:t>
            </a:r>
            <a:r>
              <a:rPr lang="zh-CN" altLang="zh-CN" sz="1800" b="0" dirty="0">
                <a:solidFill>
                  <a:srgbClr val="FF0000"/>
                </a:solidFill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</a:rPr>
              <a:t>C</a:t>
            </a:r>
            <a:r>
              <a:rPr lang="zh-CN" altLang="zh-CN" sz="1800" b="0" dirty="0"/>
              <a:t>，因此，计算</a:t>
            </a:r>
            <a:r>
              <a:rPr lang="en-US" altLang="zh-CN" sz="1800" b="0" i="1" dirty="0"/>
              <a:t>B</a:t>
            </a:r>
            <a:r>
              <a:rPr lang="zh-CN" altLang="zh-CN" sz="1800" b="0" dirty="0"/>
              <a:t>的概率分布</a:t>
            </a:r>
            <a:r>
              <a:rPr lang="en-US" altLang="zh-CN" sz="1800" b="0" i="1" dirty="0"/>
              <a:t>P</a:t>
            </a:r>
            <a:r>
              <a:rPr lang="en-US" altLang="zh-CN" sz="1800" b="0" dirty="0"/>
              <a:t>(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|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=F)</a:t>
            </a:r>
            <a:r>
              <a:rPr lang="zh-CN" altLang="zh-CN" sz="1800" b="0" dirty="0"/>
              <a:t>，假设采样结果为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，则有</a:t>
            </a:r>
            <a:r>
              <a:rPr lang="en-US" altLang="zh-CN" sz="1800" b="0" i="1" dirty="0"/>
              <a:t>Ɗ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={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 T,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=F}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zh-CN" sz="1800" b="0" dirty="0"/>
              <a:t>④ 对</a:t>
            </a:r>
            <a:r>
              <a:rPr lang="en-US" altLang="zh-CN" sz="1800" b="0" i="1" dirty="0"/>
              <a:t>L</a:t>
            </a:r>
            <a:r>
              <a:rPr lang="zh-CN" altLang="zh-CN" sz="1800" b="0" dirty="0"/>
              <a:t>进行采样，此时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</a:t>
            </a:r>
            <a:r>
              <a:rPr lang="en-US" altLang="zh-CN" sz="1800" b="0" i="1" dirty="0">
                <a:solidFill>
                  <a:srgbClr val="FF0000"/>
                </a:solidFill>
              </a:rPr>
              <a:t>mb</a:t>
            </a:r>
            <a:r>
              <a:rPr lang="en-US" altLang="zh-CN" sz="1800" b="0" dirty="0">
                <a:solidFill>
                  <a:srgbClr val="FF0000"/>
                </a:solidFill>
              </a:rPr>
              <a:t>(</a:t>
            </a:r>
            <a:r>
              <a:rPr lang="en-US" altLang="zh-CN" sz="1800" b="0" i="1" dirty="0">
                <a:solidFill>
                  <a:srgbClr val="FF0000"/>
                </a:solidFill>
              </a:rPr>
              <a:t>L</a:t>
            </a:r>
            <a:r>
              <a:rPr lang="en-US" altLang="zh-CN" sz="1800" b="0" dirty="0">
                <a:solidFill>
                  <a:srgbClr val="FF0000"/>
                </a:solidFill>
              </a:rPr>
              <a:t>)</a:t>
            </a:r>
            <a:r>
              <a:rPr lang="zh-CN" altLang="zh-CN" sz="1800" b="0" dirty="0">
                <a:solidFill>
                  <a:srgbClr val="FF0000"/>
                </a:solidFill>
              </a:rPr>
              <a:t>包含节点</a:t>
            </a:r>
            <a:r>
              <a:rPr lang="en-US" altLang="zh-CN" sz="1800" b="0" i="1" dirty="0">
                <a:solidFill>
                  <a:srgbClr val="FF0000"/>
                </a:solidFill>
              </a:rPr>
              <a:t>B</a:t>
            </a:r>
            <a:r>
              <a:rPr lang="zh-CN" altLang="zh-CN" sz="1800" b="0" dirty="0">
                <a:solidFill>
                  <a:srgbClr val="FF0000"/>
                </a:solidFill>
              </a:rPr>
              <a:t>和</a:t>
            </a:r>
            <a:r>
              <a:rPr lang="en-US" altLang="zh-CN" sz="1800" b="0" i="1" dirty="0">
                <a:solidFill>
                  <a:srgbClr val="FF0000"/>
                </a:solidFill>
              </a:rPr>
              <a:t>C</a:t>
            </a:r>
            <a:r>
              <a:rPr lang="zh-CN" altLang="zh-CN" sz="1800" b="0" dirty="0"/>
              <a:t>，计算</a:t>
            </a:r>
            <a:r>
              <a:rPr lang="en-US" altLang="zh-CN" sz="1800" b="0" i="1" dirty="0"/>
              <a:t>L</a:t>
            </a:r>
            <a:r>
              <a:rPr lang="zh-CN" altLang="zh-CN" sz="1800" b="0" dirty="0"/>
              <a:t>的概率分布</a:t>
            </a:r>
            <a:r>
              <a:rPr lang="en-US" altLang="zh-CN" sz="1800" b="0" i="1" dirty="0"/>
              <a:t>P</a:t>
            </a:r>
            <a:r>
              <a:rPr lang="en-US" altLang="zh-CN" sz="1800" b="0" dirty="0"/>
              <a:t>(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|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=F)</a:t>
            </a:r>
            <a:r>
              <a:rPr lang="zh-CN" altLang="zh-CN" sz="1800" b="0" dirty="0"/>
              <a:t>，假设采样结果为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=T</a:t>
            </a:r>
            <a:r>
              <a:rPr lang="zh-CN" altLang="zh-CN" sz="1800" b="0" dirty="0"/>
              <a:t>，则有</a:t>
            </a:r>
            <a:r>
              <a:rPr lang="en-US" altLang="zh-CN" sz="1800" b="0" i="1" dirty="0"/>
              <a:t>Ɗ</a:t>
            </a:r>
            <a:r>
              <a:rPr lang="en-US" altLang="zh-CN" sz="1800" b="0" baseline="-25000" dirty="0"/>
              <a:t>2</a:t>
            </a:r>
            <a:r>
              <a:rPr lang="en-US" altLang="zh-CN" sz="1800" b="0" dirty="0"/>
              <a:t>={</a:t>
            </a:r>
            <a:r>
              <a:rPr lang="en-US" altLang="zh-CN" sz="1800" b="0" i="1" dirty="0"/>
              <a:t>S</a:t>
            </a:r>
            <a:r>
              <a:rPr lang="en-US" altLang="zh-CN" sz="1800" b="0" dirty="0"/>
              <a:t>=F, </a:t>
            </a:r>
            <a:r>
              <a:rPr lang="en-US" altLang="zh-CN" sz="1800" b="0" i="1" dirty="0"/>
              <a:t>A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B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L</a:t>
            </a:r>
            <a:r>
              <a:rPr lang="en-US" altLang="zh-CN" sz="1800" b="0" dirty="0"/>
              <a:t>=T, </a:t>
            </a:r>
            <a:r>
              <a:rPr lang="en-US" altLang="zh-CN" sz="1800" b="0" i="1" dirty="0"/>
              <a:t>C</a:t>
            </a:r>
            <a:r>
              <a:rPr lang="en-US" altLang="zh-CN" sz="1800" b="0" dirty="0"/>
              <a:t>=F}</a:t>
            </a:r>
            <a:endParaRPr lang="zh-CN" altLang="en-US" sz="1800" b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基于贝叶斯网的概率推理 (</a:t>
            </a:r>
            <a:r>
              <a:rPr lang="en-US" altLang="zh-CN" dirty="0">
                <a:ea typeface="黑体" panose="02010609060101010101" pitchFamily="2" charset="-122"/>
              </a:rPr>
              <a:t>15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071131"/>
            <a:ext cx="4373313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基于</a:t>
            </a:r>
            <a:r>
              <a:rPr lang="en-US" altLang="zh-CN" sz="2200" dirty="0">
                <a:solidFill>
                  <a:srgbClr val="0000FF"/>
                </a:solidFill>
                <a:ea typeface="黑体" panose="02010609060101010101" pitchFamily="2" charset="-122"/>
              </a:rPr>
              <a:t>Gibbs</a:t>
            </a:r>
            <a:r>
              <a:rPr lang="zh-CN" altLang="en-US" sz="2200" dirty="0">
                <a:solidFill>
                  <a:srgbClr val="0000FF"/>
                </a:solidFill>
                <a:ea typeface="黑体" panose="02010609060101010101" pitchFamily="2" charset="-122"/>
              </a:rPr>
              <a:t>采样的概率推理示例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1079612" y="2559031"/>
            <a:ext cx="69847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941920"/>
            <a:ext cx="4331304" cy="315137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0525" y="2748477"/>
            <a:ext cx="3899756" cy="197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⑤ 对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进行采样，此时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=T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，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mb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包含节点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，计算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的概率分布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P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|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=T)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，假设采样结果为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=F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，则有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800" b="0" baseline="-2500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={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=F,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=T, 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=F}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，即为</a:t>
            </a:r>
            <a:r>
              <a:rPr lang="en-US" altLang="zh-CN" sz="18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Ɗ</a:t>
            </a:r>
            <a:r>
              <a:rPr lang="en-US" altLang="zh-CN" sz="1800" b="0" baseline="-2500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2</a:t>
            </a:r>
            <a:r>
              <a:rPr lang="zh-CN" altLang="zh-CN" sz="18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的最终值</a:t>
            </a:r>
            <a:endParaRPr lang="zh-CN" altLang="en-US" sz="18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00748" y="4841814"/>
                <a:ext cx="3992016" cy="772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假设采样共得到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𝜂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个样本，其中满足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Q</a:t>
                </a:r>
                <a:r>
                  <a:rPr lang="en-US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=</a:t>
                </a:r>
                <a:r>
                  <a:rPr lang="en-US" altLang="zh-CN" sz="1800" b="0" i="1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</a:rPr>
                  <a:t>ɋ</a:t>
                </a:r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的有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sz="1800" b="0" i="1" baseline="-25000" dirty="0" err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zh-CN" sz="1800" b="0" dirty="0">
                    <a:solidFill>
                      <a:srgbClr val="00206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个，近似的后验概率为</a:t>
                </a:r>
                <a:endParaRPr lang="zh-CN" altLang="en-US" sz="18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48" y="4841814"/>
                <a:ext cx="3992016" cy="772006"/>
              </a:xfrm>
              <a:prstGeom prst="rect">
                <a:avLst/>
              </a:prstGeom>
              <a:blipFill rotWithShape="1">
                <a:blip r:embed="rId3"/>
                <a:stretch>
                  <a:fillRect l="-16" t="-74" r="10" b="-3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907704" y="5735881"/>
                <a:ext cx="1601977" cy="6206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CN" sz="1800" b="0" i="1" dirty="0">
                              <a:solidFill>
                                <a:srgbClr val="00206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Q</m:t>
                          </m:r>
                          <m:r>
                            <m:rPr>
                              <m:nor/>
                            </m:rPr>
                            <a:rPr lang="en-US" altLang="zh-CN" sz="1800" b="0" dirty="0">
                              <a:solidFill>
                                <a:srgbClr val="00206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zh-CN" sz="1800" b="0" i="1" dirty="0">
                              <a:solidFill>
                                <a:srgbClr val="002060"/>
                              </a:solidFill>
                              <a:latin typeface="+mn-lt"/>
                              <a:ea typeface="黑体" panose="02010609060101010101" pitchFamily="2" charset="-122"/>
                            </a:rPr>
                            <m:t>ɋ</m:t>
                          </m:r>
                        </m:e>
                      </m:d>
                      <m:r>
                        <a:rPr lang="zh-CN" altLang="en-US" sz="1800" b="0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zh-CN" altLang="en-US" sz="1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1800" b="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18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zh-CN" altLang="en-US" sz="1800" b="0" dirty="0">
                  <a:solidFill>
                    <a:srgbClr val="00206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735881"/>
                <a:ext cx="1601977" cy="6206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贝叶斯网概率推理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总结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2204864"/>
            <a:ext cx="7776864" cy="3881438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2" charset="-122"/>
              </a:rPr>
              <a:t>不确定性知识表示和处理能力，是智能系统走向实用的重要要求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indent="14605" eaLnBrk="1" hangingPunct="1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>
                <a:ea typeface="黑体" panose="02010609060101010101" pitchFamily="2" charset="-122"/>
              </a:rPr>
              <a:t>  概率图模型：图模型的概率性质，概率论</a:t>
            </a:r>
            <a:r>
              <a:rPr lang="en-US" altLang="zh-CN" sz="2000" dirty="0">
                <a:ea typeface="黑体" panose="02010609060101010101" pitchFamily="2" charset="-122"/>
              </a:rPr>
              <a:t>+</a:t>
            </a:r>
            <a:r>
              <a:rPr lang="zh-CN" altLang="en-US" sz="2000" dirty="0">
                <a:ea typeface="黑体" panose="02010609060101010101" pitchFamily="2" charset="-122"/>
              </a:rPr>
              <a:t>图论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indent="14605" eaLnBrk="1" hangingPunct="1">
              <a:lnSpc>
                <a:spcPts val="28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ea typeface="黑体" panose="02010609060101010101" pitchFamily="2" charset="-122"/>
              </a:rPr>
              <a:t> </a:t>
            </a:r>
            <a:r>
              <a:rPr lang="zh-CN" altLang="en-US" sz="2000" dirty="0">
                <a:ea typeface="黑体" panose="02010609060101010101" pitchFamily="2" charset="-122"/>
              </a:rPr>
              <a:t> 概率推理基本思想和分类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2" charset="-122"/>
              </a:rPr>
              <a:t>贝叶斯网的概念、参数学习和结构学习</a:t>
            </a:r>
          </a:p>
          <a:p>
            <a:pPr eaLnBrk="1" hangingPunct="1">
              <a:lnSpc>
                <a:spcPts val="2800"/>
              </a:lnSpc>
              <a:spcAft>
                <a:spcPts val="600"/>
              </a:spcAft>
            </a:pPr>
            <a:r>
              <a:rPr lang="zh-CN" altLang="en-US" sz="2000" dirty="0">
                <a:ea typeface="黑体" panose="02010609060101010101" pitchFamily="2" charset="-122"/>
              </a:rPr>
              <a:t>基于贝叶斯网的概率推理（精确推理，近似推理）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结语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214563"/>
            <a:ext cx="7076083" cy="38814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400" b="1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谢谢</a:t>
            </a:r>
            <a:r>
              <a:rPr lang="zh-CN" altLang="en-US" sz="4400" b="1" dirty="0"/>
              <a:t>！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03311"/>
            <a:ext cx="8335806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贝叶斯网（</a:t>
            </a: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Bayesian Network, 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）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2564904"/>
            <a:ext cx="6163572" cy="884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有向无环图（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Directed Acyclic Graph, DAG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rgbClr val="FF00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00"/>
              </a:lnSpc>
              <a:buFont typeface="Wingdings" panose="05000000000000000000" pitchFamily="2" charset="2"/>
              <a:buChar char="Ø"/>
            </a:pP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条件概率表（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Conditional Probability Table, CPT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977313" y="4433229"/>
                <a:ext cx="7632153" cy="2102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是一个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DAG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，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0" dirty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为节点的集合，</a:t>
                </a:r>
                <a:r>
                  <a:rPr lang="en-US" altLang="zh-CN" sz="2000" b="0" i="1" dirty="0">
                    <a:latin typeface="+mn-lt"/>
                    <a:ea typeface="黑体" panose="02010609060101010101" pitchFamily="2" charset="-122"/>
                  </a:rPr>
                  <a:t>E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为边的集合，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en-US" altLang="zh-CN" sz="2000" b="0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zh-CN" sz="2000" b="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表示节点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与节点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之间存在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</a:rPr>
                  <a:t>的依赖关系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</a:endParaRPr>
              </a:p>
              <a:p>
                <a:pPr marL="342900" indent="-342900">
                  <a:lnSpc>
                    <a:spcPts val="3000"/>
                  </a:lnSpc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000" b="0" dirty="0">
                    <a:latin typeface="+mn-lt"/>
                    <a:ea typeface="黑体" panose="02010609060101010101" pitchFamily="2" charset="-122"/>
                  </a:rPr>
                  <a:t>表示各节点参数的集合，包括每个节点所对应的</a:t>
                </a: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条件概率参数</a:t>
                </a:r>
                <a:endParaRPr lang="en-US" altLang="zh-CN" sz="2000" b="0" dirty="0">
                  <a:latin typeface="+mn-lt"/>
                  <a:ea typeface="黑体" panose="02010609060101010101" pitchFamily="2" charset="-122"/>
                </a:endParaRPr>
              </a:p>
              <a:p>
                <a:pPr>
                  <a:lnSpc>
                    <a:spcPts val="3000"/>
                  </a:lnSpc>
                  <a:buSzPct val="80000"/>
                </a:pPr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     离散情形下构成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CPT</a:t>
                </a:r>
                <a:endParaRPr lang="zh-CN" altLang="en-US" sz="2000" b="0" dirty="0"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3" y="4433229"/>
                <a:ext cx="7632153" cy="2102948"/>
              </a:xfrm>
              <a:prstGeom prst="rect">
                <a:avLst/>
              </a:prstGeom>
              <a:blipFill rotWithShape="1">
                <a:blip r:embed="rId2"/>
                <a:stretch>
                  <a:fillRect l="-1" t="-14" r="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700690" y="3586372"/>
            <a:ext cx="2735659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en-US" altLang="zh-CN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BN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定义</a:t>
            </a:r>
            <a:endParaRPr lang="zh-CN" altLang="en-US" sz="22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77313" y="4033824"/>
                <a:ext cx="4572000" cy="39940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lnSpc>
                    <a:spcPts val="2600"/>
                  </a:lnSpc>
                  <a:buFont typeface="Wingdings" panose="05000000000000000000" pitchFamily="2" charset="2"/>
                  <a:buChar char="w"/>
                </a:pP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BN</a:t>
                </a:r>
                <a:r>
                  <a:rPr lang="zh-CN" altLang="zh-CN" sz="2000" b="0" dirty="0"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表示为</a:t>
                </a:r>
                <a:r>
                  <a:rPr lang="zh-CN" altLang="zh-CN" sz="2000" b="0" dirty="0">
                    <a:solidFill>
                      <a:srgbClr val="FF0000"/>
                    </a:solidFill>
                    <a:latin typeface="+mn-lt"/>
                    <a:ea typeface="黑体" panose="02010609060101010101" pitchFamily="2" charset="-122"/>
                    <a:cs typeface="Times New Roman" panose="02020603050405020304" pitchFamily="18" charset="0"/>
                  </a:rPr>
                  <a:t>二元组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Ɓ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=(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𝐺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, </m:t>
                    </m:r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2" charset="-122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n-lt"/>
                    <a:ea typeface="黑体" panose="02010609060101010101" pitchFamily="2" charset="-122"/>
                  </a:rPr>
                  <a:t>：</a:t>
                </a:r>
                <a:r>
                  <a:rPr lang="en-US" altLang="zh-CN" sz="2000" b="0" dirty="0">
                    <a:latin typeface="+mn-lt"/>
                    <a:ea typeface="黑体" panose="02010609060101010101" pitchFamily="2" charset="-122"/>
                  </a:rPr>
                  <a:t> </a:t>
                </a:r>
                <a:endParaRPr lang="zh-CN" altLang="en-US" sz="2000" b="0" dirty="0">
                  <a:solidFill>
                    <a:srgbClr val="FF0000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3" y="4033824"/>
                <a:ext cx="4572000" cy="399405"/>
              </a:xfrm>
              <a:prstGeom prst="rect">
                <a:avLst/>
              </a:prstGeom>
              <a:blipFill rotWithShape="1">
                <a:blip r:embed="rId3"/>
                <a:stretch>
                  <a:fillRect l="-1" t="-76" r="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4213" y="2032000"/>
            <a:ext cx="8208962" cy="3686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2" charset="-122"/>
              </a:rPr>
              <a:t>简单的贝叶斯网</a:t>
            </a:r>
            <a:r>
              <a:rPr lang="zh-CN" altLang="en-US" sz="2400" dirty="0">
                <a:solidFill>
                  <a:srgbClr val="0000FF"/>
                </a:solidFill>
                <a:latin typeface="+mj-lt"/>
              </a:rPr>
              <a:t>实例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2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70" y="2481917"/>
            <a:ext cx="5112568" cy="3971528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1027124" y="3140968"/>
            <a:ext cx="2952328" cy="210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S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“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吸烟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A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“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发烧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B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“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呼吸困难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L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“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肺癌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”</a:t>
            </a:r>
          </a:p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altLang="zh-CN" sz="2000" b="0" i="1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：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“</a:t>
            </a:r>
            <a:r>
              <a:rPr lang="zh-CN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感染</a:t>
            </a:r>
            <a:r>
              <a:rPr lang="en-US" altLang="zh-CN" sz="20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</a:rPr>
              <a:t>COVID-19”</a:t>
            </a:r>
            <a:endParaRPr lang="en-US" altLang="zh-CN" sz="2000" b="0" i="1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2778" y="5409175"/>
            <a:ext cx="2952328" cy="732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600"/>
              </a:spcAft>
            </a:pP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变量为二值变量（取值为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T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zh-CN" altLang="zh-CN" sz="20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43608" y="2564904"/>
            <a:ext cx="16033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0" dirty="0">
                <a:solidFill>
                  <a:srgbClr val="00206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变量含义：</a:t>
            </a:r>
            <a:endParaRPr lang="zh-CN" altLang="en-US" sz="2200" b="0" dirty="0">
              <a:solidFill>
                <a:srgbClr val="00206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690" y="2124333"/>
            <a:ext cx="8208962" cy="36515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贝叶斯网的构建方法</a:t>
            </a: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贝叶斯网的基本概念 (</a:t>
            </a:r>
            <a:r>
              <a:rPr lang="en-US" altLang="zh-CN" dirty="0">
                <a:ea typeface="黑体" panose="02010609060101010101" pitchFamily="2" charset="-122"/>
              </a:rPr>
              <a:t>3</a:t>
            </a:r>
            <a:r>
              <a:rPr lang="zh-CN" altLang="en-US" dirty="0"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987618" y="2853542"/>
            <a:ext cx="7651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手工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构建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0690" y="4077072"/>
            <a:ext cx="2505814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600"/>
              </a:lnSpc>
              <a:buFont typeface="Wingdings" panose="05000000000000000000" pitchFamily="2" charset="2"/>
              <a:buChar char="w"/>
            </a:pPr>
            <a:r>
              <a:rPr lang="zh-CN" altLang="en-US" sz="2200" dirty="0">
                <a:solidFill>
                  <a:srgbClr val="0000FF"/>
                </a:solidFill>
                <a:latin typeface="+mn-lt"/>
                <a:ea typeface="黑体" panose="02010609060101010101" pitchFamily="2" charset="-122"/>
              </a:rPr>
              <a:t>贝叶斯网的应用</a:t>
            </a:r>
          </a:p>
        </p:txBody>
      </p:sp>
      <p:sp>
        <p:nvSpPr>
          <p:cNvPr id="5" name="矩形 4"/>
          <p:cNvSpPr/>
          <p:nvPr/>
        </p:nvSpPr>
        <p:spPr>
          <a:xfrm>
            <a:off x="4939176" y="4756816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故障诊断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14863" y="564029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因果推断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54215" y="564029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机器学习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4215" y="4757730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推荐系统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5295" y="2945131"/>
            <a:ext cx="15182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通过数据分</a:t>
            </a:r>
            <a:endParaRPr lang="en-US" altLang="zh-CN" sz="2000" b="0" dirty="0"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析构建</a:t>
            </a:r>
            <a:r>
              <a:rPr lang="en-US" altLang="zh-CN" sz="2000" b="0" dirty="0"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BN</a:t>
            </a:r>
            <a:endParaRPr lang="zh-CN" altLang="en-US" sz="2000" b="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42223" y="2797632"/>
            <a:ext cx="2408312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B05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模型可解释性高</a:t>
            </a:r>
            <a:endParaRPr lang="en-US" altLang="zh-CN" sz="1800" b="0" dirty="0">
              <a:solidFill>
                <a:srgbClr val="00B05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需要领域专家知识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     工作量大</a:t>
            </a:r>
            <a:endParaRPr lang="zh-CN" altLang="en-US" sz="1800" b="0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628" y="4629821"/>
            <a:ext cx="638200" cy="6382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637771"/>
            <a:ext cx="638200" cy="638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764" y="5523821"/>
            <a:ext cx="633064" cy="6330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976" y="5528659"/>
            <a:ext cx="638200" cy="6382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769174" y="2432147"/>
            <a:ext cx="2777720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>
                <a:solidFill>
                  <a:schemeClr val="accent1">
                    <a:lumMod val="50000"/>
                  </a:schemeClr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通过算法学习与数据尽可能吻合的模型</a:t>
            </a:r>
            <a:endParaRPr lang="en-US" altLang="zh-CN" sz="1800" b="0" dirty="0">
              <a:solidFill>
                <a:schemeClr val="accent1">
                  <a:lumMod val="50000"/>
                </a:schemeClr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B05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模型构建工作量小</a:t>
            </a:r>
            <a:endParaRPr lang="en-US" altLang="zh-CN" sz="1800" b="0" dirty="0">
              <a:solidFill>
                <a:srgbClr val="00B05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00B05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模型构建速度相对快</a:t>
            </a:r>
            <a:endParaRPr lang="en-US" altLang="zh-CN" sz="1800" b="0" dirty="0">
              <a:solidFill>
                <a:srgbClr val="00B05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  <a:cs typeface="Times New Roman" panose="02020603050405020304" pitchFamily="18" charset="0"/>
              </a:rPr>
              <a:t>得到的结构可能需要专家进一步优化</a:t>
            </a:r>
            <a:endParaRPr lang="en-US" altLang="zh-CN" sz="1800" b="0" dirty="0">
              <a:solidFill>
                <a:srgbClr val="FF0000"/>
              </a:solidFill>
              <a:latin typeface="+mn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右大括号 20"/>
          <p:cNvSpPr/>
          <p:nvPr/>
        </p:nvSpPr>
        <p:spPr bwMode="auto">
          <a:xfrm rot="10800000">
            <a:off x="1619670" y="2855008"/>
            <a:ext cx="338581" cy="971142"/>
          </a:xfrm>
          <a:prstGeom prst="rightBrace">
            <a:avLst>
              <a:gd name="adj1" fmla="val 2268"/>
              <a:gd name="adj2" fmla="val 50000"/>
            </a:avLst>
          </a:prstGeom>
          <a:noFill/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22" name="右大括号 21"/>
          <p:cNvSpPr/>
          <p:nvPr/>
        </p:nvSpPr>
        <p:spPr bwMode="auto">
          <a:xfrm rot="10800000">
            <a:off x="5520953" y="2420887"/>
            <a:ext cx="295607" cy="1755973"/>
          </a:xfrm>
          <a:prstGeom prst="rightBrace">
            <a:avLst>
              <a:gd name="adj1" fmla="val 105378"/>
              <a:gd name="adj2" fmla="val 50000"/>
            </a:avLst>
          </a:prstGeom>
          <a:noFill/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214563"/>
            <a:ext cx="6253163" cy="3881437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贝叶斯网概念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贝叶斯网参数学习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  <a:sym typeface="+mn-ea"/>
              </a:rPr>
              <a:t>贝叶斯网结构学习</a:t>
            </a:r>
            <a:endParaRPr lang="zh-CN" altLang="en-US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基于贝叶斯网的概率推理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a95f28e-95a4-44b1-859a-8d55278b0b1f"/>
  <p:tag name="COMMONDATA" val="eyJoZGlkIjoiZDk4ZDIwNjVhOGY1NGE5OGFiNTgwM2Y5MDk3ZmZl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80,&quot;width&quot;:7680}"/>
</p:tagLst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Designs\Straight Edge.pot</Template>
  <TotalTime>10</TotalTime>
  <Words>4312</Words>
  <Application>Microsoft Office PowerPoint</Application>
  <PresentationFormat>全屏显示(4:3)</PresentationFormat>
  <Paragraphs>572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黑体</vt:lpstr>
      <vt:lpstr>宋体</vt:lpstr>
      <vt:lpstr>Arial</vt:lpstr>
      <vt:lpstr>Cambria Math</vt:lpstr>
      <vt:lpstr>Times New Roman</vt:lpstr>
      <vt:lpstr>Wingdings</vt:lpstr>
      <vt:lpstr>Straight Edge</vt:lpstr>
      <vt:lpstr>第9章 贝叶斯网</vt:lpstr>
      <vt:lpstr>提纲</vt:lpstr>
      <vt:lpstr>引例</vt:lpstr>
      <vt:lpstr>引例</vt:lpstr>
      <vt:lpstr>提纲</vt:lpstr>
      <vt:lpstr>贝叶斯网的基本概念 (1)</vt:lpstr>
      <vt:lpstr>贝叶斯网的基本概念 (2)</vt:lpstr>
      <vt:lpstr>贝叶斯网的基本概念 (3)</vt:lpstr>
      <vt:lpstr>提纲</vt:lpstr>
      <vt:lpstr>参数学习 (1)</vt:lpstr>
      <vt:lpstr>参数学习 (2)</vt:lpstr>
      <vt:lpstr>参数学习 (3)</vt:lpstr>
      <vt:lpstr>参数学习 (4)</vt:lpstr>
      <vt:lpstr>参数学习 (5)</vt:lpstr>
      <vt:lpstr>参数学习 (6)</vt:lpstr>
      <vt:lpstr>参数学习 (7)</vt:lpstr>
      <vt:lpstr>参数学习 (8)</vt:lpstr>
      <vt:lpstr>参数学习 (9)</vt:lpstr>
      <vt:lpstr>提纲</vt:lpstr>
      <vt:lpstr>结构学习 (1)</vt:lpstr>
      <vt:lpstr>结构学习 (2)</vt:lpstr>
      <vt:lpstr>结构学习 (3)</vt:lpstr>
      <vt:lpstr>结构学习 (4)</vt:lpstr>
      <vt:lpstr>结构学习 (5)</vt:lpstr>
      <vt:lpstr>结构学习 (6)</vt:lpstr>
      <vt:lpstr>提纲</vt:lpstr>
      <vt:lpstr>基于贝叶斯网的概率推理 (1)</vt:lpstr>
      <vt:lpstr>基于贝叶斯网的概率推理 (2)</vt:lpstr>
      <vt:lpstr>基于贝叶斯网的概率推理 (3)</vt:lpstr>
      <vt:lpstr>基于贝叶斯网的概率推理 (4)</vt:lpstr>
      <vt:lpstr>基于贝叶斯网的概率推理 (5)</vt:lpstr>
      <vt:lpstr>基于贝叶斯网的概率推理 (6)</vt:lpstr>
      <vt:lpstr>基于贝叶斯网的概率推理 (7)</vt:lpstr>
      <vt:lpstr>基于贝叶斯网的概率推理 (8)</vt:lpstr>
      <vt:lpstr>基于贝叶斯网的概率推理 (9)</vt:lpstr>
      <vt:lpstr>基于贝叶斯网的概率推理 (10)</vt:lpstr>
      <vt:lpstr>基于贝叶斯网的概率推理 (11)</vt:lpstr>
      <vt:lpstr>基于贝叶斯网的概率推理 (12)</vt:lpstr>
      <vt:lpstr>基于贝叶斯网的概率推理 (13)</vt:lpstr>
      <vt:lpstr>基于贝叶斯网的概率推理 (14)</vt:lpstr>
      <vt:lpstr>基于贝叶斯网的概率推理 (15)</vt:lpstr>
      <vt:lpstr>提纲</vt:lpstr>
      <vt:lpstr>总结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344</cp:revision>
  <dcterms:created xsi:type="dcterms:W3CDTF">2113-01-01T00:00:00Z</dcterms:created>
  <dcterms:modified xsi:type="dcterms:W3CDTF">2024-09-24T03:29:20Z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03F499F3EF66406DA336A0651006BD85</vt:lpwstr>
  </property>
  <property fmtid="{D5CDD505-2E9C-101B-9397-08002B2CF9AE}" pid="3" name="KSOProductBuildVer">
    <vt:lpwstr>2052-12.1.0.15990</vt:lpwstr>
  </property>
</Properties>
</file>