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Lst>
  <p:sldSz cx="18288000" cy="10287000"/>
  <p:notesSz cx="6858000" cy="9144000"/>
  <p:embeddedFontLst>
    <p:embeddedFont>
      <p:font typeface="Montserrat Bold" charset="1" panose="00000800000000000000"/>
      <p:regular r:id="rId11"/>
    </p:embeddedFont>
    <p:embeddedFont>
      <p:font typeface="Montserrat" charset="1" panose="00000500000000000000"/>
      <p:regular r:id="rId12"/>
    </p:embeddedFont>
    <p:embeddedFont>
      <p:font typeface="Noto Serif Display" charset="1" panose="0202050208050502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5C7988"/>
        </a:solidFill>
      </p:bgPr>
    </p:bg>
    <p:spTree>
      <p:nvGrpSpPr>
        <p:cNvPr id="1" name=""/>
        <p:cNvGrpSpPr/>
        <p:nvPr/>
      </p:nvGrpSpPr>
      <p:grpSpPr>
        <a:xfrm>
          <a:off x="0" y="0"/>
          <a:ext cx="0" cy="0"/>
          <a:chOff x="0" y="0"/>
          <a:chExt cx="0" cy="0"/>
        </a:xfrm>
      </p:grpSpPr>
      <p:grpSp>
        <p:nvGrpSpPr>
          <p:cNvPr name="Group 2" id="2"/>
          <p:cNvGrpSpPr/>
          <p:nvPr/>
        </p:nvGrpSpPr>
        <p:grpSpPr>
          <a:xfrm rot="0">
            <a:off x="7335950" y="0"/>
            <a:ext cx="10952050" cy="10287000"/>
            <a:chOff x="0" y="0"/>
            <a:chExt cx="973516" cy="914400"/>
          </a:xfrm>
        </p:grpSpPr>
        <p:sp>
          <p:nvSpPr>
            <p:cNvPr name="Freeform 3" id="3"/>
            <p:cNvSpPr/>
            <p:nvPr/>
          </p:nvSpPr>
          <p:spPr>
            <a:xfrm flipH="false" flipV="false" rot="0">
              <a:off x="0" y="0"/>
              <a:ext cx="973516" cy="914400"/>
            </a:xfrm>
            <a:custGeom>
              <a:avLst/>
              <a:gdLst/>
              <a:ahLst/>
              <a:cxnLst/>
              <a:rect r="r" b="b" t="t" l="l"/>
              <a:pathLst>
                <a:path h="914400" w="973516">
                  <a:moveTo>
                    <a:pt x="62207" y="0"/>
                  </a:moveTo>
                  <a:lnTo>
                    <a:pt x="911309" y="0"/>
                  </a:lnTo>
                  <a:cubicBezTo>
                    <a:pt x="927807" y="0"/>
                    <a:pt x="943630" y="6554"/>
                    <a:pt x="955296" y="18220"/>
                  </a:cubicBezTo>
                  <a:cubicBezTo>
                    <a:pt x="966962" y="29886"/>
                    <a:pt x="973516" y="45708"/>
                    <a:pt x="973516" y="62207"/>
                  </a:cubicBezTo>
                  <a:lnTo>
                    <a:pt x="973516" y="852194"/>
                  </a:lnTo>
                  <a:cubicBezTo>
                    <a:pt x="973516" y="886549"/>
                    <a:pt x="945665" y="914400"/>
                    <a:pt x="911309" y="914400"/>
                  </a:cubicBezTo>
                  <a:lnTo>
                    <a:pt x="62207" y="914400"/>
                  </a:lnTo>
                  <a:cubicBezTo>
                    <a:pt x="45708" y="914400"/>
                    <a:pt x="29886" y="907846"/>
                    <a:pt x="18220" y="896180"/>
                  </a:cubicBezTo>
                  <a:cubicBezTo>
                    <a:pt x="6554" y="884514"/>
                    <a:pt x="0" y="868692"/>
                    <a:pt x="0" y="852194"/>
                  </a:cubicBezTo>
                  <a:lnTo>
                    <a:pt x="0" y="62207"/>
                  </a:lnTo>
                  <a:cubicBezTo>
                    <a:pt x="0" y="45708"/>
                    <a:pt x="6554" y="29886"/>
                    <a:pt x="18220" y="18220"/>
                  </a:cubicBezTo>
                  <a:cubicBezTo>
                    <a:pt x="29886" y="6554"/>
                    <a:pt x="45708" y="0"/>
                    <a:pt x="62207" y="0"/>
                  </a:cubicBezTo>
                  <a:close/>
                </a:path>
              </a:pathLst>
            </a:custGeom>
            <a:blipFill>
              <a:blip r:embed="rId2"/>
              <a:stretch>
                <a:fillRect l="0" t="-3232" r="0" b="-3232"/>
              </a:stretch>
            </a:blipFill>
          </p:spPr>
        </p:sp>
      </p:grpSp>
      <p:sp>
        <p:nvSpPr>
          <p:cNvPr name="TextBox 4" id="4"/>
          <p:cNvSpPr txBox="true"/>
          <p:nvPr/>
        </p:nvSpPr>
        <p:spPr>
          <a:xfrm rot="0">
            <a:off x="561101" y="2899097"/>
            <a:ext cx="6422650" cy="5229225"/>
          </a:xfrm>
          <a:prstGeom prst="rect">
            <a:avLst/>
          </a:prstGeom>
        </p:spPr>
        <p:txBody>
          <a:bodyPr anchor="t" rtlCol="false" tIns="0" lIns="0" bIns="0" rIns="0">
            <a:spAutoFit/>
          </a:bodyPr>
          <a:lstStyle/>
          <a:p>
            <a:pPr algn="l" marL="0" indent="0" lvl="0">
              <a:lnSpc>
                <a:spcPts val="13791"/>
              </a:lnSpc>
              <a:spcBef>
                <a:spcPct val="0"/>
              </a:spcBef>
            </a:pPr>
            <a:r>
              <a:rPr lang="en-US" b="true" sz="11493">
                <a:solidFill>
                  <a:srgbClr val="FFFFFF"/>
                </a:solidFill>
                <a:latin typeface="Montserrat Bold"/>
                <a:ea typeface="Montserrat Bold"/>
                <a:cs typeface="Montserrat Bold"/>
                <a:sym typeface="Montserrat Bold"/>
              </a:rPr>
              <a:t>Thuật toán Dijkstra</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5F5F5"/>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583023" y="5326519"/>
          <a:ext cx="15973978" cy="3390900"/>
        </p:xfrm>
        <a:graphic>
          <a:graphicData uri="http://schemas.openxmlformats.org/drawingml/2006/table">
            <a:tbl>
              <a:tblPr/>
              <a:tblGrid>
                <a:gridCol w="1451214"/>
                <a:gridCol w="2895513"/>
                <a:gridCol w="4215622"/>
                <a:gridCol w="2011412"/>
                <a:gridCol w="1190879"/>
                <a:gridCol w="886491"/>
                <a:gridCol w="948987"/>
                <a:gridCol w="1155682"/>
                <a:gridCol w="1218177"/>
              </a:tblGrid>
              <a:tr h="1329387">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STT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Đỉnh chưa được thăm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Đỉnh đã được thăm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Lân cận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30757">
                <a:tc>
                  <a:txBody>
                    <a:bodyPr anchor="t" rtlCol="false"/>
                    <a:lstStyle/>
                    <a:p>
                      <a:pPr algn="ctr">
                        <a:lnSpc>
                          <a:spcPts val="33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{1,2,3,4,5}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inf</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inf</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inf</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inf</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30757">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{2,3,4,5}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u =1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5C7988"/>
                          </a:solidFill>
                          <a:latin typeface="Montserrat"/>
                          <a:ea typeface="Montserrat"/>
                          <a:cs typeface="Montserrat"/>
                          <a:sym typeface="Montserrat"/>
                        </a:rPr>
                        <a:t>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inf</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inf</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1601332" y="635192"/>
            <a:ext cx="298996" cy="710817"/>
          </a:xfrm>
          <a:prstGeom prst="rect">
            <a:avLst/>
          </a:prstGeom>
        </p:spPr>
        <p:txBody>
          <a:bodyPr anchor="t" rtlCol="false" tIns="0" lIns="0" bIns="0" rIns="0">
            <a:spAutoFit/>
          </a:bodyPr>
          <a:lstStyle/>
          <a:p>
            <a:pPr algn="ctr">
              <a:lnSpc>
                <a:spcPts val="5896"/>
              </a:lnSpc>
              <a:spcBef>
                <a:spcPct val="0"/>
              </a:spcBef>
            </a:pPr>
            <a:r>
              <a:rPr lang="en-US" sz="4211">
                <a:solidFill>
                  <a:srgbClr val="000000"/>
                </a:solidFill>
                <a:latin typeface="Noto Serif Display"/>
                <a:ea typeface="Noto Serif Display"/>
                <a:cs typeface="Noto Serif Display"/>
                <a:sym typeface="Noto Serif Display"/>
              </a:rPr>
              <a:t>2</a:t>
            </a:r>
          </a:p>
        </p:txBody>
      </p:sp>
      <p:sp>
        <p:nvSpPr>
          <p:cNvPr name="TextBox 4" id="4"/>
          <p:cNvSpPr txBox="true"/>
          <p:nvPr/>
        </p:nvSpPr>
        <p:spPr>
          <a:xfrm rot="0">
            <a:off x="5633060" y="554586"/>
            <a:ext cx="298996" cy="710817"/>
          </a:xfrm>
          <a:prstGeom prst="rect">
            <a:avLst/>
          </a:prstGeom>
        </p:spPr>
        <p:txBody>
          <a:bodyPr anchor="t" rtlCol="false" tIns="0" lIns="0" bIns="0" rIns="0">
            <a:spAutoFit/>
          </a:bodyPr>
          <a:lstStyle/>
          <a:p>
            <a:pPr algn="ctr">
              <a:lnSpc>
                <a:spcPts val="5896"/>
              </a:lnSpc>
              <a:spcBef>
                <a:spcPct val="0"/>
              </a:spcBef>
            </a:pPr>
            <a:r>
              <a:rPr lang="en-US" sz="4211">
                <a:solidFill>
                  <a:srgbClr val="000000"/>
                </a:solidFill>
                <a:latin typeface="Noto Serif Display"/>
                <a:ea typeface="Noto Serif Display"/>
                <a:cs typeface="Noto Serif Display"/>
                <a:sym typeface="Noto Serif Display"/>
              </a:rPr>
              <a:t>2</a:t>
            </a:r>
          </a:p>
        </p:txBody>
      </p:sp>
      <p:sp>
        <p:nvSpPr>
          <p:cNvPr name="TextBox 5" id="5"/>
          <p:cNvSpPr txBox="true"/>
          <p:nvPr/>
        </p:nvSpPr>
        <p:spPr>
          <a:xfrm rot="0">
            <a:off x="6089021" y="3700894"/>
            <a:ext cx="249382" cy="595987"/>
          </a:xfrm>
          <a:prstGeom prst="rect">
            <a:avLst/>
          </a:prstGeom>
        </p:spPr>
        <p:txBody>
          <a:bodyPr anchor="t" rtlCol="false" tIns="0" lIns="0" bIns="0" rIns="0">
            <a:spAutoFit/>
          </a:bodyPr>
          <a:lstStyle/>
          <a:p>
            <a:pPr algn="ctr">
              <a:lnSpc>
                <a:spcPts val="4918"/>
              </a:lnSpc>
              <a:spcBef>
                <a:spcPct val="0"/>
              </a:spcBef>
            </a:pPr>
            <a:r>
              <a:rPr lang="en-US" sz="3513">
                <a:solidFill>
                  <a:srgbClr val="000000"/>
                </a:solidFill>
                <a:latin typeface="Noto Serif Display"/>
                <a:ea typeface="Noto Serif Display"/>
                <a:cs typeface="Noto Serif Display"/>
                <a:sym typeface="Noto Serif Display"/>
              </a:rPr>
              <a:t>6</a:t>
            </a:r>
          </a:p>
        </p:txBody>
      </p:sp>
      <p:sp>
        <p:nvSpPr>
          <p:cNvPr name="TextBox 6" id="6"/>
          <p:cNvSpPr txBox="true"/>
          <p:nvPr/>
        </p:nvSpPr>
        <p:spPr>
          <a:xfrm rot="0">
            <a:off x="1750830" y="3903372"/>
            <a:ext cx="298996" cy="710817"/>
          </a:xfrm>
          <a:prstGeom prst="rect">
            <a:avLst/>
          </a:prstGeom>
        </p:spPr>
        <p:txBody>
          <a:bodyPr anchor="t" rtlCol="false" tIns="0" lIns="0" bIns="0" rIns="0">
            <a:spAutoFit/>
          </a:bodyPr>
          <a:lstStyle/>
          <a:p>
            <a:pPr algn="ctr">
              <a:lnSpc>
                <a:spcPts val="5896"/>
              </a:lnSpc>
              <a:spcBef>
                <a:spcPct val="0"/>
              </a:spcBef>
            </a:pPr>
            <a:r>
              <a:rPr lang="en-US" sz="4211">
                <a:solidFill>
                  <a:srgbClr val="000000"/>
                </a:solidFill>
                <a:latin typeface="Noto Serif Display"/>
                <a:ea typeface="Noto Serif Display"/>
                <a:cs typeface="Noto Serif Display"/>
                <a:sym typeface="Noto Serif Display"/>
              </a:rPr>
              <a:t>7</a:t>
            </a:r>
          </a:p>
        </p:txBody>
      </p:sp>
      <p:sp>
        <p:nvSpPr>
          <p:cNvPr name="TextBox 7" id="7"/>
          <p:cNvSpPr txBox="true"/>
          <p:nvPr/>
        </p:nvSpPr>
        <p:spPr>
          <a:xfrm rot="0">
            <a:off x="4159056" y="2193690"/>
            <a:ext cx="298996" cy="710817"/>
          </a:xfrm>
          <a:prstGeom prst="rect">
            <a:avLst/>
          </a:prstGeom>
        </p:spPr>
        <p:txBody>
          <a:bodyPr anchor="t" rtlCol="false" tIns="0" lIns="0" bIns="0" rIns="0">
            <a:spAutoFit/>
          </a:bodyPr>
          <a:lstStyle/>
          <a:p>
            <a:pPr algn="ctr">
              <a:lnSpc>
                <a:spcPts val="5896"/>
              </a:lnSpc>
              <a:spcBef>
                <a:spcPct val="0"/>
              </a:spcBef>
            </a:pPr>
            <a:r>
              <a:rPr lang="en-US" sz="4211">
                <a:solidFill>
                  <a:srgbClr val="000000"/>
                </a:solidFill>
                <a:latin typeface="Noto Serif Display"/>
                <a:ea typeface="Noto Serif Display"/>
                <a:cs typeface="Noto Serif Display"/>
                <a:sym typeface="Noto Serif Display"/>
              </a:rPr>
              <a:t>3</a:t>
            </a:r>
          </a:p>
        </p:txBody>
      </p:sp>
      <p:grpSp>
        <p:nvGrpSpPr>
          <p:cNvPr name="Group 8" id="8"/>
          <p:cNvGrpSpPr/>
          <p:nvPr/>
        </p:nvGrpSpPr>
        <p:grpSpPr>
          <a:xfrm rot="0">
            <a:off x="14138" y="1858478"/>
            <a:ext cx="1137770" cy="1115706"/>
            <a:chOff x="0" y="0"/>
            <a:chExt cx="1040968" cy="1020782"/>
          </a:xfrm>
        </p:grpSpPr>
        <p:sp>
          <p:nvSpPr>
            <p:cNvPr name="Freeform 9" id="9"/>
            <p:cNvSpPr/>
            <p:nvPr/>
          </p:nvSpPr>
          <p:spPr>
            <a:xfrm flipH="false" flipV="false" rot="0">
              <a:off x="0" y="0"/>
              <a:ext cx="1040968" cy="1020782"/>
            </a:xfrm>
            <a:custGeom>
              <a:avLst/>
              <a:gdLst/>
              <a:ahLst/>
              <a:cxnLst/>
              <a:rect r="r" b="b" t="t" l="l"/>
              <a:pathLst>
                <a:path h="1020782" w="1040968">
                  <a:moveTo>
                    <a:pt x="520484" y="0"/>
                  </a:moveTo>
                  <a:cubicBezTo>
                    <a:pt x="233029" y="0"/>
                    <a:pt x="0" y="228510"/>
                    <a:pt x="0" y="510391"/>
                  </a:cubicBezTo>
                  <a:cubicBezTo>
                    <a:pt x="0" y="792272"/>
                    <a:pt x="233029" y="1020782"/>
                    <a:pt x="520484" y="1020782"/>
                  </a:cubicBezTo>
                  <a:cubicBezTo>
                    <a:pt x="807940" y="1020782"/>
                    <a:pt x="1040968" y="792272"/>
                    <a:pt x="1040968" y="510391"/>
                  </a:cubicBezTo>
                  <a:cubicBezTo>
                    <a:pt x="1040968" y="228510"/>
                    <a:pt x="807940" y="0"/>
                    <a:pt x="520484" y="0"/>
                  </a:cubicBezTo>
                  <a:close/>
                </a:path>
              </a:pathLst>
            </a:custGeom>
            <a:solidFill>
              <a:srgbClr val="FFFFFF"/>
            </a:solidFill>
            <a:ln w="38100" cap="sq">
              <a:solidFill>
                <a:srgbClr val="000000"/>
              </a:solidFill>
              <a:prstDash val="solid"/>
              <a:miter/>
            </a:ln>
          </p:spPr>
        </p:sp>
        <p:sp>
          <p:nvSpPr>
            <p:cNvPr name="TextBox 10" id="10"/>
            <p:cNvSpPr txBox="true"/>
            <p:nvPr/>
          </p:nvSpPr>
          <p:spPr>
            <a:xfrm>
              <a:off x="97591" y="29023"/>
              <a:ext cx="845787" cy="896060"/>
            </a:xfrm>
            <a:prstGeom prst="rect">
              <a:avLst/>
            </a:prstGeom>
          </p:spPr>
          <p:txBody>
            <a:bodyPr anchor="ctr" rtlCol="false" tIns="50800" lIns="50800" bIns="50800" rIns="50800"/>
            <a:lstStyle/>
            <a:p>
              <a:pPr algn="ctr">
                <a:lnSpc>
                  <a:spcPts val="4619"/>
                </a:lnSpc>
                <a:spcBef>
                  <a:spcPct val="0"/>
                </a:spcBef>
              </a:pPr>
              <a:r>
                <a:rPr lang="en-US" sz="3299">
                  <a:solidFill>
                    <a:srgbClr val="000000"/>
                  </a:solidFill>
                  <a:latin typeface="Noto Serif Display"/>
                  <a:ea typeface="Noto Serif Display"/>
                  <a:cs typeface="Noto Serif Display"/>
                  <a:sym typeface="Noto Serif Display"/>
                </a:rPr>
                <a:t>1</a:t>
              </a:r>
            </a:p>
          </p:txBody>
        </p:sp>
      </p:grpSp>
      <p:grpSp>
        <p:nvGrpSpPr>
          <p:cNvPr name="Group 11" id="11"/>
          <p:cNvGrpSpPr/>
          <p:nvPr/>
        </p:nvGrpSpPr>
        <p:grpSpPr>
          <a:xfrm rot="0">
            <a:off x="6338403" y="2059959"/>
            <a:ext cx="1137770" cy="1115706"/>
            <a:chOff x="0" y="0"/>
            <a:chExt cx="1040968" cy="1020782"/>
          </a:xfrm>
        </p:grpSpPr>
        <p:sp>
          <p:nvSpPr>
            <p:cNvPr name="Freeform 12" id="12"/>
            <p:cNvSpPr/>
            <p:nvPr/>
          </p:nvSpPr>
          <p:spPr>
            <a:xfrm flipH="false" flipV="false" rot="0">
              <a:off x="0" y="0"/>
              <a:ext cx="1040968" cy="1020782"/>
            </a:xfrm>
            <a:custGeom>
              <a:avLst/>
              <a:gdLst/>
              <a:ahLst/>
              <a:cxnLst/>
              <a:rect r="r" b="b" t="t" l="l"/>
              <a:pathLst>
                <a:path h="1020782" w="1040968">
                  <a:moveTo>
                    <a:pt x="520484" y="0"/>
                  </a:moveTo>
                  <a:cubicBezTo>
                    <a:pt x="233029" y="0"/>
                    <a:pt x="0" y="228510"/>
                    <a:pt x="0" y="510391"/>
                  </a:cubicBezTo>
                  <a:cubicBezTo>
                    <a:pt x="0" y="792272"/>
                    <a:pt x="233029" y="1020782"/>
                    <a:pt x="520484" y="1020782"/>
                  </a:cubicBezTo>
                  <a:cubicBezTo>
                    <a:pt x="807940" y="1020782"/>
                    <a:pt x="1040968" y="792272"/>
                    <a:pt x="1040968" y="510391"/>
                  </a:cubicBezTo>
                  <a:cubicBezTo>
                    <a:pt x="1040968" y="228510"/>
                    <a:pt x="807940" y="0"/>
                    <a:pt x="520484" y="0"/>
                  </a:cubicBezTo>
                  <a:close/>
                </a:path>
              </a:pathLst>
            </a:custGeom>
            <a:solidFill>
              <a:srgbClr val="FFFFFF"/>
            </a:solidFill>
            <a:ln w="38100" cap="sq">
              <a:solidFill>
                <a:srgbClr val="000000"/>
              </a:solidFill>
              <a:prstDash val="solid"/>
              <a:miter/>
            </a:ln>
          </p:spPr>
        </p:sp>
        <p:sp>
          <p:nvSpPr>
            <p:cNvPr name="TextBox 13" id="13"/>
            <p:cNvSpPr txBox="true"/>
            <p:nvPr/>
          </p:nvSpPr>
          <p:spPr>
            <a:xfrm>
              <a:off x="97591" y="29023"/>
              <a:ext cx="845787" cy="896060"/>
            </a:xfrm>
            <a:prstGeom prst="rect">
              <a:avLst/>
            </a:prstGeom>
          </p:spPr>
          <p:txBody>
            <a:bodyPr anchor="ctr" rtlCol="false" tIns="50800" lIns="50800" bIns="50800" rIns="50800"/>
            <a:lstStyle/>
            <a:p>
              <a:pPr algn="ctr">
                <a:lnSpc>
                  <a:spcPts val="4619"/>
                </a:lnSpc>
                <a:spcBef>
                  <a:spcPct val="0"/>
                </a:spcBef>
              </a:pPr>
              <a:r>
                <a:rPr lang="en-US" sz="3299">
                  <a:solidFill>
                    <a:srgbClr val="000000"/>
                  </a:solidFill>
                  <a:latin typeface="Noto Serif Display"/>
                  <a:ea typeface="Noto Serif Display"/>
                  <a:cs typeface="Noto Serif Display"/>
                  <a:sym typeface="Noto Serif Display"/>
                </a:rPr>
                <a:t>4</a:t>
              </a:r>
            </a:p>
          </p:txBody>
        </p:sp>
      </p:grpSp>
      <p:grpSp>
        <p:nvGrpSpPr>
          <p:cNvPr name="Group 14" id="14"/>
          <p:cNvGrpSpPr/>
          <p:nvPr/>
        </p:nvGrpSpPr>
        <p:grpSpPr>
          <a:xfrm rot="0">
            <a:off x="3320282" y="3763138"/>
            <a:ext cx="1137770" cy="1115706"/>
            <a:chOff x="0" y="0"/>
            <a:chExt cx="1040968" cy="1020782"/>
          </a:xfrm>
        </p:grpSpPr>
        <p:sp>
          <p:nvSpPr>
            <p:cNvPr name="Freeform 15" id="15"/>
            <p:cNvSpPr/>
            <p:nvPr/>
          </p:nvSpPr>
          <p:spPr>
            <a:xfrm flipH="false" flipV="false" rot="0">
              <a:off x="0" y="0"/>
              <a:ext cx="1040968" cy="1020782"/>
            </a:xfrm>
            <a:custGeom>
              <a:avLst/>
              <a:gdLst/>
              <a:ahLst/>
              <a:cxnLst/>
              <a:rect r="r" b="b" t="t" l="l"/>
              <a:pathLst>
                <a:path h="1020782" w="1040968">
                  <a:moveTo>
                    <a:pt x="520484" y="0"/>
                  </a:moveTo>
                  <a:cubicBezTo>
                    <a:pt x="233029" y="0"/>
                    <a:pt x="0" y="228510"/>
                    <a:pt x="0" y="510391"/>
                  </a:cubicBezTo>
                  <a:cubicBezTo>
                    <a:pt x="0" y="792272"/>
                    <a:pt x="233029" y="1020782"/>
                    <a:pt x="520484" y="1020782"/>
                  </a:cubicBezTo>
                  <a:cubicBezTo>
                    <a:pt x="807940" y="1020782"/>
                    <a:pt x="1040968" y="792272"/>
                    <a:pt x="1040968" y="510391"/>
                  </a:cubicBezTo>
                  <a:cubicBezTo>
                    <a:pt x="1040968" y="228510"/>
                    <a:pt x="807940" y="0"/>
                    <a:pt x="520484" y="0"/>
                  </a:cubicBezTo>
                  <a:close/>
                </a:path>
              </a:pathLst>
            </a:custGeom>
            <a:solidFill>
              <a:srgbClr val="FFFFFF"/>
            </a:solidFill>
            <a:ln w="38100" cap="sq">
              <a:solidFill>
                <a:srgbClr val="000000"/>
              </a:solidFill>
              <a:prstDash val="solid"/>
              <a:miter/>
            </a:ln>
          </p:spPr>
        </p:sp>
        <p:sp>
          <p:nvSpPr>
            <p:cNvPr name="TextBox 16" id="16"/>
            <p:cNvSpPr txBox="true"/>
            <p:nvPr/>
          </p:nvSpPr>
          <p:spPr>
            <a:xfrm>
              <a:off x="97591" y="29023"/>
              <a:ext cx="845787" cy="896060"/>
            </a:xfrm>
            <a:prstGeom prst="rect">
              <a:avLst/>
            </a:prstGeom>
          </p:spPr>
          <p:txBody>
            <a:bodyPr anchor="ctr" rtlCol="false" tIns="50800" lIns="50800" bIns="50800" rIns="50800"/>
            <a:lstStyle/>
            <a:p>
              <a:pPr algn="ctr">
                <a:lnSpc>
                  <a:spcPts val="4619"/>
                </a:lnSpc>
                <a:spcBef>
                  <a:spcPct val="0"/>
                </a:spcBef>
              </a:pPr>
              <a:r>
                <a:rPr lang="en-US" sz="3299">
                  <a:solidFill>
                    <a:srgbClr val="000000"/>
                  </a:solidFill>
                  <a:latin typeface="Noto Serif Display"/>
                  <a:ea typeface="Noto Serif Display"/>
                  <a:cs typeface="Noto Serif Display"/>
                  <a:sym typeface="Noto Serif Display"/>
                </a:rPr>
                <a:t>2</a:t>
              </a:r>
            </a:p>
          </p:txBody>
        </p:sp>
      </p:grpSp>
      <p:grpSp>
        <p:nvGrpSpPr>
          <p:cNvPr name="Group 17" id="17"/>
          <p:cNvGrpSpPr/>
          <p:nvPr/>
        </p:nvGrpSpPr>
        <p:grpSpPr>
          <a:xfrm rot="0">
            <a:off x="3199890" y="269505"/>
            <a:ext cx="1137770" cy="1115706"/>
            <a:chOff x="0" y="0"/>
            <a:chExt cx="1040968" cy="1020782"/>
          </a:xfrm>
        </p:grpSpPr>
        <p:sp>
          <p:nvSpPr>
            <p:cNvPr name="Freeform 18" id="18"/>
            <p:cNvSpPr/>
            <p:nvPr/>
          </p:nvSpPr>
          <p:spPr>
            <a:xfrm flipH="false" flipV="false" rot="0">
              <a:off x="0" y="0"/>
              <a:ext cx="1040968" cy="1020782"/>
            </a:xfrm>
            <a:custGeom>
              <a:avLst/>
              <a:gdLst/>
              <a:ahLst/>
              <a:cxnLst/>
              <a:rect r="r" b="b" t="t" l="l"/>
              <a:pathLst>
                <a:path h="1020782" w="1040968">
                  <a:moveTo>
                    <a:pt x="520484" y="0"/>
                  </a:moveTo>
                  <a:cubicBezTo>
                    <a:pt x="233029" y="0"/>
                    <a:pt x="0" y="228510"/>
                    <a:pt x="0" y="510391"/>
                  </a:cubicBezTo>
                  <a:cubicBezTo>
                    <a:pt x="0" y="792272"/>
                    <a:pt x="233029" y="1020782"/>
                    <a:pt x="520484" y="1020782"/>
                  </a:cubicBezTo>
                  <a:cubicBezTo>
                    <a:pt x="807940" y="1020782"/>
                    <a:pt x="1040968" y="792272"/>
                    <a:pt x="1040968" y="510391"/>
                  </a:cubicBezTo>
                  <a:cubicBezTo>
                    <a:pt x="1040968" y="228510"/>
                    <a:pt x="807940" y="0"/>
                    <a:pt x="520484" y="0"/>
                  </a:cubicBezTo>
                  <a:close/>
                </a:path>
              </a:pathLst>
            </a:custGeom>
            <a:solidFill>
              <a:srgbClr val="FFFFFF"/>
            </a:solidFill>
            <a:ln w="38100" cap="sq">
              <a:solidFill>
                <a:srgbClr val="000000"/>
              </a:solidFill>
              <a:prstDash val="solid"/>
              <a:miter/>
            </a:ln>
          </p:spPr>
        </p:sp>
        <p:sp>
          <p:nvSpPr>
            <p:cNvPr name="TextBox 19" id="19"/>
            <p:cNvSpPr txBox="true"/>
            <p:nvPr/>
          </p:nvSpPr>
          <p:spPr>
            <a:xfrm>
              <a:off x="97591" y="29023"/>
              <a:ext cx="845787" cy="896060"/>
            </a:xfrm>
            <a:prstGeom prst="rect">
              <a:avLst/>
            </a:prstGeom>
          </p:spPr>
          <p:txBody>
            <a:bodyPr anchor="ctr" rtlCol="false" tIns="50800" lIns="50800" bIns="50800" rIns="50800"/>
            <a:lstStyle/>
            <a:p>
              <a:pPr algn="ctr">
                <a:lnSpc>
                  <a:spcPts val="4619"/>
                </a:lnSpc>
                <a:spcBef>
                  <a:spcPct val="0"/>
                </a:spcBef>
              </a:pPr>
              <a:r>
                <a:rPr lang="en-US" sz="3299">
                  <a:solidFill>
                    <a:srgbClr val="000000"/>
                  </a:solidFill>
                  <a:latin typeface="Noto Serif Display"/>
                  <a:ea typeface="Noto Serif Display"/>
                  <a:cs typeface="Noto Serif Display"/>
                  <a:sym typeface="Noto Serif Display"/>
                </a:rPr>
                <a:t>3</a:t>
              </a:r>
            </a:p>
          </p:txBody>
        </p:sp>
      </p:grpSp>
      <p:sp>
        <p:nvSpPr>
          <p:cNvPr name="AutoShape 20" id="20"/>
          <p:cNvSpPr/>
          <p:nvPr/>
        </p:nvSpPr>
        <p:spPr>
          <a:xfrm flipV="true">
            <a:off x="4458052" y="3175665"/>
            <a:ext cx="2449236" cy="1145326"/>
          </a:xfrm>
          <a:prstGeom prst="line">
            <a:avLst/>
          </a:prstGeom>
          <a:ln cap="flat" w="38100">
            <a:solidFill>
              <a:srgbClr val="000000"/>
            </a:solidFill>
            <a:prstDash val="solid"/>
            <a:headEnd type="none" len="sm" w="sm"/>
            <a:tailEnd type="none" len="sm" w="sm"/>
          </a:ln>
        </p:spPr>
      </p:sp>
      <p:sp>
        <p:nvSpPr>
          <p:cNvPr name="AutoShape 21" id="21"/>
          <p:cNvSpPr/>
          <p:nvPr/>
        </p:nvSpPr>
        <p:spPr>
          <a:xfrm>
            <a:off x="583023" y="2974184"/>
            <a:ext cx="2737259" cy="1346807"/>
          </a:xfrm>
          <a:prstGeom prst="line">
            <a:avLst/>
          </a:prstGeom>
          <a:ln cap="flat" w="38100">
            <a:solidFill>
              <a:srgbClr val="000000"/>
            </a:solidFill>
            <a:prstDash val="solid"/>
            <a:headEnd type="none" len="sm" w="sm"/>
            <a:tailEnd type="none" len="sm" w="sm"/>
          </a:ln>
        </p:spPr>
      </p:sp>
      <p:sp>
        <p:nvSpPr>
          <p:cNvPr name="AutoShape 22" id="22"/>
          <p:cNvSpPr/>
          <p:nvPr/>
        </p:nvSpPr>
        <p:spPr>
          <a:xfrm flipV="true">
            <a:off x="583023" y="827358"/>
            <a:ext cx="2616867" cy="1031120"/>
          </a:xfrm>
          <a:prstGeom prst="line">
            <a:avLst/>
          </a:prstGeom>
          <a:ln cap="flat" w="38100">
            <a:solidFill>
              <a:srgbClr val="000000"/>
            </a:solidFill>
            <a:prstDash val="solid"/>
            <a:headEnd type="none" len="sm" w="sm"/>
            <a:tailEnd type="none" len="sm" w="sm"/>
          </a:ln>
        </p:spPr>
      </p:sp>
      <p:sp>
        <p:nvSpPr>
          <p:cNvPr name="AutoShape 23" id="23"/>
          <p:cNvSpPr/>
          <p:nvPr/>
        </p:nvSpPr>
        <p:spPr>
          <a:xfrm>
            <a:off x="4337660" y="827358"/>
            <a:ext cx="2000742" cy="1031120"/>
          </a:xfrm>
          <a:prstGeom prst="line">
            <a:avLst/>
          </a:prstGeom>
          <a:ln cap="flat" w="38100">
            <a:solidFill>
              <a:srgbClr val="000000"/>
            </a:solidFill>
            <a:prstDash val="solid"/>
            <a:headEnd type="none" len="sm" w="sm"/>
            <a:tailEnd type="none" len="sm" w="sm"/>
          </a:ln>
        </p:spPr>
      </p:sp>
      <p:sp>
        <p:nvSpPr>
          <p:cNvPr name="AutoShape 24" id="24"/>
          <p:cNvSpPr/>
          <p:nvPr/>
        </p:nvSpPr>
        <p:spPr>
          <a:xfrm>
            <a:off x="3768775" y="1385211"/>
            <a:ext cx="568885" cy="2060618"/>
          </a:xfrm>
          <a:prstGeom prst="line">
            <a:avLst/>
          </a:prstGeom>
          <a:ln cap="flat" w="38100">
            <a:solidFill>
              <a:srgbClr val="000000"/>
            </a:solidFill>
            <a:prstDash val="solid"/>
            <a:headEnd type="none" len="sm" w="sm"/>
            <a:tailEnd type="none" len="sm" w="sm"/>
          </a:ln>
        </p:spPr>
      </p:sp>
      <p:sp>
        <p:nvSpPr>
          <p:cNvPr name="TextBox 25" id="25"/>
          <p:cNvSpPr txBox="true"/>
          <p:nvPr/>
        </p:nvSpPr>
        <p:spPr>
          <a:xfrm rot="0">
            <a:off x="9657358" y="1883962"/>
            <a:ext cx="7352556" cy="695656"/>
          </a:xfrm>
          <a:prstGeom prst="rect">
            <a:avLst/>
          </a:prstGeom>
        </p:spPr>
        <p:txBody>
          <a:bodyPr anchor="t" rtlCol="false" tIns="0" lIns="0" bIns="0" rIns="0">
            <a:spAutoFit/>
          </a:bodyPr>
          <a:lstStyle/>
          <a:p>
            <a:pPr algn="ctr">
              <a:lnSpc>
                <a:spcPts val="5756"/>
              </a:lnSpc>
              <a:spcBef>
                <a:spcPct val="0"/>
              </a:spcBef>
            </a:pPr>
            <a:r>
              <a:rPr lang="en-US" b="true" sz="4111">
                <a:solidFill>
                  <a:srgbClr val="000000"/>
                </a:solidFill>
                <a:latin typeface="Montserrat Bold"/>
                <a:ea typeface="Montserrat Bold"/>
                <a:cs typeface="Montserrat Bold"/>
                <a:sym typeface="Montserrat Bold"/>
              </a:rPr>
              <a:t>d[v]= min(d[v] ; d[u] + [u,v])</a:t>
            </a:r>
          </a:p>
        </p:txBody>
      </p:sp>
      <p:sp>
        <p:nvSpPr>
          <p:cNvPr name="TextBox 26" id="26"/>
          <p:cNvSpPr txBox="true"/>
          <p:nvPr/>
        </p:nvSpPr>
        <p:spPr>
          <a:xfrm rot="0">
            <a:off x="4943826" y="9098419"/>
            <a:ext cx="7044482" cy="695656"/>
          </a:xfrm>
          <a:prstGeom prst="rect">
            <a:avLst/>
          </a:prstGeom>
        </p:spPr>
        <p:txBody>
          <a:bodyPr anchor="t" rtlCol="false" tIns="0" lIns="0" bIns="0" rIns="0">
            <a:spAutoFit/>
          </a:bodyPr>
          <a:lstStyle/>
          <a:p>
            <a:pPr algn="ctr">
              <a:lnSpc>
                <a:spcPts val="5756"/>
              </a:lnSpc>
              <a:spcBef>
                <a:spcPct val="0"/>
              </a:spcBef>
            </a:pPr>
            <a:r>
              <a:rPr lang="en-US" b="true" sz="4111">
                <a:solidFill>
                  <a:srgbClr val="000000"/>
                </a:solidFill>
                <a:latin typeface="Montserrat Bold"/>
                <a:ea typeface="Montserrat Bold"/>
                <a:cs typeface="Montserrat Bold"/>
                <a:sym typeface="Montserrat Bold"/>
              </a:rPr>
              <a:t>d[v]= min(d[v] ; d[1] + [1,v])</a:t>
            </a:r>
          </a:p>
        </p:txBody>
      </p:sp>
      <p:sp>
        <p:nvSpPr>
          <p:cNvPr name="TextBox 27" id="27"/>
          <p:cNvSpPr txBox="true"/>
          <p:nvPr/>
        </p:nvSpPr>
        <p:spPr>
          <a:xfrm rot="0">
            <a:off x="8466067" y="971550"/>
            <a:ext cx="9535716" cy="530555"/>
          </a:xfrm>
          <a:prstGeom prst="rect">
            <a:avLst/>
          </a:prstGeom>
        </p:spPr>
        <p:txBody>
          <a:bodyPr anchor="t" rtlCol="false" tIns="0" lIns="0" bIns="0" rIns="0">
            <a:spAutoFit/>
          </a:bodyPr>
          <a:lstStyle/>
          <a:p>
            <a:pPr algn="ctr">
              <a:lnSpc>
                <a:spcPts val="4356"/>
              </a:lnSpc>
              <a:spcBef>
                <a:spcPct val="0"/>
              </a:spcBef>
            </a:pPr>
            <a:r>
              <a:rPr lang="en-US" b="true" sz="3111">
                <a:solidFill>
                  <a:srgbClr val="000000"/>
                </a:solidFill>
                <a:latin typeface="Montserrat Bold"/>
                <a:ea typeface="Montserrat Bold"/>
                <a:cs typeface="Montserrat Bold"/>
                <a:sym typeface="Montserrat Bold"/>
              </a:rPr>
              <a:t>Cập nhật khoảng cách cho các điểm lân cận u</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5F5F5"/>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5051281" y="4567827"/>
          <a:ext cx="13236719" cy="4410075"/>
        </p:xfrm>
        <a:graphic>
          <a:graphicData uri="http://schemas.openxmlformats.org/drawingml/2006/table">
            <a:tbl>
              <a:tblPr/>
              <a:tblGrid>
                <a:gridCol w="1121949"/>
                <a:gridCol w="2904565"/>
                <a:gridCol w="2639018"/>
                <a:gridCol w="1168299"/>
                <a:gridCol w="1191468"/>
                <a:gridCol w="886930"/>
                <a:gridCol w="949456"/>
                <a:gridCol w="1156253"/>
                <a:gridCol w="1218780"/>
              </a:tblGrid>
              <a:tr h="1325905">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STT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Đỉnh chưa được thăm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Đỉnh đã được thăm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Lân cận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8057">
                <a:tc>
                  <a:txBody>
                    <a:bodyPr anchor="t" rtlCol="false"/>
                    <a:lstStyle/>
                    <a:p>
                      <a:pPr algn="ctr">
                        <a:lnSpc>
                          <a:spcPts val="33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{1,2,3,4,5}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inf</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inf</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inf</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inf</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8057">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{2,3,4,5}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u =1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inf</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inf</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8057">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{2,4,5}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u=3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5C7988"/>
                          </a:solidFill>
                          <a:latin typeface="Montserrat"/>
                          <a:ea typeface="Montserrat"/>
                          <a:cs typeface="Montserrat"/>
                          <a:sym typeface="Montserrat"/>
                        </a:rPr>
                        <a:t>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1601332" y="635192"/>
            <a:ext cx="298996" cy="710817"/>
          </a:xfrm>
          <a:prstGeom prst="rect">
            <a:avLst/>
          </a:prstGeom>
        </p:spPr>
        <p:txBody>
          <a:bodyPr anchor="t" rtlCol="false" tIns="0" lIns="0" bIns="0" rIns="0">
            <a:spAutoFit/>
          </a:bodyPr>
          <a:lstStyle/>
          <a:p>
            <a:pPr algn="ctr">
              <a:lnSpc>
                <a:spcPts val="5896"/>
              </a:lnSpc>
              <a:spcBef>
                <a:spcPct val="0"/>
              </a:spcBef>
            </a:pPr>
            <a:r>
              <a:rPr lang="en-US" sz="4211">
                <a:solidFill>
                  <a:srgbClr val="000000"/>
                </a:solidFill>
                <a:latin typeface="Noto Serif Display"/>
                <a:ea typeface="Noto Serif Display"/>
                <a:cs typeface="Noto Serif Display"/>
                <a:sym typeface="Noto Serif Display"/>
              </a:rPr>
              <a:t>2</a:t>
            </a:r>
          </a:p>
        </p:txBody>
      </p:sp>
      <p:sp>
        <p:nvSpPr>
          <p:cNvPr name="TextBox 4" id="4"/>
          <p:cNvSpPr txBox="true"/>
          <p:nvPr/>
        </p:nvSpPr>
        <p:spPr>
          <a:xfrm rot="0">
            <a:off x="5633060" y="433850"/>
            <a:ext cx="298996" cy="710817"/>
          </a:xfrm>
          <a:prstGeom prst="rect">
            <a:avLst/>
          </a:prstGeom>
        </p:spPr>
        <p:txBody>
          <a:bodyPr anchor="t" rtlCol="false" tIns="0" lIns="0" bIns="0" rIns="0">
            <a:spAutoFit/>
          </a:bodyPr>
          <a:lstStyle/>
          <a:p>
            <a:pPr algn="ctr">
              <a:lnSpc>
                <a:spcPts val="5896"/>
              </a:lnSpc>
              <a:spcBef>
                <a:spcPct val="0"/>
              </a:spcBef>
            </a:pPr>
            <a:r>
              <a:rPr lang="en-US" sz="4211">
                <a:solidFill>
                  <a:srgbClr val="000000"/>
                </a:solidFill>
                <a:latin typeface="Noto Serif Display"/>
                <a:ea typeface="Noto Serif Display"/>
                <a:cs typeface="Noto Serif Display"/>
                <a:sym typeface="Noto Serif Display"/>
              </a:rPr>
              <a:t>2</a:t>
            </a:r>
          </a:p>
        </p:txBody>
      </p:sp>
      <p:sp>
        <p:nvSpPr>
          <p:cNvPr name="TextBox 5" id="5"/>
          <p:cNvSpPr txBox="true"/>
          <p:nvPr/>
        </p:nvSpPr>
        <p:spPr>
          <a:xfrm rot="0">
            <a:off x="5932056" y="3383585"/>
            <a:ext cx="249382" cy="595987"/>
          </a:xfrm>
          <a:prstGeom prst="rect">
            <a:avLst/>
          </a:prstGeom>
        </p:spPr>
        <p:txBody>
          <a:bodyPr anchor="t" rtlCol="false" tIns="0" lIns="0" bIns="0" rIns="0">
            <a:spAutoFit/>
          </a:bodyPr>
          <a:lstStyle/>
          <a:p>
            <a:pPr algn="ctr">
              <a:lnSpc>
                <a:spcPts val="4918"/>
              </a:lnSpc>
              <a:spcBef>
                <a:spcPct val="0"/>
              </a:spcBef>
            </a:pPr>
            <a:r>
              <a:rPr lang="en-US" sz="3513">
                <a:solidFill>
                  <a:srgbClr val="000000"/>
                </a:solidFill>
                <a:latin typeface="Noto Serif Display"/>
                <a:ea typeface="Noto Serif Display"/>
                <a:cs typeface="Noto Serif Display"/>
                <a:sym typeface="Noto Serif Display"/>
              </a:rPr>
              <a:t>6</a:t>
            </a:r>
          </a:p>
        </p:txBody>
      </p:sp>
      <p:sp>
        <p:nvSpPr>
          <p:cNvPr name="TextBox 6" id="6"/>
          <p:cNvSpPr txBox="true"/>
          <p:nvPr/>
        </p:nvSpPr>
        <p:spPr>
          <a:xfrm rot="0">
            <a:off x="1750830" y="3381640"/>
            <a:ext cx="298996" cy="710817"/>
          </a:xfrm>
          <a:prstGeom prst="rect">
            <a:avLst/>
          </a:prstGeom>
        </p:spPr>
        <p:txBody>
          <a:bodyPr anchor="t" rtlCol="false" tIns="0" lIns="0" bIns="0" rIns="0">
            <a:spAutoFit/>
          </a:bodyPr>
          <a:lstStyle/>
          <a:p>
            <a:pPr algn="ctr">
              <a:lnSpc>
                <a:spcPts val="5896"/>
              </a:lnSpc>
              <a:spcBef>
                <a:spcPct val="0"/>
              </a:spcBef>
            </a:pPr>
            <a:r>
              <a:rPr lang="en-US" sz="4211">
                <a:solidFill>
                  <a:srgbClr val="000000"/>
                </a:solidFill>
                <a:latin typeface="Noto Serif Display"/>
                <a:ea typeface="Noto Serif Display"/>
                <a:cs typeface="Noto Serif Display"/>
                <a:sym typeface="Noto Serif Display"/>
              </a:rPr>
              <a:t>7</a:t>
            </a:r>
          </a:p>
        </p:txBody>
      </p:sp>
      <p:sp>
        <p:nvSpPr>
          <p:cNvPr name="TextBox 7" id="7"/>
          <p:cNvSpPr txBox="true"/>
          <p:nvPr/>
        </p:nvSpPr>
        <p:spPr>
          <a:xfrm rot="0">
            <a:off x="3269779" y="2201271"/>
            <a:ext cx="298996" cy="710817"/>
          </a:xfrm>
          <a:prstGeom prst="rect">
            <a:avLst/>
          </a:prstGeom>
        </p:spPr>
        <p:txBody>
          <a:bodyPr anchor="t" rtlCol="false" tIns="0" lIns="0" bIns="0" rIns="0">
            <a:spAutoFit/>
          </a:bodyPr>
          <a:lstStyle/>
          <a:p>
            <a:pPr algn="ctr">
              <a:lnSpc>
                <a:spcPts val="5896"/>
              </a:lnSpc>
              <a:spcBef>
                <a:spcPct val="0"/>
              </a:spcBef>
            </a:pPr>
            <a:r>
              <a:rPr lang="en-US" sz="4211">
                <a:solidFill>
                  <a:srgbClr val="000000"/>
                </a:solidFill>
                <a:latin typeface="Noto Serif Display"/>
                <a:ea typeface="Noto Serif Display"/>
                <a:cs typeface="Noto Serif Display"/>
                <a:sym typeface="Noto Serif Display"/>
              </a:rPr>
              <a:t>3</a:t>
            </a:r>
          </a:p>
        </p:txBody>
      </p:sp>
      <p:grpSp>
        <p:nvGrpSpPr>
          <p:cNvPr name="Group 8" id="8"/>
          <p:cNvGrpSpPr/>
          <p:nvPr/>
        </p:nvGrpSpPr>
        <p:grpSpPr>
          <a:xfrm rot="0">
            <a:off x="14138" y="1858478"/>
            <a:ext cx="1137770" cy="1115706"/>
            <a:chOff x="0" y="0"/>
            <a:chExt cx="1040968" cy="1020782"/>
          </a:xfrm>
        </p:grpSpPr>
        <p:sp>
          <p:nvSpPr>
            <p:cNvPr name="Freeform 9" id="9"/>
            <p:cNvSpPr/>
            <p:nvPr/>
          </p:nvSpPr>
          <p:spPr>
            <a:xfrm flipH="false" flipV="false" rot="0">
              <a:off x="0" y="0"/>
              <a:ext cx="1040968" cy="1020782"/>
            </a:xfrm>
            <a:custGeom>
              <a:avLst/>
              <a:gdLst/>
              <a:ahLst/>
              <a:cxnLst/>
              <a:rect r="r" b="b" t="t" l="l"/>
              <a:pathLst>
                <a:path h="1020782" w="1040968">
                  <a:moveTo>
                    <a:pt x="520484" y="0"/>
                  </a:moveTo>
                  <a:cubicBezTo>
                    <a:pt x="233029" y="0"/>
                    <a:pt x="0" y="228510"/>
                    <a:pt x="0" y="510391"/>
                  </a:cubicBezTo>
                  <a:cubicBezTo>
                    <a:pt x="0" y="792272"/>
                    <a:pt x="233029" y="1020782"/>
                    <a:pt x="520484" y="1020782"/>
                  </a:cubicBezTo>
                  <a:cubicBezTo>
                    <a:pt x="807940" y="1020782"/>
                    <a:pt x="1040968" y="792272"/>
                    <a:pt x="1040968" y="510391"/>
                  </a:cubicBezTo>
                  <a:cubicBezTo>
                    <a:pt x="1040968" y="228510"/>
                    <a:pt x="807940" y="0"/>
                    <a:pt x="520484" y="0"/>
                  </a:cubicBezTo>
                  <a:close/>
                </a:path>
              </a:pathLst>
            </a:custGeom>
            <a:solidFill>
              <a:srgbClr val="FFFFFF"/>
            </a:solidFill>
            <a:ln w="38100" cap="sq">
              <a:solidFill>
                <a:srgbClr val="000000"/>
              </a:solidFill>
              <a:prstDash val="solid"/>
              <a:miter/>
            </a:ln>
          </p:spPr>
        </p:sp>
        <p:sp>
          <p:nvSpPr>
            <p:cNvPr name="TextBox 10" id="10"/>
            <p:cNvSpPr txBox="true"/>
            <p:nvPr/>
          </p:nvSpPr>
          <p:spPr>
            <a:xfrm>
              <a:off x="97591" y="29023"/>
              <a:ext cx="845787" cy="896060"/>
            </a:xfrm>
            <a:prstGeom prst="rect">
              <a:avLst/>
            </a:prstGeom>
          </p:spPr>
          <p:txBody>
            <a:bodyPr anchor="ctr" rtlCol="false" tIns="50800" lIns="50800" bIns="50800" rIns="50800"/>
            <a:lstStyle/>
            <a:p>
              <a:pPr algn="ctr">
                <a:lnSpc>
                  <a:spcPts val="4619"/>
                </a:lnSpc>
                <a:spcBef>
                  <a:spcPct val="0"/>
                </a:spcBef>
              </a:pPr>
              <a:r>
                <a:rPr lang="en-US" sz="3299">
                  <a:solidFill>
                    <a:srgbClr val="000000"/>
                  </a:solidFill>
                  <a:latin typeface="Noto Serif Display"/>
                  <a:ea typeface="Noto Serif Display"/>
                  <a:cs typeface="Noto Serif Display"/>
                  <a:sym typeface="Noto Serif Display"/>
                </a:rPr>
                <a:t>1</a:t>
              </a:r>
            </a:p>
          </p:txBody>
        </p:sp>
      </p:grpSp>
      <p:grpSp>
        <p:nvGrpSpPr>
          <p:cNvPr name="Group 11" id="11"/>
          <p:cNvGrpSpPr/>
          <p:nvPr/>
        </p:nvGrpSpPr>
        <p:grpSpPr>
          <a:xfrm rot="0">
            <a:off x="6338403" y="1796381"/>
            <a:ext cx="1137770" cy="1115706"/>
            <a:chOff x="0" y="0"/>
            <a:chExt cx="1040968" cy="1020782"/>
          </a:xfrm>
        </p:grpSpPr>
        <p:sp>
          <p:nvSpPr>
            <p:cNvPr name="Freeform 12" id="12"/>
            <p:cNvSpPr/>
            <p:nvPr/>
          </p:nvSpPr>
          <p:spPr>
            <a:xfrm flipH="false" flipV="false" rot="0">
              <a:off x="0" y="0"/>
              <a:ext cx="1040968" cy="1020782"/>
            </a:xfrm>
            <a:custGeom>
              <a:avLst/>
              <a:gdLst/>
              <a:ahLst/>
              <a:cxnLst/>
              <a:rect r="r" b="b" t="t" l="l"/>
              <a:pathLst>
                <a:path h="1020782" w="1040968">
                  <a:moveTo>
                    <a:pt x="520484" y="0"/>
                  </a:moveTo>
                  <a:cubicBezTo>
                    <a:pt x="233029" y="0"/>
                    <a:pt x="0" y="228510"/>
                    <a:pt x="0" y="510391"/>
                  </a:cubicBezTo>
                  <a:cubicBezTo>
                    <a:pt x="0" y="792272"/>
                    <a:pt x="233029" y="1020782"/>
                    <a:pt x="520484" y="1020782"/>
                  </a:cubicBezTo>
                  <a:cubicBezTo>
                    <a:pt x="807940" y="1020782"/>
                    <a:pt x="1040968" y="792272"/>
                    <a:pt x="1040968" y="510391"/>
                  </a:cubicBezTo>
                  <a:cubicBezTo>
                    <a:pt x="1040968" y="228510"/>
                    <a:pt x="807940" y="0"/>
                    <a:pt x="520484" y="0"/>
                  </a:cubicBezTo>
                  <a:close/>
                </a:path>
              </a:pathLst>
            </a:custGeom>
            <a:solidFill>
              <a:srgbClr val="FFFFFF"/>
            </a:solidFill>
            <a:ln w="38100" cap="sq">
              <a:solidFill>
                <a:srgbClr val="000000"/>
              </a:solidFill>
              <a:prstDash val="solid"/>
              <a:miter/>
            </a:ln>
          </p:spPr>
        </p:sp>
        <p:sp>
          <p:nvSpPr>
            <p:cNvPr name="TextBox 13" id="13"/>
            <p:cNvSpPr txBox="true"/>
            <p:nvPr/>
          </p:nvSpPr>
          <p:spPr>
            <a:xfrm>
              <a:off x="97591" y="29023"/>
              <a:ext cx="845787" cy="896060"/>
            </a:xfrm>
            <a:prstGeom prst="rect">
              <a:avLst/>
            </a:prstGeom>
          </p:spPr>
          <p:txBody>
            <a:bodyPr anchor="ctr" rtlCol="false" tIns="50800" lIns="50800" bIns="50800" rIns="50800"/>
            <a:lstStyle/>
            <a:p>
              <a:pPr algn="ctr">
                <a:lnSpc>
                  <a:spcPts val="4619"/>
                </a:lnSpc>
                <a:spcBef>
                  <a:spcPct val="0"/>
                </a:spcBef>
              </a:pPr>
              <a:r>
                <a:rPr lang="en-US" sz="3299">
                  <a:solidFill>
                    <a:srgbClr val="000000"/>
                  </a:solidFill>
                  <a:latin typeface="Noto Serif Display"/>
                  <a:ea typeface="Noto Serif Display"/>
                  <a:cs typeface="Noto Serif Display"/>
                  <a:sym typeface="Noto Serif Display"/>
                </a:rPr>
                <a:t>4</a:t>
              </a:r>
            </a:p>
          </p:txBody>
        </p:sp>
      </p:grpSp>
      <p:grpSp>
        <p:nvGrpSpPr>
          <p:cNvPr name="Group 14" id="14"/>
          <p:cNvGrpSpPr/>
          <p:nvPr/>
        </p:nvGrpSpPr>
        <p:grpSpPr>
          <a:xfrm rot="0">
            <a:off x="3320282" y="3763138"/>
            <a:ext cx="1137770" cy="1115706"/>
            <a:chOff x="0" y="0"/>
            <a:chExt cx="1040968" cy="1020782"/>
          </a:xfrm>
        </p:grpSpPr>
        <p:sp>
          <p:nvSpPr>
            <p:cNvPr name="Freeform 15" id="15"/>
            <p:cNvSpPr/>
            <p:nvPr/>
          </p:nvSpPr>
          <p:spPr>
            <a:xfrm flipH="false" flipV="false" rot="0">
              <a:off x="0" y="0"/>
              <a:ext cx="1040968" cy="1020782"/>
            </a:xfrm>
            <a:custGeom>
              <a:avLst/>
              <a:gdLst/>
              <a:ahLst/>
              <a:cxnLst/>
              <a:rect r="r" b="b" t="t" l="l"/>
              <a:pathLst>
                <a:path h="1020782" w="1040968">
                  <a:moveTo>
                    <a:pt x="520484" y="0"/>
                  </a:moveTo>
                  <a:cubicBezTo>
                    <a:pt x="233029" y="0"/>
                    <a:pt x="0" y="228510"/>
                    <a:pt x="0" y="510391"/>
                  </a:cubicBezTo>
                  <a:cubicBezTo>
                    <a:pt x="0" y="792272"/>
                    <a:pt x="233029" y="1020782"/>
                    <a:pt x="520484" y="1020782"/>
                  </a:cubicBezTo>
                  <a:cubicBezTo>
                    <a:pt x="807940" y="1020782"/>
                    <a:pt x="1040968" y="792272"/>
                    <a:pt x="1040968" y="510391"/>
                  </a:cubicBezTo>
                  <a:cubicBezTo>
                    <a:pt x="1040968" y="228510"/>
                    <a:pt x="807940" y="0"/>
                    <a:pt x="520484" y="0"/>
                  </a:cubicBezTo>
                  <a:close/>
                </a:path>
              </a:pathLst>
            </a:custGeom>
            <a:solidFill>
              <a:srgbClr val="FFFFFF"/>
            </a:solidFill>
            <a:ln w="38100" cap="sq">
              <a:solidFill>
                <a:srgbClr val="000000"/>
              </a:solidFill>
              <a:prstDash val="solid"/>
              <a:miter/>
            </a:ln>
          </p:spPr>
        </p:sp>
        <p:sp>
          <p:nvSpPr>
            <p:cNvPr name="TextBox 16" id="16"/>
            <p:cNvSpPr txBox="true"/>
            <p:nvPr/>
          </p:nvSpPr>
          <p:spPr>
            <a:xfrm>
              <a:off x="97591" y="29023"/>
              <a:ext cx="845787" cy="896060"/>
            </a:xfrm>
            <a:prstGeom prst="rect">
              <a:avLst/>
            </a:prstGeom>
          </p:spPr>
          <p:txBody>
            <a:bodyPr anchor="ctr" rtlCol="false" tIns="50800" lIns="50800" bIns="50800" rIns="50800"/>
            <a:lstStyle/>
            <a:p>
              <a:pPr algn="ctr">
                <a:lnSpc>
                  <a:spcPts val="4619"/>
                </a:lnSpc>
                <a:spcBef>
                  <a:spcPct val="0"/>
                </a:spcBef>
              </a:pPr>
              <a:r>
                <a:rPr lang="en-US" sz="3299">
                  <a:solidFill>
                    <a:srgbClr val="000000"/>
                  </a:solidFill>
                  <a:latin typeface="Noto Serif Display"/>
                  <a:ea typeface="Noto Serif Display"/>
                  <a:cs typeface="Noto Serif Display"/>
                  <a:sym typeface="Noto Serif Display"/>
                </a:rPr>
                <a:t>2</a:t>
              </a:r>
            </a:p>
          </p:txBody>
        </p:sp>
      </p:grpSp>
      <p:grpSp>
        <p:nvGrpSpPr>
          <p:cNvPr name="Group 17" id="17"/>
          <p:cNvGrpSpPr/>
          <p:nvPr/>
        </p:nvGrpSpPr>
        <p:grpSpPr>
          <a:xfrm rot="0">
            <a:off x="3199890" y="269505"/>
            <a:ext cx="1137770" cy="1115706"/>
            <a:chOff x="0" y="0"/>
            <a:chExt cx="1040968" cy="1020782"/>
          </a:xfrm>
        </p:grpSpPr>
        <p:sp>
          <p:nvSpPr>
            <p:cNvPr name="Freeform 18" id="18"/>
            <p:cNvSpPr/>
            <p:nvPr/>
          </p:nvSpPr>
          <p:spPr>
            <a:xfrm flipH="false" flipV="false" rot="0">
              <a:off x="0" y="0"/>
              <a:ext cx="1040968" cy="1020782"/>
            </a:xfrm>
            <a:custGeom>
              <a:avLst/>
              <a:gdLst/>
              <a:ahLst/>
              <a:cxnLst/>
              <a:rect r="r" b="b" t="t" l="l"/>
              <a:pathLst>
                <a:path h="1020782" w="1040968">
                  <a:moveTo>
                    <a:pt x="520484" y="0"/>
                  </a:moveTo>
                  <a:cubicBezTo>
                    <a:pt x="233029" y="0"/>
                    <a:pt x="0" y="228510"/>
                    <a:pt x="0" y="510391"/>
                  </a:cubicBezTo>
                  <a:cubicBezTo>
                    <a:pt x="0" y="792272"/>
                    <a:pt x="233029" y="1020782"/>
                    <a:pt x="520484" y="1020782"/>
                  </a:cubicBezTo>
                  <a:cubicBezTo>
                    <a:pt x="807940" y="1020782"/>
                    <a:pt x="1040968" y="792272"/>
                    <a:pt x="1040968" y="510391"/>
                  </a:cubicBezTo>
                  <a:cubicBezTo>
                    <a:pt x="1040968" y="228510"/>
                    <a:pt x="807940" y="0"/>
                    <a:pt x="520484" y="0"/>
                  </a:cubicBezTo>
                  <a:close/>
                </a:path>
              </a:pathLst>
            </a:custGeom>
            <a:solidFill>
              <a:srgbClr val="FFFFFF"/>
            </a:solidFill>
            <a:ln w="38100" cap="sq">
              <a:solidFill>
                <a:srgbClr val="000000"/>
              </a:solidFill>
              <a:prstDash val="solid"/>
              <a:miter/>
            </a:ln>
          </p:spPr>
        </p:sp>
        <p:sp>
          <p:nvSpPr>
            <p:cNvPr name="TextBox 19" id="19"/>
            <p:cNvSpPr txBox="true"/>
            <p:nvPr/>
          </p:nvSpPr>
          <p:spPr>
            <a:xfrm>
              <a:off x="97591" y="29023"/>
              <a:ext cx="845787" cy="896060"/>
            </a:xfrm>
            <a:prstGeom prst="rect">
              <a:avLst/>
            </a:prstGeom>
          </p:spPr>
          <p:txBody>
            <a:bodyPr anchor="ctr" rtlCol="false" tIns="50800" lIns="50800" bIns="50800" rIns="50800"/>
            <a:lstStyle/>
            <a:p>
              <a:pPr algn="ctr">
                <a:lnSpc>
                  <a:spcPts val="4619"/>
                </a:lnSpc>
                <a:spcBef>
                  <a:spcPct val="0"/>
                </a:spcBef>
              </a:pPr>
              <a:r>
                <a:rPr lang="en-US" sz="3299">
                  <a:solidFill>
                    <a:srgbClr val="000000"/>
                  </a:solidFill>
                  <a:latin typeface="Noto Serif Display"/>
                  <a:ea typeface="Noto Serif Display"/>
                  <a:cs typeface="Noto Serif Display"/>
                  <a:sym typeface="Noto Serif Display"/>
                </a:rPr>
                <a:t>3</a:t>
              </a:r>
            </a:p>
          </p:txBody>
        </p:sp>
      </p:grpSp>
      <p:sp>
        <p:nvSpPr>
          <p:cNvPr name="AutoShape 20" id="20"/>
          <p:cNvSpPr/>
          <p:nvPr/>
        </p:nvSpPr>
        <p:spPr>
          <a:xfrm flipV="true">
            <a:off x="4458052" y="2912087"/>
            <a:ext cx="2449236" cy="1408904"/>
          </a:xfrm>
          <a:prstGeom prst="line">
            <a:avLst/>
          </a:prstGeom>
          <a:ln cap="flat" w="38100">
            <a:solidFill>
              <a:srgbClr val="000000"/>
            </a:solidFill>
            <a:prstDash val="solid"/>
            <a:headEnd type="none" len="sm" w="sm"/>
            <a:tailEnd type="none" len="sm" w="sm"/>
          </a:ln>
        </p:spPr>
      </p:sp>
      <p:sp>
        <p:nvSpPr>
          <p:cNvPr name="AutoShape 21" id="21"/>
          <p:cNvSpPr/>
          <p:nvPr/>
        </p:nvSpPr>
        <p:spPr>
          <a:xfrm>
            <a:off x="583023" y="2974184"/>
            <a:ext cx="2737259" cy="1346807"/>
          </a:xfrm>
          <a:prstGeom prst="line">
            <a:avLst/>
          </a:prstGeom>
          <a:ln cap="flat" w="38100">
            <a:solidFill>
              <a:srgbClr val="000000"/>
            </a:solidFill>
            <a:prstDash val="solid"/>
            <a:headEnd type="none" len="sm" w="sm"/>
            <a:tailEnd type="none" len="sm" w="sm"/>
          </a:ln>
        </p:spPr>
      </p:sp>
      <p:sp>
        <p:nvSpPr>
          <p:cNvPr name="AutoShape 22" id="22"/>
          <p:cNvSpPr/>
          <p:nvPr/>
        </p:nvSpPr>
        <p:spPr>
          <a:xfrm flipV="true">
            <a:off x="583023" y="827358"/>
            <a:ext cx="2616867" cy="1031120"/>
          </a:xfrm>
          <a:prstGeom prst="line">
            <a:avLst/>
          </a:prstGeom>
          <a:ln cap="flat" w="38100">
            <a:solidFill>
              <a:srgbClr val="000000"/>
            </a:solidFill>
            <a:prstDash val="solid"/>
            <a:headEnd type="none" len="sm" w="sm"/>
            <a:tailEnd type="none" len="sm" w="sm"/>
          </a:ln>
        </p:spPr>
      </p:sp>
      <p:sp>
        <p:nvSpPr>
          <p:cNvPr name="AutoShape 23" id="23"/>
          <p:cNvSpPr/>
          <p:nvPr/>
        </p:nvSpPr>
        <p:spPr>
          <a:xfrm>
            <a:off x="4337660" y="827358"/>
            <a:ext cx="2569627" cy="969023"/>
          </a:xfrm>
          <a:prstGeom prst="line">
            <a:avLst/>
          </a:prstGeom>
          <a:ln cap="flat" w="38100">
            <a:solidFill>
              <a:srgbClr val="000000"/>
            </a:solidFill>
            <a:prstDash val="solid"/>
            <a:headEnd type="none" len="sm" w="sm"/>
            <a:tailEnd type="none" len="sm" w="sm"/>
          </a:ln>
        </p:spPr>
      </p:sp>
      <p:sp>
        <p:nvSpPr>
          <p:cNvPr name="AutoShape 24" id="24"/>
          <p:cNvSpPr/>
          <p:nvPr/>
        </p:nvSpPr>
        <p:spPr>
          <a:xfrm>
            <a:off x="3768775" y="1385211"/>
            <a:ext cx="568885" cy="2060618"/>
          </a:xfrm>
          <a:prstGeom prst="line">
            <a:avLst/>
          </a:prstGeom>
          <a:ln cap="flat" w="38100">
            <a:solidFill>
              <a:srgbClr val="000000"/>
            </a:solidFill>
            <a:prstDash val="solid"/>
            <a:headEnd type="none" len="sm" w="sm"/>
            <a:tailEnd type="none" len="sm" w="sm"/>
          </a:ln>
        </p:spPr>
      </p:sp>
      <p:sp>
        <p:nvSpPr>
          <p:cNvPr name="TextBox 25" id="25"/>
          <p:cNvSpPr txBox="true"/>
          <p:nvPr/>
        </p:nvSpPr>
        <p:spPr>
          <a:xfrm rot="0">
            <a:off x="7197303" y="9182100"/>
            <a:ext cx="7549009" cy="695656"/>
          </a:xfrm>
          <a:prstGeom prst="rect">
            <a:avLst/>
          </a:prstGeom>
        </p:spPr>
        <p:txBody>
          <a:bodyPr anchor="t" rtlCol="false" tIns="0" lIns="0" bIns="0" rIns="0">
            <a:spAutoFit/>
          </a:bodyPr>
          <a:lstStyle/>
          <a:p>
            <a:pPr algn="ctr">
              <a:lnSpc>
                <a:spcPts val="5756"/>
              </a:lnSpc>
              <a:spcBef>
                <a:spcPct val="0"/>
              </a:spcBef>
            </a:pPr>
            <a:r>
              <a:rPr lang="en-US" b="true" sz="4111">
                <a:solidFill>
                  <a:srgbClr val="000000"/>
                </a:solidFill>
                <a:latin typeface="Montserrat Bold"/>
                <a:ea typeface="Montserrat Bold"/>
                <a:cs typeface="Montserrat Bold"/>
                <a:sym typeface="Montserrat Bold"/>
              </a:rPr>
              <a:t>d[v]= min( d[v] ; d[3] + [3,v] )</a:t>
            </a:r>
          </a:p>
        </p:txBody>
      </p:sp>
      <p:sp>
        <p:nvSpPr>
          <p:cNvPr name="TextBox 26" id="26"/>
          <p:cNvSpPr txBox="true"/>
          <p:nvPr/>
        </p:nvSpPr>
        <p:spPr>
          <a:xfrm rot="0">
            <a:off x="7590472" y="42693"/>
            <a:ext cx="10700804" cy="3915741"/>
          </a:xfrm>
          <a:prstGeom prst="rect">
            <a:avLst/>
          </a:prstGeom>
        </p:spPr>
        <p:txBody>
          <a:bodyPr anchor="t" rtlCol="false" tIns="0" lIns="0" bIns="0" rIns="0">
            <a:spAutoFit/>
          </a:bodyPr>
          <a:lstStyle/>
          <a:p>
            <a:pPr algn="just">
              <a:lnSpc>
                <a:spcPts val="5196"/>
              </a:lnSpc>
              <a:spcBef>
                <a:spcPct val="0"/>
              </a:spcBef>
            </a:pPr>
            <a:r>
              <a:rPr lang="en-US" b="true" sz="3711">
                <a:solidFill>
                  <a:srgbClr val="000000"/>
                </a:solidFill>
                <a:latin typeface="Montserrat Bold"/>
                <a:ea typeface="Montserrat Bold"/>
                <a:cs typeface="Montserrat Bold"/>
                <a:sym typeface="Montserrat Bold"/>
              </a:rPr>
              <a:t>Sau khi cập nhật khoảng cách cho các đỉnh lân cận đỉnh 1, ta sẽ chọn 1 đỉnh trong tập đỉnh chưa được xét để mà khoảng cách đỉnh đó là nhỏ nhất thì đó là đỉnh đỉnh 3. Rồi lại cập nhật khoảng cách cho các điểm lân cận đỉnh 3</a:t>
            </a:r>
          </a:p>
        </p:txBody>
      </p:sp>
    </p:spTree>
  </p:cSld>
  <p:clrMapOvr>
    <a:masterClrMapping/>
  </p:clrMapOvr>
  <p:transition spd="med">
    <p:push dir="l"/>
  </p:transition>
</p:sld>
</file>

<file path=ppt/slides/slide4.xml><?xml version="1.0" encoding="utf-8"?>
<p:sld xmlns:p="http://schemas.openxmlformats.org/presentationml/2006/main" xmlns:a="http://schemas.openxmlformats.org/drawingml/2006/main">
  <p:cSld>
    <p:bg>
      <p:bgPr>
        <a:solidFill>
          <a:srgbClr val="F5F5F5"/>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5051281" y="4567827"/>
          <a:ext cx="13236719" cy="5429250"/>
        </p:xfrm>
        <a:graphic>
          <a:graphicData uri="http://schemas.openxmlformats.org/drawingml/2006/table">
            <a:tbl>
              <a:tblPr/>
              <a:tblGrid>
                <a:gridCol w="1235730"/>
                <a:gridCol w="3199127"/>
                <a:gridCol w="2906650"/>
                <a:gridCol w="1286780"/>
                <a:gridCol w="1312299"/>
                <a:gridCol w="976876"/>
                <a:gridCol w="1045744"/>
                <a:gridCol w="1273513"/>
              </a:tblGrid>
              <a:tr h="1323739">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STT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Đỉnh chưa được thăm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Đỉnh đã được thăm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Lân cận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6378">
                <a:tc>
                  <a:txBody>
                    <a:bodyPr anchor="t" rtlCol="false"/>
                    <a:lstStyle/>
                    <a:p>
                      <a:pPr algn="ctr">
                        <a:lnSpc>
                          <a:spcPts val="33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{1,2,3,4}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inf</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inf</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inf</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6378">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{2,3,4}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u =1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inf</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6378">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{2,4,}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u=3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6378">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u=4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1601332" y="635192"/>
            <a:ext cx="298996" cy="710817"/>
          </a:xfrm>
          <a:prstGeom prst="rect">
            <a:avLst/>
          </a:prstGeom>
        </p:spPr>
        <p:txBody>
          <a:bodyPr anchor="t" rtlCol="false" tIns="0" lIns="0" bIns="0" rIns="0">
            <a:spAutoFit/>
          </a:bodyPr>
          <a:lstStyle/>
          <a:p>
            <a:pPr algn="ctr">
              <a:lnSpc>
                <a:spcPts val="5896"/>
              </a:lnSpc>
              <a:spcBef>
                <a:spcPct val="0"/>
              </a:spcBef>
            </a:pPr>
            <a:r>
              <a:rPr lang="en-US" sz="4211">
                <a:solidFill>
                  <a:srgbClr val="000000"/>
                </a:solidFill>
                <a:latin typeface="Noto Serif Display"/>
                <a:ea typeface="Noto Serif Display"/>
                <a:cs typeface="Noto Serif Display"/>
                <a:sym typeface="Noto Serif Display"/>
              </a:rPr>
              <a:t>2</a:t>
            </a:r>
          </a:p>
        </p:txBody>
      </p:sp>
      <p:sp>
        <p:nvSpPr>
          <p:cNvPr name="TextBox 4" id="4"/>
          <p:cNvSpPr txBox="true"/>
          <p:nvPr/>
        </p:nvSpPr>
        <p:spPr>
          <a:xfrm rot="0">
            <a:off x="5415943" y="674395"/>
            <a:ext cx="298996" cy="710817"/>
          </a:xfrm>
          <a:prstGeom prst="rect">
            <a:avLst/>
          </a:prstGeom>
        </p:spPr>
        <p:txBody>
          <a:bodyPr anchor="t" rtlCol="false" tIns="0" lIns="0" bIns="0" rIns="0">
            <a:spAutoFit/>
          </a:bodyPr>
          <a:lstStyle/>
          <a:p>
            <a:pPr algn="ctr">
              <a:lnSpc>
                <a:spcPts val="5896"/>
              </a:lnSpc>
              <a:spcBef>
                <a:spcPct val="0"/>
              </a:spcBef>
            </a:pPr>
            <a:r>
              <a:rPr lang="en-US" sz="4211">
                <a:solidFill>
                  <a:srgbClr val="000000"/>
                </a:solidFill>
                <a:latin typeface="Noto Serif Display"/>
                <a:ea typeface="Noto Serif Display"/>
                <a:cs typeface="Noto Serif Display"/>
                <a:sym typeface="Noto Serif Display"/>
              </a:rPr>
              <a:t>2</a:t>
            </a:r>
          </a:p>
        </p:txBody>
      </p:sp>
      <p:sp>
        <p:nvSpPr>
          <p:cNvPr name="TextBox 5" id="5"/>
          <p:cNvSpPr txBox="true"/>
          <p:nvPr/>
        </p:nvSpPr>
        <p:spPr>
          <a:xfrm rot="0">
            <a:off x="5465557" y="3171582"/>
            <a:ext cx="249382" cy="595987"/>
          </a:xfrm>
          <a:prstGeom prst="rect">
            <a:avLst/>
          </a:prstGeom>
        </p:spPr>
        <p:txBody>
          <a:bodyPr anchor="t" rtlCol="false" tIns="0" lIns="0" bIns="0" rIns="0">
            <a:spAutoFit/>
          </a:bodyPr>
          <a:lstStyle/>
          <a:p>
            <a:pPr algn="ctr">
              <a:lnSpc>
                <a:spcPts val="4918"/>
              </a:lnSpc>
              <a:spcBef>
                <a:spcPct val="0"/>
              </a:spcBef>
            </a:pPr>
            <a:r>
              <a:rPr lang="en-US" sz="3513">
                <a:solidFill>
                  <a:srgbClr val="000000"/>
                </a:solidFill>
                <a:latin typeface="Noto Serif Display"/>
                <a:ea typeface="Noto Serif Display"/>
                <a:cs typeface="Noto Serif Display"/>
                <a:sym typeface="Noto Serif Display"/>
              </a:rPr>
              <a:t>6</a:t>
            </a:r>
          </a:p>
        </p:txBody>
      </p:sp>
      <p:sp>
        <p:nvSpPr>
          <p:cNvPr name="TextBox 6" id="6"/>
          <p:cNvSpPr txBox="true"/>
          <p:nvPr/>
        </p:nvSpPr>
        <p:spPr>
          <a:xfrm rot="0">
            <a:off x="1750830" y="3634285"/>
            <a:ext cx="298996" cy="710817"/>
          </a:xfrm>
          <a:prstGeom prst="rect">
            <a:avLst/>
          </a:prstGeom>
        </p:spPr>
        <p:txBody>
          <a:bodyPr anchor="t" rtlCol="false" tIns="0" lIns="0" bIns="0" rIns="0">
            <a:spAutoFit/>
          </a:bodyPr>
          <a:lstStyle/>
          <a:p>
            <a:pPr algn="ctr">
              <a:lnSpc>
                <a:spcPts val="5896"/>
              </a:lnSpc>
              <a:spcBef>
                <a:spcPct val="0"/>
              </a:spcBef>
            </a:pPr>
            <a:r>
              <a:rPr lang="en-US" sz="4211">
                <a:solidFill>
                  <a:srgbClr val="000000"/>
                </a:solidFill>
                <a:latin typeface="Noto Serif Display"/>
                <a:ea typeface="Noto Serif Display"/>
                <a:cs typeface="Noto Serif Display"/>
                <a:sym typeface="Noto Serif Display"/>
              </a:rPr>
              <a:t>7</a:t>
            </a:r>
          </a:p>
        </p:txBody>
      </p:sp>
      <p:sp>
        <p:nvSpPr>
          <p:cNvPr name="TextBox 7" id="7"/>
          <p:cNvSpPr txBox="true"/>
          <p:nvPr/>
        </p:nvSpPr>
        <p:spPr>
          <a:xfrm rot="0">
            <a:off x="3470966" y="2022823"/>
            <a:ext cx="298996" cy="710817"/>
          </a:xfrm>
          <a:prstGeom prst="rect">
            <a:avLst/>
          </a:prstGeom>
        </p:spPr>
        <p:txBody>
          <a:bodyPr anchor="t" rtlCol="false" tIns="0" lIns="0" bIns="0" rIns="0">
            <a:spAutoFit/>
          </a:bodyPr>
          <a:lstStyle/>
          <a:p>
            <a:pPr algn="ctr">
              <a:lnSpc>
                <a:spcPts val="5896"/>
              </a:lnSpc>
              <a:spcBef>
                <a:spcPct val="0"/>
              </a:spcBef>
            </a:pPr>
            <a:r>
              <a:rPr lang="en-US" sz="4211">
                <a:solidFill>
                  <a:srgbClr val="000000"/>
                </a:solidFill>
                <a:latin typeface="Noto Serif Display"/>
                <a:ea typeface="Noto Serif Display"/>
                <a:cs typeface="Noto Serif Display"/>
                <a:sym typeface="Noto Serif Display"/>
              </a:rPr>
              <a:t>3</a:t>
            </a:r>
          </a:p>
        </p:txBody>
      </p:sp>
      <p:grpSp>
        <p:nvGrpSpPr>
          <p:cNvPr name="Group 8" id="8"/>
          <p:cNvGrpSpPr/>
          <p:nvPr/>
        </p:nvGrpSpPr>
        <p:grpSpPr>
          <a:xfrm rot="0">
            <a:off x="14138" y="1858478"/>
            <a:ext cx="1137770" cy="1115706"/>
            <a:chOff x="0" y="0"/>
            <a:chExt cx="1040968" cy="1020782"/>
          </a:xfrm>
        </p:grpSpPr>
        <p:sp>
          <p:nvSpPr>
            <p:cNvPr name="Freeform 9" id="9"/>
            <p:cNvSpPr/>
            <p:nvPr/>
          </p:nvSpPr>
          <p:spPr>
            <a:xfrm flipH="false" flipV="false" rot="0">
              <a:off x="0" y="0"/>
              <a:ext cx="1040968" cy="1020782"/>
            </a:xfrm>
            <a:custGeom>
              <a:avLst/>
              <a:gdLst/>
              <a:ahLst/>
              <a:cxnLst/>
              <a:rect r="r" b="b" t="t" l="l"/>
              <a:pathLst>
                <a:path h="1020782" w="1040968">
                  <a:moveTo>
                    <a:pt x="520484" y="0"/>
                  </a:moveTo>
                  <a:cubicBezTo>
                    <a:pt x="233029" y="0"/>
                    <a:pt x="0" y="228510"/>
                    <a:pt x="0" y="510391"/>
                  </a:cubicBezTo>
                  <a:cubicBezTo>
                    <a:pt x="0" y="792272"/>
                    <a:pt x="233029" y="1020782"/>
                    <a:pt x="520484" y="1020782"/>
                  </a:cubicBezTo>
                  <a:cubicBezTo>
                    <a:pt x="807940" y="1020782"/>
                    <a:pt x="1040968" y="792272"/>
                    <a:pt x="1040968" y="510391"/>
                  </a:cubicBezTo>
                  <a:cubicBezTo>
                    <a:pt x="1040968" y="228510"/>
                    <a:pt x="807940" y="0"/>
                    <a:pt x="520484" y="0"/>
                  </a:cubicBezTo>
                  <a:close/>
                </a:path>
              </a:pathLst>
            </a:custGeom>
            <a:solidFill>
              <a:srgbClr val="FFFFFF"/>
            </a:solidFill>
            <a:ln w="38100" cap="sq">
              <a:solidFill>
                <a:srgbClr val="000000"/>
              </a:solidFill>
              <a:prstDash val="solid"/>
              <a:miter/>
            </a:ln>
          </p:spPr>
        </p:sp>
        <p:sp>
          <p:nvSpPr>
            <p:cNvPr name="TextBox 10" id="10"/>
            <p:cNvSpPr txBox="true"/>
            <p:nvPr/>
          </p:nvSpPr>
          <p:spPr>
            <a:xfrm>
              <a:off x="97591" y="29023"/>
              <a:ext cx="845787" cy="896060"/>
            </a:xfrm>
            <a:prstGeom prst="rect">
              <a:avLst/>
            </a:prstGeom>
          </p:spPr>
          <p:txBody>
            <a:bodyPr anchor="ctr" rtlCol="false" tIns="50800" lIns="50800" bIns="50800" rIns="50800"/>
            <a:lstStyle/>
            <a:p>
              <a:pPr algn="ctr">
                <a:lnSpc>
                  <a:spcPts val="4619"/>
                </a:lnSpc>
                <a:spcBef>
                  <a:spcPct val="0"/>
                </a:spcBef>
              </a:pPr>
              <a:r>
                <a:rPr lang="en-US" sz="3299">
                  <a:solidFill>
                    <a:srgbClr val="000000"/>
                  </a:solidFill>
                  <a:latin typeface="Noto Serif Display"/>
                  <a:ea typeface="Noto Serif Display"/>
                  <a:cs typeface="Noto Serif Display"/>
                  <a:sym typeface="Noto Serif Display"/>
                </a:rPr>
                <a:t>1</a:t>
              </a:r>
            </a:p>
          </p:txBody>
        </p:sp>
      </p:grpSp>
      <p:grpSp>
        <p:nvGrpSpPr>
          <p:cNvPr name="Group 11" id="11"/>
          <p:cNvGrpSpPr/>
          <p:nvPr/>
        </p:nvGrpSpPr>
        <p:grpSpPr>
          <a:xfrm rot="0">
            <a:off x="6089021" y="1858478"/>
            <a:ext cx="1137770" cy="1115706"/>
            <a:chOff x="0" y="0"/>
            <a:chExt cx="1040968" cy="1020782"/>
          </a:xfrm>
        </p:grpSpPr>
        <p:sp>
          <p:nvSpPr>
            <p:cNvPr name="Freeform 12" id="12"/>
            <p:cNvSpPr/>
            <p:nvPr/>
          </p:nvSpPr>
          <p:spPr>
            <a:xfrm flipH="false" flipV="false" rot="0">
              <a:off x="0" y="0"/>
              <a:ext cx="1040968" cy="1020782"/>
            </a:xfrm>
            <a:custGeom>
              <a:avLst/>
              <a:gdLst/>
              <a:ahLst/>
              <a:cxnLst/>
              <a:rect r="r" b="b" t="t" l="l"/>
              <a:pathLst>
                <a:path h="1020782" w="1040968">
                  <a:moveTo>
                    <a:pt x="520484" y="0"/>
                  </a:moveTo>
                  <a:cubicBezTo>
                    <a:pt x="233029" y="0"/>
                    <a:pt x="0" y="228510"/>
                    <a:pt x="0" y="510391"/>
                  </a:cubicBezTo>
                  <a:cubicBezTo>
                    <a:pt x="0" y="792272"/>
                    <a:pt x="233029" y="1020782"/>
                    <a:pt x="520484" y="1020782"/>
                  </a:cubicBezTo>
                  <a:cubicBezTo>
                    <a:pt x="807940" y="1020782"/>
                    <a:pt x="1040968" y="792272"/>
                    <a:pt x="1040968" y="510391"/>
                  </a:cubicBezTo>
                  <a:cubicBezTo>
                    <a:pt x="1040968" y="228510"/>
                    <a:pt x="807940" y="0"/>
                    <a:pt x="520484" y="0"/>
                  </a:cubicBezTo>
                  <a:close/>
                </a:path>
              </a:pathLst>
            </a:custGeom>
            <a:solidFill>
              <a:srgbClr val="FFFFFF"/>
            </a:solidFill>
            <a:ln w="38100" cap="sq">
              <a:solidFill>
                <a:srgbClr val="000000"/>
              </a:solidFill>
              <a:prstDash val="solid"/>
              <a:miter/>
            </a:ln>
          </p:spPr>
        </p:sp>
        <p:sp>
          <p:nvSpPr>
            <p:cNvPr name="TextBox 13" id="13"/>
            <p:cNvSpPr txBox="true"/>
            <p:nvPr/>
          </p:nvSpPr>
          <p:spPr>
            <a:xfrm>
              <a:off x="97591" y="29023"/>
              <a:ext cx="845787" cy="896060"/>
            </a:xfrm>
            <a:prstGeom prst="rect">
              <a:avLst/>
            </a:prstGeom>
          </p:spPr>
          <p:txBody>
            <a:bodyPr anchor="ctr" rtlCol="false" tIns="50800" lIns="50800" bIns="50800" rIns="50800"/>
            <a:lstStyle/>
            <a:p>
              <a:pPr algn="ctr">
                <a:lnSpc>
                  <a:spcPts val="4619"/>
                </a:lnSpc>
                <a:spcBef>
                  <a:spcPct val="0"/>
                </a:spcBef>
              </a:pPr>
              <a:r>
                <a:rPr lang="en-US" sz="3299">
                  <a:solidFill>
                    <a:srgbClr val="000000"/>
                  </a:solidFill>
                  <a:latin typeface="Noto Serif Display"/>
                  <a:ea typeface="Noto Serif Display"/>
                  <a:cs typeface="Noto Serif Display"/>
                  <a:sym typeface="Noto Serif Display"/>
                </a:rPr>
                <a:t>4</a:t>
              </a:r>
            </a:p>
          </p:txBody>
        </p:sp>
      </p:grpSp>
      <p:grpSp>
        <p:nvGrpSpPr>
          <p:cNvPr name="Group 14" id="14"/>
          <p:cNvGrpSpPr/>
          <p:nvPr/>
        </p:nvGrpSpPr>
        <p:grpSpPr>
          <a:xfrm rot="0">
            <a:off x="3199890" y="3421719"/>
            <a:ext cx="1137770" cy="1115706"/>
            <a:chOff x="0" y="0"/>
            <a:chExt cx="1040968" cy="1020782"/>
          </a:xfrm>
        </p:grpSpPr>
        <p:sp>
          <p:nvSpPr>
            <p:cNvPr name="Freeform 15" id="15"/>
            <p:cNvSpPr/>
            <p:nvPr/>
          </p:nvSpPr>
          <p:spPr>
            <a:xfrm flipH="false" flipV="false" rot="0">
              <a:off x="0" y="0"/>
              <a:ext cx="1040968" cy="1020782"/>
            </a:xfrm>
            <a:custGeom>
              <a:avLst/>
              <a:gdLst/>
              <a:ahLst/>
              <a:cxnLst/>
              <a:rect r="r" b="b" t="t" l="l"/>
              <a:pathLst>
                <a:path h="1020782" w="1040968">
                  <a:moveTo>
                    <a:pt x="520484" y="0"/>
                  </a:moveTo>
                  <a:cubicBezTo>
                    <a:pt x="233029" y="0"/>
                    <a:pt x="0" y="228510"/>
                    <a:pt x="0" y="510391"/>
                  </a:cubicBezTo>
                  <a:cubicBezTo>
                    <a:pt x="0" y="792272"/>
                    <a:pt x="233029" y="1020782"/>
                    <a:pt x="520484" y="1020782"/>
                  </a:cubicBezTo>
                  <a:cubicBezTo>
                    <a:pt x="807940" y="1020782"/>
                    <a:pt x="1040968" y="792272"/>
                    <a:pt x="1040968" y="510391"/>
                  </a:cubicBezTo>
                  <a:cubicBezTo>
                    <a:pt x="1040968" y="228510"/>
                    <a:pt x="807940" y="0"/>
                    <a:pt x="520484" y="0"/>
                  </a:cubicBezTo>
                  <a:close/>
                </a:path>
              </a:pathLst>
            </a:custGeom>
            <a:solidFill>
              <a:srgbClr val="FFFFFF"/>
            </a:solidFill>
            <a:ln w="38100" cap="sq">
              <a:solidFill>
                <a:srgbClr val="000000"/>
              </a:solidFill>
              <a:prstDash val="solid"/>
              <a:miter/>
            </a:ln>
          </p:spPr>
        </p:sp>
        <p:sp>
          <p:nvSpPr>
            <p:cNvPr name="TextBox 16" id="16"/>
            <p:cNvSpPr txBox="true"/>
            <p:nvPr/>
          </p:nvSpPr>
          <p:spPr>
            <a:xfrm>
              <a:off x="97591" y="29023"/>
              <a:ext cx="845787" cy="896060"/>
            </a:xfrm>
            <a:prstGeom prst="rect">
              <a:avLst/>
            </a:prstGeom>
          </p:spPr>
          <p:txBody>
            <a:bodyPr anchor="ctr" rtlCol="false" tIns="50800" lIns="50800" bIns="50800" rIns="50800"/>
            <a:lstStyle/>
            <a:p>
              <a:pPr algn="ctr">
                <a:lnSpc>
                  <a:spcPts val="4619"/>
                </a:lnSpc>
                <a:spcBef>
                  <a:spcPct val="0"/>
                </a:spcBef>
              </a:pPr>
              <a:r>
                <a:rPr lang="en-US" sz="3299">
                  <a:solidFill>
                    <a:srgbClr val="000000"/>
                  </a:solidFill>
                  <a:latin typeface="Noto Serif Display"/>
                  <a:ea typeface="Noto Serif Display"/>
                  <a:cs typeface="Noto Serif Display"/>
                  <a:sym typeface="Noto Serif Display"/>
                </a:rPr>
                <a:t>2</a:t>
              </a:r>
            </a:p>
          </p:txBody>
        </p:sp>
      </p:grpSp>
      <p:grpSp>
        <p:nvGrpSpPr>
          <p:cNvPr name="Group 17" id="17"/>
          <p:cNvGrpSpPr/>
          <p:nvPr/>
        </p:nvGrpSpPr>
        <p:grpSpPr>
          <a:xfrm rot="0">
            <a:off x="3199890" y="269505"/>
            <a:ext cx="1137770" cy="1115706"/>
            <a:chOff x="0" y="0"/>
            <a:chExt cx="1040968" cy="1020782"/>
          </a:xfrm>
        </p:grpSpPr>
        <p:sp>
          <p:nvSpPr>
            <p:cNvPr name="Freeform 18" id="18"/>
            <p:cNvSpPr/>
            <p:nvPr/>
          </p:nvSpPr>
          <p:spPr>
            <a:xfrm flipH="false" flipV="false" rot="0">
              <a:off x="0" y="0"/>
              <a:ext cx="1040968" cy="1020782"/>
            </a:xfrm>
            <a:custGeom>
              <a:avLst/>
              <a:gdLst/>
              <a:ahLst/>
              <a:cxnLst/>
              <a:rect r="r" b="b" t="t" l="l"/>
              <a:pathLst>
                <a:path h="1020782" w="1040968">
                  <a:moveTo>
                    <a:pt x="520484" y="0"/>
                  </a:moveTo>
                  <a:cubicBezTo>
                    <a:pt x="233029" y="0"/>
                    <a:pt x="0" y="228510"/>
                    <a:pt x="0" y="510391"/>
                  </a:cubicBezTo>
                  <a:cubicBezTo>
                    <a:pt x="0" y="792272"/>
                    <a:pt x="233029" y="1020782"/>
                    <a:pt x="520484" y="1020782"/>
                  </a:cubicBezTo>
                  <a:cubicBezTo>
                    <a:pt x="807940" y="1020782"/>
                    <a:pt x="1040968" y="792272"/>
                    <a:pt x="1040968" y="510391"/>
                  </a:cubicBezTo>
                  <a:cubicBezTo>
                    <a:pt x="1040968" y="228510"/>
                    <a:pt x="807940" y="0"/>
                    <a:pt x="520484" y="0"/>
                  </a:cubicBezTo>
                  <a:close/>
                </a:path>
              </a:pathLst>
            </a:custGeom>
            <a:solidFill>
              <a:srgbClr val="FFFFFF"/>
            </a:solidFill>
            <a:ln w="38100" cap="sq">
              <a:solidFill>
                <a:srgbClr val="000000"/>
              </a:solidFill>
              <a:prstDash val="solid"/>
              <a:miter/>
            </a:ln>
          </p:spPr>
        </p:sp>
        <p:sp>
          <p:nvSpPr>
            <p:cNvPr name="TextBox 19" id="19"/>
            <p:cNvSpPr txBox="true"/>
            <p:nvPr/>
          </p:nvSpPr>
          <p:spPr>
            <a:xfrm>
              <a:off x="97591" y="29023"/>
              <a:ext cx="845787" cy="896060"/>
            </a:xfrm>
            <a:prstGeom prst="rect">
              <a:avLst/>
            </a:prstGeom>
          </p:spPr>
          <p:txBody>
            <a:bodyPr anchor="ctr" rtlCol="false" tIns="50800" lIns="50800" bIns="50800" rIns="50800"/>
            <a:lstStyle/>
            <a:p>
              <a:pPr algn="ctr">
                <a:lnSpc>
                  <a:spcPts val="4619"/>
                </a:lnSpc>
                <a:spcBef>
                  <a:spcPct val="0"/>
                </a:spcBef>
              </a:pPr>
              <a:r>
                <a:rPr lang="en-US" sz="3299">
                  <a:solidFill>
                    <a:srgbClr val="000000"/>
                  </a:solidFill>
                  <a:latin typeface="Noto Serif Display"/>
                  <a:ea typeface="Noto Serif Display"/>
                  <a:cs typeface="Noto Serif Display"/>
                  <a:sym typeface="Noto Serif Display"/>
                </a:rPr>
                <a:t>3</a:t>
              </a:r>
            </a:p>
          </p:txBody>
        </p:sp>
      </p:grpSp>
      <p:sp>
        <p:nvSpPr>
          <p:cNvPr name="AutoShape 20" id="20"/>
          <p:cNvSpPr/>
          <p:nvPr/>
        </p:nvSpPr>
        <p:spPr>
          <a:xfrm flipV="true">
            <a:off x="4337660" y="2974184"/>
            <a:ext cx="2320246" cy="1005387"/>
          </a:xfrm>
          <a:prstGeom prst="line">
            <a:avLst/>
          </a:prstGeom>
          <a:ln cap="flat" w="38100">
            <a:solidFill>
              <a:srgbClr val="000000"/>
            </a:solidFill>
            <a:prstDash val="solid"/>
            <a:headEnd type="none" len="sm" w="sm"/>
            <a:tailEnd type="none" len="sm" w="sm"/>
          </a:ln>
        </p:spPr>
      </p:sp>
      <p:sp>
        <p:nvSpPr>
          <p:cNvPr name="AutoShape 21" id="21"/>
          <p:cNvSpPr/>
          <p:nvPr/>
        </p:nvSpPr>
        <p:spPr>
          <a:xfrm>
            <a:off x="583023" y="2974184"/>
            <a:ext cx="2616867" cy="1005387"/>
          </a:xfrm>
          <a:prstGeom prst="line">
            <a:avLst/>
          </a:prstGeom>
          <a:ln cap="flat" w="38100">
            <a:solidFill>
              <a:srgbClr val="000000"/>
            </a:solidFill>
            <a:prstDash val="solid"/>
            <a:headEnd type="none" len="sm" w="sm"/>
            <a:tailEnd type="none" len="sm" w="sm"/>
          </a:ln>
        </p:spPr>
      </p:sp>
      <p:sp>
        <p:nvSpPr>
          <p:cNvPr name="AutoShape 22" id="22"/>
          <p:cNvSpPr/>
          <p:nvPr/>
        </p:nvSpPr>
        <p:spPr>
          <a:xfrm flipV="true">
            <a:off x="583023" y="827358"/>
            <a:ext cx="2616867" cy="1031120"/>
          </a:xfrm>
          <a:prstGeom prst="line">
            <a:avLst/>
          </a:prstGeom>
          <a:ln cap="flat" w="38100">
            <a:solidFill>
              <a:srgbClr val="000000"/>
            </a:solidFill>
            <a:prstDash val="solid"/>
            <a:headEnd type="none" len="sm" w="sm"/>
            <a:tailEnd type="none" len="sm" w="sm"/>
          </a:ln>
        </p:spPr>
      </p:sp>
      <p:sp>
        <p:nvSpPr>
          <p:cNvPr name="AutoShape 23" id="23"/>
          <p:cNvSpPr/>
          <p:nvPr/>
        </p:nvSpPr>
        <p:spPr>
          <a:xfrm>
            <a:off x="4337660" y="827358"/>
            <a:ext cx="2320246" cy="1031120"/>
          </a:xfrm>
          <a:prstGeom prst="line">
            <a:avLst/>
          </a:prstGeom>
          <a:ln cap="flat" w="38100">
            <a:solidFill>
              <a:srgbClr val="000000"/>
            </a:solidFill>
            <a:prstDash val="solid"/>
            <a:headEnd type="none" len="sm" w="sm"/>
            <a:tailEnd type="none" len="sm" w="sm"/>
          </a:ln>
        </p:spPr>
      </p:sp>
      <p:sp>
        <p:nvSpPr>
          <p:cNvPr name="AutoShape 24" id="24"/>
          <p:cNvSpPr/>
          <p:nvPr/>
        </p:nvSpPr>
        <p:spPr>
          <a:xfrm flipH="true">
            <a:off x="3768775" y="1385211"/>
            <a:ext cx="0" cy="2036507"/>
          </a:xfrm>
          <a:prstGeom prst="line">
            <a:avLst/>
          </a:prstGeom>
          <a:ln cap="flat" w="38100">
            <a:solidFill>
              <a:srgbClr val="000000"/>
            </a:solidFill>
            <a:prstDash val="solid"/>
            <a:headEnd type="none" len="sm" w="sm"/>
            <a:tailEnd type="none" len="sm" w="sm"/>
          </a:ln>
        </p:spPr>
      </p:sp>
      <p:sp>
        <p:nvSpPr>
          <p:cNvPr name="TextBox 25" id="25"/>
          <p:cNvSpPr txBox="true"/>
          <p:nvPr/>
        </p:nvSpPr>
        <p:spPr>
          <a:xfrm rot="0">
            <a:off x="9249051" y="3071912"/>
            <a:ext cx="7650212" cy="695656"/>
          </a:xfrm>
          <a:prstGeom prst="rect">
            <a:avLst/>
          </a:prstGeom>
        </p:spPr>
        <p:txBody>
          <a:bodyPr anchor="t" rtlCol="false" tIns="0" lIns="0" bIns="0" rIns="0">
            <a:spAutoFit/>
          </a:bodyPr>
          <a:lstStyle/>
          <a:p>
            <a:pPr algn="ctr">
              <a:lnSpc>
                <a:spcPts val="5756"/>
              </a:lnSpc>
              <a:spcBef>
                <a:spcPct val="0"/>
              </a:spcBef>
            </a:pPr>
            <a:r>
              <a:rPr lang="en-US" b="true" sz="4111">
                <a:solidFill>
                  <a:srgbClr val="000000"/>
                </a:solidFill>
                <a:latin typeface="Montserrat Bold"/>
                <a:ea typeface="Montserrat Bold"/>
                <a:cs typeface="Montserrat Bold"/>
                <a:sym typeface="Montserrat Bold"/>
              </a:rPr>
              <a:t>d[v]= min( d[v] ; d[4] + [4,v] )</a:t>
            </a:r>
          </a:p>
        </p:txBody>
      </p:sp>
    </p:spTree>
  </p:cSld>
  <p:clrMapOvr>
    <a:masterClrMapping/>
  </p:clrMapOvr>
  <p:transition spd="med">
    <p:push dir="l"/>
  </p:transition>
</p:sld>
</file>

<file path=ppt/slides/slide5.xml><?xml version="1.0" encoding="utf-8"?>
<p:sld xmlns:p="http://schemas.openxmlformats.org/presentationml/2006/main" xmlns:a="http://schemas.openxmlformats.org/drawingml/2006/main">
  <p:cSld>
    <p:bg>
      <p:bgPr>
        <a:solidFill>
          <a:srgbClr val="F5F5F5"/>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5051281" y="3829050"/>
          <a:ext cx="13236719" cy="6448425"/>
        </p:xfrm>
        <a:graphic>
          <a:graphicData uri="http://schemas.openxmlformats.org/drawingml/2006/table">
            <a:tbl>
              <a:tblPr/>
              <a:tblGrid>
                <a:gridCol w="1235730"/>
                <a:gridCol w="3199127"/>
                <a:gridCol w="2906650"/>
                <a:gridCol w="1286780"/>
                <a:gridCol w="1312299"/>
                <a:gridCol w="976876"/>
                <a:gridCol w="1045744"/>
                <a:gridCol w="1273513"/>
              </a:tblGrid>
              <a:tr h="1322262">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STT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Đỉnh chưa được thăm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Đỉnh đã được thăm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Lân cận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5233">
                <a:tc>
                  <a:txBody>
                    <a:bodyPr anchor="t" rtlCol="false"/>
                    <a:lstStyle/>
                    <a:p>
                      <a:pPr algn="ctr">
                        <a:lnSpc>
                          <a:spcPts val="33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{1,2,3,4}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inf</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inf</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inf</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5233">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{2,3,4}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u =1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inf</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5233">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{2,4,}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{1,3}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u=3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5233">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{1,3,4}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u=4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5233">
                <a:tc>
                  <a:txBody>
                    <a:bodyPr anchor="t" rtlCol="false"/>
                    <a:lstStyle/>
                    <a:p>
                      <a:pPr algn="ctr">
                        <a:lnSpc>
                          <a:spcPts val="3359"/>
                        </a:lnSpc>
                        <a:defRPr/>
                      </a:pPr>
                      <a:r>
                        <a:rPr lang="en-US" sz="2400">
                          <a:solidFill>
                            <a:srgbClr val="5C7988"/>
                          </a:solidFill>
                          <a:latin typeface="Montserrat"/>
                          <a:ea typeface="Montserrat"/>
                          <a:cs typeface="Montserrat"/>
                          <a:sym typeface="Montserrat"/>
                        </a:rPr>
                        <a:t>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{1,3,4,2}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u=2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5C7988"/>
                          </a:solidFill>
                          <a:latin typeface="Montserrat Bold"/>
                          <a:ea typeface="Montserrat Bold"/>
                          <a:cs typeface="Montserrat Bold"/>
                          <a:sym typeface="Montserrat Bold"/>
                        </a:rPr>
                        <a:t>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1601332" y="635192"/>
            <a:ext cx="298996" cy="710817"/>
          </a:xfrm>
          <a:prstGeom prst="rect">
            <a:avLst/>
          </a:prstGeom>
        </p:spPr>
        <p:txBody>
          <a:bodyPr anchor="t" rtlCol="false" tIns="0" lIns="0" bIns="0" rIns="0">
            <a:spAutoFit/>
          </a:bodyPr>
          <a:lstStyle/>
          <a:p>
            <a:pPr algn="ctr">
              <a:lnSpc>
                <a:spcPts val="5896"/>
              </a:lnSpc>
              <a:spcBef>
                <a:spcPct val="0"/>
              </a:spcBef>
            </a:pPr>
            <a:r>
              <a:rPr lang="en-US" sz="4211">
                <a:solidFill>
                  <a:srgbClr val="000000"/>
                </a:solidFill>
                <a:latin typeface="Noto Serif Display"/>
                <a:ea typeface="Noto Serif Display"/>
                <a:cs typeface="Noto Serif Display"/>
                <a:sym typeface="Noto Serif Display"/>
              </a:rPr>
              <a:t>2</a:t>
            </a:r>
          </a:p>
        </p:txBody>
      </p:sp>
      <p:sp>
        <p:nvSpPr>
          <p:cNvPr name="TextBox 4" id="4"/>
          <p:cNvSpPr txBox="true"/>
          <p:nvPr/>
        </p:nvSpPr>
        <p:spPr>
          <a:xfrm rot="0">
            <a:off x="5415943" y="674395"/>
            <a:ext cx="298996" cy="710817"/>
          </a:xfrm>
          <a:prstGeom prst="rect">
            <a:avLst/>
          </a:prstGeom>
        </p:spPr>
        <p:txBody>
          <a:bodyPr anchor="t" rtlCol="false" tIns="0" lIns="0" bIns="0" rIns="0">
            <a:spAutoFit/>
          </a:bodyPr>
          <a:lstStyle/>
          <a:p>
            <a:pPr algn="ctr">
              <a:lnSpc>
                <a:spcPts val="5896"/>
              </a:lnSpc>
              <a:spcBef>
                <a:spcPct val="0"/>
              </a:spcBef>
            </a:pPr>
            <a:r>
              <a:rPr lang="en-US" sz="4211">
                <a:solidFill>
                  <a:srgbClr val="000000"/>
                </a:solidFill>
                <a:latin typeface="Noto Serif Display"/>
                <a:ea typeface="Noto Serif Display"/>
                <a:cs typeface="Noto Serif Display"/>
                <a:sym typeface="Noto Serif Display"/>
              </a:rPr>
              <a:t>2</a:t>
            </a:r>
          </a:p>
        </p:txBody>
      </p:sp>
      <p:sp>
        <p:nvSpPr>
          <p:cNvPr name="TextBox 5" id="5"/>
          <p:cNvSpPr txBox="true"/>
          <p:nvPr/>
        </p:nvSpPr>
        <p:spPr>
          <a:xfrm rot="0">
            <a:off x="5465557" y="3171582"/>
            <a:ext cx="249382" cy="595987"/>
          </a:xfrm>
          <a:prstGeom prst="rect">
            <a:avLst/>
          </a:prstGeom>
        </p:spPr>
        <p:txBody>
          <a:bodyPr anchor="t" rtlCol="false" tIns="0" lIns="0" bIns="0" rIns="0">
            <a:spAutoFit/>
          </a:bodyPr>
          <a:lstStyle/>
          <a:p>
            <a:pPr algn="ctr">
              <a:lnSpc>
                <a:spcPts val="4918"/>
              </a:lnSpc>
              <a:spcBef>
                <a:spcPct val="0"/>
              </a:spcBef>
            </a:pPr>
            <a:r>
              <a:rPr lang="en-US" sz="3513">
                <a:solidFill>
                  <a:srgbClr val="000000"/>
                </a:solidFill>
                <a:latin typeface="Noto Serif Display"/>
                <a:ea typeface="Noto Serif Display"/>
                <a:cs typeface="Noto Serif Display"/>
                <a:sym typeface="Noto Serif Display"/>
              </a:rPr>
              <a:t>6</a:t>
            </a:r>
          </a:p>
        </p:txBody>
      </p:sp>
      <p:sp>
        <p:nvSpPr>
          <p:cNvPr name="TextBox 6" id="6"/>
          <p:cNvSpPr txBox="true"/>
          <p:nvPr/>
        </p:nvSpPr>
        <p:spPr>
          <a:xfrm rot="0">
            <a:off x="1750830" y="3634285"/>
            <a:ext cx="298996" cy="710817"/>
          </a:xfrm>
          <a:prstGeom prst="rect">
            <a:avLst/>
          </a:prstGeom>
        </p:spPr>
        <p:txBody>
          <a:bodyPr anchor="t" rtlCol="false" tIns="0" lIns="0" bIns="0" rIns="0">
            <a:spAutoFit/>
          </a:bodyPr>
          <a:lstStyle/>
          <a:p>
            <a:pPr algn="ctr">
              <a:lnSpc>
                <a:spcPts val="5896"/>
              </a:lnSpc>
              <a:spcBef>
                <a:spcPct val="0"/>
              </a:spcBef>
            </a:pPr>
            <a:r>
              <a:rPr lang="en-US" sz="4211">
                <a:solidFill>
                  <a:srgbClr val="000000"/>
                </a:solidFill>
                <a:latin typeface="Noto Serif Display"/>
                <a:ea typeface="Noto Serif Display"/>
                <a:cs typeface="Noto Serif Display"/>
                <a:sym typeface="Noto Serif Display"/>
              </a:rPr>
              <a:t>7</a:t>
            </a:r>
          </a:p>
        </p:txBody>
      </p:sp>
      <p:sp>
        <p:nvSpPr>
          <p:cNvPr name="TextBox 7" id="7"/>
          <p:cNvSpPr txBox="true"/>
          <p:nvPr/>
        </p:nvSpPr>
        <p:spPr>
          <a:xfrm rot="0">
            <a:off x="3470966" y="2022823"/>
            <a:ext cx="298996" cy="710817"/>
          </a:xfrm>
          <a:prstGeom prst="rect">
            <a:avLst/>
          </a:prstGeom>
        </p:spPr>
        <p:txBody>
          <a:bodyPr anchor="t" rtlCol="false" tIns="0" lIns="0" bIns="0" rIns="0">
            <a:spAutoFit/>
          </a:bodyPr>
          <a:lstStyle/>
          <a:p>
            <a:pPr algn="ctr">
              <a:lnSpc>
                <a:spcPts val="5896"/>
              </a:lnSpc>
              <a:spcBef>
                <a:spcPct val="0"/>
              </a:spcBef>
            </a:pPr>
            <a:r>
              <a:rPr lang="en-US" sz="4211">
                <a:solidFill>
                  <a:srgbClr val="000000"/>
                </a:solidFill>
                <a:latin typeface="Noto Serif Display"/>
                <a:ea typeface="Noto Serif Display"/>
                <a:cs typeface="Noto Serif Display"/>
                <a:sym typeface="Noto Serif Display"/>
              </a:rPr>
              <a:t>3</a:t>
            </a:r>
          </a:p>
        </p:txBody>
      </p:sp>
      <p:grpSp>
        <p:nvGrpSpPr>
          <p:cNvPr name="Group 8" id="8"/>
          <p:cNvGrpSpPr/>
          <p:nvPr/>
        </p:nvGrpSpPr>
        <p:grpSpPr>
          <a:xfrm rot="0">
            <a:off x="14138" y="1858478"/>
            <a:ext cx="1137770" cy="1115706"/>
            <a:chOff x="0" y="0"/>
            <a:chExt cx="1040968" cy="1020782"/>
          </a:xfrm>
        </p:grpSpPr>
        <p:sp>
          <p:nvSpPr>
            <p:cNvPr name="Freeform 9" id="9"/>
            <p:cNvSpPr/>
            <p:nvPr/>
          </p:nvSpPr>
          <p:spPr>
            <a:xfrm flipH="false" flipV="false" rot="0">
              <a:off x="0" y="0"/>
              <a:ext cx="1040968" cy="1020782"/>
            </a:xfrm>
            <a:custGeom>
              <a:avLst/>
              <a:gdLst/>
              <a:ahLst/>
              <a:cxnLst/>
              <a:rect r="r" b="b" t="t" l="l"/>
              <a:pathLst>
                <a:path h="1020782" w="1040968">
                  <a:moveTo>
                    <a:pt x="520484" y="0"/>
                  </a:moveTo>
                  <a:cubicBezTo>
                    <a:pt x="233029" y="0"/>
                    <a:pt x="0" y="228510"/>
                    <a:pt x="0" y="510391"/>
                  </a:cubicBezTo>
                  <a:cubicBezTo>
                    <a:pt x="0" y="792272"/>
                    <a:pt x="233029" y="1020782"/>
                    <a:pt x="520484" y="1020782"/>
                  </a:cubicBezTo>
                  <a:cubicBezTo>
                    <a:pt x="807940" y="1020782"/>
                    <a:pt x="1040968" y="792272"/>
                    <a:pt x="1040968" y="510391"/>
                  </a:cubicBezTo>
                  <a:cubicBezTo>
                    <a:pt x="1040968" y="228510"/>
                    <a:pt x="807940" y="0"/>
                    <a:pt x="520484" y="0"/>
                  </a:cubicBezTo>
                  <a:close/>
                </a:path>
              </a:pathLst>
            </a:custGeom>
            <a:solidFill>
              <a:srgbClr val="FFFFFF"/>
            </a:solidFill>
            <a:ln w="38100" cap="sq">
              <a:solidFill>
                <a:srgbClr val="000000"/>
              </a:solidFill>
              <a:prstDash val="solid"/>
              <a:miter/>
            </a:ln>
          </p:spPr>
        </p:sp>
        <p:sp>
          <p:nvSpPr>
            <p:cNvPr name="TextBox 10" id="10"/>
            <p:cNvSpPr txBox="true"/>
            <p:nvPr/>
          </p:nvSpPr>
          <p:spPr>
            <a:xfrm>
              <a:off x="97591" y="29023"/>
              <a:ext cx="845787" cy="896060"/>
            </a:xfrm>
            <a:prstGeom prst="rect">
              <a:avLst/>
            </a:prstGeom>
          </p:spPr>
          <p:txBody>
            <a:bodyPr anchor="ctr" rtlCol="false" tIns="50800" lIns="50800" bIns="50800" rIns="50800"/>
            <a:lstStyle/>
            <a:p>
              <a:pPr algn="ctr">
                <a:lnSpc>
                  <a:spcPts val="4619"/>
                </a:lnSpc>
                <a:spcBef>
                  <a:spcPct val="0"/>
                </a:spcBef>
              </a:pPr>
              <a:r>
                <a:rPr lang="en-US" sz="3299">
                  <a:solidFill>
                    <a:srgbClr val="000000"/>
                  </a:solidFill>
                  <a:latin typeface="Noto Serif Display"/>
                  <a:ea typeface="Noto Serif Display"/>
                  <a:cs typeface="Noto Serif Display"/>
                  <a:sym typeface="Noto Serif Display"/>
                </a:rPr>
                <a:t>1</a:t>
              </a:r>
            </a:p>
          </p:txBody>
        </p:sp>
      </p:grpSp>
      <p:grpSp>
        <p:nvGrpSpPr>
          <p:cNvPr name="Group 11" id="11"/>
          <p:cNvGrpSpPr/>
          <p:nvPr/>
        </p:nvGrpSpPr>
        <p:grpSpPr>
          <a:xfrm rot="0">
            <a:off x="6089021" y="1858478"/>
            <a:ext cx="1137770" cy="1115706"/>
            <a:chOff x="0" y="0"/>
            <a:chExt cx="1040968" cy="1020782"/>
          </a:xfrm>
        </p:grpSpPr>
        <p:sp>
          <p:nvSpPr>
            <p:cNvPr name="Freeform 12" id="12"/>
            <p:cNvSpPr/>
            <p:nvPr/>
          </p:nvSpPr>
          <p:spPr>
            <a:xfrm flipH="false" flipV="false" rot="0">
              <a:off x="0" y="0"/>
              <a:ext cx="1040968" cy="1020782"/>
            </a:xfrm>
            <a:custGeom>
              <a:avLst/>
              <a:gdLst/>
              <a:ahLst/>
              <a:cxnLst/>
              <a:rect r="r" b="b" t="t" l="l"/>
              <a:pathLst>
                <a:path h="1020782" w="1040968">
                  <a:moveTo>
                    <a:pt x="520484" y="0"/>
                  </a:moveTo>
                  <a:cubicBezTo>
                    <a:pt x="233029" y="0"/>
                    <a:pt x="0" y="228510"/>
                    <a:pt x="0" y="510391"/>
                  </a:cubicBezTo>
                  <a:cubicBezTo>
                    <a:pt x="0" y="792272"/>
                    <a:pt x="233029" y="1020782"/>
                    <a:pt x="520484" y="1020782"/>
                  </a:cubicBezTo>
                  <a:cubicBezTo>
                    <a:pt x="807940" y="1020782"/>
                    <a:pt x="1040968" y="792272"/>
                    <a:pt x="1040968" y="510391"/>
                  </a:cubicBezTo>
                  <a:cubicBezTo>
                    <a:pt x="1040968" y="228510"/>
                    <a:pt x="807940" y="0"/>
                    <a:pt x="520484" y="0"/>
                  </a:cubicBezTo>
                  <a:close/>
                </a:path>
              </a:pathLst>
            </a:custGeom>
            <a:solidFill>
              <a:srgbClr val="FFFFFF"/>
            </a:solidFill>
            <a:ln w="38100" cap="sq">
              <a:solidFill>
                <a:srgbClr val="000000"/>
              </a:solidFill>
              <a:prstDash val="solid"/>
              <a:miter/>
            </a:ln>
          </p:spPr>
        </p:sp>
        <p:sp>
          <p:nvSpPr>
            <p:cNvPr name="TextBox 13" id="13"/>
            <p:cNvSpPr txBox="true"/>
            <p:nvPr/>
          </p:nvSpPr>
          <p:spPr>
            <a:xfrm>
              <a:off x="97591" y="29023"/>
              <a:ext cx="845787" cy="896060"/>
            </a:xfrm>
            <a:prstGeom prst="rect">
              <a:avLst/>
            </a:prstGeom>
          </p:spPr>
          <p:txBody>
            <a:bodyPr anchor="ctr" rtlCol="false" tIns="50800" lIns="50800" bIns="50800" rIns="50800"/>
            <a:lstStyle/>
            <a:p>
              <a:pPr algn="ctr">
                <a:lnSpc>
                  <a:spcPts val="4619"/>
                </a:lnSpc>
                <a:spcBef>
                  <a:spcPct val="0"/>
                </a:spcBef>
              </a:pPr>
              <a:r>
                <a:rPr lang="en-US" sz="3299">
                  <a:solidFill>
                    <a:srgbClr val="000000"/>
                  </a:solidFill>
                  <a:latin typeface="Noto Serif Display"/>
                  <a:ea typeface="Noto Serif Display"/>
                  <a:cs typeface="Noto Serif Display"/>
                  <a:sym typeface="Noto Serif Display"/>
                </a:rPr>
                <a:t>4</a:t>
              </a:r>
            </a:p>
          </p:txBody>
        </p:sp>
      </p:grpSp>
      <p:grpSp>
        <p:nvGrpSpPr>
          <p:cNvPr name="Group 14" id="14"/>
          <p:cNvGrpSpPr/>
          <p:nvPr/>
        </p:nvGrpSpPr>
        <p:grpSpPr>
          <a:xfrm rot="0">
            <a:off x="3199890" y="3421719"/>
            <a:ext cx="1137770" cy="1115706"/>
            <a:chOff x="0" y="0"/>
            <a:chExt cx="1040968" cy="1020782"/>
          </a:xfrm>
        </p:grpSpPr>
        <p:sp>
          <p:nvSpPr>
            <p:cNvPr name="Freeform 15" id="15"/>
            <p:cNvSpPr/>
            <p:nvPr/>
          </p:nvSpPr>
          <p:spPr>
            <a:xfrm flipH="false" flipV="false" rot="0">
              <a:off x="0" y="0"/>
              <a:ext cx="1040968" cy="1020782"/>
            </a:xfrm>
            <a:custGeom>
              <a:avLst/>
              <a:gdLst/>
              <a:ahLst/>
              <a:cxnLst/>
              <a:rect r="r" b="b" t="t" l="l"/>
              <a:pathLst>
                <a:path h="1020782" w="1040968">
                  <a:moveTo>
                    <a:pt x="520484" y="0"/>
                  </a:moveTo>
                  <a:cubicBezTo>
                    <a:pt x="233029" y="0"/>
                    <a:pt x="0" y="228510"/>
                    <a:pt x="0" y="510391"/>
                  </a:cubicBezTo>
                  <a:cubicBezTo>
                    <a:pt x="0" y="792272"/>
                    <a:pt x="233029" y="1020782"/>
                    <a:pt x="520484" y="1020782"/>
                  </a:cubicBezTo>
                  <a:cubicBezTo>
                    <a:pt x="807940" y="1020782"/>
                    <a:pt x="1040968" y="792272"/>
                    <a:pt x="1040968" y="510391"/>
                  </a:cubicBezTo>
                  <a:cubicBezTo>
                    <a:pt x="1040968" y="228510"/>
                    <a:pt x="807940" y="0"/>
                    <a:pt x="520484" y="0"/>
                  </a:cubicBezTo>
                  <a:close/>
                </a:path>
              </a:pathLst>
            </a:custGeom>
            <a:solidFill>
              <a:srgbClr val="FFFFFF"/>
            </a:solidFill>
            <a:ln w="38100" cap="sq">
              <a:solidFill>
                <a:srgbClr val="000000"/>
              </a:solidFill>
              <a:prstDash val="solid"/>
              <a:miter/>
            </a:ln>
          </p:spPr>
        </p:sp>
        <p:sp>
          <p:nvSpPr>
            <p:cNvPr name="TextBox 16" id="16"/>
            <p:cNvSpPr txBox="true"/>
            <p:nvPr/>
          </p:nvSpPr>
          <p:spPr>
            <a:xfrm>
              <a:off x="97591" y="29023"/>
              <a:ext cx="845787" cy="896060"/>
            </a:xfrm>
            <a:prstGeom prst="rect">
              <a:avLst/>
            </a:prstGeom>
          </p:spPr>
          <p:txBody>
            <a:bodyPr anchor="ctr" rtlCol="false" tIns="50800" lIns="50800" bIns="50800" rIns="50800"/>
            <a:lstStyle/>
            <a:p>
              <a:pPr algn="ctr">
                <a:lnSpc>
                  <a:spcPts val="4619"/>
                </a:lnSpc>
                <a:spcBef>
                  <a:spcPct val="0"/>
                </a:spcBef>
              </a:pPr>
              <a:r>
                <a:rPr lang="en-US" sz="3299">
                  <a:solidFill>
                    <a:srgbClr val="000000"/>
                  </a:solidFill>
                  <a:latin typeface="Noto Serif Display"/>
                  <a:ea typeface="Noto Serif Display"/>
                  <a:cs typeface="Noto Serif Display"/>
                  <a:sym typeface="Noto Serif Display"/>
                </a:rPr>
                <a:t>2</a:t>
              </a:r>
            </a:p>
          </p:txBody>
        </p:sp>
      </p:grpSp>
      <p:grpSp>
        <p:nvGrpSpPr>
          <p:cNvPr name="Group 17" id="17"/>
          <p:cNvGrpSpPr/>
          <p:nvPr/>
        </p:nvGrpSpPr>
        <p:grpSpPr>
          <a:xfrm rot="0">
            <a:off x="3199890" y="269505"/>
            <a:ext cx="1137770" cy="1115706"/>
            <a:chOff x="0" y="0"/>
            <a:chExt cx="1040968" cy="1020782"/>
          </a:xfrm>
        </p:grpSpPr>
        <p:sp>
          <p:nvSpPr>
            <p:cNvPr name="Freeform 18" id="18"/>
            <p:cNvSpPr/>
            <p:nvPr/>
          </p:nvSpPr>
          <p:spPr>
            <a:xfrm flipH="false" flipV="false" rot="0">
              <a:off x="0" y="0"/>
              <a:ext cx="1040968" cy="1020782"/>
            </a:xfrm>
            <a:custGeom>
              <a:avLst/>
              <a:gdLst/>
              <a:ahLst/>
              <a:cxnLst/>
              <a:rect r="r" b="b" t="t" l="l"/>
              <a:pathLst>
                <a:path h="1020782" w="1040968">
                  <a:moveTo>
                    <a:pt x="520484" y="0"/>
                  </a:moveTo>
                  <a:cubicBezTo>
                    <a:pt x="233029" y="0"/>
                    <a:pt x="0" y="228510"/>
                    <a:pt x="0" y="510391"/>
                  </a:cubicBezTo>
                  <a:cubicBezTo>
                    <a:pt x="0" y="792272"/>
                    <a:pt x="233029" y="1020782"/>
                    <a:pt x="520484" y="1020782"/>
                  </a:cubicBezTo>
                  <a:cubicBezTo>
                    <a:pt x="807940" y="1020782"/>
                    <a:pt x="1040968" y="792272"/>
                    <a:pt x="1040968" y="510391"/>
                  </a:cubicBezTo>
                  <a:cubicBezTo>
                    <a:pt x="1040968" y="228510"/>
                    <a:pt x="807940" y="0"/>
                    <a:pt x="520484" y="0"/>
                  </a:cubicBezTo>
                  <a:close/>
                </a:path>
              </a:pathLst>
            </a:custGeom>
            <a:solidFill>
              <a:srgbClr val="FFFFFF"/>
            </a:solidFill>
            <a:ln w="38100" cap="sq">
              <a:solidFill>
                <a:srgbClr val="000000"/>
              </a:solidFill>
              <a:prstDash val="solid"/>
              <a:miter/>
            </a:ln>
          </p:spPr>
        </p:sp>
        <p:sp>
          <p:nvSpPr>
            <p:cNvPr name="TextBox 19" id="19"/>
            <p:cNvSpPr txBox="true"/>
            <p:nvPr/>
          </p:nvSpPr>
          <p:spPr>
            <a:xfrm>
              <a:off x="97591" y="29023"/>
              <a:ext cx="845787" cy="896060"/>
            </a:xfrm>
            <a:prstGeom prst="rect">
              <a:avLst/>
            </a:prstGeom>
          </p:spPr>
          <p:txBody>
            <a:bodyPr anchor="ctr" rtlCol="false" tIns="50800" lIns="50800" bIns="50800" rIns="50800"/>
            <a:lstStyle/>
            <a:p>
              <a:pPr algn="ctr">
                <a:lnSpc>
                  <a:spcPts val="4619"/>
                </a:lnSpc>
                <a:spcBef>
                  <a:spcPct val="0"/>
                </a:spcBef>
              </a:pPr>
              <a:r>
                <a:rPr lang="en-US" sz="3299">
                  <a:solidFill>
                    <a:srgbClr val="000000"/>
                  </a:solidFill>
                  <a:latin typeface="Noto Serif Display"/>
                  <a:ea typeface="Noto Serif Display"/>
                  <a:cs typeface="Noto Serif Display"/>
                  <a:sym typeface="Noto Serif Display"/>
                </a:rPr>
                <a:t>3</a:t>
              </a:r>
            </a:p>
          </p:txBody>
        </p:sp>
      </p:grpSp>
      <p:sp>
        <p:nvSpPr>
          <p:cNvPr name="AutoShape 20" id="20"/>
          <p:cNvSpPr/>
          <p:nvPr/>
        </p:nvSpPr>
        <p:spPr>
          <a:xfrm flipV="true">
            <a:off x="4337660" y="2974184"/>
            <a:ext cx="2320246" cy="1005387"/>
          </a:xfrm>
          <a:prstGeom prst="line">
            <a:avLst/>
          </a:prstGeom>
          <a:ln cap="flat" w="38100">
            <a:solidFill>
              <a:srgbClr val="000000"/>
            </a:solidFill>
            <a:prstDash val="solid"/>
            <a:headEnd type="none" len="sm" w="sm"/>
            <a:tailEnd type="none" len="sm" w="sm"/>
          </a:ln>
        </p:spPr>
      </p:sp>
      <p:sp>
        <p:nvSpPr>
          <p:cNvPr name="AutoShape 21" id="21"/>
          <p:cNvSpPr/>
          <p:nvPr/>
        </p:nvSpPr>
        <p:spPr>
          <a:xfrm>
            <a:off x="583023" y="2974184"/>
            <a:ext cx="2616867" cy="1005387"/>
          </a:xfrm>
          <a:prstGeom prst="line">
            <a:avLst/>
          </a:prstGeom>
          <a:ln cap="flat" w="38100">
            <a:solidFill>
              <a:srgbClr val="000000"/>
            </a:solidFill>
            <a:prstDash val="solid"/>
            <a:headEnd type="none" len="sm" w="sm"/>
            <a:tailEnd type="none" len="sm" w="sm"/>
          </a:ln>
        </p:spPr>
      </p:sp>
      <p:sp>
        <p:nvSpPr>
          <p:cNvPr name="AutoShape 22" id="22"/>
          <p:cNvSpPr/>
          <p:nvPr/>
        </p:nvSpPr>
        <p:spPr>
          <a:xfrm flipV="true">
            <a:off x="583023" y="827358"/>
            <a:ext cx="2616867" cy="1031120"/>
          </a:xfrm>
          <a:prstGeom prst="line">
            <a:avLst/>
          </a:prstGeom>
          <a:ln cap="flat" w="38100">
            <a:solidFill>
              <a:srgbClr val="000000"/>
            </a:solidFill>
            <a:prstDash val="solid"/>
            <a:headEnd type="none" len="sm" w="sm"/>
            <a:tailEnd type="none" len="sm" w="sm"/>
          </a:ln>
        </p:spPr>
      </p:sp>
      <p:sp>
        <p:nvSpPr>
          <p:cNvPr name="AutoShape 23" id="23"/>
          <p:cNvSpPr/>
          <p:nvPr/>
        </p:nvSpPr>
        <p:spPr>
          <a:xfrm>
            <a:off x="4337660" y="827358"/>
            <a:ext cx="2320246" cy="1031120"/>
          </a:xfrm>
          <a:prstGeom prst="line">
            <a:avLst/>
          </a:prstGeom>
          <a:ln cap="flat" w="38100">
            <a:solidFill>
              <a:srgbClr val="000000"/>
            </a:solidFill>
            <a:prstDash val="solid"/>
            <a:headEnd type="none" len="sm" w="sm"/>
            <a:tailEnd type="none" len="sm" w="sm"/>
          </a:ln>
        </p:spPr>
      </p:sp>
      <p:sp>
        <p:nvSpPr>
          <p:cNvPr name="AutoShape 24" id="24"/>
          <p:cNvSpPr/>
          <p:nvPr/>
        </p:nvSpPr>
        <p:spPr>
          <a:xfrm flipH="true">
            <a:off x="3768775" y="1385211"/>
            <a:ext cx="0" cy="2036507"/>
          </a:xfrm>
          <a:prstGeom prst="line">
            <a:avLst/>
          </a:prstGeom>
          <a:ln cap="flat" w="38100">
            <a:solidFill>
              <a:srgbClr val="000000"/>
            </a:solidFill>
            <a:prstDash val="solid"/>
            <a:headEnd type="none" len="sm" w="sm"/>
            <a:tailEnd type="none" len="sm" w="sm"/>
          </a:ln>
        </p:spPr>
      </p:sp>
      <p:sp>
        <p:nvSpPr>
          <p:cNvPr name="TextBox 25" id="25"/>
          <p:cNvSpPr txBox="true"/>
          <p:nvPr/>
        </p:nvSpPr>
        <p:spPr>
          <a:xfrm rot="0">
            <a:off x="8833095" y="2278528"/>
            <a:ext cx="7546925" cy="695656"/>
          </a:xfrm>
          <a:prstGeom prst="rect">
            <a:avLst/>
          </a:prstGeom>
        </p:spPr>
        <p:txBody>
          <a:bodyPr anchor="t" rtlCol="false" tIns="0" lIns="0" bIns="0" rIns="0">
            <a:spAutoFit/>
          </a:bodyPr>
          <a:lstStyle/>
          <a:p>
            <a:pPr algn="ctr">
              <a:lnSpc>
                <a:spcPts val="5756"/>
              </a:lnSpc>
              <a:spcBef>
                <a:spcPct val="0"/>
              </a:spcBef>
            </a:pPr>
            <a:r>
              <a:rPr lang="en-US" b="true" sz="4111">
                <a:solidFill>
                  <a:srgbClr val="000000"/>
                </a:solidFill>
                <a:latin typeface="Montserrat Bold"/>
                <a:ea typeface="Montserrat Bold"/>
                <a:cs typeface="Montserrat Bold"/>
                <a:sym typeface="Montserrat Bold"/>
              </a:rPr>
              <a:t>d[v]= min( d[v] ; d[2] + [2,v] )</a:t>
            </a:r>
          </a:p>
        </p:txBody>
      </p:sp>
    </p:spTree>
  </p:cSld>
  <p:clrMapOvr>
    <a:masterClrMapping/>
  </p:clrMapOvr>
  <p:transition spd="med">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DAGaTYsxboY</dc:identifier>
  <dcterms:modified xsi:type="dcterms:W3CDTF">2011-08-01T06:04:30Z</dcterms:modified>
  <cp:revision>1</cp:revision>
  <dc:title>Thuật toán Dijkstra</dc:title>
</cp:coreProperties>
</file>