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22"/>
  </p:notesMasterIdLst>
  <p:handoutMasterIdLst>
    <p:handoutMasterId r:id="rId23"/>
  </p:handoutMasterIdLst>
  <p:sldIdLst>
    <p:sldId id="275" r:id="rId2"/>
    <p:sldId id="257" r:id="rId3"/>
    <p:sldId id="269" r:id="rId4"/>
    <p:sldId id="259" r:id="rId5"/>
    <p:sldId id="308" r:id="rId6"/>
    <p:sldId id="309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70" r:id="rId16"/>
    <p:sldId id="304" r:id="rId17"/>
    <p:sldId id="305" r:id="rId18"/>
    <p:sldId id="306" r:id="rId19"/>
    <p:sldId id="307" r:id="rId20"/>
    <p:sldId id="31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adamin masharizadeh" initials="Mm" lastIdx="1" clrIdx="0">
    <p:extLst>
      <p:ext uri="{19B8F6BF-5375-455C-9EA6-DF929625EA0E}">
        <p15:presenceInfo xmlns:p15="http://schemas.microsoft.com/office/powerpoint/2012/main" userId="78f7516d5dc69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312D22-E0D2-4D2C-81C5-2B89442E05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D5A52-A545-42F3-A30A-F01C18C2A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5867-FCB7-4A03-812D-664702E5100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65CDA-7B6D-45CE-88A9-4AECCBEF0C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81E32-AB07-4307-A685-F04698417E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6E17D-8B07-41D5-8F3B-F9F970A16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6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10E45-7B72-4FC5-B921-5F583157046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D96A3-0A79-4ECC-A92B-4DAF24247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D96A3-0A79-4ECC-A92B-4DAF24247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A6CE1-E9FD-4B74-A33F-2615355458E5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643AAA-6A56-4BAD-A7DC-1A299459C2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163" y="5926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F4D1-8988-458B-A221-101F84301DA2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3A35-F3D6-4538-BB17-D60AC7A0F477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2F2CB-685F-4EBF-8F6B-56A9FEE2A3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163" y="5926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4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A6A-4CFC-4A16-BA59-7070204B538E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C8CD40-E1B9-405D-9245-EBB5782F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8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21E-DE45-463D-A6EC-71AE706BBBB1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9A8E9B-218E-424C-A422-7A33C8C8363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163" y="5926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F8C-9CF5-4169-ADAA-CA1484F3D215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69A9-D9A7-456F-A341-673022937BCD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6B6-FBF1-4506-B45E-DCB188998850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C4BA-DD95-4BA1-A99B-96ADD2E3739F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55DBFC-9DF9-4CDF-A87B-6770B98C03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163" y="5926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2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133068-C0A1-4B9D-A642-FD5184CA4154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C1D53-A6E4-4A5A-B754-26C26A2E7D8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67695" y="0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D9FB-D6C9-4BDD-9ADD-8FF0AF37C029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F853EC-4DE6-4C3D-94BC-4AE4C9DFF845}" type="datetime1">
              <a:rPr lang="en-US" smtClean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4598" y="6432922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A7184D7-8B62-4704-8F6D-17BA81AE4309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163" y="5926"/>
            <a:ext cx="556141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A0221-940F-4878-B99B-1873415B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pPr algn="ctr" rtl="1"/>
            <a:r>
              <a:rPr lang="fa-IR" sz="6000" dirty="0">
                <a:cs typeface="B Nazanin" panose="00000400000000000000" pitchFamily="2" charset="-78"/>
              </a:rPr>
              <a:t>آموزش نصب </a:t>
            </a:r>
            <a:r>
              <a:rPr lang="fa-IR" sz="6000" dirty="0" err="1">
                <a:cs typeface="B Nazanin" panose="00000400000000000000" pitchFamily="2" charset="-78"/>
              </a:rPr>
              <a:t>گیت</a:t>
            </a:r>
            <a:r>
              <a:rPr lang="fa-IR" sz="6000" dirty="0">
                <a:cs typeface="B Nazanin" panose="00000400000000000000" pitchFamily="2" charset="-78"/>
              </a:rPr>
              <a:t> </a:t>
            </a:r>
            <a:endParaRPr lang="en-US" sz="60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78A13-A056-44FE-AD6D-949D8579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96" y="2484261"/>
            <a:ext cx="5474182" cy="28515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22C87-A938-4BBE-B55B-AAFA606D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5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120" y="1720354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703905" y="974477"/>
            <a:ext cx="5074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latin typeface="Vazir"/>
              </a:rPr>
              <a:t>10- برای اتصال </a:t>
            </a:r>
            <a:r>
              <a:rPr lang="en-US" dirty="0">
                <a:latin typeface="Vazir"/>
              </a:rPr>
              <a:t>HTTPS </a:t>
            </a:r>
            <a:r>
              <a:rPr lang="fa-IR" dirty="0">
                <a:latin typeface="Vazir"/>
              </a:rPr>
              <a:t> از کتابخانه </a:t>
            </a:r>
            <a:r>
              <a:rPr lang="en-US" dirty="0">
                <a:latin typeface="Vazir"/>
              </a:rPr>
              <a:t>OpenSSL </a:t>
            </a:r>
            <a:r>
              <a:rPr lang="fa-IR" dirty="0">
                <a:latin typeface="Vazir"/>
              </a:rPr>
              <a:t> استفاده کنید.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44" y="1711247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8203858" y="974477"/>
            <a:ext cx="344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latin typeface="Vazir"/>
              </a:rPr>
              <a:t>9- انتخاب </a:t>
            </a:r>
            <a:r>
              <a:rPr lang="en-US" dirty="0">
                <a:latin typeface="Vazir"/>
              </a:rPr>
              <a:t>open </a:t>
            </a:r>
            <a:r>
              <a:rPr lang="en-US" dirty="0" err="1">
                <a:latin typeface="Vazir"/>
              </a:rPr>
              <a:t>ssh</a:t>
            </a:r>
            <a:r>
              <a:rPr lang="en-US" dirty="0">
                <a:latin typeface="Vazir"/>
              </a:rPr>
              <a:t> </a:t>
            </a:r>
            <a:r>
              <a:rPr lang="fa-IR" dirty="0">
                <a:latin typeface="Vazir"/>
              </a:rPr>
              <a:t> </a:t>
            </a:r>
            <a:r>
              <a:rPr lang="fa-IR" dirty="0" err="1">
                <a:latin typeface="Vazir"/>
              </a:rPr>
              <a:t>پیشفرض</a:t>
            </a:r>
            <a:r>
              <a:rPr lang="fa-IR" dirty="0">
                <a:latin typeface="Vazir"/>
              </a:rPr>
              <a:t> خود </a:t>
            </a:r>
            <a:r>
              <a:rPr lang="fa-IR" dirty="0" err="1">
                <a:latin typeface="Vazir"/>
              </a:rPr>
              <a:t>گیت</a:t>
            </a:r>
            <a:r>
              <a:rPr lang="fa-IR" dirty="0">
                <a:latin typeface="Vazi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8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777" y="2000819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6549020" y="640917"/>
            <a:ext cx="54244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11- این بخش برای مشخص کردن کنترل کاراکتر و نوع پایان یافتن دستورات در فایل های متنی است. سیستم عامل ویندوز از 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CRLF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 (مخفف 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Carriage Return Line Feed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) استفاده می‌کند پس در نتیجه گزینه 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Checkout Windows-style, commit Unix-style line ending 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پیشنهاد می‌شود.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49" y="2000819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811794" y="640917"/>
            <a:ext cx="54780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12- </a:t>
            </a:r>
            <a:r>
              <a:rPr lang="fa-IR" sz="1600" b="1" dirty="0">
                <a:solidFill>
                  <a:srgbClr val="4A4A4A"/>
                </a:solidFill>
                <a:latin typeface="Vazir" panose="020B0603030804020204"/>
              </a:rPr>
              <a:t>انتخاب خط فرمان: 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گزینه اول برای اجرای </a:t>
            </a:r>
            <a:r>
              <a:rPr lang="en-US" sz="1600" dirty="0" err="1">
                <a:solidFill>
                  <a:srgbClr val="4A4A4A"/>
                </a:solidFill>
                <a:latin typeface="Vazir" panose="020B0603030804020204"/>
              </a:rPr>
              <a:t>Git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 Bash 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 به همراه یک ترمینال شبیه سازی شده یونیکس (</a:t>
            </a:r>
            <a:r>
              <a:rPr lang="en-US" sz="1600" dirty="0" err="1">
                <a:solidFill>
                  <a:srgbClr val="4A4A4A"/>
                </a:solidFill>
                <a:latin typeface="Vazir" panose="020B0603030804020204"/>
              </a:rPr>
              <a:t>MinGW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) و گزینه دوم برای اجرا </a:t>
            </a:r>
            <a:r>
              <a:rPr lang="en-US" sz="1600" dirty="0" err="1">
                <a:solidFill>
                  <a:srgbClr val="4A4A4A"/>
                </a:solidFill>
                <a:latin typeface="Vazir" panose="020B0603030804020204"/>
              </a:rPr>
              <a:t>Git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 Bash 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به داخل خط فرمان ویندوز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 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 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(</a:t>
            </a:r>
            <a:r>
              <a:rPr lang="en-US" sz="1600" dirty="0" err="1">
                <a:solidFill>
                  <a:srgbClr val="4A4A4A"/>
                </a:solidFill>
                <a:latin typeface="Vazir" panose="020B0603030804020204"/>
              </a:rPr>
              <a:t>cmd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)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 است. استفاده از گزینه دوم مخصوصا در نسخه های قدیمی‌تر ویندوز توصیه نمی‌شود.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19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040" y="2133217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6698040" y="1175649"/>
            <a:ext cx="47715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13- در این بخش رفتار عمل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pull 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 مشخص می‌شود که بطور پیش فرض</a:t>
            </a:r>
          </a:p>
          <a:p>
            <a:pPr algn="r" rtl="1"/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 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fast-forward or merge 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 است. در نسخه های قدیمی‌تر </a:t>
            </a:r>
            <a:r>
              <a:rPr lang="en-US" sz="1600" dirty="0" err="1">
                <a:solidFill>
                  <a:srgbClr val="4A4A4A"/>
                </a:solidFill>
                <a:latin typeface="Vazir" panose="020B0603030804020204"/>
              </a:rPr>
              <a:t>Git</a:t>
            </a:r>
            <a:r>
              <a:rPr lang="en-US" sz="1600" dirty="0">
                <a:solidFill>
                  <a:srgbClr val="4A4A4A"/>
                </a:solidFill>
                <a:latin typeface="Vazir" panose="020B0603030804020204"/>
              </a:rPr>
              <a:t> Setup </a:t>
            </a:r>
            <a:r>
              <a:rPr lang="fa-IR" sz="1600" dirty="0">
                <a:solidFill>
                  <a:srgbClr val="4A4A4A"/>
                </a:solidFill>
                <a:latin typeface="Vazir" panose="020B0603030804020204"/>
              </a:rPr>
              <a:t> این بخش قابل تنظیم نیست.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28" y="2133217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722456" y="1083316"/>
            <a:ext cx="4909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14- فعال کردن </a:t>
            </a:r>
            <a:r>
              <a:rPr lang="en-US" dirty="0"/>
              <a:t>credential helper </a:t>
            </a:r>
            <a:r>
              <a:rPr lang="fa-IR" dirty="0"/>
              <a:t> باعث فعال کردن کش </a:t>
            </a:r>
          </a:p>
          <a:p>
            <a:pPr algn="r" rtl="1"/>
            <a:r>
              <a:rPr lang="fa-IR" dirty="0" err="1"/>
              <a:t>گیت</a:t>
            </a:r>
            <a:r>
              <a:rPr lang="fa-IR" dirty="0"/>
              <a:t> میشود و در نتیجه اگر بخواهید </a:t>
            </a:r>
            <a:r>
              <a:rPr lang="en-US" dirty="0"/>
              <a:t>push</a:t>
            </a:r>
            <a:r>
              <a:rPr lang="fa-IR" dirty="0"/>
              <a:t> یا </a:t>
            </a:r>
            <a:r>
              <a:rPr lang="en-US" dirty="0"/>
              <a:t>pull </a:t>
            </a:r>
            <a:r>
              <a:rPr lang="fa-IR" dirty="0"/>
              <a:t> کنید در طول روز فقط یکبار نیاز به وارد کردن رمز و نام کاربری خواهید بود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" y="2202180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763384" y="1235471"/>
            <a:ext cx="4813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Vazir"/>
              </a:rPr>
              <a:t>15- امکانات دیگر </a:t>
            </a:r>
            <a:r>
              <a:rPr lang="en-US" dirty="0" err="1">
                <a:latin typeface="Vazir"/>
              </a:rPr>
              <a:t>git</a:t>
            </a:r>
            <a:r>
              <a:rPr lang="en-US" dirty="0">
                <a:latin typeface="Vazir"/>
              </a:rPr>
              <a:t> </a:t>
            </a:r>
            <a:r>
              <a:rPr lang="fa-IR" dirty="0">
                <a:latin typeface="Vazir"/>
              </a:rPr>
              <a:t> را در این بخش برای نصب فعال کنید. ویژگی استفاده از </a:t>
            </a:r>
            <a:r>
              <a:rPr lang="en-US" dirty="0">
                <a:latin typeface="Vazir"/>
              </a:rPr>
              <a:t>symbolic link </a:t>
            </a:r>
            <a:r>
              <a:rPr lang="fa-IR" dirty="0">
                <a:latin typeface="Vazir"/>
              </a:rPr>
              <a:t> ها کاربرد زیادی ندارد.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43" y="2202180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6675120" y="1235471"/>
            <a:ext cx="477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16- دو نمونه از آپشن های جدید </a:t>
            </a:r>
            <a:r>
              <a:rPr lang="fa-IR" dirty="0" err="1"/>
              <a:t>گیت</a:t>
            </a:r>
            <a:r>
              <a:rPr lang="fa-IR" dirty="0"/>
              <a:t> که چون جدید هستند</a:t>
            </a:r>
            <a:br>
              <a:rPr lang="fa-IR" dirty="0"/>
            </a:br>
            <a:r>
              <a:rPr lang="fa-IR" dirty="0"/>
              <a:t>فعلا نصب </a:t>
            </a:r>
            <a:r>
              <a:rPr lang="fa-IR" dirty="0" err="1"/>
              <a:t>نمیکنیم</a:t>
            </a:r>
            <a:r>
              <a:rPr lang="fa-I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2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509" y="1904857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727509" y="1032713"/>
            <a:ext cx="47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17- صبر کنید تا کامل نصب شود.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16" y="1904857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1214816" y="1032713"/>
            <a:ext cx="4754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rgbClr val="4A4A4A"/>
                </a:solidFill>
                <a:latin typeface="Vazir"/>
              </a:rPr>
              <a:t>18- گیت با موفقیت بر روی سیستم شما نصب شده است. با انتخاب</a:t>
            </a:r>
            <a:r>
              <a:rPr lang="en-US" dirty="0">
                <a:solidFill>
                  <a:srgbClr val="4A4A4A"/>
                </a:solidFill>
                <a:latin typeface="Vazir"/>
              </a:rPr>
              <a:t>Launch </a:t>
            </a:r>
            <a:r>
              <a:rPr lang="en-US" dirty="0" err="1">
                <a:solidFill>
                  <a:srgbClr val="4A4A4A"/>
                </a:solidFill>
                <a:latin typeface="Vazir"/>
              </a:rPr>
              <a:t>Git</a:t>
            </a:r>
            <a:r>
              <a:rPr lang="en-US" dirty="0">
                <a:solidFill>
                  <a:srgbClr val="4A4A4A"/>
                </a:solidFill>
                <a:latin typeface="Vazir"/>
              </a:rPr>
              <a:t> Bash </a:t>
            </a:r>
            <a:r>
              <a:rPr lang="fa-IR" dirty="0">
                <a:solidFill>
                  <a:srgbClr val="4A4A4A"/>
                </a:solidFill>
                <a:latin typeface="Vazir"/>
              </a:rPr>
              <a:t> و سپس</a:t>
            </a:r>
            <a:r>
              <a:rPr lang="en-US" dirty="0">
                <a:solidFill>
                  <a:srgbClr val="4A4A4A"/>
                </a:solidFill>
                <a:latin typeface="Vazir"/>
              </a:rPr>
              <a:t>next </a:t>
            </a:r>
            <a:r>
              <a:rPr lang="fa-IR" dirty="0">
                <a:solidFill>
                  <a:srgbClr val="4A4A4A"/>
                </a:solidFill>
                <a:latin typeface="Vazir"/>
              </a:rPr>
              <a:t> آن را اجرا کنید.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4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ECD195-D779-4B5E-8B59-972F32751DAF}"/>
              </a:ext>
            </a:extLst>
          </p:cNvPr>
          <p:cNvSpPr txBox="1">
            <a:spLocks/>
          </p:cNvSpPr>
          <p:nvPr/>
        </p:nvSpPr>
        <p:spPr>
          <a:xfrm>
            <a:off x="2441359" y="1165348"/>
            <a:ext cx="6897950" cy="98304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1800" dirty="0"/>
              <a:t>19- پس از نصب گیت، پنجره روبرو برای شما باز میشود. با اجرای </a:t>
            </a:r>
            <a:r>
              <a:rPr lang="en-US" sz="1800" dirty="0" err="1"/>
              <a:t>Git</a:t>
            </a:r>
            <a:r>
              <a:rPr lang="en-US" sz="1800" dirty="0"/>
              <a:t> Bash </a:t>
            </a:r>
            <a:r>
              <a:rPr lang="fa-IR" sz="1800" dirty="0"/>
              <a:t>پنجره‌ای مانند محیط ترمینال لینوکس نمایان خواهد شد. گیت آماده استفاده می‌باشد.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5C06D-62C6-443F-B119-844A78B0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64" y="2296052"/>
            <a:ext cx="5534025" cy="352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194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342" y="598517"/>
            <a:ext cx="10058400" cy="814647"/>
          </a:xfrm>
        </p:spPr>
        <p:txBody>
          <a:bodyPr>
            <a:normAutofit/>
          </a:bodyPr>
          <a:lstStyle/>
          <a:p>
            <a:pPr algn="r" rtl="1"/>
            <a:r>
              <a:rPr lang="fa-IR" sz="3600" dirty="0"/>
              <a:t>استفاده از دستورات</a:t>
            </a: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fa-IR" sz="3600" dirty="0"/>
              <a:t> در</a:t>
            </a:r>
            <a:r>
              <a:rPr lang="en-US" sz="3600" dirty="0" err="1"/>
              <a:t>vscode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1030" name="Picture 6" descr="Ctrl + Shift + `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73" y="1988598"/>
            <a:ext cx="6304969" cy="4190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7597429" y="2303300"/>
            <a:ext cx="3830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Vazir"/>
              </a:rPr>
              <a:t>از سربرگ </a:t>
            </a:r>
            <a:r>
              <a:rPr lang="en-US" dirty="0">
                <a:latin typeface="Vazir"/>
              </a:rPr>
              <a:t>Terminal </a:t>
            </a:r>
            <a:r>
              <a:rPr lang="fa-IR" dirty="0">
                <a:latin typeface="Vazir"/>
              </a:rPr>
              <a:t>گزینه </a:t>
            </a:r>
            <a:r>
              <a:rPr lang="en-US" dirty="0">
                <a:latin typeface="Vazir"/>
              </a:rPr>
              <a:t>New Terminal </a:t>
            </a:r>
            <a:r>
              <a:rPr lang="fa-IR" dirty="0">
                <a:latin typeface="Vazir"/>
              </a:rPr>
              <a:t>یک ترمینال جدید باز کنید.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8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git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9" y="1413164"/>
            <a:ext cx="6843692" cy="454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920486" y="1030749"/>
            <a:ext cx="39599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Vazir"/>
              </a:rPr>
              <a:t>دستور زیر را وارد کنید: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Inconsolata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Inconsolata"/>
              </a:rPr>
              <a:t>git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Inconsolata"/>
              </a:rPr>
              <a:t> </a:t>
            </a:r>
            <a:r>
              <a:rPr kumimoji="0" lang="fa-IR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Inconsolata"/>
              </a:rPr>
              <a:t>--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Inconsolata"/>
              </a:rPr>
              <a:t>version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Vazir"/>
              </a:rPr>
              <a:t>این دستور نسخه فعلی نصب شده گیت را نمایش می‌دهد.</a:t>
            </a:r>
            <a:endParaRPr kumimoji="0" lang="fa-IR" altLang="en-US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Vazir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altLang="en-US" dirty="0">
              <a:solidFill>
                <a:srgbClr val="4A4A4A"/>
              </a:solidFill>
              <a:latin typeface="Vazir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en-US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Vazir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altLang="en-US" dirty="0">
              <a:solidFill>
                <a:srgbClr val="4A4A4A"/>
              </a:solidFill>
              <a:latin typeface="Vazir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en-US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Vazir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Vazir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733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 descr="git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7" y="2495521"/>
            <a:ext cx="7915275" cy="308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00255" y="6813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en-US" dirty="0">
                <a:solidFill>
                  <a:srgbClr val="4A4A4A"/>
                </a:solidFill>
                <a:latin typeface="Vazir"/>
              </a:rPr>
              <a:t>برای بروزرسانی گیت می‌توانید از دستور زیر استفاده کنید:</a:t>
            </a:r>
            <a:endParaRPr lang="en-US" altLang="en-US" dirty="0">
              <a:solidFill>
                <a:srgbClr val="888888"/>
              </a:solidFill>
              <a:latin typeface="Inconsolata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4A4A4A"/>
                </a:solidFill>
                <a:latin typeface="Inconsolata"/>
              </a:rPr>
              <a:t>git</a:t>
            </a:r>
            <a:r>
              <a:rPr lang="en-US" altLang="en-US" dirty="0">
                <a:solidFill>
                  <a:srgbClr val="4A4A4A"/>
                </a:solidFill>
                <a:latin typeface="Inconsolata"/>
              </a:rPr>
              <a:t> update-</a:t>
            </a:r>
            <a:r>
              <a:rPr lang="en-US" altLang="en-US" dirty="0" err="1">
                <a:solidFill>
                  <a:srgbClr val="4A4A4A"/>
                </a:solidFill>
                <a:latin typeface="Inconsolata"/>
              </a:rPr>
              <a:t>git</a:t>
            </a:r>
            <a:r>
              <a:rPr lang="en-US" altLang="en-US" dirty="0">
                <a:solidFill>
                  <a:srgbClr val="4A4A4A"/>
                </a:solidFill>
                <a:latin typeface="Inconsolata"/>
              </a:rPr>
              <a:t>-for-windows</a:t>
            </a:r>
            <a:endParaRPr lang="fa-IR" altLang="en-US" dirty="0">
              <a:solidFill>
                <a:srgbClr val="4A4A4A"/>
              </a:solidFill>
              <a:latin typeface="Inconsolata"/>
            </a:endParaRP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a-IR" altLang="en-US" dirty="0">
              <a:solidFill>
                <a:srgbClr val="4A4A4A"/>
              </a:solidFill>
              <a:latin typeface="Inconsolata"/>
            </a:endParaRPr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dirty="0">
                <a:solidFill>
                  <a:srgbClr val="4A4A4A"/>
                </a:solidFill>
                <a:latin typeface="Vazir"/>
              </a:rPr>
              <a:t>در این صورت پیام </a:t>
            </a:r>
            <a:r>
              <a:rPr lang="en-US" dirty="0">
                <a:solidFill>
                  <a:srgbClr val="4A4A4A"/>
                </a:solidFill>
                <a:latin typeface="Vazir"/>
              </a:rPr>
              <a:t>Download and install </a:t>
            </a:r>
            <a:r>
              <a:rPr lang="fa-IR" dirty="0">
                <a:solidFill>
                  <a:srgbClr val="4A4A4A"/>
                </a:solidFill>
                <a:latin typeface="Vazir"/>
              </a:rPr>
              <a:t> ظاهر شده و با وارد کردن کاراکتر</a:t>
            </a:r>
            <a:r>
              <a:rPr lang="en-US" dirty="0">
                <a:solidFill>
                  <a:srgbClr val="4A4A4A"/>
                </a:solidFill>
                <a:latin typeface="Vazir"/>
              </a:rPr>
              <a:t>Y </a:t>
            </a:r>
            <a:r>
              <a:rPr lang="fa-IR" dirty="0">
                <a:solidFill>
                  <a:srgbClr val="4A4A4A"/>
                </a:solidFill>
                <a:latin typeface="Vazir"/>
              </a:rPr>
              <a:t> مراحل دانلود آغاز می‌شود.</a:t>
            </a:r>
            <a:endParaRPr lang="en-US" dirty="0"/>
          </a:p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1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2" descr="Up to 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6" y="2112385"/>
            <a:ext cx="9039225" cy="210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81549" y="794897"/>
            <a:ext cx="7464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rgbClr val="4A4A4A"/>
                </a:solidFill>
                <a:latin typeface="Vazir"/>
              </a:rPr>
              <a:t>در غیر این صورت اگر گیت نیاز به بروزرسانی نداشته باشد پیام </a:t>
            </a:r>
            <a:r>
              <a:rPr lang="en-US" dirty="0">
                <a:solidFill>
                  <a:srgbClr val="4A4A4A"/>
                </a:solidFill>
                <a:latin typeface="Vazir"/>
              </a:rPr>
              <a:t>Up to date </a:t>
            </a:r>
            <a:r>
              <a:rPr lang="fa-IR" dirty="0">
                <a:solidFill>
                  <a:srgbClr val="4A4A4A"/>
                </a:solidFill>
                <a:latin typeface="Vazir"/>
              </a:rPr>
              <a:t> را دریافت خواهید کرد.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8448" y="4992824"/>
            <a:ext cx="6997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rgbClr val="4A4A4A"/>
                </a:solidFill>
                <a:latin typeface="Vazir"/>
              </a:rPr>
              <a:t>پس از اتمام دانلود، دیالوگ </a:t>
            </a:r>
            <a:r>
              <a:rPr lang="en-US" dirty="0" err="1">
                <a:solidFill>
                  <a:srgbClr val="4A4A4A"/>
                </a:solidFill>
                <a:latin typeface="Vazir"/>
              </a:rPr>
              <a:t>Git</a:t>
            </a:r>
            <a:r>
              <a:rPr lang="en-US" dirty="0">
                <a:solidFill>
                  <a:srgbClr val="4A4A4A"/>
                </a:solidFill>
                <a:latin typeface="Vazir"/>
              </a:rPr>
              <a:t> Setup </a:t>
            </a:r>
            <a:r>
              <a:rPr lang="fa-IR" dirty="0">
                <a:solidFill>
                  <a:srgbClr val="4A4A4A"/>
                </a:solidFill>
                <a:latin typeface="Vazir"/>
              </a:rPr>
              <a:t> اجرا و مراحل نصب گیت دوباره تکرار می‌شود.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3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9B08-BCE3-4E2B-9061-04051BCE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آیا سیستم من </a:t>
            </a:r>
            <a:r>
              <a:rPr lang="fa-IR" dirty="0" err="1">
                <a:cs typeface="B Nazanin" panose="00000400000000000000" pitchFamily="2" charset="-78"/>
              </a:rPr>
              <a:t>گیت</a:t>
            </a:r>
            <a:r>
              <a:rPr lang="fa-IR" dirty="0">
                <a:cs typeface="B Nazanin" panose="00000400000000000000" pitchFamily="2" charset="-78"/>
              </a:rPr>
              <a:t> دارد؟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2178A-D8CE-4A0D-A5F5-67D454E07502}"/>
              </a:ext>
            </a:extLst>
          </p:cNvPr>
          <p:cNvSpPr txBox="1"/>
          <p:nvPr/>
        </p:nvSpPr>
        <p:spPr>
          <a:xfrm>
            <a:off x="240783" y="2118805"/>
            <a:ext cx="5093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۱ - </a:t>
            </a:r>
            <a:r>
              <a:rPr lang="en-US" dirty="0"/>
              <a:t>Win + R</a:t>
            </a:r>
            <a:r>
              <a:rPr lang="fa-IR" dirty="0"/>
              <a:t> را همزمان فشار دهید و عبارت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fa-IR" dirty="0"/>
              <a:t> را تایپ کرده، </a:t>
            </a:r>
          </a:p>
          <a:p>
            <a:pPr algn="r" rtl="1"/>
            <a:r>
              <a:rPr lang="fa-IR" dirty="0"/>
              <a:t>سپس </a:t>
            </a:r>
            <a:r>
              <a:rPr lang="en-US" dirty="0"/>
              <a:t>ok </a:t>
            </a:r>
            <a:r>
              <a:rPr lang="fa-IR" dirty="0"/>
              <a:t> بزنید.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29E64-53C7-45AA-80BE-A23AD518BC51}"/>
              </a:ext>
            </a:extLst>
          </p:cNvPr>
          <p:cNvSpPr txBox="1"/>
          <p:nvPr/>
        </p:nvSpPr>
        <p:spPr>
          <a:xfrm>
            <a:off x="6559526" y="2130777"/>
            <a:ext cx="439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۲ - مانند شکل زیر </a:t>
            </a:r>
            <a:r>
              <a:rPr lang="en-US" dirty="0">
                <a:cs typeface="B Nazanin" panose="00000400000000000000" pitchFamily="2" charset="-78"/>
              </a:rPr>
              <a:t>git </a:t>
            </a:r>
            <a:r>
              <a:rPr lang="fa-IR" dirty="0">
                <a:cs typeface="B Nazanin" panose="00000400000000000000" pitchFamily="2" charset="-78"/>
              </a:rPr>
              <a:t> را تایپ کنید سپس </a:t>
            </a:r>
            <a:r>
              <a:rPr lang="en-US" dirty="0">
                <a:cs typeface="B Nazanin" panose="00000400000000000000" pitchFamily="2" charset="-78"/>
              </a:rPr>
              <a:t>enter </a:t>
            </a:r>
            <a:r>
              <a:rPr lang="fa-IR" dirty="0">
                <a:cs typeface="B Nazanin" panose="00000400000000000000" pitchFamily="2" charset="-78"/>
              </a:rPr>
              <a:t> بزنید.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E9EF4-28FD-4051-BC46-461D842C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27" y="3092763"/>
            <a:ext cx="4277322" cy="251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1EF78-2237-4EA8-AEBD-E75FF076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69" y="3092764"/>
            <a:ext cx="4858414" cy="251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D3F45-8A64-400A-B439-8F619E6E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9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0643-2AD7-40BD-B389-A64F2C05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633491"/>
            <a:ext cx="10058400" cy="2212226"/>
          </a:xfrm>
        </p:spPr>
        <p:txBody>
          <a:bodyPr>
            <a:normAutofit/>
          </a:bodyPr>
          <a:lstStyle/>
          <a:p>
            <a:pPr algn="ctr" rtl="1"/>
            <a:r>
              <a:rPr lang="fa-IR" sz="3600" dirty="0"/>
              <a:t>در این فایل تلاش شده است تمام راهنمایی ها برای نصب </a:t>
            </a:r>
            <a:r>
              <a:rPr lang="fa-IR" sz="3600" dirty="0" err="1"/>
              <a:t>گیت</a:t>
            </a:r>
            <a:r>
              <a:rPr lang="fa-IR" sz="3600" dirty="0"/>
              <a:t> توضیح داده شود.</a:t>
            </a:r>
            <a:br>
              <a:rPr lang="fa-IR" sz="3600" dirty="0"/>
            </a:br>
            <a:br>
              <a:rPr lang="fa-IR" sz="3600" dirty="0"/>
            </a:br>
            <a:r>
              <a:rPr lang="fa-IR" sz="3600" dirty="0"/>
              <a:t>برای کار با </a:t>
            </a:r>
            <a:r>
              <a:rPr lang="fa-IR" sz="3600" dirty="0" err="1"/>
              <a:t>گیت</a:t>
            </a:r>
            <a:r>
              <a:rPr lang="fa-IR" sz="3600" dirty="0"/>
              <a:t> به فایل </a:t>
            </a:r>
            <a:r>
              <a:rPr lang="en-US" sz="3600" dirty="0"/>
              <a:t>Git</a:t>
            </a:r>
            <a:r>
              <a:rPr lang="fa-IR" sz="3600" dirty="0"/>
              <a:t> مراجعه فرمایید.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8454D-BEAA-44C4-9996-2993C396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2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9352-9BB0-427A-9515-A94A1C3EF0F4}"/>
              </a:ext>
            </a:extLst>
          </p:cNvPr>
          <p:cNvSpPr txBox="1">
            <a:spLocks/>
          </p:cNvSpPr>
          <p:nvPr/>
        </p:nvSpPr>
        <p:spPr>
          <a:xfrm>
            <a:off x="1265231" y="615820"/>
            <a:ext cx="10058400" cy="9170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>
                <a:cs typeface="B Nazanin" panose="00000400000000000000" pitchFamily="2" charset="-78"/>
              </a:rPr>
              <a:t>اگر با چنین تصویری مواجه شدید ، پس سیستم شما حاوی </a:t>
            </a:r>
            <a:r>
              <a:rPr lang="fa-IR" sz="2800" dirty="0" err="1">
                <a:cs typeface="B Nazanin" panose="00000400000000000000" pitchFamily="2" charset="-78"/>
              </a:rPr>
              <a:t>گیت</a:t>
            </a:r>
            <a:r>
              <a:rPr lang="fa-IR" sz="2800" dirty="0">
                <a:cs typeface="B Nazanin" panose="00000400000000000000" pitchFamily="2" charset="-78"/>
              </a:rPr>
              <a:t> است در غیر اینصورت باید </a:t>
            </a:r>
            <a:r>
              <a:rPr lang="fa-IR" sz="2800" dirty="0" err="1">
                <a:cs typeface="B Nazanin" panose="00000400000000000000" pitchFamily="2" charset="-78"/>
              </a:rPr>
              <a:t>گیت</a:t>
            </a:r>
            <a:r>
              <a:rPr lang="fa-IR" sz="2800" dirty="0">
                <a:cs typeface="B Nazanin" panose="00000400000000000000" pitchFamily="2" charset="-78"/>
              </a:rPr>
              <a:t> را نصب کنید.</a:t>
            </a: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049A4-5EB0-4C83-B130-5B4018F7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1" y="1217645"/>
            <a:ext cx="6500166" cy="4422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1B350-EEE7-4643-BF5C-08E96FE3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5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BB63-BA28-443F-A1F5-EB483EEC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559" y="2177062"/>
            <a:ext cx="2872273" cy="612791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  <a:hlinkClick r:id="rId2"/>
              </a:rPr>
              <a:t>لینک نصب گیت برای ویندوز 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0806A-15D9-460F-994E-50C1AAD8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8" y="99364"/>
            <a:ext cx="10515600" cy="132556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نصب </a:t>
            </a:r>
            <a:r>
              <a:rPr lang="fa-IR" dirty="0" err="1">
                <a:cs typeface="B Nazanin" panose="00000400000000000000" pitchFamily="2" charset="-78"/>
              </a:rPr>
              <a:t>گیت</a:t>
            </a:r>
            <a:r>
              <a:rPr lang="fa-IR" dirty="0">
                <a:cs typeface="B Nazanin" panose="00000400000000000000" pitchFamily="2" charset="-78"/>
              </a:rPr>
              <a:t> 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9A409-89D0-4B8B-A5A7-D966BBDA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47" y="1866122"/>
            <a:ext cx="6910585" cy="4084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6EBF-617E-48EA-852E-220FE605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7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A160-21CE-4BC8-A7C9-54FD185D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</a:rPr>
              <a:t>مراحل نصب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79596-0028-40D7-BD6C-12D485C0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2" descr="توافق نامه">
            <a:extLst>
              <a:ext uri="{FF2B5EF4-FFF2-40B4-BE49-F238E27FC236}">
                <a16:creationId xmlns:a16="http://schemas.microsoft.com/office/drawing/2014/main" id="{DB469A7D-EC7F-46A1-A80F-DB01880F0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6" y="2732543"/>
            <a:ext cx="4059618" cy="3148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محل نصب">
            <a:extLst>
              <a:ext uri="{FF2B5EF4-FFF2-40B4-BE49-F238E27FC236}">
                <a16:creationId xmlns:a16="http://schemas.microsoft.com/office/drawing/2014/main" id="{BC8DF861-869D-4C29-8E5C-A5D668AE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41" y="2743198"/>
            <a:ext cx="4059619" cy="3148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168ED-6377-4CAE-914B-5D2EC8424FD7}"/>
              </a:ext>
            </a:extLst>
          </p:cNvPr>
          <p:cNvSpPr txBox="1"/>
          <p:nvPr/>
        </p:nvSpPr>
        <p:spPr>
          <a:xfrm>
            <a:off x="6258790" y="2085327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+mj-cs"/>
              </a:rPr>
              <a:t>1- </a:t>
            </a:r>
            <a:r>
              <a:rPr lang="en-US" dirty="0">
                <a:cs typeface="+mj-cs"/>
              </a:rPr>
              <a:t>next </a:t>
            </a:r>
            <a:r>
              <a:rPr lang="fa-IR" dirty="0">
                <a:cs typeface="+mj-cs"/>
              </a:rPr>
              <a:t> را انتخاب کنید</a:t>
            </a:r>
            <a:endParaRPr lang="en-US" dirty="0"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08BB8-D467-4961-BD7F-9CB2EE979A9B}"/>
              </a:ext>
            </a:extLst>
          </p:cNvPr>
          <p:cNvSpPr txBox="1"/>
          <p:nvPr/>
        </p:nvSpPr>
        <p:spPr>
          <a:xfrm>
            <a:off x="1097280" y="1946828"/>
            <a:ext cx="429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+mj-cs"/>
              </a:rPr>
              <a:t>2- مسیر نصب را انتخاب کنید. (ترجیحا مسیر نصب را تغییر ندهید) سپس</a:t>
            </a:r>
            <a:r>
              <a:rPr lang="en-US" dirty="0">
                <a:cs typeface="+mj-cs"/>
              </a:rPr>
              <a:t>next </a:t>
            </a:r>
            <a:r>
              <a:rPr lang="fa-IR" dirty="0">
                <a:cs typeface="+mj-cs"/>
              </a:rPr>
              <a:t> را انتخاب کنید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28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E3C6-D0A1-402D-BEB4-DB6BC5F8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77A17-DB54-422C-A97E-2B85B8C9E8B1}"/>
              </a:ext>
            </a:extLst>
          </p:cNvPr>
          <p:cNvSpPr/>
          <p:nvPr/>
        </p:nvSpPr>
        <p:spPr>
          <a:xfrm>
            <a:off x="7650693" y="797964"/>
            <a:ext cx="338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latin typeface="Vazir"/>
                <a:cs typeface="+mj-cs"/>
              </a:rPr>
              <a:t>3- ترجیحا مطابق عکس موارد را انتخاب کنید</a:t>
            </a:r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8E83D-BEF8-4D55-9B34-97E034B0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48" y="1562100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B1117A-933F-4BCB-9EF4-582E84D30811}"/>
              </a:ext>
            </a:extLst>
          </p:cNvPr>
          <p:cNvSpPr txBox="1"/>
          <p:nvPr/>
        </p:nvSpPr>
        <p:spPr>
          <a:xfrm>
            <a:off x="497149" y="967666"/>
            <a:ext cx="58888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sz="1600" dirty="0"/>
          </a:p>
          <a:p>
            <a:pPr rtl="1"/>
            <a:r>
              <a:rPr lang="fa-IR" sz="1600" dirty="0"/>
              <a:t>  : </a:t>
            </a:r>
            <a:r>
              <a:rPr lang="en-US" sz="1600" dirty="0"/>
              <a:t>Git LFS</a:t>
            </a:r>
          </a:p>
          <a:p>
            <a:pPr algn="r" rtl="1"/>
            <a:r>
              <a:rPr lang="fa-IR" sz="1600" dirty="0">
                <a:latin typeface="Vazir"/>
              </a:rPr>
              <a:t>برای کار کردن با فایل های حجیم طراحی شده است و از دانلود </a:t>
            </a:r>
            <a:r>
              <a:rPr lang="fa-IR" sz="1600" dirty="0" err="1">
                <a:latin typeface="Vazir"/>
              </a:rPr>
              <a:t>چندباره</a:t>
            </a:r>
            <a:r>
              <a:rPr lang="fa-IR" sz="1600" dirty="0">
                <a:latin typeface="Vazir"/>
              </a:rPr>
              <a:t> آن ها با جایگزینی </a:t>
            </a:r>
            <a:r>
              <a:rPr lang="fa-IR" sz="1600" dirty="0" err="1">
                <a:latin typeface="Vazir"/>
              </a:rPr>
              <a:t>پوینتر</a:t>
            </a:r>
            <a:r>
              <a:rPr lang="fa-IR" sz="1600" dirty="0">
                <a:latin typeface="Vazir"/>
              </a:rPr>
              <a:t> جلوگیری </a:t>
            </a:r>
            <a:r>
              <a:rPr lang="fa-IR" sz="1600" dirty="0" err="1">
                <a:latin typeface="Vazir"/>
              </a:rPr>
              <a:t>می‌کند</a:t>
            </a:r>
            <a:r>
              <a:rPr lang="fa-IR" sz="1600" dirty="0">
                <a:latin typeface="Vazir"/>
              </a:rPr>
              <a:t>.</a:t>
            </a:r>
          </a:p>
          <a:p>
            <a:pPr algn="r" rtl="1"/>
            <a:endParaRPr lang="fa-IR" sz="1600" dirty="0">
              <a:latin typeface="Vazir"/>
            </a:endParaRPr>
          </a:p>
          <a:p>
            <a:pPr rtl="1"/>
            <a:r>
              <a:rPr lang="fa-IR" sz="1600" dirty="0">
                <a:latin typeface="Vazir"/>
              </a:rPr>
              <a:t>  : </a:t>
            </a:r>
            <a:r>
              <a:rPr lang="en-US" sz="1600" dirty="0">
                <a:latin typeface="Vazir"/>
              </a:rPr>
              <a:t>Associate .git* configuration files with the default text editor</a:t>
            </a:r>
            <a:endParaRPr lang="fa-IR" sz="1600" dirty="0">
              <a:latin typeface="Vazir"/>
            </a:endParaRPr>
          </a:p>
          <a:p>
            <a:pPr algn="r" rtl="1"/>
            <a:r>
              <a:rPr lang="fa-IR" sz="1600" dirty="0">
                <a:latin typeface="Vazir"/>
              </a:rPr>
              <a:t>قابلیت شناسایی پسوند</a:t>
            </a:r>
            <a:r>
              <a:rPr lang="en-US" sz="1600" dirty="0">
                <a:latin typeface="Vazir"/>
              </a:rPr>
              <a:t>git </a:t>
            </a:r>
            <a:r>
              <a:rPr lang="fa-IR" sz="1600" dirty="0">
                <a:latin typeface="Vazir"/>
              </a:rPr>
              <a:t> و باز کردن آن با </a:t>
            </a:r>
            <a:r>
              <a:rPr lang="fa-IR" sz="1600" dirty="0" err="1">
                <a:latin typeface="Vazir"/>
              </a:rPr>
              <a:t>ویرایشگر</a:t>
            </a:r>
            <a:r>
              <a:rPr lang="fa-IR" sz="1600" dirty="0">
                <a:latin typeface="Vazir"/>
              </a:rPr>
              <a:t> پیش فرض (مانند </a:t>
            </a:r>
            <a:r>
              <a:rPr lang="en-US" sz="1600" dirty="0">
                <a:latin typeface="Vazir"/>
              </a:rPr>
              <a:t>vs code</a:t>
            </a:r>
            <a:r>
              <a:rPr lang="fa-IR" sz="1600" dirty="0">
                <a:latin typeface="Vazir"/>
              </a:rPr>
              <a:t>) را به سیستم عامل شناسایی </a:t>
            </a:r>
            <a:r>
              <a:rPr lang="fa-IR" sz="1600" dirty="0" err="1">
                <a:latin typeface="Vazir"/>
              </a:rPr>
              <a:t>می‌کند</a:t>
            </a:r>
            <a:r>
              <a:rPr lang="fa-IR" sz="1600" dirty="0">
                <a:latin typeface="Vazir"/>
              </a:rPr>
              <a:t>.</a:t>
            </a:r>
          </a:p>
          <a:p>
            <a:pPr algn="r" rtl="1"/>
            <a:r>
              <a:rPr lang="fa-IR" sz="1600" dirty="0">
                <a:latin typeface="Vazir"/>
              </a:rPr>
              <a:t> </a:t>
            </a:r>
            <a:r>
              <a:rPr lang="fa-IR" sz="1600" dirty="0" err="1">
                <a:latin typeface="Vazir"/>
              </a:rPr>
              <a:t>تنظیمات</a:t>
            </a:r>
            <a:r>
              <a:rPr lang="fa-IR" sz="1600" dirty="0">
                <a:latin typeface="Vazir"/>
              </a:rPr>
              <a:t> این گزینه جلوتر توضیح داده خواهد شد.</a:t>
            </a:r>
          </a:p>
          <a:p>
            <a:pPr algn="r" rtl="1"/>
            <a:endParaRPr lang="fa-IR" sz="1600" dirty="0"/>
          </a:p>
          <a:p>
            <a:pPr rtl="1"/>
            <a:r>
              <a:rPr lang="fa-IR" sz="1600" dirty="0">
                <a:latin typeface="Vazir"/>
              </a:rPr>
              <a:t> : </a:t>
            </a:r>
            <a:r>
              <a:rPr lang="en-US" sz="1600" dirty="0">
                <a:latin typeface="Vazir"/>
              </a:rPr>
              <a:t>Associate .</a:t>
            </a:r>
            <a:r>
              <a:rPr lang="en-US" sz="1600" dirty="0" err="1">
                <a:latin typeface="Vazir"/>
              </a:rPr>
              <a:t>sh</a:t>
            </a:r>
            <a:r>
              <a:rPr lang="en-US" sz="1600" dirty="0">
                <a:latin typeface="Vazir"/>
              </a:rPr>
              <a:t> files to be run with Bash</a:t>
            </a:r>
            <a:endParaRPr lang="fa-IR" sz="1600" dirty="0"/>
          </a:p>
          <a:p>
            <a:pPr algn="r" rtl="1"/>
            <a:endParaRPr lang="fa-IR" sz="1600" dirty="0">
              <a:latin typeface="Vazir"/>
            </a:endParaRPr>
          </a:p>
          <a:p>
            <a:pPr algn="r" rtl="1"/>
            <a:r>
              <a:rPr lang="fa-IR" sz="1600" dirty="0">
                <a:latin typeface="Vazir"/>
              </a:rPr>
              <a:t>قابلیت شناسایی پسوند </a:t>
            </a:r>
            <a:r>
              <a:rPr lang="en-US" sz="1600" dirty="0" err="1">
                <a:latin typeface="Vazir"/>
              </a:rPr>
              <a:t>sh</a:t>
            </a:r>
            <a:r>
              <a:rPr lang="en-US" sz="1600" dirty="0">
                <a:latin typeface="Vazir"/>
              </a:rPr>
              <a:t> )</a:t>
            </a:r>
            <a:r>
              <a:rPr lang="fa-IR" sz="1600" dirty="0" err="1">
                <a:latin typeface="Vazir"/>
              </a:rPr>
              <a:t>اسکریپت</a:t>
            </a:r>
            <a:r>
              <a:rPr lang="fa-IR" sz="1600" dirty="0">
                <a:latin typeface="Vazir"/>
              </a:rPr>
              <a:t> </a:t>
            </a:r>
            <a:r>
              <a:rPr lang="en-US" sz="1600" dirty="0">
                <a:latin typeface="Vazir"/>
              </a:rPr>
              <a:t>(Unix Shell </a:t>
            </a:r>
            <a:r>
              <a:rPr lang="fa-IR" sz="1600" dirty="0">
                <a:latin typeface="Vazir"/>
              </a:rPr>
              <a:t>با محیط خط فرمان</a:t>
            </a:r>
            <a:r>
              <a:rPr lang="en-US" sz="1600" dirty="0">
                <a:latin typeface="Vazir"/>
              </a:rPr>
              <a:t>Bash </a:t>
            </a:r>
            <a:r>
              <a:rPr lang="fa-IR" sz="1600" dirty="0">
                <a:latin typeface="Vazir"/>
              </a:rPr>
              <a:t> را به سیستم عامل شناسایی </a:t>
            </a:r>
            <a:r>
              <a:rPr lang="fa-IR" sz="1600" dirty="0" err="1">
                <a:latin typeface="Vazir"/>
              </a:rPr>
              <a:t>می‌کند</a:t>
            </a:r>
            <a:r>
              <a:rPr lang="fa-IR" sz="1600" dirty="0">
                <a:latin typeface="Vazir"/>
              </a:rPr>
              <a:t>.</a:t>
            </a:r>
          </a:p>
          <a:p>
            <a:pPr algn="r" rtl="1"/>
            <a:r>
              <a:rPr lang="fa-IR" sz="1600" dirty="0">
                <a:latin typeface="Vazir"/>
              </a:rPr>
              <a:t>اگر مایل هستید از خط فرمان های</a:t>
            </a:r>
            <a:r>
              <a:rPr lang="en-US" sz="1600" dirty="0">
                <a:latin typeface="Vazir"/>
              </a:rPr>
              <a:t>Bash </a:t>
            </a:r>
            <a:r>
              <a:rPr lang="fa-IR" sz="1600" dirty="0">
                <a:latin typeface="Vazir"/>
              </a:rPr>
              <a:t> دیگری مانند</a:t>
            </a:r>
            <a:r>
              <a:rPr lang="en-US" sz="1600" dirty="0">
                <a:latin typeface="Vazir"/>
              </a:rPr>
              <a:t>Cygwin </a:t>
            </a:r>
            <a:r>
              <a:rPr lang="fa-IR" sz="1600" dirty="0">
                <a:latin typeface="Vazir"/>
              </a:rPr>
              <a:t> به جای </a:t>
            </a:r>
            <a:r>
              <a:rPr lang="en-US" sz="1600" dirty="0">
                <a:latin typeface="Vazir"/>
              </a:rPr>
              <a:t>MSYS</a:t>
            </a:r>
            <a:r>
              <a:rPr lang="fa-IR" sz="1600" dirty="0">
                <a:latin typeface="Vazir"/>
              </a:rPr>
              <a:t> تعبیه شده استفاده کنید این گزینه را انتخاب نکنید.</a:t>
            </a:r>
          </a:p>
          <a:p>
            <a:pPr algn="r" rtl="1"/>
            <a:endParaRPr lang="en-US" sz="1600" dirty="0"/>
          </a:p>
          <a:p>
            <a:pPr rtl="1"/>
            <a:r>
              <a:rPr lang="en-US" sz="1600" dirty="0">
                <a:latin typeface="Vazir"/>
                <a:cs typeface="+mj-cs"/>
              </a:rPr>
              <a:t>Add a Git Bash Profile to Windows Terminal :</a:t>
            </a:r>
          </a:p>
          <a:p>
            <a:pPr algn="r" rtl="1"/>
            <a:r>
              <a:rPr lang="fa-IR" sz="1600" dirty="0">
                <a:latin typeface="Vazir"/>
                <a:cs typeface="+mj-cs"/>
              </a:rPr>
              <a:t>اضافه کردن </a:t>
            </a:r>
            <a:r>
              <a:rPr lang="en-US" sz="1600" dirty="0">
                <a:latin typeface="Vazir"/>
                <a:cs typeface="+mj-cs"/>
              </a:rPr>
              <a:t>bash </a:t>
            </a:r>
            <a:r>
              <a:rPr lang="fa-IR" sz="1600" dirty="0">
                <a:latin typeface="Vazir"/>
                <a:cs typeface="+mj-cs"/>
              </a:rPr>
              <a:t> به </a:t>
            </a:r>
            <a:r>
              <a:rPr lang="fa-IR" sz="1600" dirty="0" err="1">
                <a:latin typeface="Vazir"/>
                <a:cs typeface="+mj-cs"/>
              </a:rPr>
              <a:t>ترمینال</a:t>
            </a:r>
            <a:r>
              <a:rPr lang="fa-IR" sz="1600" dirty="0">
                <a:latin typeface="Vazir"/>
                <a:cs typeface="+mj-cs"/>
              </a:rPr>
              <a:t> ویندوز</a:t>
            </a:r>
            <a:endParaRPr lang="fa-IR" sz="1600" dirty="0"/>
          </a:p>
          <a:p>
            <a:pPr algn="r" rtl="1"/>
            <a:endParaRPr lang="fa-IR" sz="1600" dirty="0"/>
          </a:p>
          <a:p>
            <a:pPr algn="r" rt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915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نام پوشه منوی استار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48" y="2363166"/>
            <a:ext cx="4752975" cy="3686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6576686" y="1432346"/>
            <a:ext cx="496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Vazir"/>
              </a:rPr>
              <a:t>4- نام پوشه برنامه در منوی استارت ویندوز را می توانید تعیین کنید. سپس </a:t>
            </a:r>
            <a:r>
              <a:rPr lang="en-US" dirty="0">
                <a:latin typeface="Vazir"/>
              </a:rPr>
              <a:t>next</a:t>
            </a:r>
            <a:r>
              <a:rPr lang="fa-IR" dirty="0">
                <a:latin typeface="Vazir"/>
              </a:rPr>
              <a:t> را انتخاب کنید</a:t>
            </a:r>
            <a:endParaRPr lang="en-US" dirty="0"/>
          </a:p>
        </p:txBody>
      </p:sp>
      <p:pic>
        <p:nvPicPr>
          <p:cNvPr id="3076" name="Picture 4" descr="انتخاب ویرایشگ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1" y="2363166"/>
            <a:ext cx="4752975" cy="3686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823276" y="1504827"/>
            <a:ext cx="4620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Vazir" panose="020B0603030804020204"/>
              </a:rPr>
              <a:t>5- در این بخش </a:t>
            </a:r>
            <a:r>
              <a:rPr lang="fa-IR" dirty="0" err="1">
                <a:latin typeface="Vazir" panose="020B0603030804020204"/>
              </a:rPr>
              <a:t>ویرایشگر</a:t>
            </a:r>
            <a:r>
              <a:rPr lang="fa-IR" dirty="0">
                <a:latin typeface="Vazir" panose="020B0603030804020204"/>
              </a:rPr>
              <a:t> </a:t>
            </a:r>
            <a:r>
              <a:rPr lang="fa-IR" dirty="0" err="1">
                <a:latin typeface="Vazir" panose="020B0603030804020204"/>
              </a:rPr>
              <a:t>پیشفرض</a:t>
            </a:r>
            <a:r>
              <a:rPr lang="fa-IR" dirty="0">
                <a:latin typeface="Vazir" panose="020B0603030804020204"/>
              </a:rPr>
              <a:t> برای</a:t>
            </a:r>
            <a:r>
              <a:rPr lang="en-US" dirty="0" err="1">
                <a:latin typeface="Vazir" panose="020B0603030804020204"/>
              </a:rPr>
              <a:t>git</a:t>
            </a:r>
            <a:r>
              <a:rPr lang="en-US" dirty="0">
                <a:latin typeface="Vazir" panose="020B0603030804020204"/>
              </a:rPr>
              <a:t> </a:t>
            </a:r>
            <a:r>
              <a:rPr lang="fa-IR" dirty="0">
                <a:latin typeface="Vazir" panose="020B0603030804020204"/>
              </a:rPr>
              <a:t> انتخاب می‌شود.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1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انتخاب Visual Studio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74" y="2319570"/>
            <a:ext cx="4752975" cy="3686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5843204" y="1126867"/>
            <a:ext cx="57247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latin typeface="Vazir"/>
              </a:rPr>
              <a:t>6- مطابق تصویر </a:t>
            </a:r>
            <a:r>
              <a:rPr lang="en-US" sz="1600" dirty="0">
                <a:latin typeface="Vazir"/>
              </a:rPr>
              <a:t>vs code </a:t>
            </a:r>
            <a:r>
              <a:rPr lang="fa-IR" sz="1600" dirty="0">
                <a:latin typeface="Vazir"/>
              </a:rPr>
              <a:t> ( یا </a:t>
            </a:r>
            <a:r>
              <a:rPr lang="fa-IR" sz="1600" dirty="0" err="1">
                <a:latin typeface="Vazir"/>
              </a:rPr>
              <a:t>ادیتور</a:t>
            </a:r>
            <a:r>
              <a:rPr lang="fa-IR" sz="1600" dirty="0">
                <a:latin typeface="Vazir"/>
              </a:rPr>
              <a:t> دلخواه ) را </a:t>
            </a:r>
            <a:r>
              <a:rPr lang="fa-IR" sz="1600" dirty="0" err="1">
                <a:latin typeface="Vazir"/>
              </a:rPr>
              <a:t>ویرایشگر</a:t>
            </a:r>
            <a:r>
              <a:rPr lang="fa-IR" sz="1600" dirty="0">
                <a:latin typeface="Vazir"/>
              </a:rPr>
              <a:t> </a:t>
            </a:r>
            <a:r>
              <a:rPr lang="fa-IR" sz="1600" dirty="0" err="1">
                <a:latin typeface="Vazir"/>
              </a:rPr>
              <a:t>پیشفرض</a:t>
            </a:r>
            <a:r>
              <a:rPr lang="fa-IR" sz="1600" dirty="0">
                <a:latin typeface="Vazir"/>
              </a:rPr>
              <a:t> </a:t>
            </a:r>
            <a:r>
              <a:rPr lang="fa-IR" sz="1600" dirty="0" err="1">
                <a:latin typeface="Vazir"/>
              </a:rPr>
              <a:t>گیت</a:t>
            </a:r>
            <a:r>
              <a:rPr lang="fa-IR" sz="1600" dirty="0">
                <a:latin typeface="Vazir"/>
              </a:rPr>
              <a:t> قرار میدهیم.</a:t>
            </a:r>
          </a:p>
          <a:p>
            <a:pPr algn="r" rtl="1"/>
            <a:r>
              <a:rPr lang="fa-IR" sz="1600" dirty="0">
                <a:latin typeface="Vazir"/>
              </a:rPr>
              <a:t> اگر مراحل نصب</a:t>
            </a:r>
            <a:r>
              <a:rPr lang="en-US" sz="1600" dirty="0">
                <a:latin typeface="Vazir"/>
              </a:rPr>
              <a:t>vs code </a:t>
            </a:r>
            <a:r>
              <a:rPr lang="fa-IR" sz="1600" dirty="0">
                <a:latin typeface="Vazir"/>
              </a:rPr>
              <a:t> را در حین نصب گیت انجام داده‌اید باید</a:t>
            </a:r>
            <a:r>
              <a:rPr lang="en-US" sz="1600" dirty="0" err="1">
                <a:latin typeface="Vazir"/>
              </a:rPr>
              <a:t>Git</a:t>
            </a:r>
            <a:r>
              <a:rPr lang="en-US" sz="1600" dirty="0">
                <a:latin typeface="Vazir"/>
              </a:rPr>
              <a:t> Setup </a:t>
            </a:r>
            <a:r>
              <a:rPr lang="fa-IR" sz="1600" dirty="0">
                <a:latin typeface="Vazir"/>
              </a:rPr>
              <a:t> را کاملا ببندید و مراحل نصب را از ابتدا تکرار کنید.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51" y="2319570"/>
            <a:ext cx="4692352" cy="3686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907051" y="1034534"/>
            <a:ext cx="469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7-  مشخص کردن نام پیش فرض برای شاخه اصلی که: </a:t>
            </a:r>
            <a:br>
              <a:rPr lang="fa-IR" dirty="0"/>
            </a:br>
            <a:r>
              <a:rPr lang="fa-IR" dirty="0"/>
              <a:t>گزینه اول خود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en-US" dirty="0"/>
              <a:t>master </a:t>
            </a:r>
            <a:r>
              <a:rPr lang="fa-IR" dirty="0"/>
              <a:t> را تنظیم میکند. </a:t>
            </a:r>
            <a:br>
              <a:rPr lang="fa-IR" dirty="0"/>
            </a:br>
            <a:r>
              <a:rPr lang="fa-IR" dirty="0"/>
              <a:t>گزینه دوم شما انتخاب میکنید.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017" y="2332189"/>
            <a:ext cx="4752975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197419" y="1736805"/>
            <a:ext cx="6585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fa-IR" b="1" dirty="0">
              <a:latin typeface="Vazir"/>
            </a:endParaRPr>
          </a:p>
          <a:p>
            <a:pPr rtl="1"/>
            <a:r>
              <a:rPr lang="fa-IR" dirty="0">
                <a:latin typeface="Vazir"/>
              </a:rPr>
              <a:t> </a:t>
            </a:r>
            <a:r>
              <a:rPr lang="en-US" dirty="0">
                <a:latin typeface="Vazir"/>
              </a:rPr>
              <a:t>Use Git from Git Bash Only :</a:t>
            </a:r>
            <a:endParaRPr lang="fa-IR" dirty="0">
              <a:latin typeface="Vazir"/>
            </a:endParaRPr>
          </a:p>
          <a:p>
            <a:pPr algn="r" rtl="1"/>
            <a:r>
              <a:rPr lang="fa-IR" dirty="0">
                <a:latin typeface="Vazir"/>
              </a:rPr>
              <a:t>تغییری در آدرس </a:t>
            </a:r>
            <a:r>
              <a:rPr lang="en-US" dirty="0">
                <a:latin typeface="Vazir"/>
              </a:rPr>
              <a:t>PATH </a:t>
            </a:r>
            <a:r>
              <a:rPr lang="fa-IR" dirty="0">
                <a:latin typeface="Vazir"/>
              </a:rPr>
              <a:t> ایجاد نخواهد شد و ابزار </a:t>
            </a:r>
            <a:r>
              <a:rPr lang="en-US" dirty="0" err="1">
                <a:latin typeface="Vazir"/>
              </a:rPr>
              <a:t>git</a:t>
            </a:r>
            <a:r>
              <a:rPr lang="en-US" dirty="0">
                <a:latin typeface="Vazir"/>
              </a:rPr>
              <a:t> </a:t>
            </a:r>
            <a:r>
              <a:rPr lang="fa-IR" dirty="0">
                <a:latin typeface="Vazir"/>
              </a:rPr>
              <a:t> تنها از طریق </a:t>
            </a:r>
            <a:r>
              <a:rPr lang="en-US" dirty="0" err="1">
                <a:latin typeface="Vazir"/>
              </a:rPr>
              <a:t>Git</a:t>
            </a:r>
            <a:r>
              <a:rPr lang="en-US" dirty="0">
                <a:latin typeface="Vazir"/>
              </a:rPr>
              <a:t> Bash </a:t>
            </a:r>
            <a:r>
              <a:rPr lang="fa-IR" dirty="0">
                <a:latin typeface="Vazir"/>
              </a:rPr>
              <a:t> قابل دسترس خواهد بود.</a:t>
            </a:r>
          </a:p>
          <a:p>
            <a:pPr algn="r" rtl="1"/>
            <a:endParaRPr lang="fa-IR" dirty="0">
              <a:latin typeface="Vazir"/>
            </a:endParaRPr>
          </a:p>
          <a:p>
            <a:pPr rtl="1"/>
            <a:r>
              <a:rPr lang="en-US" dirty="0">
                <a:latin typeface="Vazir"/>
              </a:rPr>
              <a:t>Git from the command line and also from 3rd-party software: </a:t>
            </a:r>
          </a:p>
          <a:p>
            <a:pPr algn="r" rtl="1"/>
            <a:r>
              <a:rPr lang="fa-IR" dirty="0">
                <a:latin typeface="Vazir"/>
              </a:rPr>
              <a:t> دسترسی به </a:t>
            </a:r>
            <a:r>
              <a:rPr lang="en-US" dirty="0" err="1">
                <a:latin typeface="Vazir"/>
              </a:rPr>
              <a:t>git</a:t>
            </a:r>
            <a:r>
              <a:rPr lang="en-US" dirty="0">
                <a:latin typeface="Vazir"/>
              </a:rPr>
              <a:t> </a:t>
            </a:r>
            <a:r>
              <a:rPr lang="fa-IR" dirty="0">
                <a:latin typeface="Vazir"/>
              </a:rPr>
              <a:t> از هر برنامه سیستم عامل علاوه بر </a:t>
            </a:r>
            <a:r>
              <a:rPr lang="en-US" dirty="0">
                <a:latin typeface="Vazir"/>
              </a:rPr>
              <a:t>Git Bash </a:t>
            </a:r>
            <a:r>
              <a:rPr lang="fa-IR" dirty="0">
                <a:latin typeface="Vazir"/>
              </a:rPr>
              <a:t>فراهم خواهد شد.</a:t>
            </a:r>
            <a:endParaRPr lang="en-US" dirty="0">
              <a:latin typeface="Vazir"/>
            </a:endParaRPr>
          </a:p>
          <a:p>
            <a:pPr rtl="1"/>
            <a:endParaRPr lang="fa-IR" dirty="0">
              <a:latin typeface="Vazir"/>
            </a:endParaRPr>
          </a:p>
          <a:p>
            <a:pPr rtl="1"/>
            <a:r>
              <a:rPr lang="fa-IR" dirty="0">
                <a:latin typeface="Vazir"/>
              </a:rPr>
              <a:t> </a:t>
            </a:r>
            <a:r>
              <a:rPr lang="en-US" dirty="0">
                <a:latin typeface="Vazir"/>
              </a:rPr>
              <a:t>Use Git and optional Unix tools from the Command Prompt: </a:t>
            </a:r>
            <a:r>
              <a:rPr lang="fa-IR" dirty="0">
                <a:latin typeface="Vazir"/>
              </a:rPr>
              <a:t> </a:t>
            </a:r>
            <a:endParaRPr lang="en-US" dirty="0">
              <a:latin typeface="Vazir"/>
            </a:endParaRPr>
          </a:p>
          <a:p>
            <a:pPr algn="r" rtl="1"/>
            <a:endParaRPr lang="en-US" dirty="0">
              <a:latin typeface="Vazir"/>
            </a:endParaRPr>
          </a:p>
          <a:p>
            <a:pPr algn="r" rtl="1"/>
            <a:r>
              <a:rPr lang="fa-IR" dirty="0">
                <a:latin typeface="Vazir"/>
              </a:rPr>
              <a:t>تمام ابزار </a:t>
            </a:r>
            <a:r>
              <a:rPr lang="en-US" dirty="0">
                <a:latin typeface="Vazir"/>
              </a:rPr>
              <a:t>Unix </a:t>
            </a:r>
            <a:r>
              <a:rPr lang="fa-IR" dirty="0">
                <a:latin typeface="Vazir"/>
              </a:rPr>
              <a:t> و دستورات </a:t>
            </a:r>
            <a:r>
              <a:rPr lang="en-US" dirty="0" err="1">
                <a:latin typeface="Vazir"/>
              </a:rPr>
              <a:t>git</a:t>
            </a:r>
            <a:r>
              <a:rPr lang="en-US" dirty="0">
                <a:latin typeface="Vazir"/>
              </a:rPr>
              <a:t> </a:t>
            </a:r>
            <a:r>
              <a:rPr lang="fa-IR" dirty="0">
                <a:latin typeface="Vazir"/>
              </a:rPr>
              <a:t> از خط فرمان ویندوز قابل دسترس بوده و جایگزین ابزار های سیستم عامل خواهند شد.</a:t>
            </a:r>
          </a:p>
          <a:p>
            <a:pPr algn="r" rtl="1"/>
            <a:br>
              <a:rPr lang="fa-IR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57909" y="792011"/>
            <a:ext cx="5345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Vazir"/>
              </a:rPr>
              <a:t>8-</a:t>
            </a:r>
            <a:r>
              <a:rPr lang="en-US" dirty="0">
                <a:latin typeface="Vazir"/>
              </a:rPr>
              <a:t>PATH environments </a:t>
            </a:r>
            <a:r>
              <a:rPr lang="fa-IR" dirty="0">
                <a:latin typeface="Vazir"/>
              </a:rPr>
              <a:t> به شما این امکان را می‌دهند که بتوانید به ابزار مورد نیاز در سیستم عامل دسترسی داشته باشید مانند استفاده از دستور</a:t>
            </a:r>
            <a:r>
              <a:rPr lang="en-US" dirty="0" err="1">
                <a:latin typeface="Vazir"/>
              </a:rPr>
              <a:t>git</a:t>
            </a:r>
            <a:r>
              <a:rPr lang="en-US" dirty="0">
                <a:latin typeface="Vazir"/>
              </a:rPr>
              <a:t> </a:t>
            </a:r>
            <a:r>
              <a:rPr lang="fa-IR" dirty="0">
                <a:latin typeface="Vazir"/>
              </a:rPr>
              <a:t> در </a:t>
            </a:r>
            <a:r>
              <a:rPr lang="en-US" dirty="0">
                <a:latin typeface="Vazir"/>
              </a:rPr>
              <a:t>PowerShell </a:t>
            </a:r>
            <a:r>
              <a:rPr lang="fa-IR" dirty="0">
                <a:latin typeface="Vazir"/>
              </a:rPr>
              <a:t> یا</a:t>
            </a:r>
            <a:r>
              <a:rPr lang="en-US" dirty="0">
                <a:latin typeface="Vazir"/>
              </a:rPr>
              <a:t>Command Prompt </a:t>
            </a:r>
            <a:r>
              <a:rPr lang="fa-IR" dirty="0">
                <a:latin typeface="Vazir"/>
              </a:rPr>
              <a:t> که با انتخاب مطابق تصویر امکان پذیر است.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620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ont_Custom_One">
      <a:majorFont>
        <a:latin typeface="B Tahoma"/>
        <a:ea typeface=""/>
        <a:cs typeface="B Nazanin"/>
      </a:majorFont>
      <a:minorFont>
        <a:latin typeface="B Tahoma"/>
        <a:ea typeface=""/>
        <a:cs typeface="B Nazani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blockchainRepresentation</Template>
  <TotalTime>892</TotalTime>
  <Words>928</Words>
  <Application>Microsoft Office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 Tahoma</vt:lpstr>
      <vt:lpstr>Calibri</vt:lpstr>
      <vt:lpstr>Inconsolata</vt:lpstr>
      <vt:lpstr>Vazir</vt:lpstr>
      <vt:lpstr>Retrospect</vt:lpstr>
      <vt:lpstr>آموزش نصب گیت </vt:lpstr>
      <vt:lpstr>آیا سیستم من گیت دارد؟</vt:lpstr>
      <vt:lpstr>PowerPoint Presentation</vt:lpstr>
      <vt:lpstr>نصب گیت </vt:lpstr>
      <vt:lpstr>مراحل نصب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استفاده از دستوراتgit  درvscode</vt:lpstr>
      <vt:lpstr>PowerPoint Presentation</vt:lpstr>
      <vt:lpstr>PowerPoint Presentation</vt:lpstr>
      <vt:lpstr>PowerPoint Presentation</vt:lpstr>
      <vt:lpstr>در این فایل تلاش شده است تمام راهنمایی ها برای نصب گیت توضیح داده شود.  برای کار با گیت به فایل Git مراجعه فرمایید.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آموزش گیت </dc:title>
  <dc:creator>Mohamadamin masharizadeh</dc:creator>
  <cp:lastModifiedBy>Mohamadamin masharizadeh</cp:lastModifiedBy>
  <cp:revision>45</cp:revision>
  <dcterms:created xsi:type="dcterms:W3CDTF">2021-09-08T13:29:19Z</dcterms:created>
  <dcterms:modified xsi:type="dcterms:W3CDTF">2021-09-18T14:26:38Z</dcterms:modified>
</cp:coreProperties>
</file>