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4"/>
  </p:notesMasterIdLst>
  <p:handoutMasterIdLst>
    <p:handoutMasterId r:id="rId35"/>
  </p:handoutMasterIdLst>
  <p:sldIdLst>
    <p:sldId id="275" r:id="rId2"/>
    <p:sldId id="257" r:id="rId3"/>
    <p:sldId id="269" r:id="rId4"/>
    <p:sldId id="259" r:id="rId5"/>
    <p:sldId id="270" r:id="rId6"/>
    <p:sldId id="296" r:id="rId7"/>
    <p:sldId id="299" r:id="rId8"/>
    <p:sldId id="297" r:id="rId9"/>
    <p:sldId id="301" r:id="rId10"/>
    <p:sldId id="261" r:id="rId11"/>
    <p:sldId id="295" r:id="rId12"/>
    <p:sldId id="271" r:id="rId13"/>
    <p:sldId id="281" r:id="rId14"/>
    <p:sldId id="278" r:id="rId15"/>
    <p:sldId id="267" r:id="rId16"/>
    <p:sldId id="262" r:id="rId17"/>
    <p:sldId id="283" r:id="rId18"/>
    <p:sldId id="277" r:id="rId19"/>
    <p:sldId id="279" r:id="rId20"/>
    <p:sldId id="280" r:id="rId21"/>
    <p:sldId id="282" r:id="rId22"/>
    <p:sldId id="302" r:id="rId23"/>
    <p:sldId id="284" r:id="rId24"/>
    <p:sldId id="285" r:id="rId25"/>
    <p:sldId id="274" r:id="rId26"/>
    <p:sldId id="287" r:id="rId27"/>
    <p:sldId id="288" r:id="rId28"/>
    <p:sldId id="290" r:id="rId29"/>
    <p:sldId id="291" r:id="rId30"/>
    <p:sldId id="292" r:id="rId31"/>
    <p:sldId id="29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adamin masharizadeh" initials="Mm" lastIdx="1" clrIdx="0">
    <p:extLst>
      <p:ext uri="{19B8F6BF-5375-455C-9EA6-DF929625EA0E}">
        <p15:presenceInfo xmlns:p15="http://schemas.microsoft.com/office/powerpoint/2012/main" userId="78f7516d5dc69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312D22-E0D2-4D2C-81C5-2B89442E0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D5A52-A545-42F3-A30A-F01C18C2A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5867-FCB7-4A03-812D-664702E5100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5CDA-7B6D-45CE-88A9-4AECCBEF0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1E32-AB07-4307-A685-F04698417E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6E17D-8B07-41D5-8F3B-F9F970A16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0E45-7B72-4FC5-B921-5F583157046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D96A3-0A79-4ECC-A92B-4DAF2424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6CE1-E9FD-4B74-A33F-2615355458E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643AAA-6A56-4BAD-A7DC-1A299459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4D1-8988-458B-A221-101F84301DA2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3A35-F3D6-4538-BB17-D60AC7A0F477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2F2CB-685F-4EBF-8F6B-56A9FEE2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A6A-4CFC-4A16-BA59-7070204B538E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C8CD40-E1B9-405D-9245-EBB5782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8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21E-DE45-463D-A6EC-71AE706BBBB1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9A8E9B-218E-424C-A422-7A33C8C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F8C-9CF5-4169-ADAA-CA1484F3D21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69A9-D9A7-456F-A341-673022937BC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6B6-FBF1-4506-B45E-DCB188998850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C4BA-DD95-4BA1-A99B-96ADD2E3739F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5DBFC-9DF9-4CDF-A87B-6770B98C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2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133068-C0A1-4B9D-A642-FD5184CA4154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C1D53-A6E4-4A5A-B754-26C26A2E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7695" y="0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D9FB-D6C9-4BDD-9ADD-8FF0AF37C029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F853EC-4DE6-4C3D-94BC-4AE4C9DFF84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4598" y="643292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7184D7-8B62-4704-8F6D-17BA81AE43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Git\mingw64\share\doc\git-doc\git-commit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A0221-940F-4878-B99B-1873415B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 rtl="1"/>
            <a:r>
              <a:rPr lang="fa-IR" sz="6000" dirty="0">
                <a:cs typeface="B Nazanin" panose="00000400000000000000" pitchFamily="2" charset="-78"/>
              </a:rPr>
              <a:t>آموزش </a:t>
            </a:r>
            <a:r>
              <a:rPr lang="fa-IR" sz="6000" dirty="0" err="1">
                <a:cs typeface="B Nazanin" panose="00000400000000000000" pitchFamily="2" charset="-78"/>
              </a:rPr>
              <a:t>گیت</a:t>
            </a:r>
            <a:r>
              <a:rPr lang="fa-IR" sz="6000" dirty="0">
                <a:cs typeface="B Nazanin" panose="00000400000000000000" pitchFamily="2" charset="-78"/>
              </a:rPr>
              <a:t> </a:t>
            </a:r>
            <a:endParaRPr lang="en-US" sz="60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78A13-A056-44FE-AD6D-949D8579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96" y="2484261"/>
            <a:ext cx="5474182" cy="28515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22C87-A938-4BBE-B55B-AAFA606D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A204-FB6E-4B3C-A494-9C67ACB6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از </a:t>
            </a:r>
            <a:r>
              <a:rPr lang="fa-IR" dirty="0" err="1">
                <a:cs typeface="B Nazanin" panose="00000400000000000000" pitchFamily="2" charset="-78"/>
              </a:rPr>
              <a:t>گیت</a:t>
            </a:r>
            <a:r>
              <a:rPr lang="fa-IR" dirty="0">
                <a:cs typeface="B Nazanin" panose="00000400000000000000" pitchFamily="2" charset="-78"/>
              </a:rPr>
              <a:t> در پروژه 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EFAD14-00CC-4F21-80AB-9DD7BD485AAE}"/>
              </a:ext>
            </a:extLst>
          </p:cNvPr>
          <p:cNvSpPr txBox="1"/>
          <p:nvPr/>
        </p:nvSpPr>
        <p:spPr>
          <a:xfrm>
            <a:off x="3475345" y="2275695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۱ – وارد مسیر پروژه خود شده و بر آدرس پوشه کلیک کنید.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1A8B2-F54E-4675-BF29-7B63FB7A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E1D6C-A063-433F-8892-8A4D62362CC2}"/>
              </a:ext>
            </a:extLst>
          </p:cNvPr>
          <p:cNvSpPr txBox="1"/>
          <p:nvPr/>
        </p:nvSpPr>
        <p:spPr>
          <a:xfrm>
            <a:off x="5533709" y="1832593"/>
            <a:ext cx="541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rgbClr val="FF0000"/>
                </a:solidFill>
              </a:rPr>
              <a:t>برای استفاده از </a:t>
            </a:r>
            <a:r>
              <a:rPr lang="fa-IR" dirty="0" err="1">
                <a:solidFill>
                  <a:srgbClr val="FF0000"/>
                </a:solidFill>
              </a:rPr>
              <a:t>گیت</a:t>
            </a:r>
            <a:r>
              <a:rPr lang="fa-IR" dirty="0">
                <a:solidFill>
                  <a:srgbClr val="FF0000"/>
                </a:solidFill>
              </a:rPr>
              <a:t> </a:t>
            </a:r>
            <a:r>
              <a:rPr lang="fa-IR" dirty="0" err="1">
                <a:solidFill>
                  <a:srgbClr val="FF0000"/>
                </a:solidFill>
              </a:rPr>
              <a:t>درهر</a:t>
            </a:r>
            <a:r>
              <a:rPr lang="fa-IR" dirty="0">
                <a:solidFill>
                  <a:srgbClr val="FF0000"/>
                </a:solidFill>
              </a:rPr>
              <a:t> پروژه خود لازم است این ۴ مرحله را انجام دهید.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ACF75-B4D5-41B4-9D92-5AFEE220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46" y="2737505"/>
            <a:ext cx="6539257" cy="3499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88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C93FC-B728-4583-8A80-FA26DE46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D2398-7D9D-4F7E-8368-E7FD012E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09" y="873107"/>
            <a:ext cx="5334744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2D202-3B7F-4C13-8107-976689D4F3BF}"/>
              </a:ext>
            </a:extLst>
          </p:cNvPr>
          <p:cNvSpPr txBox="1"/>
          <p:nvPr/>
        </p:nvSpPr>
        <p:spPr>
          <a:xfrm>
            <a:off x="8367026" y="414339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۲ –  </a:t>
            </a:r>
            <a:r>
              <a:rPr lang="en-US" dirty="0" err="1">
                <a:cs typeface="B Nazanin" panose="00000400000000000000" pitchFamily="2" charset="-78"/>
              </a:rPr>
              <a:t>cmd</a:t>
            </a:r>
            <a:r>
              <a:rPr lang="fa-IR" dirty="0">
                <a:cs typeface="B Nazanin" panose="00000400000000000000" pitchFamily="2" charset="-78"/>
              </a:rPr>
              <a:t> را تایپ کنید و </a:t>
            </a:r>
            <a:r>
              <a:rPr lang="fa-IR" dirty="0" err="1">
                <a:cs typeface="B Nazanin" panose="00000400000000000000" pitchFamily="2" charset="-78"/>
              </a:rPr>
              <a:t>اینتر</a:t>
            </a:r>
            <a:r>
              <a:rPr lang="fa-IR" dirty="0">
                <a:cs typeface="B Nazanin" panose="00000400000000000000" pitchFamily="2" charset="-78"/>
              </a:rPr>
              <a:t> بزنید.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4043D-A45C-40AB-9AE7-21585D7F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5" y="2647841"/>
            <a:ext cx="4925112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FA8C5-AA79-4120-836F-6E840ABC6835}"/>
              </a:ext>
            </a:extLst>
          </p:cNvPr>
          <p:cNvSpPr txBox="1"/>
          <p:nvPr/>
        </p:nvSpPr>
        <p:spPr>
          <a:xfrm>
            <a:off x="1141835" y="2036503"/>
            <a:ext cx="412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۳ – در صفحه باز شده دستور </a:t>
            </a:r>
            <a:r>
              <a:rPr lang="en-US" dirty="0">
                <a:cs typeface="B Nazanin" panose="00000400000000000000" pitchFamily="2" charset="-78"/>
              </a:rPr>
              <a:t>~git </a:t>
            </a:r>
            <a:r>
              <a:rPr lang="en-US" dirty="0" err="1">
                <a:cs typeface="B Nazanin" panose="00000400000000000000" pitchFamily="2" charset="-78"/>
              </a:rPr>
              <a:t>init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را وارد کنید.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E3435-01BA-4A40-A379-1B4F52A1E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17" y="4422575"/>
            <a:ext cx="5334744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D752D-5554-4040-AE4D-214D33C3CC6D}"/>
              </a:ext>
            </a:extLst>
          </p:cNvPr>
          <p:cNvSpPr txBox="1"/>
          <p:nvPr/>
        </p:nvSpPr>
        <p:spPr>
          <a:xfrm>
            <a:off x="7080955" y="3815797"/>
            <a:ext cx="37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۴ - با اینجام مرحله ۳ این پوشه باید در پوشه شود.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428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6C3FF01-19AC-4063-8170-2083E4BB7256}"/>
              </a:ext>
            </a:extLst>
          </p:cNvPr>
          <p:cNvSpPr txBox="1">
            <a:spLocks/>
          </p:cNvSpPr>
          <p:nvPr/>
        </p:nvSpPr>
        <p:spPr>
          <a:xfrm>
            <a:off x="986132" y="519340"/>
            <a:ext cx="10515600" cy="5863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اگر پوشه  </a:t>
            </a:r>
            <a:r>
              <a:rPr lang="en-US" dirty="0">
                <a:cs typeface="B Nazanin" panose="00000400000000000000" pitchFamily="2" charset="-78"/>
              </a:rPr>
              <a:t>git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برای شما نمایش داده نشد ، مطمئن شوید گزینه </a:t>
            </a:r>
            <a:r>
              <a:rPr lang="en-US" dirty="0">
                <a:cs typeface="B Nazanin" panose="00000400000000000000" pitchFamily="2" charset="-78"/>
              </a:rPr>
              <a:t>Hidden items </a:t>
            </a:r>
            <a:r>
              <a:rPr lang="fa-IR" dirty="0">
                <a:cs typeface="B Nazanin" panose="00000400000000000000" pitchFamily="2" charset="-78"/>
              </a:rPr>
              <a:t> فعال باشد.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517A5-AFF7-4292-A91E-7C9E40E1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276654"/>
            <a:ext cx="9240540" cy="4391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E4477-D529-419A-BA62-2656ADB4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30" y="1189708"/>
            <a:ext cx="9878804" cy="48203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F7D22-0804-47F2-AD75-B8E9E4DD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E617-CC64-4E88-B884-994FDC03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ساختن فایل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E83E-B2D6-4CA2-B240-53A1692F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FBED3-414E-4482-AD55-CC8EECF1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0" y="1816670"/>
            <a:ext cx="6652836" cy="4408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DACAC-039A-478A-9BC8-3836A23F74AF}"/>
              </a:ext>
            </a:extLst>
          </p:cNvPr>
          <p:cNvSpPr txBox="1"/>
          <p:nvPr/>
        </p:nvSpPr>
        <p:spPr>
          <a:xfrm>
            <a:off x="7741440" y="2730296"/>
            <a:ext cx="400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برای شروع، </a:t>
            </a:r>
            <a:r>
              <a:rPr lang="fa-IR" dirty="0" err="1"/>
              <a:t>فایلی</a:t>
            </a:r>
            <a:r>
              <a:rPr lang="fa-IR" dirty="0"/>
              <a:t> مانند شکل ( با هر </a:t>
            </a:r>
            <a:r>
              <a:rPr lang="fa-IR" dirty="0" err="1"/>
              <a:t>پسوندی</a:t>
            </a:r>
            <a:r>
              <a:rPr lang="fa-IR" dirty="0"/>
              <a:t> ) بسازید.</a:t>
            </a:r>
            <a:br>
              <a:rPr lang="fa-I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4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37FC-49E5-4BFF-8488-39B8E4D1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91A4A-8BDA-450A-9807-BD9A57BD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757" y="1845735"/>
            <a:ext cx="10396923" cy="1583265"/>
          </a:xfrm>
        </p:spPr>
        <p:txBody>
          <a:bodyPr>
            <a:normAutofit/>
          </a:bodyPr>
          <a:lstStyle/>
          <a:p>
            <a:pPr algn="r" rtl="1"/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 </a:t>
            </a:r>
            <a:r>
              <a:rPr lang="en-US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repository </a:t>
            </a:r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  </a:t>
            </a:r>
            <a:r>
              <a:rPr lang="fa-IR" b="0" i="0" dirty="0" err="1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درواقع</a:t>
            </a:r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 </a:t>
            </a:r>
            <a:r>
              <a:rPr lang="fa-IR" b="0" i="0" dirty="0" err="1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مخزنی</a:t>
            </a:r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 است که ما تمام فایل ها و کد ها و فعالیت هامون رو در آن ذخیره میکنیم. </a:t>
            </a:r>
            <a:b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</a:br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برنامه </a:t>
            </a:r>
            <a:r>
              <a:rPr lang="fa-IR" b="0" i="0" dirty="0" err="1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نویس</a:t>
            </a:r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 همواره در حال افزودن یا برداشتن کد از مخزن یا </a:t>
            </a:r>
            <a:r>
              <a:rPr lang="fa-IR" b="0" i="0" dirty="0" err="1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ریپازیتوری</a:t>
            </a:r>
            <a:r>
              <a:rPr lang="fa-IR" b="0" i="0" dirty="0">
                <a:solidFill>
                  <a:srgbClr val="4A4A4A"/>
                </a:solidFill>
                <a:effectLst/>
                <a:latin typeface="Vazir" panose="020B0603030804020204" pitchFamily="34" charset="-78"/>
              </a:rPr>
              <a:t> میباشد.</a:t>
            </a:r>
          </a:p>
          <a:p>
            <a:pPr algn="r" rtl="1"/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دو سایت معروف </a:t>
            </a:r>
            <a:r>
              <a:rPr lang="en-US" dirty="0">
                <a:solidFill>
                  <a:srgbClr val="4A4A4A"/>
                </a:solidFill>
                <a:latin typeface="Vazir" panose="020B0603030804020204" pitchFamily="34" charset="-78"/>
              </a:rPr>
              <a:t>github.com </a:t>
            </a: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  و  </a:t>
            </a:r>
            <a:r>
              <a:rPr lang="en-US" dirty="0">
                <a:solidFill>
                  <a:srgbClr val="4A4A4A"/>
                </a:solidFill>
                <a:latin typeface="Vazir" panose="020B0603030804020204" pitchFamily="34" charset="-78"/>
              </a:rPr>
              <a:t> gitlab.com </a:t>
            </a: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سرشار از </a:t>
            </a:r>
            <a:r>
              <a:rPr lang="fa-IR" dirty="0" err="1">
                <a:solidFill>
                  <a:srgbClr val="4A4A4A"/>
                </a:solidFill>
                <a:latin typeface="Vazir" panose="020B0603030804020204" pitchFamily="34" charset="-78"/>
              </a:rPr>
              <a:t>ریپازیتوری</a:t>
            </a: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 </a:t>
            </a:r>
            <a:r>
              <a:rPr lang="fa-IR" dirty="0" err="1">
                <a:solidFill>
                  <a:srgbClr val="4A4A4A"/>
                </a:solidFill>
                <a:latin typeface="Vazir" panose="020B0603030804020204" pitchFamily="34" charset="-78"/>
              </a:rPr>
              <a:t>هایی</a:t>
            </a: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 هستند که برنامه </a:t>
            </a:r>
            <a:r>
              <a:rPr lang="fa-IR" dirty="0" err="1">
                <a:solidFill>
                  <a:srgbClr val="4A4A4A"/>
                </a:solidFill>
                <a:latin typeface="Vazir" panose="020B0603030804020204" pitchFamily="34" charset="-78"/>
              </a:rPr>
              <a:t>نویسان</a:t>
            </a: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 ایجاد </a:t>
            </a:r>
            <a:r>
              <a:rPr lang="fa-IR" dirty="0" err="1">
                <a:solidFill>
                  <a:srgbClr val="4A4A4A"/>
                </a:solidFill>
                <a:latin typeface="Vazir" panose="020B0603030804020204" pitchFamily="34" charset="-78"/>
              </a:rPr>
              <a:t>کرده‌اند</a:t>
            </a: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 و باهم</a:t>
            </a:r>
            <a:b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</a:br>
            <a:r>
              <a:rPr lang="fa-IR" dirty="0">
                <a:solidFill>
                  <a:srgbClr val="4A4A4A"/>
                </a:solidFill>
                <a:latin typeface="Vazir" panose="020B0603030804020204" pitchFamily="34" charset="-78"/>
              </a:rPr>
              <a:t>پروژه را پیش میبرند.</a:t>
            </a:r>
            <a:endParaRPr lang="fa-IR" b="0" i="0" dirty="0">
              <a:solidFill>
                <a:srgbClr val="4A4A4A"/>
              </a:solidFill>
              <a:effectLst/>
              <a:latin typeface="Vazir" panose="020B0603030804020204" pitchFamily="34" charset="-78"/>
            </a:endParaRPr>
          </a:p>
          <a:p>
            <a:pPr algn="r" rtl="1"/>
            <a:endParaRPr lang="fa-IR" dirty="0">
              <a:solidFill>
                <a:srgbClr val="4A4A4A"/>
              </a:solidFill>
              <a:latin typeface="Vazir" panose="020B0603030804020204" pitchFamily="34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72D9-047B-40A4-A3F4-8B04250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3E7D9-0687-4128-BA58-962AD168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2998046"/>
            <a:ext cx="5642043" cy="3296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81621-605A-43E9-A709-2C27D8EF4742}"/>
              </a:ext>
            </a:extLst>
          </p:cNvPr>
          <p:cNvSpPr txBox="1"/>
          <p:nvPr/>
        </p:nvSpPr>
        <p:spPr>
          <a:xfrm>
            <a:off x="6988327" y="41014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err="1"/>
              <a:t>نمونه‌ایی</a:t>
            </a:r>
            <a:r>
              <a:rPr lang="fa-IR" dirty="0"/>
              <a:t> از </a:t>
            </a:r>
            <a:r>
              <a:rPr lang="fa-IR" dirty="0" err="1"/>
              <a:t>ریپازیتوری</a:t>
            </a:r>
            <a:r>
              <a:rPr lang="fa-IR" dirty="0"/>
              <a:t> های </a:t>
            </a:r>
            <a:r>
              <a:rPr lang="fa-IR" dirty="0" err="1"/>
              <a:t>پابلیک</a:t>
            </a:r>
            <a:r>
              <a:rPr lang="fa-IR" dirty="0"/>
              <a:t> در </a:t>
            </a:r>
            <a:r>
              <a:rPr lang="fa-IR" dirty="0" err="1"/>
              <a:t>گیتهاب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0DA6-FB60-4796-87E9-8CBFE7DC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2"/>
                </a:solidFill>
              </a:rPr>
              <a:t> دستور </a:t>
            </a:r>
            <a:r>
              <a:rPr lang="en-US" dirty="0">
                <a:solidFill>
                  <a:schemeClr val="tx2"/>
                </a:solidFill>
              </a:rPr>
              <a:t>status </a:t>
            </a:r>
            <a:r>
              <a:rPr lang="fa-IR" dirty="0">
                <a:solidFill>
                  <a:schemeClr val="tx2"/>
                </a:solidFill>
              </a:rPr>
              <a:t> وضعیت فایل ها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fa-IR" dirty="0">
                <a:solidFill>
                  <a:schemeClr val="tx2"/>
                </a:solidFill>
              </a:rPr>
              <a:t>را نمایش میدهد. برای مثال دو وضعیت زیر را مشاهده کنید.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~git status   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98582-2AF5-43A1-9AD7-255E7987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/>
              <a:t>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6992D-BAC9-42B7-8529-AF5713B4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8051"/>
            <a:ext cx="6487430" cy="1743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643DB3-F8E7-473F-8433-4484C23F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15" y="4333862"/>
            <a:ext cx="4820323" cy="1352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8A687B-E9FC-4D18-A757-D555B19834EF}"/>
              </a:ext>
            </a:extLst>
          </p:cNvPr>
          <p:cNvSpPr txBox="1"/>
          <p:nvPr/>
        </p:nvSpPr>
        <p:spPr>
          <a:xfrm>
            <a:off x="8973626" y="2715208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۱ – وضعیت قبل از </a:t>
            </a:r>
            <a:r>
              <a:rPr lang="en-US" dirty="0"/>
              <a:t>add 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CF2CD-8D5A-42F0-A9D9-9E4E6398964B}"/>
              </a:ext>
            </a:extLst>
          </p:cNvPr>
          <p:cNvSpPr txBox="1"/>
          <p:nvPr/>
        </p:nvSpPr>
        <p:spPr>
          <a:xfrm>
            <a:off x="7503672" y="4742060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۲ – وضعیت بعد از </a:t>
            </a:r>
            <a:r>
              <a:rPr lang="en-US" dirty="0"/>
              <a:t> add </a:t>
            </a:r>
            <a:r>
              <a:rPr lang="fa-IR" dirty="0"/>
              <a:t> یا وضعیت </a:t>
            </a:r>
            <a:r>
              <a:rPr lang="en-US" dirty="0"/>
              <a:t>stage 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CDE4D5-CFA2-437C-B146-4FD614AF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CB36-96A5-40AC-8A27-CCDAC461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6448"/>
            <a:ext cx="10058400" cy="804299"/>
          </a:xfrm>
        </p:spPr>
        <p:txBody>
          <a:bodyPr>
            <a:normAutofit/>
          </a:bodyPr>
          <a:lstStyle/>
          <a:p>
            <a:pPr algn="ctr" rtl="1"/>
            <a:r>
              <a:rPr lang="en-US" sz="4000" dirty="0">
                <a:cs typeface="+mn-cs"/>
              </a:rPr>
              <a:t>Add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AE7F2A-04A6-443D-8930-7CF631C82982}"/>
              </a:ext>
            </a:extLst>
          </p:cNvPr>
          <p:cNvSpPr txBox="1">
            <a:spLocks/>
          </p:cNvSpPr>
          <p:nvPr/>
        </p:nvSpPr>
        <p:spPr>
          <a:xfrm>
            <a:off x="584038" y="1993586"/>
            <a:ext cx="10628445" cy="20116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دستور اضافه کردن فایل ها :</a:t>
            </a:r>
            <a:endParaRPr lang="en-US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marL="0" indent="0" rtl="1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~git add &lt;filename&gt;</a:t>
            </a:r>
          </a:p>
          <a:p>
            <a:pPr marL="0" indent="0" algn="r" rtl="1">
              <a:buFont typeface="Calibri" panose="020F0502020204030204" pitchFamily="34" charset="0"/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اگر اسم فایل را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حفط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نیستیم، میتوانیم با فشردن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Tab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فایل را صدا بزنیم.</a:t>
            </a:r>
          </a:p>
          <a:p>
            <a:pPr marL="0" indent="0" algn="r" rtl="1">
              <a:buFont typeface="Calibri" panose="020F0502020204030204" pitchFamily="34" charset="0"/>
              <a:buNone/>
            </a:pP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574D1-EBAA-4E41-BDD4-CCD05F47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8" y="2881159"/>
            <a:ext cx="4877481" cy="1124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6FA81D-0455-4185-A5F5-3DB5769C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1EEAD-6083-4B36-9194-377E2E706E6F}"/>
              </a:ext>
            </a:extLst>
          </p:cNvPr>
          <p:cNvSpPr txBox="1"/>
          <p:nvPr/>
        </p:nvSpPr>
        <p:spPr>
          <a:xfrm>
            <a:off x="6229289" y="4664519"/>
            <a:ext cx="463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اگر تعداد فایل ها زیاد است یا نمیخواهیم اسم فایل را وارد کنیم،</a:t>
            </a:r>
          </a:p>
          <a:p>
            <a:pPr algn="r" rtl="1"/>
            <a:r>
              <a:rPr lang="fa-IR" dirty="0"/>
              <a:t> میتوان با دستور رو به رو تمام فایل ها را به مخزن اضافه کنیم.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EEEF1C-8522-484B-8CB6-59F0257A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8" y="4632771"/>
            <a:ext cx="4572638" cy="1124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D3495F-F62E-425E-9524-C1714BF4B086}"/>
              </a:ext>
            </a:extLst>
          </p:cNvPr>
          <p:cNvSpPr txBox="1"/>
          <p:nvPr/>
        </p:nvSpPr>
        <p:spPr>
          <a:xfrm>
            <a:off x="584038" y="4263439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en-US" dirty="0"/>
              <a:t>~git add -A</a:t>
            </a:r>
          </a:p>
        </p:txBody>
      </p:sp>
    </p:spTree>
    <p:extLst>
      <p:ext uri="{BB962C8B-B14F-4D97-AF65-F5344CB8AC3E}">
        <p14:creationId xmlns:p14="http://schemas.microsoft.com/office/powerpoint/2010/main" val="28147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7F72F-FA56-4D84-A4C6-DDE5B41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A2F7B-3905-4E38-9B3B-3FC3DF86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4" y="1242707"/>
            <a:ext cx="4686954" cy="4372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99D4D-6FE1-4C0D-8BEE-013863B46A78}"/>
              </a:ext>
            </a:extLst>
          </p:cNvPr>
          <p:cNvSpPr txBox="1"/>
          <p:nvPr/>
        </p:nvSpPr>
        <p:spPr>
          <a:xfrm>
            <a:off x="6316823" y="1492898"/>
            <a:ext cx="5365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FF0000"/>
                </a:solidFill>
              </a:rPr>
              <a:t>نکته :</a:t>
            </a:r>
          </a:p>
          <a:p>
            <a:pPr rtl="1"/>
            <a:r>
              <a:rPr lang="fa-IR" dirty="0">
                <a:solidFill>
                  <a:srgbClr val="FF0000"/>
                </a:solidFill>
              </a:rPr>
              <a:t>‍</a:t>
            </a:r>
            <a:r>
              <a:rPr lang="en-US" dirty="0"/>
              <a:t>~git add -p</a:t>
            </a:r>
          </a:p>
          <a:p>
            <a:pPr rtl="1"/>
            <a:endParaRPr lang="en-US" dirty="0"/>
          </a:p>
          <a:p>
            <a:pPr algn="r" rtl="1"/>
            <a:r>
              <a:rPr lang="fa-IR" dirty="0"/>
              <a:t>دستور بالا مانند دستور </a:t>
            </a:r>
            <a:r>
              <a:rPr lang="en-US" dirty="0"/>
              <a:t>git add -A </a:t>
            </a:r>
            <a:r>
              <a:rPr lang="fa-IR" dirty="0"/>
              <a:t> عمل میکند اما تغییرات فایل ها را نمایش میدهد</a:t>
            </a:r>
          </a:p>
        </p:txBody>
      </p:sp>
    </p:spTree>
    <p:extLst>
      <p:ext uri="{BB962C8B-B14F-4D97-AF65-F5344CB8AC3E}">
        <p14:creationId xmlns:p14="http://schemas.microsoft.com/office/powerpoint/2010/main" val="248635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5CE-6916-4609-BA0A-2329E493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stage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9452F-1CB7-402B-AC61-371A324B5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4129" y="1707539"/>
            <a:ext cx="6023843" cy="736282"/>
          </a:xfrm>
        </p:spPr>
        <p:txBody>
          <a:bodyPr/>
          <a:lstStyle/>
          <a:p>
            <a:pPr algn="r" rtl="1"/>
            <a:r>
              <a:rPr lang="fa-IR" dirty="0"/>
              <a:t>در این وضعیت میتوانیم فایل را از این حالت خارج یا در مخزن ثبت کنید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6DFDD-B56B-4F94-AAAB-AD210CAA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64" y="2396531"/>
            <a:ext cx="4620270" cy="1247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AF35E-23DC-4E9D-BDA8-47F70435DD0D}"/>
              </a:ext>
            </a:extLst>
          </p:cNvPr>
          <p:cNvSpPr txBox="1"/>
          <p:nvPr/>
        </p:nvSpPr>
        <p:spPr>
          <a:xfrm>
            <a:off x="8135683" y="268498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وضعیت </a:t>
            </a:r>
            <a:r>
              <a:rPr lang="en-US" dirty="0"/>
              <a:t>stage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FD2DF-25F3-41D7-B136-97636A6BC5CE}"/>
              </a:ext>
            </a:extLst>
          </p:cNvPr>
          <p:cNvSpPr txBox="1"/>
          <p:nvPr/>
        </p:nvSpPr>
        <p:spPr>
          <a:xfrm>
            <a:off x="7868225" y="4474310"/>
            <a:ext cx="380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err="1"/>
              <a:t>خارچ</a:t>
            </a:r>
            <a:r>
              <a:rPr lang="fa-IR" dirty="0"/>
              <a:t> کردن از حالت </a:t>
            </a:r>
            <a:r>
              <a:rPr lang="en-US" dirty="0"/>
              <a:t>stage</a:t>
            </a:r>
          </a:p>
          <a:p>
            <a:pPr algn="ctr" rtl="1"/>
            <a:r>
              <a:rPr lang="en-US" dirty="0"/>
              <a:t>~git restore –stage filename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36992-769C-4D78-88FA-CF93312E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74" y="4034140"/>
            <a:ext cx="6458851" cy="1724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6A3CACF-D837-460E-AD3C-C3F3313D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7A93-A8FC-4E93-B552-A03B5828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commit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31DA-3C10-47FA-B2F5-522CF3DB3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0220" y="1851774"/>
            <a:ext cx="9625460" cy="487437"/>
          </a:xfrm>
        </p:spPr>
        <p:txBody>
          <a:bodyPr/>
          <a:lstStyle/>
          <a:p>
            <a:pPr algn="r" rtl="1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fa-IR" dirty="0">
                <a:solidFill>
                  <a:schemeClr val="tx2"/>
                </a:solidFill>
              </a:rPr>
              <a:t>دستور </a:t>
            </a:r>
            <a:r>
              <a:rPr lang="en-US" dirty="0">
                <a:solidFill>
                  <a:schemeClr val="tx2"/>
                </a:solidFill>
              </a:rPr>
              <a:t>commit</a:t>
            </a:r>
            <a:r>
              <a:rPr lang="fa-IR" dirty="0">
                <a:solidFill>
                  <a:schemeClr val="tx2"/>
                </a:solidFill>
              </a:rPr>
              <a:t> وقتی استفاده میشود که بخواهیم فایل را از حالت </a:t>
            </a:r>
            <a:r>
              <a:rPr lang="en-US" dirty="0">
                <a:solidFill>
                  <a:schemeClr val="tx2"/>
                </a:solidFill>
              </a:rPr>
              <a:t>stage</a:t>
            </a:r>
            <a:r>
              <a:rPr lang="fa-IR" dirty="0">
                <a:solidFill>
                  <a:schemeClr val="tx2"/>
                </a:solidFill>
              </a:rPr>
              <a:t> در مخزن ذخیره کنیم.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3C2004-4829-4A7E-BDC3-14A44C1AEF7D}"/>
              </a:ext>
            </a:extLst>
          </p:cNvPr>
          <p:cNvSpPr txBox="1">
            <a:spLocks/>
          </p:cNvSpPr>
          <p:nvPr/>
        </p:nvSpPr>
        <p:spPr>
          <a:xfrm>
            <a:off x="6012164" y="3609725"/>
            <a:ext cx="5143516" cy="234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دستور </a:t>
            </a:r>
            <a:r>
              <a:rPr lang="en-US" dirty="0">
                <a:cs typeface="B Nazanin" panose="00000400000000000000" pitchFamily="2" charset="-78"/>
              </a:rPr>
              <a:t>commit </a:t>
            </a:r>
            <a:r>
              <a:rPr lang="fa-IR" dirty="0">
                <a:cs typeface="B Nazanin" panose="00000400000000000000" pitchFamily="2" charset="-78"/>
              </a:rPr>
              <a:t> :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git commit -m “message you want to write”</a:t>
            </a:r>
          </a:p>
          <a:p>
            <a:pPr marL="0" indent="0" algn="r" rtl="1">
              <a:buFont typeface="Calibri" panose="020F0502020204030204" pitchFamily="34" charset="0"/>
              <a:buNone/>
            </a:pP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با زدن دستور</a:t>
            </a:r>
            <a:r>
              <a:rPr lang="en-US" dirty="0">
                <a:cs typeface="B Nazanin" panose="00000400000000000000" pitchFamily="2" charset="-78"/>
              </a:rPr>
              <a:t>status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می‌توانیم</a:t>
            </a:r>
            <a:r>
              <a:rPr lang="fa-IR" dirty="0">
                <a:cs typeface="B Nazanin" panose="00000400000000000000" pitchFamily="2" charset="-78"/>
              </a:rPr>
              <a:t> وضعیت فایل را مشاهده کنیم.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طبق شکل فایل با موفقیت در مخزن ذخیره شد.</a:t>
            </a: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CBA9AE-BA17-4834-8417-F974FE4D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09" y="3917635"/>
            <a:ext cx="5229955" cy="2143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796E7-D52B-4DC5-B242-014B20B1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94" y="2328692"/>
            <a:ext cx="4620270" cy="1247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6F53A5-9DE5-49B6-9780-50632867B276}"/>
              </a:ext>
            </a:extLst>
          </p:cNvPr>
          <p:cNvSpPr txBox="1"/>
          <p:nvPr/>
        </p:nvSpPr>
        <p:spPr>
          <a:xfrm>
            <a:off x="6232238" y="257442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وضعیت </a:t>
            </a:r>
            <a:r>
              <a:rPr lang="en-US" dirty="0"/>
              <a:t>stage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7F3C12E-33C4-4F61-A7A1-33929F8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9B08-BCE3-4E2B-9061-04051BC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آیا سیستم من </a:t>
            </a:r>
            <a:r>
              <a:rPr lang="fa-IR" dirty="0" err="1">
                <a:cs typeface="B Nazanin" panose="00000400000000000000" pitchFamily="2" charset="-78"/>
              </a:rPr>
              <a:t>گیت</a:t>
            </a:r>
            <a:r>
              <a:rPr lang="fa-IR" dirty="0">
                <a:cs typeface="B Nazanin" panose="00000400000000000000" pitchFamily="2" charset="-78"/>
              </a:rPr>
              <a:t> دارد؟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2178A-D8CE-4A0D-A5F5-67D454E07502}"/>
              </a:ext>
            </a:extLst>
          </p:cNvPr>
          <p:cNvSpPr txBox="1"/>
          <p:nvPr/>
        </p:nvSpPr>
        <p:spPr>
          <a:xfrm>
            <a:off x="240783" y="2118805"/>
            <a:ext cx="509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۱ - </a:t>
            </a:r>
            <a:r>
              <a:rPr lang="en-US" dirty="0"/>
              <a:t>Win + R</a:t>
            </a:r>
            <a:r>
              <a:rPr lang="fa-IR" dirty="0"/>
              <a:t> را همزمان فشار دهید و عبارت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fa-IR" dirty="0"/>
              <a:t> را تایپ کرده، </a:t>
            </a:r>
          </a:p>
          <a:p>
            <a:pPr algn="r" rtl="1"/>
            <a:r>
              <a:rPr lang="fa-IR" dirty="0"/>
              <a:t>سپس </a:t>
            </a:r>
            <a:r>
              <a:rPr lang="en-US" dirty="0"/>
              <a:t>ok </a:t>
            </a:r>
            <a:r>
              <a:rPr lang="fa-IR" dirty="0"/>
              <a:t> بزنید.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29E64-53C7-45AA-80BE-A23AD518BC51}"/>
              </a:ext>
            </a:extLst>
          </p:cNvPr>
          <p:cNvSpPr txBox="1"/>
          <p:nvPr/>
        </p:nvSpPr>
        <p:spPr>
          <a:xfrm>
            <a:off x="6559526" y="2130777"/>
            <a:ext cx="43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۲ - مانند شکل زیر </a:t>
            </a:r>
            <a:r>
              <a:rPr lang="en-US" dirty="0">
                <a:cs typeface="B Nazanin" panose="00000400000000000000" pitchFamily="2" charset="-78"/>
              </a:rPr>
              <a:t>git </a:t>
            </a:r>
            <a:r>
              <a:rPr lang="fa-IR" dirty="0">
                <a:cs typeface="B Nazanin" panose="00000400000000000000" pitchFamily="2" charset="-78"/>
              </a:rPr>
              <a:t> را تایپ کنید سپس </a:t>
            </a:r>
            <a:r>
              <a:rPr lang="en-US" dirty="0">
                <a:cs typeface="B Nazanin" panose="00000400000000000000" pitchFamily="2" charset="-78"/>
              </a:rPr>
              <a:t>enter </a:t>
            </a:r>
            <a:r>
              <a:rPr lang="fa-IR" dirty="0">
                <a:cs typeface="B Nazanin" panose="00000400000000000000" pitchFamily="2" charset="-78"/>
              </a:rPr>
              <a:t> بزنید.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E9EF4-28FD-4051-BC46-461D842C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7" y="3146582"/>
            <a:ext cx="4277322" cy="2514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1EF78-2237-4EA8-AEBD-E75FF076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69" y="3092764"/>
            <a:ext cx="4858414" cy="2514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D3F45-8A64-400A-B439-8F619E6E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BD60-1926-4240-B2FF-D367F74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Add &amp; commit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A1C81-6215-424B-A982-F3C26475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8133" y="1835292"/>
            <a:ext cx="10058401" cy="90790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rgbClr val="FF0000"/>
                </a:solidFill>
              </a:rPr>
              <a:t> نکته : </a:t>
            </a:r>
            <a:r>
              <a:rPr lang="fa-IR" dirty="0">
                <a:solidFill>
                  <a:schemeClr val="tx2"/>
                </a:solidFill>
              </a:rPr>
              <a:t>برای همزمان </a:t>
            </a:r>
            <a:r>
              <a:rPr lang="en-US" dirty="0">
                <a:solidFill>
                  <a:schemeClr val="tx2"/>
                </a:solidFill>
              </a:rPr>
              <a:t>commit </a:t>
            </a:r>
            <a:r>
              <a:rPr lang="fa-IR" dirty="0">
                <a:solidFill>
                  <a:schemeClr val="tx2"/>
                </a:solidFill>
              </a:rPr>
              <a:t> و </a:t>
            </a:r>
            <a:r>
              <a:rPr lang="en-US" dirty="0">
                <a:solidFill>
                  <a:schemeClr val="tx2"/>
                </a:solidFill>
              </a:rPr>
              <a:t>add </a:t>
            </a:r>
            <a:r>
              <a:rPr lang="fa-IR" dirty="0">
                <a:solidFill>
                  <a:schemeClr val="tx2"/>
                </a:solidFill>
              </a:rPr>
              <a:t> کردن فایل میتوان از کد زیر استفاده کرد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fa-IR" dirty="0">
                <a:solidFill>
                  <a:schemeClr val="tx2"/>
                </a:solidFill>
              </a:rPr>
              <a:t>این دستور هنگامی کار میکند که از قبل یکبار فایل به مخزن </a:t>
            </a:r>
            <a:r>
              <a:rPr lang="en-US" dirty="0">
                <a:solidFill>
                  <a:schemeClr val="tx2"/>
                </a:solidFill>
              </a:rPr>
              <a:t>add </a:t>
            </a:r>
            <a:r>
              <a:rPr lang="fa-IR" dirty="0">
                <a:solidFill>
                  <a:schemeClr val="tx2"/>
                </a:solidFill>
              </a:rPr>
              <a:t> شده باشد.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E7C1F-BFC9-4C44-8E98-BCC10D0F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87" y="2962570"/>
            <a:ext cx="5828119" cy="2477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E4283-48A9-416B-AD7D-621A45DEADB9}"/>
              </a:ext>
            </a:extLst>
          </p:cNvPr>
          <p:cNvSpPr txBox="1"/>
          <p:nvPr/>
        </p:nvSpPr>
        <p:spPr>
          <a:xfrm>
            <a:off x="7295129" y="3745469"/>
            <a:ext cx="391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~git commit -am “commit message”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ED784-A43B-4C98-81D7-8BE6488A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BE5-15F8-4512-A1A4-CCA83DAD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657D7-E32A-4E5D-821A-EB66E84F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01CB4-A6D0-4130-875A-C0E07EBE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0651"/>
            <a:ext cx="4664176" cy="3899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FBEA0-2A63-4363-949B-4F51E5093D73}"/>
              </a:ext>
            </a:extLst>
          </p:cNvPr>
          <p:cNvSpPr txBox="1"/>
          <p:nvPr/>
        </p:nvSpPr>
        <p:spPr>
          <a:xfrm>
            <a:off x="6096000" y="2081240"/>
            <a:ext cx="4358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~git log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تمام</a:t>
            </a:r>
            <a:r>
              <a:rPr lang="en-US" dirty="0"/>
              <a:t> </a:t>
            </a:r>
            <a:r>
              <a:rPr lang="fa-IR" dirty="0" err="1"/>
              <a:t>کامیت</a:t>
            </a:r>
            <a:r>
              <a:rPr lang="fa-IR" dirty="0"/>
              <a:t> ها  و اشخاصی که </a:t>
            </a:r>
            <a:r>
              <a:rPr lang="fa-IR" dirty="0" err="1"/>
              <a:t>کامیت</a:t>
            </a:r>
            <a:r>
              <a:rPr lang="fa-IR" dirty="0"/>
              <a:t> کردند را نمایش میدهد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rtl="1"/>
            <a:r>
              <a:rPr lang="en-US" dirty="0"/>
              <a:t>~git log --</a:t>
            </a:r>
            <a:r>
              <a:rPr lang="en-US" dirty="0" err="1"/>
              <a:t>oneline</a:t>
            </a:r>
            <a:endParaRPr lang="fa-IR" dirty="0"/>
          </a:p>
          <a:p>
            <a:pPr algn="r" rtl="1"/>
            <a:r>
              <a:rPr lang="fa-IR" dirty="0" err="1"/>
              <a:t>تاریخجه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ها را نمایش میدهد.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DC3E-5FAD-47E8-9ABE-60C7F924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Recording changes to the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FF01E0-DCCC-45F9-A3F6-ECC997A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90B7-C27F-44B7-945B-7E6E8837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2" y="1913819"/>
            <a:ext cx="9262875" cy="3820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73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3BBF-D164-4563-9316-63E21714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Branch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998D5-C7F7-48FA-B6D1-6D1E714E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7C88A-A8E8-4E66-98EA-AF78F0877D0B}"/>
              </a:ext>
            </a:extLst>
          </p:cNvPr>
          <p:cNvSpPr txBox="1"/>
          <p:nvPr/>
        </p:nvSpPr>
        <p:spPr>
          <a:xfrm>
            <a:off x="1338505" y="2108718"/>
            <a:ext cx="98171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شاخه ها در </a:t>
            </a:r>
            <a:r>
              <a:rPr lang="fa-IR" dirty="0" err="1"/>
              <a:t>گیت</a:t>
            </a:r>
            <a:r>
              <a:rPr lang="fa-IR" dirty="0"/>
              <a:t> نقش مهمی در پیاده سازی یک پروژه را ایفا میکنند.</a:t>
            </a:r>
          </a:p>
          <a:p>
            <a:pPr algn="r" rtl="1"/>
            <a:r>
              <a:rPr lang="fa-IR" dirty="0"/>
              <a:t>وقتی که پروژه تعریف میشود </a:t>
            </a:r>
            <a:r>
              <a:rPr lang="fa-IR" dirty="0" err="1"/>
              <a:t>گیت</a:t>
            </a:r>
            <a:r>
              <a:rPr lang="fa-IR" dirty="0"/>
              <a:t> بطور خودکار شاخه ای بنام </a:t>
            </a:r>
            <a:r>
              <a:rPr lang="en-US" dirty="0"/>
              <a:t>master </a:t>
            </a:r>
            <a:r>
              <a:rPr lang="fa-IR" dirty="0"/>
              <a:t> میسازد و تمام تغییراتی که انجام میدهید روی آن ذخیره میکند.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اما خب کار درستی نیست تمام عملیات پیاده سازی روی شاخه اصلی باشد .چرا؟</a:t>
            </a:r>
            <a:endParaRPr lang="en-US" dirty="0"/>
          </a:p>
          <a:p>
            <a:pPr algn="r" rtl="1"/>
            <a:r>
              <a:rPr lang="fa-IR" dirty="0"/>
              <a:t>به تصویر روبه رو دقت کنید، وقتی بخواهیم به یک پروژه ظاهر خوب اختصاص دهیم</a:t>
            </a:r>
          </a:p>
          <a:p>
            <a:pPr algn="r" rtl="1"/>
            <a:r>
              <a:rPr lang="fa-IR" dirty="0"/>
              <a:t>یا تغییرات مهمی ایجاد کنیم ، پروژه دچار تغییر میشود و ممکن است وسط کار</a:t>
            </a:r>
          </a:p>
          <a:p>
            <a:pPr algn="r" rtl="1"/>
            <a:r>
              <a:rPr lang="fa-IR" dirty="0"/>
              <a:t>آن تغییرات </a:t>
            </a:r>
            <a:r>
              <a:rPr lang="fa-IR" dirty="0" err="1"/>
              <a:t>کنسل</a:t>
            </a:r>
            <a:r>
              <a:rPr lang="fa-IR" dirty="0"/>
              <a:t> شوند یا دچار </a:t>
            </a:r>
            <a:r>
              <a:rPr lang="fa-IR" dirty="0" err="1"/>
              <a:t>باگ</a:t>
            </a:r>
            <a:r>
              <a:rPr lang="fa-IR" dirty="0"/>
              <a:t> شوند.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نتیجه کاربران برنامه یا حتی </a:t>
            </a:r>
            <a:r>
              <a:rPr lang="fa-IR" dirty="0" err="1"/>
              <a:t>کارکنانی</a:t>
            </a:r>
            <a:r>
              <a:rPr lang="fa-IR" dirty="0"/>
              <a:t> که درحال کار روی برنامه و تست آن </a:t>
            </a:r>
          </a:p>
          <a:p>
            <a:pPr algn="r" rtl="1"/>
            <a:r>
              <a:rPr lang="fa-IR" dirty="0"/>
              <a:t>هستند دچار مشکل میشوند.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راه حل ؟ استفاده از شاخه های مجزا برای انجام تغییرات و به شرط حاصل شدن</a:t>
            </a:r>
          </a:p>
          <a:p>
            <a:pPr algn="r" rtl="1"/>
            <a:r>
              <a:rPr lang="fa-IR" dirty="0"/>
              <a:t>نتیجه مطلوب ادغام ( </a:t>
            </a:r>
            <a:r>
              <a:rPr lang="en-US" dirty="0" err="1"/>
              <a:t>mrge</a:t>
            </a:r>
            <a:r>
              <a:rPr lang="en-US" dirty="0"/>
              <a:t> </a:t>
            </a:r>
            <a:r>
              <a:rPr lang="fa-IR" dirty="0"/>
              <a:t> ) با شاخه اصلی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892BA-A4E6-45D4-B82C-9E2A6D8D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54" y="2986948"/>
            <a:ext cx="3905299" cy="29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7BBB-561D-47AB-A6A0-214364DF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دستورات </a:t>
            </a:r>
            <a:r>
              <a:rPr lang="en-US" dirty="0"/>
              <a:t>branch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CF9F3-0FFD-4616-A7A5-DE37A8FD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58495-B326-49FF-B7F4-33703E07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6867"/>
            <a:ext cx="3781953" cy="647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A69BC-9899-4DEC-BCDF-DC68532BAE41}"/>
              </a:ext>
            </a:extLst>
          </p:cNvPr>
          <p:cNvSpPr txBox="1"/>
          <p:nvPr/>
        </p:nvSpPr>
        <p:spPr>
          <a:xfrm>
            <a:off x="6210459" y="1769097"/>
            <a:ext cx="455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~git branch </a:t>
            </a:r>
            <a:r>
              <a:rPr lang="fa-IR" dirty="0"/>
              <a:t>  یا</a:t>
            </a:r>
            <a:r>
              <a:rPr lang="en-US" dirty="0"/>
              <a:t>  ~git branch –list   </a:t>
            </a:r>
            <a:endParaRPr lang="fa-IR" dirty="0"/>
          </a:p>
          <a:p>
            <a:pPr algn="r" rtl="1"/>
            <a:r>
              <a:rPr lang="fa-IR" dirty="0"/>
              <a:t>نمایش تمام شاخه ها </a:t>
            </a:r>
          </a:p>
          <a:p>
            <a:pPr algn="r" rtl="1"/>
            <a:r>
              <a:rPr lang="fa-IR" dirty="0"/>
              <a:t>شاخه ای که در آن هستیم به رگ سبز است.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78882-DDFA-45C0-8271-B261FB2D37BF}"/>
              </a:ext>
            </a:extLst>
          </p:cNvPr>
          <p:cNvSpPr txBox="1"/>
          <p:nvPr/>
        </p:nvSpPr>
        <p:spPr>
          <a:xfrm>
            <a:off x="6491678" y="3245713"/>
            <a:ext cx="325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/>
              <a:t> ~git branch  &lt;branch name&gt;</a:t>
            </a:r>
            <a:endParaRPr lang="fa-IR" dirty="0"/>
          </a:p>
          <a:p>
            <a:pPr algn="r" rtl="1"/>
            <a:r>
              <a:rPr lang="fa-IR" dirty="0"/>
              <a:t>ساختن شاخه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33F1A-4D35-4416-8718-9121BE56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44903"/>
            <a:ext cx="4286848" cy="1247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B18D7-237A-4B7B-AFF5-FF77D4C8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83098"/>
            <a:ext cx="4591691" cy="1876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44D54-9599-409C-A88A-733BBF24421D}"/>
              </a:ext>
            </a:extLst>
          </p:cNvPr>
          <p:cNvSpPr txBox="1"/>
          <p:nvPr/>
        </p:nvSpPr>
        <p:spPr>
          <a:xfrm>
            <a:off x="6207946" y="4946995"/>
            <a:ext cx="354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/>
              <a:t> ~git branch -d  &lt;branch name&gt;</a:t>
            </a:r>
            <a:endParaRPr lang="fa-IR" dirty="0"/>
          </a:p>
          <a:p>
            <a:pPr algn="r" rtl="1"/>
            <a:r>
              <a:rPr lang="fa-IR" dirty="0"/>
              <a:t>حذف شاخه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0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9442-A5D1-41F6-8591-1ABCD30C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E005B-A4E2-4A3A-B18F-BE335A840C12}"/>
              </a:ext>
            </a:extLst>
          </p:cNvPr>
          <p:cNvSpPr txBox="1"/>
          <p:nvPr/>
        </p:nvSpPr>
        <p:spPr>
          <a:xfrm>
            <a:off x="6937936" y="1364416"/>
            <a:ext cx="339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/>
              <a:t>~ git checkout &lt;branch name&gt;</a:t>
            </a:r>
          </a:p>
          <a:p>
            <a:pPr algn="r" rtl="1"/>
            <a:r>
              <a:rPr lang="fa-IR" dirty="0"/>
              <a:t>انتقال به شاخه دیگر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82D587-0260-4CF2-B431-D3862E6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1234351"/>
            <a:ext cx="4658375" cy="1552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FA5194-07C5-4F51-93FF-8E94B4AD53BA}"/>
              </a:ext>
            </a:extLst>
          </p:cNvPr>
          <p:cNvSpPr txBox="1"/>
          <p:nvPr/>
        </p:nvSpPr>
        <p:spPr>
          <a:xfrm>
            <a:off x="6683058" y="3744686"/>
            <a:ext cx="365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/>
              <a:t>~git checkout –b &lt;branch name&gt;</a:t>
            </a:r>
            <a:endParaRPr lang="fa-IR" dirty="0"/>
          </a:p>
          <a:p>
            <a:pPr algn="r" rtl="1"/>
            <a:r>
              <a:rPr lang="fa-IR" dirty="0"/>
              <a:t>ساختن و انتقال به شاخه دیگر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2A8496-7334-4646-9030-47A9184F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3359884"/>
            <a:ext cx="4896533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56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38D56-841A-4FB5-81A6-1E059EAC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82C5-787A-4742-A121-5E2A0B4D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18" y="958749"/>
            <a:ext cx="6055714" cy="2470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405B3-EF73-4369-8AB1-7330D37C3FAA}"/>
              </a:ext>
            </a:extLst>
          </p:cNvPr>
          <p:cNvSpPr txBox="1"/>
          <p:nvPr/>
        </p:nvSpPr>
        <p:spPr>
          <a:xfrm>
            <a:off x="5142744" y="589416"/>
            <a:ext cx="606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در شاخه </a:t>
            </a:r>
            <a:r>
              <a:rPr lang="en-US" dirty="0"/>
              <a:t>edit </a:t>
            </a:r>
            <a:r>
              <a:rPr lang="fa-IR" dirty="0"/>
              <a:t> من فایل </a:t>
            </a:r>
            <a:r>
              <a:rPr lang="en-US" dirty="0"/>
              <a:t>comment </a:t>
            </a:r>
            <a:r>
              <a:rPr lang="fa-IR" dirty="0"/>
              <a:t> را پاک کردم و تمام تغییرات را ذخیره کردم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3A1D4-A4AE-4983-A129-07285C2F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52" y="3959540"/>
            <a:ext cx="7054235" cy="2309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26F2E-1A3C-4EF6-8335-27899EDADE9F}"/>
              </a:ext>
            </a:extLst>
          </p:cNvPr>
          <p:cNvSpPr txBox="1"/>
          <p:nvPr/>
        </p:nvSpPr>
        <p:spPr>
          <a:xfrm>
            <a:off x="7949345" y="3556297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اما اگر به شاخه </a:t>
            </a:r>
            <a:r>
              <a:rPr lang="en-US" dirty="0"/>
              <a:t>master </a:t>
            </a:r>
            <a:r>
              <a:rPr lang="fa-IR" dirty="0"/>
              <a:t> بروم فایل هنوز وجود دارد.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C029-2370-414F-B482-7AF3FC4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merge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FAE70-7B51-475D-B6ED-10C5E178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D1822-DA7E-4623-A467-B5239A53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7" y="2100694"/>
            <a:ext cx="6550729" cy="3087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837F9-FB62-43BD-8E42-4D14A1C3292E}"/>
              </a:ext>
            </a:extLst>
          </p:cNvPr>
          <p:cNvSpPr txBox="1"/>
          <p:nvPr/>
        </p:nvSpPr>
        <p:spPr>
          <a:xfrm>
            <a:off x="7626181" y="2286000"/>
            <a:ext cx="3878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~ git merge &lt;branch name&gt;</a:t>
            </a:r>
          </a:p>
          <a:p>
            <a:pPr algn="r" rtl="1"/>
            <a:r>
              <a:rPr lang="fa-IR" dirty="0"/>
              <a:t> دستور </a:t>
            </a:r>
            <a:r>
              <a:rPr lang="en-US" dirty="0"/>
              <a:t>merge </a:t>
            </a:r>
            <a:r>
              <a:rPr lang="fa-IR" dirty="0"/>
              <a:t> شاخه های دیگر را با</a:t>
            </a:r>
            <a:br>
              <a:rPr lang="fa-IR" dirty="0"/>
            </a:br>
            <a:r>
              <a:rPr lang="fa-IR" dirty="0"/>
              <a:t>شاخه فعلی ادغام میکند..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بدیهی است که شاخه ای که ادغام میشود</a:t>
            </a:r>
          </a:p>
          <a:p>
            <a:pPr algn="r" rtl="1"/>
            <a:r>
              <a:rPr lang="fa-IR" dirty="0"/>
              <a:t>باید چند مرحله از شاخه فعلی جلو تر باشد.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به عبارت دیگر تغییرات گذشته شاخه فعلی و </a:t>
            </a:r>
          </a:p>
          <a:p>
            <a:pPr algn="r" rtl="1"/>
            <a:r>
              <a:rPr lang="fa-IR" dirty="0"/>
              <a:t>تغییرات جدید تری در </a:t>
            </a:r>
            <a:r>
              <a:rPr lang="fa-IR" dirty="0" err="1"/>
              <a:t>مخزنش</a:t>
            </a:r>
            <a:r>
              <a:rPr lang="fa-IR" dirty="0"/>
              <a:t> ذخیره شده باشد.</a:t>
            </a:r>
          </a:p>
        </p:txBody>
      </p:sp>
    </p:spTree>
    <p:extLst>
      <p:ext uri="{BB962C8B-B14F-4D97-AF65-F5344CB8AC3E}">
        <p14:creationId xmlns:p14="http://schemas.microsoft.com/office/powerpoint/2010/main" val="395813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13597-D0A9-4BC6-9CFF-EAE1DCB9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84C72-5A9B-4996-9C9C-8437975EFFD5}"/>
              </a:ext>
            </a:extLst>
          </p:cNvPr>
          <p:cNvSpPr txBox="1"/>
          <p:nvPr/>
        </p:nvSpPr>
        <p:spPr>
          <a:xfrm>
            <a:off x="1245791" y="905069"/>
            <a:ext cx="1024838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/>
              <a:t>سوال :</a:t>
            </a:r>
            <a:br>
              <a:rPr lang="fa-IR" dirty="0"/>
            </a:br>
            <a:r>
              <a:rPr lang="fa-IR" dirty="0"/>
              <a:t>	اگر تغییرات در پوشه به نتیجه دلخواه منجر نشد چکار کنیم؟</a:t>
            </a:r>
            <a:br>
              <a:rPr lang="fa-IR" dirty="0"/>
            </a:br>
            <a:br>
              <a:rPr lang="fa-IR" dirty="0"/>
            </a:br>
            <a:r>
              <a:rPr lang="fa-IR" dirty="0" err="1"/>
              <a:t>گیت</a:t>
            </a:r>
            <a:r>
              <a:rPr lang="fa-IR" dirty="0"/>
              <a:t> چون تمام </a:t>
            </a:r>
            <a:r>
              <a:rPr lang="fa-IR" dirty="0" err="1"/>
              <a:t>کامیت</a:t>
            </a:r>
            <a:r>
              <a:rPr lang="fa-IR" dirty="0"/>
              <a:t> ها را در خود ذخیره میکند ، میتوان به </a:t>
            </a:r>
            <a:r>
              <a:rPr lang="fa-IR" dirty="0" err="1"/>
              <a:t>کامیت</a:t>
            </a:r>
            <a:r>
              <a:rPr lang="fa-IR" dirty="0"/>
              <a:t> قبلی بازگشت و تغییرات جدید را </a:t>
            </a:r>
            <a:r>
              <a:rPr lang="fa-IR" dirty="0" err="1"/>
              <a:t>بازگرداند</a:t>
            </a:r>
            <a:r>
              <a:rPr lang="fa-IR" dirty="0"/>
              <a:t> ( مثل </a:t>
            </a:r>
            <a:r>
              <a:rPr lang="en-US" dirty="0"/>
              <a:t>ctrl +z </a:t>
            </a:r>
            <a:r>
              <a:rPr lang="fa-IR" dirty="0"/>
              <a:t> ) عمل میکند.</a:t>
            </a:r>
          </a:p>
          <a:p>
            <a:pPr algn="r" rtl="1"/>
            <a:endParaRPr lang="fa-IR" dirty="0"/>
          </a:p>
          <a:p>
            <a:pPr algn="r" rtl="1"/>
            <a:r>
              <a:rPr lang="fa-IR" sz="1600" dirty="0">
                <a:solidFill>
                  <a:srgbClr val="FF0000"/>
                </a:solidFill>
              </a:rPr>
              <a:t>پس بهتر است ریز به ریز عملیات های مهم رو </a:t>
            </a:r>
            <a:r>
              <a:rPr lang="fa-IR" sz="1600" dirty="0" err="1">
                <a:solidFill>
                  <a:srgbClr val="FF0000"/>
                </a:solidFill>
              </a:rPr>
              <a:t>کامیت</a:t>
            </a:r>
            <a:r>
              <a:rPr lang="fa-IR" sz="1600" dirty="0">
                <a:solidFill>
                  <a:srgbClr val="FF0000"/>
                </a:solidFill>
              </a:rPr>
              <a:t> کنیم </a:t>
            </a:r>
            <a:r>
              <a:rPr lang="fa-IR" sz="16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BDEF0-E050-4F76-BC8D-BC97EEC3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3" y="2507845"/>
            <a:ext cx="5590545" cy="2586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69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9872-D43D-4493-9374-41F82C0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revert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640D7-15CF-4ED6-B3CA-9118E49E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BE739-2E16-4506-92E3-456FF01BC8EA}"/>
              </a:ext>
            </a:extLst>
          </p:cNvPr>
          <p:cNvSpPr txBox="1"/>
          <p:nvPr/>
        </p:nvSpPr>
        <p:spPr>
          <a:xfrm>
            <a:off x="7665007" y="2344311"/>
            <a:ext cx="4179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000" dirty="0"/>
              <a:t>~ git revert &lt; commit hash code &gt;</a:t>
            </a:r>
          </a:p>
          <a:p>
            <a:pPr algn="r" rtl="1"/>
            <a:r>
              <a:rPr lang="fa-IR" sz="2000" dirty="0"/>
              <a:t>دستور بازگشت به </a:t>
            </a:r>
            <a:r>
              <a:rPr lang="fa-IR" sz="2000" dirty="0" err="1"/>
              <a:t>کامیت</a:t>
            </a:r>
            <a:r>
              <a:rPr lang="fa-IR" sz="2000" dirty="0"/>
              <a:t> های قبلی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E9F3A-6447-491E-A7BC-E16F293E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8" y="1865188"/>
            <a:ext cx="7171969" cy="1563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7F2F9D-341C-4875-A545-2C2C8AF3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8" y="3659148"/>
            <a:ext cx="7461123" cy="25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9352-9BB0-427A-9515-A94A1C3EF0F4}"/>
              </a:ext>
            </a:extLst>
          </p:cNvPr>
          <p:cNvSpPr txBox="1">
            <a:spLocks/>
          </p:cNvSpPr>
          <p:nvPr/>
        </p:nvSpPr>
        <p:spPr>
          <a:xfrm>
            <a:off x="1265231" y="615820"/>
            <a:ext cx="10058400" cy="9170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cs typeface="B Nazanin" panose="00000400000000000000" pitchFamily="2" charset="-78"/>
              </a:rPr>
              <a:t>اگر با چنین تصویری مواجه شدید ، پس سیستم شما حاوی </a:t>
            </a:r>
            <a:r>
              <a:rPr lang="fa-IR" sz="2800" dirty="0" err="1">
                <a:cs typeface="B Nazanin" panose="00000400000000000000" pitchFamily="2" charset="-78"/>
              </a:rPr>
              <a:t>گیت</a:t>
            </a:r>
            <a:r>
              <a:rPr lang="fa-IR" sz="2800" dirty="0">
                <a:cs typeface="B Nazanin" panose="00000400000000000000" pitchFamily="2" charset="-78"/>
              </a:rPr>
              <a:t> است در غیر اینصورت باید </a:t>
            </a:r>
            <a:r>
              <a:rPr lang="fa-IR" sz="2800" dirty="0" err="1">
                <a:cs typeface="B Nazanin" panose="00000400000000000000" pitchFamily="2" charset="-78"/>
              </a:rPr>
              <a:t>گیت</a:t>
            </a:r>
            <a:r>
              <a:rPr lang="fa-IR" sz="2800" dirty="0">
                <a:cs typeface="B Nazanin" panose="00000400000000000000" pitchFamily="2" charset="-78"/>
              </a:rPr>
              <a:t> را نصب کنید.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049A4-5EB0-4C83-B130-5B4018F7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1" y="1217645"/>
            <a:ext cx="6500166" cy="442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1B350-EEE7-4643-BF5C-08E96FE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55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836F2-ED59-45F3-9AE7-A49CA67A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C2B4F-FF32-4AFF-B8D0-F53BAC30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71" y="830633"/>
            <a:ext cx="6482240" cy="5196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9AF5C-373F-49B9-9373-6DBD96E0C74D}"/>
              </a:ext>
            </a:extLst>
          </p:cNvPr>
          <p:cNvSpPr txBox="1"/>
          <p:nvPr/>
        </p:nvSpPr>
        <p:spPr>
          <a:xfrm>
            <a:off x="8150588" y="1242032"/>
            <a:ext cx="34997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ممکن است بعد از وارد کردن دستور </a:t>
            </a:r>
            <a:r>
              <a:rPr lang="en-US" dirty="0"/>
              <a:t>revert</a:t>
            </a:r>
            <a:br>
              <a:rPr lang="en-US" dirty="0"/>
            </a:br>
            <a:r>
              <a:rPr lang="fa-IR" dirty="0" err="1"/>
              <a:t>ویرایشگر</a:t>
            </a:r>
            <a:r>
              <a:rPr lang="fa-IR" dirty="0"/>
              <a:t> </a:t>
            </a:r>
            <a:r>
              <a:rPr lang="en-US" dirty="0"/>
              <a:t>vim </a:t>
            </a:r>
            <a:r>
              <a:rPr lang="fa-IR" dirty="0"/>
              <a:t> برای شما </a:t>
            </a:r>
            <a:r>
              <a:rPr lang="fa-IR" dirty="0" err="1"/>
              <a:t>بازشود</a:t>
            </a:r>
            <a:r>
              <a:rPr lang="fa-IR" dirty="0"/>
              <a:t> 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این </a:t>
            </a:r>
            <a:r>
              <a:rPr lang="fa-IR" dirty="0" err="1"/>
              <a:t>ویرایشگر</a:t>
            </a:r>
            <a:r>
              <a:rPr lang="fa-IR" dirty="0"/>
              <a:t> </a:t>
            </a:r>
            <a:r>
              <a:rPr lang="fa-IR" dirty="0" err="1"/>
              <a:t>پیشفرض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 ( که میتوانید</a:t>
            </a:r>
          </a:p>
          <a:p>
            <a:pPr algn="r" rtl="1"/>
            <a:r>
              <a:rPr lang="fa-IR" dirty="0"/>
              <a:t>آن را عوض کنید ).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با زدن </a:t>
            </a:r>
            <a:r>
              <a:rPr lang="en-US" dirty="0"/>
              <a:t>:q </a:t>
            </a:r>
            <a:r>
              <a:rPr lang="fa-IR" dirty="0"/>
              <a:t> میتوانید از آن خارج شوید</a:t>
            </a:r>
          </a:p>
        </p:txBody>
      </p:sp>
    </p:spTree>
    <p:extLst>
      <p:ext uri="{BB962C8B-B14F-4D97-AF65-F5344CB8AC3E}">
        <p14:creationId xmlns:p14="http://schemas.microsoft.com/office/powerpoint/2010/main" val="305638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86BB-3BD7-4F67-8DD0-9CDE698E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29BD1-72F0-4E40-8D70-B00DDBF3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C5B72-F7D6-4661-B48D-A8E75C5D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20" y="1838130"/>
            <a:ext cx="5760477" cy="4090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C0263-6F5D-42F9-A024-9A202CB2AE2F}"/>
              </a:ext>
            </a:extLst>
          </p:cNvPr>
          <p:cNvSpPr txBox="1"/>
          <p:nvPr/>
        </p:nvSpPr>
        <p:spPr>
          <a:xfrm>
            <a:off x="7352523" y="2267340"/>
            <a:ext cx="369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~ git help </a:t>
            </a:r>
            <a:endParaRPr lang="fa-IR" dirty="0"/>
          </a:p>
          <a:p>
            <a:pPr algn="r" rtl="1"/>
            <a:r>
              <a:rPr lang="fa-IR" dirty="0"/>
              <a:t>چاپ برخی دستورات مهم </a:t>
            </a:r>
            <a:r>
              <a:rPr lang="fa-IR" dirty="0" err="1"/>
              <a:t>گیت</a:t>
            </a:r>
            <a:r>
              <a:rPr lang="fa-IR" dirty="0"/>
              <a:t> برای راهنمایی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F874-1CA7-4FDA-A39F-4B54671F041C}"/>
              </a:ext>
            </a:extLst>
          </p:cNvPr>
          <p:cNvSpPr txBox="1"/>
          <p:nvPr/>
        </p:nvSpPr>
        <p:spPr>
          <a:xfrm>
            <a:off x="7352523" y="3615365"/>
            <a:ext cx="3803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~git help </a:t>
            </a:r>
            <a:r>
              <a:rPr lang="fa-IR" dirty="0"/>
              <a:t>دستور</a:t>
            </a:r>
            <a:endParaRPr lang="en-US" dirty="0"/>
          </a:p>
          <a:p>
            <a:endParaRPr lang="fa-IR" dirty="0"/>
          </a:p>
          <a:p>
            <a:r>
              <a:rPr lang="en-US" dirty="0"/>
              <a:t>Example :</a:t>
            </a:r>
            <a:r>
              <a:rPr lang="en-US" dirty="0">
                <a:hlinkClick r:id="rId3"/>
              </a:rPr>
              <a:t> git help commit</a:t>
            </a:r>
            <a:endParaRPr lang="fa-IR" dirty="0"/>
          </a:p>
          <a:p>
            <a:pPr algn="r"/>
            <a:endParaRPr lang="fa-IR" dirty="0"/>
          </a:p>
          <a:p>
            <a:pPr algn="r"/>
            <a:r>
              <a:rPr lang="fa-IR" dirty="0" err="1"/>
              <a:t>سرچ</a:t>
            </a:r>
            <a:r>
              <a:rPr lang="fa-IR" dirty="0"/>
              <a:t> در </a:t>
            </a:r>
            <a:r>
              <a:rPr lang="fa-IR" dirty="0" err="1"/>
              <a:t>گوگل</a:t>
            </a:r>
            <a:r>
              <a:rPr lang="fa-IR" dirty="0"/>
              <a:t> درباره دستور </a:t>
            </a:r>
            <a:r>
              <a:rPr lang="fa-IR" dirty="0" err="1"/>
              <a:t>گیت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9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9DC5-0D56-47E6-A796-0D275CE5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8687"/>
            <a:ext cx="10058400" cy="1441953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/>
              <a:t>در این فایل تلاش شده مفاهیم مهم و اولیه مورد نیاز مطرح شود.</a:t>
            </a:r>
            <a:br>
              <a:rPr lang="fa-IR" sz="3200" dirty="0"/>
            </a:br>
            <a:br>
              <a:rPr lang="fa-IR" sz="3200" dirty="0"/>
            </a:br>
            <a:r>
              <a:rPr lang="fa-IR" sz="3200" dirty="0"/>
              <a:t>برای دیدن تمام دستورات </a:t>
            </a:r>
            <a:r>
              <a:rPr lang="fa-IR" sz="3200" dirty="0" err="1"/>
              <a:t>گیت</a:t>
            </a:r>
            <a:r>
              <a:rPr lang="fa-IR" sz="3200" dirty="0"/>
              <a:t> به این </a:t>
            </a:r>
            <a:r>
              <a:rPr lang="fa-IR" sz="3200" dirty="0">
                <a:hlinkClick r:id="rId2"/>
              </a:rPr>
              <a:t>لینک</a:t>
            </a:r>
            <a:r>
              <a:rPr lang="fa-IR" sz="3200" dirty="0"/>
              <a:t> مراجعه فرمایید.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4DA4-50B9-4E6D-B138-B0648AF1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BB63-BA28-443F-A1F5-EB483EEC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559" y="2177062"/>
            <a:ext cx="2872273" cy="612791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  <a:hlinkClick r:id="rId2"/>
              </a:rPr>
              <a:t>لینک نصب </a:t>
            </a:r>
            <a:r>
              <a:rPr lang="fa-IR" dirty="0" err="1">
                <a:cs typeface="B Nazanin" panose="00000400000000000000" pitchFamily="2" charset="-78"/>
                <a:hlinkClick r:id="rId2"/>
              </a:rPr>
              <a:t>گیت</a:t>
            </a:r>
            <a:r>
              <a:rPr lang="fa-IR" dirty="0">
                <a:cs typeface="B Nazanin" panose="00000400000000000000" pitchFamily="2" charset="-78"/>
                <a:hlinkClick r:id="rId2"/>
              </a:rPr>
              <a:t> برای ویندوز 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0806A-15D9-460F-994E-50C1AAD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99364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نصب </a:t>
            </a:r>
            <a:r>
              <a:rPr lang="fa-IR" dirty="0" err="1">
                <a:cs typeface="B Nazanin" panose="00000400000000000000" pitchFamily="2" charset="-78"/>
              </a:rPr>
              <a:t>گیت</a:t>
            </a:r>
            <a:r>
              <a:rPr lang="fa-IR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9A409-89D0-4B8B-A5A7-D966BBDA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47" y="1866122"/>
            <a:ext cx="6910585" cy="408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6EBF-617E-48EA-852E-220FE605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ECD195-D779-4B5E-8B59-972F32751DAF}"/>
              </a:ext>
            </a:extLst>
          </p:cNvPr>
          <p:cNvSpPr txBox="1">
            <a:spLocks/>
          </p:cNvSpPr>
          <p:nvPr/>
        </p:nvSpPr>
        <p:spPr>
          <a:xfrm>
            <a:off x="574766" y="16142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پس از نصب </a:t>
            </a:r>
            <a:r>
              <a:rPr lang="fa-IR" dirty="0" err="1">
                <a:cs typeface="B Nazanin" panose="00000400000000000000" pitchFamily="2" charset="-78"/>
              </a:rPr>
              <a:t>گیت</a:t>
            </a:r>
            <a:r>
              <a:rPr lang="fa-IR" dirty="0">
                <a:cs typeface="B Nazanin" panose="00000400000000000000" pitchFamily="2" charset="-78"/>
              </a:rPr>
              <a:t> روی صفحه ویندوز کلیک راست کنید . 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اگر نصب موفقیت آمیز بود با چنین تصویری باید مواجه شوید 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همانطور که در عکس مشخص است دو خط جدید به لیست 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اضافه شده که ابتدای آنها </a:t>
            </a:r>
            <a:r>
              <a:rPr lang="en-US" dirty="0">
                <a:cs typeface="B Nazanin" panose="00000400000000000000" pitchFamily="2" charset="-78"/>
              </a:rPr>
              <a:t>Git </a:t>
            </a:r>
            <a:r>
              <a:rPr lang="fa-IR" dirty="0">
                <a:cs typeface="B Nazanin" panose="00000400000000000000" pitchFamily="2" charset="-78"/>
              </a:rPr>
              <a:t> نوشته شده است.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C3E6B-5487-4318-A3E3-BDDB2881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39" y="1614234"/>
            <a:ext cx="2610214" cy="3629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C06D-62C6-443F-B119-844A78B0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45E4-E3B1-4607-8148-3FA9F1CF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GUI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361DF-3674-42D9-A745-E0F2492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7C60D-E6FD-48C6-9026-911F0D42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10" y="1932715"/>
            <a:ext cx="2667372" cy="3962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4AE59-9A04-460B-A2BF-8D50BBDFC945}"/>
              </a:ext>
            </a:extLst>
          </p:cNvPr>
          <p:cNvSpPr txBox="1"/>
          <p:nvPr/>
        </p:nvSpPr>
        <p:spPr>
          <a:xfrm>
            <a:off x="4227069" y="2015412"/>
            <a:ext cx="5209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با زدن گزینه </a:t>
            </a:r>
            <a:r>
              <a:rPr lang="en-US" dirty="0"/>
              <a:t>Git GUI Here</a:t>
            </a:r>
            <a:r>
              <a:rPr lang="fa-IR" dirty="0"/>
              <a:t> محیط </a:t>
            </a:r>
            <a:r>
              <a:rPr lang="fa-IR" dirty="0" err="1"/>
              <a:t>گرافیکی</a:t>
            </a:r>
            <a:r>
              <a:rPr lang="fa-IR" dirty="0"/>
              <a:t> برای کار کردن با </a:t>
            </a:r>
            <a:r>
              <a:rPr lang="fa-IR" dirty="0" err="1"/>
              <a:t>گیت</a:t>
            </a:r>
            <a:r>
              <a:rPr lang="fa-IR" dirty="0"/>
              <a:t> </a:t>
            </a:r>
            <a:br>
              <a:rPr lang="fa-IR" dirty="0"/>
            </a:br>
            <a:r>
              <a:rPr lang="fa-IR" dirty="0"/>
              <a:t>باز میشود.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B8552-63F9-4C50-AC47-8E8F6F74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237" y="3753476"/>
            <a:ext cx="3509313" cy="1744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119590-46DC-407D-ADB4-FA34C42A2BDB}"/>
              </a:ext>
            </a:extLst>
          </p:cNvPr>
          <p:cNvSpPr txBox="1"/>
          <p:nvPr/>
        </p:nvSpPr>
        <p:spPr>
          <a:xfrm>
            <a:off x="8827468" y="4196258"/>
            <a:ext cx="269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اگر </a:t>
            </a:r>
            <a:r>
              <a:rPr lang="fa-IR" dirty="0" err="1"/>
              <a:t>گیت</a:t>
            </a:r>
            <a:r>
              <a:rPr lang="fa-IR" dirty="0"/>
              <a:t> در پوشه ساخته نشده باشد</a:t>
            </a:r>
            <a:br>
              <a:rPr lang="fa-IR" dirty="0"/>
            </a:br>
            <a:r>
              <a:rPr lang="fa-IR" dirty="0"/>
              <a:t>با این صفحه مواجه میشوید.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13EC1-6771-43A4-802E-EF37E595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D77A5-FF9A-4FF7-8622-4B7B4C6F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61" y="1940767"/>
            <a:ext cx="7330342" cy="4119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227A7-7C3D-4382-BC39-CF14DC309713}"/>
              </a:ext>
            </a:extLst>
          </p:cNvPr>
          <p:cNvSpPr txBox="1"/>
          <p:nvPr/>
        </p:nvSpPr>
        <p:spPr>
          <a:xfrm>
            <a:off x="3039066" y="905069"/>
            <a:ext cx="563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اما اگر در </a:t>
            </a:r>
            <a:r>
              <a:rPr lang="fa-IR" dirty="0" err="1"/>
              <a:t>گیت</a:t>
            </a:r>
            <a:r>
              <a:rPr lang="fa-IR" dirty="0"/>
              <a:t> از قبل ساخته شده باشد یا  بسازید با این صفحه مواجه میشوید</a:t>
            </a:r>
            <a:br>
              <a:rPr lang="fa-IR" dirty="0"/>
            </a:br>
            <a:r>
              <a:rPr lang="fa-IR" dirty="0"/>
              <a:t>که میتوان </a:t>
            </a:r>
            <a:r>
              <a:rPr lang="fa-IR" dirty="0" err="1"/>
              <a:t>بصورت</a:t>
            </a:r>
            <a:r>
              <a:rPr lang="fa-IR" dirty="0"/>
              <a:t> </a:t>
            </a:r>
            <a:r>
              <a:rPr lang="fa-IR" dirty="0" err="1"/>
              <a:t>گرافیکی</a:t>
            </a:r>
            <a:r>
              <a:rPr lang="fa-IR" dirty="0"/>
              <a:t> با </a:t>
            </a:r>
            <a:r>
              <a:rPr lang="fa-IR" dirty="0" err="1"/>
              <a:t>گیت</a:t>
            </a:r>
            <a:r>
              <a:rPr lang="fa-IR" dirty="0"/>
              <a:t> کار کرد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0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FE6C-B051-4A61-A003-4E9607F6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bash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0A517-8CA6-4459-82D9-62285C4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D8887-836C-4067-905A-27AC1302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6" y="1867010"/>
            <a:ext cx="2695951" cy="400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FA76E-E31F-4062-AD23-66E42BC95337}"/>
              </a:ext>
            </a:extLst>
          </p:cNvPr>
          <p:cNvSpPr txBox="1"/>
          <p:nvPr/>
        </p:nvSpPr>
        <p:spPr>
          <a:xfrm>
            <a:off x="4128195" y="2015412"/>
            <a:ext cx="5308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با زدن گزینه </a:t>
            </a:r>
            <a:r>
              <a:rPr lang="en-US" dirty="0"/>
              <a:t>Git Bash Here</a:t>
            </a:r>
            <a:r>
              <a:rPr lang="fa-IR" dirty="0"/>
              <a:t> محیط </a:t>
            </a:r>
            <a:r>
              <a:rPr lang="fa-IR" dirty="0" err="1"/>
              <a:t>گرافیکی</a:t>
            </a:r>
            <a:r>
              <a:rPr lang="fa-IR" dirty="0"/>
              <a:t> برای کار کردن با </a:t>
            </a:r>
            <a:r>
              <a:rPr lang="fa-IR" dirty="0" err="1"/>
              <a:t>گیت</a:t>
            </a:r>
            <a:r>
              <a:rPr lang="fa-IR" dirty="0"/>
              <a:t> </a:t>
            </a:r>
            <a:br>
              <a:rPr lang="fa-IR" dirty="0"/>
            </a:br>
            <a:r>
              <a:rPr lang="fa-IR" dirty="0"/>
              <a:t>باز میشود.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73E97-E5CB-48E9-8E69-AAF70A93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23" y="3999642"/>
            <a:ext cx="5760979" cy="1868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CC5C7-6569-490B-9B24-339FEBC8E5D4}"/>
              </a:ext>
            </a:extLst>
          </p:cNvPr>
          <p:cNvSpPr txBox="1"/>
          <p:nvPr/>
        </p:nvSpPr>
        <p:spPr>
          <a:xfrm>
            <a:off x="5999584" y="3320925"/>
            <a:ext cx="397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با زدن گزینه </a:t>
            </a:r>
            <a:r>
              <a:rPr lang="fa-IR" dirty="0" err="1"/>
              <a:t>گیت</a:t>
            </a:r>
            <a:r>
              <a:rPr lang="fa-IR" dirty="0"/>
              <a:t> بش ، این پنجره </a:t>
            </a:r>
            <a:r>
              <a:rPr lang="fa-IR" dirty="0" err="1"/>
              <a:t>اسکریپتی</a:t>
            </a:r>
            <a:r>
              <a:rPr lang="fa-IR" dirty="0"/>
              <a:t> برای شما باز میشود.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FE6C-B051-4A61-A003-4E9607F6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bash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0A517-8CA6-4459-82D9-62285C4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73E97-E5CB-48E9-8E69-AAF70A93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4052"/>
            <a:ext cx="5760979" cy="1868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CC5C7-6569-490B-9B24-339FEBC8E5D4}"/>
              </a:ext>
            </a:extLst>
          </p:cNvPr>
          <p:cNvSpPr txBox="1"/>
          <p:nvPr/>
        </p:nvSpPr>
        <p:spPr>
          <a:xfrm>
            <a:off x="4177202" y="1853543"/>
            <a:ext cx="7035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Git bash </a:t>
            </a:r>
            <a:r>
              <a:rPr lang="fa-IR" dirty="0"/>
              <a:t> مانند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fa-IR" dirty="0"/>
              <a:t> محیطی است که دستورات </a:t>
            </a:r>
            <a:r>
              <a:rPr lang="fa-IR" dirty="0" err="1"/>
              <a:t>گیت</a:t>
            </a:r>
            <a:r>
              <a:rPr lang="fa-IR" dirty="0"/>
              <a:t> را در آن وارد میکنیم.</a:t>
            </a:r>
          </a:p>
          <a:p>
            <a:pPr algn="r" rtl="1"/>
            <a:br>
              <a:rPr lang="fa-IR" dirty="0"/>
            </a:br>
            <a:r>
              <a:rPr lang="fa-IR" dirty="0"/>
              <a:t>تفاوتی میان این دو در دستورات </a:t>
            </a:r>
            <a:r>
              <a:rPr lang="fa-IR" dirty="0" err="1"/>
              <a:t>گیت</a:t>
            </a:r>
            <a:r>
              <a:rPr lang="fa-IR" dirty="0"/>
              <a:t> وجود ندارد اما محیط </a:t>
            </a:r>
            <a:r>
              <a:rPr lang="en-US" dirty="0"/>
              <a:t>Git bash</a:t>
            </a:r>
            <a:r>
              <a:rPr lang="fa-IR" dirty="0"/>
              <a:t> در نمایش مسیر ها و راهنمایی ها بهتر از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fa-IR" dirty="0"/>
              <a:t> عمل میکند.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این آموزش ما از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fa-IR" dirty="0"/>
              <a:t> استفاده میکنیم و انتخاب محیط برای </a:t>
            </a:r>
            <a:r>
              <a:rPr lang="fa-IR" dirty="0" err="1"/>
              <a:t>گیت</a:t>
            </a:r>
            <a:r>
              <a:rPr lang="fa-IR" dirty="0"/>
              <a:t> سلیقه ای است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21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ont_Custom_One">
      <a:majorFont>
        <a:latin typeface="B Tahoma"/>
        <a:ea typeface=""/>
        <a:cs typeface="B Nazanin"/>
      </a:majorFont>
      <a:minorFont>
        <a:latin typeface="B Tahoma"/>
        <a:ea typeface=""/>
        <a:cs typeface="B Nazani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blockchainRepresentation</Template>
  <TotalTime>593</TotalTime>
  <Words>1236</Words>
  <Application>Microsoft Office PowerPoint</Application>
  <PresentationFormat>Widescreen</PresentationFormat>
  <Paragraphs>169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B Tahoma</vt:lpstr>
      <vt:lpstr>Calibri</vt:lpstr>
      <vt:lpstr>Vazir</vt:lpstr>
      <vt:lpstr>Retrospect</vt:lpstr>
      <vt:lpstr>آموزش گیت </vt:lpstr>
      <vt:lpstr>آیا سیستم من گیت دارد؟</vt:lpstr>
      <vt:lpstr>PowerPoint Presentation</vt:lpstr>
      <vt:lpstr>نصب گیت </vt:lpstr>
      <vt:lpstr>PowerPoint Presentation</vt:lpstr>
      <vt:lpstr>Git GUI</vt:lpstr>
      <vt:lpstr>PowerPoint Presentation</vt:lpstr>
      <vt:lpstr>Git bash</vt:lpstr>
      <vt:lpstr>Git bash</vt:lpstr>
      <vt:lpstr>استفاده از گیت در پروژه ها</vt:lpstr>
      <vt:lpstr>PowerPoint Presentation</vt:lpstr>
      <vt:lpstr>PowerPoint Presentation</vt:lpstr>
      <vt:lpstr>ساختن فایل </vt:lpstr>
      <vt:lpstr>repository</vt:lpstr>
      <vt:lpstr>status</vt:lpstr>
      <vt:lpstr>Add</vt:lpstr>
      <vt:lpstr>PowerPoint Presentation</vt:lpstr>
      <vt:lpstr>stage </vt:lpstr>
      <vt:lpstr>commit</vt:lpstr>
      <vt:lpstr>Add &amp; commit</vt:lpstr>
      <vt:lpstr>log</vt:lpstr>
      <vt:lpstr>Recording changes to the repository</vt:lpstr>
      <vt:lpstr>Branch </vt:lpstr>
      <vt:lpstr>دستورات branch</vt:lpstr>
      <vt:lpstr>PowerPoint Presentation</vt:lpstr>
      <vt:lpstr>PowerPoint Presentation</vt:lpstr>
      <vt:lpstr>merge</vt:lpstr>
      <vt:lpstr>PowerPoint Presentation</vt:lpstr>
      <vt:lpstr>revert</vt:lpstr>
      <vt:lpstr>PowerPoint Presentation</vt:lpstr>
      <vt:lpstr>Help</vt:lpstr>
      <vt:lpstr>در این فایل تلاش شده مفاهیم مهم و اولیه مورد نیاز مطرح شود.  برای دیدن تمام دستورات گیت به این لینک مراجعه فرمایید.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آموزش گیت </dc:title>
  <dc:creator>Mohamadamin masharizadeh</dc:creator>
  <cp:lastModifiedBy>Mohamadamin masharizadeh</cp:lastModifiedBy>
  <cp:revision>26</cp:revision>
  <dcterms:created xsi:type="dcterms:W3CDTF">2021-09-08T13:29:19Z</dcterms:created>
  <dcterms:modified xsi:type="dcterms:W3CDTF">2021-09-18T14:26:04Z</dcterms:modified>
</cp:coreProperties>
</file>