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8" r:id="rId2"/>
  </p:sldMasterIdLst>
  <p:notesMasterIdLst>
    <p:notesMasterId r:id="rId14"/>
  </p:notesMasterIdLst>
  <p:handoutMasterIdLst>
    <p:handoutMasterId r:id="rId15"/>
  </p:handoutMasterIdLst>
  <p:sldIdLst>
    <p:sldId id="386" r:id="rId3"/>
    <p:sldId id="384" r:id="rId4"/>
    <p:sldId id="395" r:id="rId5"/>
    <p:sldId id="405" r:id="rId6"/>
    <p:sldId id="402" r:id="rId7"/>
    <p:sldId id="406" r:id="rId8"/>
    <p:sldId id="403" r:id="rId9"/>
    <p:sldId id="407" r:id="rId10"/>
    <p:sldId id="400" r:id="rId11"/>
    <p:sldId id="404" r:id="rId12"/>
    <p:sldId id="408" r:id="rId13"/>
  </p:sldIdLst>
  <p:sldSz cx="9144000" cy="6858000" type="screen4x3"/>
  <p:notesSz cx="6381750" cy="86868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254"/>
    <a:srgbClr val="314B4D"/>
    <a:srgbClr val="95B8BB"/>
    <a:srgbClr val="5D8D91"/>
    <a:srgbClr val="0D2BAB"/>
    <a:srgbClr val="B4CC54"/>
    <a:srgbClr val="FFD5D5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1" autoAdjust="0"/>
    <p:restoredTop sz="95439" autoAdjust="0"/>
  </p:normalViewPr>
  <p:slideViewPr>
    <p:cSldViewPr snapToGrid="0">
      <p:cViewPr varScale="1">
        <p:scale>
          <a:sx n="78" d="100"/>
          <a:sy n="78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17" y="-72"/>
      </p:cViewPr>
      <p:guideLst>
        <p:guide orient="horz" pos="2736"/>
        <p:guide pos="20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6F2438-C599-1042-B22E-4F2C800A97BC}" type="datetimeFigureOut">
              <a:rPr lang="pt-BR"/>
              <a:pPr>
                <a:defRPr/>
              </a:pPr>
              <a:t>22/02/2023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3D0F0B-820C-2149-AF03-56B86B13E12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0059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614738" y="0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2E0582-BCD0-FE48-91B7-7A93B227A4F0}" type="datetimeFigureOut">
              <a:rPr lang="pt-BR"/>
              <a:pPr>
                <a:defRPr/>
              </a:pPr>
              <a:t>22/02/2023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65425" cy="43497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1ABDA-FE35-9645-8C6E-5084AF5A7E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9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4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51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Futura Hv BT" pitchFamily="34" charset="0"/>
        </a:defRPr>
      </a:lvl9pPr>
    </p:titleStyle>
    <p:bodyStyle>
      <a:lvl1pPr marL="268288" indent="-268288" algn="l" rtl="0" eaLnBrk="0" fontAlgn="base" hangingPunct="0">
        <a:spcBef>
          <a:spcPct val="100000"/>
        </a:spcBef>
        <a:spcAft>
          <a:spcPct val="0"/>
        </a:spcAft>
        <a:buSzPct val="9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65113" algn="l" rtl="0" eaLnBrk="0" fontAlgn="base" hangingPunct="0">
        <a:spcBef>
          <a:spcPct val="50000"/>
        </a:spcBef>
        <a:spcAft>
          <a:spcPct val="20000"/>
        </a:spcAft>
        <a:buSzPct val="70000"/>
        <a:buFont typeface="Wingdings 3" charset="2"/>
        <a:buChar char=""/>
        <a:defRPr sz="2000">
          <a:solidFill>
            <a:schemeClr val="tx1"/>
          </a:solidFill>
          <a:latin typeface="+mn-lt"/>
        </a:defRPr>
      </a:lvl2pPr>
      <a:lvl3pPr marL="1169988" indent="-2778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1519238" indent="-169863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EurostileT" pitchFamily="34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een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aixaDeTexto 1"/>
          <p:cNvSpPr txBox="1">
            <a:spLocks noChangeArrowheads="1"/>
          </p:cNvSpPr>
          <p:nvPr/>
        </p:nvSpPr>
        <p:spPr bwMode="auto"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500" b="1" dirty="0">
                <a:solidFill>
                  <a:srgbClr val="314B4D"/>
                </a:solidFill>
                <a:latin typeface="Calibri" charset="0"/>
                <a:ea typeface="Calibri" charset="0"/>
                <a:cs typeface="Calibri" charset="0"/>
              </a:rPr>
              <a:t>Raphael Silveira / Orientador(a): Luiz Alberto Ferreira Gomes 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997528" y="1805049"/>
            <a:ext cx="7065818" cy="25888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400" b="1" dirty="0">
                <a:solidFill>
                  <a:srgbClr val="314B4D"/>
                </a:solidFill>
                <a:latin typeface="Calibri" pitchFamily="34" charset="0"/>
                <a:cs typeface="Calibri" pitchFamily="34" charset="0"/>
              </a:rPr>
              <a:t>LOGÍSTICA BASEADA EM MICROSSERVIÇOS</a:t>
            </a:r>
          </a:p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Avaliação da Arquitetura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dos cenários de avaliação e limitações ou riscos da arquitetura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1’30”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</p:spTree>
    <p:extLst>
      <p:ext uri="{BB962C8B-B14F-4D97-AF65-F5344CB8AC3E}">
        <p14:creationId xmlns:p14="http://schemas.microsoft.com/office/powerpoint/2010/main" val="17635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Conclusões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Apresentação das conclusões (fonte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Calibri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tamanho 23)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0’30”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  <a:endParaRPr lang="pt-BR" altLang="pt-BR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5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Proposta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Apresentar uma arquitetura baseada em microsserviços para a Boa Entrega com o intuito de modernizar sua plataforma de aplicações proporcionando a expansão de suas parcerias de negócios.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05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Funcionais - Diagrama de casos de uso ou tabela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663888B-C20A-2B19-5595-7897F8D9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58" y="1745151"/>
            <a:ext cx="4385187" cy="4219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Requisitos Não Funcionais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RNF01 Segurança – O sistema deve possuir mecanismo e segurança no acesso;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RNF02 Interoperabilidade – O sistema deve permitir que os serviços se comuniquem para realizar ações necessárias;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RNF03 Desempenho – O sistema deve ser rápido para confirmar o sucesso de um cadastro, para realizar consultas de dados e propagar informações entre os demais serviços.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</p:spTree>
    <p:extLst>
      <p:ext uri="{BB962C8B-B14F-4D97-AF65-F5344CB8AC3E}">
        <p14:creationId xmlns:p14="http://schemas.microsoft.com/office/powerpoint/2010/main" val="6029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Restrições de projeto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R1: Os serviços serão desenvolvidos em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NodeJS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Typescript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R2: Será empregado o conceito de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Application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Programming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Interfaces (API) na criação dos serviços;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R3: O sistema deve ser modular com arquitetura orientada a serviços;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R4: A integração entre os serviços deve utilizar o protocolo HTTP seguindo o padrão REST;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R5: Cada serviço deve ter seu escopo bem definido e isolado com banco de dados próprio;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R6: A sincronia de dados entre os serviços de back-</a:t>
            </a:r>
            <a:r>
              <a:rPr lang="pt-BR" sz="2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end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deve ocorrer de forma orquestrada para garantir a integridade da aplicação.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</p:spTree>
    <p:extLst>
      <p:ext uri="{BB962C8B-B14F-4D97-AF65-F5344CB8AC3E}">
        <p14:creationId xmlns:p14="http://schemas.microsoft.com/office/powerpoint/2010/main" val="169318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3075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Mecanismos arquiteturais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7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88C03C-B200-107D-2EC9-098A2D38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182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D7B7FA9-8C4B-AB94-842C-CB1C59A5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1182"/>
              </p:ext>
            </p:extLst>
          </p:nvPr>
        </p:nvGraphicFramePr>
        <p:xfrm>
          <a:off x="559030" y="1901380"/>
          <a:ext cx="8165640" cy="3856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2026">
                  <a:extLst>
                    <a:ext uri="{9D8B030D-6E8A-4147-A177-3AD203B41FA5}">
                      <a16:colId xmlns:a16="http://schemas.microsoft.com/office/drawing/2014/main" val="3183550060"/>
                    </a:ext>
                  </a:extLst>
                </a:gridCol>
                <a:gridCol w="3883742">
                  <a:extLst>
                    <a:ext uri="{9D8B030D-6E8A-4147-A177-3AD203B41FA5}">
                      <a16:colId xmlns:a16="http://schemas.microsoft.com/office/drawing/2014/main" val="3784476777"/>
                    </a:ext>
                  </a:extLst>
                </a:gridCol>
                <a:gridCol w="1469872">
                  <a:extLst>
                    <a:ext uri="{9D8B030D-6E8A-4147-A177-3AD203B41FA5}">
                      <a16:colId xmlns:a16="http://schemas.microsoft.com/office/drawing/2014/main" val="2406476580"/>
                    </a:ext>
                  </a:extLst>
                </a:gridCol>
              </a:tblGrid>
              <a:tr h="17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Implementação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3234357940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Linguagem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Linguagem de Programação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Typescript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361312190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Persistência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Banco de dados NoSQL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MongoDB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1730614606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Persistência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Biblioteca ORM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TypeORM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1807902366"/>
                  </a:ext>
                </a:extLst>
              </a:tr>
              <a:tr h="1748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Front-</a:t>
                      </a:r>
                      <a:r>
                        <a:rPr lang="pt-BR" sz="105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Interface de comunicação com o usuário do sistema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Angular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1366298744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Back-</a:t>
                      </a:r>
                      <a:r>
                        <a:rPr lang="pt-BR" sz="1050" dirty="0" err="1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API webservice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NodeJS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976717406"/>
                  </a:ext>
                </a:extLst>
              </a:tr>
              <a:tr h="191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Comunicação entre módulos e/ou sistemas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Intercâmbio de dados baseado em notação de objeto JSON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REST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898122355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Log do sistema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501650" algn="l"/>
                        </a:tabLst>
                      </a:pPr>
                      <a:r>
                        <a:rPr lang="pt-BR" sz="1050" dirty="0" err="1">
                          <a:effectLst/>
                        </a:rPr>
                        <a:t>Bibilioteca</a:t>
                      </a:r>
                      <a:r>
                        <a:rPr lang="pt-BR" sz="1050" dirty="0">
                          <a:effectLst/>
                        </a:rPr>
                        <a:t> de Log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Log4Js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550029139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Teste Unitário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Biblioteca de Testes Unitários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Jest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3308701190"/>
                  </a:ext>
                </a:extLst>
              </a:tr>
              <a:tr h="1734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solidFill>
                            <a:schemeClr val="tx1"/>
                          </a:solidFill>
                          <a:effectLst/>
                        </a:rPr>
                        <a:t>Autenticação e Autorização</a:t>
                      </a:r>
                      <a:endParaRPr lang="pt-BR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Verificação de credenciais de acesso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JWT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945702071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Versionamento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Versionamento de Código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GIT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902714745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Repositório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Repositório de Código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GITHUB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1874959738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solidFill>
                            <a:schemeClr val="tx1"/>
                          </a:solidFill>
                          <a:effectLst/>
                        </a:rPr>
                        <a:t>Deploy</a:t>
                      </a:r>
                      <a:endParaRPr lang="pt-BR" sz="105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Entrega Contínua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AWS CodePipeline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978291924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Infraestrutura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Infraestrutura como Código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AWS CloudFormation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3410650470"/>
                  </a:ext>
                </a:extLst>
              </a:tr>
              <a:tr h="1991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Mensageria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Serviço de gerenciamento de streaming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Amazon MSK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969172323"/>
                  </a:ext>
                </a:extLst>
              </a:tr>
              <a:tr h="2064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Contêiner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Serviço de conteinerização de software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Docker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619230260"/>
                  </a:ext>
                </a:extLst>
              </a:tr>
              <a:tr h="1671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Orquestrador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Serviço de gerenciamento de contêineres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>
                          <a:effectLst/>
                        </a:rPr>
                        <a:t>AWS ECS</a:t>
                      </a:r>
                      <a:endParaRPr lang="pt-B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2092274659"/>
                  </a:ext>
                </a:extLst>
              </a:tr>
              <a:tr h="172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solidFill>
                            <a:schemeClr val="tx1"/>
                          </a:solidFill>
                          <a:effectLst/>
                        </a:rPr>
                        <a:t>Virtualização</a:t>
                      </a:r>
                      <a:endParaRPr lang="pt-BR" sz="105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Serviço de computação escalável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BR" sz="1050" dirty="0">
                          <a:effectLst/>
                        </a:rPr>
                        <a:t>AWS EC2</a:t>
                      </a:r>
                      <a:endParaRPr lang="pt-B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70" marR="49270" marT="0" marB="0"/>
                </a:tc>
                <a:extLst>
                  <a:ext uri="{0D108BD9-81ED-4DB2-BD59-A6C34878D82A}">
                    <a16:rowId xmlns:a16="http://schemas.microsoft.com/office/drawing/2014/main" val="360484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Componentes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  <p:pic>
        <p:nvPicPr>
          <p:cNvPr id="4" name="Imagem 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6E5F1B6-4B49-B9C1-86E9-6E9197B09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1833563"/>
            <a:ext cx="5515897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4099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Diagrama de Implantação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4101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AC1FFB2-22CD-7E5B-B069-EAA63CFFCF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9" y="1826861"/>
            <a:ext cx="7728155" cy="39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 flip="none" rotWithShape="1"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CaixaDeTexto 2"/>
          <p:cNvSpPr txBox="1">
            <a:spLocks noChangeArrowheads="1"/>
          </p:cNvSpPr>
          <p:nvPr/>
        </p:nvSpPr>
        <p:spPr bwMode="auto"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500" b="1" dirty="0">
                <a:latin typeface="Calibri" charset="0"/>
                <a:ea typeface="Calibri" charset="0"/>
                <a:cs typeface="Calibri" charset="0"/>
              </a:rPr>
              <a:t>Apresentação do Protótipo Arquitetural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Vídeo (</a:t>
            </a:r>
            <a:r>
              <a:rPr lang="pt-BR" sz="23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screencast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 de apresentação da aplicação web.</a:t>
            </a: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Sugestão de gravador de tela: </a:t>
            </a: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hlinkClick r:id="rId2"/>
              </a:rPr>
              <a:t>http://www.screenr.com</a:t>
            </a:r>
            <a:endParaRPr lang="pt-BR" sz="23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8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pt-B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Duração: 2’30” </a:t>
            </a: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pPr>
              <a:lnSpc>
                <a:spcPts val="2400"/>
              </a:lnSpc>
              <a:spcBef>
                <a:spcPts val="400"/>
              </a:spcBef>
              <a:spcAft>
                <a:spcPts val="1200"/>
              </a:spcAft>
              <a:defRPr/>
            </a:pPr>
            <a:endParaRPr lang="pt-BR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7173" name="CaixaDeTexto 2"/>
          <p:cNvSpPr txBox="1">
            <a:spLocks noChangeArrowheads="1"/>
          </p:cNvSpPr>
          <p:nvPr/>
        </p:nvSpPr>
        <p:spPr bwMode="auto"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pt-BR" altLang="pt-BR" sz="2800" b="1" dirty="0">
                <a:latin typeface="Calibri" charset="0"/>
                <a:ea typeface="Calibri" charset="0"/>
                <a:cs typeface="Calibri" charset="0"/>
              </a:rPr>
              <a:t>Logística Baseada em Microsserviços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Futura Hv BT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466</Words>
  <Application>Microsoft Office PowerPoint</Application>
  <PresentationFormat>Apresentação na tela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EurostileT</vt:lpstr>
      <vt:lpstr>Futura Hv BT</vt:lpstr>
      <vt:lpstr>Trebuchet MS</vt:lpstr>
      <vt:lpstr>Wingdings 3</vt:lpstr>
      <vt:lpstr>Design padrão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PUC Minas Virtual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 de TCC</dc:title>
  <dc:subject>Apresentação de TCC</dc:subject>
  <dc:creator>Marcos Kutova</dc:creator>
  <cp:keywords>TCC, projeto aplicativo, desenvolvimento web</cp:keywords>
  <dc:description/>
  <cp:lastModifiedBy>Raphael Silveira</cp:lastModifiedBy>
  <cp:revision>27</cp:revision>
  <cp:lastPrinted>2012-09-25T11:26:21Z</cp:lastPrinted>
  <dcterms:created xsi:type="dcterms:W3CDTF">2015-09-11T18:04:53Z</dcterms:created>
  <dcterms:modified xsi:type="dcterms:W3CDTF">2023-02-22T19:08:16Z</dcterms:modified>
  <cp:category>Educação</cp:category>
</cp:coreProperties>
</file>