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3" r:id="rId20"/>
    <p:sldId id="274" r:id="rId21"/>
    <p:sldId id="276" r:id="rId22"/>
    <p:sldId id="279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61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682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02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83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08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01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9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13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76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5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50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0581F-5849-4393-8E1C-6778FC0C68F2}" type="datetimeFigureOut">
              <a:rPr lang="hu-HU" smtClean="0"/>
              <a:t>2021. 02. 14.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85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3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9823"/>
            <a:ext cx="3355509" cy="261571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8759">
            <a:off x="2730324" y="2339650"/>
            <a:ext cx="5097441" cy="252238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55487">
            <a:off x="7302599" y="323444"/>
            <a:ext cx="2857500" cy="16002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02312">
            <a:off x="777172" y="437487"/>
            <a:ext cx="3805602" cy="165655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463" y="2559921"/>
            <a:ext cx="2602644" cy="124509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42584">
            <a:off x="7598827" y="4324331"/>
            <a:ext cx="4069900" cy="1695791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4824548" y="5785761"/>
            <a:ext cx="228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Vizsga mintafeladatok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050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8" y="4106646"/>
            <a:ext cx="9908106" cy="234566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88274" y="261257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Feladat 5.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58" y="1024079"/>
            <a:ext cx="10998880" cy="26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8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047" y="4626829"/>
            <a:ext cx="5424953" cy="2231171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121920" y="0"/>
            <a:ext cx="11878491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Felmérő feladatok: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hu-HU" dirty="0" smtClean="0"/>
              <a:t>Jelenítsük meg egy HTML táblázatban, hogy hány darab termék van az egyes operációs rendszerekkel ?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/>
              <a:t>Jelenítsük meg egy HTML táblázatban, hogy hány darab termék van az </a:t>
            </a:r>
            <a:r>
              <a:rPr lang="hu-HU" dirty="0" smtClean="0"/>
              <a:t>egyes </a:t>
            </a:r>
            <a:r>
              <a:rPr lang="hu-HU" dirty="0" err="1" smtClean="0"/>
              <a:t>proceszorokkal</a:t>
            </a:r>
            <a:r>
              <a:rPr lang="hu-HU" dirty="0" smtClean="0"/>
              <a:t> ?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 smtClean="0"/>
              <a:t>Egy legördülő listában jelenítsük meg az operációs rendszereket, melyekből egyet ha kiválaszt a felhasználó, jelenítsük meg az ilyen </a:t>
            </a:r>
            <a:r>
              <a:rPr lang="hu-HU" dirty="0" err="1" smtClean="0"/>
              <a:t>op.rendszerrel</a:t>
            </a:r>
            <a:r>
              <a:rPr lang="hu-HU" dirty="0" smtClean="0"/>
              <a:t> rendelkező termékek </a:t>
            </a:r>
            <a:r>
              <a:rPr lang="hu-HU" dirty="0" err="1" smtClean="0"/>
              <a:t>tipusát</a:t>
            </a:r>
            <a:r>
              <a:rPr lang="hu-HU" dirty="0" smtClean="0"/>
              <a:t>, egy számozott listában!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/>
              <a:t>Egy legördülő listában jelenítsük meg </a:t>
            </a:r>
            <a:r>
              <a:rPr lang="hu-HU" dirty="0" smtClean="0"/>
              <a:t>a processzorokat, </a:t>
            </a:r>
            <a:r>
              <a:rPr lang="hu-HU" dirty="0"/>
              <a:t>melyekből egyet ha kiválaszt a felhasználó, jelenítsük meg az ilyen </a:t>
            </a:r>
            <a:r>
              <a:rPr lang="hu-HU" dirty="0" err="1" smtClean="0"/>
              <a:t>proceszorral</a:t>
            </a:r>
            <a:r>
              <a:rPr lang="hu-HU" dirty="0" smtClean="0"/>
              <a:t> </a:t>
            </a:r>
            <a:r>
              <a:rPr lang="hu-HU" dirty="0"/>
              <a:t>rendelkező termékek </a:t>
            </a:r>
            <a:r>
              <a:rPr lang="hu-HU" dirty="0" err="1" smtClean="0"/>
              <a:t>tipusát,gyártóját</a:t>
            </a:r>
            <a:r>
              <a:rPr lang="hu-HU" dirty="0" smtClean="0"/>
              <a:t> </a:t>
            </a:r>
            <a:r>
              <a:rPr lang="hu-HU" dirty="0"/>
              <a:t>egy </a:t>
            </a:r>
            <a:r>
              <a:rPr lang="hu-HU" dirty="0" smtClean="0"/>
              <a:t>táblázatban!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 smtClean="0"/>
              <a:t>Jelenítsük meg egy </a:t>
            </a:r>
            <a:r>
              <a:rPr lang="hu-HU" dirty="0" err="1" smtClean="0"/>
              <a:t>html</a:t>
            </a:r>
            <a:r>
              <a:rPr lang="hu-HU" dirty="0" smtClean="0"/>
              <a:t> táblázatban a legdrágább termék/termékek </a:t>
            </a:r>
            <a:r>
              <a:rPr lang="hu-HU" dirty="0" err="1" smtClean="0"/>
              <a:t>tipusát</a:t>
            </a:r>
            <a:r>
              <a:rPr lang="hu-HU" dirty="0" smtClean="0"/>
              <a:t>, gyártóját és árát!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/>
              <a:t>Egy legördülő listában jelenítsük meg </a:t>
            </a:r>
            <a:r>
              <a:rPr lang="hu-HU" dirty="0" smtClean="0"/>
              <a:t>az összes létező gyártót, </a:t>
            </a:r>
            <a:r>
              <a:rPr lang="hu-HU" dirty="0"/>
              <a:t>melyekből egyet ha kiválaszt a felhasználó, jelenítsük meg </a:t>
            </a:r>
            <a:r>
              <a:rPr lang="hu-HU" dirty="0" smtClean="0"/>
              <a:t>a hozzá tartozó termékek </a:t>
            </a:r>
            <a:r>
              <a:rPr lang="hu-HU" dirty="0" err="1" smtClean="0"/>
              <a:t>tipusát</a:t>
            </a:r>
            <a:r>
              <a:rPr lang="hu-HU" dirty="0" smtClean="0"/>
              <a:t> </a:t>
            </a:r>
            <a:r>
              <a:rPr lang="hu-HU" dirty="0"/>
              <a:t>egy </a:t>
            </a:r>
            <a:r>
              <a:rPr lang="hu-HU" dirty="0" smtClean="0"/>
              <a:t>számozatlan listában!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 smtClean="0"/>
              <a:t>Egy űrlap segítségével valósítsuk meg egy új operációs rendszer bevezetését az </a:t>
            </a:r>
            <a:r>
              <a:rPr lang="hu-HU" dirty="0" err="1" smtClean="0"/>
              <a:t>oprend</a:t>
            </a:r>
            <a:r>
              <a:rPr lang="hu-HU" dirty="0" smtClean="0"/>
              <a:t> táblába!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/>
              <a:t>Egy űrlap segítségével valósítsuk meg egy </a:t>
            </a:r>
            <a:r>
              <a:rPr lang="hu-HU" dirty="0" smtClean="0"/>
              <a:t>új </a:t>
            </a:r>
            <a:r>
              <a:rPr lang="hu-HU" dirty="0" err="1" smtClean="0"/>
              <a:t>tipusú</a:t>
            </a:r>
            <a:r>
              <a:rPr lang="hu-HU" dirty="0" smtClean="0"/>
              <a:t> processzor bevezetését a processzor táblába!</a:t>
            </a:r>
            <a:endParaRPr lang="hu-HU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454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218043" y="165464"/>
            <a:ext cx="163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Feladat: </a:t>
            </a:r>
            <a:r>
              <a:rPr lang="hu-HU" b="1" dirty="0" smtClean="0"/>
              <a:t>Osztók</a:t>
            </a:r>
            <a:endParaRPr lang="hu-HU" b="1" dirty="0"/>
          </a:p>
        </p:txBody>
      </p:sp>
      <p:sp>
        <p:nvSpPr>
          <p:cNvPr id="4" name="Téglalap 3"/>
          <p:cNvSpPr/>
          <p:nvPr/>
        </p:nvSpPr>
        <p:spPr>
          <a:xfrm>
            <a:off x="218043" y="534796"/>
            <a:ext cx="117910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Hozzon létre egy „osztok” adatbázist. Az adatbázisban 2 tábla található:</a:t>
            </a:r>
          </a:p>
          <a:p>
            <a:r>
              <a:rPr lang="hu-HU" dirty="0"/>
              <a:t>	-</a:t>
            </a:r>
            <a:r>
              <a:rPr lang="hu-HU" dirty="0" err="1"/>
              <a:t>szamok</a:t>
            </a:r>
            <a:r>
              <a:rPr lang="hu-HU" dirty="0"/>
              <a:t> { szam (1 és 1000000 közötti egész szám, elsődleges kulcs }</a:t>
            </a:r>
          </a:p>
          <a:p>
            <a:r>
              <a:rPr lang="hu-HU" dirty="0"/>
              <a:t>	-</a:t>
            </a:r>
            <a:r>
              <a:rPr lang="hu-HU" dirty="0" err="1"/>
              <a:t>szam_osztoi</a:t>
            </a:r>
            <a:r>
              <a:rPr lang="hu-HU" dirty="0"/>
              <a:t> { szam (egész szám, elsődleges kulcs), </a:t>
            </a:r>
            <a:r>
              <a:rPr lang="hu-HU" dirty="0" err="1"/>
              <a:t>osztoja</a:t>
            </a:r>
            <a:r>
              <a:rPr lang="hu-HU" dirty="0"/>
              <a:t> (egész szám, elsődleges kulcs), </a:t>
            </a:r>
            <a:r>
              <a:rPr lang="hu-HU" dirty="0" err="1"/>
              <a:t>prim_e</a:t>
            </a:r>
            <a:r>
              <a:rPr lang="hu-HU" dirty="0"/>
              <a:t> (karakter: i/n) }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581" y="2687583"/>
            <a:ext cx="4259949" cy="2301439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5305478" y="5849147"/>
            <a:ext cx="548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Készítsen </a:t>
            </a:r>
            <a:r>
              <a:rPr lang="hu-HU" dirty="0"/>
              <a:t>a teljes adatbázisról másolatot exportálással!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85" y="2239817"/>
            <a:ext cx="4649894" cy="28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9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17715" y="182442"/>
            <a:ext cx="11974285" cy="586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/>
              <a:t>Az adatbázishoz készítsen </a:t>
            </a:r>
            <a:r>
              <a:rPr lang="hu-HU" dirty="0" err="1"/>
              <a:t>menüvezérelt</a:t>
            </a:r>
            <a:r>
              <a:rPr lang="hu-HU" dirty="0"/>
              <a:t> grafikus alkalmazást, mely a következő információkat képes nyújtani jól átlátható formátumban, mindig csak egy kiválasztott kérdésre válaszolva: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Prímszám-e</a:t>
            </a:r>
            <a:r>
              <a:rPr lang="hu-HU" dirty="0"/>
              <a:t>: a felhasználó által bekért számról kiírja, hogy prímszám-e.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Feltöltés</a:t>
            </a:r>
            <a:r>
              <a:rPr lang="hu-HU" dirty="0"/>
              <a:t>: a felhasználó által megadott egész szám osztóit meghatározza. Ha még nincs az adatbázisban, akkor kiszámolja és eltárolja a megfelelő táblákban. Tárolásnál az egyes osztóknál azt is eltárolja, hogy az prímszám-e vagy sem. Ha a megadott szám már benne van az adatbázisban, akkor jelzi, hogy az a szám már feltöltésre került.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Kiíratás</a:t>
            </a:r>
            <a:r>
              <a:rPr lang="hu-HU" dirty="0"/>
              <a:t>: a felhasználó által megadott szám osztóit kiírja vesszővel elválasztva. Ha az adott szám már benne van az adatbázisban, csak akkor történik a kiíratás. Ha még nincs az adatbázisban, akkor hibaüzenet, hogy az a szám még nincs feltöltve.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Prímszámok </a:t>
            </a:r>
            <a:r>
              <a:rPr lang="hu-HU" dirty="0"/>
              <a:t>listája: a felhasználó által megadott alsó és felső határszámok közötti prímszámokat írja ki az adatbázisból, tehát csak a már feltöltött prímosztókat, és mindegyiket csak egyszer.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Statisztika</a:t>
            </a:r>
            <a:r>
              <a:rPr lang="hu-HU" dirty="0"/>
              <a:t>: készítsen statisztikát, hogy a már feltöltött számok esetében melyik osztó hányszor szerepel az osztók között. A statisztika darabszám szerinti csökkenő sorrendben jelenjen meg.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Törlés</a:t>
            </a:r>
            <a:r>
              <a:rPr lang="hu-HU" dirty="0"/>
              <a:t>: a felhasználó által megadott szám törlése az adatbázisból (a számot is és annak osztóit is).</a:t>
            </a:r>
          </a:p>
        </p:txBody>
      </p:sp>
    </p:spTree>
    <p:extLst>
      <p:ext uri="{BB962C8B-B14F-4D97-AF65-F5344CB8AC3E}">
        <p14:creationId xmlns:p14="http://schemas.microsoft.com/office/powerpoint/2010/main" val="59483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93" y="141422"/>
            <a:ext cx="10973751" cy="213378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88" y="2710977"/>
            <a:ext cx="7298258" cy="176816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4" y="4641578"/>
            <a:ext cx="7533920" cy="1486320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43840" y="6618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164988" y="23687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2.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348" y="4317845"/>
            <a:ext cx="1981372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7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55" y="111490"/>
            <a:ext cx="10783234" cy="2019475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17714" y="36576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97411" y="281286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5.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02" y="2392983"/>
            <a:ext cx="8139716" cy="419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4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63" y="3312991"/>
            <a:ext cx="10524132" cy="172989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63" y="0"/>
            <a:ext cx="10783234" cy="3200677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227" y="5399254"/>
            <a:ext cx="4549534" cy="137171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322217" y="39188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6.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119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0"/>
            <a:ext cx="1211362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 smtClean="0"/>
              <a:t>Diákkönyvtár</a:t>
            </a:r>
            <a:endParaRPr lang="hu-HU" sz="2800" b="1" dirty="0"/>
          </a:p>
          <a:p>
            <a:r>
              <a:rPr lang="hu-HU" dirty="0" smtClean="0"/>
              <a:t>A Diákkönyvtár </a:t>
            </a:r>
            <a:r>
              <a:rPr lang="hu-HU" dirty="0"/>
              <a:t>minden nap nyitva tart 8 és 16 óra között, még az ünnepnapokon is. </a:t>
            </a:r>
            <a:r>
              <a:rPr lang="hu-HU" dirty="0" smtClean="0"/>
              <a:t>Az </a:t>
            </a:r>
            <a:r>
              <a:rPr lang="hu-HU" dirty="0"/>
              <a:t>olvasójegyen és a könyvekben távolról leolvasható chipet helyeztek el, így a kölcsönzőnek csak át kellett haladnia a megfelelő kapun. A kölcsönzéshez tartozó adminisztrációt a számítógép a háttérben elvégezte. A feladatban az ott kezelt adatbázis egyszerűsített formáját használjuk</a:t>
            </a:r>
            <a:r>
              <a:rPr lang="hu-HU" dirty="0" smtClean="0"/>
              <a:t>.</a:t>
            </a:r>
          </a:p>
          <a:p>
            <a:r>
              <a:rPr lang="hu-HU" dirty="0"/>
              <a:t> </a:t>
            </a:r>
            <a:r>
              <a:rPr lang="hu-HU" dirty="0" smtClean="0"/>
              <a:t>Hozza </a:t>
            </a:r>
            <a:r>
              <a:rPr lang="hu-HU" dirty="0"/>
              <a:t>létre az „</a:t>
            </a:r>
            <a:r>
              <a:rPr lang="hu-HU" dirty="0" err="1"/>
              <a:t>diakkonyvtar</a:t>
            </a:r>
            <a:r>
              <a:rPr lang="hu-HU" dirty="0"/>
              <a:t>” </a:t>
            </a:r>
            <a:r>
              <a:rPr lang="hu-HU" dirty="0" smtClean="0"/>
              <a:t>adatbázist utf8 illesztéssel, majd importálja a tábla </a:t>
            </a:r>
            <a:r>
              <a:rPr lang="hu-HU" dirty="0" err="1" smtClean="0"/>
              <a:t>strukturákat</a:t>
            </a:r>
            <a:r>
              <a:rPr lang="hu-HU" dirty="0" smtClean="0"/>
              <a:t> és adatokat a </a:t>
            </a:r>
            <a:r>
              <a:rPr lang="hu-HU" b="1" dirty="0" err="1" smtClean="0"/>
              <a:t>diakkonyvtar.sql</a:t>
            </a:r>
            <a:r>
              <a:rPr lang="hu-HU" b="1" dirty="0" smtClean="0"/>
              <a:t> </a:t>
            </a:r>
            <a:r>
              <a:rPr lang="hu-HU" dirty="0" smtClean="0"/>
              <a:t>fájlból.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65" y="1632731"/>
            <a:ext cx="7910245" cy="16003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72" y="3659606"/>
            <a:ext cx="2270957" cy="115834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141" y="5127241"/>
            <a:ext cx="3147333" cy="138696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398" y="4960684"/>
            <a:ext cx="4610500" cy="144030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525" y="3413643"/>
            <a:ext cx="2187130" cy="1447925"/>
          </a:xfrm>
          <a:prstGeom prst="rect">
            <a:avLst/>
          </a:prstGeom>
        </p:spPr>
      </p:pic>
      <p:sp>
        <p:nvSpPr>
          <p:cNvPr id="13" name="Lefelé nyíl 12"/>
          <p:cNvSpPr/>
          <p:nvPr/>
        </p:nvSpPr>
        <p:spPr>
          <a:xfrm>
            <a:off x="2551611" y="3332186"/>
            <a:ext cx="218530" cy="327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Lefelé nyíl 13"/>
          <p:cNvSpPr/>
          <p:nvPr/>
        </p:nvSpPr>
        <p:spPr>
          <a:xfrm>
            <a:off x="4307662" y="3703270"/>
            <a:ext cx="227389" cy="1257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Lefelé nyíl 14"/>
          <p:cNvSpPr/>
          <p:nvPr/>
        </p:nvSpPr>
        <p:spPr>
          <a:xfrm>
            <a:off x="6606090" y="3265714"/>
            <a:ext cx="151761" cy="147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Lefelé nyíl 15"/>
          <p:cNvSpPr/>
          <p:nvPr/>
        </p:nvSpPr>
        <p:spPr>
          <a:xfrm>
            <a:off x="8595360" y="3413643"/>
            <a:ext cx="252549" cy="1271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7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78377" y="147276"/>
            <a:ext cx="1211362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dirty="0"/>
              <a:t>Az adatbázishoz készítsen </a:t>
            </a:r>
            <a:r>
              <a:rPr lang="hu-HU" sz="1600" b="1" dirty="0" err="1"/>
              <a:t>menüvezérelt</a:t>
            </a:r>
            <a:r>
              <a:rPr lang="hu-HU" sz="1600" b="1" dirty="0"/>
              <a:t> grafikus alkalmazást</a:t>
            </a:r>
            <a:r>
              <a:rPr lang="hu-HU" sz="1600" dirty="0"/>
              <a:t>, mely a következő információkat képes nyújtani jól átlátható formátumban, mindig csak egy kiválasztott kérdésre válaszolva</a:t>
            </a:r>
            <a:r>
              <a:rPr lang="hu-HU" sz="16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sz="1600" b="1" dirty="0" smtClean="0"/>
              <a:t>Könyvek</a:t>
            </a:r>
            <a:r>
              <a:rPr lang="hu-HU" sz="1600" dirty="0" smtClean="0"/>
              <a:t>: </a:t>
            </a:r>
            <a:r>
              <a:rPr lang="hu-HU" sz="1600" dirty="0"/>
              <a:t>Táblázatos formában jelenítse meg a könyvtárban található könyvek fontosabb adatait (szerző, cím, </a:t>
            </a:r>
            <a:r>
              <a:rPr lang="hu-HU" sz="1600" dirty="0" smtClean="0"/>
              <a:t>darabszám)! </a:t>
            </a:r>
            <a:r>
              <a:rPr lang="hu-HU" sz="1600" dirty="0"/>
              <a:t>A </a:t>
            </a:r>
            <a:r>
              <a:rPr lang="hu-HU" sz="1600" dirty="0" smtClean="0"/>
              <a:t> </a:t>
            </a:r>
            <a:r>
              <a:rPr lang="hu-HU" sz="1600" dirty="0"/>
              <a:t>szerző, azon belül pedig a cím szerint legyen növekvő sorba rendezve</a:t>
            </a:r>
            <a:r>
              <a:rPr lang="hu-HU" sz="1600" dirty="0" smtClean="0"/>
              <a:t>!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sz="1600" b="1" dirty="0" smtClean="0"/>
              <a:t>Kötelező olvasmányok</a:t>
            </a:r>
            <a:r>
              <a:rPr lang="hu-HU" sz="1600" dirty="0" smtClean="0"/>
              <a:t>: </a:t>
            </a:r>
            <a:r>
              <a:rPr lang="hu-HU" sz="1600" dirty="0"/>
              <a:t>Jelenítse meg </a:t>
            </a:r>
            <a:r>
              <a:rPr lang="hu-HU" sz="1600" dirty="0" smtClean="0"/>
              <a:t>egy számozott listában egy </a:t>
            </a:r>
            <a:r>
              <a:rPr lang="hu-HU" sz="1600" dirty="0"/>
              <a:t>adott évfolyam kötelező olvasmányait! </a:t>
            </a:r>
            <a:r>
              <a:rPr lang="hu-HU" sz="1600" dirty="0" smtClean="0"/>
              <a:t>Az </a:t>
            </a:r>
            <a:r>
              <a:rPr lang="hu-HU" sz="1600" dirty="0"/>
              <a:t>évfolyam kiválasztása </a:t>
            </a:r>
            <a:r>
              <a:rPr lang="hu-HU" sz="1600" dirty="0" smtClean="0"/>
              <a:t>legördülő listából történjen</a:t>
            </a:r>
            <a:r>
              <a:rPr lang="hu-HU" sz="1600" dirty="0"/>
              <a:t>!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sz="1600" b="1" dirty="0" smtClean="0"/>
              <a:t>Kölcsönzések:</a:t>
            </a:r>
            <a:r>
              <a:rPr lang="hu-HU" sz="1600" dirty="0" smtClean="0"/>
              <a:t> Egy legördülő listából kiválasztva egy diákot, jelenítse meg a következő adatokat: </a:t>
            </a:r>
            <a:r>
              <a:rPr lang="hu-HU" sz="1600" dirty="0"/>
              <a:t>a diák neve, évfolyama, a diák által kikölcsönzött könyv szerzője és címe, a kölcsönzés kezdő és befejezési dátuma. </a:t>
            </a:r>
            <a:r>
              <a:rPr lang="hu-HU" sz="1600" dirty="0" err="1" smtClean="0"/>
              <a:t>Látszódjon</a:t>
            </a:r>
            <a:r>
              <a:rPr lang="hu-HU" sz="1600" dirty="0" smtClean="0"/>
              <a:t> </a:t>
            </a:r>
            <a:r>
              <a:rPr lang="hu-HU" sz="1600" dirty="0"/>
              <a:t>az is, ha a diák túllépte a 28 naptári napos kölcsönzési időt. </a:t>
            </a:r>
            <a:endParaRPr lang="hu-HU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sz="1600" b="1" dirty="0" smtClean="0"/>
              <a:t>Új </a:t>
            </a:r>
            <a:r>
              <a:rPr lang="hu-HU" sz="1600" b="1" dirty="0"/>
              <a:t>könyv</a:t>
            </a:r>
            <a:r>
              <a:rPr lang="hu-HU" sz="1600" dirty="0"/>
              <a:t>: Tervezzen űrlapot, ahol egy új könyv adatait lehet rögzíteni! Ugyanazt a könyvet (szerző, cím, évfolyam) ne lehessen kétszer felvenni az adatbázisba!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sz="1600" b="1" dirty="0" smtClean="0"/>
              <a:t>Évfolyam módosítás</a:t>
            </a:r>
            <a:r>
              <a:rPr lang="hu-HU" sz="1600" dirty="0" smtClean="0"/>
              <a:t>: </a:t>
            </a:r>
            <a:r>
              <a:rPr lang="hu-HU" sz="1600" dirty="0"/>
              <a:t>Adott diák évfolyamát szeretnénk megváltoztatni. </a:t>
            </a:r>
            <a:r>
              <a:rPr lang="hu-HU" sz="1600" dirty="0" smtClean="0"/>
              <a:t>Kiválasztva egy tanulót egy legördülő listából jelenítsük meg az évfolyamát, ami az adatbázisban tárolva van. Majd tegyük lehetővé ennek a  módosítását!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sz="1600" b="1" dirty="0" smtClean="0"/>
              <a:t>Statisztika</a:t>
            </a:r>
            <a:r>
              <a:rPr lang="hu-HU" sz="1600" dirty="0" smtClean="0"/>
              <a:t>: Jelenítsük meg évfolyamonként a kölcsönzések számát!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7888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1102914" y="251156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74" y="251156"/>
            <a:ext cx="7797246" cy="3881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zövegdoboz 5"/>
          <p:cNvSpPr txBox="1"/>
          <p:nvPr/>
        </p:nvSpPr>
        <p:spPr>
          <a:xfrm>
            <a:off x="896983" y="347472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B.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84" y="3383924"/>
            <a:ext cx="9408186" cy="31244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64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>
                <a:hlinkClick r:id="rId2" action="ppaction://hlinksldjump"/>
              </a:rPr>
              <a:t>Notebook</a:t>
            </a:r>
            <a:endParaRPr lang="hu-HU" dirty="0" smtClean="0"/>
          </a:p>
          <a:p>
            <a:r>
              <a:rPr lang="hu-HU" dirty="0" smtClean="0">
                <a:hlinkClick r:id="rId3" action="ppaction://hlinksldjump"/>
              </a:rPr>
              <a:t>Osztók</a:t>
            </a:r>
            <a:endParaRPr lang="hu-HU" dirty="0" smtClean="0"/>
          </a:p>
          <a:p>
            <a:r>
              <a:rPr lang="hu-HU" dirty="0" smtClean="0">
                <a:hlinkClick r:id="rId4" action="ppaction://hlinksldjump"/>
              </a:rPr>
              <a:t>Diákkönyvtár</a:t>
            </a:r>
            <a:endParaRPr lang="hu-HU" dirty="0" smtClean="0"/>
          </a:p>
          <a:p>
            <a:r>
              <a:rPr lang="hu-HU" dirty="0" smtClean="0">
                <a:hlinkClick r:id="rId5" action="ppaction://hlinksldjump"/>
              </a:rPr>
              <a:t>Magántanár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907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522514" y="390437"/>
            <a:ext cx="11669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err="1"/>
              <a:t>select</a:t>
            </a:r>
            <a:r>
              <a:rPr lang="hu-HU" b="1" dirty="0"/>
              <a:t> </a:t>
            </a:r>
            <a:r>
              <a:rPr lang="hu-HU" dirty="0" err="1"/>
              <a:t>a.az,a.nev,d.szerzo,d.cim,b.el,b.vissza</a:t>
            </a:r>
            <a:r>
              <a:rPr lang="hu-HU" dirty="0"/>
              <a:t>, </a:t>
            </a:r>
            <a:r>
              <a:rPr lang="hu-HU" b="1" dirty="0"/>
              <a:t>DATEDIFF</a:t>
            </a:r>
            <a:r>
              <a:rPr lang="hu-HU" dirty="0"/>
              <a:t>(</a:t>
            </a:r>
            <a:r>
              <a:rPr lang="hu-HU" dirty="0" err="1"/>
              <a:t>b.vissza,b.el</a:t>
            </a:r>
            <a:r>
              <a:rPr lang="hu-HU" dirty="0"/>
              <a:t>)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dif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b="1" dirty="0" err="1" smtClean="0"/>
              <a:t>from</a:t>
            </a:r>
            <a:r>
              <a:rPr lang="hu-HU" b="1" dirty="0" smtClean="0"/>
              <a:t> </a:t>
            </a:r>
            <a:r>
              <a:rPr lang="hu-HU" dirty="0" err="1"/>
              <a:t>diak</a:t>
            </a:r>
            <a:r>
              <a:rPr lang="hu-HU" dirty="0"/>
              <a:t> </a:t>
            </a:r>
            <a:r>
              <a:rPr lang="hu-HU" dirty="0" err="1"/>
              <a:t>a,kolcsonzes</a:t>
            </a:r>
            <a:r>
              <a:rPr lang="hu-HU" dirty="0"/>
              <a:t> </a:t>
            </a:r>
            <a:r>
              <a:rPr lang="hu-HU" dirty="0" err="1"/>
              <a:t>b,peldany</a:t>
            </a:r>
            <a:r>
              <a:rPr lang="hu-HU" dirty="0"/>
              <a:t> </a:t>
            </a:r>
            <a:r>
              <a:rPr lang="hu-HU" dirty="0" err="1"/>
              <a:t>c,mu</a:t>
            </a:r>
            <a:r>
              <a:rPr lang="hu-HU" dirty="0"/>
              <a:t> d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b="1" dirty="0" err="1" smtClean="0"/>
              <a:t>where</a:t>
            </a:r>
            <a:r>
              <a:rPr lang="hu-HU" b="1" dirty="0" smtClean="0"/>
              <a:t> </a:t>
            </a:r>
            <a:r>
              <a:rPr lang="hu-HU" dirty="0" err="1"/>
              <a:t>a.az</a:t>
            </a:r>
            <a:r>
              <a:rPr lang="hu-HU" dirty="0"/>
              <a:t>=</a:t>
            </a:r>
            <a:r>
              <a:rPr lang="hu-HU" dirty="0" err="1"/>
              <a:t>b.diakaz</a:t>
            </a:r>
            <a:r>
              <a:rPr lang="hu-HU" dirty="0"/>
              <a:t> and </a:t>
            </a:r>
            <a:r>
              <a:rPr lang="hu-HU" dirty="0" err="1"/>
              <a:t>b.peldanyaz</a:t>
            </a:r>
            <a:r>
              <a:rPr lang="hu-HU" dirty="0"/>
              <a:t>=</a:t>
            </a:r>
            <a:r>
              <a:rPr lang="hu-HU" dirty="0" err="1"/>
              <a:t>c.az</a:t>
            </a:r>
            <a:r>
              <a:rPr lang="hu-HU" dirty="0"/>
              <a:t> and </a:t>
            </a:r>
            <a:r>
              <a:rPr lang="hu-HU" dirty="0" err="1"/>
              <a:t>c.muaz</a:t>
            </a:r>
            <a:r>
              <a:rPr lang="hu-HU" dirty="0"/>
              <a:t>=</a:t>
            </a:r>
            <a:r>
              <a:rPr lang="hu-HU" dirty="0" err="1"/>
              <a:t>d.az</a:t>
            </a:r>
            <a:r>
              <a:rPr lang="hu-HU" dirty="0"/>
              <a:t> and </a:t>
            </a:r>
            <a:r>
              <a:rPr lang="hu-HU" dirty="0" err="1"/>
              <a:t>a.az</a:t>
            </a:r>
            <a:r>
              <a:rPr lang="hu-HU" dirty="0"/>
              <a:t>=1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b="1" dirty="0" err="1" smtClean="0"/>
              <a:t>order</a:t>
            </a:r>
            <a:r>
              <a:rPr lang="hu-HU" b="1" dirty="0" smtClean="0"/>
              <a:t> </a:t>
            </a:r>
            <a:r>
              <a:rPr lang="hu-HU" b="1" dirty="0" err="1"/>
              <a:t>by</a:t>
            </a:r>
            <a:r>
              <a:rPr lang="hu-HU" b="1" dirty="0"/>
              <a:t> </a:t>
            </a:r>
            <a:r>
              <a:rPr lang="hu-HU" dirty="0" err="1"/>
              <a:t>d.szerzo,d.cim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26423" y="11321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16" y="1717158"/>
            <a:ext cx="7372835" cy="1670476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844731" y="3838192"/>
            <a:ext cx="8621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/>
              <a:t>SELECT</a:t>
            </a:r>
            <a:r>
              <a:rPr lang="hu-HU" dirty="0"/>
              <a:t> </a:t>
            </a:r>
            <a:r>
              <a:rPr lang="hu-HU" dirty="0" err="1"/>
              <a:t>a.evfolyam,</a:t>
            </a:r>
            <a:r>
              <a:rPr lang="hu-HU" b="1" dirty="0" err="1"/>
              <a:t>count</a:t>
            </a:r>
            <a:r>
              <a:rPr lang="hu-HU" dirty="0"/>
              <a:t>(</a:t>
            </a:r>
            <a:r>
              <a:rPr lang="hu-HU" dirty="0" err="1"/>
              <a:t>b.az</a:t>
            </a:r>
            <a:r>
              <a:rPr lang="hu-HU" dirty="0"/>
              <a:t>) darab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b="1" dirty="0" err="1" smtClean="0"/>
              <a:t>from</a:t>
            </a:r>
            <a:r>
              <a:rPr lang="hu-HU" dirty="0" smtClean="0"/>
              <a:t> </a:t>
            </a:r>
            <a:r>
              <a:rPr lang="hu-HU" dirty="0" err="1"/>
              <a:t>diak</a:t>
            </a:r>
            <a:r>
              <a:rPr lang="hu-HU" dirty="0"/>
              <a:t> </a:t>
            </a:r>
            <a:r>
              <a:rPr lang="hu-HU" dirty="0" err="1"/>
              <a:t>a,kolcsonzes</a:t>
            </a:r>
            <a:r>
              <a:rPr lang="hu-HU" dirty="0"/>
              <a:t> b 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dirty="0" err="1"/>
              <a:t>a.az</a:t>
            </a:r>
            <a:r>
              <a:rPr lang="hu-HU" dirty="0"/>
              <a:t>=</a:t>
            </a:r>
            <a:r>
              <a:rPr lang="hu-HU" dirty="0" err="1"/>
              <a:t>b.diakaz</a:t>
            </a:r>
            <a:r>
              <a:rPr lang="hu-HU" dirty="0"/>
              <a:t> </a:t>
            </a:r>
            <a:r>
              <a:rPr lang="hu-HU" b="1" dirty="0" err="1"/>
              <a:t>group</a:t>
            </a:r>
            <a:r>
              <a:rPr lang="hu-HU" b="1" dirty="0"/>
              <a:t> </a:t>
            </a:r>
            <a:r>
              <a:rPr lang="hu-HU" b="1" dirty="0" err="1"/>
              <a:t>by</a:t>
            </a:r>
            <a:r>
              <a:rPr lang="hu-HU" b="1" dirty="0"/>
              <a:t> </a:t>
            </a:r>
            <a:r>
              <a:rPr lang="hu-HU" dirty="0" err="1"/>
              <a:t>a.evfolyam</a:t>
            </a:r>
            <a:endParaRPr lang="hu-HU" dirty="0"/>
          </a:p>
          <a:p>
            <a:r>
              <a:rPr lang="hu-HU" dirty="0" smtClean="0"/>
              <a:t>	</a:t>
            </a:r>
            <a:r>
              <a:rPr lang="hu-HU" b="1" dirty="0" err="1" smtClean="0"/>
              <a:t>order</a:t>
            </a:r>
            <a:r>
              <a:rPr lang="hu-HU" b="1" dirty="0" smtClean="0"/>
              <a:t> </a:t>
            </a:r>
            <a:r>
              <a:rPr lang="hu-HU" b="1" dirty="0" err="1"/>
              <a:t>by</a:t>
            </a:r>
            <a:r>
              <a:rPr lang="hu-HU" b="1" dirty="0"/>
              <a:t> </a:t>
            </a:r>
            <a:r>
              <a:rPr lang="hu-HU" dirty="0" err="1"/>
              <a:t>a.evfolyam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322217" y="3614057"/>
            <a:ext cx="32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.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30" y="3983389"/>
            <a:ext cx="2482221" cy="199706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129092" y="173110"/>
            <a:ext cx="4556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Segítség akinek esetleg a 4 darab tábla összekacsolása gondot okozna: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940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7" y="952020"/>
            <a:ext cx="6016955" cy="305526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519953" y="305689"/>
            <a:ext cx="11238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CSS hozzáadása programozottan JavaScript-el: Pld. ha a darabszám kisebb mint 10, az lenne a feladat hogy a háttér legyen piros, ellenkező esetben zöld: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77" y="2384759"/>
            <a:ext cx="4526036" cy="149145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953577" y="824753"/>
            <a:ext cx="4222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1.Módszer: </a:t>
            </a:r>
            <a:r>
              <a:rPr lang="hu-HU" dirty="0" smtClean="0"/>
              <a:t>lehetséges megoldás:</a:t>
            </a:r>
          </a:p>
          <a:p>
            <a:r>
              <a:rPr lang="hu-HU" dirty="0" smtClean="0"/>
              <a:t>Ha a táblázat létrehozásakor programozottan hozzárendelünk a php kódunkban a cellához egy osztályt, akkor ezt JS-</a:t>
            </a:r>
            <a:r>
              <a:rPr lang="hu-HU" dirty="0" err="1" smtClean="0"/>
              <a:t>ből</a:t>
            </a:r>
            <a:r>
              <a:rPr lang="hu-HU" dirty="0" smtClean="0"/>
              <a:t> manipulálni tudjuk: 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448235" y="4643718"/>
            <a:ext cx="602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2.Módszer</a:t>
            </a:r>
            <a:r>
              <a:rPr lang="hu-HU" dirty="0" smtClean="0"/>
              <a:t>( JS nélkül ): ha CSS-be beteszünk 2 új osztályjelölőt: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32" y="5158678"/>
            <a:ext cx="2598645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62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283" y="747712"/>
            <a:ext cx="5546470" cy="334531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4746171" y="85860"/>
            <a:ext cx="13513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b="1" dirty="0" smtClean="0"/>
              <a:t>Magántanár</a:t>
            </a:r>
            <a:endParaRPr lang="hu-HU" b="1" dirty="0"/>
          </a:p>
        </p:txBody>
      </p:sp>
      <p:sp>
        <p:nvSpPr>
          <p:cNvPr id="5" name="Téglalap 4"/>
          <p:cNvSpPr/>
          <p:nvPr/>
        </p:nvSpPr>
        <p:spPr>
          <a:xfrm>
            <a:off x="113211" y="670784"/>
            <a:ext cx="7149738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/>
              <a:t>Hozzon létre a lokális SQL </a:t>
            </a:r>
            <a:r>
              <a:rPr lang="hu-HU" dirty="0" smtClean="0"/>
              <a:t>szerveren </a:t>
            </a:r>
            <a:r>
              <a:rPr lang="hu-HU" b="1" dirty="0" err="1" smtClean="0"/>
              <a:t>magantanar</a:t>
            </a:r>
            <a:r>
              <a:rPr lang="hu-HU" dirty="0" smtClean="0"/>
              <a:t> </a:t>
            </a:r>
            <a:r>
              <a:rPr lang="hu-HU" dirty="0"/>
              <a:t>néven adatbázist! Az adatbázis alapértelmezett rendezési sorrendje a magyar szabályok szerinti legyen! </a:t>
            </a:r>
            <a:r>
              <a:rPr lang="hu-HU" dirty="0" smtClean="0"/>
              <a:t>Majd </a:t>
            </a:r>
            <a:r>
              <a:rPr lang="hu-HU" dirty="0"/>
              <a:t>importalja a </a:t>
            </a:r>
            <a:r>
              <a:rPr lang="hu-HU" b="1" dirty="0" err="1" smtClean="0"/>
              <a:t>magantanar.sql</a:t>
            </a:r>
            <a:r>
              <a:rPr lang="hu-HU" dirty="0" smtClean="0"/>
              <a:t> állományt.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113211" y="2120219"/>
            <a:ext cx="725424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/>
              <a:t>Az adatbázis kapcsolat létrehozásához használhatjuk a </a:t>
            </a:r>
            <a:r>
              <a:rPr lang="hu-HU" b="1" dirty="0" err="1" smtClean="0"/>
              <a:t>config.php</a:t>
            </a:r>
            <a:r>
              <a:rPr lang="hu-HU" b="1" dirty="0" smtClean="0"/>
              <a:t> </a:t>
            </a:r>
            <a:r>
              <a:rPr lang="hu-HU" dirty="0"/>
              <a:t>-t, melyet a megfelelő paraméterekkel kell aktualizáljuk </a:t>
            </a:r>
            <a:r>
              <a:rPr lang="hu-HU" dirty="0" smtClean="0"/>
              <a:t>.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dirty="0" err="1"/>
              <a:t>Menüvezérelt</a:t>
            </a:r>
            <a:r>
              <a:rPr lang="hu-HU" dirty="0"/>
              <a:t> keretprogramnak használhatjuk az </a:t>
            </a:r>
            <a:r>
              <a:rPr lang="hu-HU" b="1" dirty="0" err="1"/>
              <a:t>index.php</a:t>
            </a:r>
            <a:r>
              <a:rPr lang="hu-HU" b="1" dirty="0"/>
              <a:t> </a:t>
            </a:r>
            <a:r>
              <a:rPr lang="hu-HU" b="1" dirty="0" smtClean="0"/>
              <a:t>-t. </a:t>
            </a:r>
            <a:r>
              <a:rPr lang="hu-HU" dirty="0" smtClean="0"/>
              <a:t>Az </a:t>
            </a:r>
            <a:r>
              <a:rPr lang="hu-HU" dirty="0"/>
              <a:t>éppen aktív hivatkozás (menü) formázásáért, a kiválasztott menü háttérszínének megváltoztatásáért pedig a </a:t>
            </a:r>
            <a:r>
              <a:rPr lang="hu-HU" b="1" dirty="0"/>
              <a:t>menu.js</a:t>
            </a:r>
            <a:r>
              <a:rPr lang="hu-HU" dirty="0"/>
              <a:t> fájl felel. </a:t>
            </a:r>
          </a:p>
        </p:txBody>
      </p:sp>
      <p:sp>
        <p:nvSpPr>
          <p:cNvPr id="7" name="Téglalap 6"/>
          <p:cNvSpPr/>
          <p:nvPr/>
        </p:nvSpPr>
        <p:spPr>
          <a:xfrm>
            <a:off x="113211" y="4764362"/>
            <a:ext cx="12174583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/>
              <a:t>Az adatbázishoz készítsen </a:t>
            </a:r>
            <a:r>
              <a:rPr lang="hu-HU" dirty="0" err="1"/>
              <a:t>menüvezérelt</a:t>
            </a:r>
            <a:r>
              <a:rPr lang="hu-HU" dirty="0"/>
              <a:t> grafikus alkalmazást, mely a következő információkat képes nyújtani jól átlátható formátumban, mindig csak egy kiválasztott kérdésre válaszolva: </a:t>
            </a:r>
          </a:p>
        </p:txBody>
      </p:sp>
    </p:spTree>
    <p:extLst>
      <p:ext uri="{BB962C8B-B14F-4D97-AF65-F5344CB8AC3E}">
        <p14:creationId xmlns:p14="http://schemas.microsoft.com/office/powerpoint/2010/main" val="350861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04503" y="521124"/>
            <a:ext cx="11948160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b="1" dirty="0" smtClean="0"/>
              <a:t>Tanárok </a:t>
            </a:r>
            <a:r>
              <a:rPr lang="hu-HU" dirty="0" smtClean="0"/>
              <a:t>: Jelenítse meg a tanárok neveit, a tantárgyat amit oktatnak és elérhetőségeiket egy számozott felsorolásban, abc sorrendben!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b="1" dirty="0"/>
              <a:t>Diákok </a:t>
            </a:r>
            <a:r>
              <a:rPr lang="hu-HU" dirty="0" smtClean="0"/>
              <a:t>: Jelenítse </a:t>
            </a:r>
            <a:r>
              <a:rPr lang="hu-HU" dirty="0"/>
              <a:t>meg a </a:t>
            </a:r>
            <a:r>
              <a:rPr lang="hu-HU" dirty="0" smtClean="0"/>
              <a:t>diákok neveit és </a:t>
            </a:r>
            <a:r>
              <a:rPr lang="hu-HU" dirty="0"/>
              <a:t>elérhetőségeiket egy </a:t>
            </a:r>
            <a:r>
              <a:rPr lang="hu-HU" dirty="0" smtClean="0"/>
              <a:t>számozatlan felsorolásban, </a:t>
            </a:r>
            <a:r>
              <a:rPr lang="hu-HU" dirty="0"/>
              <a:t>abc sorrendben</a:t>
            </a:r>
            <a:r>
              <a:rPr lang="hu-HU" dirty="0" smtClean="0"/>
              <a:t>!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b="1" dirty="0" smtClean="0"/>
              <a:t>Tanár-tanítvány</a:t>
            </a:r>
            <a:r>
              <a:rPr lang="hu-HU" dirty="0" smtClean="0"/>
              <a:t> : Kiválasztva egy legördülő listából egy tanárt, jelenítsük meg a tanítványainak a névsorát, s a tanítási alkalmak dátumát, időpontját is.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b="1" dirty="0" smtClean="0"/>
              <a:t>Diák-tantárgy </a:t>
            </a:r>
            <a:r>
              <a:rPr lang="hu-HU" dirty="0" smtClean="0"/>
              <a:t>: Kiválasztva egy legördülő listából egy diákot, jelenítsük meg a tantárgyat/tantárgyak nevét/neveit amiből magánórára jár. Egy felsorolásban!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b="1" dirty="0" smtClean="0"/>
              <a:t>Óradíj módosítás</a:t>
            </a:r>
            <a:r>
              <a:rPr lang="hu-HU" dirty="0" smtClean="0"/>
              <a:t>: Tegye lehetővé egy tanár óradíjának </a:t>
            </a:r>
            <a:r>
              <a:rPr lang="hu-HU" dirty="0" err="1" smtClean="0"/>
              <a:t>módosításást</a:t>
            </a:r>
            <a:r>
              <a:rPr lang="hu-HU" dirty="0" smtClean="0"/>
              <a:t>!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b="1" dirty="0" smtClean="0"/>
              <a:t>Új diák </a:t>
            </a:r>
            <a:r>
              <a:rPr lang="hu-HU" dirty="0" smtClean="0"/>
              <a:t>: Tervezzen </a:t>
            </a:r>
            <a:r>
              <a:rPr lang="hu-HU" dirty="0"/>
              <a:t>űrlapot, ahol új tanítvány adatait lehet rögzíteni! Telefonszámot csak ebben a formátumban lehessen megadni: (99) 999-99-99! </a:t>
            </a:r>
            <a:r>
              <a:rPr lang="hu-HU" dirty="0" smtClean="0"/>
              <a:t> Ugyanazt az emailt ne </a:t>
            </a:r>
            <a:r>
              <a:rPr lang="hu-HU" dirty="0"/>
              <a:t>lehessen </a:t>
            </a:r>
            <a:r>
              <a:rPr lang="hu-HU" dirty="0" smtClean="0"/>
              <a:t>rögzíteni kétszer(két különböző tanulónak nem lehet ugyanaz az email címe)!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8681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10" y="304800"/>
            <a:ext cx="10579765" cy="29063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zövegdoboz 4"/>
          <p:cNvSpPr txBox="1"/>
          <p:nvPr/>
        </p:nvSpPr>
        <p:spPr>
          <a:xfrm>
            <a:off x="243840" y="304800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813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919" y="981442"/>
            <a:ext cx="4438273" cy="2810500"/>
          </a:xfrm>
          <a:prstGeom prst="rect">
            <a:avLst/>
          </a:prstGeom>
        </p:spPr>
      </p:pic>
      <p:sp>
        <p:nvSpPr>
          <p:cNvPr id="2" name="Téglalap 1"/>
          <p:cNvSpPr/>
          <p:nvPr/>
        </p:nvSpPr>
        <p:spPr>
          <a:xfrm>
            <a:off x="148046" y="270192"/>
            <a:ext cx="11669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b="1" dirty="0"/>
              <a:t>HEGYCSÚCSOK</a:t>
            </a:r>
          </a:p>
          <a:p>
            <a:r>
              <a:rPr lang="hu-HU" dirty="0"/>
              <a:t>A 8000 méternél magasabb hegycsúcsok megmászása a hegymászó sport legnagyobb teljesítménye, amit sok magyar hegymászó is teljesített. A magyar hegymászók és a nyolcezres hegycsúcsok adatai a </a:t>
            </a:r>
            <a:r>
              <a:rPr lang="hu-HU" dirty="0" err="1"/>
              <a:t>hegycsucsok</a:t>
            </a:r>
            <a:r>
              <a:rPr lang="hu-HU" dirty="0"/>
              <a:t> nevű adatbázisban állnak </a:t>
            </a:r>
            <a:r>
              <a:rPr lang="hu-HU" dirty="0" smtClean="0"/>
              <a:t>rendelkezésre, importálja a </a:t>
            </a:r>
            <a:r>
              <a:rPr lang="hu-HU" b="1" dirty="0" err="1" smtClean="0"/>
              <a:t>hegycsucsok.sql</a:t>
            </a:r>
            <a:r>
              <a:rPr lang="hu-HU" dirty="0" smtClean="0"/>
              <a:t>-t.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148046" y="1427800"/>
            <a:ext cx="7001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Az adatbázis kapcsolat létrehozásához használhatjuk a </a:t>
            </a:r>
            <a:r>
              <a:rPr lang="hu-HU" b="1" dirty="0" err="1"/>
              <a:t>configDb.php</a:t>
            </a:r>
            <a:r>
              <a:rPr lang="hu-HU" dirty="0"/>
              <a:t> -t, melyet a megfelelő paraméterekkel kell aktualizáljuk </a:t>
            </a:r>
            <a:r>
              <a:rPr lang="hu-HU" dirty="0" smtClean="0"/>
              <a:t>. </a:t>
            </a:r>
          </a:p>
        </p:txBody>
      </p:sp>
      <p:sp>
        <p:nvSpPr>
          <p:cNvPr id="5" name="Téglalap 4"/>
          <p:cNvSpPr/>
          <p:nvPr/>
        </p:nvSpPr>
        <p:spPr>
          <a:xfrm>
            <a:off x="132176" y="2181771"/>
            <a:ext cx="735874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/>
              <a:t>K</a:t>
            </a:r>
            <a:r>
              <a:rPr lang="hu-HU" dirty="0" smtClean="0"/>
              <a:t>észítsen egy </a:t>
            </a:r>
            <a:r>
              <a:rPr lang="hu-HU" dirty="0" err="1" smtClean="0"/>
              <a:t>menüvezérelt</a:t>
            </a:r>
            <a:r>
              <a:rPr lang="hu-HU" dirty="0" smtClean="0"/>
              <a:t> PHP </a:t>
            </a:r>
            <a:r>
              <a:rPr lang="hu-HU" dirty="0"/>
              <a:t>alkalmazást </a:t>
            </a:r>
            <a:r>
              <a:rPr lang="hu-HU" dirty="0" smtClean="0"/>
              <a:t>(</a:t>
            </a:r>
            <a:r>
              <a:rPr lang="hu-HU" dirty="0" err="1" smtClean="0"/>
              <a:t>bootsrapes</a:t>
            </a:r>
            <a:r>
              <a:rPr lang="hu-HU" dirty="0" smtClean="0"/>
              <a:t> </a:t>
            </a:r>
            <a:r>
              <a:rPr lang="hu-HU" dirty="0"/>
              <a:t>menü</a:t>
            </a:r>
            <a:r>
              <a:rPr lang="hu-HU"/>
              <a:t>, </a:t>
            </a:r>
            <a:r>
              <a:rPr lang="hu-HU" smtClean="0"/>
              <a:t>oldalkialakítással), </a:t>
            </a:r>
            <a:r>
              <a:rPr lang="hu-HU" dirty="0"/>
              <a:t>mely a következő információkat képes nyújtani jól átlátható formátumban, mindig csak egy kiválasztott kérdésre válaszolva: </a:t>
            </a:r>
          </a:p>
        </p:txBody>
      </p:sp>
      <p:sp>
        <p:nvSpPr>
          <p:cNvPr id="7" name="Téglalap 6"/>
          <p:cNvSpPr/>
          <p:nvPr/>
        </p:nvSpPr>
        <p:spPr>
          <a:xfrm>
            <a:off x="148046" y="3590467"/>
            <a:ext cx="11843657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b="1" dirty="0" smtClean="0"/>
              <a:t>Hegycsúcsok</a:t>
            </a:r>
            <a:r>
              <a:rPr lang="hu-HU" dirty="0" smtClean="0"/>
              <a:t>: </a:t>
            </a:r>
            <a:r>
              <a:rPr lang="hu-HU" dirty="0" err="1" smtClean="0"/>
              <a:t>Listázza</a:t>
            </a:r>
            <a:r>
              <a:rPr lang="hu-HU" dirty="0" smtClean="0"/>
              <a:t> </a:t>
            </a:r>
            <a:r>
              <a:rPr lang="hu-HU" dirty="0"/>
              <a:t>ki magasság szerinti csökkenő sorrendben a hegycsúcsok nevét, magasságát és első sikeres megmászásuk időpontját!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b="1" dirty="0"/>
              <a:t>Új mászó</a:t>
            </a:r>
            <a:r>
              <a:rPr lang="hu-HU" dirty="0" smtClean="0"/>
              <a:t>: Adjunk </a:t>
            </a:r>
            <a:r>
              <a:rPr lang="hu-HU" dirty="0"/>
              <a:t>lehetőséget a felhasználónak új mászó bevezetésére a </a:t>
            </a:r>
            <a:r>
              <a:rPr lang="hu-HU" dirty="0" err="1"/>
              <a:t>maszo</a:t>
            </a:r>
            <a:r>
              <a:rPr lang="hu-HU" dirty="0"/>
              <a:t> táblába!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b="1" dirty="0"/>
              <a:t>Meghódítandó csúcsok</a:t>
            </a:r>
            <a:r>
              <a:rPr lang="hu-HU" dirty="0" smtClean="0"/>
              <a:t>: </a:t>
            </a:r>
            <a:r>
              <a:rPr lang="hu-HU" dirty="0" err="1" smtClean="0"/>
              <a:t>Listázza</a:t>
            </a:r>
            <a:r>
              <a:rPr lang="hu-HU" dirty="0" smtClean="0"/>
              <a:t> </a:t>
            </a:r>
            <a:r>
              <a:rPr lang="hu-HU" dirty="0"/>
              <a:t>ki azoknak a csúcsoknak a nevét és első nemzetközi meghódításuk évét, ahol még magyar hegymászó nem járt!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b="1" dirty="0"/>
              <a:t>Csúcshódítók</a:t>
            </a:r>
            <a:r>
              <a:rPr lang="hu-HU" dirty="0" smtClean="0"/>
              <a:t>: Adjunk </a:t>
            </a:r>
            <a:r>
              <a:rPr lang="hu-HU" dirty="0"/>
              <a:t>lehetőséget a felhasználónak, hogy egy legördülő listából kiválasztva a hegycsúcs nevét </a:t>
            </a:r>
            <a:r>
              <a:rPr lang="hu-HU" dirty="0" err="1"/>
              <a:t>listázza</a:t>
            </a:r>
            <a:r>
              <a:rPr lang="hu-HU" dirty="0"/>
              <a:t> ki a magyar hegymászó nevét aki elsőkent megmászta, vagy ha nincs, akkor írja ki, hogy magyar mászó még nem </a:t>
            </a:r>
            <a:r>
              <a:rPr lang="hu-HU" dirty="0" err="1"/>
              <a:t>hóditotta</a:t>
            </a:r>
            <a:r>
              <a:rPr lang="hu-HU" dirty="0"/>
              <a:t> meg a csúcsot. </a:t>
            </a:r>
          </a:p>
        </p:txBody>
      </p:sp>
    </p:spTree>
    <p:extLst>
      <p:ext uri="{BB962C8B-B14F-4D97-AF65-F5344CB8AC3E}">
        <p14:creationId xmlns:p14="http://schemas.microsoft.com/office/powerpoint/2010/main" val="76243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71836" y="2473358"/>
            <a:ext cx="290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Ismétlés:</a:t>
            </a:r>
            <a:r>
              <a:rPr lang="hu-HU" b="1" dirty="0" smtClean="0"/>
              <a:t> </a:t>
            </a:r>
            <a:r>
              <a:rPr lang="hu-HU" b="1" dirty="0" err="1" smtClean="0"/>
              <a:t>Menüvezérelt</a:t>
            </a:r>
            <a:r>
              <a:rPr lang="hu-HU" b="1" dirty="0" smtClean="0"/>
              <a:t> </a:t>
            </a:r>
            <a:r>
              <a:rPr lang="hu-HU" dirty="0" smtClean="0"/>
              <a:t>weboldal készítése PHP segítségével</a:t>
            </a:r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" y="116186"/>
            <a:ext cx="10322355" cy="110410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73" y="668236"/>
            <a:ext cx="6530906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3250131" y="64743"/>
            <a:ext cx="3017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400" b="1" dirty="0" smtClean="0"/>
              <a:t>Ismétlés: az aktív menü megjelenítése</a:t>
            </a:r>
            <a:endParaRPr lang="hu-HU" sz="1400" b="1" dirty="0"/>
          </a:p>
        </p:txBody>
      </p:sp>
      <p:sp>
        <p:nvSpPr>
          <p:cNvPr id="7" name="Téglalap 6"/>
          <p:cNvSpPr/>
          <p:nvPr/>
        </p:nvSpPr>
        <p:spPr>
          <a:xfrm>
            <a:off x="445972" y="3657906"/>
            <a:ext cx="11484771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sz="1400" dirty="0"/>
              <a:t>&lt;?php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host</a:t>
            </a:r>
            <a:r>
              <a:rPr lang="hu-HU" sz="1400" dirty="0"/>
              <a:t> = '</a:t>
            </a:r>
            <a:r>
              <a:rPr lang="hu-HU" sz="1400" dirty="0" err="1"/>
              <a:t>localhost</a:t>
            </a:r>
            <a:r>
              <a:rPr lang="hu-HU" sz="1400" dirty="0"/>
              <a:t>';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db_name</a:t>
            </a:r>
            <a:r>
              <a:rPr lang="hu-HU" sz="1400" dirty="0"/>
              <a:t> = </a:t>
            </a:r>
            <a:r>
              <a:rPr lang="hu-HU" sz="1400" dirty="0" smtClean="0"/>
              <a:t>'</a:t>
            </a:r>
            <a:r>
              <a:rPr lang="hu-HU" sz="1400" dirty="0" err="1" smtClean="0"/>
              <a:t>adatbazisNev</a:t>
            </a:r>
            <a:r>
              <a:rPr lang="hu-HU" sz="1400" dirty="0" smtClean="0"/>
              <a:t>';</a:t>
            </a:r>
            <a:endParaRPr lang="hu-HU" sz="1400" dirty="0"/>
          </a:p>
          <a:p>
            <a:r>
              <a:rPr lang="hu-HU" sz="1400" dirty="0"/>
              <a:t>$</a:t>
            </a:r>
            <a:r>
              <a:rPr lang="hu-HU" sz="1400" dirty="0" err="1"/>
              <a:t>db_username</a:t>
            </a:r>
            <a:r>
              <a:rPr lang="hu-HU" sz="1400" dirty="0"/>
              <a:t> = '</a:t>
            </a:r>
            <a:r>
              <a:rPr lang="hu-HU" sz="1400" dirty="0" err="1"/>
              <a:t>root</a:t>
            </a:r>
            <a:r>
              <a:rPr lang="hu-HU" sz="1400" dirty="0"/>
              <a:t>'; 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db_password</a:t>
            </a:r>
            <a:r>
              <a:rPr lang="hu-HU" sz="1400" dirty="0"/>
              <a:t> = ''; 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options</a:t>
            </a:r>
            <a:r>
              <a:rPr lang="hu-HU" sz="1400" dirty="0"/>
              <a:t> = [PDO::ATTR_ERRMODE =&gt; PDO::ERRMODE_EXCEPTION,PDO::ATTR_DEFAULT_FETCH_MODE=&gt;PDO::FETCH_ASSOC];     </a:t>
            </a:r>
          </a:p>
          <a:p>
            <a:r>
              <a:rPr lang="hu-HU" sz="1400" dirty="0" err="1"/>
              <a:t>try</a:t>
            </a:r>
            <a:r>
              <a:rPr lang="hu-HU" sz="1400" dirty="0"/>
              <a:t>{</a:t>
            </a:r>
          </a:p>
          <a:p>
            <a:r>
              <a:rPr lang="hu-HU" sz="1400" dirty="0"/>
              <a:t>    $db = </a:t>
            </a:r>
            <a:r>
              <a:rPr lang="hu-HU" sz="1400" dirty="0" err="1"/>
              <a:t>new</a:t>
            </a:r>
            <a:r>
              <a:rPr lang="hu-HU" sz="1400" dirty="0"/>
              <a:t> PDO("</a:t>
            </a:r>
            <a:r>
              <a:rPr lang="hu-HU" sz="1400" dirty="0" err="1"/>
              <a:t>mysql:host</a:t>
            </a:r>
            <a:r>
              <a:rPr lang="hu-HU" sz="1400" dirty="0"/>
              <a:t>=$</a:t>
            </a:r>
            <a:r>
              <a:rPr lang="hu-HU" sz="1400" dirty="0" err="1"/>
              <a:t>host;dbname</a:t>
            </a:r>
            <a:r>
              <a:rPr lang="hu-HU" sz="1400" dirty="0"/>
              <a:t>=$</a:t>
            </a:r>
            <a:r>
              <a:rPr lang="hu-HU" sz="1400" dirty="0" err="1"/>
              <a:t>db_name</a:t>
            </a:r>
            <a:r>
              <a:rPr lang="hu-HU" sz="1400" dirty="0"/>
              <a:t>; </a:t>
            </a:r>
            <a:r>
              <a:rPr lang="hu-HU" sz="1400" dirty="0" err="1"/>
              <a:t>charset</a:t>
            </a:r>
            <a:r>
              <a:rPr lang="hu-HU" sz="1400" dirty="0"/>
              <a:t>=utf8",$db_username,$db_password,$options);</a:t>
            </a:r>
          </a:p>
          <a:p>
            <a:r>
              <a:rPr lang="hu-HU" sz="1400" dirty="0"/>
              <a:t>}</a:t>
            </a:r>
            <a:r>
              <a:rPr lang="hu-HU" sz="1400" dirty="0" err="1"/>
              <a:t>catch</a:t>
            </a:r>
            <a:r>
              <a:rPr lang="hu-HU" sz="1400" dirty="0"/>
              <a:t>(</a:t>
            </a:r>
            <a:r>
              <a:rPr lang="hu-HU" sz="1400" dirty="0" err="1"/>
              <a:t>PDOException</a:t>
            </a:r>
            <a:r>
              <a:rPr lang="hu-HU" sz="1400" dirty="0"/>
              <a:t> $e)	{</a:t>
            </a:r>
          </a:p>
          <a:p>
            <a:r>
              <a:rPr lang="hu-HU" sz="1400" dirty="0"/>
              <a:t>    //</a:t>
            </a:r>
            <a:r>
              <a:rPr lang="hu-HU" sz="1400" dirty="0" err="1"/>
              <a:t>echo</a:t>
            </a:r>
            <a:r>
              <a:rPr lang="hu-HU" sz="1400" dirty="0"/>
              <a:t> "hiba:".$e-&gt;</a:t>
            </a:r>
            <a:r>
              <a:rPr lang="hu-HU" sz="1400" dirty="0" err="1"/>
              <a:t>getMessage</a:t>
            </a:r>
            <a:r>
              <a:rPr lang="hu-HU" sz="1400" dirty="0"/>
              <a:t>();</a:t>
            </a:r>
          </a:p>
          <a:p>
            <a:r>
              <a:rPr lang="hu-HU" sz="1400" dirty="0"/>
              <a:t>    </a:t>
            </a:r>
            <a:r>
              <a:rPr lang="hu-HU" sz="1400" dirty="0" err="1"/>
              <a:t>echo</a:t>
            </a:r>
            <a:r>
              <a:rPr lang="hu-HU" sz="1400" dirty="0"/>
              <a:t> "!!! az </a:t>
            </a:r>
            <a:r>
              <a:rPr lang="hu-HU" sz="1400" dirty="0" err="1"/>
              <a:t>adatbazis</a:t>
            </a:r>
            <a:r>
              <a:rPr lang="hu-HU" sz="1400" dirty="0"/>
              <a:t> </a:t>
            </a:r>
            <a:r>
              <a:rPr lang="hu-HU" sz="1400" dirty="0" err="1"/>
              <a:t>kapcsolodas</a:t>
            </a:r>
            <a:r>
              <a:rPr lang="hu-HU" sz="1400" dirty="0"/>
              <a:t> sikertelen !!!";</a:t>
            </a:r>
          </a:p>
          <a:p>
            <a:r>
              <a:rPr lang="hu-HU" sz="1400" dirty="0"/>
              <a:t>    </a:t>
            </a:r>
            <a:r>
              <a:rPr lang="hu-HU" sz="1400" dirty="0" err="1"/>
              <a:t>exit</a:t>
            </a:r>
            <a:r>
              <a:rPr lang="hu-HU" sz="1400" dirty="0"/>
              <a:t>;</a:t>
            </a:r>
          </a:p>
          <a:p>
            <a:r>
              <a:rPr lang="hu-HU" sz="1400" dirty="0"/>
              <a:t>}		</a:t>
            </a:r>
          </a:p>
          <a:p>
            <a:r>
              <a:rPr lang="hu-HU" sz="1400" dirty="0"/>
              <a:t>?&gt;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676503" y="3953691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rgbClr val="00B0F0"/>
                </a:solidFill>
              </a:rPr>
              <a:t>Adatbázis kapcsolódás</a:t>
            </a:r>
            <a:endParaRPr lang="hu-HU" dirty="0">
              <a:solidFill>
                <a:srgbClr val="00B0F0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20" y="471069"/>
            <a:ext cx="7111297" cy="22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30629" y="117693"/>
            <a:ext cx="1193074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Adott egy </a:t>
            </a:r>
            <a:r>
              <a:rPr lang="hu-HU" b="1" dirty="0" smtClean="0"/>
              <a:t>notebook </a:t>
            </a:r>
            <a:r>
              <a:rPr lang="hu-HU" dirty="0" smtClean="0"/>
              <a:t>adatbázis, amit a </a:t>
            </a:r>
            <a:r>
              <a:rPr lang="hu-HU" dirty="0" err="1" smtClean="0"/>
              <a:t>notebook.sql</a:t>
            </a:r>
            <a:r>
              <a:rPr lang="hu-HU" dirty="0" smtClean="0"/>
              <a:t> fájlból importálva tud majd használni (utf8 illesztés szükséges).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Az </a:t>
            </a:r>
            <a:r>
              <a:rPr lang="hu-HU" dirty="0"/>
              <a:t>adatbázishoz készítsen </a:t>
            </a:r>
            <a:r>
              <a:rPr lang="hu-HU" b="1" dirty="0" err="1"/>
              <a:t>menüvezérelt</a:t>
            </a:r>
            <a:r>
              <a:rPr lang="hu-HU" b="1" dirty="0"/>
              <a:t> grafikus alkalmazást</a:t>
            </a:r>
            <a:r>
              <a:rPr lang="hu-HU" dirty="0"/>
              <a:t>, mely a következő információkat képes nyújtani jól átlátható formátumban, mindig csak egy kiválasztott kérdésre válaszolva: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Összérték</a:t>
            </a:r>
            <a:r>
              <a:rPr lang="hu-HU" dirty="0"/>
              <a:t>: Mennyi a raktáron lévő gépek összértéke?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RAM</a:t>
            </a:r>
            <a:r>
              <a:rPr lang="hu-HU" dirty="0"/>
              <a:t>: </a:t>
            </a:r>
            <a:r>
              <a:rPr lang="hu-HU" dirty="0" err="1"/>
              <a:t>Listázza</a:t>
            </a:r>
            <a:r>
              <a:rPr lang="hu-HU" dirty="0"/>
              <a:t> ki az adott GB RAM-</a:t>
            </a:r>
            <a:r>
              <a:rPr lang="hu-HU" dirty="0" err="1"/>
              <a:t>mal</a:t>
            </a:r>
            <a:r>
              <a:rPr lang="hu-HU" dirty="0"/>
              <a:t> rendelkező gépek gyártóját és típusát! A RAM értékét </a:t>
            </a:r>
            <a:r>
              <a:rPr lang="hu-HU" dirty="0" smtClean="0"/>
              <a:t>a felhasználó válassza ki 1GB és 8 GB közötti érték lehet!</a:t>
            </a:r>
            <a:endParaRPr lang="hu-HU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 smtClean="0"/>
              <a:t>Ár</a:t>
            </a:r>
            <a:r>
              <a:rPr lang="hu-HU" dirty="0"/>
              <a:t>: </a:t>
            </a:r>
            <a:r>
              <a:rPr lang="hu-HU" dirty="0" err="1"/>
              <a:t>Listázza</a:t>
            </a:r>
            <a:r>
              <a:rPr lang="hu-HU" dirty="0"/>
              <a:t> ki azokat a gépeket típussal, melyek ára adott ár feletti. Ezt az árat a felhasználótól kérje be!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 smtClean="0"/>
              <a:t>Beszerzés</a:t>
            </a:r>
            <a:r>
              <a:rPr lang="hu-HU" b="1" dirty="0"/>
              <a:t>:</a:t>
            </a:r>
            <a:r>
              <a:rPr lang="hu-HU" dirty="0"/>
              <a:t> Egy beszerzés történt, azokat a gépekből, melyek nincsenek raktáron, a cég vásárolt x darabot. </a:t>
            </a:r>
            <a:r>
              <a:rPr lang="hu-HU" dirty="0" smtClean="0"/>
              <a:t>Egy legördülő listában jelenjenek meg azok a termékek melyek nincsenek raktáron. Majd ezekből kiválasztva egyet kérje </a:t>
            </a:r>
            <a:r>
              <a:rPr lang="hu-HU" dirty="0"/>
              <a:t>be </a:t>
            </a:r>
            <a:r>
              <a:rPr lang="hu-HU" dirty="0" smtClean="0"/>
              <a:t>a felhasználótól a vásárolt darabszámot és mentse el az adatbázisban!(</a:t>
            </a:r>
            <a:r>
              <a:rPr lang="hu-HU" b="1" dirty="0" smtClean="0"/>
              <a:t>update)</a:t>
            </a:r>
            <a:endParaRPr lang="hu-HU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 smtClean="0"/>
              <a:t>Selejtezés</a:t>
            </a:r>
            <a:r>
              <a:rPr lang="hu-HU" dirty="0"/>
              <a:t>: Csoportos selejtezés történt a notebookok </a:t>
            </a:r>
            <a:r>
              <a:rPr lang="hu-HU" dirty="0" smtClean="0"/>
              <a:t>terén. Kiválasztva egy processzor típust,  a cég le szeretné selejtezni azokat a notebookokat melyek a megadott processzor típussal rendelkeznek, a darabszámukat 0-ra kell állítani. </a:t>
            </a:r>
            <a:r>
              <a:rPr lang="hu-HU" b="1" dirty="0" smtClean="0"/>
              <a:t>(update) . </a:t>
            </a:r>
            <a:r>
              <a:rPr lang="hu-HU" dirty="0" smtClean="0"/>
              <a:t>Jelenítsük meg a leselejtezett termékeket típusát és darab számait.</a:t>
            </a:r>
            <a:endParaRPr lang="hu-HU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 smtClean="0"/>
              <a:t>Törlés</a:t>
            </a:r>
            <a:r>
              <a:rPr lang="hu-HU" b="1" dirty="0"/>
              <a:t>: </a:t>
            </a:r>
            <a:r>
              <a:rPr lang="hu-HU" dirty="0"/>
              <a:t>Törölje </a:t>
            </a:r>
            <a:r>
              <a:rPr lang="hu-HU" dirty="0" smtClean="0"/>
              <a:t>a raktárból azokat </a:t>
            </a:r>
            <a:r>
              <a:rPr lang="hu-HU" dirty="0"/>
              <a:t>a gépeket, melyek </a:t>
            </a:r>
            <a:r>
              <a:rPr lang="hu-HU" dirty="0" smtClean="0"/>
              <a:t>operációs rendszere nem megfelelő, elavult. Egy legördülő listában ki lehessen választani az operációs rendszert, és ha van ilyen notebook, akkor </a:t>
            </a:r>
            <a:r>
              <a:rPr lang="hu-HU" dirty="0" err="1" smtClean="0"/>
              <a:t>törlödjön</a:t>
            </a:r>
            <a:r>
              <a:rPr lang="hu-HU" dirty="0" smtClean="0"/>
              <a:t>. A </a:t>
            </a:r>
            <a:r>
              <a:rPr lang="hu-HU" dirty="0"/>
              <a:t>törlés előtt kérjen megerősítést! A törölt gépek adatait tárolja el egy archív táblába</a:t>
            </a:r>
            <a:r>
              <a:rPr lang="hu-HU" dirty="0" smtClean="0"/>
              <a:t>!(</a:t>
            </a:r>
            <a:r>
              <a:rPr lang="hu-HU" b="1" dirty="0" err="1" smtClean="0"/>
              <a:t>delete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0629" y="-52251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NOTEBOOK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5118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118379"/>
            <a:ext cx="8839199" cy="361721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6" y="4181641"/>
            <a:ext cx="12162574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2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" y="540965"/>
            <a:ext cx="11926334" cy="126503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9" y="2670660"/>
            <a:ext cx="12124471" cy="346740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19200" y="78377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Feladat 1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19199" y="2116183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Feladat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093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4" y="879995"/>
            <a:ext cx="12071126" cy="265961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313509" y="339634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Feladat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678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4" y="792481"/>
            <a:ext cx="11645466" cy="2773356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8509"/>
            <a:ext cx="12043954" cy="171735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879566" y="243840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Feladat 4.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3455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1567</Words>
  <Application>Microsoft Office PowerPoint</Application>
  <PresentationFormat>Szélesvásznú</PresentationFormat>
  <Paragraphs>110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Office-téma</vt:lpstr>
      <vt:lpstr>PowerPoint-bemutató</vt:lpstr>
      <vt:lpstr>Tartalom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magdi</dc:creator>
  <cp:lastModifiedBy>KAM</cp:lastModifiedBy>
  <cp:revision>75</cp:revision>
  <dcterms:created xsi:type="dcterms:W3CDTF">2019-02-22T15:03:30Z</dcterms:created>
  <dcterms:modified xsi:type="dcterms:W3CDTF">2021-02-14T19:27:03Z</dcterms:modified>
</cp:coreProperties>
</file>