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4"/>
  </p:notesMasterIdLst>
  <p:sldIdLst>
    <p:sldId id="361" r:id="rId2"/>
    <p:sldId id="598" r:id="rId3"/>
    <p:sldId id="599" r:id="rId4"/>
    <p:sldId id="475" r:id="rId5"/>
    <p:sldId id="477" r:id="rId6"/>
    <p:sldId id="478" r:id="rId7"/>
    <p:sldId id="481" r:id="rId8"/>
    <p:sldId id="600" r:id="rId9"/>
    <p:sldId id="550" r:id="rId10"/>
    <p:sldId id="551" r:id="rId11"/>
    <p:sldId id="552" r:id="rId12"/>
    <p:sldId id="553" r:id="rId13"/>
    <p:sldId id="554" r:id="rId14"/>
    <p:sldId id="555" r:id="rId15"/>
    <p:sldId id="556" r:id="rId16"/>
    <p:sldId id="557" r:id="rId17"/>
    <p:sldId id="558" r:id="rId18"/>
    <p:sldId id="559" r:id="rId19"/>
    <p:sldId id="560" r:id="rId20"/>
    <p:sldId id="561" r:id="rId21"/>
    <p:sldId id="562" r:id="rId22"/>
    <p:sldId id="563" r:id="rId23"/>
    <p:sldId id="564" r:id="rId24"/>
    <p:sldId id="565" r:id="rId25"/>
    <p:sldId id="566" r:id="rId26"/>
    <p:sldId id="567" r:id="rId27"/>
    <p:sldId id="568" r:id="rId28"/>
    <p:sldId id="569" r:id="rId29"/>
    <p:sldId id="570" r:id="rId30"/>
    <p:sldId id="571" r:id="rId31"/>
    <p:sldId id="572" r:id="rId32"/>
    <p:sldId id="573" r:id="rId33"/>
    <p:sldId id="574" r:id="rId34"/>
    <p:sldId id="575" r:id="rId35"/>
    <p:sldId id="576" r:id="rId36"/>
    <p:sldId id="577" r:id="rId37"/>
    <p:sldId id="578" r:id="rId38"/>
    <p:sldId id="579" r:id="rId39"/>
    <p:sldId id="580" r:id="rId40"/>
    <p:sldId id="581" r:id="rId41"/>
    <p:sldId id="582" r:id="rId42"/>
    <p:sldId id="583" r:id="rId43"/>
    <p:sldId id="584" r:id="rId44"/>
    <p:sldId id="585" r:id="rId45"/>
    <p:sldId id="586" r:id="rId46"/>
    <p:sldId id="587" r:id="rId47"/>
    <p:sldId id="588" r:id="rId48"/>
    <p:sldId id="589" r:id="rId49"/>
    <p:sldId id="590" r:id="rId50"/>
    <p:sldId id="601" r:id="rId51"/>
    <p:sldId id="604" r:id="rId52"/>
    <p:sldId id="602" r:id="rId53"/>
    <p:sldId id="605" r:id="rId54"/>
    <p:sldId id="606" r:id="rId55"/>
    <p:sldId id="607" r:id="rId56"/>
    <p:sldId id="608" r:id="rId57"/>
    <p:sldId id="609" r:id="rId58"/>
    <p:sldId id="610" r:id="rId59"/>
    <p:sldId id="611" r:id="rId60"/>
    <p:sldId id="613" r:id="rId61"/>
    <p:sldId id="614" r:id="rId62"/>
    <p:sldId id="615" r:id="rId63"/>
    <p:sldId id="616" r:id="rId64"/>
    <p:sldId id="617" r:id="rId65"/>
    <p:sldId id="618" r:id="rId66"/>
    <p:sldId id="619" r:id="rId67"/>
    <p:sldId id="620" r:id="rId68"/>
    <p:sldId id="621" r:id="rId69"/>
    <p:sldId id="622" r:id="rId70"/>
    <p:sldId id="623" r:id="rId71"/>
    <p:sldId id="624" r:id="rId72"/>
    <p:sldId id="625" r:id="rId73"/>
    <p:sldId id="626" r:id="rId74"/>
    <p:sldId id="627" r:id="rId75"/>
    <p:sldId id="628" r:id="rId76"/>
    <p:sldId id="629" r:id="rId77"/>
    <p:sldId id="630" r:id="rId78"/>
    <p:sldId id="631" r:id="rId79"/>
    <p:sldId id="632" r:id="rId80"/>
    <p:sldId id="633" r:id="rId81"/>
    <p:sldId id="634" r:id="rId82"/>
    <p:sldId id="635" r:id="rId8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A67EDD-793D-374D-AE5C-84A82EE91EA0}">
          <p14:sldIdLst>
            <p14:sldId id="361"/>
          </p14:sldIdLst>
        </p14:section>
        <p14:section name="Overview" id="{72F17D13-B119-2E4E-A787-9152CCF02555}">
          <p14:sldIdLst>
            <p14:sldId id="598"/>
            <p14:sldId id="599"/>
            <p14:sldId id="475"/>
            <p14:sldId id="477"/>
            <p14:sldId id="478"/>
            <p14:sldId id="481"/>
            <p14:sldId id="600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</p14:sldIdLst>
        </p14:section>
        <p14:section name="can.Map API" id="{2A0D146C-16B6-2343-99A5-717B86A1AFCF}">
          <p14:sldIdLst>
            <p14:sldId id="601"/>
            <p14:sldId id="604"/>
            <p14:sldId id="602"/>
            <p14:sldId id="605"/>
            <p14:sldId id="606"/>
            <p14:sldId id="607"/>
            <p14:sldId id="608"/>
            <p14:sldId id="609"/>
            <p14:sldId id="610"/>
            <p14:sldId id="611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727"/>
    <a:srgbClr val="04008A"/>
    <a:srgbClr val="E9EBFF"/>
    <a:srgbClr val="FFF73E"/>
    <a:srgbClr val="EBD5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9" autoAdjust="0"/>
    <p:restoredTop sz="83535" autoAdjust="0"/>
  </p:normalViewPr>
  <p:slideViewPr>
    <p:cSldViewPr snapToGrid="0" snapToObjects="1">
      <p:cViewPr>
        <p:scale>
          <a:sx n="108" d="100"/>
          <a:sy n="108" d="100"/>
        </p:scale>
        <p:origin x="-3112" y="-9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notesMaster" Target="notesMasters/notesMaster1.xml"/><Relationship Id="rId85" Type="http://schemas.openxmlformats.org/officeDocument/2006/relationships/printerSettings" Target="printerSettings/printerSettings1.bin"/><Relationship Id="rId86" Type="http://schemas.openxmlformats.org/officeDocument/2006/relationships/presProps" Target="presProps.xml"/><Relationship Id="rId87" Type="http://schemas.openxmlformats.org/officeDocument/2006/relationships/viewProps" Target="viewProps.xml"/><Relationship Id="rId88" Type="http://schemas.openxmlformats.org/officeDocument/2006/relationships/theme" Target="theme/theme1.xml"/><Relationship Id="rId8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CC519-64B0-4F4C-80C8-BE56719C7383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20603-011C-D745-B624-B7565595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47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 am Justin Meyer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Welcome to the first </a:t>
            </a:r>
            <a:r>
              <a:rPr lang="en-US" dirty="0" err="1" smtClean="0"/>
              <a:t>CanJS</a:t>
            </a:r>
            <a:r>
              <a:rPr lang="en-US" dirty="0" smtClean="0"/>
              <a:t> </a:t>
            </a:r>
            <a:r>
              <a:rPr lang="en-US" dirty="0" err="1" smtClean="0"/>
              <a:t>meetup</a:t>
            </a:r>
            <a:r>
              <a:rPr lang="en-US" dirty="0" smtClean="0"/>
              <a:t>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Today</a:t>
            </a:r>
            <a:r>
              <a:rPr lang="en-US" baseline="0" dirty="0" smtClean="0"/>
              <a:t> we are going to talk: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 bit about the goals for these </a:t>
            </a:r>
            <a:r>
              <a:rPr lang="en-US" baseline="0" dirty="0" err="1" smtClean="0"/>
              <a:t>meetups</a:t>
            </a:r>
            <a:r>
              <a:rPr lang="en-US" baseline="0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Give an introduction to </a:t>
            </a:r>
            <a:r>
              <a:rPr lang="en-US" baseline="0" dirty="0" err="1" smtClean="0"/>
              <a:t>CanJS</a:t>
            </a:r>
            <a:r>
              <a:rPr lang="en-US" baseline="0" dirty="0" smtClean="0"/>
              <a:t> 2.0 while we build </a:t>
            </a:r>
            <a:r>
              <a:rPr lang="en-US" baseline="0" dirty="0" err="1" smtClean="0"/>
              <a:t>TodoMVC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CanJS</a:t>
            </a:r>
            <a:r>
              <a:rPr lang="en-US" baseline="0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Finally, we’ll end with QA and</a:t>
            </a:r>
            <a:r>
              <a:rPr lang="en-US" baseline="0" dirty="0" smtClean="0"/>
              <a:t> an open forum for questions.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97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82049-C185-7C4F-9BCE-39B0ED5B2C3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01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82049-C185-7C4F-9BCE-39B0ED5B2C3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01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82049-C185-7C4F-9BCE-39B0ED5B2C3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01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82049-C185-7C4F-9BCE-39B0ED5B2C3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01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Not passing an object is the same as passing an empty object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The observer pattern is basically pub-sub / events, but when state changes.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The subject in this definition we call Observables.  Observables contain that state.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Lets take a look at 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CanJS</a:t>
            </a:r>
            <a:r>
              <a:rPr lang="en-GB" sz="1800" baseline="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’s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observables …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baseline="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can.Map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,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which makes objects observable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can.List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makes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Array’s observable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And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GB" sz="1800" baseline="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can.compute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can make other values observable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And can make values derived from other observables observable.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An example use case of an observable might be a Timer observable that’s time property is </a:t>
            </a:r>
          </a:p>
          <a:p>
            <a:r>
              <a:rPr lang="en-US" sz="1800" baseline="0" dirty="0" smtClean="0"/>
              <a:t>used to update a Digital clock and calendar.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Show Demo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98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A221-11DC-C347-8124-0FB71A39D5A0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4445-3532-314C-B3C9-04A15D34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1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A221-11DC-C347-8124-0FB71A39D5A0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4445-3532-314C-B3C9-04A15D34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A221-11DC-C347-8124-0FB71A39D5A0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4445-3532-314C-B3C9-04A15D34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0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A221-11DC-C347-8124-0FB71A39D5A0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4445-3532-314C-B3C9-04A15D34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5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A221-11DC-C347-8124-0FB71A39D5A0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4445-3532-314C-B3C9-04A15D34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7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A221-11DC-C347-8124-0FB71A39D5A0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4445-3532-314C-B3C9-04A15D34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2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A221-11DC-C347-8124-0FB71A39D5A0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4445-3532-314C-B3C9-04A15D34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8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A221-11DC-C347-8124-0FB71A39D5A0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4445-3532-314C-B3C9-04A15D34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A221-11DC-C347-8124-0FB71A39D5A0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4445-3532-314C-B3C9-04A15D34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4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A221-11DC-C347-8124-0FB71A39D5A0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4445-3532-314C-B3C9-04A15D34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7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A221-11DC-C347-8124-0FB71A39D5A0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4445-3532-314C-B3C9-04A15D34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2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0A221-11DC-C347-8124-0FB71A39D5A0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34445-3532-314C-B3C9-04A15D3467D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20" y="6454512"/>
            <a:ext cx="861812" cy="2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8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jp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jp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434" y="6411192"/>
            <a:ext cx="16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@</a:t>
            </a:r>
            <a:r>
              <a:rPr lang="en-US" dirty="0" err="1" smtClean="0">
                <a:solidFill>
                  <a:srgbClr val="0000FF"/>
                </a:solidFill>
              </a:rPr>
              <a:t>justinbmeyer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1801" y="1779796"/>
            <a:ext cx="82390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CanJS</a:t>
            </a:r>
            <a:r>
              <a:rPr lang="en-US" sz="2800" dirty="0"/>
              <a:t> </a:t>
            </a:r>
            <a:r>
              <a:rPr lang="en-US" sz="2800" dirty="0" err="1" smtClean="0"/>
              <a:t>Meetup</a:t>
            </a:r>
            <a:r>
              <a:rPr lang="en-US" sz="2800" dirty="0" smtClean="0"/>
              <a:t> #2 – </a:t>
            </a:r>
            <a:r>
              <a:rPr lang="en-US" sz="2800" dirty="0" err="1" smtClean="0"/>
              <a:t>can.Map</a:t>
            </a:r>
            <a:r>
              <a:rPr lang="en-US" sz="2800" dirty="0" smtClean="0"/>
              <a:t> and </a:t>
            </a:r>
            <a:r>
              <a:rPr lang="en-US" sz="2800" dirty="0" err="1" smtClean="0"/>
              <a:t>can.List</a:t>
            </a:r>
            <a:endParaRPr lang="en-US" sz="2800" dirty="0" smtClean="0"/>
          </a:p>
          <a:p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Observable Overview</a:t>
            </a:r>
          </a:p>
          <a:p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err="1" smtClean="0"/>
              <a:t>can.Map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err="1" smtClean="0"/>
              <a:t>can.List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ATM</a:t>
            </a:r>
          </a:p>
          <a:p>
            <a:pPr lvl="1"/>
            <a:endParaRPr lang="en-US" sz="2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58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rchr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" y="1012792"/>
            <a:ext cx="9144001" cy="669891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93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rchr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" y="1682683"/>
            <a:ext cx="1888883" cy="5175317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1012792"/>
            <a:ext cx="9144001" cy="669891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17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rchr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" y="1682683"/>
            <a:ext cx="1888883" cy="5175317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1012792"/>
            <a:ext cx="9144001" cy="669891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88882" y="1682683"/>
            <a:ext cx="7255118" cy="5175317"/>
          </a:xfrm>
          <a:prstGeom prst="rect">
            <a:avLst/>
          </a:prstGeom>
          <a:solidFill>
            <a:schemeClr val="accent3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34410" y="1518280"/>
            <a:ext cx="5940949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16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 in </a:t>
            </a:r>
            <a:r>
              <a:rPr lang="en-US" sz="1600" dirty="0" err="1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search.js</a:t>
            </a:r>
            <a:endParaRPr lang="en-US" sz="1600" dirty="0">
              <a:solidFill>
                <a:srgbClr val="008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formSubmitted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6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6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this.element.formParams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history.add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searchResults.update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48276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rchr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" y="1682683"/>
            <a:ext cx="1888883" cy="5175317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1012792"/>
            <a:ext cx="9144001" cy="669891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88882" y="1682683"/>
            <a:ext cx="7255118" cy="5175317"/>
          </a:xfrm>
          <a:prstGeom prst="rect">
            <a:avLst/>
          </a:prstGeom>
          <a:solidFill>
            <a:schemeClr val="accent3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036876" y="1404022"/>
            <a:ext cx="2700700" cy="2647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34410" y="1518280"/>
            <a:ext cx="5940949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16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 in </a:t>
            </a:r>
            <a:r>
              <a:rPr lang="en-US" sz="1600" dirty="0" err="1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search.js</a:t>
            </a:r>
            <a:endParaRPr lang="en-US" sz="1600" dirty="0">
              <a:solidFill>
                <a:srgbClr val="008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formSubmitted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6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6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this.element.formParams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history.add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searchResults.update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221469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rchr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" y="1682683"/>
            <a:ext cx="1888883" cy="5175317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1012792"/>
            <a:ext cx="9144001" cy="669891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88882" y="1682683"/>
            <a:ext cx="7255118" cy="5175317"/>
          </a:xfrm>
          <a:prstGeom prst="rect">
            <a:avLst/>
          </a:prstGeom>
          <a:solidFill>
            <a:schemeClr val="accent3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036876" y="1404022"/>
            <a:ext cx="2700700" cy="2647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37576" y="1404021"/>
            <a:ext cx="1583446" cy="2818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36876" y="5046640"/>
            <a:ext cx="597180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16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 in </a:t>
            </a:r>
            <a:r>
              <a:rPr lang="en-US" sz="1600" dirty="0" err="1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history.js</a:t>
            </a:r>
            <a:endParaRPr lang="en-US" sz="1600" dirty="0">
              <a:solidFill>
                <a:srgbClr val="008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historyItemClicked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6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this.element.data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6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'search'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searchForm.add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searchResults.update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34410" y="1518280"/>
            <a:ext cx="5940949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16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 in </a:t>
            </a:r>
            <a:r>
              <a:rPr lang="en-US" sz="1600" dirty="0" err="1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search.js</a:t>
            </a:r>
            <a:endParaRPr lang="en-US" sz="1600" dirty="0">
              <a:solidFill>
                <a:srgbClr val="008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formSubmitted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6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6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this.element.formParams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history.add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searchResults.update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351421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rchr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" y="1682683"/>
            <a:ext cx="1888883" cy="5175317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1012792"/>
            <a:ext cx="9144001" cy="669891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88882" y="1682683"/>
            <a:ext cx="7255118" cy="5175317"/>
          </a:xfrm>
          <a:prstGeom prst="rect">
            <a:avLst/>
          </a:prstGeom>
          <a:solidFill>
            <a:schemeClr val="accent3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036876" y="1404022"/>
            <a:ext cx="2700700" cy="2647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37576" y="1404021"/>
            <a:ext cx="1583446" cy="2818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036876" y="1404022"/>
            <a:ext cx="3006136" cy="2936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36876" y="5046640"/>
            <a:ext cx="597180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16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 in </a:t>
            </a:r>
            <a:r>
              <a:rPr lang="en-US" sz="1600" dirty="0" err="1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history.js</a:t>
            </a:r>
            <a:endParaRPr lang="en-US" sz="1600" dirty="0">
              <a:solidFill>
                <a:srgbClr val="008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historyItemClicked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6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this.element.data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6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'search'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searchForm.add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searchResults.update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5225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rchr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" y="1682683"/>
            <a:ext cx="1888883" cy="5175317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1012792"/>
            <a:ext cx="9144001" cy="669891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88882" y="1682683"/>
            <a:ext cx="7255118" cy="5175317"/>
          </a:xfrm>
          <a:prstGeom prst="rect">
            <a:avLst/>
          </a:prstGeom>
          <a:solidFill>
            <a:schemeClr val="accent3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036876" y="1404022"/>
            <a:ext cx="2700700" cy="2647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37576" y="1404021"/>
            <a:ext cx="1583446" cy="2818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36876" y="4340676"/>
            <a:ext cx="42198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036876" y="1404022"/>
            <a:ext cx="3006136" cy="2936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36876" y="5046640"/>
            <a:ext cx="597180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16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 in </a:t>
            </a:r>
            <a:r>
              <a:rPr lang="en-US" sz="1600" dirty="0" err="1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history.js</a:t>
            </a:r>
            <a:endParaRPr lang="en-US" sz="1600" dirty="0">
              <a:solidFill>
                <a:srgbClr val="008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historyItemClicked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6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this.element.data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6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'search'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searchForm.add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searchResults.update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4229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17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302" y="2315027"/>
            <a:ext cx="2459566" cy="289379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09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302" y="2315027"/>
            <a:ext cx="2459566" cy="289379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59788" y="2315027"/>
            <a:ext cx="1502750" cy="289379"/>
          </a:xfrm>
          <a:prstGeom prst="rect">
            <a:avLst/>
          </a:prstGeom>
          <a:solidFill>
            <a:schemeClr val="accent2">
              <a:lumMod val="40000"/>
              <a:lumOff val="6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0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Observer Pattern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800" i="1" dirty="0" smtClean="0">
                <a:latin typeface="Lato Regular"/>
                <a:cs typeface="Lato Regular"/>
              </a:rPr>
              <a:t>A pattern in which an object, called the subject, maintains a list of its dependents, called observers, and notifies them automatically of any state changes.</a:t>
            </a:r>
          </a:p>
          <a:p>
            <a:endParaRPr lang="en-GB" sz="2800" i="1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3416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302" y="2315027"/>
            <a:ext cx="2459566" cy="289379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59788" y="2315027"/>
            <a:ext cx="1502750" cy="289379"/>
          </a:xfrm>
          <a:prstGeom prst="rect">
            <a:avLst/>
          </a:prstGeom>
          <a:solidFill>
            <a:schemeClr val="accent2">
              <a:lumMod val="40000"/>
              <a:lumOff val="6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62538" y="2315027"/>
            <a:ext cx="819537" cy="289379"/>
          </a:xfrm>
          <a:prstGeom prst="rect">
            <a:avLst/>
          </a:prstGeom>
          <a:solidFill>
            <a:schemeClr val="accent5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0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302" y="2315027"/>
            <a:ext cx="2459566" cy="289379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59788" y="2315027"/>
            <a:ext cx="1502750" cy="289379"/>
          </a:xfrm>
          <a:prstGeom prst="rect">
            <a:avLst/>
          </a:prstGeom>
          <a:solidFill>
            <a:schemeClr val="accent2">
              <a:lumMod val="40000"/>
              <a:lumOff val="6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62538" y="2315027"/>
            <a:ext cx="819537" cy="289379"/>
          </a:xfrm>
          <a:prstGeom prst="rect">
            <a:avLst/>
          </a:prstGeom>
          <a:solidFill>
            <a:schemeClr val="accent5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302" y="2604405"/>
            <a:ext cx="9017772" cy="3658679"/>
          </a:xfrm>
          <a:prstGeom prst="rect">
            <a:avLst/>
          </a:prstGeom>
          <a:solidFill>
            <a:srgbClr val="FF66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3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302" y="2315027"/>
            <a:ext cx="2459566" cy="289379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263083"/>
            <a:ext cx="8841578" cy="406399"/>
          </a:xfrm>
          <a:prstGeom prst="rect">
            <a:avLst/>
          </a:prstGeom>
          <a:solidFill>
            <a:srgbClr val="C3D69B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59788" y="2315027"/>
            <a:ext cx="1502750" cy="289379"/>
          </a:xfrm>
          <a:prstGeom prst="rect">
            <a:avLst/>
          </a:prstGeom>
          <a:solidFill>
            <a:schemeClr val="accent2">
              <a:lumMod val="40000"/>
              <a:lumOff val="6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62538" y="2315027"/>
            <a:ext cx="819537" cy="289379"/>
          </a:xfrm>
          <a:prstGeom prst="rect">
            <a:avLst/>
          </a:prstGeom>
          <a:solidFill>
            <a:schemeClr val="accent5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302" y="2604405"/>
            <a:ext cx="9017772" cy="3658679"/>
          </a:xfrm>
          <a:prstGeom prst="rect">
            <a:avLst/>
          </a:prstGeom>
          <a:solidFill>
            <a:srgbClr val="FF66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08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302" y="2315027"/>
            <a:ext cx="2459566" cy="289379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263083"/>
            <a:ext cx="8841578" cy="406399"/>
          </a:xfrm>
          <a:prstGeom prst="rect">
            <a:avLst/>
          </a:prstGeom>
          <a:solidFill>
            <a:srgbClr val="C3D69B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59788" y="2315027"/>
            <a:ext cx="1502750" cy="289379"/>
          </a:xfrm>
          <a:prstGeom prst="rect">
            <a:avLst/>
          </a:prstGeom>
          <a:solidFill>
            <a:schemeClr val="accent2">
              <a:lumMod val="40000"/>
              <a:lumOff val="6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62538" y="2315027"/>
            <a:ext cx="819537" cy="289379"/>
          </a:xfrm>
          <a:prstGeom prst="rect">
            <a:avLst/>
          </a:prstGeom>
          <a:solidFill>
            <a:schemeClr val="accent5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302" y="2604405"/>
            <a:ext cx="9017772" cy="3658679"/>
          </a:xfrm>
          <a:prstGeom prst="rect">
            <a:avLst/>
          </a:prstGeom>
          <a:solidFill>
            <a:srgbClr val="FF66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93350" y="6263083"/>
            <a:ext cx="240496" cy="406400"/>
          </a:xfrm>
          <a:prstGeom prst="rect">
            <a:avLst/>
          </a:prstGeom>
          <a:solidFill>
            <a:schemeClr val="accent5">
              <a:lumMod val="75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31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0" y="2315027"/>
            <a:ext cx="9082074" cy="4557655"/>
            <a:chOff x="0" y="1736270"/>
            <a:chExt cx="9082074" cy="3418241"/>
          </a:xfrm>
        </p:grpSpPr>
        <p:sp>
          <p:nvSpPr>
            <p:cNvPr id="4" name="Rectangle 3"/>
            <p:cNvSpPr/>
            <p:nvPr/>
          </p:nvSpPr>
          <p:spPr>
            <a:xfrm>
              <a:off x="64302" y="1736270"/>
              <a:ext cx="2459566" cy="217034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4697312"/>
              <a:ext cx="8841578" cy="304799"/>
            </a:xfrm>
            <a:prstGeom prst="rect">
              <a:avLst/>
            </a:prstGeom>
            <a:solidFill>
              <a:srgbClr val="C3D69B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759788" y="1736270"/>
              <a:ext cx="1502750" cy="21703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262537" y="1736270"/>
              <a:ext cx="819537" cy="21703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302" y="1953303"/>
              <a:ext cx="9017772" cy="2744009"/>
            </a:xfrm>
            <a:prstGeom prst="rect">
              <a:avLst/>
            </a:prstGeom>
            <a:solidFill>
              <a:srgbClr val="FF66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793350" y="4697312"/>
              <a:ext cx="240496" cy="304800"/>
            </a:xfrm>
            <a:prstGeom prst="rect">
              <a:avLst/>
            </a:prstGeom>
            <a:solidFill>
              <a:schemeClr val="accent5">
                <a:lumMod val="75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2400" y="5002112"/>
              <a:ext cx="8841578" cy="152399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9174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0" y="2315027"/>
            <a:ext cx="9082074" cy="4557655"/>
            <a:chOff x="0" y="1736270"/>
            <a:chExt cx="9082074" cy="3418241"/>
          </a:xfrm>
        </p:grpSpPr>
        <p:sp>
          <p:nvSpPr>
            <p:cNvPr id="48" name="Rectangle 47"/>
            <p:cNvSpPr/>
            <p:nvPr/>
          </p:nvSpPr>
          <p:spPr>
            <a:xfrm>
              <a:off x="64302" y="1736270"/>
              <a:ext cx="2459566" cy="217034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0" y="4697312"/>
              <a:ext cx="8841578" cy="304799"/>
            </a:xfrm>
            <a:prstGeom prst="rect">
              <a:avLst/>
            </a:prstGeom>
            <a:solidFill>
              <a:srgbClr val="C3D69B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759788" y="1736270"/>
              <a:ext cx="1502750" cy="21703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262537" y="1736270"/>
              <a:ext cx="819537" cy="21703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4302" y="1953303"/>
              <a:ext cx="9017772" cy="2744009"/>
            </a:xfrm>
            <a:prstGeom prst="rect">
              <a:avLst/>
            </a:prstGeom>
            <a:solidFill>
              <a:srgbClr val="FF66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3350" y="4697312"/>
              <a:ext cx="240496" cy="304800"/>
            </a:xfrm>
            <a:prstGeom prst="rect">
              <a:avLst/>
            </a:prstGeom>
            <a:solidFill>
              <a:schemeClr val="accent5">
                <a:lumMod val="75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52400" y="5002112"/>
              <a:ext cx="8841578" cy="152399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1527182" y="2561535"/>
            <a:ext cx="2837342" cy="4179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7183" y="2561535"/>
            <a:ext cx="7282245" cy="3879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527182" y="2432925"/>
            <a:ext cx="5642534" cy="128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27183" y="2561535"/>
            <a:ext cx="67115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527182" y="2561535"/>
            <a:ext cx="3641122" cy="1404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27183" y="2561535"/>
            <a:ext cx="747515" cy="3986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202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0" y="2315027"/>
            <a:ext cx="9082074" cy="4557655"/>
            <a:chOff x="0" y="1736270"/>
            <a:chExt cx="9082074" cy="3418241"/>
          </a:xfrm>
        </p:grpSpPr>
        <p:sp>
          <p:nvSpPr>
            <p:cNvPr id="23" name="Rectangle 22"/>
            <p:cNvSpPr/>
            <p:nvPr/>
          </p:nvSpPr>
          <p:spPr>
            <a:xfrm>
              <a:off x="64302" y="1736270"/>
              <a:ext cx="2459566" cy="217034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4697312"/>
              <a:ext cx="8841578" cy="304799"/>
            </a:xfrm>
            <a:prstGeom prst="rect">
              <a:avLst/>
            </a:prstGeom>
            <a:solidFill>
              <a:srgbClr val="C3D69B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759788" y="1736270"/>
              <a:ext cx="1502750" cy="21703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262537" y="1736270"/>
              <a:ext cx="819537" cy="21703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4302" y="1953303"/>
              <a:ext cx="9017772" cy="2744009"/>
            </a:xfrm>
            <a:prstGeom prst="rect">
              <a:avLst/>
            </a:prstGeom>
            <a:solidFill>
              <a:srgbClr val="FF66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793350" y="4697312"/>
              <a:ext cx="240496" cy="304800"/>
            </a:xfrm>
            <a:prstGeom prst="rect">
              <a:avLst/>
            </a:prstGeom>
            <a:solidFill>
              <a:schemeClr val="accent5">
                <a:lumMod val="75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2400" y="5002112"/>
              <a:ext cx="8841578" cy="152399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1527182" y="2561535"/>
            <a:ext cx="2837342" cy="4179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7183" y="2561535"/>
            <a:ext cx="7282245" cy="3879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527182" y="2432925"/>
            <a:ext cx="5642534" cy="128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27183" y="2561535"/>
            <a:ext cx="67115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527182" y="2561535"/>
            <a:ext cx="3641122" cy="1404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27183" y="2561535"/>
            <a:ext cx="747515" cy="3986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768316" y="2561535"/>
            <a:ext cx="7258133" cy="3879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8335197" y="2561535"/>
            <a:ext cx="691252" cy="3879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7169716" y="2432924"/>
            <a:ext cx="1856734" cy="40084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296909" y="3965557"/>
            <a:ext cx="3729540" cy="24757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347037" y="6441351"/>
            <a:ext cx="6679412" cy="107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35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0" y="2315027"/>
            <a:ext cx="9082074" cy="4557655"/>
            <a:chOff x="0" y="1736270"/>
            <a:chExt cx="9082074" cy="3418241"/>
          </a:xfrm>
        </p:grpSpPr>
        <p:sp>
          <p:nvSpPr>
            <p:cNvPr id="25" name="Rectangle 24"/>
            <p:cNvSpPr/>
            <p:nvPr/>
          </p:nvSpPr>
          <p:spPr>
            <a:xfrm>
              <a:off x="64302" y="1736270"/>
              <a:ext cx="2459566" cy="217034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0" y="4697312"/>
              <a:ext cx="8841578" cy="304799"/>
            </a:xfrm>
            <a:prstGeom prst="rect">
              <a:avLst/>
            </a:prstGeom>
            <a:solidFill>
              <a:srgbClr val="C3D69B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59788" y="1736270"/>
              <a:ext cx="1502750" cy="21703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262537" y="1736270"/>
              <a:ext cx="819537" cy="21703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4302" y="1953303"/>
              <a:ext cx="9017772" cy="2744009"/>
            </a:xfrm>
            <a:prstGeom prst="rect">
              <a:avLst/>
            </a:prstGeom>
            <a:solidFill>
              <a:srgbClr val="FF66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793350" y="4697312"/>
              <a:ext cx="240496" cy="304800"/>
            </a:xfrm>
            <a:prstGeom prst="rect">
              <a:avLst/>
            </a:prstGeom>
            <a:solidFill>
              <a:schemeClr val="accent5">
                <a:lumMod val="75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2400" y="5002112"/>
              <a:ext cx="8841578" cy="152399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1527182" y="2561535"/>
            <a:ext cx="2837342" cy="4179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7183" y="2561535"/>
            <a:ext cx="7282245" cy="3879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527182" y="2432925"/>
            <a:ext cx="5642534" cy="128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27183" y="2561536"/>
            <a:ext cx="680801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527182" y="2561535"/>
            <a:ext cx="3641122" cy="1404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27183" y="2561535"/>
            <a:ext cx="747515" cy="3986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768316" y="2561535"/>
            <a:ext cx="7258133" cy="3879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8335197" y="2561535"/>
            <a:ext cx="691252" cy="3879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7169716" y="2432924"/>
            <a:ext cx="1856734" cy="40084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436865" y="3965557"/>
            <a:ext cx="860044" cy="2775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347037" y="6548525"/>
            <a:ext cx="2089828" cy="192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296909" y="3965557"/>
            <a:ext cx="3729540" cy="24757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1768317" y="2561535"/>
            <a:ext cx="2668549" cy="4179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436865" y="2561536"/>
            <a:ext cx="3898332" cy="4179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347037" y="6441351"/>
            <a:ext cx="6679412" cy="107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708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/>
          <p:cNvPicPr>
            <a:picLocks noGrp="1" noChangeAspect="1"/>
          </p:cNvPicPr>
          <p:nvPr>
            <p:ph idx="1"/>
          </p:nvPr>
        </p:nvPicPr>
        <p:blipFill>
          <a:blip r:embed="rId2"/>
          <a:srcRect t="17413" b="17413"/>
          <a:stretch>
            <a:fillRect/>
          </a:stretch>
        </p:blipFill>
        <p:spPr/>
      </p:pic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0" y="2315027"/>
            <a:ext cx="9082074" cy="4557655"/>
            <a:chOff x="0" y="1736270"/>
            <a:chExt cx="9082074" cy="3418241"/>
          </a:xfrm>
        </p:grpSpPr>
        <p:sp>
          <p:nvSpPr>
            <p:cNvPr id="32" name="Rectangle 31"/>
            <p:cNvSpPr/>
            <p:nvPr/>
          </p:nvSpPr>
          <p:spPr>
            <a:xfrm>
              <a:off x="64302" y="1736270"/>
              <a:ext cx="2459566" cy="217034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0" y="4697312"/>
              <a:ext cx="8841578" cy="304799"/>
            </a:xfrm>
            <a:prstGeom prst="rect">
              <a:avLst/>
            </a:prstGeom>
            <a:solidFill>
              <a:srgbClr val="C3D69B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59788" y="1736270"/>
              <a:ext cx="1502750" cy="21703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62537" y="1736270"/>
              <a:ext cx="819537" cy="21703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302" y="1953303"/>
              <a:ext cx="9017772" cy="2744009"/>
            </a:xfrm>
            <a:prstGeom prst="rect">
              <a:avLst/>
            </a:prstGeom>
            <a:solidFill>
              <a:srgbClr val="FF66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793350" y="4697312"/>
              <a:ext cx="240496" cy="304800"/>
            </a:xfrm>
            <a:prstGeom prst="rect">
              <a:avLst/>
            </a:prstGeom>
            <a:solidFill>
              <a:schemeClr val="accent5">
                <a:lumMod val="75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2400" y="5002112"/>
              <a:ext cx="8841578" cy="152399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1527182" y="2561535"/>
            <a:ext cx="2837342" cy="4179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7183" y="2561535"/>
            <a:ext cx="7282245" cy="3879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527182" y="2432925"/>
            <a:ext cx="5642534" cy="128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27183" y="2561536"/>
            <a:ext cx="680801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527182" y="2561535"/>
            <a:ext cx="3641122" cy="1404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27183" y="2561535"/>
            <a:ext cx="747515" cy="3986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768316" y="2561535"/>
            <a:ext cx="7258133" cy="3879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8335197" y="2561535"/>
            <a:ext cx="691252" cy="3879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7169716" y="2432924"/>
            <a:ext cx="1856734" cy="40084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436865" y="3965557"/>
            <a:ext cx="860044" cy="2775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347037" y="6548525"/>
            <a:ext cx="2089828" cy="192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296909" y="3965557"/>
            <a:ext cx="3729540" cy="24757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1768317" y="2561535"/>
            <a:ext cx="2668549" cy="4179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507303" y="2432925"/>
            <a:ext cx="1302124" cy="4008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768317" y="2432925"/>
            <a:ext cx="5738987" cy="128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436865" y="2561536"/>
            <a:ext cx="3898332" cy="4179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5296909" y="2432924"/>
            <a:ext cx="2210394" cy="1532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436865" y="2432925"/>
            <a:ext cx="3070438" cy="4308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07303" y="2432925"/>
            <a:ext cx="827894" cy="128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347037" y="2432925"/>
            <a:ext cx="5160266" cy="41156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347037" y="6441351"/>
            <a:ext cx="6679412" cy="107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482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76833" y="248893"/>
            <a:ext cx="849645" cy="1015799"/>
            <a:chOff x="369738" y="389894"/>
            <a:chExt cx="1149406" cy="956556"/>
          </a:xfrm>
        </p:grpSpPr>
        <p:sp>
          <p:nvSpPr>
            <p:cNvPr id="10" name="Isosceles Triangle 9"/>
            <p:cNvSpPr/>
            <p:nvPr/>
          </p:nvSpPr>
          <p:spPr>
            <a:xfrm>
              <a:off x="434041" y="462239"/>
              <a:ext cx="1004725" cy="811867"/>
            </a:xfrm>
            <a:prstGeom prst="triangl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390539" y="1201761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67763" y="389894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9738" y="1201761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227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Observer Pattern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6425" y="3152526"/>
            <a:ext cx="73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76425" y="4622570"/>
            <a:ext cx="73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815836" y="3350401"/>
            <a:ext cx="1641501" cy="1641501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Lato Regular"/>
              <a:cs typeface="Lato 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2628" y="4001875"/>
            <a:ext cx="1247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Lato Regular"/>
                <a:cs typeface="Lato Regular"/>
              </a:rPr>
              <a:t>Observable</a:t>
            </a:r>
          </a:p>
        </p:txBody>
      </p:sp>
      <p:cxnSp>
        <p:nvCxnSpPr>
          <p:cNvPr id="10" name="Straight Arrow Connector 9"/>
          <p:cNvCxnSpPr>
            <a:stCxn id="8" idx="6"/>
            <a:endCxn id="12" idx="1"/>
          </p:cNvCxnSpPr>
          <p:nvPr/>
        </p:nvCxnSpPr>
        <p:spPr>
          <a:xfrm flipV="1">
            <a:off x="3457337" y="2995402"/>
            <a:ext cx="1872294" cy="117575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6"/>
            <a:endCxn id="13" idx="1"/>
          </p:cNvCxnSpPr>
          <p:nvPr/>
        </p:nvCxnSpPr>
        <p:spPr>
          <a:xfrm>
            <a:off x="3457337" y="4171152"/>
            <a:ext cx="1872294" cy="898548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29631" y="2653612"/>
            <a:ext cx="2381324" cy="6835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29631" y="4727910"/>
            <a:ext cx="2381324" cy="6835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Observer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99619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x1-HS-150x15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48" y="242054"/>
            <a:ext cx="1418717" cy="189162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76833" y="248893"/>
            <a:ext cx="849645" cy="1015799"/>
            <a:chOff x="369738" y="389894"/>
            <a:chExt cx="1149406" cy="956556"/>
          </a:xfrm>
        </p:grpSpPr>
        <p:sp>
          <p:nvSpPr>
            <p:cNvPr id="10" name="Isosceles Triangle 9"/>
            <p:cNvSpPr/>
            <p:nvPr/>
          </p:nvSpPr>
          <p:spPr>
            <a:xfrm>
              <a:off x="434041" y="462239"/>
              <a:ext cx="1004725" cy="811867"/>
            </a:xfrm>
            <a:prstGeom prst="triangl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390539" y="1201761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67763" y="389894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9738" y="1201761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3170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226" y="488"/>
            <a:ext cx="2049482" cy="2824069"/>
          </a:xfrm>
          <a:prstGeom prst="rect">
            <a:avLst/>
          </a:prstGeom>
        </p:spPr>
      </p:pic>
      <p:pic>
        <p:nvPicPr>
          <p:cNvPr id="9" name="Picture 8" descr="pix1-HS-150x15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48" y="242054"/>
            <a:ext cx="1418717" cy="189162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76833" y="248893"/>
            <a:ext cx="849645" cy="1015799"/>
            <a:chOff x="369738" y="389894"/>
            <a:chExt cx="1149406" cy="956556"/>
          </a:xfrm>
        </p:grpSpPr>
        <p:sp>
          <p:nvSpPr>
            <p:cNvPr id="10" name="Isosceles Triangle 9"/>
            <p:cNvSpPr/>
            <p:nvPr/>
          </p:nvSpPr>
          <p:spPr>
            <a:xfrm>
              <a:off x="434041" y="462239"/>
              <a:ext cx="1004725" cy="811867"/>
            </a:xfrm>
            <a:prstGeom prst="triangl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390539" y="1201761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67763" y="389894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9738" y="1201761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056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226" y="488"/>
            <a:ext cx="2049482" cy="28240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709" y="567344"/>
            <a:ext cx="2379856" cy="3173141"/>
          </a:xfrm>
          <a:prstGeom prst="rect">
            <a:avLst/>
          </a:prstGeom>
        </p:spPr>
      </p:pic>
      <p:pic>
        <p:nvPicPr>
          <p:cNvPr id="9" name="Picture 8" descr="pix1-HS-150x15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48" y="242054"/>
            <a:ext cx="1418717" cy="189162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76833" y="248893"/>
            <a:ext cx="849645" cy="1015799"/>
            <a:chOff x="369738" y="389894"/>
            <a:chExt cx="1149406" cy="956556"/>
          </a:xfrm>
        </p:grpSpPr>
        <p:sp>
          <p:nvSpPr>
            <p:cNvPr id="10" name="Isosceles Triangle 9"/>
            <p:cNvSpPr/>
            <p:nvPr/>
          </p:nvSpPr>
          <p:spPr>
            <a:xfrm>
              <a:off x="434041" y="462239"/>
              <a:ext cx="1004725" cy="811867"/>
            </a:xfrm>
            <a:prstGeom prst="triangl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390539" y="1201761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67763" y="389894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9738" y="1201761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038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226" y="488"/>
            <a:ext cx="2049482" cy="28240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709" y="567344"/>
            <a:ext cx="2379856" cy="3173141"/>
          </a:xfrm>
          <a:prstGeom prst="rect">
            <a:avLst/>
          </a:prstGeom>
        </p:spPr>
      </p:pic>
      <p:pic>
        <p:nvPicPr>
          <p:cNvPr id="9" name="Picture 8" descr="pix1-HS-150x15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48" y="242054"/>
            <a:ext cx="1418717" cy="189162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76833" y="248893"/>
            <a:ext cx="849645" cy="1015799"/>
            <a:chOff x="369738" y="389894"/>
            <a:chExt cx="1149406" cy="956556"/>
          </a:xfrm>
        </p:grpSpPr>
        <p:sp>
          <p:nvSpPr>
            <p:cNvPr id="10" name="Isosceles Triangle 9"/>
            <p:cNvSpPr/>
            <p:nvPr/>
          </p:nvSpPr>
          <p:spPr>
            <a:xfrm>
              <a:off x="434041" y="462239"/>
              <a:ext cx="1004725" cy="811867"/>
            </a:xfrm>
            <a:prstGeom prst="triangl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390539" y="1201761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67763" y="389894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9738" y="1201761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image1.png (640×405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78" y="3333211"/>
            <a:ext cx="2628823" cy="352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26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226" y="488"/>
            <a:ext cx="2049482" cy="28240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709" y="567344"/>
            <a:ext cx="2379856" cy="3173141"/>
          </a:xfrm>
          <a:prstGeom prst="rect">
            <a:avLst/>
          </a:prstGeom>
        </p:spPr>
      </p:pic>
      <p:pic>
        <p:nvPicPr>
          <p:cNvPr id="9" name="Picture 8" descr="pix1-HS-150x15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48" y="242054"/>
            <a:ext cx="1418717" cy="189162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76833" y="248893"/>
            <a:ext cx="849645" cy="1015799"/>
            <a:chOff x="369738" y="389894"/>
            <a:chExt cx="1149406" cy="956556"/>
          </a:xfrm>
        </p:grpSpPr>
        <p:sp>
          <p:nvSpPr>
            <p:cNvPr id="10" name="Isosceles Triangle 9"/>
            <p:cNvSpPr/>
            <p:nvPr/>
          </p:nvSpPr>
          <p:spPr>
            <a:xfrm>
              <a:off x="434041" y="462239"/>
              <a:ext cx="1004725" cy="811867"/>
            </a:xfrm>
            <a:prstGeom prst="triangl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390539" y="1201761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67763" y="389894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9738" y="1201761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image1.png (640×405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78" y="3333211"/>
            <a:ext cx="2628823" cy="35247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4365" y="4332135"/>
            <a:ext cx="5852884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dist"/>
            <a:r>
              <a:rPr lang="en-US" sz="5400" b="1" spc="-3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cs typeface="Monaco"/>
              </a:rPr>
              <a:t>n ( n – 1 ) / 2</a:t>
            </a:r>
            <a:endParaRPr lang="en-US" sz="5400" b="1" spc="-3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06178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/>
          <p:cNvPicPr>
            <a:picLocks noGrp="1" noChangeAspect="1"/>
          </p:cNvPicPr>
          <p:nvPr>
            <p:ph idx="1"/>
          </p:nvPr>
        </p:nvPicPr>
        <p:blipFill>
          <a:blip r:embed="rId2"/>
          <a:srcRect t="17413" b="17413"/>
          <a:stretch>
            <a:fillRect/>
          </a:stretch>
        </p:blipFill>
        <p:spPr/>
      </p:pic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0" y="2315027"/>
            <a:ext cx="9082074" cy="4557655"/>
            <a:chOff x="0" y="1736270"/>
            <a:chExt cx="9082074" cy="3418241"/>
          </a:xfrm>
        </p:grpSpPr>
        <p:sp>
          <p:nvSpPr>
            <p:cNvPr id="32" name="Rectangle 31"/>
            <p:cNvSpPr/>
            <p:nvPr/>
          </p:nvSpPr>
          <p:spPr>
            <a:xfrm>
              <a:off x="64302" y="1736270"/>
              <a:ext cx="2459566" cy="217034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0" y="4697312"/>
              <a:ext cx="8841578" cy="304799"/>
            </a:xfrm>
            <a:prstGeom prst="rect">
              <a:avLst/>
            </a:prstGeom>
            <a:solidFill>
              <a:srgbClr val="C3D69B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59788" y="1736270"/>
              <a:ext cx="1502750" cy="21703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62537" y="1736270"/>
              <a:ext cx="819537" cy="21703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302" y="1953303"/>
              <a:ext cx="9017772" cy="2744009"/>
            </a:xfrm>
            <a:prstGeom prst="rect">
              <a:avLst/>
            </a:prstGeom>
            <a:solidFill>
              <a:srgbClr val="FF66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793350" y="4697312"/>
              <a:ext cx="240496" cy="304800"/>
            </a:xfrm>
            <a:prstGeom prst="rect">
              <a:avLst/>
            </a:prstGeom>
            <a:solidFill>
              <a:schemeClr val="accent5">
                <a:lumMod val="75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2400" y="5002112"/>
              <a:ext cx="8841578" cy="152399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1527182" y="2561535"/>
            <a:ext cx="2837342" cy="4179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7183" y="2561535"/>
            <a:ext cx="7282245" cy="3879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527182" y="2432925"/>
            <a:ext cx="5642534" cy="128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27183" y="2561536"/>
            <a:ext cx="680801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527182" y="2561535"/>
            <a:ext cx="3641122" cy="1404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27183" y="2561535"/>
            <a:ext cx="747515" cy="3986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768316" y="2561535"/>
            <a:ext cx="7258133" cy="3879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8335197" y="2561535"/>
            <a:ext cx="691252" cy="3879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7169716" y="2432924"/>
            <a:ext cx="1856734" cy="40084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436865" y="3965557"/>
            <a:ext cx="860044" cy="2775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347037" y="6548525"/>
            <a:ext cx="2089828" cy="192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296909" y="3965557"/>
            <a:ext cx="3729540" cy="24757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1768317" y="2561535"/>
            <a:ext cx="2668549" cy="4179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507303" y="2432925"/>
            <a:ext cx="1302124" cy="4008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768317" y="2432925"/>
            <a:ext cx="5738987" cy="128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436865" y="2561536"/>
            <a:ext cx="3898332" cy="4179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5296909" y="2432924"/>
            <a:ext cx="2210394" cy="1532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436865" y="2432925"/>
            <a:ext cx="3070438" cy="4308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07303" y="2432925"/>
            <a:ext cx="827894" cy="128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347037" y="2432925"/>
            <a:ext cx="5160266" cy="41156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347037" y="6441351"/>
            <a:ext cx="6679412" cy="107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07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0" y="2315027"/>
            <a:ext cx="9082074" cy="4557655"/>
            <a:chOff x="0" y="1736270"/>
            <a:chExt cx="9082074" cy="3418241"/>
          </a:xfrm>
        </p:grpSpPr>
        <p:sp>
          <p:nvSpPr>
            <p:cNvPr id="32" name="Rectangle 31"/>
            <p:cNvSpPr/>
            <p:nvPr/>
          </p:nvSpPr>
          <p:spPr>
            <a:xfrm>
              <a:off x="64302" y="1736270"/>
              <a:ext cx="2459566" cy="217034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0" y="4697312"/>
              <a:ext cx="8841578" cy="304799"/>
            </a:xfrm>
            <a:prstGeom prst="rect">
              <a:avLst/>
            </a:prstGeom>
            <a:solidFill>
              <a:srgbClr val="C3D69B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59788" y="1736270"/>
              <a:ext cx="1502750" cy="21703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62537" y="1736270"/>
              <a:ext cx="819537" cy="21703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302" y="1953303"/>
              <a:ext cx="9017772" cy="2744009"/>
            </a:xfrm>
            <a:prstGeom prst="rect">
              <a:avLst/>
            </a:prstGeom>
            <a:solidFill>
              <a:srgbClr val="FF66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793350" y="4697312"/>
              <a:ext cx="240496" cy="304800"/>
            </a:xfrm>
            <a:prstGeom prst="rect">
              <a:avLst/>
            </a:prstGeom>
            <a:solidFill>
              <a:schemeClr val="accent5">
                <a:lumMod val="75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2400" y="5002112"/>
              <a:ext cx="8841578" cy="152399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4501168" y="4072735"/>
            <a:ext cx="4983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501167" y="2561536"/>
            <a:ext cx="3834030" cy="1286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347037" y="4340677"/>
            <a:ext cx="1261934" cy="2207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Heart 24"/>
          <p:cNvSpPr/>
          <p:nvPr/>
        </p:nvSpPr>
        <p:spPr>
          <a:xfrm>
            <a:off x="3544669" y="3644025"/>
            <a:ext cx="956498" cy="1221820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527183" y="2604405"/>
            <a:ext cx="2017487" cy="11682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340412" y="2561536"/>
            <a:ext cx="2837343" cy="10824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3"/>
          </p:cNvCxnSpPr>
          <p:nvPr/>
        </p:nvCxnSpPr>
        <p:spPr>
          <a:xfrm flipH="1" flipV="1">
            <a:off x="4340412" y="4426418"/>
            <a:ext cx="4501167" cy="20398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4191000" y="4648200"/>
            <a:ext cx="245868" cy="20932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422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0" y="2315027"/>
            <a:ext cx="9082074" cy="4557655"/>
            <a:chOff x="0" y="1736270"/>
            <a:chExt cx="9082074" cy="3418241"/>
          </a:xfrm>
        </p:grpSpPr>
        <p:sp>
          <p:nvSpPr>
            <p:cNvPr id="32" name="Rectangle 31"/>
            <p:cNvSpPr/>
            <p:nvPr/>
          </p:nvSpPr>
          <p:spPr>
            <a:xfrm>
              <a:off x="64302" y="1736270"/>
              <a:ext cx="2459566" cy="217034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0" y="4697312"/>
              <a:ext cx="8841578" cy="304799"/>
            </a:xfrm>
            <a:prstGeom prst="rect">
              <a:avLst/>
            </a:prstGeom>
            <a:solidFill>
              <a:srgbClr val="C3D69B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59788" y="1736270"/>
              <a:ext cx="1502750" cy="21703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62537" y="1736270"/>
              <a:ext cx="819537" cy="21703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302" y="1953303"/>
              <a:ext cx="9017772" cy="2744009"/>
            </a:xfrm>
            <a:prstGeom prst="rect">
              <a:avLst/>
            </a:prstGeom>
            <a:solidFill>
              <a:srgbClr val="FF66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793350" y="4697312"/>
              <a:ext cx="240496" cy="304800"/>
            </a:xfrm>
            <a:prstGeom prst="rect">
              <a:avLst/>
            </a:prstGeom>
            <a:solidFill>
              <a:schemeClr val="accent5">
                <a:lumMod val="75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2400" y="5002112"/>
              <a:ext cx="8841578" cy="152399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4501168" y="4072735"/>
            <a:ext cx="498343" cy="0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501167" y="2561536"/>
            <a:ext cx="3834030" cy="1286125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347037" y="4340677"/>
            <a:ext cx="1261934" cy="2207849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Heart 24"/>
          <p:cNvSpPr/>
          <p:nvPr/>
        </p:nvSpPr>
        <p:spPr>
          <a:xfrm>
            <a:off x="3544669" y="3644025"/>
            <a:ext cx="956498" cy="1221820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527183" y="2604405"/>
            <a:ext cx="2017487" cy="1168232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340412" y="2561536"/>
            <a:ext cx="2837343" cy="1082488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3"/>
          </p:cNvCxnSpPr>
          <p:nvPr/>
        </p:nvCxnSpPr>
        <p:spPr>
          <a:xfrm flipH="1" flipV="1">
            <a:off x="4340412" y="4426418"/>
            <a:ext cx="4501167" cy="2039865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4191000" y="4648200"/>
            <a:ext cx="245868" cy="2093248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 rot="1271228">
            <a:off x="1548462" y="2617029"/>
            <a:ext cx="626271" cy="3131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24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0" y="2315027"/>
            <a:ext cx="9082074" cy="4557655"/>
            <a:chOff x="0" y="1736270"/>
            <a:chExt cx="9082074" cy="3418241"/>
          </a:xfrm>
        </p:grpSpPr>
        <p:sp>
          <p:nvSpPr>
            <p:cNvPr id="32" name="Rectangle 31"/>
            <p:cNvSpPr/>
            <p:nvPr/>
          </p:nvSpPr>
          <p:spPr>
            <a:xfrm>
              <a:off x="64302" y="1736270"/>
              <a:ext cx="2459566" cy="217034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0" y="4697312"/>
              <a:ext cx="8841578" cy="304799"/>
            </a:xfrm>
            <a:prstGeom prst="rect">
              <a:avLst/>
            </a:prstGeom>
            <a:solidFill>
              <a:srgbClr val="C3D69B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59788" y="1736270"/>
              <a:ext cx="1502750" cy="21703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62537" y="1736270"/>
              <a:ext cx="819537" cy="21703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302" y="1953303"/>
              <a:ext cx="9017772" cy="2744009"/>
            </a:xfrm>
            <a:prstGeom prst="rect">
              <a:avLst/>
            </a:prstGeom>
            <a:solidFill>
              <a:srgbClr val="FF66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793350" y="4697312"/>
              <a:ext cx="240496" cy="304800"/>
            </a:xfrm>
            <a:prstGeom prst="rect">
              <a:avLst/>
            </a:prstGeom>
            <a:solidFill>
              <a:schemeClr val="accent5">
                <a:lumMod val="75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2400" y="5002112"/>
              <a:ext cx="8841578" cy="152399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4501168" y="4072735"/>
            <a:ext cx="498343" cy="0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501167" y="2561536"/>
            <a:ext cx="3834030" cy="1286125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347037" y="4340677"/>
            <a:ext cx="1261934" cy="2207849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Heart 24"/>
          <p:cNvSpPr/>
          <p:nvPr/>
        </p:nvSpPr>
        <p:spPr>
          <a:xfrm>
            <a:off x="3544669" y="3644025"/>
            <a:ext cx="956498" cy="1221820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527183" y="2604405"/>
            <a:ext cx="2017487" cy="1168232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340412" y="2561536"/>
            <a:ext cx="2837343" cy="1082488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3"/>
          </p:cNvCxnSpPr>
          <p:nvPr/>
        </p:nvCxnSpPr>
        <p:spPr>
          <a:xfrm flipH="1" flipV="1">
            <a:off x="4340412" y="4426418"/>
            <a:ext cx="4501167" cy="2039865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4191000" y="4648200"/>
            <a:ext cx="245868" cy="2093248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 rot="1271228">
            <a:off x="2368317" y="3092594"/>
            <a:ext cx="626271" cy="3131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8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0" y="2315027"/>
            <a:ext cx="9082074" cy="4557655"/>
            <a:chOff x="0" y="1736270"/>
            <a:chExt cx="9082074" cy="3418241"/>
          </a:xfrm>
        </p:grpSpPr>
        <p:sp>
          <p:nvSpPr>
            <p:cNvPr id="32" name="Rectangle 31"/>
            <p:cNvSpPr/>
            <p:nvPr/>
          </p:nvSpPr>
          <p:spPr>
            <a:xfrm>
              <a:off x="64302" y="1736270"/>
              <a:ext cx="2459566" cy="217034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0" y="4697312"/>
              <a:ext cx="8841578" cy="304799"/>
            </a:xfrm>
            <a:prstGeom prst="rect">
              <a:avLst/>
            </a:prstGeom>
            <a:solidFill>
              <a:srgbClr val="C3D69B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59788" y="1736270"/>
              <a:ext cx="1502750" cy="21703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62537" y="1736270"/>
              <a:ext cx="819537" cy="21703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302" y="1953303"/>
              <a:ext cx="9017772" cy="2744009"/>
            </a:xfrm>
            <a:prstGeom prst="rect">
              <a:avLst/>
            </a:prstGeom>
            <a:solidFill>
              <a:srgbClr val="FF66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793350" y="4697312"/>
              <a:ext cx="240496" cy="304800"/>
            </a:xfrm>
            <a:prstGeom prst="rect">
              <a:avLst/>
            </a:prstGeom>
            <a:solidFill>
              <a:schemeClr val="accent5">
                <a:lumMod val="75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2400" y="5002112"/>
              <a:ext cx="8841578" cy="152399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4501168" y="4072735"/>
            <a:ext cx="498343" cy="0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501167" y="2561536"/>
            <a:ext cx="3834030" cy="1286125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347037" y="4340677"/>
            <a:ext cx="1261934" cy="2207849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Heart 24"/>
          <p:cNvSpPr/>
          <p:nvPr/>
        </p:nvSpPr>
        <p:spPr>
          <a:xfrm>
            <a:off x="3544669" y="3644025"/>
            <a:ext cx="956498" cy="1221820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527183" y="2604405"/>
            <a:ext cx="2017487" cy="1168232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340412" y="2561536"/>
            <a:ext cx="2837343" cy="1082488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3"/>
          </p:cNvCxnSpPr>
          <p:nvPr/>
        </p:nvCxnSpPr>
        <p:spPr>
          <a:xfrm flipH="1" flipV="1">
            <a:off x="4340412" y="4426418"/>
            <a:ext cx="4501167" cy="2039865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4191000" y="4648200"/>
            <a:ext cx="245868" cy="2093248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 rot="1271228">
            <a:off x="2961421" y="3487435"/>
            <a:ext cx="626271" cy="3131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10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51" y="1695058"/>
            <a:ext cx="8731521" cy="484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6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</a:t>
            </a:r>
            <a:r>
              <a:rPr lang="en-US" sz="28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ar</a:t>
            </a:r>
            <a:r>
              <a:rPr lang="en-US" sz="28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person </a:t>
            </a:r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8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new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can.Map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name:</a:t>
            </a:r>
            <a:r>
              <a:rPr lang="en-US" sz="28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8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josh</a:t>
            </a:r>
            <a:r>
              <a:rPr lang="en-US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800" dirty="0" smtClean="0">
              <a:latin typeface="Monaco"/>
            </a:endParaRPr>
          </a:p>
          <a:p>
            <a:r>
              <a:rPr lang="tr-TR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person.attr</a:t>
            </a:r>
            <a:r>
              <a:rPr lang="tr-TR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tr-TR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'name'</a:t>
            </a:r>
            <a:r>
              <a:rPr lang="tr-TR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tr-TR" sz="2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'</a:t>
            </a:r>
            <a:r>
              <a:rPr lang="tr-TR" sz="2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josh</a:t>
            </a:r>
            <a:r>
              <a:rPr lang="tr-TR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'</a:t>
            </a:r>
            <a:endParaRPr lang="en-US" sz="2800" dirty="0">
              <a:latin typeface="Monaco"/>
            </a:endParaRPr>
          </a:p>
          <a:p>
            <a:endParaRPr lang="en-US" sz="2600" dirty="0">
              <a:latin typeface="Monaco"/>
            </a:endParaRPr>
          </a:p>
          <a:p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person.bind</a:t>
            </a:r>
            <a:r>
              <a:rPr lang="en-US" sz="2600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600" spc="-15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600" spc="-15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name'</a:t>
            </a:r>
            <a:r>
              <a:rPr lang="en-US" sz="2600" spc="-1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600" b="1" spc="-150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600" b="1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600" b="1" spc="-15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ev,newVal,oldVal</a:t>
            </a:r>
            <a:r>
              <a:rPr lang="en-US" sz="2600" b="1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'</a:t>
            </a:r>
            <a:r>
              <a:rPr 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Justin'</a:t>
            </a:r>
            <a:endParaRPr lang="en-US" sz="2800" dirty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tr-TR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tr-TR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oldVal</a:t>
            </a:r>
            <a:r>
              <a:rPr lang="tr-TR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tr-TR" sz="2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'</a:t>
            </a:r>
            <a:r>
              <a:rPr lang="tr-TR" sz="2800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josh</a:t>
            </a:r>
            <a:r>
              <a:rPr lang="tr-TR" sz="2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'</a:t>
            </a:r>
          </a:p>
          <a:p>
            <a:r>
              <a:rPr lang="tr-TR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tr-TR" sz="28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endParaRPr lang="tr-TR" sz="2800" dirty="0">
              <a:latin typeface="Monaco"/>
            </a:endParaRPr>
          </a:p>
          <a:p>
            <a:r>
              <a:rPr lang="tr-TR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person.attr</a:t>
            </a:r>
            <a:r>
              <a:rPr lang="tr-TR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tr-TR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'name'</a:t>
            </a:r>
            <a:r>
              <a:rPr lang="tr-T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tr-TR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tr-TR" sz="28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Justin</a:t>
            </a:r>
            <a:r>
              <a:rPr lang="tr-TR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tr-T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800" dirty="0">
                <a:latin typeface="Monaco"/>
                <a:cs typeface="Monaco"/>
              </a:rPr>
              <a:t>new </a:t>
            </a:r>
            <a:r>
              <a:rPr lang="en-US" sz="4800" dirty="0" err="1" smtClean="0">
                <a:latin typeface="Monaco"/>
                <a:cs typeface="Monaco"/>
              </a:rPr>
              <a:t>can.Map</a:t>
            </a:r>
            <a:r>
              <a:rPr lang="en-US" sz="4800" dirty="0" smtClean="0">
                <a:latin typeface="Monaco"/>
                <a:cs typeface="Monaco"/>
              </a:rPr>
              <a:t>(</a:t>
            </a:r>
            <a:r>
              <a:rPr lang="en-US" sz="4800" dirty="0">
                <a:latin typeface="Monaco"/>
                <a:cs typeface="Monaco"/>
              </a:rPr>
              <a:t>data)</a:t>
            </a:r>
            <a:endParaRPr lang="en-GB" sz="4800" b="1" spc="-272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055239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0" y="2315027"/>
            <a:ext cx="9082074" cy="4557655"/>
            <a:chOff x="0" y="1736270"/>
            <a:chExt cx="9082074" cy="3418241"/>
          </a:xfrm>
        </p:grpSpPr>
        <p:sp>
          <p:nvSpPr>
            <p:cNvPr id="32" name="Rectangle 31"/>
            <p:cNvSpPr/>
            <p:nvPr/>
          </p:nvSpPr>
          <p:spPr>
            <a:xfrm>
              <a:off x="64302" y="1736270"/>
              <a:ext cx="2459566" cy="217034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0" y="4697312"/>
              <a:ext cx="8841578" cy="304799"/>
            </a:xfrm>
            <a:prstGeom prst="rect">
              <a:avLst/>
            </a:prstGeom>
            <a:solidFill>
              <a:srgbClr val="C3D69B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59788" y="1736270"/>
              <a:ext cx="1502750" cy="21703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62537" y="1736270"/>
              <a:ext cx="819537" cy="21703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302" y="1953303"/>
              <a:ext cx="9017772" cy="2744009"/>
            </a:xfrm>
            <a:prstGeom prst="rect">
              <a:avLst/>
            </a:prstGeom>
            <a:solidFill>
              <a:srgbClr val="FF66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793350" y="4697312"/>
              <a:ext cx="240496" cy="304800"/>
            </a:xfrm>
            <a:prstGeom prst="rect">
              <a:avLst/>
            </a:prstGeom>
            <a:solidFill>
              <a:schemeClr val="accent5">
                <a:lumMod val="75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2400" y="5002112"/>
              <a:ext cx="8841578" cy="152399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4501168" y="4072735"/>
            <a:ext cx="498343" cy="0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501167" y="2561536"/>
            <a:ext cx="3834030" cy="1286125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347037" y="4340677"/>
            <a:ext cx="1261934" cy="2207849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Heart 24"/>
          <p:cNvSpPr/>
          <p:nvPr/>
        </p:nvSpPr>
        <p:spPr>
          <a:xfrm>
            <a:off x="3544669" y="3644025"/>
            <a:ext cx="956498" cy="1221820"/>
          </a:xfrm>
          <a:prstGeom prst="heart">
            <a:avLst/>
          </a:prstGeom>
          <a:solidFill>
            <a:srgbClr val="953735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527183" y="2604405"/>
            <a:ext cx="2017487" cy="1168232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340412" y="2561536"/>
            <a:ext cx="2837343" cy="1082488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3"/>
          </p:cNvCxnSpPr>
          <p:nvPr/>
        </p:nvCxnSpPr>
        <p:spPr>
          <a:xfrm flipH="1" flipV="1">
            <a:off x="4340412" y="4426418"/>
            <a:ext cx="4501167" cy="2039865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4191000" y="4648200"/>
            <a:ext cx="245868" cy="2093248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753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0" y="2315027"/>
            <a:ext cx="9082074" cy="4557655"/>
            <a:chOff x="0" y="1736270"/>
            <a:chExt cx="9082074" cy="3418241"/>
          </a:xfrm>
        </p:grpSpPr>
        <p:sp>
          <p:nvSpPr>
            <p:cNvPr id="32" name="Rectangle 31"/>
            <p:cNvSpPr/>
            <p:nvPr/>
          </p:nvSpPr>
          <p:spPr>
            <a:xfrm>
              <a:off x="64302" y="1736270"/>
              <a:ext cx="2459566" cy="217034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0" y="4697312"/>
              <a:ext cx="8841578" cy="304799"/>
            </a:xfrm>
            <a:prstGeom prst="rect">
              <a:avLst/>
            </a:prstGeom>
            <a:solidFill>
              <a:srgbClr val="C3D69B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59788" y="1736270"/>
              <a:ext cx="1502750" cy="21703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62537" y="1736270"/>
              <a:ext cx="819537" cy="21703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302" y="1953303"/>
              <a:ext cx="9017772" cy="2744009"/>
            </a:xfrm>
            <a:prstGeom prst="rect">
              <a:avLst/>
            </a:prstGeom>
            <a:solidFill>
              <a:srgbClr val="FF66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793350" y="4697312"/>
              <a:ext cx="240496" cy="304800"/>
            </a:xfrm>
            <a:prstGeom prst="rect">
              <a:avLst/>
            </a:prstGeom>
            <a:solidFill>
              <a:schemeClr val="accent5">
                <a:lumMod val="75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2400" y="5002112"/>
              <a:ext cx="8841578" cy="152399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4501168" y="4072735"/>
            <a:ext cx="498343" cy="0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501167" y="2561536"/>
            <a:ext cx="3834030" cy="1286125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347037" y="4340677"/>
            <a:ext cx="1261934" cy="2207849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Heart 24"/>
          <p:cNvSpPr/>
          <p:nvPr/>
        </p:nvSpPr>
        <p:spPr>
          <a:xfrm>
            <a:off x="3544669" y="3644025"/>
            <a:ext cx="956498" cy="1221820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527183" y="2604405"/>
            <a:ext cx="2017487" cy="1168232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340412" y="2561536"/>
            <a:ext cx="2837343" cy="1082488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3"/>
          </p:cNvCxnSpPr>
          <p:nvPr/>
        </p:nvCxnSpPr>
        <p:spPr>
          <a:xfrm flipH="1" flipV="1">
            <a:off x="4340412" y="4426418"/>
            <a:ext cx="4501167" cy="2039865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4191000" y="4648200"/>
            <a:ext cx="245868" cy="2093248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 rot="1271228">
            <a:off x="4361690" y="4442932"/>
            <a:ext cx="626271" cy="3131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4859017">
            <a:off x="3843736" y="5059644"/>
            <a:ext cx="835028" cy="2348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4518636" y="3916146"/>
            <a:ext cx="221892" cy="3131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20822887">
            <a:off x="4519524" y="3563613"/>
            <a:ext cx="626271" cy="3131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20822887">
            <a:off x="4358768" y="3369865"/>
            <a:ext cx="626271" cy="3131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18519184">
            <a:off x="3035631" y="4530536"/>
            <a:ext cx="785317" cy="23532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28"/>
          <p:cNvSpPr/>
          <p:nvPr/>
        </p:nvSpPr>
        <p:spPr>
          <a:xfrm rot="1357296">
            <a:off x="2954178" y="3487138"/>
            <a:ext cx="588988" cy="31377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17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0" y="2315027"/>
            <a:ext cx="9082074" cy="4557655"/>
            <a:chOff x="0" y="1736270"/>
            <a:chExt cx="9082074" cy="3418241"/>
          </a:xfrm>
        </p:grpSpPr>
        <p:sp>
          <p:nvSpPr>
            <p:cNvPr id="32" name="Rectangle 31"/>
            <p:cNvSpPr/>
            <p:nvPr/>
          </p:nvSpPr>
          <p:spPr>
            <a:xfrm>
              <a:off x="64302" y="1736270"/>
              <a:ext cx="2459566" cy="217034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0" y="4697312"/>
              <a:ext cx="8841578" cy="304799"/>
            </a:xfrm>
            <a:prstGeom prst="rect">
              <a:avLst/>
            </a:prstGeom>
            <a:solidFill>
              <a:srgbClr val="C3D69B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59788" y="1736270"/>
              <a:ext cx="1502750" cy="21703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62537" y="1736270"/>
              <a:ext cx="819537" cy="21703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302" y="1953303"/>
              <a:ext cx="9017772" cy="2744009"/>
            </a:xfrm>
            <a:prstGeom prst="rect">
              <a:avLst/>
            </a:prstGeom>
            <a:solidFill>
              <a:srgbClr val="FF66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793350" y="4697312"/>
              <a:ext cx="240496" cy="304800"/>
            </a:xfrm>
            <a:prstGeom prst="rect">
              <a:avLst/>
            </a:prstGeom>
            <a:solidFill>
              <a:schemeClr val="accent5">
                <a:lumMod val="75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2400" y="5002112"/>
              <a:ext cx="8841578" cy="152399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4501168" y="4072735"/>
            <a:ext cx="498343" cy="0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501167" y="2561536"/>
            <a:ext cx="3834030" cy="1286125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347037" y="4340677"/>
            <a:ext cx="1261934" cy="2207849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Heart 24"/>
          <p:cNvSpPr/>
          <p:nvPr/>
        </p:nvSpPr>
        <p:spPr>
          <a:xfrm>
            <a:off x="3544669" y="3644025"/>
            <a:ext cx="956498" cy="1221820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527183" y="2604405"/>
            <a:ext cx="2017487" cy="1168232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340412" y="2561536"/>
            <a:ext cx="2837343" cy="1082488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3"/>
          </p:cNvCxnSpPr>
          <p:nvPr/>
        </p:nvCxnSpPr>
        <p:spPr>
          <a:xfrm flipH="1" flipV="1">
            <a:off x="4340412" y="4426418"/>
            <a:ext cx="4501167" cy="2039865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4191000" y="4648200"/>
            <a:ext cx="245868" cy="2093248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 rot="1271228">
            <a:off x="6223108" y="5271534"/>
            <a:ext cx="626271" cy="3131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4859017">
            <a:off x="3918590" y="5496539"/>
            <a:ext cx="835028" cy="2348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4629582" y="3916146"/>
            <a:ext cx="221892" cy="3131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20822887">
            <a:off x="5888693" y="3123680"/>
            <a:ext cx="626271" cy="3131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20822887">
            <a:off x="5463441" y="2975494"/>
            <a:ext cx="626271" cy="3131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18519184">
            <a:off x="2652911" y="5202724"/>
            <a:ext cx="785317" cy="23532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28"/>
          <p:cNvSpPr/>
          <p:nvPr/>
        </p:nvSpPr>
        <p:spPr>
          <a:xfrm rot="1357296">
            <a:off x="2369639" y="3123383"/>
            <a:ext cx="588988" cy="31377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68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0" y="2315027"/>
            <a:ext cx="9082074" cy="4557655"/>
            <a:chOff x="0" y="1736270"/>
            <a:chExt cx="9082074" cy="3418241"/>
          </a:xfrm>
        </p:grpSpPr>
        <p:sp>
          <p:nvSpPr>
            <p:cNvPr id="32" name="Rectangle 31"/>
            <p:cNvSpPr/>
            <p:nvPr/>
          </p:nvSpPr>
          <p:spPr>
            <a:xfrm>
              <a:off x="64302" y="1736270"/>
              <a:ext cx="2459566" cy="217034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0" y="4697312"/>
              <a:ext cx="8841578" cy="304799"/>
            </a:xfrm>
            <a:prstGeom prst="rect">
              <a:avLst/>
            </a:prstGeom>
            <a:solidFill>
              <a:srgbClr val="C3D69B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59788" y="1736270"/>
              <a:ext cx="1502750" cy="21703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62537" y="1736270"/>
              <a:ext cx="819537" cy="21703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302" y="1953303"/>
              <a:ext cx="9017772" cy="2744009"/>
            </a:xfrm>
            <a:prstGeom prst="rect">
              <a:avLst/>
            </a:prstGeom>
            <a:solidFill>
              <a:srgbClr val="FF66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793350" y="4697312"/>
              <a:ext cx="240496" cy="304800"/>
            </a:xfrm>
            <a:prstGeom prst="rect">
              <a:avLst/>
            </a:prstGeom>
            <a:solidFill>
              <a:schemeClr val="accent5">
                <a:lumMod val="75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2400" y="5002112"/>
              <a:ext cx="8841578" cy="152399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4501168" y="4072735"/>
            <a:ext cx="498343" cy="0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501167" y="2561536"/>
            <a:ext cx="3834030" cy="1286125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347037" y="4340677"/>
            <a:ext cx="1261934" cy="2207849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Heart 24"/>
          <p:cNvSpPr/>
          <p:nvPr/>
        </p:nvSpPr>
        <p:spPr>
          <a:xfrm>
            <a:off x="3544669" y="3644025"/>
            <a:ext cx="956498" cy="1221820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527183" y="2604405"/>
            <a:ext cx="2017487" cy="1168232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340412" y="2561536"/>
            <a:ext cx="2837343" cy="1082488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3"/>
          </p:cNvCxnSpPr>
          <p:nvPr/>
        </p:nvCxnSpPr>
        <p:spPr>
          <a:xfrm flipH="1" flipV="1">
            <a:off x="4340412" y="4426418"/>
            <a:ext cx="4501167" cy="2039865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4191000" y="4648200"/>
            <a:ext cx="245868" cy="2093248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 rot="1271228">
            <a:off x="8194029" y="6126774"/>
            <a:ext cx="626271" cy="3131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4859017">
            <a:off x="3938550" y="6145640"/>
            <a:ext cx="835028" cy="2348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4787347" y="3930387"/>
            <a:ext cx="221892" cy="3131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20822887">
            <a:off x="7690571" y="2519698"/>
            <a:ext cx="626271" cy="3131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20822887">
            <a:off x="6533129" y="2519700"/>
            <a:ext cx="626271" cy="3131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18519184">
            <a:off x="2230210" y="6110094"/>
            <a:ext cx="785317" cy="23532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28"/>
          <p:cNvSpPr/>
          <p:nvPr/>
        </p:nvSpPr>
        <p:spPr>
          <a:xfrm rot="1357296">
            <a:off x="1549783" y="2644394"/>
            <a:ext cx="588988" cy="31377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7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6492" y="-2278067"/>
            <a:ext cx="9144000" cy="6872681"/>
            <a:chOff x="0" y="0"/>
            <a:chExt cx="9144000" cy="5154511"/>
          </a:xfrm>
        </p:grpSpPr>
        <p:pic>
          <p:nvPicPr>
            <p:cNvPr id="6" name="Picture 5" descr="SSE Composite Index_ SHA_000001 quotes &amp; news - Google Finance-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0" y="1736270"/>
              <a:ext cx="9082074" cy="3418241"/>
              <a:chOff x="0" y="1736270"/>
              <a:chExt cx="9082074" cy="3418241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4302" y="1736270"/>
                <a:ext cx="2459566" cy="217034"/>
              </a:xfrm>
              <a:prstGeom prst="rect">
                <a:avLst/>
              </a:prstGeom>
              <a:solidFill>
                <a:srgbClr val="FFFF00">
                  <a:alpha val="54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0" y="4697312"/>
                <a:ext cx="8841578" cy="304799"/>
              </a:xfrm>
              <a:prstGeom prst="rect">
                <a:avLst/>
              </a:prstGeom>
              <a:solidFill>
                <a:srgbClr val="C3D69B">
                  <a:alpha val="54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759788" y="1736270"/>
                <a:ext cx="1502750" cy="21703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54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8262537" y="1736270"/>
                <a:ext cx="819537" cy="21703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4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4302" y="1953303"/>
                <a:ext cx="9017772" cy="2744009"/>
              </a:xfrm>
              <a:prstGeom prst="rect">
                <a:avLst/>
              </a:prstGeom>
              <a:solidFill>
                <a:srgbClr val="FF6600">
                  <a:alpha val="54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8793350" y="4697312"/>
                <a:ext cx="240496" cy="304800"/>
              </a:xfrm>
              <a:prstGeom prst="rect">
                <a:avLst/>
              </a:prstGeom>
              <a:solidFill>
                <a:schemeClr val="accent5">
                  <a:lumMod val="75000"/>
                  <a:alpha val="54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52400" y="5002112"/>
                <a:ext cx="8841578" cy="152399"/>
              </a:xfrm>
              <a:prstGeom prst="rect">
                <a:avLst/>
              </a:prstGeom>
              <a:solidFill>
                <a:srgbClr val="FFFF00">
                  <a:alpha val="54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527182" y="1921152"/>
              <a:ext cx="7314396" cy="3134934"/>
              <a:chOff x="1527182" y="1921152"/>
              <a:chExt cx="7314396" cy="3134934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>
                <a:off x="4501167" y="3054551"/>
                <a:ext cx="49834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Straight Arrow Connector 2"/>
              <p:cNvCxnSpPr/>
              <p:nvPr/>
            </p:nvCxnSpPr>
            <p:spPr>
              <a:xfrm flipV="1">
                <a:off x="4501167" y="1921152"/>
                <a:ext cx="3834030" cy="9645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2347037" y="3255507"/>
                <a:ext cx="1261934" cy="16558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Heart 24"/>
              <p:cNvSpPr/>
              <p:nvPr/>
            </p:nvSpPr>
            <p:spPr>
              <a:xfrm>
                <a:off x="3544669" y="2733018"/>
                <a:ext cx="956498" cy="916365"/>
              </a:xfrm>
              <a:prstGeom prst="hear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>
                <a:off x="1527182" y="1953304"/>
                <a:ext cx="2017487" cy="876174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V="1">
                <a:off x="4340411" y="1921152"/>
                <a:ext cx="2837343" cy="81186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33" idx="3"/>
              </p:cNvCxnSpPr>
              <p:nvPr/>
            </p:nvCxnSpPr>
            <p:spPr>
              <a:xfrm flipH="1" flipV="1">
                <a:off x="4340411" y="3319813"/>
                <a:ext cx="4501167" cy="1529899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 flipV="1">
                <a:off x="4191000" y="3486150"/>
                <a:ext cx="245868" cy="156993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13"/>
          <p:cNvSpPr txBox="1"/>
          <p:nvPr/>
        </p:nvSpPr>
        <p:spPr>
          <a:xfrm>
            <a:off x="2273212" y="4739785"/>
            <a:ext cx="63257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ticker: </a:t>
            </a:r>
            <a:r>
              <a:rPr lang="en-US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"SSE"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startTime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cs-CZ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1350709200000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 </a:t>
            </a:r>
            <a:r>
              <a:rPr lang="cs-CZ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Oct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 20, 2012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endTime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  </a:t>
            </a:r>
            <a:r>
              <a:rPr lang="cs-CZ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1350795600000 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 </a:t>
            </a:r>
            <a:r>
              <a:rPr lang="cs-CZ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Oct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 21, 2012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dirty="0"/>
          </a:p>
        </p:txBody>
      </p:sp>
      <p:sp>
        <p:nvSpPr>
          <p:cNvPr id="34" name="Heart 33"/>
          <p:cNvSpPr/>
          <p:nvPr/>
        </p:nvSpPr>
        <p:spPr>
          <a:xfrm>
            <a:off x="1007504" y="5088235"/>
            <a:ext cx="956498" cy="1221820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64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rchr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" y="1682683"/>
            <a:ext cx="1888883" cy="5175317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1012792"/>
            <a:ext cx="9144001" cy="669891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88882" y="1682683"/>
            <a:ext cx="7255118" cy="5175317"/>
          </a:xfrm>
          <a:prstGeom prst="rect">
            <a:avLst/>
          </a:prstGeom>
          <a:solidFill>
            <a:schemeClr val="accent3">
              <a:lumMod val="40000"/>
              <a:lumOff val="6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036876" y="1404022"/>
            <a:ext cx="2700700" cy="2647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37576" y="1404021"/>
            <a:ext cx="1583446" cy="2818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36876" y="4340676"/>
            <a:ext cx="42198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036876" y="1404022"/>
            <a:ext cx="3006136" cy="2936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71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1" y="0"/>
            <a:ext cx="9144001" cy="6858000"/>
            <a:chOff x="-1" y="0"/>
            <a:chExt cx="9144001" cy="5143500"/>
          </a:xfrm>
        </p:grpSpPr>
        <p:pic>
          <p:nvPicPr>
            <p:cNvPr id="5" name="Picture 4" descr="srchr-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-1" y="1262012"/>
              <a:ext cx="1888883" cy="3881488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759594"/>
              <a:ext cx="9144001" cy="5024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88882" y="1262012"/>
              <a:ext cx="7255118" cy="3881488"/>
            </a:xfrm>
            <a:prstGeom prst="rect">
              <a:avLst/>
            </a:prstGeom>
            <a:solidFill>
              <a:srgbClr val="D7E4BD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480367" y="2532061"/>
              <a:ext cx="1776353" cy="7234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eart 12"/>
            <p:cNvSpPr/>
            <p:nvPr/>
          </p:nvSpPr>
          <p:spPr>
            <a:xfrm>
              <a:off x="3002118" y="2073878"/>
              <a:ext cx="956498" cy="916365"/>
            </a:xfrm>
            <a:prstGeom prst="hear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3576820" y="1053016"/>
              <a:ext cx="249174" cy="94851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036876" y="2612444"/>
              <a:ext cx="2025525" cy="52248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2101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" y="-1038949"/>
            <a:ext cx="9144001" cy="6858000"/>
            <a:chOff x="-1" y="0"/>
            <a:chExt cx="9144001" cy="5143500"/>
          </a:xfrm>
        </p:grpSpPr>
        <p:pic>
          <p:nvPicPr>
            <p:cNvPr id="5" name="Picture 4" descr="srchr-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-1" y="1262012"/>
              <a:ext cx="1888883" cy="3881488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759594"/>
              <a:ext cx="9144001" cy="5024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88882" y="1262012"/>
              <a:ext cx="7255118" cy="3881488"/>
            </a:xfrm>
            <a:prstGeom prst="rect">
              <a:avLst/>
            </a:prstGeom>
            <a:solidFill>
              <a:srgbClr val="D7E4BD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480367" y="2532061"/>
              <a:ext cx="1776353" cy="7234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eart 12"/>
            <p:cNvSpPr/>
            <p:nvPr/>
          </p:nvSpPr>
          <p:spPr>
            <a:xfrm>
              <a:off x="3002118" y="2073878"/>
              <a:ext cx="956498" cy="916365"/>
            </a:xfrm>
            <a:prstGeom prst="hear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3576820" y="1053016"/>
              <a:ext cx="249174" cy="94851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036876" y="2612444"/>
              <a:ext cx="2025525" cy="52248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3" y="4651490"/>
            <a:ext cx="9144000" cy="2206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01178" y="71272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37516" y="4911263"/>
            <a:ext cx="4524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query: </a:t>
            </a:r>
            <a:r>
              <a:rPr lang="en-US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"cats"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types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[</a:t>
            </a:r>
            <a:r>
              <a:rPr lang="en-US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"Google"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 "Twitter"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dirty="0"/>
          </a:p>
        </p:txBody>
      </p:sp>
      <p:sp>
        <p:nvSpPr>
          <p:cNvPr id="18" name="Heart 17"/>
          <p:cNvSpPr/>
          <p:nvPr/>
        </p:nvSpPr>
        <p:spPr>
          <a:xfrm>
            <a:off x="1007504" y="5088235"/>
            <a:ext cx="956498" cy="1221820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21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" y="-1038949"/>
            <a:ext cx="9144001" cy="6858000"/>
            <a:chOff x="-1" y="0"/>
            <a:chExt cx="9144001" cy="5143500"/>
          </a:xfrm>
        </p:grpSpPr>
        <p:pic>
          <p:nvPicPr>
            <p:cNvPr id="5" name="Picture 4" descr="srchr-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-1" y="1262012"/>
              <a:ext cx="1888883" cy="3881488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759594"/>
              <a:ext cx="9144001" cy="5024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88882" y="1262012"/>
              <a:ext cx="7255118" cy="3881488"/>
            </a:xfrm>
            <a:prstGeom prst="rect">
              <a:avLst/>
            </a:prstGeom>
            <a:solidFill>
              <a:srgbClr val="D7E4BD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480367" y="2532061"/>
              <a:ext cx="1776353" cy="7234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eart 12"/>
            <p:cNvSpPr/>
            <p:nvPr/>
          </p:nvSpPr>
          <p:spPr>
            <a:xfrm>
              <a:off x="3002118" y="2073878"/>
              <a:ext cx="956498" cy="916365"/>
            </a:xfrm>
            <a:prstGeom prst="hear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3576820" y="1053016"/>
              <a:ext cx="249174" cy="94851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036876" y="2612444"/>
              <a:ext cx="2025525" cy="52248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3" y="4651490"/>
            <a:ext cx="9144000" cy="2206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01178" y="71272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37516" y="4911263"/>
            <a:ext cx="4524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query: </a:t>
            </a:r>
            <a:r>
              <a:rPr lang="en-US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"cats"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types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[</a:t>
            </a:r>
            <a:r>
              <a:rPr lang="en-US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"Google"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 "Twitter"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dirty="0"/>
          </a:p>
        </p:txBody>
      </p:sp>
      <p:sp>
        <p:nvSpPr>
          <p:cNvPr id="18" name="Heart 17"/>
          <p:cNvSpPr/>
          <p:nvPr/>
        </p:nvSpPr>
        <p:spPr>
          <a:xfrm>
            <a:off x="1007504" y="5088235"/>
            <a:ext cx="956498" cy="1221820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98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rchr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-1038949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" y="643734"/>
            <a:ext cx="1888883" cy="5175317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" y="-26158"/>
            <a:ext cx="9144001" cy="669891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Search</a:t>
            </a:r>
            <a:endParaRPr lang="en-US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88885" y="643734"/>
            <a:ext cx="7255118" cy="5175317"/>
          </a:xfrm>
          <a:prstGeom prst="rect">
            <a:avLst/>
          </a:prstGeom>
          <a:solidFill>
            <a:srgbClr val="D7E4BD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" y="4651490"/>
            <a:ext cx="9144000" cy="2206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1178" y="71272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37516" y="4911263"/>
            <a:ext cx="4524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query: </a:t>
            </a:r>
            <a:r>
              <a:rPr lang="en-US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"cats"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types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[</a:t>
            </a:r>
            <a:r>
              <a:rPr lang="en-US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"Google"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 "Twitter"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dirty="0"/>
          </a:p>
        </p:txBody>
      </p:sp>
      <p:sp>
        <p:nvSpPr>
          <p:cNvPr id="18" name="Heart 17"/>
          <p:cNvSpPr/>
          <p:nvPr/>
        </p:nvSpPr>
        <p:spPr>
          <a:xfrm>
            <a:off x="1007504" y="5088235"/>
            <a:ext cx="956498" cy="1221820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80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51" y="1695058"/>
            <a:ext cx="8731521" cy="484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8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hobbies </a:t>
            </a:r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8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new </a:t>
            </a:r>
            <a:r>
              <a:rPr lang="en-US" sz="28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can.List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([</a:t>
            </a:r>
            <a:r>
              <a:rPr lang="en-US" sz="28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'JS'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])</a:t>
            </a:r>
            <a:r>
              <a:rPr lang="en-US" sz="28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8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800" dirty="0" smtClean="0">
              <a:latin typeface="Monaco"/>
            </a:endParaRPr>
          </a:p>
          <a:p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hobbies</a:t>
            </a:r>
            <a:r>
              <a:rPr lang="tr-T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.</a:t>
            </a:r>
            <a:r>
              <a:rPr lang="tr-TR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</a:t>
            </a:r>
            <a:r>
              <a:rPr lang="tr-T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tr-TR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tr-T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tr-TR" sz="2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tr-TR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'JS'</a:t>
            </a:r>
            <a:endParaRPr lang="en-US" sz="2800" dirty="0">
              <a:latin typeface="Monaco"/>
            </a:endParaRPr>
          </a:p>
          <a:p>
            <a:endParaRPr lang="en-US" sz="2800" dirty="0">
              <a:latin typeface="Monaco"/>
            </a:endParaRPr>
          </a:p>
          <a:p>
            <a:r>
              <a:rPr lang="en-US" sz="2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hobbies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.bind</a:t>
            </a:r>
            <a:r>
              <a:rPr lang="en-US" sz="2600" spc="-15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600" spc="-15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600" spc="-15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add'</a:t>
            </a:r>
            <a:r>
              <a:rPr lang="en-US" sz="2600" spc="-1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600" b="1" spc="-150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600" b="1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600" b="1" spc="-15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600" b="1" spc="-1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,items,index</a:t>
            </a:r>
            <a:r>
              <a:rPr lang="en-US" sz="2600" b="1" spc="-15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600" b="1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items</a:t>
            </a:r>
            <a:r>
              <a:rPr lang="en-US" sz="2800" b="1" spc="-15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/-&gt; </a:t>
            </a:r>
            <a:r>
              <a:rPr lang="tr-TR" sz="2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['</a:t>
            </a:r>
            <a:r>
              <a:rPr lang="tr-TR" sz="2800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bball</a:t>
            </a:r>
            <a:r>
              <a:rPr lang="tr-TR" sz="2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','</a:t>
            </a:r>
            <a:r>
              <a:rPr lang="tr-TR" sz="2800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hip</a:t>
            </a:r>
            <a:r>
              <a:rPr lang="tr-TR" sz="2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 hop']</a:t>
            </a:r>
            <a:endParaRPr lang="en-US" sz="2800" dirty="0" smtClean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tr-T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index</a:t>
            </a:r>
            <a:r>
              <a:rPr lang="en-US" sz="2800" b="1" spc="-15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tr-TR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1</a:t>
            </a:r>
          </a:p>
          <a:p>
            <a:r>
              <a:rPr lang="tr-T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tr-TR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tr-TR" sz="28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endParaRPr lang="tr-TR" sz="2800" dirty="0">
              <a:latin typeface="Monaco"/>
            </a:endParaRPr>
          </a:p>
          <a:p>
            <a:r>
              <a:rPr lang="en-US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hobbies</a:t>
            </a:r>
            <a:r>
              <a:rPr lang="tr-T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.</a:t>
            </a:r>
            <a:r>
              <a:rPr lang="tr-TR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push</a:t>
            </a:r>
            <a:r>
              <a:rPr lang="tr-T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tr-TR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tr-TR" sz="28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bball</a:t>
            </a:r>
            <a:r>
              <a:rPr lang="tr-TR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tr-T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tr-TR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tr-TR" sz="28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hip</a:t>
            </a:r>
            <a:r>
              <a:rPr lang="tr-TR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 hop'</a:t>
            </a:r>
            <a:r>
              <a:rPr lang="tr-T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800" dirty="0">
                <a:latin typeface="Monaco"/>
                <a:cs typeface="Monaco"/>
              </a:rPr>
              <a:t>new </a:t>
            </a:r>
            <a:r>
              <a:rPr lang="en-US" sz="4800" dirty="0" err="1" smtClean="0">
                <a:latin typeface="Monaco"/>
                <a:cs typeface="Monaco"/>
              </a:rPr>
              <a:t>can.List</a:t>
            </a:r>
            <a:r>
              <a:rPr lang="en-US" sz="4800" dirty="0" smtClean="0">
                <a:latin typeface="Monaco"/>
                <a:cs typeface="Monaco"/>
              </a:rPr>
              <a:t>(</a:t>
            </a:r>
            <a:r>
              <a:rPr lang="en-US" sz="4800" dirty="0">
                <a:latin typeface="Monaco"/>
                <a:cs typeface="Monaco"/>
              </a:rPr>
              <a:t>data)</a:t>
            </a:r>
            <a:endParaRPr lang="en-GB" sz="4800" b="1" spc="-272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204027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15400" y="2"/>
            <a:ext cx="3728600" cy="1323086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609437" y="350115"/>
            <a:ext cx="33729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800" dirty="0" err="1" smtClean="0"/>
              <a:t>can.Map</a:t>
            </a:r>
            <a:r>
              <a:rPr lang="en-US" sz="4800" dirty="0" smtClean="0"/>
              <a:t> API</a:t>
            </a:r>
            <a:endParaRPr lang="en-GB" sz="4800" b="1" dirty="0">
              <a:latin typeface="Lato Regular"/>
              <a:cs typeface="Lato Regula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8950" y="350115"/>
            <a:ext cx="8429370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Monaco"/>
                <a:cs typeface="Monaco"/>
              </a:rPr>
              <a:t>new</a:t>
            </a:r>
            <a:r>
              <a:rPr lang="en-US" sz="2400" dirty="0">
                <a:latin typeface="Monaco"/>
                <a:cs typeface="Monaco"/>
              </a:rPr>
              <a:t> </a:t>
            </a:r>
            <a:r>
              <a:rPr lang="en-US" sz="2400" dirty="0" err="1">
                <a:latin typeface="Monaco"/>
                <a:cs typeface="Monaco"/>
              </a:rPr>
              <a:t>can.Map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[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props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]</a:t>
            </a:r>
            <a:r>
              <a:rPr lang="en-US" sz="2400" dirty="0" smtClean="0">
                <a:latin typeface="Monaco"/>
                <a:cs typeface="Monaco"/>
              </a:rPr>
              <a:t> )</a:t>
            </a:r>
          </a:p>
          <a:p>
            <a:endParaRPr lang="en-US" sz="2400" dirty="0" smtClean="0">
              <a:latin typeface="Monaco"/>
              <a:cs typeface="Monaco"/>
            </a:endParaRPr>
          </a:p>
          <a:p>
            <a:r>
              <a:rPr lang="en-US" sz="2400" dirty="0" err="1">
                <a:solidFill>
                  <a:srgbClr val="595959"/>
                </a:solidFill>
                <a:latin typeface="Monaco"/>
                <a:cs typeface="Monaco"/>
              </a:rPr>
              <a:t>map.</a:t>
            </a:r>
            <a:r>
              <a:rPr lang="en-US" sz="2400" dirty="0" err="1">
                <a:latin typeface="Monaco"/>
                <a:cs typeface="Monaco"/>
              </a:rPr>
              <a:t>attr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key</a:t>
            </a:r>
            <a:r>
              <a:rPr lang="en-US" sz="2400" dirty="0">
                <a:solidFill>
                  <a:srgbClr val="7F7F7F"/>
                </a:solidFill>
                <a:latin typeface="Monaco"/>
                <a:cs typeface="Monaco"/>
              </a:rPr>
              <a:t>, 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value </a:t>
            </a:r>
            <a:r>
              <a:rPr lang="en-US" sz="2400" dirty="0" smtClean="0">
                <a:latin typeface="Monaco"/>
                <a:cs typeface="Monaco"/>
              </a:rPr>
              <a:t>)</a:t>
            </a:r>
          </a:p>
          <a:p>
            <a:r>
              <a:rPr lang="en-US" sz="2400" dirty="0" err="1">
                <a:solidFill>
                  <a:srgbClr val="595959"/>
                </a:solidFill>
                <a:latin typeface="Monaco"/>
                <a:cs typeface="Monaco"/>
              </a:rPr>
              <a:t>map.</a:t>
            </a:r>
            <a:r>
              <a:rPr lang="en-US" sz="2400" dirty="0" err="1">
                <a:latin typeface="Monaco"/>
                <a:cs typeface="Monaco"/>
              </a:rPr>
              <a:t>removeAttr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err="1" smtClean="0">
                <a:solidFill>
                  <a:srgbClr val="7F7F7F"/>
                </a:solidFill>
                <a:latin typeface="Monaco"/>
                <a:cs typeface="Monaco"/>
              </a:rPr>
              <a:t>attrName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 </a:t>
            </a:r>
            <a:r>
              <a:rPr lang="en-US" sz="2400" dirty="0" smtClean="0">
                <a:latin typeface="Monaco"/>
                <a:cs typeface="Monaco"/>
              </a:rPr>
              <a:t>)</a:t>
            </a:r>
          </a:p>
          <a:p>
            <a:r>
              <a:rPr lang="en-US" sz="2400" dirty="0" err="1">
                <a:solidFill>
                  <a:srgbClr val="595959"/>
                </a:solidFill>
                <a:latin typeface="Monaco"/>
                <a:cs typeface="Monaco"/>
              </a:rPr>
              <a:t>map.</a:t>
            </a:r>
            <a:r>
              <a:rPr lang="en-US" sz="2400" dirty="0" err="1">
                <a:latin typeface="Monaco"/>
                <a:cs typeface="Monaco"/>
              </a:rPr>
              <a:t>bind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err="1" smtClean="0">
                <a:solidFill>
                  <a:srgbClr val="7F7F7F"/>
                </a:solidFill>
                <a:latin typeface="Monaco"/>
                <a:cs typeface="Monaco"/>
              </a:rPr>
              <a:t>eventType</a:t>
            </a:r>
            <a:r>
              <a:rPr lang="en-US" sz="2400" dirty="0">
                <a:solidFill>
                  <a:srgbClr val="7F7F7F"/>
                </a:solidFill>
                <a:latin typeface="Monaco"/>
                <a:cs typeface="Monaco"/>
              </a:rPr>
              <a:t>, 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handler </a:t>
            </a:r>
            <a:r>
              <a:rPr lang="en-US" sz="2400" dirty="0" smtClean="0">
                <a:latin typeface="Monaco"/>
                <a:cs typeface="Monaco"/>
              </a:rPr>
              <a:t>)</a:t>
            </a:r>
          </a:p>
          <a:p>
            <a:r>
              <a:rPr lang="en-US" sz="2400" dirty="0" err="1">
                <a:solidFill>
                  <a:srgbClr val="595959"/>
                </a:solidFill>
                <a:latin typeface="Monaco"/>
                <a:cs typeface="Monaco"/>
              </a:rPr>
              <a:t>map.</a:t>
            </a:r>
            <a:r>
              <a:rPr lang="en-US" sz="2400" dirty="0" err="1">
                <a:latin typeface="Monaco"/>
                <a:cs typeface="Monaco"/>
              </a:rPr>
              <a:t>unbind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err="1" smtClean="0">
                <a:solidFill>
                  <a:srgbClr val="7F7F7F"/>
                </a:solidFill>
                <a:latin typeface="Monaco"/>
                <a:cs typeface="Monaco"/>
              </a:rPr>
              <a:t>eventType</a:t>
            </a:r>
            <a:r>
              <a:rPr lang="en-US" sz="2400" dirty="0">
                <a:solidFill>
                  <a:srgbClr val="7F7F7F"/>
                </a:solidFill>
                <a:latin typeface="Monaco"/>
                <a:cs typeface="Monaco"/>
              </a:rPr>
              <a:t>[, handler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] </a:t>
            </a:r>
            <a:r>
              <a:rPr lang="en-US" sz="2400" dirty="0" smtClean="0">
                <a:latin typeface="Monaco"/>
                <a:cs typeface="Monaco"/>
              </a:rPr>
              <a:t>)</a:t>
            </a:r>
            <a:endParaRPr lang="en-US" sz="2400" dirty="0">
              <a:latin typeface="Monaco"/>
              <a:cs typeface="Monaco"/>
            </a:endParaRPr>
          </a:p>
          <a:p>
            <a:r>
              <a:rPr lang="en-US" sz="2400" dirty="0" err="1">
                <a:solidFill>
                  <a:srgbClr val="595959"/>
                </a:solidFill>
                <a:latin typeface="Monaco"/>
                <a:cs typeface="Monaco"/>
              </a:rPr>
              <a:t>map.</a:t>
            </a:r>
            <a:r>
              <a:rPr lang="en-US" sz="2400" dirty="0" err="1">
                <a:latin typeface="Monaco"/>
                <a:cs typeface="Monaco"/>
              </a:rPr>
              <a:t>each</a:t>
            </a:r>
            <a:r>
              <a:rPr lang="en-US" sz="2400" dirty="0">
                <a:latin typeface="Monaco"/>
                <a:cs typeface="Monaco"/>
              </a:rPr>
              <a:t>( </a:t>
            </a:r>
            <a:r>
              <a:rPr lang="en-US" sz="2400" dirty="0">
                <a:solidFill>
                  <a:srgbClr val="7F7F7F"/>
                </a:solidFill>
                <a:latin typeface="Monaco"/>
                <a:cs typeface="Monaco"/>
              </a:rPr>
              <a:t>callback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( item</a:t>
            </a:r>
            <a:r>
              <a:rPr lang="en-US" sz="2400" dirty="0">
                <a:solidFill>
                  <a:srgbClr val="7F7F7F"/>
                </a:solidFill>
                <a:latin typeface="Monaco"/>
                <a:cs typeface="Monaco"/>
              </a:rPr>
              <a:t>, </a:t>
            </a:r>
            <a:r>
              <a:rPr lang="en-US" sz="2400" dirty="0" err="1">
                <a:solidFill>
                  <a:srgbClr val="7F7F7F"/>
                </a:solidFill>
                <a:latin typeface="Monaco"/>
                <a:cs typeface="Monaco"/>
              </a:rPr>
              <a:t>propName</a:t>
            </a:r>
            <a:r>
              <a:rPr lang="en-US" sz="2400" dirty="0">
                <a:solidFill>
                  <a:srgbClr val="7F7F7F"/>
                </a:solidFill>
                <a:latin typeface="Monaco"/>
                <a:cs typeface="Monaco"/>
              </a:rPr>
              <a:t> ) </a:t>
            </a:r>
            <a:r>
              <a:rPr lang="en-US" sz="2400" dirty="0">
                <a:latin typeface="Monaco"/>
                <a:cs typeface="Monaco"/>
              </a:rPr>
              <a:t>)</a:t>
            </a:r>
          </a:p>
          <a:p>
            <a:r>
              <a:rPr lang="en-US" sz="2400" dirty="0" err="1" smtClean="0">
                <a:solidFill>
                  <a:srgbClr val="595959"/>
                </a:solidFill>
                <a:latin typeface="Monaco"/>
                <a:cs typeface="Monaco"/>
              </a:rPr>
              <a:t>map.</a:t>
            </a:r>
            <a:r>
              <a:rPr lang="en-US" sz="2400" dirty="0" err="1" smtClean="0">
                <a:latin typeface="Monaco"/>
                <a:cs typeface="Monaco"/>
              </a:rPr>
              <a:t>serialize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callback( item, </a:t>
            </a:r>
            <a:r>
              <a:rPr lang="en-US" sz="2400" dirty="0" err="1" smtClean="0">
                <a:solidFill>
                  <a:srgbClr val="7F7F7F"/>
                </a:solidFill>
                <a:latin typeface="Monaco"/>
                <a:cs typeface="Monaco"/>
              </a:rPr>
              <a:t>propName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 ) </a:t>
            </a:r>
            <a:r>
              <a:rPr lang="en-US" sz="2400" dirty="0" smtClean="0">
                <a:latin typeface="Monaco"/>
                <a:cs typeface="Monaco"/>
              </a:rPr>
              <a:t>)</a:t>
            </a:r>
            <a:endParaRPr lang="en-US" sz="2400" dirty="0">
              <a:latin typeface="Monaco"/>
              <a:cs typeface="Monaco"/>
            </a:endParaRPr>
          </a:p>
          <a:p>
            <a:r>
              <a:rPr lang="en-US" sz="2400" dirty="0" err="1" smtClean="0">
                <a:solidFill>
                  <a:srgbClr val="595959"/>
                </a:solidFill>
                <a:latin typeface="Monaco"/>
                <a:cs typeface="Monaco"/>
              </a:rPr>
              <a:t>map.</a:t>
            </a:r>
            <a:r>
              <a:rPr lang="en-US" sz="2400" dirty="0" err="1" smtClean="0">
                <a:latin typeface="Monaco"/>
                <a:cs typeface="Monaco"/>
              </a:rPr>
              <a:t>compute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err="1" smtClean="0">
                <a:solidFill>
                  <a:srgbClr val="7F7F7F"/>
                </a:solidFill>
                <a:latin typeface="Monaco"/>
                <a:cs typeface="Monaco"/>
              </a:rPr>
              <a:t>attrName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 </a:t>
            </a:r>
            <a:r>
              <a:rPr lang="en-US" sz="2400" dirty="0" smtClean="0">
                <a:latin typeface="Monaco"/>
                <a:cs typeface="Monaco"/>
              </a:rPr>
              <a:t>)</a:t>
            </a:r>
            <a:endParaRPr lang="en-US" sz="2400" dirty="0">
              <a:latin typeface="Monaco"/>
              <a:cs typeface="Monaco"/>
            </a:endParaRPr>
          </a:p>
          <a:p>
            <a:endParaRPr lang="en-US" sz="2400" dirty="0" smtClean="0">
              <a:latin typeface="Monaco"/>
              <a:cs typeface="Monaco"/>
            </a:endParaRPr>
          </a:p>
          <a:p>
            <a:r>
              <a:rPr lang="en-US" sz="2400" dirty="0" err="1" smtClean="0">
                <a:solidFill>
                  <a:srgbClr val="595959"/>
                </a:solidFill>
                <a:latin typeface="Monaco"/>
                <a:cs typeface="Monaco"/>
              </a:rPr>
              <a:t>can.Map.</a:t>
            </a:r>
            <a:r>
              <a:rPr lang="en-US" sz="2400" dirty="0" err="1" smtClean="0">
                <a:latin typeface="Monaco"/>
                <a:cs typeface="Monaco"/>
              </a:rPr>
              <a:t>extend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err="1" smtClean="0">
                <a:solidFill>
                  <a:srgbClr val="7F7F7F"/>
                </a:solidFill>
                <a:latin typeface="Monaco"/>
                <a:cs typeface="Monaco"/>
              </a:rPr>
              <a:t>staticProps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, </a:t>
            </a:r>
            <a:r>
              <a:rPr lang="en-US" sz="2400" dirty="0" err="1" smtClean="0">
                <a:solidFill>
                  <a:srgbClr val="7F7F7F"/>
                </a:solidFill>
                <a:latin typeface="Monaco"/>
                <a:cs typeface="Monaco"/>
              </a:rPr>
              <a:t>protoProps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 </a:t>
            </a:r>
            <a:r>
              <a:rPr lang="en-US" sz="2400" dirty="0" smtClean="0">
                <a:latin typeface="Monaco"/>
                <a:cs typeface="Monaco"/>
              </a:rPr>
              <a:t>)</a:t>
            </a:r>
          </a:p>
          <a:p>
            <a:r>
              <a:rPr lang="en-US" sz="2400" dirty="0" smtClean="0">
                <a:latin typeface="Monaco"/>
                <a:cs typeface="Monaco"/>
              </a:rPr>
              <a:t>COMPUTE-ATTR: </a:t>
            </a:r>
            <a:r>
              <a:rPr lang="en-US" sz="2400" dirty="0" err="1" smtClean="0">
                <a:solidFill>
                  <a:srgbClr val="7F7F7F"/>
                </a:solidFill>
                <a:latin typeface="Monaco"/>
                <a:cs typeface="Monaco"/>
              </a:rPr>
              <a:t>can.compute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( getter )</a:t>
            </a:r>
          </a:p>
          <a:p>
            <a:r>
              <a:rPr lang="en-US" sz="2400" dirty="0" smtClean="0">
                <a:latin typeface="Monaco"/>
                <a:cs typeface="Monaco"/>
              </a:rPr>
              <a:t>DEFAULT-ATTR: 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value</a:t>
            </a:r>
            <a:endParaRPr lang="en-US" sz="2400" dirty="0">
              <a:solidFill>
                <a:srgbClr val="7F7F7F"/>
              </a:solidFill>
              <a:latin typeface="Monaco"/>
              <a:cs typeface="Monaco"/>
            </a:endParaRPr>
          </a:p>
          <a:p>
            <a:endParaRPr lang="en-US" sz="2400" dirty="0" smtClean="0">
              <a:latin typeface="Monaco"/>
              <a:cs typeface="Monaco"/>
            </a:endParaRPr>
          </a:p>
          <a:p>
            <a:endParaRPr lang="en-US" sz="2400" dirty="0">
              <a:latin typeface="Monaco"/>
              <a:cs typeface="Monaco"/>
            </a:endParaRPr>
          </a:p>
          <a:p>
            <a:r>
              <a:rPr lang="en-US" sz="2400" dirty="0" err="1">
                <a:solidFill>
                  <a:srgbClr val="595959"/>
                </a:solidFill>
                <a:latin typeface="Monaco"/>
                <a:cs typeface="Monaco"/>
              </a:rPr>
              <a:t>can.Map.</a:t>
            </a:r>
            <a:r>
              <a:rPr lang="en-US" sz="2400" dirty="0" err="1">
                <a:latin typeface="Monaco"/>
                <a:cs typeface="Monaco"/>
              </a:rPr>
              <a:t>keys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map</a:t>
            </a:r>
            <a:r>
              <a:rPr lang="en-US" sz="2400" dirty="0" smtClean="0">
                <a:latin typeface="Monaco"/>
                <a:cs typeface="Monaco"/>
              </a:rPr>
              <a:t> )</a:t>
            </a:r>
            <a:endParaRPr lang="en-US" sz="2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08079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Creating a </a:t>
            </a: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can.Map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 smtClean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>
                <a:solidFill>
                  <a:srgbClr val="687687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can.Map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name: </a:t>
            </a:r>
            <a:r>
              <a:rPr lang="en-US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'Alexis'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});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78307939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Getting property values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'name'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);	</a:t>
            </a: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 'Alexis'</a:t>
            </a:r>
          </a:p>
          <a:p>
            <a:pPr marL="0" indent="0">
              <a:buNone/>
            </a:pP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obs.attr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();			</a:t>
            </a:r>
            <a:r>
              <a:rPr lang="fr-FR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 { </a:t>
            </a:r>
            <a:r>
              <a:rPr lang="fr-FR" sz="2400" i="1" dirty="0" err="1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name</a:t>
            </a:r>
            <a:r>
              <a:rPr lang="fr-FR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: 'Alexis' }</a:t>
            </a:r>
          </a:p>
        </p:txBody>
      </p:sp>
    </p:spTree>
    <p:extLst>
      <p:ext uri="{BB962C8B-B14F-4D97-AF65-F5344CB8AC3E}">
        <p14:creationId xmlns:p14="http://schemas.microsoft.com/office/powerpoint/2010/main" val="32284872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Setting property values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obs.attr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'name'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'Justin'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);</a:t>
            </a:r>
          </a:p>
          <a:p>
            <a:pPr marL="0" indent="0">
              <a:buNone/>
            </a:pPr>
            <a:r>
              <a:rPr lang="it-IT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obs.attr</a:t>
            </a:r>
            <a:r>
              <a:rPr lang="it-IT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  <a:r>
              <a:rPr lang="it-IT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age</a:t>
            </a:r>
            <a:r>
              <a:rPr lang="it-IT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: </a:t>
            </a:r>
            <a:r>
              <a:rPr lang="it-IT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30</a:t>
            </a:r>
            <a:r>
              <a:rPr lang="it-IT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})</a:t>
            </a:r>
            <a:r>
              <a:rPr lang="it-IT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it-IT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obs.attr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it-IT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it-IT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name</a:t>
            </a:r>
            <a:r>
              <a:rPr lang="it-IT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it-IT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</a:t>
            </a:r>
            <a:r>
              <a:rPr lang="it-IT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Justin"</a:t>
            </a:r>
            <a:endParaRPr lang="it-IT" dirty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it-IT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obs.attr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it-IT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29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 </a:t>
            </a:r>
            <a:r>
              <a:rPr lang="it-IT" dirty="0" err="1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true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it-IT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obs.attr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it-IT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it-IT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name</a:t>
            </a:r>
            <a:r>
              <a:rPr lang="it-IT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it-IT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it-IT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undefined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4800" y="4986999"/>
            <a:ext cx="51098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obs.name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3200" dirty="0">
                <a:solidFill>
                  <a:srgbClr val="687687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32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'Justin'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;</a:t>
            </a:r>
          </a:p>
        </p:txBody>
      </p:sp>
      <p:cxnSp>
        <p:nvCxnSpPr>
          <p:cNvPr id="6" name="Straight Connector 5"/>
          <p:cNvCxnSpPr>
            <a:stCxn id="3" idx="1"/>
          </p:cNvCxnSpPr>
          <p:nvPr/>
        </p:nvCxnSpPr>
        <p:spPr>
          <a:xfrm>
            <a:off x="424800" y="5279387"/>
            <a:ext cx="5109893" cy="88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33378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Removing properties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4400" dirty="0">
              <a:latin typeface="Monaco"/>
            </a:endParaRPr>
          </a:p>
          <a:p>
            <a:pPr marL="0" indent="0">
              <a:buNone/>
            </a:pP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obs.removeAttr</a:t>
            </a:r>
            <a:r>
              <a:rPr lang="en-US" sz="4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4400" dirty="0" smtClean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'age'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);</a:t>
            </a:r>
          </a:p>
          <a:p>
            <a:pPr marL="0" indent="0">
              <a:buNone/>
            </a:pPr>
            <a:r>
              <a:rPr lang="it-IT" sz="4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obs.attr</a:t>
            </a:r>
            <a:r>
              <a:rPr lang="it-IT" sz="4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(); </a:t>
            </a:r>
            <a:r>
              <a:rPr lang="it-IT" sz="4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 {}</a:t>
            </a:r>
          </a:p>
        </p:txBody>
      </p:sp>
    </p:spTree>
    <p:extLst>
      <p:ext uri="{BB962C8B-B14F-4D97-AF65-F5344CB8AC3E}">
        <p14:creationId xmlns:p14="http://schemas.microsoft.com/office/powerpoint/2010/main" val="41004521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Listening to changes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97712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obs.bind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'change'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i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b="1" i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b="1" i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</a:t>
            </a:r>
            <a:r>
              <a:rPr lang="en-US" sz="2400" b="1" i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how, </a:t>
            </a:r>
            <a:r>
              <a:rPr lang="en-US" sz="2400" b="1" i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400" b="1" i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b="1" i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oldVal</a:t>
            </a:r>
            <a:r>
              <a:rPr lang="en-US" sz="2400" b="1" i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/*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i="1" dirty="0" err="1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 – The event object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i="1" dirty="0" err="1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attr</a:t>
            </a: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 – Which property changed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		how – 'add', 'remove' or 'set'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i="1" dirty="0" err="1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 – value after change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i="1" dirty="0" err="1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oldVal</a:t>
            </a: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 – value before change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	*/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6862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Listening to changes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97712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obs.bind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'name'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i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b="1" i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b="1" i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400" b="1" i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b="1" i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oldVal</a:t>
            </a:r>
            <a:r>
              <a:rPr lang="en-US" sz="2400" b="1" i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 listening to a single property change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0431896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Helpers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0"/>
            <a:ext cx="8229600" cy="497712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obs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first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: 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"Justin"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last: 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Meyer"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(value,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propName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obs.serialize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&gt;{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first</a:t>
            </a:r>
            <a:r>
              <a:rPr lang="en-US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:"Justin",last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:…}</a:t>
            </a:r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 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obs.compute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"first"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c()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"first"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can.Map.keys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["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first","last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"]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8423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Extending </a:t>
            </a: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can.Map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0"/>
            <a:ext cx="8229600" cy="497712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Person </a:t>
            </a:r>
            <a:r>
              <a:rPr lang="en-US" sz="2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can.Map.extend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"first"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       </a:t>
            </a:r>
            <a:r>
              <a:rPr lang="en-US" sz="24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"last"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 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{first: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"Justin"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last: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"Meyer"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me.fullName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"Justin Meyer"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665973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Compute </a:t>
            </a: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Values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0"/>
            <a:ext cx="8229600" cy="497712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Person </a:t>
            </a:r>
            <a:r>
              <a:rPr lang="en-US" sz="2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can.Map.extend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"first"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       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"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"last"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 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{first: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"Josh"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last: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Marchan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fullName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"Josh </a:t>
            </a:r>
            <a:r>
              <a:rPr lang="en-US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Marchan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778638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51" y="1695058"/>
            <a:ext cx="8731521" cy="484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8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age </a:t>
            </a:r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can.compute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800" b="1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30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endParaRPr lang="en-US" sz="2800" dirty="0">
              <a:latin typeface="Monaco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age()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 </a:t>
            </a:r>
            <a:r>
              <a:rPr 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30</a:t>
            </a:r>
          </a:p>
          <a:p>
            <a:endParaRPr lang="en-US" sz="2800" dirty="0">
              <a:latin typeface="Monaco"/>
            </a:endParaRPr>
          </a:p>
          <a:p>
            <a:r>
              <a:rPr lang="en-US" sz="2800" spc="-15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age.bind</a:t>
            </a:r>
            <a:r>
              <a:rPr lang="en-US" sz="2800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800" spc="-15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800" spc="-15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change'</a:t>
            </a:r>
            <a:r>
              <a:rPr lang="en-US" sz="2800" spc="-1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600" b="1" spc="-150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800" b="1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600" b="1" spc="-15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600" b="1" spc="-1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,newVal,oldVal</a:t>
            </a:r>
            <a:r>
              <a:rPr lang="en-US" sz="2800" b="1" spc="-15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  <a:endParaRPr lang="en-US" sz="2800" b="1" spc="-15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31</a:t>
            </a:r>
          </a:p>
          <a:p>
            <a:r>
              <a:rPr lang="en-US" sz="2800" dirty="0"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oldVal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30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8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800" dirty="0">
              <a:latin typeface="Monaco"/>
            </a:endParaRPr>
          </a:p>
          <a:p>
            <a:endParaRPr lang="en-US" sz="2800" dirty="0">
              <a:latin typeface="Monaco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age(</a:t>
            </a:r>
            <a:r>
              <a:rPr lang="en-US" sz="28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31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600" dirty="0">
              <a:latin typeface="Courier"/>
              <a:cs typeface="Courier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800" dirty="0" err="1" smtClean="0">
                <a:latin typeface="Monaco"/>
                <a:cs typeface="Monaco"/>
              </a:rPr>
              <a:t>can.compute</a:t>
            </a:r>
            <a:r>
              <a:rPr lang="en-US" sz="4800" dirty="0" smtClean="0">
                <a:latin typeface="Monaco"/>
                <a:cs typeface="Monaco"/>
              </a:rPr>
              <a:t>(</a:t>
            </a:r>
            <a:r>
              <a:rPr lang="en-US" sz="4800" dirty="0">
                <a:latin typeface="Monaco"/>
                <a:cs typeface="Monaco"/>
              </a:rPr>
              <a:t>data)</a:t>
            </a:r>
            <a:endParaRPr lang="en-GB" sz="4800" b="1" spc="-272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443819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Default </a:t>
            </a: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Values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0"/>
            <a:ext cx="8229600" cy="497712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Person </a:t>
            </a:r>
            <a:r>
              <a:rPr lang="en-US" sz="2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can.Map.extend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first: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"Andy"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last: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"Kant"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"first"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       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"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"last"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 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Person()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fullName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"Andy Kant"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16949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15400" y="2"/>
            <a:ext cx="3728600" cy="1323086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609437" y="350115"/>
            <a:ext cx="33729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800" dirty="0" err="1" smtClean="0"/>
              <a:t>can.List</a:t>
            </a:r>
            <a:r>
              <a:rPr lang="en-US" sz="4800" dirty="0" smtClean="0"/>
              <a:t> </a:t>
            </a:r>
            <a:r>
              <a:rPr lang="en-US" sz="4800" dirty="0" smtClean="0"/>
              <a:t>API</a:t>
            </a:r>
            <a:endParaRPr lang="en-GB" sz="4800" b="1" dirty="0">
              <a:latin typeface="Lato Regular"/>
              <a:cs typeface="Lato Regula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8950" y="350115"/>
            <a:ext cx="8429370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Monaco"/>
                <a:cs typeface="Monaco"/>
              </a:rPr>
              <a:t>new</a:t>
            </a:r>
            <a:r>
              <a:rPr lang="en-US" sz="2400" dirty="0">
                <a:latin typeface="Monaco"/>
                <a:cs typeface="Monaco"/>
              </a:rPr>
              <a:t> </a:t>
            </a:r>
            <a:r>
              <a:rPr lang="en-US" sz="2400" dirty="0" err="1" smtClean="0">
                <a:latin typeface="Monaco"/>
                <a:cs typeface="Monaco"/>
              </a:rPr>
              <a:t>can.List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[array]</a:t>
            </a:r>
            <a:r>
              <a:rPr lang="en-US" sz="2400" dirty="0" smtClean="0">
                <a:latin typeface="Monaco"/>
                <a:cs typeface="Monaco"/>
              </a:rPr>
              <a:t> )</a:t>
            </a:r>
          </a:p>
          <a:p>
            <a:r>
              <a:rPr lang="en-US" sz="2400" b="1" dirty="0">
                <a:solidFill>
                  <a:schemeClr val="accent4"/>
                </a:solidFill>
                <a:latin typeface="Monaco"/>
                <a:cs typeface="Monaco"/>
              </a:rPr>
              <a:t>new</a:t>
            </a:r>
            <a:r>
              <a:rPr lang="en-US" sz="2400" dirty="0">
                <a:latin typeface="Monaco"/>
                <a:cs typeface="Monaco"/>
              </a:rPr>
              <a:t> </a:t>
            </a:r>
            <a:r>
              <a:rPr lang="en-US" sz="2400" dirty="0" err="1">
                <a:latin typeface="Monaco"/>
                <a:cs typeface="Monaco"/>
              </a:rPr>
              <a:t>can.List</a:t>
            </a:r>
            <a:r>
              <a:rPr lang="en-US" sz="2400" dirty="0">
                <a:latin typeface="Monaco"/>
                <a:cs typeface="Monaco"/>
              </a:rPr>
              <a:t>(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deferred</a:t>
            </a:r>
            <a:r>
              <a:rPr lang="en-US" sz="2400" dirty="0" smtClean="0">
                <a:latin typeface="Monaco"/>
                <a:cs typeface="Monaco"/>
              </a:rPr>
              <a:t> </a:t>
            </a:r>
            <a:r>
              <a:rPr lang="en-US" sz="2400" dirty="0">
                <a:latin typeface="Monaco"/>
                <a:cs typeface="Monaco"/>
              </a:rPr>
              <a:t>)</a:t>
            </a:r>
          </a:p>
          <a:p>
            <a:endParaRPr lang="en-US" sz="2400" dirty="0" smtClean="0">
              <a:latin typeface="Monaco"/>
              <a:cs typeface="Monaco"/>
            </a:endParaRPr>
          </a:p>
          <a:p>
            <a:r>
              <a:rPr lang="en-US" sz="2400" dirty="0" err="1" smtClean="0">
                <a:solidFill>
                  <a:srgbClr val="595959"/>
                </a:solidFill>
                <a:latin typeface="Monaco"/>
                <a:cs typeface="Monaco"/>
              </a:rPr>
              <a:t>list.</a:t>
            </a:r>
            <a:r>
              <a:rPr lang="en-US" sz="2400" dirty="0" err="1" smtClean="0">
                <a:latin typeface="Monaco"/>
                <a:cs typeface="Monaco"/>
              </a:rPr>
              <a:t>attr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key</a:t>
            </a:r>
            <a:r>
              <a:rPr lang="en-US" sz="2400" dirty="0">
                <a:solidFill>
                  <a:srgbClr val="7F7F7F"/>
                </a:solidFill>
                <a:latin typeface="Monaco"/>
                <a:cs typeface="Monaco"/>
              </a:rPr>
              <a:t>, 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value </a:t>
            </a:r>
            <a:r>
              <a:rPr lang="en-US" sz="2400" dirty="0" smtClean="0">
                <a:latin typeface="Monaco"/>
                <a:cs typeface="Monaco"/>
              </a:rPr>
              <a:t>)</a:t>
            </a:r>
          </a:p>
          <a:p>
            <a:r>
              <a:rPr lang="en-US" sz="2400" dirty="0" err="1" smtClean="0">
                <a:solidFill>
                  <a:srgbClr val="595959"/>
                </a:solidFill>
                <a:latin typeface="Monaco"/>
                <a:cs typeface="Monaco"/>
              </a:rPr>
              <a:t>list.</a:t>
            </a:r>
            <a:r>
              <a:rPr lang="en-US" sz="2400" dirty="0" err="1" smtClean="0">
                <a:latin typeface="Monaco"/>
                <a:cs typeface="Monaco"/>
              </a:rPr>
              <a:t>replace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err="1" smtClean="0">
                <a:solidFill>
                  <a:srgbClr val="7F7F7F"/>
                </a:solidFill>
                <a:latin typeface="Monaco"/>
                <a:cs typeface="Monaco"/>
              </a:rPr>
              <a:t>array|deferred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 </a:t>
            </a:r>
            <a:r>
              <a:rPr lang="en-US" sz="2400" dirty="0" smtClean="0">
                <a:latin typeface="Monaco"/>
                <a:cs typeface="Monaco"/>
              </a:rPr>
              <a:t>)</a:t>
            </a:r>
            <a:endParaRPr lang="en-US" sz="2400" dirty="0" smtClean="0">
              <a:latin typeface="Monaco"/>
              <a:cs typeface="Monaco"/>
            </a:endParaRPr>
          </a:p>
          <a:p>
            <a:r>
              <a:rPr lang="en-US" sz="2400" dirty="0" err="1" smtClean="0">
                <a:solidFill>
                  <a:srgbClr val="595959"/>
                </a:solidFill>
                <a:latin typeface="Monaco"/>
                <a:cs typeface="Monaco"/>
              </a:rPr>
              <a:t>list</a:t>
            </a:r>
            <a:r>
              <a:rPr lang="en-US" sz="2400" dirty="0" err="1" smtClean="0">
                <a:solidFill>
                  <a:srgbClr val="595959"/>
                </a:solidFill>
                <a:latin typeface="Monaco"/>
                <a:cs typeface="Monaco"/>
              </a:rPr>
              <a:t>.</a:t>
            </a:r>
            <a:r>
              <a:rPr lang="en-US" sz="2400" dirty="0" err="1" smtClean="0">
                <a:latin typeface="Monaco"/>
                <a:cs typeface="Monaco"/>
              </a:rPr>
              <a:t>bind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err="1" smtClean="0">
                <a:solidFill>
                  <a:srgbClr val="7F7F7F"/>
                </a:solidFill>
                <a:latin typeface="Monaco"/>
                <a:cs typeface="Monaco"/>
              </a:rPr>
              <a:t>eventType</a:t>
            </a:r>
            <a:r>
              <a:rPr lang="en-US" sz="2400" dirty="0">
                <a:solidFill>
                  <a:srgbClr val="7F7F7F"/>
                </a:solidFill>
                <a:latin typeface="Monaco"/>
                <a:cs typeface="Monaco"/>
              </a:rPr>
              <a:t>, 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handler </a:t>
            </a:r>
            <a:r>
              <a:rPr lang="en-US" sz="2400" dirty="0" smtClean="0">
                <a:latin typeface="Monaco"/>
                <a:cs typeface="Monaco"/>
              </a:rPr>
              <a:t>)</a:t>
            </a:r>
          </a:p>
          <a:p>
            <a:r>
              <a:rPr lang="en-US" sz="2400" dirty="0" err="1">
                <a:solidFill>
                  <a:srgbClr val="595959"/>
                </a:solidFill>
                <a:latin typeface="Monaco"/>
                <a:cs typeface="Monaco"/>
              </a:rPr>
              <a:t>list.</a:t>
            </a:r>
            <a:r>
              <a:rPr lang="en-US" sz="2400" dirty="0" err="1" smtClean="0">
                <a:latin typeface="Monaco"/>
                <a:cs typeface="Monaco"/>
              </a:rPr>
              <a:t>unbind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err="1" smtClean="0">
                <a:solidFill>
                  <a:srgbClr val="7F7F7F"/>
                </a:solidFill>
                <a:latin typeface="Monaco"/>
                <a:cs typeface="Monaco"/>
              </a:rPr>
              <a:t>eventType</a:t>
            </a:r>
            <a:r>
              <a:rPr lang="en-US" sz="2400" dirty="0">
                <a:solidFill>
                  <a:srgbClr val="7F7F7F"/>
                </a:solidFill>
                <a:latin typeface="Monaco"/>
                <a:cs typeface="Monaco"/>
              </a:rPr>
              <a:t>[, handler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] </a:t>
            </a:r>
            <a:r>
              <a:rPr lang="en-US" sz="2400" dirty="0" smtClean="0">
                <a:latin typeface="Monaco"/>
                <a:cs typeface="Monaco"/>
              </a:rPr>
              <a:t>)</a:t>
            </a:r>
            <a:endParaRPr lang="en-US" sz="2400" dirty="0">
              <a:latin typeface="Monaco"/>
              <a:cs typeface="Monaco"/>
            </a:endParaRPr>
          </a:p>
          <a:p>
            <a:r>
              <a:rPr lang="en-US" sz="2400" dirty="0" err="1">
                <a:solidFill>
                  <a:srgbClr val="595959"/>
                </a:solidFill>
                <a:latin typeface="Monaco"/>
                <a:cs typeface="Monaco"/>
              </a:rPr>
              <a:t>list.</a:t>
            </a:r>
            <a:r>
              <a:rPr lang="en-US" sz="2400" dirty="0" err="1" smtClean="0">
                <a:latin typeface="Monaco"/>
                <a:cs typeface="Monaco"/>
              </a:rPr>
              <a:t>each</a:t>
            </a:r>
            <a:r>
              <a:rPr lang="en-US" sz="2400" dirty="0">
                <a:latin typeface="Monaco"/>
                <a:cs typeface="Monaco"/>
              </a:rPr>
              <a:t>( </a:t>
            </a:r>
            <a:r>
              <a:rPr lang="en-US" sz="2400" dirty="0">
                <a:solidFill>
                  <a:srgbClr val="7F7F7F"/>
                </a:solidFill>
                <a:latin typeface="Monaco"/>
                <a:cs typeface="Monaco"/>
              </a:rPr>
              <a:t>callback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( item</a:t>
            </a:r>
            <a:r>
              <a:rPr lang="en-US" sz="2400" dirty="0">
                <a:solidFill>
                  <a:srgbClr val="7F7F7F"/>
                </a:solidFill>
                <a:latin typeface="Monaco"/>
                <a:cs typeface="Monaco"/>
              </a:rPr>
              <a:t>, </a:t>
            </a:r>
            <a:r>
              <a:rPr lang="en-US" sz="2400" dirty="0" err="1">
                <a:solidFill>
                  <a:srgbClr val="7F7F7F"/>
                </a:solidFill>
                <a:latin typeface="Monaco"/>
                <a:cs typeface="Monaco"/>
              </a:rPr>
              <a:t>propName</a:t>
            </a:r>
            <a:r>
              <a:rPr lang="en-US" sz="2400" dirty="0">
                <a:solidFill>
                  <a:srgbClr val="7F7F7F"/>
                </a:solidFill>
                <a:latin typeface="Monaco"/>
                <a:cs typeface="Monaco"/>
              </a:rPr>
              <a:t> ) </a:t>
            </a:r>
            <a:r>
              <a:rPr lang="en-US" sz="2400" dirty="0">
                <a:latin typeface="Monaco"/>
                <a:cs typeface="Monaco"/>
              </a:rPr>
              <a:t>)</a:t>
            </a:r>
          </a:p>
          <a:p>
            <a:r>
              <a:rPr lang="en-US" sz="2400" dirty="0" err="1">
                <a:solidFill>
                  <a:srgbClr val="595959"/>
                </a:solidFill>
                <a:latin typeface="Monaco"/>
                <a:cs typeface="Monaco"/>
              </a:rPr>
              <a:t>list.</a:t>
            </a:r>
            <a:r>
              <a:rPr lang="en-US" sz="2400" dirty="0" err="1" smtClean="0">
                <a:latin typeface="Monaco"/>
                <a:cs typeface="Monaco"/>
              </a:rPr>
              <a:t>serialize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callback( item, </a:t>
            </a:r>
            <a:r>
              <a:rPr lang="en-US" sz="2400" dirty="0" err="1" smtClean="0">
                <a:solidFill>
                  <a:srgbClr val="7F7F7F"/>
                </a:solidFill>
                <a:latin typeface="Monaco"/>
                <a:cs typeface="Monaco"/>
              </a:rPr>
              <a:t>propName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 ) </a:t>
            </a:r>
            <a:r>
              <a:rPr lang="en-US" sz="2400" dirty="0" smtClean="0">
                <a:latin typeface="Monaco"/>
                <a:cs typeface="Monaco"/>
              </a:rPr>
              <a:t>)</a:t>
            </a:r>
          </a:p>
          <a:p>
            <a:endParaRPr lang="en-US" sz="2400" dirty="0" smtClean="0">
              <a:latin typeface="Monaco"/>
              <a:cs typeface="Monaco"/>
            </a:endParaRPr>
          </a:p>
          <a:p>
            <a:r>
              <a:rPr lang="en-US" sz="2400" dirty="0" smtClean="0">
                <a:latin typeface="Monaco"/>
                <a:cs typeface="Monaco"/>
              </a:rPr>
              <a:t>.</a:t>
            </a:r>
            <a:r>
              <a:rPr lang="en-US" sz="2400" dirty="0" err="1" smtClean="0">
                <a:latin typeface="Monaco"/>
                <a:cs typeface="Monaco"/>
              </a:rPr>
              <a:t>concat</a:t>
            </a:r>
            <a:r>
              <a:rPr lang="en-US" sz="2400" dirty="0" smtClean="0">
                <a:latin typeface="Monaco"/>
                <a:cs typeface="Monaco"/>
              </a:rPr>
              <a:t>, .</a:t>
            </a:r>
            <a:r>
              <a:rPr lang="en-US" sz="2400" dirty="0" err="1" smtClean="0">
                <a:latin typeface="Monaco"/>
                <a:cs typeface="Monaco"/>
              </a:rPr>
              <a:t>forEach</a:t>
            </a:r>
            <a:r>
              <a:rPr lang="en-US" sz="2400" dirty="0" smtClean="0">
                <a:latin typeface="Monaco"/>
                <a:cs typeface="Monaco"/>
              </a:rPr>
              <a:t>, .join, .pop, .push, </a:t>
            </a:r>
          </a:p>
          <a:p>
            <a:r>
              <a:rPr lang="en-US" sz="2400" dirty="0" smtClean="0">
                <a:latin typeface="Monaco"/>
                <a:cs typeface="Monaco"/>
              </a:rPr>
              <a:t>.reverse, .shift, .slice, .sort, .splice, </a:t>
            </a:r>
          </a:p>
          <a:p>
            <a:r>
              <a:rPr lang="en-US" sz="2400" dirty="0" smtClean="0">
                <a:latin typeface="Monaco"/>
                <a:cs typeface="Monaco"/>
              </a:rPr>
              <a:t>.</a:t>
            </a:r>
            <a:r>
              <a:rPr lang="en-US" sz="2400" dirty="0" err="1" smtClean="0">
                <a:latin typeface="Monaco"/>
                <a:cs typeface="Monaco"/>
              </a:rPr>
              <a:t>unshift</a:t>
            </a:r>
            <a:endParaRPr lang="en-US" sz="2400" dirty="0">
              <a:latin typeface="Monaco"/>
              <a:cs typeface="Monaco"/>
            </a:endParaRPr>
          </a:p>
          <a:p>
            <a:endParaRPr lang="en-US" sz="2400" dirty="0" smtClean="0">
              <a:latin typeface="Monaco"/>
              <a:cs typeface="Monaco"/>
            </a:endParaRPr>
          </a:p>
          <a:p>
            <a:r>
              <a:rPr lang="en-US" sz="2400" dirty="0" err="1" smtClean="0">
                <a:solidFill>
                  <a:srgbClr val="595959"/>
                </a:solidFill>
                <a:latin typeface="Monaco"/>
                <a:cs typeface="Monaco"/>
              </a:rPr>
              <a:t>can.List.</a:t>
            </a:r>
            <a:r>
              <a:rPr lang="en-US" sz="2400" dirty="0" err="1" smtClean="0">
                <a:latin typeface="Monaco"/>
                <a:cs typeface="Monaco"/>
              </a:rPr>
              <a:t>extend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err="1" smtClean="0">
                <a:solidFill>
                  <a:srgbClr val="7F7F7F"/>
                </a:solidFill>
                <a:latin typeface="Monaco"/>
                <a:cs typeface="Monaco"/>
              </a:rPr>
              <a:t>staticProps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, </a:t>
            </a:r>
            <a:r>
              <a:rPr lang="en-US" sz="2400" dirty="0" err="1" smtClean="0">
                <a:solidFill>
                  <a:srgbClr val="7F7F7F"/>
                </a:solidFill>
                <a:latin typeface="Monaco"/>
                <a:cs typeface="Monaco"/>
              </a:rPr>
              <a:t>protoProps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 </a:t>
            </a:r>
            <a:r>
              <a:rPr lang="en-US" sz="2400" dirty="0" smtClean="0">
                <a:latin typeface="Monaco"/>
                <a:cs typeface="Monaco"/>
              </a:rPr>
              <a:t>)</a:t>
            </a:r>
          </a:p>
          <a:p>
            <a:r>
              <a:rPr lang="en-US" sz="2400" dirty="0" smtClean="0">
                <a:latin typeface="Monaco"/>
                <a:cs typeface="Monaco"/>
              </a:rPr>
              <a:t>Map: 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Map</a:t>
            </a:r>
            <a:endParaRPr lang="en-US" sz="24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56140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Creating a </a:t>
            </a: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can.List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i="1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 </a:t>
            </a:r>
            <a:r>
              <a:rPr lang="en-US" sz="2400" b="1" dirty="0" smtClean="0">
                <a:solidFill>
                  <a:srgbClr val="687687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can.List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([</a:t>
            </a:r>
            <a:r>
              <a:rPr lang="en-US" sz="2400" b="1" dirty="0" smtClean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'Alex'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b="1" dirty="0" smtClean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'Bill'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]);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400" b="1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533624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Creating a </a:t>
            </a: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can.List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def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$.Deferred()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hobbies 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can.List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def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hobbies.attr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"length"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0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def.resolve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([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JS"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"Party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 rocking"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hobbies.attr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"length"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2</a:t>
            </a:r>
            <a:endParaRPr lang="en-US" sz="2400" b="1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1207843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Reading and writing attributes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 </a:t>
            </a:r>
            <a:r>
              <a:rPr lang="en-US" sz="1800" b="1" dirty="0">
                <a:solidFill>
                  <a:srgbClr val="687687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1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can.List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([</a:t>
            </a:r>
            <a:r>
              <a:rPr lang="en-US" sz="1800" b="1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'Alex'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1800" b="1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'Bill'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]);</a:t>
            </a:r>
          </a:p>
          <a:p>
            <a:pPr marL="0" indent="0">
              <a:buNone/>
            </a:pPr>
            <a:endParaRPr lang="en-US" sz="1800" i="1" dirty="0" smtClean="0">
              <a:solidFill>
                <a:srgbClr val="0066FF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18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 set an element: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people.attr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800" dirty="0">
                <a:solidFill>
                  <a:srgbClr val="0000CD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18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'Adam'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en-US" sz="1800" i="1" dirty="0" smtClean="0">
              <a:solidFill>
                <a:srgbClr val="0066FF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18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 get an element: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people.attr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800" dirty="0">
                <a:solidFill>
                  <a:srgbClr val="0000CD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); </a:t>
            </a:r>
            <a:r>
              <a:rPr lang="en-US" sz="18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 '</a:t>
            </a:r>
            <a:r>
              <a:rPr lang="en-US" sz="1800" i="1" dirty="0" smtClean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Adam’</a:t>
            </a:r>
          </a:p>
          <a:p>
            <a:pPr marL="0" indent="0">
              <a:buNone/>
            </a:pPr>
            <a:endParaRPr lang="en-US" sz="1800" i="1" dirty="0" smtClean="0">
              <a:solidFill>
                <a:srgbClr val="0066FF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18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 get all elements: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people.attr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(); </a:t>
            </a:r>
            <a:r>
              <a:rPr lang="en-US" sz="18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 ['Adam', '</a:t>
            </a:r>
            <a:r>
              <a:rPr lang="en-US" sz="1800" i="1" dirty="0" smtClean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Bill’]</a:t>
            </a:r>
            <a:endParaRPr lang="en-US" sz="1800" dirty="0"/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811083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Writing values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 smtClean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18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 extend the array: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people.attr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800" dirty="0">
                <a:solidFill>
                  <a:srgbClr val="0000CD"/>
                </a:solidFill>
                <a:highlight>
                  <a:srgbClr val="FFFFFF"/>
                </a:highlight>
                <a:latin typeface="Monaco"/>
              </a:rPr>
              <a:t>4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18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'Charlie'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people.attr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(); </a:t>
            </a:r>
            <a:r>
              <a:rPr lang="en-US" sz="18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 ['Adam', 'Bill', undefined, undefined, 'Charlie'</a:t>
            </a:r>
            <a:r>
              <a:rPr lang="en-US" sz="1800" i="1" dirty="0" smtClean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]</a:t>
            </a:r>
          </a:p>
          <a:p>
            <a:pPr marL="0" indent="0">
              <a:buNone/>
            </a:pPr>
            <a:endParaRPr lang="en-US" sz="1800" i="1" dirty="0">
              <a:solidFill>
                <a:srgbClr val="0066FF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18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 merge the elements: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people.attr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([</a:t>
            </a:r>
            <a:r>
              <a:rPr lang="en-US" sz="18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'Alice'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18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'Bob'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18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'Eve'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people.attr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(); </a:t>
            </a:r>
            <a:r>
              <a:rPr lang="en-US" sz="18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 ['Alice', 'Bob', 'Eve', undefined, 'Charlie'</a:t>
            </a:r>
            <a:r>
              <a:rPr lang="en-US" sz="1800" i="1" dirty="0" smtClean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]</a:t>
            </a:r>
          </a:p>
          <a:p>
            <a:pPr marL="0" indent="0">
              <a:buNone/>
            </a:pPr>
            <a:endParaRPr lang="en-US" sz="1800" i="1" dirty="0">
              <a:solidFill>
                <a:srgbClr val="0066FF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18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 </a:t>
            </a:r>
            <a:r>
              <a:rPr lang="en-US" sz="1800" i="1" dirty="0" smtClean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set the </a:t>
            </a:r>
            <a:r>
              <a:rPr lang="en-US" sz="18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elements: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people.attr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([</a:t>
            </a:r>
            <a:r>
              <a:rPr lang="en-US" sz="18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'Alice'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18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'Bob'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18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'Eve'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],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highlight>
                  <a:srgbClr val="FFFFFF"/>
                </a:highlight>
                <a:latin typeface="Monaco"/>
              </a:rPr>
              <a:t>true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people.attr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(); </a:t>
            </a:r>
            <a:r>
              <a:rPr lang="en-US" sz="18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 ['Alice', 'Bob', '</a:t>
            </a:r>
            <a:r>
              <a:rPr lang="en-US" sz="1800" i="1" dirty="0" smtClean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Eve']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7715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Replacing values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people.replace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([</a:t>
            </a:r>
            <a:r>
              <a:rPr lang="en-US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Kathrine</a:t>
            </a:r>
            <a:r>
              <a:rPr lang="en-US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"Eric"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"length"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2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def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$.Deferred()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people.replace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def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"length"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2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def.resolve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([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"Laura"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"length"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1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421074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Array Methods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people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can.List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([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Lizzy</a:t>
            </a:r>
            <a:r>
              <a:rPr lang="en-US" sz="2400" b="1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hu-HU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hu-HU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"Abby"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people.push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"Hank"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people.shift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people.splice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"Kathrine"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649242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Listening to events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list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can.List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([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a"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"b"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"c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list.bind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'change'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,index,how,newVals,oldVals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index   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1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how 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"add"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["X","Y"]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list.splice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,[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"X"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"Y"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])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4808284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Listening to events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list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can.List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([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a"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"b"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"c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list.bind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'change'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,index,how,newVals,oldVals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index   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1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how 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"remove"</a:t>
            </a:r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oldVals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["b"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list.splice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 smtClean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6135814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91808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26791" y="1207431"/>
            <a:ext cx="8731521" cy="484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400" b="1" dirty="0" err="1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info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can.compute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person.attr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"name"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is "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age()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  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and likes: "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hobbies.join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', '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info()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"Justin is 31 and likes</a:t>
            </a:r>
          </a:p>
          <a:p>
            <a:r>
              <a:rPr lang="nl-NL" sz="2400" dirty="0">
                <a:highlight>
                  <a:srgbClr val="FFFFFF"/>
                </a:highlight>
                <a:latin typeface="Monaco"/>
              </a:rPr>
              <a:t>       </a:t>
            </a:r>
            <a:r>
              <a:rPr lang="nl-NL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    JS, </a:t>
            </a:r>
            <a:r>
              <a:rPr lang="nl-NL" sz="2400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bball</a:t>
            </a:r>
            <a:r>
              <a:rPr lang="nl-NL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, hip hop"</a:t>
            </a:r>
          </a:p>
          <a:p>
            <a:endParaRPr lang="nl-NL" sz="2400" dirty="0">
              <a:latin typeface="Monaco"/>
            </a:endParaRPr>
          </a:p>
          <a:p>
            <a:r>
              <a:rPr lang="nl-NL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info.bind</a:t>
            </a:r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nl-NL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nl-NL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change'</a:t>
            </a:r>
            <a:r>
              <a:rPr lang="nl-NL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nl-NL" sz="24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nl-NL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nl-NL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ev,newVal,oldVal</a:t>
            </a:r>
            <a:r>
              <a:rPr lang="nl-NL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  <a:endParaRPr lang="nl-NL" sz="2400" b="1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nl-NL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nl-NL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</a:t>
            </a:r>
            <a:r>
              <a:rPr lang="nl-NL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&gt; "</a:t>
            </a:r>
            <a:r>
              <a:rPr lang="nl-NL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Justin is 31 </a:t>
            </a:r>
            <a:r>
              <a:rPr lang="nl-NL" sz="2400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and</a:t>
            </a:r>
            <a:r>
              <a:rPr lang="nl-NL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nl-NL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likes</a:t>
            </a:r>
            <a:endParaRPr lang="nl-NL" sz="2400" dirty="0" smtClean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hu-H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 </a:t>
            </a:r>
            <a:r>
              <a:rPr lang="hu-H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    JS, bball"</a:t>
            </a:r>
          </a:p>
          <a:p>
            <a:r>
              <a:rPr lang="hu-H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hu-HU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hu-HU" sz="2400" dirty="0">
              <a:latin typeface="Monaco"/>
            </a:endParaRP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hobbies.pop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5562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800" dirty="0" err="1" smtClean="0">
                <a:latin typeface="Monaco"/>
                <a:cs typeface="Monaco"/>
              </a:rPr>
              <a:t>can.compute</a:t>
            </a:r>
            <a:r>
              <a:rPr lang="en-US" sz="4800" dirty="0" smtClean="0">
                <a:latin typeface="Monaco"/>
                <a:cs typeface="Monaco"/>
              </a:rPr>
              <a:t>(getter)</a:t>
            </a:r>
            <a:endParaRPr lang="en-GB" sz="4800" b="1" spc="-272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6017738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Listening to events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list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can.List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([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a"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"b"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"c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list.bind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'change'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index, how,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oldVal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index   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1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how 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"set"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"A"</a:t>
            </a:r>
          </a:p>
          <a:p>
            <a:pPr marL="0" indent="0">
              <a:buNone/>
            </a:pPr>
            <a:r>
              <a:rPr lang="tr-T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tr-TR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oldVal</a:t>
            </a:r>
            <a:r>
              <a:rPr lang="tr-T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tr-T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"a"</a:t>
            </a:r>
          </a:p>
          <a:p>
            <a:pPr marL="0" indent="0">
              <a:buNone/>
            </a:pPr>
            <a:r>
              <a:rPr lang="tr-T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tr-TR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tr-TR" sz="2400" dirty="0">
              <a:latin typeface="Monaco"/>
            </a:endParaRPr>
          </a:p>
          <a:p>
            <a:pPr marL="0" indent="0">
              <a:buNone/>
            </a:pPr>
            <a:r>
              <a:rPr lang="tr-TR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list.attr</a:t>
            </a:r>
            <a:r>
              <a:rPr lang="tr-T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tr-TR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tr-T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tr-TR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"A"</a:t>
            </a:r>
            <a:r>
              <a:rPr lang="tr-T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221322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Listening to events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list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can.List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([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a"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"b"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"c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list.bind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'add'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,index,newVals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index   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fr-F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1</a:t>
            </a:r>
          </a:p>
          <a:p>
            <a:pPr marL="0" indent="0">
              <a:buNone/>
            </a:pPr>
            <a:r>
              <a:rPr lang="en-US" sz="2400" dirty="0" smtClean="0"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["X","Y"]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list.splice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,[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"X"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"Y"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])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9771704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Listening to events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list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can.List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([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a"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"b"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"c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list.bind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'remove'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,index,oldVals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index   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oldVals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["b"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list.splice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 smtClean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642011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Listening to events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list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can.List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([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a"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"b"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"c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list.bind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'length'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,length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fr-FR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length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fr-F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2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list.splice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 smtClean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544072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Extending </a:t>
            </a: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can.List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Numbers </a:t>
            </a:r>
            <a:r>
              <a:rPr lang="en-US" sz="2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can.List.extend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sum: 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pPr marL="0" indent="0">
              <a:buNone/>
            </a:pPr>
            <a:r>
              <a:rPr lang="is-I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is-I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 </a:t>
            </a:r>
            <a:r>
              <a:rPr lang="is-I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sum </a:t>
            </a:r>
            <a:r>
              <a:rPr lang="is-I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is-IS" sz="2400" b="1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is-I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val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 </a:t>
            </a:r>
            <a:r>
              <a:rPr lang="is-I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sum </a:t>
            </a:r>
            <a:r>
              <a:rPr lang="is-I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+= </a:t>
            </a:r>
            <a:r>
              <a:rPr lang="is-I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val }</a:t>
            </a:r>
            <a:r>
              <a:rPr lang="is-I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sum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nums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Numbers([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3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is-I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nums.sum() </a:t>
            </a:r>
            <a:r>
              <a:rPr lang="is-I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6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716090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can.List’s</a:t>
            </a: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 Map property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People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can.List.extend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Map: Person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},{})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 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{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first: 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"Tom"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last: 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Greever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"0.fullName"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"Tom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Greever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"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102691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Nested Properties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wife </a:t>
            </a:r>
            <a:r>
              <a:rPr lang="en-US" sz="2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name: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 first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Payal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last: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Shah"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wife.bind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change”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ev,attr,how,newVal,oldVal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name.first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"</a:t>
            </a:r>
          </a:p>
          <a:p>
            <a:pPr marL="0" indent="0">
              <a:buNone/>
            </a:pPr>
            <a:r>
              <a:rPr lang="pl-PL" sz="2400" dirty="0">
                <a:highlight>
                  <a:srgbClr val="FFFFFF"/>
                </a:highlight>
                <a:latin typeface="Monaco"/>
              </a:rPr>
              <a:t>	</a:t>
            </a:r>
            <a:r>
              <a:rPr lang="pl-PL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how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pl-PL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"set"</a:t>
            </a:r>
          </a:p>
          <a:p>
            <a:pPr marL="0" indent="0">
              <a:buNone/>
            </a:pPr>
            <a:r>
              <a:rPr lang="pl-PL" sz="2400" dirty="0">
                <a:highlight>
                  <a:srgbClr val="FFFFFF"/>
                </a:highlight>
                <a:latin typeface="Monaco"/>
              </a:rPr>
              <a:t>	</a:t>
            </a:r>
            <a:r>
              <a:rPr lang="pl-PL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pl-PL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"Meyer"</a:t>
            </a:r>
          </a:p>
          <a:p>
            <a:pPr marL="0" indent="0">
              <a:buNone/>
            </a:pPr>
            <a:r>
              <a:rPr lang="pl-PL" sz="2400" dirty="0">
                <a:highlight>
                  <a:srgbClr val="FFFFFF"/>
                </a:highlight>
                <a:latin typeface="Monaco"/>
              </a:rPr>
              <a:t>	</a:t>
            </a:r>
            <a:r>
              <a:rPr lang="pl-PL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oldVal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pl-PL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</a:t>
            </a:r>
            <a:r>
              <a:rPr lang="pl-PL" sz="2400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Shah</a:t>
            </a:r>
            <a:r>
              <a:rPr lang="pl-PL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"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pl-PL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pl-PL" sz="2400" dirty="0">
              <a:latin typeface="Monaco"/>
            </a:endParaRPr>
          </a:p>
          <a:p>
            <a:pPr marL="0" indent="0">
              <a:buNone/>
            </a:pPr>
            <a:r>
              <a:rPr lang="pl-PL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wife.attr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pl-PL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"name.</a:t>
            </a:r>
            <a:r>
              <a:rPr lang="pl-PL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last</a:t>
            </a:r>
            <a:r>
              <a:rPr lang="pl-PL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pl-PL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"Meyer"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332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Batch Updating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i="1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  <a:p>
            <a:pPr marL="0" indent="0">
              <a:buNone/>
            </a:pPr>
            <a:r>
              <a:rPr lang="en-US" sz="2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If you have lots of changes to make to </a:t>
            </a:r>
            <a:r>
              <a:rPr lang="en-US" sz="2400" i="1" dirty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o</a:t>
            </a:r>
            <a:r>
              <a:rPr lang="en-US" sz="2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bserves</a:t>
            </a:r>
            <a:r>
              <a:rPr lang="en-US" sz="2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, you can batch them together to help performance – especially of those </a:t>
            </a:r>
            <a:r>
              <a:rPr lang="en-US" sz="2400" i="1" dirty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o</a:t>
            </a:r>
            <a:r>
              <a:rPr lang="en-US" sz="2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bserves </a:t>
            </a:r>
            <a:r>
              <a:rPr lang="en-US" sz="2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are live-bound to the DOM.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388897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Batch Updating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me </a:t>
            </a:r>
            <a:r>
              <a:rPr lang="en-US" sz="2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can.List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first: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"Justin"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last: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"Meyer"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me.bind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"first"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pPr marL="0" indent="0">
              <a:buNone/>
            </a:pPr>
            <a:r>
              <a:rPr lang="is-I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ev.batchNum </a:t>
            </a:r>
            <a:r>
              <a:rPr lang="is-I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5</a:t>
            </a:r>
          </a:p>
          <a:p>
            <a:pPr marL="0" indent="0">
              <a:buNone/>
            </a:pPr>
            <a:r>
              <a:rPr lang="is-I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is-I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).bind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last"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pPr marL="0" indent="0">
              <a:buNone/>
            </a:pPr>
            <a:r>
              <a:rPr lang="is-I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ev.batchNum </a:t>
            </a:r>
            <a:r>
              <a:rPr lang="is-I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6</a:t>
            </a:r>
          </a:p>
          <a:p>
            <a:pPr marL="0" indent="0">
              <a:buNone/>
            </a:pPr>
            <a:r>
              <a:rPr lang="is-I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endParaRPr lang="is-I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first"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Brian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"last"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Moschel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14482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Batch Updating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me </a:t>
            </a:r>
            <a:r>
              <a:rPr lang="en-US" sz="2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can.List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…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me.bind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"first"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pPr marL="0" indent="0">
              <a:buNone/>
            </a:pPr>
            <a:r>
              <a:rPr lang="is-I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ev.batchNum </a:t>
            </a:r>
            <a:r>
              <a:rPr lang="is-I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5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}).bind(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"last"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pPr marL="0" indent="0">
              <a:buNone/>
            </a:pPr>
            <a:r>
              <a:rPr lang="is-I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ev.batchNum </a:t>
            </a:r>
            <a:r>
              <a:rPr lang="is-I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is-I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5</a:t>
            </a:r>
            <a:endParaRPr lang="is-IS" sz="2400" dirty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is-I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can.batch.start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first"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"Brian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"last"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Moschel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can.batch.stop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3403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De-coupling widgets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4330" y="3244334"/>
            <a:ext cx="73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9022" y="3244334"/>
            <a:ext cx="73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739863" y="3429000"/>
            <a:ext cx="1641501" cy="1641501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Lato Regular"/>
              <a:cs typeface="Lato 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2564" y="4147081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Lato Regular"/>
                <a:cs typeface="Lato Regular"/>
              </a:rPr>
              <a:t>Timer</a:t>
            </a:r>
          </a:p>
        </p:txBody>
      </p:sp>
      <p:cxnSp>
        <p:nvCxnSpPr>
          <p:cNvPr id="10" name="Straight Arrow Connector 9"/>
          <p:cNvCxnSpPr>
            <a:stCxn id="8" idx="1"/>
            <a:endCxn id="12" idx="2"/>
          </p:cNvCxnSpPr>
          <p:nvPr/>
        </p:nvCxnSpPr>
        <p:spPr>
          <a:xfrm flipH="1" flipV="1">
            <a:off x="2407626" y="2691908"/>
            <a:ext cx="1572629" cy="977484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7"/>
            <a:endCxn id="13" idx="2"/>
          </p:cNvCxnSpPr>
          <p:nvPr/>
        </p:nvCxnSpPr>
        <p:spPr>
          <a:xfrm flipV="1">
            <a:off x="5140972" y="2691908"/>
            <a:ext cx="1595402" cy="977484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216964" y="2008328"/>
            <a:ext cx="6710072" cy="683580"/>
            <a:chOff x="743299" y="2008328"/>
            <a:chExt cx="6710072" cy="683580"/>
          </a:xfrm>
        </p:grpSpPr>
        <p:sp>
          <p:nvSpPr>
            <p:cNvPr id="12" name="Rectangle 11"/>
            <p:cNvSpPr/>
            <p:nvPr/>
          </p:nvSpPr>
          <p:spPr>
            <a:xfrm>
              <a:off x="743299" y="2008328"/>
              <a:ext cx="2381324" cy="6835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Digital Clock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72047" y="2008328"/>
              <a:ext cx="2381324" cy="6835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Analog Clock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1375582" y="5415835"/>
            <a:ext cx="2064088" cy="6527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704330" y="5415835"/>
            <a:ext cx="2064088" cy="6527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4" idx="0"/>
            <a:endCxn id="8" idx="3"/>
          </p:cNvCxnSpPr>
          <p:nvPr/>
        </p:nvCxnSpPr>
        <p:spPr>
          <a:xfrm flipV="1">
            <a:off x="2407626" y="4830109"/>
            <a:ext cx="1572629" cy="585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0"/>
            <a:endCxn id="8" idx="5"/>
          </p:cNvCxnSpPr>
          <p:nvPr/>
        </p:nvCxnSpPr>
        <p:spPr>
          <a:xfrm flipH="1" flipV="1">
            <a:off x="5140972" y="4830109"/>
            <a:ext cx="1595402" cy="585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5271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Batch Updating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me </a:t>
            </a:r>
            <a:r>
              <a:rPr lang="en-US" sz="2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can.List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first: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"Justin"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last: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"Meyer"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me.bind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"first"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pPr marL="0" indent="0">
              <a:buNone/>
            </a:pPr>
            <a:r>
              <a:rPr lang="is-I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ev.batchNum </a:t>
            </a:r>
            <a:r>
              <a:rPr lang="is-I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5</a:t>
            </a:r>
          </a:p>
          <a:p>
            <a:pPr marL="0" indent="0">
              <a:buNone/>
            </a:pPr>
            <a:r>
              <a:rPr lang="is-I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is-I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).bind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last"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pPr marL="0" indent="0">
              <a:buNone/>
            </a:pPr>
            <a:r>
              <a:rPr lang="is-I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ev.batchNum </a:t>
            </a:r>
            <a:r>
              <a:rPr lang="is-I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5</a:t>
            </a:r>
          </a:p>
          <a:p>
            <a:pPr marL="0" indent="0">
              <a:buNone/>
            </a:pPr>
            <a:r>
              <a:rPr lang="is-I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endParaRPr lang="is-I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me.attr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</a:t>
            </a:r>
            <a:r>
              <a:rPr lang="en-US" sz="2400" dirty="0" smtClean="0">
                <a:solidFill>
                  <a:srgbClr val="4A452A"/>
                </a:solidFill>
                <a:highlight>
                  <a:srgbClr val="FFFFFF"/>
                </a:highlight>
                <a:latin typeface="Monaco"/>
              </a:rPr>
              <a:t>first: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"Brian"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 smtClean="0">
                <a:solidFill>
                  <a:srgbClr val="4A452A"/>
                </a:solidFill>
                <a:highlight>
                  <a:srgbClr val="FFFFFF"/>
                </a:highlight>
                <a:latin typeface="Monaco"/>
              </a:rPr>
              <a:t>last: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Moschel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smtClean="0">
                <a:solidFill>
                  <a:srgbClr val="4A452A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58219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0"/>
            <a:ext cx="6172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0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94130" y="625254"/>
            <a:ext cx="1446458" cy="705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Reading</a:t>
            </a:r>
          </a:p>
          <a:p>
            <a:r>
              <a:rPr lang="en-US" dirty="0" smtClean="0"/>
              <a:t>Card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894130" y="2009594"/>
            <a:ext cx="1446458" cy="705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Reading</a:t>
            </a:r>
          </a:p>
          <a:p>
            <a:r>
              <a:rPr lang="en-US" dirty="0" smtClean="0"/>
              <a:t>Pin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21924" y="5644183"/>
            <a:ext cx="1446458" cy="705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Choosing</a:t>
            </a:r>
            <a:endParaRPr lang="en-US" dirty="0"/>
          </a:p>
          <a:p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67739" y="5997006"/>
            <a:ext cx="1446458" cy="705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Printing</a:t>
            </a:r>
          </a:p>
          <a:p>
            <a:r>
              <a:rPr lang="en-US" dirty="0" smtClean="0"/>
              <a:t>Receipt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2" idx="0"/>
          </p:cNvCxnSpPr>
          <p:nvPr/>
        </p:nvCxnSpPr>
        <p:spPr>
          <a:xfrm>
            <a:off x="1617359" y="185723"/>
            <a:ext cx="0" cy="43953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8631" y="1482106"/>
            <a:ext cx="601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53735"/>
                </a:solidFill>
              </a:rPr>
              <a:t>card</a:t>
            </a:r>
            <a:endParaRPr lang="en-US" b="1" dirty="0">
              <a:solidFill>
                <a:srgbClr val="953735"/>
              </a:solidFill>
            </a:endParaRPr>
          </a:p>
        </p:txBody>
      </p:sp>
      <p:cxnSp>
        <p:nvCxnSpPr>
          <p:cNvPr id="17" name="Straight Arrow Connector 16"/>
          <p:cNvCxnSpPr>
            <a:stCxn id="2" idx="2"/>
            <a:endCxn id="3" idx="0"/>
          </p:cNvCxnSpPr>
          <p:nvPr/>
        </p:nvCxnSpPr>
        <p:spPr>
          <a:xfrm>
            <a:off x="1617359" y="1330900"/>
            <a:ext cx="0" cy="678694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8830" y="2771226"/>
            <a:ext cx="118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card.verify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3" idx="2"/>
            <a:endCxn id="52" idx="0"/>
          </p:cNvCxnSpPr>
          <p:nvPr/>
        </p:nvCxnSpPr>
        <p:spPr>
          <a:xfrm>
            <a:off x="1617359" y="2715240"/>
            <a:ext cx="863" cy="47824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9" idx="2"/>
            <a:endCxn id="5" idx="0"/>
          </p:cNvCxnSpPr>
          <p:nvPr/>
        </p:nvCxnSpPr>
        <p:spPr>
          <a:xfrm>
            <a:off x="1645153" y="5180065"/>
            <a:ext cx="0" cy="46411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3" idx="3"/>
            <a:endCxn id="2" idx="3"/>
          </p:cNvCxnSpPr>
          <p:nvPr/>
        </p:nvCxnSpPr>
        <p:spPr>
          <a:xfrm flipV="1">
            <a:off x="2340588" y="978077"/>
            <a:ext cx="12700" cy="1384340"/>
          </a:xfrm>
          <a:prstGeom prst="curvedConnector3">
            <a:avLst>
              <a:gd name="adj1" fmla="val 3744535"/>
            </a:avLst>
          </a:prstGeom>
          <a:ln w="3810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76338" y="147316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4809385" y="185723"/>
            <a:ext cx="4139826" cy="5300677"/>
          </a:xfrm>
          <a:prstGeom prst="roundRect">
            <a:avLst>
              <a:gd name="adj" fmla="val 12249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4809385" y="625254"/>
            <a:ext cx="4139826" cy="274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355883" y="230470"/>
            <a:ext cx="127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458631" y="3193481"/>
            <a:ext cx="2319182" cy="21326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>
            <a:off x="458631" y="3618857"/>
            <a:ext cx="23191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59000" y="3228763"/>
            <a:ext cx="2138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Card / Verifying Card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921924" y="3806207"/>
            <a:ext cx="1446458" cy="409664"/>
          </a:xfrm>
          <a:prstGeom prst="roundRect">
            <a:avLst/>
          </a:prstGeom>
          <a:solidFill>
            <a:srgbClr val="8EB4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unverified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921924" y="4770401"/>
            <a:ext cx="1446458" cy="40966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verified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845430" y="4271119"/>
            <a:ext cx="712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verify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58" idx="2"/>
            <a:endCxn id="59" idx="0"/>
          </p:cNvCxnSpPr>
          <p:nvPr/>
        </p:nvCxnSpPr>
        <p:spPr>
          <a:xfrm>
            <a:off x="1645153" y="4215871"/>
            <a:ext cx="0" cy="55453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58" idx="1"/>
          </p:cNvCxnSpPr>
          <p:nvPr/>
        </p:nvCxnSpPr>
        <p:spPr>
          <a:xfrm>
            <a:off x="612529" y="4011039"/>
            <a:ext cx="30939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860126" y="407570"/>
            <a:ext cx="2009234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chooseDeposit</a:t>
            </a:r>
            <a:endParaRPr lang="en-US" dirty="0" smtClean="0"/>
          </a:p>
          <a:p>
            <a:r>
              <a:rPr lang="en-US" dirty="0" err="1" smtClean="0"/>
              <a:t>chooseWithdraw</a:t>
            </a:r>
            <a:r>
              <a:rPr lang="en-US" dirty="0" smtClean="0"/>
              <a:t> /</a:t>
            </a: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currentTransaction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0" name="Freeform 89"/>
          <p:cNvSpPr/>
          <p:nvPr/>
        </p:nvSpPr>
        <p:spPr>
          <a:xfrm>
            <a:off x="2340587" y="1330900"/>
            <a:ext cx="2446460" cy="4339627"/>
          </a:xfrm>
          <a:custGeom>
            <a:avLst/>
            <a:gdLst>
              <a:gd name="connsiteX0" fmla="*/ 0 w 1728694"/>
              <a:gd name="connsiteY0" fmla="*/ 4780753 h 4780753"/>
              <a:gd name="connsiteX1" fmla="*/ 793788 w 1728694"/>
              <a:gd name="connsiteY1" fmla="*/ 4339724 h 4780753"/>
              <a:gd name="connsiteX2" fmla="*/ 917266 w 1728694"/>
              <a:gd name="connsiteY2" fmla="*/ 3316537 h 4780753"/>
              <a:gd name="connsiteX3" fmla="*/ 917266 w 1728694"/>
              <a:gd name="connsiteY3" fmla="*/ 599799 h 4780753"/>
              <a:gd name="connsiteX4" fmla="*/ 1728694 w 1728694"/>
              <a:gd name="connsiteY4" fmla="*/ 0 h 478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8694" h="4780753">
                <a:moveTo>
                  <a:pt x="0" y="4780753"/>
                </a:moveTo>
                <a:cubicBezTo>
                  <a:pt x="320455" y="4682256"/>
                  <a:pt x="640910" y="4583760"/>
                  <a:pt x="793788" y="4339724"/>
                </a:cubicBezTo>
                <a:cubicBezTo>
                  <a:pt x="946666" y="4095688"/>
                  <a:pt x="896686" y="3939858"/>
                  <a:pt x="917266" y="3316537"/>
                </a:cubicBezTo>
                <a:cubicBezTo>
                  <a:pt x="937846" y="2693216"/>
                  <a:pt x="782028" y="1152555"/>
                  <a:pt x="917266" y="599799"/>
                </a:cubicBezTo>
                <a:cubicBezTo>
                  <a:pt x="1052504" y="47043"/>
                  <a:pt x="1728694" y="0"/>
                  <a:pt x="1728694" y="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4997624" y="794122"/>
            <a:ext cx="3686991" cy="1921118"/>
          </a:xfrm>
          <a:prstGeom prst="roundRect">
            <a:avLst/>
          </a:prstGeom>
          <a:solidFill>
            <a:srgbClr val="8EB4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invalid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127224" y="3056645"/>
            <a:ext cx="1446458" cy="409664"/>
          </a:xfrm>
          <a:prstGeom prst="roundRect">
            <a:avLst/>
          </a:prstGeom>
          <a:solidFill>
            <a:srgbClr val="8EB4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5233874" y="4493713"/>
            <a:ext cx="3251527" cy="835935"/>
          </a:xfrm>
          <a:prstGeom prst="roundRect">
            <a:avLst/>
          </a:prstGeom>
          <a:solidFill>
            <a:srgbClr val="8EB4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executed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6127224" y="3791483"/>
            <a:ext cx="1446458" cy="409664"/>
          </a:xfrm>
          <a:prstGeom prst="roundRect">
            <a:avLst/>
          </a:prstGeom>
          <a:solidFill>
            <a:srgbClr val="8EB4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003381" y="1144659"/>
            <a:ext cx="1693129" cy="402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Picking Account</a:t>
            </a:r>
            <a:endParaRPr lang="en-US" dirty="0"/>
          </a:p>
        </p:txBody>
      </p:sp>
      <p:sp>
        <p:nvSpPr>
          <p:cNvPr id="95" name="Rounded Rectangle 94"/>
          <p:cNvSpPr/>
          <p:nvPr/>
        </p:nvSpPr>
        <p:spPr>
          <a:xfrm>
            <a:off x="7262436" y="2174495"/>
            <a:ext cx="1211206" cy="371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pc="-150" dirty="0" smtClean="0"/>
              <a:t>Deposit Info</a:t>
            </a:r>
            <a:endParaRPr lang="en-US" spc="-150" dirty="0"/>
          </a:p>
        </p:txBody>
      </p:sp>
      <p:sp>
        <p:nvSpPr>
          <p:cNvPr id="96" name="Rounded Rectangle 95"/>
          <p:cNvSpPr/>
          <p:nvPr/>
        </p:nvSpPr>
        <p:spPr>
          <a:xfrm>
            <a:off x="5127324" y="2177492"/>
            <a:ext cx="1387212" cy="369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pc="-150" dirty="0" smtClean="0"/>
              <a:t>Withdraw Info</a:t>
            </a:r>
            <a:endParaRPr lang="en-US" spc="-150" dirty="0"/>
          </a:p>
        </p:txBody>
      </p:sp>
      <p:sp>
        <p:nvSpPr>
          <p:cNvPr id="97" name="TextBox 96"/>
          <p:cNvSpPr txBox="1"/>
          <p:nvPr/>
        </p:nvSpPr>
        <p:spPr>
          <a:xfrm>
            <a:off x="5222115" y="1646901"/>
            <a:ext cx="162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chooseAccount</a:t>
            </a:r>
            <a:endParaRPr lang="en-US" dirty="0"/>
          </a:p>
        </p:txBody>
      </p:sp>
      <p:sp>
        <p:nvSpPr>
          <p:cNvPr id="98" name="Diamond 97"/>
          <p:cNvSpPr/>
          <p:nvPr/>
        </p:nvSpPr>
        <p:spPr>
          <a:xfrm>
            <a:off x="6745244" y="2269716"/>
            <a:ext cx="210418" cy="18090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879477" y="4576019"/>
            <a:ext cx="1446458" cy="705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Successful</a:t>
            </a:r>
          </a:p>
          <a:p>
            <a:r>
              <a:rPr lang="en-US" dirty="0" smtClean="0"/>
              <a:t>Transaction</a:t>
            </a:r>
            <a:endParaRPr lang="en-US" dirty="0"/>
          </a:p>
        </p:txBody>
      </p:sp>
      <p:cxnSp>
        <p:nvCxnSpPr>
          <p:cNvPr id="100" name="Straight Arrow Connector 99"/>
          <p:cNvCxnSpPr>
            <a:stCxn id="43" idx="2"/>
            <a:endCxn id="10" idx="0"/>
          </p:cNvCxnSpPr>
          <p:nvPr/>
        </p:nvCxnSpPr>
        <p:spPr>
          <a:xfrm>
            <a:off x="6879298" y="5486400"/>
            <a:ext cx="11670" cy="51060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134787" y="557573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343117" y="634345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103" name="Freeform 102"/>
          <p:cNvSpPr/>
          <p:nvPr/>
        </p:nvSpPr>
        <p:spPr>
          <a:xfrm>
            <a:off x="2346085" y="6350817"/>
            <a:ext cx="3757265" cy="399531"/>
          </a:xfrm>
          <a:custGeom>
            <a:avLst/>
            <a:gdLst>
              <a:gd name="connsiteX0" fmla="*/ 0 w 3757265"/>
              <a:gd name="connsiteY0" fmla="*/ 0 h 399531"/>
              <a:gd name="connsiteX1" fmla="*/ 564472 w 3757265"/>
              <a:gd name="connsiteY1" fmla="*/ 352823 h 399531"/>
              <a:gd name="connsiteX2" fmla="*/ 3122234 w 3757265"/>
              <a:gd name="connsiteY2" fmla="*/ 388105 h 399531"/>
              <a:gd name="connsiteX3" fmla="*/ 3757265 w 3757265"/>
              <a:gd name="connsiteY3" fmla="*/ 282258 h 39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7265" h="399531">
                <a:moveTo>
                  <a:pt x="0" y="0"/>
                </a:moveTo>
                <a:cubicBezTo>
                  <a:pt x="22050" y="144069"/>
                  <a:pt x="44100" y="288139"/>
                  <a:pt x="564472" y="352823"/>
                </a:cubicBezTo>
                <a:cubicBezTo>
                  <a:pt x="1084844" y="417507"/>
                  <a:pt x="2590102" y="399866"/>
                  <a:pt x="3122234" y="388105"/>
                </a:cubicBezTo>
                <a:cubicBezTo>
                  <a:pt x="3654366" y="376344"/>
                  <a:pt x="3757265" y="282258"/>
                  <a:pt x="3757265" y="282258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6" idx="2"/>
            <a:endCxn id="98" idx="0"/>
          </p:cNvCxnSpPr>
          <p:nvPr/>
        </p:nvCxnSpPr>
        <p:spPr>
          <a:xfrm>
            <a:off x="6849946" y="1546692"/>
            <a:ext cx="507" cy="723024"/>
          </a:xfrm>
          <a:prstGeom prst="straightConnector1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8" idx="3"/>
            <a:endCxn id="95" idx="1"/>
          </p:cNvCxnSpPr>
          <p:nvPr/>
        </p:nvCxnSpPr>
        <p:spPr>
          <a:xfrm>
            <a:off x="6955662" y="2360169"/>
            <a:ext cx="306774" cy="0"/>
          </a:xfrm>
          <a:prstGeom prst="straightConnector1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8" idx="1"/>
            <a:endCxn id="96" idx="3"/>
          </p:cNvCxnSpPr>
          <p:nvPr/>
        </p:nvCxnSpPr>
        <p:spPr>
          <a:xfrm flipH="1">
            <a:off x="6514536" y="2360169"/>
            <a:ext cx="230708" cy="2248"/>
          </a:xfrm>
          <a:prstGeom prst="straightConnector1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1" idx="2"/>
            <a:endCxn id="92" idx="0"/>
          </p:cNvCxnSpPr>
          <p:nvPr/>
        </p:nvCxnSpPr>
        <p:spPr>
          <a:xfrm>
            <a:off x="6841120" y="2715240"/>
            <a:ext cx="9333" cy="34140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912822" y="2688920"/>
            <a:ext cx="938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53735"/>
                </a:solidFill>
              </a:rPr>
              <a:t>amount</a:t>
            </a:r>
            <a:endParaRPr lang="en-US" b="1" dirty="0">
              <a:solidFill>
                <a:srgbClr val="953735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937430" y="3419277"/>
            <a:ext cx="92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  <p:cxnSp>
        <p:nvCxnSpPr>
          <p:cNvPr id="136" name="Straight Arrow Connector 135"/>
          <p:cNvCxnSpPr>
            <a:stCxn id="92" idx="2"/>
            <a:endCxn id="94" idx="0"/>
          </p:cNvCxnSpPr>
          <p:nvPr/>
        </p:nvCxnSpPr>
        <p:spPr>
          <a:xfrm>
            <a:off x="6850453" y="3466309"/>
            <a:ext cx="0" cy="325174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94" idx="2"/>
            <a:endCxn id="93" idx="0"/>
          </p:cNvCxnSpPr>
          <p:nvPr/>
        </p:nvCxnSpPr>
        <p:spPr>
          <a:xfrm>
            <a:off x="6850453" y="4201147"/>
            <a:ext cx="9185" cy="29256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5830198" y="4152845"/>
            <a:ext cx="106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53735"/>
                </a:solidFill>
              </a:rPr>
              <a:t>executed</a:t>
            </a:r>
            <a:endParaRPr lang="en-US" b="1" dirty="0">
              <a:solidFill>
                <a:srgbClr val="953735"/>
              </a:solidFill>
            </a:endParaRPr>
          </a:p>
        </p:txBody>
      </p:sp>
      <p:cxnSp>
        <p:nvCxnSpPr>
          <p:cNvPr id="146" name="Straight Arrow Connector 145"/>
          <p:cNvCxnSpPr/>
          <p:nvPr/>
        </p:nvCxnSpPr>
        <p:spPr>
          <a:xfrm flipH="1">
            <a:off x="2368384" y="5329648"/>
            <a:ext cx="2629240" cy="72915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3222011" y="5689475"/>
            <a:ext cx="2000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removeTransaction</a:t>
            </a:r>
            <a:endParaRPr lang="en-US" dirty="0"/>
          </a:p>
        </p:txBody>
      </p:sp>
      <p:cxnSp>
        <p:nvCxnSpPr>
          <p:cNvPr id="155" name="Straight Arrow Connector 154"/>
          <p:cNvCxnSpPr/>
          <p:nvPr/>
        </p:nvCxnSpPr>
        <p:spPr>
          <a:xfrm flipV="1">
            <a:off x="5343117" y="2715240"/>
            <a:ext cx="0" cy="228234"/>
          </a:xfrm>
          <a:prstGeom prst="straightConnector1">
            <a:avLst/>
          </a:prstGeom>
          <a:ln w="38100" cmpd="sng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5738334" y="1330900"/>
            <a:ext cx="26504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664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rchr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46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23562</TotalTime>
  <Words>1981</Words>
  <Application>Microsoft Macintosh PowerPoint</Application>
  <PresentationFormat>On-screen Show (4:3)</PresentationFormat>
  <Paragraphs>536</Paragraphs>
  <Slides>82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Jupiter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JavaScript</dc:title>
  <dc:creator>Justin Meyer</dc:creator>
  <cp:lastModifiedBy>Justin Meyer</cp:lastModifiedBy>
  <cp:revision>515</cp:revision>
  <dcterms:created xsi:type="dcterms:W3CDTF">2013-03-08T20:59:56Z</dcterms:created>
  <dcterms:modified xsi:type="dcterms:W3CDTF">2013-12-12T05:08:06Z</dcterms:modified>
</cp:coreProperties>
</file>