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81" r:id="rId2"/>
    <p:sldId id="257" r:id="rId3"/>
    <p:sldId id="322" r:id="rId4"/>
    <p:sldId id="326" r:id="rId5"/>
    <p:sldId id="325" r:id="rId6"/>
    <p:sldId id="324" r:id="rId7"/>
    <p:sldId id="327" r:id="rId8"/>
    <p:sldId id="258" r:id="rId9"/>
    <p:sldId id="331" r:id="rId10"/>
    <p:sldId id="334" r:id="rId11"/>
    <p:sldId id="335" r:id="rId12"/>
    <p:sldId id="295" r:id="rId13"/>
    <p:sldId id="336" r:id="rId14"/>
    <p:sldId id="337" r:id="rId15"/>
    <p:sldId id="351" r:id="rId16"/>
    <p:sldId id="338" r:id="rId17"/>
    <p:sldId id="339" r:id="rId18"/>
    <p:sldId id="340" r:id="rId19"/>
    <p:sldId id="343" r:id="rId20"/>
    <p:sldId id="346" r:id="rId21"/>
    <p:sldId id="347" r:id="rId22"/>
    <p:sldId id="344" r:id="rId23"/>
    <p:sldId id="341" r:id="rId24"/>
    <p:sldId id="342" r:id="rId25"/>
    <p:sldId id="348" r:id="rId26"/>
    <p:sldId id="350" r:id="rId27"/>
    <p:sldId id="355" r:id="rId28"/>
    <p:sldId id="354" r:id="rId29"/>
    <p:sldId id="356" r:id="rId30"/>
    <p:sldId id="357" r:id="rId31"/>
    <p:sldId id="358" r:id="rId32"/>
    <p:sldId id="328" r:id="rId33"/>
    <p:sldId id="297" r:id="rId34"/>
    <p:sldId id="298" r:id="rId35"/>
    <p:sldId id="299" r:id="rId36"/>
    <p:sldId id="300" r:id="rId37"/>
    <p:sldId id="296" r:id="rId38"/>
    <p:sldId id="271" r:id="rId39"/>
    <p:sldId id="287" r:id="rId40"/>
    <p:sldId id="293" r:id="rId41"/>
    <p:sldId id="301" r:id="rId42"/>
    <p:sldId id="302" r:id="rId43"/>
    <p:sldId id="303" r:id="rId44"/>
    <p:sldId id="306" r:id="rId45"/>
    <p:sldId id="304" r:id="rId46"/>
    <p:sldId id="307" r:id="rId47"/>
    <p:sldId id="308" r:id="rId48"/>
    <p:sldId id="309" r:id="rId49"/>
    <p:sldId id="317" r:id="rId50"/>
    <p:sldId id="312" r:id="rId51"/>
    <p:sldId id="313" r:id="rId52"/>
    <p:sldId id="316" r:id="rId53"/>
    <p:sldId id="319" r:id="rId54"/>
    <p:sldId id="32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322"/>
            <p14:sldId id="326"/>
            <p14:sldId id="325"/>
            <p14:sldId id="324"/>
            <p14:sldId id="327"/>
            <p14:sldId id="258"/>
            <p14:sldId id="331"/>
            <p14:sldId id="334"/>
            <p14:sldId id="335"/>
          </p14:sldIdLst>
        </p14:section>
        <p14:section name="tag" id="{37A8A952-0A84-B749-B118-03BD282B078D}">
          <p14:sldIdLst>
            <p14:sldId id="295"/>
            <p14:sldId id="336"/>
          </p14:sldIdLst>
        </p14:section>
        <p14:section name="template" id="{A21B4D68-172F-354D-93EE-9A0B8C2462F1}">
          <p14:sldIdLst>
            <p14:sldId id="337"/>
            <p14:sldId id="351"/>
            <p14:sldId id="338"/>
            <p14:sldId id="339"/>
            <p14:sldId id="340"/>
          </p14:sldIdLst>
        </p14:section>
        <p14:section name="scope" id="{4A740535-2AD2-8C42-9216-1A5895D5451E}">
          <p14:sldIdLst>
            <p14:sldId id="343"/>
            <p14:sldId id="346"/>
            <p14:sldId id="347"/>
            <p14:sldId id="344"/>
            <p14:sldId id="341"/>
            <p14:sldId id="342"/>
            <p14:sldId id="348"/>
            <p14:sldId id="350"/>
            <p14:sldId id="355"/>
          </p14:sldIdLst>
        </p14:section>
        <p14:section name="initialize" id="{75FAD1F9-3363-8C47-9E64-61388122545E}">
          <p14:sldIdLst>
            <p14:sldId id="354"/>
            <p14:sldId id="356"/>
            <p14:sldId id="357"/>
            <p14:sldId id="358"/>
            <p14:sldId id="328"/>
            <p14:sldId id="297"/>
            <p14:sldId id="298"/>
            <p14:sldId id="299"/>
            <p14:sldId id="300"/>
          </p14:sldIdLst>
        </p14:section>
        <p14:section name="IRUL" id="{FFFB8977-2902-8643-9388-A1336C754CC0}">
          <p14:sldIdLst>
            <p14:sldId id="296"/>
            <p14:sldId id="271"/>
            <p14:sldId id="287"/>
            <p14:sldId id="293"/>
            <p14:sldId id="301"/>
            <p14:sldId id="302"/>
          </p14:sldIdLst>
        </p14:section>
        <p14:section name="can.map" id="{32986ACA-11E9-6347-815B-F1F3EE8C1C17}">
          <p14:sldIdLst>
            <p14:sldId id="303"/>
            <p14:sldId id="306"/>
            <p14:sldId id="304"/>
            <p14:sldId id="307"/>
          </p14:sldIdLst>
        </p14:section>
        <p14:section name="view" id="{80D2C84B-4559-3D4B-80F7-65DDDB6C6E20}">
          <p14:sldIdLst>
            <p14:sldId id="308"/>
            <p14:sldId id="309"/>
            <p14:sldId id="317"/>
            <p14:sldId id="312"/>
            <p14:sldId id="313"/>
            <p14:sldId id="316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83373" autoAdjust="0"/>
  </p:normalViewPr>
  <p:slideViewPr>
    <p:cSldViewPr snapToGrid="0" snapToObjects="1">
      <p:cViewPr varScale="1">
        <p:scale>
          <a:sx n="122" d="100"/>
          <a:sy n="122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 err="1" smtClean="0"/>
              <a:t>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hypens</a:t>
            </a:r>
            <a:r>
              <a:rPr lang="en-US" baseline="0" dirty="0" smtClean="0"/>
              <a:t>, they automatically have custom elements setup.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tag_1 – shows defining component before compiling and rendering the view</a:t>
            </a:r>
          </a:p>
          <a:p>
            <a:r>
              <a:rPr lang="en-US" dirty="0" smtClean="0"/>
              <a:t>tag-2 – shows defining</a:t>
            </a:r>
            <a:r>
              <a:rPr lang="en-US" baseline="0" dirty="0" smtClean="0"/>
              <a:t> after compiling, before rendering with hyphen</a:t>
            </a:r>
          </a:p>
          <a:p>
            <a:r>
              <a:rPr lang="en-US" baseline="0" dirty="0" smtClean="0"/>
              <a:t>tag_3 – shows defining after compiling, before rendering without hyphens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-&gt; </a:t>
            </a:r>
            <a:r>
              <a:rPr lang="en-US" dirty="0" err="1" smtClean="0"/>
              <a:t>can.Mustache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 err="1" smtClean="0"/>
              <a:t>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/>
              <a:t>this is with </a:t>
            </a:r>
            <a:r>
              <a:rPr lang="en-US" sz="1800" b="1" baseline="0" dirty="0" err="1" smtClean="0"/>
              <a:t>stache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/>
              <a:t>this is with </a:t>
            </a:r>
            <a:r>
              <a:rPr lang="en-US" sz="1800" b="1" baseline="0" dirty="0" err="1" smtClean="0"/>
              <a:t>stache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 err="1" smtClean="0"/>
              <a:t>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a control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Has a view model that you make changes to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Those changes are reflected in some template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You still need to listen to events, especially DOM mutation events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 smtClean="0"/>
              <a:t>api_video_play.html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 smtClean="0"/>
              <a:t>api_video_position.html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irul_jqui_slider.html</a:t>
            </a:r>
            <a:endParaRPr lang="en-GB" sz="1800" b="1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irul_compute_slider.html</a:t>
            </a:r>
            <a:endParaRPr lang="en-GB" sz="1800" b="1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computes are live-bound</a:t>
            </a:r>
          </a:p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mustache_live.html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functions are automatically converted to a compute by </a:t>
            </a:r>
            <a:r>
              <a:rPr lang="en-US" sz="1800" baseline="0" dirty="0" err="1" smtClean="0"/>
              <a:t>canjs</a:t>
            </a:r>
            <a:r>
              <a:rPr lang="en-US" sz="1800" baseline="0" dirty="0" smtClean="0"/>
              <a:t>.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mustache_live_2.html</a:t>
            </a:r>
          </a:p>
          <a:p>
            <a:endParaRPr lang="en-US" sz="1800" baseline="0" dirty="0" smtClean="0"/>
          </a:p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getter-setter computes can be used with can-value</a:t>
            </a:r>
          </a:p>
          <a:p>
            <a:endParaRPr lang="en-US" sz="1800" b="1" baseline="0" dirty="0" smtClean="0"/>
          </a:p>
          <a:p>
            <a:r>
              <a:rPr lang="en-US" sz="1800" b="1" baseline="0" dirty="0" err="1" smtClean="0"/>
              <a:t>mustache_can-value.html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helpers passed observables pass computes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mustache_helpers_2.html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reason is so you can do fun element helpers that listen to when an observable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mustache_helpers_3.html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When 2.1 lands, you can register custom element callbacks.  These get called back with the scope.  Scope has a compute method</a:t>
            </a:r>
          </a:p>
          <a:p>
            <a:r>
              <a:rPr lang="en-US" sz="1800" baseline="0" dirty="0" smtClean="0"/>
              <a:t>that creates a get/set compute based upon a mustache key.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You could implement something close to can-value like above.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mustache_attributes.html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mustache_component.html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can.view.tag</a:t>
            </a:r>
            <a:endParaRPr lang="en-US" dirty="0" smtClean="0"/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#6 – </a:t>
            </a:r>
            <a:r>
              <a:rPr lang="en-US" dirty="0" err="1" smtClean="0"/>
              <a:t>can.Component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Hello World</a:t>
            </a:r>
            <a:endParaRPr lang="en-US" dirty="0" smtClean="0"/>
          </a:p>
          <a:p>
            <a:r>
              <a:rPr lang="en-US" dirty="0" smtClean="0"/>
              <a:t>APIs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Define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tag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String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helpers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name: handler(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…]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opts)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Object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endParaRPr lang="en-US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endParaRPr lang="en-US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attrs,parentScope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el),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Monaco"/>
              </a:rPr>
              <a:t>events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eventDescribe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": handler(el,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88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 TAG [ATTR-NAME="{KEY}|ATTR-VALUE"] </a:t>
            </a:r>
            <a:r>
              <a:rPr lang="en-US" sz="32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custom-tag </a:t>
            </a:r>
            <a:r>
              <a:rPr lang="en-US" sz="2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"value"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"{value}"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"{{value}}"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custom-tag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993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tag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the tag name on which instances of the component will be created.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"foo-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bar"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rsor_and_127_0_0_1_8125_canjsmeetups_6_component_tag_1_html_and_canjs-stache_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170644"/>
            <a:ext cx="8445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template*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649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a template whose contents are rendered directly within a component’s element.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tag: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"my-modal"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class='background'&gt;&lt;/div&gt;"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class='modal-container'&gt;"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"&lt;h3&gt;{{title}}&lt;/h3&gt;"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	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class='modal-contents'&gt;&lt;content&gt;&lt;/content&gt;&lt;/div&gt;"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highlight>
                  <a:srgbClr val="E8F2FE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"&lt;/div&gt;"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26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String | renderer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&lt;div&gt;…&lt;/div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div&gt;…&lt;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/div&gt;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"&lt;div&gt;…&lt;/div&gt;"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"my-view"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696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rsor_and_127_0_0_1_8125_canjsmeetups_6_component_template_2_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0" y="467730"/>
            <a:ext cx="80391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686366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68821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&lt;content&gt;DEFAULT&lt;/content&gt;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21" y="1678971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/ User 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66" y="1678971"/>
            <a:ext cx="14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8985" y="3783140"/>
            <a:ext cx="17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DOM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822" y="2062285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Save?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Yes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modal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366" y="2048303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&gt;empty&lt;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2338985" y="4152471"/>
            <a:ext cx="426165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8985" y="4152472"/>
            <a:ext cx="4340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Save?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Yes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</a:t>
            </a:r>
            <a:r>
              <a:rPr lang="en-US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b="1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869278" y="3539613"/>
            <a:ext cx="600534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H="1">
            <a:off x="4469812" y="3539613"/>
            <a:ext cx="571080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71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686366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68821" y="2062285"/>
            <a:ext cx="4261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&lt;content&gt;DEFAULT&lt;/content&gt;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21" y="1678971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/ User 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66" y="1678971"/>
            <a:ext cx="14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8985" y="3783140"/>
            <a:ext cx="17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DOM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822" y="2062285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modal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366" y="2048303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&gt;empty&lt;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2338985" y="4152471"/>
            <a:ext cx="426165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8985" y="4152472"/>
            <a:ext cx="43403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Wanna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 Save?"&gt;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empty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869278" y="3539613"/>
            <a:ext cx="600534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H="1">
            <a:off x="4469812" y="3539613"/>
            <a:ext cx="571080" cy="612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799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376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Create a linked list of contexts representing a hierarchical lookup path.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parentScope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1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925" y="282209"/>
            <a:ext cx="8749503" cy="599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{{#siblings}}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"Kim"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Logan"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Kim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Logan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57340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517" y="2980864"/>
            <a:ext cx="56482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{#siblings}}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17517" y="357443"/>
            <a:ext cx="4913545" cy="2023925"/>
            <a:chOff x="217517" y="357443"/>
            <a:chExt cx="4913545" cy="2023925"/>
          </a:xfrm>
        </p:grpSpPr>
        <p:sp>
          <p:nvSpPr>
            <p:cNvPr id="7" name="Oval 6"/>
            <p:cNvSpPr/>
            <p:nvPr/>
          </p:nvSpPr>
          <p:spPr>
            <a:xfrm>
              <a:off x="864187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3651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8220" y="495943"/>
              <a:ext cx="1292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"Justin"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6"/>
              <a:endCxn id="10" idx="1"/>
            </p:cNvCxnSpPr>
            <p:nvPr/>
          </p:nvCxnSpPr>
          <p:spPr>
            <a:xfrm flipV="1">
              <a:off x="3069256" y="680609"/>
              <a:ext cx="76896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72500" y="86527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"Meyer"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6"/>
              <a:endCxn id="13" idx="1"/>
            </p:cNvCxnSpPr>
            <p:nvPr/>
          </p:nvCxnSpPr>
          <p:spPr>
            <a:xfrm>
              <a:off x="3069256" y="865275"/>
              <a:ext cx="80324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1569792" y="865275"/>
              <a:ext cx="79385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672426" y="512513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name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3237" y="1615695"/>
              <a:ext cx="745643" cy="66703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0218" y="1257590"/>
              <a:ext cx="923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siblings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7" idx="6"/>
              <a:endCxn id="21" idx="1"/>
            </p:cNvCxnSpPr>
            <p:nvPr/>
          </p:nvCxnSpPr>
          <p:spPr>
            <a:xfrm>
              <a:off x="1569792" y="865275"/>
              <a:ext cx="823445" cy="10839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77163" y="153458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"Kim"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1" idx="3"/>
              <a:endCxn id="26" idx="1"/>
            </p:cNvCxnSpPr>
            <p:nvPr/>
          </p:nvCxnSpPr>
          <p:spPr>
            <a:xfrm flipV="1">
              <a:off x="3138880" y="1719255"/>
              <a:ext cx="738283" cy="22996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00265" y="194921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"Logan"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>
              <a:off x="3138880" y="1949215"/>
              <a:ext cx="761385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43866" y="357443"/>
              <a:ext cx="64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first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9200" y="956629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last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850" y="1480146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0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58975" y="2104369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1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517" y="542109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data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17517" y="874642"/>
              <a:ext cx="6466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9725" y="51239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Logan Meyer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19725" y="2994823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992661" y="2500924"/>
            <a:ext cx="2474600" cy="2272103"/>
            <a:chOff x="5992661" y="2500924"/>
            <a:chExt cx="2474600" cy="2272103"/>
          </a:xfrm>
        </p:grpSpPr>
        <p:sp>
          <p:nvSpPr>
            <p:cNvPr id="62" name="Left Bracket 61"/>
            <p:cNvSpPr/>
            <p:nvPr/>
          </p:nvSpPr>
          <p:spPr>
            <a:xfrm rot="5400000">
              <a:off x="7103100" y="1870426"/>
              <a:ext cx="253721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 rot="5400000" flipH="1">
              <a:off x="7072936" y="3378703"/>
              <a:ext cx="314049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0938" y="2500924"/>
              <a:ext cx="933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Scope</a:t>
              </a:r>
              <a:endParaRPr lang="en-US" sz="24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0620" y="3309563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3745" y="3321731"/>
            <a:ext cx="2157554" cy="35716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89845" y="3666067"/>
            <a:ext cx="4352837" cy="29529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21877" y="88039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496970" y="3671587"/>
            <a:ext cx="866681" cy="28977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02859" y="3653717"/>
            <a:ext cx="1997551" cy="30764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94009" y="5436067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Kim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871272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Meyer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2684723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6127221" y="331004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93101" y="3961366"/>
            <a:ext cx="2088198" cy="31025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8334E-8 7.28661E-7 L 0.00139 0.0603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7" grpId="1" animBg="1"/>
      <p:bldP spid="65" grpId="0"/>
      <p:bldP spid="65" grpId="1"/>
      <p:bldP spid="65" grpId="2"/>
      <p:bldP spid="66" grpId="0"/>
      <p:bldP spid="66" grpId="1"/>
      <p:bldP spid="74" grpId="0" animBg="1"/>
      <p:bldP spid="74" grpId="1" animBg="1"/>
      <p:bldP spid="76" grpId="0" animBg="1"/>
      <p:bldP spid="76" grpId="1" animBg="1"/>
      <p:bldP spid="76" grpId="2" animBg="1"/>
      <p:bldP spid="76" grpId="3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5" grpId="1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can.view.Scope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person: {name: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data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"greeting"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name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"Howdy"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"stranger"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67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scope*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the component’s view model and a </a:t>
            </a:r>
            <a:r>
              <a:rPr lang="en-US" sz="3600" dirty="0" err="1" smtClean="0">
                <a:highlight>
                  <a:srgbClr val="E8F2FE"/>
                </a:highlight>
              </a:rPr>
              <a:t>can.Map</a:t>
            </a:r>
            <a:r>
              <a:rPr lang="en-US" sz="3600" dirty="0" smtClean="0">
                <a:highlight>
                  <a:srgbClr val="E8F2FE"/>
                </a:highlight>
              </a:rPr>
              <a:t> used to render the template.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b="1" dirty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Object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parentScope</a:t>
            </a:r>
            <a:r>
              <a:rPr lang="en-US" sz="24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68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</a:t>
            </a:r>
            <a:r>
              <a:rPr lang="en-US" sz="2800" b="1" spc="-150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parentScope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"add-data"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name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CanJS"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35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AddDataViewModel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count: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add: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AddDataViewModel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699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Object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count: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add: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95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scope.method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context, scope )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2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count: 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numbers: [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2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add: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(context, scope){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context)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</a:t>
            </a:r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prettyCount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2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(context, scope){…}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2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328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 TAG [ATTR-NAME="{KEY}|ATTR-VALUE"] </a:t>
            </a:r>
            <a:r>
              <a:rPr lang="en-US" sz="32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custom-tag </a:t>
            </a:r>
            <a:r>
              <a:rPr lang="en-US" sz="2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"value"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"{value}"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"{{value}}"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custom-tag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ATTR-NAME !== "id" | "class"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Instantiate Attributes</a:t>
            </a:r>
            <a:endParaRPr lang="en-US" sz="4400" dirty="0"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value"</a:t>
            </a:r>
          </a:p>
          <a:p>
            <a:endParaRPr lang="en-US" sz="24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 smtClean="0">
              <a:solidFill>
                <a:srgbClr val="FF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{{key}}"</a:t>
            </a:r>
          </a:p>
          <a:p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 smtClean="0">
              <a:solidFill>
                <a:srgbClr val="FF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"{key}"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75" y="1869617"/>
            <a:ext cx="4781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Lato Regular"/>
                <a:cs typeface="Lato Regular"/>
              </a:rPr>
              <a:t>Cross bind to attribute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Lato Regular"/>
                <a:cs typeface="Lato Regular"/>
              </a:rPr>
              <a:t>Cross bind to attribute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Attribute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live to key value in scope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Cross bind to key value in scope</a:t>
            </a:r>
          </a:p>
        </p:txBody>
      </p:sp>
    </p:spTree>
    <p:extLst>
      <p:ext uri="{BB962C8B-B14F-4D97-AF65-F5344CB8AC3E}">
        <p14:creationId xmlns:p14="http://schemas.microsoft.com/office/powerpoint/2010/main" val="5119973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/>
              <a:t>Create </a:t>
            </a:r>
            <a:r>
              <a:rPr lang="en-US" sz="2800" dirty="0"/>
              <a:t>widgets that </a:t>
            </a:r>
            <a:r>
              <a:rPr lang="en-US" sz="2800" dirty="0" smtClean="0"/>
              <a:t>combine a view and </a:t>
            </a:r>
            <a:r>
              <a:rPr lang="en-US" sz="2800" dirty="0"/>
              <a:t>a view-model </a:t>
            </a:r>
            <a:r>
              <a:rPr lang="en-US" sz="2800" dirty="0" smtClean="0"/>
              <a:t>on custom tags.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709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Cross bound + </a:t>
            </a:r>
            <a:r>
              <a:rPr lang="en-US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Camelized</a:t>
            </a:r>
            <a:endParaRPr lang="en-US" sz="4400" dirty="0"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plate-name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"{key}"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75" y="1869617"/>
            <a:ext cx="4499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Sets </a:t>
            </a:r>
            <a:r>
              <a:rPr lang="en-US" sz="2400" dirty="0" err="1" smtClean="0">
                <a:solidFill>
                  <a:schemeClr val="accent2"/>
                </a:solidFill>
                <a:highlight>
                  <a:srgbClr val="FFFFFF"/>
                </a:highlight>
                <a:latin typeface="Monaco"/>
                <a:cs typeface="Monaco"/>
              </a:rPr>
              <a:t>plateName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on the scope.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Updating </a:t>
            </a:r>
            <a:r>
              <a:rPr lang="en-US" sz="2400" dirty="0" err="1">
                <a:solidFill>
                  <a:schemeClr val="accent2"/>
                </a:solidFill>
                <a:highlight>
                  <a:srgbClr val="FFFFFF"/>
                </a:highlight>
                <a:latin typeface="Monaco"/>
                <a:cs typeface="Monaco"/>
              </a:rPr>
              <a:t>plateName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updates the value pointed at by key.</a:t>
            </a:r>
          </a:p>
        </p:txBody>
      </p:sp>
      <p:pic>
        <p:nvPicPr>
          <p:cNvPr id="6" name="Picture 5" descr="127_0_0_1_8125_canjsmeetups_6_component_instantiate_3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5" y="3954116"/>
            <a:ext cx="6433420" cy="25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73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solidFill>
                  <a:srgbClr val="C0504D"/>
                </a:solidFill>
                <a:latin typeface="Lato Regular"/>
                <a:cs typeface="Lato Regular"/>
              </a:rPr>
              <a:t>Secret</a:t>
            </a:r>
            <a:r>
              <a:rPr lang="en-US" sz="4400" b="1" spc="-150" dirty="0" smtClean="0">
                <a:latin typeface="Lato Regular"/>
                <a:cs typeface="Lato Regular"/>
              </a:rPr>
              <a:t> Instantiate </a:t>
            </a:r>
            <a:r>
              <a:rPr lang="en-US" sz="4400" b="1" spc="-150" dirty="0" smtClean="0">
                <a:latin typeface="Lato Regular"/>
                <a:cs typeface="Lato Regular"/>
              </a:rPr>
              <a:t>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449028"/>
            <a:ext cx="81850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3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Component( </a:t>
            </a:r>
            <a:r>
              <a:rPr lang="en-US" sz="32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el,tagData</a:t>
            </a:r>
            <a:r>
              <a:rPr lang="en-US" sz="3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  <a:r>
              <a:rPr lang="en-US" sz="3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"my-app"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)[</a:t>
            </a:r>
            <a:r>
              <a:rPr lang="en-US" sz="24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0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MyApp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options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subtemplate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app.innerHTML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3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>
                <a:latin typeface="Lato Regular"/>
                <a:cs typeface="Lato Regular"/>
              </a:rPr>
              <a:t>s</a:t>
            </a:r>
            <a:r>
              <a:rPr lang="en-US" sz="4400" b="1" spc="-150" dirty="0" smtClean="0">
                <a:latin typeface="Lato Regular"/>
                <a:cs typeface="Lato Regular"/>
              </a:rPr>
              <a:t>ignatures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getterSetter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spc="-15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800" spc="-150" dirty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, context]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[, settings</a:t>
            </a:r>
            <a:r>
              <a:rPr lang="en-US" sz="2800" spc="-3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800" spc="-3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 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setter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newVal,oldVal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object,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propertyName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7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getterSetter</a:t>
            </a:r>
            <a:r>
              <a:rPr lang="en-US" sz="28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spc="-150" dirty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[, context]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'first'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 '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last'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},person)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Meyer"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80657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23140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[, settings</a:t>
            </a:r>
            <a:r>
              <a:rPr lang="en-US" sz="2800" spc="-3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800" spc="-3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26215"/>
            <a:ext cx="7839360" cy="5246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input#</a:t>
            </a:r>
            <a:r>
              <a:rPr lang="en-US" sz="2000" b="1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age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get: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is-I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is-I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input.val()</a:t>
            </a:r>
            <a:r>
              <a:rPr lang="is-I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s-I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set: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on: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(updated){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updated)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off: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(updated){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input.unbind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updated)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"31"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78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			 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setter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newVal,oldVal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6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newVal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oldVal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isNaN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400" dirty="0">
              <a:latin typeface="Monaco"/>
            </a:endParaRP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7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object,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propertyName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document.getElementById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age'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input,</a:t>
            </a:r>
            <a:r>
              <a:rPr lang="en-US" sz="2400" b="1" spc="-15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400" spc="-150" dirty="0">
              <a:latin typeface="Monaco"/>
            </a:endParaRPr>
          </a:p>
          <a:p>
            <a:endParaRPr lang="da-DK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da-DK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31</a:t>
            </a:r>
          </a:p>
          <a:p>
            <a:endParaRPr lang="da-DK" sz="2400" dirty="0">
              <a:solidFill>
                <a:srgbClr val="008000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da-DK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({age:  </a:t>
            </a:r>
            <a:r>
              <a:rPr lang="en-US" sz="24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31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"age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30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IRUL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Initialize</a:t>
            </a:r>
            <a:r>
              <a:rPr lang="en-US" sz="2800" dirty="0" smtClean="0">
                <a:latin typeface="Lato Regular"/>
                <a:cs typeface="Lato Regular"/>
              </a:rPr>
              <a:t> widget with a value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Read</a:t>
            </a:r>
            <a:r>
              <a:rPr lang="en-US" sz="2800" dirty="0" smtClean="0">
                <a:latin typeface="Lato Regular"/>
                <a:cs typeface="Lato Regular"/>
              </a:rPr>
              <a:t> current value of the widget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Update</a:t>
            </a:r>
            <a:r>
              <a:rPr lang="en-US" sz="2800" dirty="0" smtClean="0">
                <a:latin typeface="Lato Regular"/>
                <a:cs typeface="Lato Regular"/>
              </a:rPr>
              <a:t> the widget’s value</a:t>
            </a:r>
            <a:endParaRPr lang="en-US" sz="2800" dirty="0">
              <a:latin typeface="Lato Regular"/>
              <a:cs typeface="Lato Regular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Listen</a:t>
            </a:r>
            <a:r>
              <a:rPr lang="en-US" sz="2800" dirty="0" smtClean="0">
                <a:latin typeface="Lato Regular"/>
                <a:cs typeface="Lato Regular"/>
              </a:rPr>
              <a:t> for changes to widget’s value</a:t>
            </a:r>
            <a:endParaRPr lang="en-US" sz="2800" dirty="0">
              <a:latin typeface="Lato Regular"/>
              <a:cs typeface="Lato Regular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smtClean="0">
                <a:latin typeface="Lato Regular"/>
                <a:cs typeface="Lato Regular"/>
              </a:rPr>
              <a:t>Initialize</a:t>
            </a:r>
            <a:r>
              <a:rPr lang="en-US" sz="2400" dirty="0" smtClean="0">
                <a:latin typeface="Lato Regular"/>
                <a:cs typeface="Lato Regular"/>
              </a:rPr>
              <a:t> widget with a value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).slider({value: 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Read</a:t>
            </a:r>
            <a:r>
              <a:rPr lang="en-US" sz="2400" dirty="0" smtClean="0">
                <a:latin typeface="Lato Regular"/>
                <a:cs typeface="Lato Regular"/>
              </a:rPr>
              <a:t> current value of the widget</a:t>
            </a: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fi-FI" sz="20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fi-FI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fi-FI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</a:t>
            </a:r>
            <a:r>
              <a:rPr lang="fi-FI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"value</a:t>
            </a:r>
            <a:r>
              <a:rPr lang="fi-FI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fi-FI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5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Update</a:t>
            </a:r>
            <a:r>
              <a:rPr lang="en-US" sz="2400" dirty="0" smtClean="0">
                <a:latin typeface="Lato Regular"/>
                <a:cs typeface="Lato Regular"/>
              </a:rPr>
              <a:t> the widget’s value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>
              <a:latin typeface="Lato Regular"/>
              <a:cs typeface="Lato Regular"/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Listen</a:t>
            </a:r>
            <a:r>
              <a:rPr lang="en-US" sz="2400" dirty="0" smtClean="0">
                <a:latin typeface="Lato Regular"/>
                <a:cs typeface="Lato Regular"/>
              </a:rPr>
              <a:t> for changes to widget’s value</a:t>
            </a: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 smtClean="0">
                <a:latin typeface="Lato Regular"/>
                <a:cs typeface="Lato Regular"/>
              </a:rPr>
              <a:t>							  		 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).on(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slidechange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,handler)</a:t>
            </a:r>
            <a:endParaRPr lang="en-US" sz="2000" dirty="0">
              <a:latin typeface="Lato Regular"/>
              <a:cs typeface="Lato Regular"/>
            </a:endParaRPr>
          </a:p>
          <a:p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4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1" y="1695058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"tabs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template: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&gt;…&lt;/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&gt;…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active: </a:t>
            </a:r>
            <a:r>
              <a:rPr lang="ro-RO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</a:p>
          <a:p>
            <a:r>
              <a:rPr lang="ro-RO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helpers: {}</a:t>
            </a:r>
            <a:endParaRPr lang="ro-RO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events: {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inserted: </a:t>
            </a:r>
            <a:r>
              <a:rPr lang="ro-RO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ro-R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{...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ro-RO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ro-RO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can.Component.extend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i="1" dirty="0" smtClean="0">
                <a:latin typeface="Monaco"/>
                <a:cs typeface="Monaco"/>
              </a:rPr>
              <a:t>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2995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#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.slider({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).slider(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).on(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"slide 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slidechange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$(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).slider(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Cross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98130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smtClean="0">
                <a:latin typeface="Lato Regular"/>
                <a:cs typeface="Lato Regular"/>
              </a:rPr>
              <a:t>Initialize</a:t>
            </a:r>
            <a:r>
              <a:rPr lang="en-US" sz="2400" dirty="0" smtClean="0">
                <a:latin typeface="Lato Regular"/>
                <a:cs typeface="Lato Regular"/>
              </a:rPr>
              <a:t> widget with a value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Slider(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{value: 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Read</a:t>
            </a:r>
            <a:r>
              <a:rPr lang="en-US" sz="2400" dirty="0" smtClean="0">
                <a:latin typeface="Lato Regular"/>
                <a:cs typeface="Lato Regular"/>
              </a:rPr>
              <a:t> current value of the widget</a:t>
            </a: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</a:t>
            </a:r>
            <a:r>
              <a:rPr lang="fi-FI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5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Update</a:t>
            </a:r>
            <a:r>
              <a:rPr lang="en-US" sz="2400" dirty="0" smtClean="0">
                <a:latin typeface="Lato Regular"/>
                <a:cs typeface="Lato Regular"/>
              </a:rPr>
              <a:t> the widget’s value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>
              <a:latin typeface="Lato Regular"/>
              <a:cs typeface="Lato Regular"/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Listen</a:t>
            </a:r>
            <a:r>
              <a:rPr lang="en-US" sz="2400" dirty="0" smtClean="0">
                <a:latin typeface="Lato Regular"/>
                <a:cs typeface="Lato Regular"/>
              </a:rPr>
              <a:t> for changes to widget’s value</a:t>
            </a: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 smtClean="0">
                <a:latin typeface="Lato Regular"/>
                <a:cs typeface="Lato Regular"/>
              </a:rPr>
              <a:t>							  		 	</a:t>
            </a:r>
            <a:r>
              <a:rPr lang="en-US" sz="2000" dirty="0" err="1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.bind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change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,handler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80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Slider(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glass.compute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Cross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07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</a:t>
            </a:r>
            <a:r>
              <a:rPr lang="en-US" sz="4400" b="1" spc="-150" dirty="0" err="1" smtClean="0">
                <a:latin typeface="Lato Regular"/>
                <a:cs typeface="Lato Regular"/>
              </a:rPr>
              <a:t>can.Map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987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map.compute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Justin"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"Nate"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"Nate"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5638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method: 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"Josh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4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method:compute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split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newVal.split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split[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last:split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da-DK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 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043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views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798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800" y="4359881"/>
            <a:ext cx="609242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bound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first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Kant"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 Name: 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608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800" y="4359881"/>
            <a:ext cx="609242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Functions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first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Kant"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 Name: 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8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{#each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'{title}'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{content}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{/each}}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060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5334787"/>
            <a:ext cx="4817577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can-value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parts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newVal.split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first: parts[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last:parts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000" b="1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</a:p>
          <a:p>
            <a:endParaRPr lang="da-DK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da-DK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can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 /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68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241" y="1589104"/>
            <a:ext cx="7197610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h2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There are 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modules.length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 CanJS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{{plural "Module"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modules.length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h2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 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plural"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2000" b="1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spc="-150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(name, count)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typeof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"function"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count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!= </a:t>
            </a:r>
            <a:r>
              <a:rPr lang="en-US" sz="20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?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en-US" sz="2000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: name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056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element 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value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last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(value)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4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custom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my-value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me.last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el.getAttribute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attrData.scope.compute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2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59751"/>
            <a:ext cx="6870246" cy="87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attributes on components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my-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list items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selectedModules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"&gt;&lt;/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my-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list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selectedModules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type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"type"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"modules"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).each(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(mod){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(type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"all"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||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…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   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(mod)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189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foodTypes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"Fruits"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"oranges, apples"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"Breads"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"pasta, cereal"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"Sweets"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"ice cream, candy"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"#out"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).html(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"app"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1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Why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Benefits of custom elements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User defined content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Friendly for designers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Initialization in one place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Easy to build the right way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View + View Model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Flexible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Internal </a:t>
            </a:r>
            <a:r>
              <a:rPr lang="en-US" sz="2800" dirty="0" err="1" smtClean="0"/>
              <a:t>can.Control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120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4062" y="3758510"/>
            <a:ext cx="8455876" cy="718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View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062" y="1847188"/>
            <a:ext cx="8455876" cy="121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View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062" y="5025389"/>
            <a:ext cx="8455876" cy="1580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Element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2937884" y="1861218"/>
            <a:ext cx="5990348" cy="5587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TabsViewModel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addPanel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removePanel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</a:t>
            </a:r>
            <a:r>
              <a:rPr lang="en-US" sz="16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16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&gt;{{#panels}}..."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'{title}'&gt;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{{content}}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tabs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402723" y="32018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02723" y="45456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Hello World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36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2612</Words>
  <Application>Microsoft Macintosh PowerPoint</Application>
  <PresentationFormat>On-screen Show (4:3)</PresentationFormat>
  <Paragraphs>777</Paragraphs>
  <Slides>54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160</cp:revision>
  <dcterms:created xsi:type="dcterms:W3CDTF">2013-07-12T15:22:14Z</dcterms:created>
  <dcterms:modified xsi:type="dcterms:W3CDTF">2014-06-10T17:05:39Z</dcterms:modified>
</cp:coreProperties>
</file>