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sldIdLst>
    <p:sldId id="361" r:id="rId2"/>
    <p:sldId id="598" r:id="rId3"/>
    <p:sldId id="599" r:id="rId4"/>
    <p:sldId id="475" r:id="rId5"/>
    <p:sldId id="477" r:id="rId6"/>
    <p:sldId id="478" r:id="rId7"/>
    <p:sldId id="481" r:id="rId8"/>
    <p:sldId id="600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601" r:id="rId51"/>
    <p:sldId id="604" r:id="rId52"/>
    <p:sldId id="602" r:id="rId53"/>
    <p:sldId id="605" r:id="rId54"/>
    <p:sldId id="606" r:id="rId55"/>
    <p:sldId id="607" r:id="rId56"/>
    <p:sldId id="608" r:id="rId57"/>
    <p:sldId id="609" r:id="rId58"/>
    <p:sldId id="610" r:id="rId59"/>
    <p:sldId id="611" r:id="rId60"/>
    <p:sldId id="613" r:id="rId61"/>
    <p:sldId id="614" r:id="rId62"/>
    <p:sldId id="615" r:id="rId63"/>
    <p:sldId id="616" r:id="rId64"/>
    <p:sldId id="617" r:id="rId65"/>
    <p:sldId id="618" r:id="rId66"/>
    <p:sldId id="619" r:id="rId67"/>
    <p:sldId id="620" r:id="rId68"/>
    <p:sldId id="621" r:id="rId69"/>
    <p:sldId id="622" r:id="rId70"/>
    <p:sldId id="623" r:id="rId71"/>
    <p:sldId id="624" r:id="rId72"/>
    <p:sldId id="625" r:id="rId73"/>
    <p:sldId id="626" r:id="rId74"/>
    <p:sldId id="627" r:id="rId75"/>
    <p:sldId id="628" r:id="rId76"/>
    <p:sldId id="629" r:id="rId77"/>
    <p:sldId id="630" r:id="rId78"/>
    <p:sldId id="631" r:id="rId79"/>
    <p:sldId id="632" r:id="rId80"/>
    <p:sldId id="633" r:id="rId81"/>
    <p:sldId id="634" r:id="rId82"/>
    <p:sldId id="636" r:id="rId83"/>
    <p:sldId id="635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A67EDD-793D-374D-AE5C-84A82EE91EA0}">
          <p14:sldIdLst>
            <p14:sldId id="361"/>
          </p14:sldIdLst>
        </p14:section>
        <p14:section name="Overview" id="{72F17D13-B119-2E4E-A787-9152CCF02555}">
          <p14:sldIdLst>
            <p14:sldId id="598"/>
            <p14:sldId id="599"/>
            <p14:sldId id="475"/>
            <p14:sldId id="477"/>
            <p14:sldId id="478"/>
            <p14:sldId id="481"/>
            <p14:sldId id="600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</p14:sldIdLst>
        </p14:section>
        <p14:section name="can.Map API" id="{2A0D146C-16B6-2343-99A5-717B86A1AFCF}">
          <p14:sldIdLst>
            <p14:sldId id="601"/>
            <p14:sldId id="604"/>
            <p14:sldId id="602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6"/>
            <p14:sldId id="6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727"/>
    <a:srgbClr val="04008A"/>
    <a:srgbClr val="E9EBFF"/>
    <a:srgbClr val="FFF73E"/>
    <a:srgbClr val="EBD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3" autoAdjust="0"/>
    <p:restoredTop sz="94498" autoAdjust="0"/>
  </p:normalViewPr>
  <p:slideViewPr>
    <p:cSldViewPr snapToGrid="0" snapToObjects="1">
      <p:cViewPr varScale="1">
        <p:scale>
          <a:sx n="122" d="100"/>
          <a:sy n="122" d="100"/>
        </p:scale>
        <p:origin x="-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CC519-64B0-4F4C-80C8-BE56719C7383}" type="datetimeFigureOut">
              <a:rPr lang="en-US" smtClean="0"/>
              <a:t>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0603-011C-D745-B624-B756559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am Justin Meyer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Welcome to the first </a:t>
            </a:r>
            <a:r>
              <a:rPr lang="en-US" dirty="0" err="1" smtClean="0"/>
              <a:t>CanJS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Today</a:t>
            </a:r>
            <a:r>
              <a:rPr lang="en-US" baseline="0" dirty="0" smtClean="0"/>
              <a:t> we are going to talk: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bit about the goals for these </a:t>
            </a:r>
            <a:r>
              <a:rPr lang="en-US" baseline="0" dirty="0" err="1" smtClean="0"/>
              <a:t>meetups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Give an introduction to </a:t>
            </a:r>
            <a:r>
              <a:rPr lang="en-US" baseline="0" dirty="0" err="1" smtClean="0"/>
              <a:t>CanJS</a:t>
            </a:r>
            <a:r>
              <a:rPr lang="en-US" baseline="0" dirty="0" smtClean="0"/>
              <a:t> 2.0 while we build </a:t>
            </a:r>
            <a:r>
              <a:rPr lang="en-US" baseline="0" dirty="0" err="1" smtClean="0"/>
              <a:t>TodoMVC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CanJS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Finally, we’ll end with QA and</a:t>
            </a:r>
            <a:r>
              <a:rPr lang="en-US" baseline="0" dirty="0" smtClean="0"/>
              <a:t> an open forum for questions.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2049-C185-7C4F-9BCE-39B0ED5B2C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1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Not passing an object is the same as passing an empty object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observer pattern is basically pub-sub / events, but when state changes.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The subject in this definition we call Observables.  Observables contain that state.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Lets take a look at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CanJS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’s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observables …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can.Map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which makes objects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can.List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makes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Array’s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 can make values derived from other observables observable.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An example use case of an observable might be a Timer observable that’s time property is </a:t>
            </a:r>
          </a:p>
          <a:p>
            <a:r>
              <a:rPr lang="en-US" sz="1800" baseline="0" dirty="0" smtClean="0"/>
              <a:t>used to update a Digital clock and calendar.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Show Demo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4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A221-11DC-C347-8124-0FB71A39D5A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4445-3532-314C-B3C9-04A15D3467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20" y="6454512"/>
            <a:ext cx="861812" cy="2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436" y="6411192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@</a:t>
            </a:r>
            <a:r>
              <a:rPr lang="en-US" dirty="0" err="1" smtClean="0">
                <a:solidFill>
                  <a:srgbClr val="0000FF"/>
                </a:solidFill>
              </a:rPr>
              <a:t>justinbmeyer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803" y="1779797"/>
            <a:ext cx="82390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CanJS</a:t>
            </a:r>
            <a:r>
              <a:rPr lang="en-US" sz="2800" dirty="0"/>
              <a:t> </a:t>
            </a:r>
            <a:r>
              <a:rPr lang="en-US" sz="2800" dirty="0" err="1" smtClean="0"/>
              <a:t>Meetup</a:t>
            </a:r>
            <a:r>
              <a:rPr lang="en-US" sz="2800" dirty="0" smtClean="0"/>
              <a:t> #2 – </a:t>
            </a:r>
            <a:r>
              <a:rPr lang="en-US" sz="2800" dirty="0" err="1" smtClean="0"/>
              <a:t>can.Map</a:t>
            </a:r>
            <a:r>
              <a:rPr lang="en-US" sz="2800" dirty="0" smtClean="0"/>
              <a:t> and </a:t>
            </a:r>
            <a:r>
              <a:rPr lang="en-US" sz="2800" dirty="0" err="1" smtClean="0"/>
              <a:t>can.List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Observable Overview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can.Map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can.List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ATM</a:t>
            </a:r>
          </a:p>
          <a:p>
            <a:pPr lvl="1"/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5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1012793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4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3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4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3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4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34412" y="1518280"/>
            <a:ext cx="59409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search.js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formSubmitted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this.element.formParams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4827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4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3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4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3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4412" y="1518280"/>
            <a:ext cx="59409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search.js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formSubmitted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this.element.formParams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2146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4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3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4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3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6878" y="5046640"/>
            <a:ext cx="597180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history.js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historyItemClicked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'search'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searchForm.add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4412" y="1518280"/>
            <a:ext cx="59409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search.js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formSubmitted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this.element.formParams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5142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4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3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4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3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36876" y="1404023"/>
            <a:ext cx="3006136" cy="29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6878" y="5046640"/>
            <a:ext cx="597180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history.js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historyItemClicked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'search'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searchForm.add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22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4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3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4"/>
            <a:ext cx="7255118" cy="517531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3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36876" y="4340676"/>
            <a:ext cx="42198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36876" y="1404023"/>
            <a:ext cx="3006136" cy="29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6878" y="5046640"/>
            <a:ext cx="597180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history.js</a:t>
            </a:r>
            <a:endParaRPr lang="en-US" sz="16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historyItemClicked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this.element.data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'search'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searchForm.add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searchResults.update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searchData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22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8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8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8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0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Observer Pattern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70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i="1" dirty="0" smtClean="0">
                <a:latin typeface="Lato Regular"/>
                <a:cs typeface="Lato Regular"/>
              </a:rPr>
              <a:t>A pattern in which an object, called the subject, maintains a list of its dependents, called observers, and notifies them automatically of any state changes.</a:t>
            </a:r>
          </a:p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416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8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8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40" y="2315028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8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8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40" y="2315028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02" y="2604406"/>
            <a:ext cx="9017772" cy="3658679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8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63085"/>
            <a:ext cx="8841578" cy="406399"/>
          </a:xfrm>
          <a:prstGeom prst="rect">
            <a:avLst/>
          </a:prstGeom>
          <a:solidFill>
            <a:srgbClr val="C3D69B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8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40" y="2315028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02" y="2604406"/>
            <a:ext cx="9017772" cy="3658679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02" y="2315028"/>
            <a:ext cx="2459566" cy="289379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63085"/>
            <a:ext cx="8841578" cy="406399"/>
          </a:xfrm>
          <a:prstGeom prst="rect">
            <a:avLst/>
          </a:prstGeom>
          <a:solidFill>
            <a:srgbClr val="C3D69B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59788" y="2315028"/>
            <a:ext cx="1502750" cy="289379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62540" y="2315028"/>
            <a:ext cx="819537" cy="289379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02" y="2604406"/>
            <a:ext cx="9017772" cy="3658679"/>
          </a:xfrm>
          <a:prstGeom prst="rect">
            <a:avLst/>
          </a:prstGeom>
          <a:solidFill>
            <a:srgbClr val="FF66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93350" y="6263083"/>
            <a:ext cx="240496" cy="406400"/>
          </a:xfrm>
          <a:prstGeom prst="rect">
            <a:avLst/>
          </a:prstGeom>
          <a:solidFill>
            <a:schemeClr val="accent5">
              <a:lumMod val="75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4" name="Rectangle 3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17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48" name="Rectangle 47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7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5" y="2561537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6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4" y="2561535"/>
            <a:ext cx="6711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6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5" y="2561537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0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23" name="Rectangle 22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7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5" y="2561537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6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4" y="2561535"/>
            <a:ext cx="6711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6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5" y="2561537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7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5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8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6441353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25" name="Rectangle 24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7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5" y="2561537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6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7"/>
            <a:ext cx="68080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6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5" y="2561537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7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5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6865" y="3965557"/>
            <a:ext cx="860044" cy="2775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47037" y="6548525"/>
            <a:ext cx="2089828" cy="19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8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768319" y="2561537"/>
            <a:ext cx="2668549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36865" y="2561536"/>
            <a:ext cx="3898332" cy="41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47037" y="6441353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0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rcRect t="17413" b="17413"/>
          <a:stretch>
            <a:fillRect/>
          </a:stretch>
        </p:blipFill>
        <p:spPr/>
      </p:pic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7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5" y="2561537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6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7"/>
            <a:ext cx="68080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6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5" y="2561537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7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5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6865" y="3965557"/>
            <a:ext cx="860044" cy="2775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47037" y="6548525"/>
            <a:ext cx="2089828" cy="19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8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768319" y="2561537"/>
            <a:ext cx="2668549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07303" y="2432926"/>
            <a:ext cx="1302124" cy="400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768319" y="2432926"/>
            <a:ext cx="5738987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36865" y="2561536"/>
            <a:ext cx="3898332" cy="41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296909" y="2432924"/>
            <a:ext cx="2210394" cy="1532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36865" y="2432926"/>
            <a:ext cx="3070438" cy="4308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07303" y="2432926"/>
            <a:ext cx="82789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47037" y="2432926"/>
            <a:ext cx="5160266" cy="4115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6441353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8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6834" y="248894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2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Observer Pattern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6425" y="3152527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6425" y="4622571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815838" y="3350401"/>
            <a:ext cx="1641501" cy="16415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2630" y="4001875"/>
            <a:ext cx="1247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Lato Regular"/>
                <a:cs typeface="Lato Regular"/>
              </a:rPr>
              <a:t>Observable</a:t>
            </a:r>
          </a:p>
        </p:txBody>
      </p:sp>
      <p:cxnSp>
        <p:nvCxnSpPr>
          <p:cNvPr id="10" name="Straight Arrow Connector 9"/>
          <p:cNvCxnSpPr>
            <a:stCxn id="8" idx="6"/>
            <a:endCxn id="12" idx="1"/>
          </p:cNvCxnSpPr>
          <p:nvPr/>
        </p:nvCxnSpPr>
        <p:spPr>
          <a:xfrm flipV="1">
            <a:off x="3457337" y="2995402"/>
            <a:ext cx="1872294" cy="117575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13" idx="1"/>
          </p:cNvCxnSpPr>
          <p:nvPr/>
        </p:nvCxnSpPr>
        <p:spPr>
          <a:xfrm>
            <a:off x="3457337" y="4171153"/>
            <a:ext cx="1872294" cy="89854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9631" y="2653613"/>
            <a:ext cx="2381324" cy="683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9631" y="4727911"/>
            <a:ext cx="2381324" cy="683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961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50" y="242055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4" y="248894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17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50" y="242055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4" y="248894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5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9" y="567344"/>
            <a:ext cx="2379856" cy="3173141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50" y="242055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4" y="248894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9" y="567344"/>
            <a:ext cx="2379856" cy="3173141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50" y="242055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4" y="248894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image1.png (640×405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80" y="3333211"/>
            <a:ext cx="2628823" cy="35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2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26" y="488"/>
            <a:ext cx="2049482" cy="28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09" y="567344"/>
            <a:ext cx="2379856" cy="3173141"/>
          </a:xfrm>
          <a:prstGeom prst="rect">
            <a:avLst/>
          </a:prstGeom>
        </p:spPr>
      </p:pic>
      <p:pic>
        <p:nvPicPr>
          <p:cNvPr id="9" name="Picture 8" descr="pix1-HS-150x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50" y="242055"/>
            <a:ext cx="1418717" cy="1891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6834" y="248894"/>
            <a:ext cx="849645" cy="1015799"/>
            <a:chOff x="369738" y="389894"/>
            <a:chExt cx="1149406" cy="956556"/>
          </a:xfrm>
        </p:grpSpPr>
        <p:sp>
          <p:nvSpPr>
            <p:cNvPr id="10" name="Isosceles Triangle 9"/>
            <p:cNvSpPr/>
            <p:nvPr/>
          </p:nvSpPr>
          <p:spPr>
            <a:xfrm>
              <a:off x="434041" y="462239"/>
              <a:ext cx="1004725" cy="811867"/>
            </a:xfrm>
            <a:prstGeom prst="triangl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0539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7763" y="389894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9738" y="1201761"/>
              <a:ext cx="128605" cy="144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image1.png (640×405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80" y="3333211"/>
            <a:ext cx="2628823" cy="3524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365" y="4332135"/>
            <a:ext cx="585288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/>
            <a:r>
              <a:rPr lang="en-US" sz="5400" b="1" spc="-3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aco"/>
                <a:cs typeface="Monaco"/>
              </a:rPr>
              <a:t>n ( n – 1 ) / 2</a:t>
            </a:r>
            <a:endParaRPr lang="en-US" sz="5400" b="1" spc="-3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0617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rcRect t="17413" b="17413"/>
          <a:stretch>
            <a:fillRect/>
          </a:stretch>
        </p:blipFill>
        <p:spPr/>
      </p:pic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1527182" y="2561537"/>
            <a:ext cx="2837342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7185" y="2561537"/>
            <a:ext cx="7282245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7182" y="2432926"/>
            <a:ext cx="564253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7183" y="2561537"/>
            <a:ext cx="68080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7182" y="2561536"/>
            <a:ext cx="3641122" cy="140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7185" y="2561537"/>
            <a:ext cx="747515" cy="398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68316" y="2561535"/>
            <a:ext cx="7258133" cy="387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335197" y="2561537"/>
            <a:ext cx="691252" cy="387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169716" y="2432925"/>
            <a:ext cx="1856734" cy="4008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36865" y="3965557"/>
            <a:ext cx="860044" cy="2775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347037" y="6548525"/>
            <a:ext cx="2089828" cy="19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296909" y="3965558"/>
            <a:ext cx="3729540" cy="247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768319" y="2561537"/>
            <a:ext cx="2668549" cy="4179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07303" y="2432926"/>
            <a:ext cx="1302124" cy="400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768319" y="2432926"/>
            <a:ext cx="5738987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36865" y="2561536"/>
            <a:ext cx="3898332" cy="41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296909" y="2432924"/>
            <a:ext cx="2210394" cy="1532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36865" y="2432926"/>
            <a:ext cx="3070438" cy="4308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07303" y="2432926"/>
            <a:ext cx="827894" cy="12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47037" y="2432926"/>
            <a:ext cx="5160266" cy="4115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6441353"/>
            <a:ext cx="6679412" cy="10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7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70" y="4072735"/>
            <a:ext cx="498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8"/>
            <a:ext cx="1261934" cy="220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6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5" y="2604405"/>
            <a:ext cx="2017487" cy="116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4" y="2561536"/>
            <a:ext cx="2837343" cy="108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3" y="4426420"/>
            <a:ext cx="4501167" cy="2039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2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70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8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6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5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4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3" y="4426420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271228">
            <a:off x="1548464" y="2617030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70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8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6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5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4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3" y="4426420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271228">
            <a:off x="2368319" y="3092596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70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8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6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5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4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3" y="4426420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271228">
            <a:off x="2961421" y="3487437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6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</a:t>
            </a:r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name:</a:t>
            </a:r>
            <a:r>
              <a:rPr lang="en-US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josh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 smtClean="0">
              <a:latin typeface="Monaco"/>
            </a:endParaRPr>
          </a:p>
          <a:p>
            <a:r>
              <a:rPr lang="tr-TR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  <a:r>
              <a:rPr lang="tr-TR" sz="2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josh</a:t>
            </a:r>
            <a:r>
              <a:rPr lang="tr-T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</a:t>
            </a:r>
            <a:endParaRPr lang="en-US" sz="2800" dirty="0">
              <a:latin typeface="Monaco"/>
            </a:endParaRPr>
          </a:p>
          <a:p>
            <a:endParaRPr lang="en-US" sz="2600" dirty="0">
              <a:latin typeface="Monaco"/>
            </a:endParaRPr>
          </a:p>
          <a:p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person.bind</a:t>
            </a:r>
            <a:r>
              <a:rPr lang="en-US" sz="26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6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name'</a:t>
            </a:r>
            <a:r>
              <a:rPr lang="en-US" sz="26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ev,newVal,oldVal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Justin'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tr-TR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  <a:r>
              <a:rPr lang="tr-TR" sz="2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josh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</a:t>
            </a:r>
          </a:p>
          <a:p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tr-TR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tr-TR" sz="2800" dirty="0">
              <a:latin typeface="Monaco"/>
            </a:endParaRPr>
          </a:p>
          <a:p>
            <a:r>
              <a:rPr lang="tr-T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Justin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new </a:t>
            </a:r>
            <a:r>
              <a:rPr lang="en-US" sz="4800" dirty="0" err="1" smtClean="0">
                <a:latin typeface="Monaco"/>
                <a:cs typeface="Monaco"/>
              </a:rPr>
              <a:t>can.Map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>
                <a:latin typeface="Monaco"/>
                <a:cs typeface="Monaco"/>
              </a:rPr>
              <a:t>data)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055239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70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8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6"/>
            <a:ext cx="956498" cy="1221820"/>
          </a:xfrm>
          <a:prstGeom prst="heart">
            <a:avLst/>
          </a:prstGeom>
          <a:solidFill>
            <a:srgbClr val="953735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5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4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3" y="4426420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70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8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6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5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4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3" y="4426420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71228">
            <a:off x="4361692" y="4442933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859017">
            <a:off x="3843737" y="5059645"/>
            <a:ext cx="835028" cy="234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518636" y="3916148"/>
            <a:ext cx="221892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2887">
            <a:off x="4519526" y="3563614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22887">
            <a:off x="4358770" y="3369866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519184">
            <a:off x="3035632" y="4530537"/>
            <a:ext cx="785317" cy="2353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57296">
            <a:off x="2954178" y="3487139"/>
            <a:ext cx="588988" cy="313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70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8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6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5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4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3" y="4426420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71228">
            <a:off x="6223108" y="5271536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859017">
            <a:off x="3918591" y="5496540"/>
            <a:ext cx="835028" cy="234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629582" y="3916148"/>
            <a:ext cx="221892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2887">
            <a:off x="5888695" y="3123681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22887">
            <a:off x="5463443" y="2975496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519184">
            <a:off x="2652912" y="5202725"/>
            <a:ext cx="785317" cy="2353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57296">
            <a:off x="2369639" y="3123383"/>
            <a:ext cx="588988" cy="313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SE Composite Index_ SHA_000001 quotes &amp; news - Google Financ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0" y="2315029"/>
            <a:ext cx="9082074" cy="4557655"/>
            <a:chOff x="0" y="1736270"/>
            <a:chExt cx="9082074" cy="3418241"/>
          </a:xfrm>
        </p:grpSpPr>
        <p:sp>
          <p:nvSpPr>
            <p:cNvPr id="32" name="Rectangle 31"/>
            <p:cNvSpPr/>
            <p:nvPr/>
          </p:nvSpPr>
          <p:spPr>
            <a:xfrm>
              <a:off x="64302" y="1736270"/>
              <a:ext cx="2459566" cy="217034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4697312"/>
              <a:ext cx="8841578" cy="304799"/>
            </a:xfrm>
            <a:prstGeom prst="rect">
              <a:avLst/>
            </a:prstGeom>
            <a:solidFill>
              <a:srgbClr val="C3D69B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59788" y="1736270"/>
              <a:ext cx="1502750" cy="21703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62537" y="1736270"/>
              <a:ext cx="819537" cy="21703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302" y="1953303"/>
              <a:ext cx="9017772" cy="2744009"/>
            </a:xfrm>
            <a:prstGeom prst="rect">
              <a:avLst/>
            </a:prstGeom>
            <a:solidFill>
              <a:srgbClr val="FF66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93350" y="4697312"/>
              <a:ext cx="240496" cy="304800"/>
            </a:xfrm>
            <a:prstGeom prst="rect">
              <a:avLst/>
            </a:prstGeom>
            <a:solidFill>
              <a:schemeClr val="accent5">
                <a:lumMod val="75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5002112"/>
              <a:ext cx="8841578" cy="152399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501170" y="4072735"/>
            <a:ext cx="498343" cy="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01167" y="2561536"/>
            <a:ext cx="3834030" cy="1286125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47037" y="4340678"/>
            <a:ext cx="1261934" cy="2207849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art 24"/>
          <p:cNvSpPr/>
          <p:nvPr/>
        </p:nvSpPr>
        <p:spPr>
          <a:xfrm>
            <a:off x="3544669" y="3644026"/>
            <a:ext cx="956498" cy="122182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27185" y="2604405"/>
            <a:ext cx="2017487" cy="116823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40414" y="2561536"/>
            <a:ext cx="2837343" cy="108248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3"/>
          </p:cNvCxnSpPr>
          <p:nvPr/>
        </p:nvCxnSpPr>
        <p:spPr>
          <a:xfrm flipH="1" flipV="1">
            <a:off x="4340413" y="4426420"/>
            <a:ext cx="4501167" cy="2039865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191000" y="4648200"/>
            <a:ext cx="245868" cy="2093248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1271228">
            <a:off x="8194031" y="6126776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4859017">
            <a:off x="3938551" y="6145641"/>
            <a:ext cx="835028" cy="2348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787347" y="3930389"/>
            <a:ext cx="221892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822887">
            <a:off x="7690573" y="2519700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22887">
            <a:off x="6533131" y="2519701"/>
            <a:ext cx="626271" cy="313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8519184">
            <a:off x="2230211" y="6110096"/>
            <a:ext cx="785317" cy="2353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57296">
            <a:off x="1549783" y="2644395"/>
            <a:ext cx="588988" cy="313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492" y="-2278066"/>
            <a:ext cx="9144000" cy="6872681"/>
            <a:chOff x="0" y="0"/>
            <a:chExt cx="9144000" cy="5154511"/>
          </a:xfrm>
        </p:grpSpPr>
        <p:pic>
          <p:nvPicPr>
            <p:cNvPr id="6" name="Picture 5" descr="SSE Composite Index_ SHA_000001 quotes &amp; news - Google Finance-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0" y="1736270"/>
              <a:ext cx="9082074" cy="3418241"/>
              <a:chOff x="0" y="1736270"/>
              <a:chExt cx="9082074" cy="341824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4302" y="1736270"/>
                <a:ext cx="2459566" cy="217034"/>
              </a:xfrm>
              <a:prstGeom prst="rect">
                <a:avLst/>
              </a:prstGeom>
              <a:solidFill>
                <a:srgbClr val="FFFF00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4697312"/>
                <a:ext cx="8841578" cy="304799"/>
              </a:xfrm>
              <a:prstGeom prst="rect">
                <a:avLst/>
              </a:prstGeom>
              <a:solidFill>
                <a:srgbClr val="C3D69B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59788" y="1736270"/>
                <a:ext cx="1502750" cy="2170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262537" y="1736270"/>
                <a:ext cx="819537" cy="2170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302" y="1953303"/>
                <a:ext cx="9017772" cy="2744009"/>
              </a:xfrm>
              <a:prstGeom prst="rect">
                <a:avLst/>
              </a:prstGeom>
              <a:solidFill>
                <a:srgbClr val="FF6600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793350" y="4697312"/>
                <a:ext cx="240496" cy="304800"/>
              </a:xfrm>
              <a:prstGeom prst="rect">
                <a:avLst/>
              </a:prstGeom>
              <a:solidFill>
                <a:schemeClr val="accent5">
                  <a:lumMod val="75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2400" y="5002112"/>
                <a:ext cx="8841578" cy="152399"/>
              </a:xfrm>
              <a:prstGeom prst="rect">
                <a:avLst/>
              </a:prstGeom>
              <a:solidFill>
                <a:srgbClr val="FFFF00">
                  <a:alpha val="5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27182" y="1921152"/>
              <a:ext cx="7314396" cy="3134934"/>
              <a:chOff x="1527182" y="1921152"/>
              <a:chExt cx="7314396" cy="3134934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4501167" y="3054551"/>
                <a:ext cx="4983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4501167" y="1921152"/>
                <a:ext cx="3834030" cy="9645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2347037" y="3255507"/>
                <a:ext cx="1261934" cy="16558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Heart 24"/>
              <p:cNvSpPr/>
              <p:nvPr/>
            </p:nvSpPr>
            <p:spPr>
              <a:xfrm>
                <a:off x="3544669" y="2733018"/>
                <a:ext cx="956498" cy="916365"/>
              </a:xfrm>
              <a:prstGeom prst="hear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527182" y="1953304"/>
                <a:ext cx="2017487" cy="87617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4340411" y="1921152"/>
                <a:ext cx="2837343" cy="81186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33" idx="3"/>
              </p:cNvCxnSpPr>
              <p:nvPr/>
            </p:nvCxnSpPr>
            <p:spPr>
              <a:xfrm flipH="1" flipV="1">
                <a:off x="4340411" y="3319813"/>
                <a:ext cx="4501167" cy="152989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4191000" y="3486150"/>
                <a:ext cx="245868" cy="15699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2273214" y="4739785"/>
            <a:ext cx="6325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ticker: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startTime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cs-CZ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1350709200000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Oct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20, 2012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endTime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  </a:t>
            </a:r>
            <a:r>
              <a:rPr lang="cs-CZ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1350795600000 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Oct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21, 2012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34" name="Heart 33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1682684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12793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8882" y="1682684"/>
            <a:ext cx="7255118" cy="5175317"/>
          </a:xfrm>
          <a:prstGeom prst="rect">
            <a:avLst/>
          </a:prstGeom>
          <a:solidFill>
            <a:schemeClr val="accent3">
              <a:lumMod val="40000"/>
              <a:lumOff val="6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36876" y="1404023"/>
            <a:ext cx="2700700" cy="264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7576" y="1404021"/>
            <a:ext cx="1583446" cy="281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36876" y="4340676"/>
            <a:ext cx="42198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36876" y="1404023"/>
            <a:ext cx="3006136" cy="293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1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" y="0"/>
            <a:ext cx="9144001" cy="6858000"/>
            <a:chOff x="-1" y="0"/>
            <a:chExt cx="9144001" cy="5143500"/>
          </a:xfrm>
        </p:grpSpPr>
        <p:pic>
          <p:nvPicPr>
            <p:cNvPr id="5" name="Picture 4" descr="srchr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1262012"/>
              <a:ext cx="1888883" cy="3881488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759594"/>
              <a:ext cx="9144001" cy="5024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8882" y="1262012"/>
              <a:ext cx="7255118" cy="3881488"/>
            </a:xfrm>
            <a:prstGeom prst="rect">
              <a:avLst/>
            </a:prstGeom>
            <a:solidFill>
              <a:srgbClr val="D7E4BD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80367" y="2532061"/>
              <a:ext cx="1776353" cy="7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3002118" y="2073878"/>
              <a:ext cx="956498" cy="916365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76820" y="1053016"/>
              <a:ext cx="249174" cy="9485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36876" y="2612444"/>
              <a:ext cx="2025525" cy="5224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10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" y="-1038949"/>
            <a:ext cx="9144001" cy="6858000"/>
            <a:chOff x="-1" y="0"/>
            <a:chExt cx="9144001" cy="5143500"/>
          </a:xfrm>
        </p:grpSpPr>
        <p:pic>
          <p:nvPicPr>
            <p:cNvPr id="5" name="Picture 4" descr="srchr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1262012"/>
              <a:ext cx="1888883" cy="3881488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759594"/>
              <a:ext cx="9144001" cy="5024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8882" y="1262012"/>
              <a:ext cx="7255118" cy="3881488"/>
            </a:xfrm>
            <a:prstGeom prst="rect">
              <a:avLst/>
            </a:prstGeom>
            <a:solidFill>
              <a:srgbClr val="D7E4BD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80367" y="2532061"/>
              <a:ext cx="1776353" cy="7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3002118" y="2073878"/>
              <a:ext cx="956498" cy="916365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76820" y="1053016"/>
              <a:ext cx="249174" cy="9485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36876" y="2612444"/>
              <a:ext cx="2025525" cy="5224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" y="4651491"/>
            <a:ext cx="9144000" cy="220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1178" y="7127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7518" y="4911265"/>
            <a:ext cx="452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"cats"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"Google"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"Twitter"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" y="-1038949"/>
            <a:ext cx="9144001" cy="6858000"/>
            <a:chOff x="-1" y="0"/>
            <a:chExt cx="9144001" cy="5143500"/>
          </a:xfrm>
        </p:grpSpPr>
        <p:pic>
          <p:nvPicPr>
            <p:cNvPr id="5" name="Picture 4" descr="srchr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1262012"/>
              <a:ext cx="1888883" cy="3881488"/>
            </a:xfrm>
            <a:prstGeom prst="rect">
              <a:avLst/>
            </a:prstGeom>
            <a:solidFill>
              <a:srgbClr val="FFFF00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759594"/>
              <a:ext cx="9144001" cy="50241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8882" y="1262012"/>
              <a:ext cx="7255118" cy="3881488"/>
            </a:xfrm>
            <a:prstGeom prst="rect">
              <a:avLst/>
            </a:prstGeom>
            <a:solidFill>
              <a:srgbClr val="D7E4BD">
                <a:alpha val="5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80367" y="2532061"/>
              <a:ext cx="1776353" cy="723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art 12"/>
            <p:cNvSpPr/>
            <p:nvPr/>
          </p:nvSpPr>
          <p:spPr>
            <a:xfrm>
              <a:off x="3002118" y="2073878"/>
              <a:ext cx="956498" cy="916365"/>
            </a:xfrm>
            <a:prstGeom prst="hear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76820" y="1053016"/>
              <a:ext cx="249174" cy="9485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36876" y="2612444"/>
              <a:ext cx="2025525" cy="5224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" y="4651491"/>
            <a:ext cx="9144000" cy="220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1178" y="7127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7518" y="4911265"/>
            <a:ext cx="452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"cats"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"Google"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"Twitter"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038949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" y="643735"/>
            <a:ext cx="1888883" cy="5175317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" y="-26158"/>
            <a:ext cx="9144001" cy="669891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Search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8885" y="643735"/>
            <a:ext cx="7255118" cy="5175317"/>
          </a:xfrm>
          <a:prstGeom prst="rect">
            <a:avLst/>
          </a:prstGeom>
          <a:solidFill>
            <a:srgbClr val="D7E4BD">
              <a:alpha val="5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" y="4651491"/>
            <a:ext cx="9144000" cy="220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178" y="71272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7518" y="4911265"/>
            <a:ext cx="452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"cats"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types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"Google"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"Twitter"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dirty="0"/>
          </a:p>
        </p:txBody>
      </p:sp>
      <p:sp>
        <p:nvSpPr>
          <p:cNvPr id="18" name="Heart 17"/>
          <p:cNvSpPr/>
          <p:nvPr/>
        </p:nvSpPr>
        <p:spPr>
          <a:xfrm>
            <a:off x="1007504" y="5088235"/>
            <a:ext cx="956498" cy="1221820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8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'JS'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dirty="0" smtClean="0">
              <a:latin typeface="Monaco"/>
            </a:endParaRP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tr-T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tr-T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'JS'</a:t>
            </a:r>
            <a:endParaRPr lang="en-US" sz="2800" dirty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.bind</a:t>
            </a:r>
            <a:r>
              <a:rPr lang="en-US" sz="26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6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add'</a:t>
            </a:r>
            <a:r>
              <a:rPr lang="en-US" sz="26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600" b="1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,items,index</a:t>
            </a:r>
            <a:r>
              <a:rPr lang="en-US" sz="26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6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/-&gt; 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['</a:t>
            </a:r>
            <a:r>
              <a:rPr lang="tr-TR" sz="2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','</a:t>
            </a:r>
            <a:r>
              <a:rPr lang="tr-TR" sz="2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hip</a:t>
            </a:r>
            <a:r>
              <a:rPr lang="tr-TR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hop']</a:t>
            </a:r>
            <a:endParaRPr lang="en-US" sz="28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index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tr-TR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tr-TR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tr-TR" sz="2800" dirty="0"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tr-T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push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8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hip</a:t>
            </a:r>
            <a:r>
              <a:rPr lang="tr-TR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hop'</a:t>
            </a:r>
            <a:r>
              <a:rPr lang="tr-T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new </a:t>
            </a:r>
            <a:r>
              <a:rPr lang="en-US" sz="4800" dirty="0" err="1" smtClean="0">
                <a:latin typeface="Monaco"/>
                <a:cs typeface="Monaco"/>
              </a:rPr>
              <a:t>can.List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>
                <a:latin typeface="Monaco"/>
                <a:cs typeface="Monaco"/>
              </a:rPr>
              <a:t>data)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04027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5400" y="2"/>
            <a:ext cx="3728600" cy="132308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609437" y="350115"/>
            <a:ext cx="33729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/>
              <a:t>can.Map</a:t>
            </a:r>
            <a:r>
              <a:rPr lang="en-US" sz="4800" dirty="0" smtClean="0"/>
              <a:t> API</a:t>
            </a:r>
            <a:endParaRPr lang="en-GB" sz="4800" b="1" dirty="0">
              <a:latin typeface="Lato Regular"/>
              <a:cs typeface="Lat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50" y="350115"/>
            <a:ext cx="842937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Monaco"/>
                <a:cs typeface="Monaco"/>
              </a:rPr>
              <a:t>new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err="1">
                <a:latin typeface="Monaco"/>
                <a:cs typeface="Monaco"/>
              </a:rPr>
              <a:t>can.Map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props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]</a:t>
            </a:r>
            <a:r>
              <a:rPr lang="en-US" sz="2400" dirty="0" smtClean="0">
                <a:latin typeface="Monaco"/>
                <a:cs typeface="Monaco"/>
              </a:rPr>
              <a:t> )</a:t>
            </a: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attr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key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value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removeAttr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attrName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handler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unbind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[, handler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]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>
                <a:latin typeface="Monaco"/>
                <a:cs typeface="Monaco"/>
              </a:rPr>
              <a:t>each</a:t>
            </a:r>
            <a:r>
              <a:rPr lang="en-US" sz="2400" dirty="0">
                <a:latin typeface="Monaco"/>
                <a:cs typeface="Monaco"/>
              </a:rPr>
              <a:t>( 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callback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( item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 smtClean="0">
                <a:latin typeface="Monaco"/>
                <a:cs typeface="Monaco"/>
              </a:rPr>
              <a:t>serialize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callback( item,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map.</a:t>
            </a:r>
            <a:r>
              <a:rPr lang="en-US" sz="2400" dirty="0" err="1" smtClean="0">
                <a:latin typeface="Monaco"/>
                <a:cs typeface="Monaco"/>
              </a:rPr>
              <a:t>compute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attrName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can.Map.</a:t>
            </a:r>
            <a:r>
              <a:rPr lang="en-US" sz="2400" dirty="0" err="1" smtClean="0">
                <a:latin typeface="Monaco"/>
                <a:cs typeface="Monaco"/>
              </a:rPr>
              <a:t>extend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staticProps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protoProps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smtClean="0">
                <a:latin typeface="Monaco"/>
                <a:cs typeface="Monaco"/>
              </a:rPr>
              <a:t>COMPUTE-ATTR: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can.compute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( getter )</a:t>
            </a:r>
          </a:p>
          <a:p>
            <a:r>
              <a:rPr lang="en-US" sz="2400" dirty="0" smtClean="0">
                <a:latin typeface="Monaco"/>
                <a:cs typeface="Monaco"/>
              </a:rPr>
              <a:t>DEFAULT-ATTR: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value</a:t>
            </a:r>
            <a:endParaRPr lang="en-US" sz="2400" dirty="0">
              <a:solidFill>
                <a:srgbClr val="7F7F7F"/>
              </a:solidFill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can.Map.</a:t>
            </a:r>
            <a:r>
              <a:rPr lang="en-US" sz="2400" dirty="0" err="1">
                <a:latin typeface="Monaco"/>
                <a:cs typeface="Monaco"/>
              </a:rPr>
              <a:t>keys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map</a:t>
            </a:r>
            <a:r>
              <a:rPr lang="en-US" sz="2400" dirty="0" smtClean="0">
                <a:latin typeface="Monaco"/>
                <a:cs typeface="Monaco"/>
              </a:rPr>
              <a:t> )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079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Creating a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can.Map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'Alexis'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30793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Getting property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'Alexis'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			</a:t>
            </a:r>
            <a:r>
              <a:rPr lang="fr-FR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{ </a:t>
            </a:r>
            <a:r>
              <a:rPr lang="fr-FR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fr-FR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: 'Alexis' }</a:t>
            </a:r>
          </a:p>
        </p:txBody>
      </p:sp>
    </p:spTree>
    <p:extLst>
      <p:ext uri="{BB962C8B-B14F-4D97-AF65-F5344CB8AC3E}">
        <p14:creationId xmlns:p14="http://schemas.microsoft.com/office/powerpoint/2010/main" val="32284872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Setting property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{name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Alexis'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"Justin"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30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it-IT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{name:"Justin",age:30}</a:t>
            </a:r>
          </a:p>
          <a:p>
            <a:pPr marL="0" indent="0">
              <a:buNone/>
            </a:pPr>
            <a:endParaRPr lang="it-IT" sz="2400" dirty="0">
              <a:latin typeface="Monaco"/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31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it-IT" sz="24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it-IT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{age:31}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33337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Removing properties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400" dirty="0">
              <a:latin typeface="Monaco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obs.removeAttr</a:t>
            </a:r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44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'age'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it-IT" sz="4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obs.attr</a:t>
            </a:r>
            <a:r>
              <a:rPr lang="it-IT" sz="4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it-IT" sz="4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{}</a:t>
            </a:r>
          </a:p>
        </p:txBody>
      </p:sp>
    </p:spTree>
    <p:extLst>
      <p:ext uri="{BB962C8B-B14F-4D97-AF65-F5344CB8AC3E}">
        <p14:creationId xmlns:p14="http://schemas.microsoft.com/office/powerpoint/2010/main" val="41004521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changes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how,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The event object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Which property changed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how – 'add', 'remove' or 'set'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after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– value before change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	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862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changes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listening to a single property change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043189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first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Meyer"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(value,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propName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obs.serialize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&gt;{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first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:"Justin",last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:…}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"Justin"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can.Map.keys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first","last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42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Extending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can.Map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Meyer"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6597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Compute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"Josh"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"Josh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7863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30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30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age.bind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600" b="1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,newVal,oldVal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en-US" sz="2800" b="1" spc="-15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31</a:t>
            </a:r>
          </a:p>
          <a:p>
            <a:r>
              <a:rPr lang="en-US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30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</a:t>
            </a:r>
            <a:r>
              <a:rPr lang="en-US" sz="28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can.compute</a:t>
            </a:r>
            <a:r>
              <a:rPr lang="en-US" sz="4800" dirty="0" smtClean="0">
                <a:latin typeface="Monaco"/>
                <a:cs typeface="Monaco"/>
              </a:rPr>
              <a:t>(</a:t>
            </a:r>
            <a:r>
              <a:rPr lang="en-US" sz="4800" dirty="0">
                <a:latin typeface="Monaco"/>
                <a:cs typeface="Monaco"/>
              </a:rPr>
              <a:t>data)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44381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Default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"Andy"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"Kant"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"Andy Kant"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1694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5400" y="2"/>
            <a:ext cx="3728600" cy="132308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609437" y="350115"/>
            <a:ext cx="33729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/>
              <a:t>can.List</a:t>
            </a:r>
            <a:r>
              <a:rPr lang="en-US" sz="4800" dirty="0" smtClean="0"/>
              <a:t> API</a:t>
            </a:r>
            <a:endParaRPr lang="en-GB" sz="4800" b="1" dirty="0">
              <a:latin typeface="Lato Regular"/>
              <a:cs typeface="Lat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50" y="350115"/>
            <a:ext cx="842937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Monaco"/>
                <a:cs typeface="Monaco"/>
              </a:rPr>
              <a:t>new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can.List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[array]</a:t>
            </a:r>
            <a:r>
              <a:rPr lang="en-US" sz="2400" dirty="0" smtClean="0">
                <a:latin typeface="Monaco"/>
                <a:cs typeface="Monaco"/>
              </a:rPr>
              <a:t> )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Monaco"/>
                <a:cs typeface="Monaco"/>
              </a:rPr>
              <a:t>new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err="1">
                <a:latin typeface="Monaco"/>
                <a:cs typeface="Monaco"/>
              </a:rPr>
              <a:t>can.List</a:t>
            </a:r>
            <a:r>
              <a:rPr lang="en-US" sz="2400" dirty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deferred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attr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key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value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replace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array|deferred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handler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unbind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eventType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[, handler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] </a:t>
            </a:r>
            <a:r>
              <a:rPr lang="en-US" sz="2400" dirty="0" smtClean="0">
                <a:latin typeface="Monaco"/>
                <a:cs typeface="Monaco"/>
              </a:rPr>
              <a:t>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each</a:t>
            </a:r>
            <a:r>
              <a:rPr lang="en-US" sz="2400" dirty="0">
                <a:latin typeface="Monaco"/>
                <a:cs typeface="Monaco"/>
              </a:rPr>
              <a:t>( 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callback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( item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>
                <a:latin typeface="Monaco"/>
                <a:cs typeface="Monaco"/>
              </a:rPr>
              <a:t>)</a:t>
            </a:r>
          </a:p>
          <a:p>
            <a:r>
              <a:rPr lang="en-US" sz="2400" dirty="0" err="1">
                <a:solidFill>
                  <a:srgbClr val="595959"/>
                </a:solidFill>
                <a:latin typeface="Monaco"/>
                <a:cs typeface="Monaco"/>
              </a:rPr>
              <a:t>list.</a:t>
            </a:r>
            <a:r>
              <a:rPr lang="en-US" sz="2400" dirty="0" err="1" smtClean="0">
                <a:latin typeface="Monaco"/>
                <a:cs typeface="Monaco"/>
              </a:rPr>
              <a:t>serialize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callback( item,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propName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)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.</a:t>
            </a:r>
            <a:r>
              <a:rPr lang="en-US" sz="2400" dirty="0" err="1" smtClean="0">
                <a:latin typeface="Monaco"/>
                <a:cs typeface="Monaco"/>
              </a:rPr>
              <a:t>concat</a:t>
            </a:r>
            <a:r>
              <a:rPr lang="en-US" sz="2400" dirty="0" smtClean="0">
                <a:latin typeface="Monaco"/>
                <a:cs typeface="Monaco"/>
              </a:rPr>
              <a:t>, .</a:t>
            </a:r>
            <a:r>
              <a:rPr lang="en-US" sz="2400" dirty="0" err="1" smtClean="0">
                <a:latin typeface="Monaco"/>
                <a:cs typeface="Monaco"/>
              </a:rPr>
              <a:t>forEach</a:t>
            </a:r>
            <a:r>
              <a:rPr lang="en-US" sz="2400" dirty="0" smtClean="0">
                <a:latin typeface="Monaco"/>
                <a:cs typeface="Monaco"/>
              </a:rPr>
              <a:t>, .join, .pop, .push, </a:t>
            </a:r>
          </a:p>
          <a:p>
            <a:r>
              <a:rPr lang="en-US" sz="2400" dirty="0" smtClean="0">
                <a:latin typeface="Monaco"/>
                <a:cs typeface="Monaco"/>
              </a:rPr>
              <a:t>.reverse, .shift, .slice, .sort, .splice, </a:t>
            </a:r>
          </a:p>
          <a:p>
            <a:r>
              <a:rPr lang="en-US" sz="2400" dirty="0" smtClean="0">
                <a:latin typeface="Monaco"/>
                <a:cs typeface="Monaco"/>
              </a:rPr>
              <a:t>.</a:t>
            </a:r>
            <a:r>
              <a:rPr lang="en-US" sz="2400" dirty="0" err="1" smtClean="0">
                <a:latin typeface="Monaco"/>
                <a:cs typeface="Monaco"/>
              </a:rPr>
              <a:t>unshift</a:t>
            </a:r>
            <a:endParaRPr lang="en-US" sz="2400" dirty="0"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Monaco"/>
                <a:cs typeface="Monaco"/>
              </a:rPr>
              <a:t>can.List.</a:t>
            </a:r>
            <a:r>
              <a:rPr lang="en-US" sz="2400" dirty="0" err="1" smtClean="0">
                <a:latin typeface="Monaco"/>
                <a:cs typeface="Monaco"/>
              </a:rPr>
              <a:t>extend</a:t>
            </a:r>
            <a:r>
              <a:rPr lang="en-US" sz="2400" dirty="0" smtClean="0">
                <a:latin typeface="Monaco"/>
                <a:cs typeface="Monaco"/>
              </a:rPr>
              <a:t>(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staticProps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, </a:t>
            </a:r>
            <a:r>
              <a:rPr lang="en-US" sz="2400" dirty="0" err="1" smtClean="0">
                <a:solidFill>
                  <a:srgbClr val="7F7F7F"/>
                </a:solidFill>
                <a:latin typeface="Monaco"/>
                <a:cs typeface="Monaco"/>
              </a:rPr>
              <a:t>protoProps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)</a:t>
            </a:r>
          </a:p>
          <a:p>
            <a:r>
              <a:rPr lang="en-US" sz="2400" dirty="0" smtClean="0">
                <a:latin typeface="Monaco"/>
                <a:cs typeface="Monaco"/>
              </a:rPr>
              <a:t>Map: </a:t>
            </a:r>
            <a:r>
              <a:rPr lang="en-US" sz="2400" dirty="0" smtClean="0">
                <a:solidFill>
                  <a:srgbClr val="7F7F7F"/>
                </a:solidFill>
                <a:latin typeface="Monaco"/>
                <a:cs typeface="Monaco"/>
              </a:rPr>
              <a:t>Map</a:t>
            </a:r>
            <a:endParaRPr lang="en-US" sz="2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5614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Creating a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 </a:t>
            </a:r>
            <a:r>
              <a:rPr lang="en-US" sz="2400" b="1" dirty="0" smtClean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2400" b="1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'Alex'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'Bill'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33624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Creating a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$.Deferred()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0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def.resolve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JS"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"Party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rocking"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2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12078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Reading and writing attributes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 </a:t>
            </a:r>
            <a:r>
              <a:rPr lang="en-US" sz="18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1800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'Alex'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'Bill'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set an element: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'Adam'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get an element: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Adam’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get all elements: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['Adam', 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Bill’]</a:t>
            </a:r>
            <a:endParaRPr lang="en-US" sz="1800" dirty="0"/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811083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Writing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 extend the array: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4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'Charlie'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['Adam', 'Bill', undefined, undefined, 'Charlie'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endParaRPr lang="en-US" sz="18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merge the elements: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'Alice'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'Bob'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'Eve'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['Alice', 'Bob', 'Eve', undefined, 'Charlie'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endParaRPr lang="en-US" sz="18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set the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elements: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'Alice'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'Bob'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'Eve'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 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['Alice', 'Bob', '</a:t>
            </a:r>
            <a:r>
              <a:rPr lang="en-US" sz="1800" i="1" dirty="0" smtClean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Eve']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715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Replacing values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people.replace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Kathrine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"Eric"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2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$.Deferred()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people.replace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2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def.resolve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"Laura"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"length"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421074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Array Methods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people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Lizzy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hu-HU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hu-HU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"Abby"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people.push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"Hank"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people.shift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"Kathrine"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49242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,index,how,newVals,oldVals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"add"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["X","Y"]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480828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,index,how,newVals,oldVals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"remove"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["b"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613581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"/>
            <a:ext cx="9144000" cy="91808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6793" y="1207432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info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is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and likes: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hobbies.join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', 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is 31 and likes</a:t>
            </a:r>
          </a:p>
          <a:p>
            <a:r>
              <a:rPr lang="nl-NL" sz="2400" dirty="0">
                <a:highlight>
                  <a:srgbClr val="FFFFFF"/>
                </a:highlight>
                <a:latin typeface="Monaco"/>
              </a:rPr>
              <a:t>      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, hip hop"</a:t>
            </a:r>
          </a:p>
          <a:p>
            <a:endParaRPr lang="nl-NL" sz="2400" dirty="0">
              <a:latin typeface="Monaco"/>
            </a:endParaRPr>
          </a:p>
          <a:p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info.bind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nl-NL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nl-NL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nl-NL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ev,newVal,oldVal</a:t>
            </a:r>
            <a:r>
              <a:rPr lang="nl-NL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nl-NL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 "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 is 31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and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likes</a:t>
            </a:r>
            <a:endParaRPr lang="nl-NL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hu-H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bball"</a:t>
            </a: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hu-HU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hu-HU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hobbies.pop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5562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err="1" smtClean="0">
                <a:latin typeface="Monaco"/>
                <a:cs typeface="Monaco"/>
              </a:rPr>
              <a:t>can.compute</a:t>
            </a:r>
            <a:r>
              <a:rPr lang="en-US" sz="4800" dirty="0" smtClean="0">
                <a:latin typeface="Monaco"/>
                <a:cs typeface="Monaco"/>
              </a:rPr>
              <a:t>(getter)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01773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'change'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index, how,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0</a:t>
            </a:r>
            <a:endParaRPr lang="fr-FR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"set"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"A"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tr-T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tr-T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"a"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tr-T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tr-TR" sz="2400" dirty="0">
              <a:latin typeface="Monaco"/>
            </a:endParaRPr>
          </a:p>
          <a:p>
            <a:pPr marL="0" indent="0">
              <a:buNone/>
            </a:pPr>
            <a:r>
              <a:rPr lang="tr-T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list.attr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tr-TR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tr-T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"A"</a:t>
            </a:r>
            <a:r>
              <a:rPr lang="tr-T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2132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'add'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,index,newVals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1</a:t>
            </a:r>
          </a:p>
          <a:p>
            <a:pPr marL="0" indent="0">
              <a:buNone/>
            </a:pPr>
            <a:r>
              <a:rPr lang="en-US" sz="2400" dirty="0" smtClean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["X","Y"]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77170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'remove'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,index,oldVals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index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["b"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4201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Listening to events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list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'length'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,length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fr-F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length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list.splice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44072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Extending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Numbers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sum: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s-I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sum </a:t>
            </a:r>
            <a:r>
              <a:rPr lang="is-I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24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is-I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sum </a:t>
            </a:r>
            <a:r>
              <a:rPr lang="is-I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+= 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 }</a:t>
            </a: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sum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nums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Numbers([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nums.sum()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6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16090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can.List’s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Map property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People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can.List.extend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Map: Person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},{})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{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first: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"Tom"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Greever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people.attr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"0.fullName"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"Tom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Greever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10269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Nested Properties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wife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Payal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Shah"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wife.bind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change”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ev,attr,how,newVal,oldVal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name.first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</a:p>
          <a:p>
            <a:pPr marL="0" indent="0">
              <a:buNone/>
            </a:pPr>
            <a:r>
              <a:rPr lang="pl-PL" sz="2400" dirty="0">
                <a:highlight>
                  <a:srgbClr val="FFFFFF"/>
                </a:highlight>
                <a:latin typeface="Monaco"/>
              </a:rPr>
              <a:t>	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how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"set"</a:t>
            </a:r>
          </a:p>
          <a:p>
            <a:pPr marL="0" indent="0">
              <a:buNone/>
            </a:pPr>
            <a:r>
              <a:rPr lang="pl-PL" sz="2400" dirty="0">
                <a:highlight>
                  <a:srgbClr val="FFFFFF"/>
                </a:highlight>
                <a:latin typeface="Monaco"/>
              </a:rPr>
              <a:t>	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"Meyer"</a:t>
            </a:r>
          </a:p>
          <a:p>
            <a:pPr marL="0" indent="0">
              <a:buNone/>
            </a:pPr>
            <a:r>
              <a:rPr lang="pl-PL" sz="2400" dirty="0">
                <a:highlight>
                  <a:srgbClr val="FFFFFF"/>
                </a:highlight>
                <a:latin typeface="Monaco"/>
              </a:rPr>
              <a:t>	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pl-P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Shah</a:t>
            </a:r>
            <a:r>
              <a:rPr lang="pl-P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pl-P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pl-PL" sz="2400" dirty="0">
              <a:latin typeface="Monaco"/>
            </a:endParaRPr>
          </a:p>
          <a:p>
            <a:pPr marL="0" indent="0">
              <a:buNone/>
            </a:pP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wife.attr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"name.</a:t>
            </a:r>
            <a:r>
              <a:rPr lang="pl-PL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</a:t>
            </a:r>
            <a:r>
              <a:rPr lang="pl-P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pl-P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332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1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If you have lots of changes to make to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o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bserves, you can batch them together to help performance – especially of those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o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bserves are live-bound to the DOM.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38889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6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is-I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Brian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Moschel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44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…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}).bind(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is-I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5</a:t>
            </a:r>
            <a:endParaRPr lang="is-I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can.batch.start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"Brian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Moschel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can.batch.stop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403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De-coupling widgets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4330" y="3244335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9022" y="3244335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9865" y="3429000"/>
            <a:ext cx="1641501" cy="16415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566" y="414708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Lato Regular"/>
                <a:cs typeface="Lato Regular"/>
              </a:rPr>
              <a:t>Timer</a:t>
            </a:r>
          </a:p>
        </p:txBody>
      </p:sp>
      <p:cxnSp>
        <p:nvCxnSpPr>
          <p:cNvPr id="10" name="Straight Arrow Connector 9"/>
          <p:cNvCxnSpPr>
            <a:stCxn id="8" idx="1"/>
            <a:endCxn id="12" idx="2"/>
          </p:cNvCxnSpPr>
          <p:nvPr/>
        </p:nvCxnSpPr>
        <p:spPr>
          <a:xfrm flipH="1" flipV="1">
            <a:off x="2407628" y="2691909"/>
            <a:ext cx="1572629" cy="97748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7"/>
            <a:endCxn id="13" idx="2"/>
          </p:cNvCxnSpPr>
          <p:nvPr/>
        </p:nvCxnSpPr>
        <p:spPr>
          <a:xfrm flipV="1">
            <a:off x="5140972" y="2691909"/>
            <a:ext cx="1595402" cy="97748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16964" y="2008329"/>
            <a:ext cx="6710072" cy="683580"/>
            <a:chOff x="743299" y="2008328"/>
            <a:chExt cx="6710072" cy="683580"/>
          </a:xfrm>
        </p:grpSpPr>
        <p:sp>
          <p:nvSpPr>
            <p:cNvPr id="12" name="Rectangle 11"/>
            <p:cNvSpPr/>
            <p:nvPr/>
          </p:nvSpPr>
          <p:spPr>
            <a:xfrm>
              <a:off x="743299" y="2008328"/>
              <a:ext cx="2381324" cy="6835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Digital Clock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2047" y="2008328"/>
              <a:ext cx="2381324" cy="6835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Analog Clock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375582" y="5415836"/>
            <a:ext cx="2064088" cy="6527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704330" y="5415836"/>
            <a:ext cx="2064088" cy="6527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4" idx="0"/>
            <a:endCxn id="8" idx="3"/>
          </p:cNvCxnSpPr>
          <p:nvPr/>
        </p:nvCxnSpPr>
        <p:spPr>
          <a:xfrm flipV="1">
            <a:off x="2407628" y="4830110"/>
            <a:ext cx="1572629" cy="585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0"/>
            <a:endCxn id="8" idx="5"/>
          </p:cNvCxnSpPr>
          <p:nvPr/>
        </p:nvCxnSpPr>
        <p:spPr>
          <a:xfrm flipH="1" flipV="1">
            <a:off x="5140972" y="4830110"/>
            <a:ext cx="1595402" cy="585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271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Batch Updating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is-I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).bind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ev.batchNum </a:t>
            </a:r>
            <a:r>
              <a:rPr lang="is-I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</a:t>
            </a:r>
          </a:p>
          <a:p>
            <a:pPr marL="0" indent="0">
              <a:buNone/>
            </a:pPr>
            <a:r>
              <a:rPr lang="is-I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is-I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  <a:r>
              <a:rPr lang="en-US" sz="2400" dirty="0" smtClean="0">
                <a:solidFill>
                  <a:srgbClr val="4A452A"/>
                </a:solidFill>
                <a:highlight>
                  <a:srgbClr val="FFFFFF"/>
                </a:highlight>
                <a:latin typeface="Monaco"/>
              </a:rPr>
              <a:t>first: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"Brian"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smtClean="0">
                <a:solidFill>
                  <a:srgbClr val="4A452A"/>
                </a:solidFill>
                <a:highlight>
                  <a:srgbClr val="FFFFFF"/>
                </a:highlight>
                <a:latin typeface="Monaco"/>
              </a:rPr>
              <a:t>last: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Moschel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4A452A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5821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0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/>
          <p:cNvCxnSpPr/>
          <p:nvPr/>
        </p:nvCxnSpPr>
        <p:spPr>
          <a:xfrm flipV="1">
            <a:off x="2052056" y="6328023"/>
            <a:ext cx="4252663" cy="1705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991371" y="142211"/>
            <a:ext cx="4081550" cy="5338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163" y="3174219"/>
            <a:ext cx="1908433" cy="2306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84107" y="543186"/>
            <a:ext cx="1485427" cy="7167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Reading</a:t>
            </a:r>
          </a:p>
          <a:p>
            <a:pPr algn="ctr">
              <a:lnSpc>
                <a:spcPct val="80000"/>
              </a:lnSpc>
            </a:pPr>
            <a:r>
              <a:rPr lang="en-US" sz="1600" spc="-50" dirty="0" smtClean="0"/>
              <a:t>Card</a:t>
            </a:r>
            <a:endParaRPr lang="en-US" sz="1600" spc="-50" dirty="0"/>
          </a:p>
        </p:txBody>
      </p:sp>
      <p:sp>
        <p:nvSpPr>
          <p:cNvPr id="5" name="Rounded Rectangle 4"/>
          <p:cNvSpPr/>
          <p:nvPr/>
        </p:nvSpPr>
        <p:spPr>
          <a:xfrm>
            <a:off x="584107" y="1949237"/>
            <a:ext cx="1485427" cy="7167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Reading</a:t>
            </a:r>
          </a:p>
          <a:p>
            <a:pPr algn="ctr">
              <a:lnSpc>
                <a:spcPct val="80000"/>
              </a:lnSpc>
            </a:pPr>
            <a:r>
              <a:rPr lang="en-US" sz="1600" spc="-50" dirty="0" smtClean="0"/>
              <a:t>Pin </a:t>
            </a:r>
            <a:endParaRPr lang="en-US" sz="1600" spc="-50" dirty="0"/>
          </a:p>
        </p:txBody>
      </p:sp>
      <p:sp>
        <p:nvSpPr>
          <p:cNvPr id="6" name="Rounded Rectangle 5"/>
          <p:cNvSpPr/>
          <p:nvPr/>
        </p:nvSpPr>
        <p:spPr>
          <a:xfrm>
            <a:off x="584107" y="5820006"/>
            <a:ext cx="1485427" cy="7167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Choosing</a:t>
            </a:r>
            <a:endParaRPr lang="en-US" sz="1600" spc="-50" dirty="0"/>
          </a:p>
          <a:p>
            <a:pPr algn="ctr">
              <a:lnSpc>
                <a:spcPct val="80000"/>
              </a:lnSpc>
            </a:pPr>
            <a:r>
              <a:rPr lang="en-US" sz="1600" spc="-50" dirty="0" smtClean="0"/>
              <a:t>Transaction</a:t>
            </a:r>
            <a:endParaRPr lang="en-US" sz="1600" spc="-50" dirty="0"/>
          </a:p>
        </p:txBody>
      </p:sp>
      <p:sp>
        <p:nvSpPr>
          <p:cNvPr id="7" name="Rounded Rectangle 6"/>
          <p:cNvSpPr/>
          <p:nvPr/>
        </p:nvSpPr>
        <p:spPr>
          <a:xfrm>
            <a:off x="6304720" y="5820006"/>
            <a:ext cx="1485427" cy="7167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Printing</a:t>
            </a:r>
          </a:p>
          <a:p>
            <a:pPr algn="ctr">
              <a:lnSpc>
                <a:spcPct val="80000"/>
              </a:lnSpc>
            </a:pPr>
            <a:r>
              <a:rPr lang="en-US" sz="1600" spc="-50" dirty="0" smtClean="0"/>
              <a:t>Receipt</a:t>
            </a:r>
            <a:endParaRPr lang="en-US" sz="1600" spc="-50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1326820" y="96761"/>
            <a:ext cx="442" cy="44642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326820" y="1259900"/>
            <a:ext cx="0" cy="68933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26376" y="2665950"/>
            <a:ext cx="886" cy="48574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2"/>
            <a:endCxn id="6" idx="0"/>
          </p:cNvCxnSpPr>
          <p:nvPr/>
        </p:nvCxnSpPr>
        <p:spPr>
          <a:xfrm>
            <a:off x="1326820" y="5169431"/>
            <a:ext cx="0" cy="6505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79207" y="184338"/>
            <a:ext cx="1389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TRANSACTION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1600" y="3233196"/>
            <a:ext cx="65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4107" y="3774026"/>
            <a:ext cx="1485427" cy="416089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unverified</a:t>
            </a:r>
            <a:endParaRPr lang="en-US" sz="1600" spc="-50" dirty="0"/>
          </a:p>
        </p:txBody>
      </p:sp>
      <p:sp>
        <p:nvSpPr>
          <p:cNvPr id="23" name="Rounded Rectangle 22"/>
          <p:cNvSpPr/>
          <p:nvPr/>
        </p:nvSpPr>
        <p:spPr>
          <a:xfrm>
            <a:off x="584107" y="4753342"/>
            <a:ext cx="1485427" cy="4160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verified</a:t>
            </a:r>
            <a:endParaRPr lang="en-US" sz="1600" spc="-50" dirty="0"/>
          </a:p>
        </p:txBody>
      </p:sp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>
            <a:off x="1326820" y="4190115"/>
            <a:ext cx="0" cy="56322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4066" y="3428798"/>
            <a:ext cx="0" cy="34522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311299" y="3012709"/>
            <a:ext cx="1485427" cy="416089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ready</a:t>
            </a:r>
            <a:endParaRPr lang="en-US" sz="1600" spc="-50" dirty="0"/>
          </a:p>
        </p:txBody>
      </p:sp>
      <p:sp>
        <p:nvSpPr>
          <p:cNvPr id="32" name="Rounded Rectangle 31"/>
          <p:cNvSpPr/>
          <p:nvPr/>
        </p:nvSpPr>
        <p:spPr>
          <a:xfrm>
            <a:off x="6311299" y="3759072"/>
            <a:ext cx="1485427" cy="416089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executing</a:t>
            </a:r>
            <a:endParaRPr lang="en-US" sz="1600" spc="-50" dirty="0"/>
          </a:p>
        </p:txBody>
      </p:sp>
      <p:cxnSp>
        <p:nvCxnSpPr>
          <p:cNvPr id="39" name="Straight Arrow Connector 38"/>
          <p:cNvCxnSpPr>
            <a:endCxn id="7" idx="0"/>
          </p:cNvCxnSpPr>
          <p:nvPr/>
        </p:nvCxnSpPr>
        <p:spPr>
          <a:xfrm>
            <a:off x="7043057" y="5480570"/>
            <a:ext cx="4376" cy="33943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0" idx="0"/>
          </p:cNvCxnSpPr>
          <p:nvPr/>
        </p:nvCxnSpPr>
        <p:spPr>
          <a:xfrm>
            <a:off x="7044427" y="2665950"/>
            <a:ext cx="9584" cy="34675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32" idx="0"/>
          </p:cNvCxnSpPr>
          <p:nvPr/>
        </p:nvCxnSpPr>
        <p:spPr>
          <a:xfrm>
            <a:off x="7054011" y="3428798"/>
            <a:ext cx="0" cy="33027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</p:cNvCxnSpPr>
          <p:nvPr/>
        </p:nvCxnSpPr>
        <p:spPr>
          <a:xfrm>
            <a:off x="7054011" y="4175160"/>
            <a:ext cx="9432" cy="29715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06066" y="2665950"/>
            <a:ext cx="0" cy="23181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177653" y="4489166"/>
            <a:ext cx="3759935" cy="849044"/>
          </a:xfrm>
          <a:prstGeom prst="rect">
            <a:avLst/>
          </a:prstGeom>
          <a:solidFill>
            <a:srgbClr val="95B3D7"/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77652" y="4446370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executed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65812" y="6184766"/>
            <a:ext cx="609308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/>
              <a:t>[ exit ]</a:t>
            </a:r>
            <a:endParaRPr lang="en-US" sz="1300" dirty="0"/>
          </a:p>
        </p:txBody>
      </p:sp>
      <p:sp>
        <p:nvSpPr>
          <p:cNvPr id="71" name="Rectangle 70"/>
          <p:cNvSpPr/>
          <p:nvPr/>
        </p:nvSpPr>
        <p:spPr>
          <a:xfrm>
            <a:off x="1221685" y="4355172"/>
            <a:ext cx="364592" cy="1917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81235" y="4256302"/>
            <a:ext cx="89117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/>
              <a:t>[ verify ]</a:t>
            </a:r>
            <a:endParaRPr lang="en-US" sz="1300" dirty="0"/>
          </a:p>
        </p:txBody>
      </p:sp>
      <p:sp>
        <p:nvSpPr>
          <p:cNvPr id="73" name="Rectangle 72"/>
          <p:cNvSpPr/>
          <p:nvPr/>
        </p:nvSpPr>
        <p:spPr>
          <a:xfrm>
            <a:off x="175006" y="2839863"/>
            <a:ext cx="1431272" cy="1224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24067" y="2714680"/>
            <a:ext cx="1205507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/>
              <a:t>[ </a:t>
            </a:r>
            <a:r>
              <a:rPr lang="en-US" sz="1300" dirty="0" err="1" smtClean="0"/>
              <a:t>card.verify</a:t>
            </a:r>
            <a:r>
              <a:rPr lang="en-US" sz="1300" dirty="0" smtClean="0"/>
              <a:t> ]</a:t>
            </a:r>
            <a:endParaRPr lang="en-US" sz="1300" dirty="0"/>
          </a:p>
        </p:txBody>
      </p:sp>
      <p:sp>
        <p:nvSpPr>
          <p:cNvPr id="83" name="Rectangle 82"/>
          <p:cNvSpPr/>
          <p:nvPr/>
        </p:nvSpPr>
        <p:spPr>
          <a:xfrm>
            <a:off x="6367718" y="3525404"/>
            <a:ext cx="2858660" cy="121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01848" y="3394434"/>
            <a:ext cx="89117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/>
              <a:t>[ execute ]</a:t>
            </a:r>
            <a:endParaRPr lang="en-US" sz="1300" dirty="0"/>
          </a:p>
        </p:txBody>
      </p:sp>
      <p:sp>
        <p:nvSpPr>
          <p:cNvPr id="84" name="Rectangle 83"/>
          <p:cNvSpPr/>
          <p:nvPr/>
        </p:nvSpPr>
        <p:spPr>
          <a:xfrm>
            <a:off x="6214261" y="1701604"/>
            <a:ext cx="2858660" cy="121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77653" y="730089"/>
            <a:ext cx="3759935" cy="19419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10800000" flipV="1">
            <a:off x="2069533" y="5254317"/>
            <a:ext cx="2921838" cy="905739"/>
          </a:xfrm>
          <a:prstGeom prst="bentConnector3">
            <a:avLst>
              <a:gd name="adj1" fmla="val 30029"/>
            </a:avLst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248918" y="5540676"/>
            <a:ext cx="1723861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/>
              <a:t>[ </a:t>
            </a:r>
            <a:r>
              <a:rPr lang="en-US" sz="1300" dirty="0" err="1" smtClean="0"/>
              <a:t>removeTransaction</a:t>
            </a:r>
            <a:r>
              <a:rPr lang="en-US" sz="1300" dirty="0" smtClean="0"/>
              <a:t> ]</a:t>
            </a:r>
            <a:endParaRPr lang="en-US" sz="1300" dirty="0"/>
          </a:p>
        </p:txBody>
      </p:sp>
      <p:sp>
        <p:nvSpPr>
          <p:cNvPr id="106" name="Rectangle 105"/>
          <p:cNvSpPr/>
          <p:nvPr/>
        </p:nvSpPr>
        <p:spPr>
          <a:xfrm>
            <a:off x="6392936" y="5524964"/>
            <a:ext cx="2858660" cy="1463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736504" y="5447151"/>
            <a:ext cx="60930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/>
              <a:t>[ exit ]</a:t>
            </a:r>
            <a:endParaRPr lang="en-US" sz="1300" dirty="0"/>
          </a:p>
        </p:txBody>
      </p:sp>
      <p:sp>
        <p:nvSpPr>
          <p:cNvPr id="107" name="Rectangle 106"/>
          <p:cNvSpPr/>
          <p:nvPr/>
        </p:nvSpPr>
        <p:spPr>
          <a:xfrm>
            <a:off x="-929087" y="1451616"/>
            <a:ext cx="2858660" cy="2016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3675" y="1336731"/>
            <a:ext cx="669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953735"/>
                </a:solidFill>
              </a:rPr>
              <a:t>[ card ]</a:t>
            </a:r>
            <a:endParaRPr lang="en-US" sz="1300" b="1" dirty="0">
              <a:solidFill>
                <a:srgbClr val="953735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315921" y="2754556"/>
            <a:ext cx="2858660" cy="121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99932" y="2638718"/>
            <a:ext cx="9125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953735"/>
                </a:solidFill>
              </a:rPr>
              <a:t>[ amount ]</a:t>
            </a:r>
            <a:endParaRPr lang="en-US" sz="1300" b="1" dirty="0">
              <a:solidFill>
                <a:srgbClr val="953735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392936" y="4207571"/>
            <a:ext cx="2858660" cy="121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563937" y="4112195"/>
            <a:ext cx="10031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953735"/>
                </a:solidFill>
              </a:rPr>
              <a:t>[ executed ]</a:t>
            </a:r>
            <a:endParaRPr lang="en-US" sz="1300" b="1" dirty="0">
              <a:solidFill>
                <a:srgbClr val="953735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2058921" y="442101"/>
            <a:ext cx="2955049" cy="5539175"/>
          </a:xfrm>
          <a:prstGeom prst="bentConnector3">
            <a:avLst>
              <a:gd name="adj1" fmla="val 38849"/>
            </a:avLst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052584" y="790058"/>
            <a:ext cx="393579" cy="9507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2939088" y="725984"/>
            <a:ext cx="1542678" cy="950789"/>
            <a:chOff x="2973413" y="592543"/>
            <a:chExt cx="1542678" cy="713092"/>
          </a:xfrm>
        </p:grpSpPr>
        <p:grpSp>
          <p:nvGrpSpPr>
            <p:cNvPr id="131" name="Group 130"/>
            <p:cNvGrpSpPr/>
            <p:nvPr/>
          </p:nvGrpSpPr>
          <p:grpSpPr>
            <a:xfrm>
              <a:off x="2973413" y="613138"/>
              <a:ext cx="80539" cy="692497"/>
              <a:chOff x="3442504" y="1752522"/>
              <a:chExt cx="80539" cy="692497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3447999" y="1752522"/>
                <a:ext cx="0" cy="69249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3442504" y="1752522"/>
                <a:ext cx="79169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3443874" y="2440392"/>
                <a:ext cx="79169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4435552" y="613138"/>
              <a:ext cx="80539" cy="692497"/>
              <a:chOff x="4045709" y="1480348"/>
              <a:chExt cx="80539" cy="692497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4119854" y="1480348"/>
                <a:ext cx="0" cy="69249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045709" y="1480348"/>
                <a:ext cx="79169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047079" y="2168218"/>
                <a:ext cx="79169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973413" y="592543"/>
              <a:ext cx="1502409" cy="5193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dirty="0" err="1" smtClean="0"/>
                <a:t>chooseDeposit</a:t>
              </a:r>
              <a:endParaRPr lang="en-US" sz="1300" dirty="0" smtClean="0"/>
            </a:p>
            <a:p>
              <a:pPr algn="ctr"/>
              <a:r>
                <a:rPr lang="en-US" sz="1300" dirty="0" err="1" smtClean="0"/>
                <a:t>chooseWithdraw</a:t>
              </a:r>
              <a:r>
                <a:rPr lang="en-US" sz="1300" dirty="0" smtClean="0"/>
                <a:t> /</a:t>
              </a:r>
            </a:p>
            <a:p>
              <a:pPr algn="ctr"/>
              <a:r>
                <a:rPr lang="en-US" sz="13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currentTransaction</a:t>
              </a:r>
              <a:endParaRPr lang="en-US" sz="1300" b="1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6" name="5-Point Star 65"/>
          <p:cNvSpPr/>
          <p:nvPr/>
        </p:nvSpPr>
        <p:spPr>
          <a:xfrm>
            <a:off x="-667707" y="267980"/>
            <a:ext cx="430341" cy="48546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184119" y="1070736"/>
            <a:ext cx="1738743" cy="408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Picking Account</a:t>
            </a:r>
            <a:endParaRPr lang="en-US" sz="1600" spc="-50" dirty="0"/>
          </a:p>
        </p:txBody>
      </p:sp>
      <p:sp>
        <p:nvSpPr>
          <p:cNvPr id="34" name="Rounded Rectangle 33"/>
          <p:cNvSpPr/>
          <p:nvPr/>
        </p:nvSpPr>
        <p:spPr>
          <a:xfrm>
            <a:off x="7477094" y="2116725"/>
            <a:ext cx="1243837" cy="3771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Deposit Info</a:t>
            </a:r>
            <a:endParaRPr lang="en-US" sz="1600" spc="-50" dirty="0"/>
          </a:p>
        </p:txBody>
      </p:sp>
      <p:sp>
        <p:nvSpPr>
          <p:cNvPr id="35" name="Rounded Rectangle 34"/>
          <p:cNvSpPr/>
          <p:nvPr/>
        </p:nvSpPr>
        <p:spPr>
          <a:xfrm>
            <a:off x="5284460" y="2119768"/>
            <a:ext cx="1424584" cy="3756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Withdraw Info</a:t>
            </a:r>
            <a:endParaRPr lang="en-US" sz="1600" spc="-50" dirty="0"/>
          </a:p>
        </p:txBody>
      </p:sp>
      <p:sp>
        <p:nvSpPr>
          <p:cNvPr id="37" name="Diamond 36"/>
          <p:cNvSpPr/>
          <p:nvPr/>
        </p:nvSpPr>
        <p:spPr>
          <a:xfrm>
            <a:off x="6945969" y="2213438"/>
            <a:ext cx="216087" cy="183743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3" idx="2"/>
            <a:endCxn id="37" idx="0"/>
          </p:cNvCxnSpPr>
          <p:nvPr/>
        </p:nvCxnSpPr>
        <p:spPr>
          <a:xfrm>
            <a:off x="7053491" y="1479075"/>
            <a:ext cx="521" cy="73436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3"/>
            <a:endCxn id="34" idx="1"/>
          </p:cNvCxnSpPr>
          <p:nvPr/>
        </p:nvCxnSpPr>
        <p:spPr>
          <a:xfrm>
            <a:off x="7162055" y="2305309"/>
            <a:ext cx="315039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1"/>
            <a:endCxn id="35" idx="3"/>
          </p:cNvCxnSpPr>
          <p:nvPr/>
        </p:nvCxnSpPr>
        <p:spPr>
          <a:xfrm flipH="1">
            <a:off x="6709045" y="2305309"/>
            <a:ext cx="236923" cy="228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911932" y="1259899"/>
            <a:ext cx="272189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66010" y="1588940"/>
            <a:ext cx="1449266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/>
              <a:t>[ </a:t>
            </a:r>
            <a:r>
              <a:rPr lang="en-US" sz="1300" dirty="0" err="1" smtClean="0"/>
              <a:t>chooseAccount</a:t>
            </a:r>
            <a:r>
              <a:rPr lang="en-US" sz="1300" dirty="0" smtClean="0"/>
              <a:t> ]</a:t>
            </a:r>
            <a:endParaRPr lang="en-US" sz="1300" dirty="0"/>
          </a:p>
        </p:txBody>
      </p:sp>
      <p:sp>
        <p:nvSpPr>
          <p:cNvPr id="62" name="TextBox 61"/>
          <p:cNvSpPr txBox="1"/>
          <p:nvPr/>
        </p:nvSpPr>
        <p:spPr>
          <a:xfrm>
            <a:off x="5182856" y="725526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invalid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23231" y="4555912"/>
            <a:ext cx="1485427" cy="7167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spc="-50" dirty="0" smtClean="0"/>
              <a:t>Successful</a:t>
            </a:r>
          </a:p>
          <a:p>
            <a:pPr algn="ctr">
              <a:lnSpc>
                <a:spcPct val="80000"/>
              </a:lnSpc>
            </a:pPr>
            <a:r>
              <a:rPr lang="en-US" sz="1600" spc="-50" dirty="0" smtClean="0"/>
              <a:t>Transaction</a:t>
            </a:r>
            <a:endParaRPr lang="en-US" sz="1600" spc="-50" dirty="0"/>
          </a:p>
        </p:txBody>
      </p:sp>
      <p:cxnSp>
        <p:nvCxnSpPr>
          <p:cNvPr id="163" name="Straight Arrow Connector 92"/>
          <p:cNvCxnSpPr>
            <a:stCxn id="5" idx="3"/>
            <a:endCxn id="4" idx="3"/>
          </p:cNvCxnSpPr>
          <p:nvPr/>
        </p:nvCxnSpPr>
        <p:spPr>
          <a:xfrm flipV="1">
            <a:off x="2069533" y="901543"/>
            <a:ext cx="12700" cy="1406051"/>
          </a:xfrm>
          <a:prstGeom prst="bentConnector3">
            <a:avLst>
              <a:gd name="adj1" fmla="val 1800000"/>
            </a:avLst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991358" y="1372267"/>
            <a:ext cx="609308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/>
              <a:t>[ exit ]</a:t>
            </a:r>
            <a:endParaRPr lang="en-US" sz="1300" dirty="0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2306596" y="901543"/>
            <a:ext cx="2871057" cy="507973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177652" y="5981275"/>
            <a:ext cx="1127066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8" name="Picture 177" descr="p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909" y="1176932"/>
            <a:ext cx="412009" cy="710129"/>
          </a:xfrm>
          <a:prstGeom prst="rect">
            <a:avLst/>
          </a:prstGeom>
        </p:spPr>
      </p:pic>
      <p:pic>
        <p:nvPicPr>
          <p:cNvPr id="179" name="Picture 178" descr="green-p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476" y="1581292"/>
            <a:ext cx="331576" cy="697537"/>
          </a:xfrm>
          <a:prstGeom prst="rect">
            <a:avLst/>
          </a:prstGeom>
        </p:spPr>
      </p:pic>
      <p:pic>
        <p:nvPicPr>
          <p:cNvPr id="180" name="Picture 179" descr="orange-p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5597" y="335277"/>
            <a:ext cx="463394" cy="6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0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4130" y="625254"/>
            <a:ext cx="1446458" cy="70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94130" y="2009594"/>
            <a:ext cx="1446458" cy="70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Reading</a:t>
            </a:r>
          </a:p>
          <a:p>
            <a:r>
              <a:rPr lang="en-US" dirty="0" smtClean="0"/>
              <a:t>Pin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1924" y="5644183"/>
            <a:ext cx="1446458" cy="70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Choosing</a:t>
            </a:r>
            <a:endParaRPr lang="en-US" dirty="0"/>
          </a:p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67739" y="5997006"/>
            <a:ext cx="1446458" cy="70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Printing</a:t>
            </a:r>
          </a:p>
          <a:p>
            <a:r>
              <a:rPr lang="en-US" dirty="0" smtClean="0"/>
              <a:t>Receipt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" idx="0"/>
          </p:cNvCxnSpPr>
          <p:nvPr/>
        </p:nvCxnSpPr>
        <p:spPr>
          <a:xfrm>
            <a:off x="1617359" y="185724"/>
            <a:ext cx="0" cy="43953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631" y="1482107"/>
            <a:ext cx="6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card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17" name="Straight Arrow Connector 16"/>
          <p:cNvCxnSpPr>
            <a:stCxn id="2" idx="2"/>
            <a:endCxn id="3" idx="0"/>
          </p:cNvCxnSpPr>
          <p:nvPr/>
        </p:nvCxnSpPr>
        <p:spPr>
          <a:xfrm>
            <a:off x="1617359" y="1330901"/>
            <a:ext cx="0" cy="6786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830" y="2771227"/>
            <a:ext cx="118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card.verify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3" idx="2"/>
            <a:endCxn id="52" idx="0"/>
          </p:cNvCxnSpPr>
          <p:nvPr/>
        </p:nvCxnSpPr>
        <p:spPr>
          <a:xfrm>
            <a:off x="1617361" y="2715241"/>
            <a:ext cx="863" cy="47824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9" idx="2"/>
            <a:endCxn id="5" idx="0"/>
          </p:cNvCxnSpPr>
          <p:nvPr/>
        </p:nvCxnSpPr>
        <p:spPr>
          <a:xfrm>
            <a:off x="1645153" y="5180066"/>
            <a:ext cx="0" cy="46411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" idx="3"/>
            <a:endCxn id="2" idx="3"/>
          </p:cNvCxnSpPr>
          <p:nvPr/>
        </p:nvCxnSpPr>
        <p:spPr>
          <a:xfrm flipV="1">
            <a:off x="2340588" y="978078"/>
            <a:ext cx="12700" cy="1384340"/>
          </a:xfrm>
          <a:prstGeom prst="curvedConnector3">
            <a:avLst>
              <a:gd name="adj1" fmla="val 3744535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6340" y="147316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809385" y="185724"/>
            <a:ext cx="4139826" cy="5300677"/>
          </a:xfrm>
          <a:prstGeom prst="roundRect">
            <a:avLst>
              <a:gd name="adj" fmla="val 1224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809385" y="625255"/>
            <a:ext cx="4139826" cy="27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55883" y="230471"/>
            <a:ext cx="12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58631" y="3193480"/>
            <a:ext cx="2319182" cy="21326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58631" y="3618857"/>
            <a:ext cx="2319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9000" y="3228762"/>
            <a:ext cx="21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/ Verifying Card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921924" y="3806207"/>
            <a:ext cx="1446458" cy="409664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unverified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921924" y="4770401"/>
            <a:ext cx="1446458" cy="4096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verified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45430" y="4271119"/>
            <a:ext cx="71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</a:p>
        </p:txBody>
      </p:sp>
      <p:cxnSp>
        <p:nvCxnSpPr>
          <p:cNvPr id="64" name="Straight Arrow Connector 63"/>
          <p:cNvCxnSpPr>
            <a:stCxn id="58" idx="2"/>
            <a:endCxn id="59" idx="0"/>
          </p:cNvCxnSpPr>
          <p:nvPr/>
        </p:nvCxnSpPr>
        <p:spPr>
          <a:xfrm>
            <a:off x="1645153" y="4215871"/>
            <a:ext cx="0" cy="55453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8" idx="1"/>
          </p:cNvCxnSpPr>
          <p:nvPr/>
        </p:nvCxnSpPr>
        <p:spPr>
          <a:xfrm>
            <a:off x="612531" y="4011039"/>
            <a:ext cx="30939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60126" y="407569"/>
            <a:ext cx="200923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chooseDeposit</a:t>
            </a:r>
            <a:endParaRPr lang="en-US" dirty="0" smtClean="0"/>
          </a:p>
          <a:p>
            <a:r>
              <a:rPr lang="en-US" dirty="0" err="1" smtClean="0"/>
              <a:t>chooseWithdraw</a:t>
            </a:r>
            <a:r>
              <a:rPr lang="en-US" dirty="0" smtClean="0"/>
              <a:t> /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currentTransaction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2340587" y="1330900"/>
            <a:ext cx="2446460" cy="4339627"/>
          </a:xfrm>
          <a:custGeom>
            <a:avLst/>
            <a:gdLst>
              <a:gd name="connsiteX0" fmla="*/ 0 w 1728694"/>
              <a:gd name="connsiteY0" fmla="*/ 4780753 h 4780753"/>
              <a:gd name="connsiteX1" fmla="*/ 793788 w 1728694"/>
              <a:gd name="connsiteY1" fmla="*/ 4339724 h 4780753"/>
              <a:gd name="connsiteX2" fmla="*/ 917266 w 1728694"/>
              <a:gd name="connsiteY2" fmla="*/ 3316537 h 4780753"/>
              <a:gd name="connsiteX3" fmla="*/ 917266 w 1728694"/>
              <a:gd name="connsiteY3" fmla="*/ 599799 h 4780753"/>
              <a:gd name="connsiteX4" fmla="*/ 1728694 w 1728694"/>
              <a:gd name="connsiteY4" fmla="*/ 0 h 47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694" h="4780753">
                <a:moveTo>
                  <a:pt x="0" y="4780753"/>
                </a:moveTo>
                <a:cubicBezTo>
                  <a:pt x="320455" y="4682256"/>
                  <a:pt x="640910" y="4583760"/>
                  <a:pt x="793788" y="4339724"/>
                </a:cubicBezTo>
                <a:cubicBezTo>
                  <a:pt x="946666" y="4095688"/>
                  <a:pt x="896686" y="3939858"/>
                  <a:pt x="917266" y="3316537"/>
                </a:cubicBezTo>
                <a:cubicBezTo>
                  <a:pt x="937846" y="2693216"/>
                  <a:pt x="782028" y="1152555"/>
                  <a:pt x="917266" y="599799"/>
                </a:cubicBezTo>
                <a:cubicBezTo>
                  <a:pt x="1052504" y="47043"/>
                  <a:pt x="1728694" y="0"/>
                  <a:pt x="1728694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97626" y="794122"/>
            <a:ext cx="3686991" cy="1921119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127224" y="3056645"/>
            <a:ext cx="1446458" cy="409664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5233876" y="4493714"/>
            <a:ext cx="3251527" cy="835935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executed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6127224" y="3791483"/>
            <a:ext cx="1446458" cy="409664"/>
          </a:xfrm>
          <a:prstGeom prst="roundRect">
            <a:avLst/>
          </a:prstGeom>
          <a:solidFill>
            <a:srgbClr val="8EB4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03383" y="1144661"/>
            <a:ext cx="1693129" cy="40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Picking Account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7262436" y="2174495"/>
            <a:ext cx="1211206" cy="371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pc="-150" dirty="0" smtClean="0"/>
              <a:t>Deposit Info</a:t>
            </a:r>
            <a:endParaRPr lang="en-US" spc="-150" dirty="0"/>
          </a:p>
        </p:txBody>
      </p:sp>
      <p:sp>
        <p:nvSpPr>
          <p:cNvPr id="96" name="Rounded Rectangle 95"/>
          <p:cNvSpPr/>
          <p:nvPr/>
        </p:nvSpPr>
        <p:spPr>
          <a:xfrm>
            <a:off x="5127324" y="2177492"/>
            <a:ext cx="1387212" cy="3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pc="-150" dirty="0" smtClean="0"/>
              <a:t>Withdraw Info</a:t>
            </a:r>
            <a:endParaRPr lang="en-US" spc="-150" dirty="0"/>
          </a:p>
        </p:txBody>
      </p:sp>
      <p:sp>
        <p:nvSpPr>
          <p:cNvPr id="97" name="TextBox 96"/>
          <p:cNvSpPr txBox="1"/>
          <p:nvPr/>
        </p:nvSpPr>
        <p:spPr>
          <a:xfrm>
            <a:off x="5222115" y="1646901"/>
            <a:ext cx="162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chooseAccount</a:t>
            </a:r>
            <a:endParaRPr lang="en-US" dirty="0"/>
          </a:p>
        </p:txBody>
      </p:sp>
      <p:sp>
        <p:nvSpPr>
          <p:cNvPr id="98" name="Diamond 97"/>
          <p:cNvSpPr/>
          <p:nvPr/>
        </p:nvSpPr>
        <p:spPr>
          <a:xfrm>
            <a:off x="6745244" y="2269716"/>
            <a:ext cx="210418" cy="18090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79477" y="4576019"/>
            <a:ext cx="1446458" cy="70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Successful</a:t>
            </a:r>
          </a:p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43" idx="2"/>
            <a:endCxn id="10" idx="0"/>
          </p:cNvCxnSpPr>
          <p:nvPr/>
        </p:nvCxnSpPr>
        <p:spPr>
          <a:xfrm>
            <a:off x="6879298" y="5486401"/>
            <a:ext cx="11670" cy="51060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34789" y="557573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343119" y="61661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03" name="Freeform 102"/>
          <p:cNvSpPr/>
          <p:nvPr/>
        </p:nvSpPr>
        <p:spPr>
          <a:xfrm>
            <a:off x="2363909" y="6166152"/>
            <a:ext cx="3757265" cy="399531"/>
          </a:xfrm>
          <a:custGeom>
            <a:avLst/>
            <a:gdLst>
              <a:gd name="connsiteX0" fmla="*/ 0 w 3757265"/>
              <a:gd name="connsiteY0" fmla="*/ 0 h 399531"/>
              <a:gd name="connsiteX1" fmla="*/ 564472 w 3757265"/>
              <a:gd name="connsiteY1" fmla="*/ 352823 h 399531"/>
              <a:gd name="connsiteX2" fmla="*/ 3122234 w 3757265"/>
              <a:gd name="connsiteY2" fmla="*/ 388105 h 399531"/>
              <a:gd name="connsiteX3" fmla="*/ 3757265 w 3757265"/>
              <a:gd name="connsiteY3" fmla="*/ 282258 h 39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265" h="399531">
                <a:moveTo>
                  <a:pt x="0" y="0"/>
                </a:moveTo>
                <a:cubicBezTo>
                  <a:pt x="22050" y="144069"/>
                  <a:pt x="44100" y="288139"/>
                  <a:pt x="564472" y="352823"/>
                </a:cubicBezTo>
                <a:cubicBezTo>
                  <a:pt x="1084844" y="417507"/>
                  <a:pt x="2590102" y="399866"/>
                  <a:pt x="3122234" y="388105"/>
                </a:cubicBezTo>
                <a:cubicBezTo>
                  <a:pt x="3654366" y="376344"/>
                  <a:pt x="3757265" y="282258"/>
                  <a:pt x="3757265" y="282258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6" idx="2"/>
            <a:endCxn id="98" idx="0"/>
          </p:cNvCxnSpPr>
          <p:nvPr/>
        </p:nvCxnSpPr>
        <p:spPr>
          <a:xfrm>
            <a:off x="6849948" y="1546692"/>
            <a:ext cx="507" cy="7230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3"/>
            <a:endCxn id="95" idx="1"/>
          </p:cNvCxnSpPr>
          <p:nvPr/>
        </p:nvCxnSpPr>
        <p:spPr>
          <a:xfrm>
            <a:off x="6955662" y="2360169"/>
            <a:ext cx="306774" cy="0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8" idx="1"/>
            <a:endCxn id="96" idx="3"/>
          </p:cNvCxnSpPr>
          <p:nvPr/>
        </p:nvCxnSpPr>
        <p:spPr>
          <a:xfrm flipH="1">
            <a:off x="6514536" y="2360169"/>
            <a:ext cx="230708" cy="2248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1" idx="2"/>
            <a:endCxn id="92" idx="0"/>
          </p:cNvCxnSpPr>
          <p:nvPr/>
        </p:nvCxnSpPr>
        <p:spPr>
          <a:xfrm>
            <a:off x="6841122" y="2715240"/>
            <a:ext cx="9333" cy="34140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912824" y="2688920"/>
            <a:ext cx="93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amount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7430" y="3419277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92" idx="2"/>
            <a:endCxn id="94" idx="0"/>
          </p:cNvCxnSpPr>
          <p:nvPr/>
        </p:nvCxnSpPr>
        <p:spPr>
          <a:xfrm>
            <a:off x="6850453" y="3466310"/>
            <a:ext cx="0" cy="32517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2"/>
            <a:endCxn id="93" idx="0"/>
          </p:cNvCxnSpPr>
          <p:nvPr/>
        </p:nvCxnSpPr>
        <p:spPr>
          <a:xfrm>
            <a:off x="6850455" y="4201147"/>
            <a:ext cx="9185" cy="29256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830198" y="4152845"/>
            <a:ext cx="106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executed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2368384" y="5329650"/>
            <a:ext cx="2629240" cy="72915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222011" y="5689475"/>
            <a:ext cx="200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removeTransaction</a:t>
            </a:r>
            <a:endParaRPr lang="en-US" dirty="0"/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5343117" y="2715240"/>
            <a:ext cx="0" cy="22823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5738334" y="1330900"/>
            <a:ext cx="26504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380074" y="978370"/>
            <a:ext cx="3744148" cy="5117631"/>
          </a:xfrm>
          <a:custGeom>
            <a:avLst/>
            <a:gdLst>
              <a:gd name="connsiteX0" fmla="*/ 3744148 w 3744148"/>
              <a:gd name="connsiteY0" fmla="*/ 5117630 h 5117630"/>
              <a:gd name="connsiteX1" fmla="*/ 2925704 w 3744148"/>
              <a:gd name="connsiteY1" fmla="*/ 4713111 h 5117630"/>
              <a:gd name="connsiteX2" fmla="*/ 1834445 w 3744148"/>
              <a:gd name="connsiteY2" fmla="*/ 4016963 h 5117630"/>
              <a:gd name="connsiteX3" fmla="*/ 1016000 w 3744148"/>
              <a:gd name="connsiteY3" fmla="*/ 2746963 h 5117630"/>
              <a:gd name="connsiteX4" fmla="*/ 564445 w 3744148"/>
              <a:gd name="connsiteY4" fmla="*/ 1317037 h 5117630"/>
              <a:gd name="connsiteX5" fmla="*/ 470370 w 3744148"/>
              <a:gd name="connsiteY5" fmla="*/ 667926 h 5117630"/>
              <a:gd name="connsiteX6" fmla="*/ 376296 w 3744148"/>
              <a:gd name="connsiteY6" fmla="*/ 385704 h 5117630"/>
              <a:gd name="connsiteX7" fmla="*/ 225778 w 3744148"/>
              <a:gd name="connsiteY7" fmla="*/ 122297 h 5117630"/>
              <a:gd name="connsiteX8" fmla="*/ 0 w 3744148"/>
              <a:gd name="connsiteY8" fmla="*/ 0 h 511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4148" h="5117630">
                <a:moveTo>
                  <a:pt x="3744148" y="5117630"/>
                </a:moveTo>
                <a:cubicBezTo>
                  <a:pt x="3494068" y="5007092"/>
                  <a:pt x="3243988" y="4896555"/>
                  <a:pt x="2925704" y="4713111"/>
                </a:cubicBezTo>
                <a:cubicBezTo>
                  <a:pt x="2607420" y="4529667"/>
                  <a:pt x="2152729" y="4344654"/>
                  <a:pt x="1834445" y="4016963"/>
                </a:cubicBezTo>
                <a:cubicBezTo>
                  <a:pt x="1516161" y="3689272"/>
                  <a:pt x="1227667" y="3196951"/>
                  <a:pt x="1016000" y="2746963"/>
                </a:cubicBezTo>
                <a:cubicBezTo>
                  <a:pt x="804333" y="2296975"/>
                  <a:pt x="655383" y="1663543"/>
                  <a:pt x="564445" y="1317037"/>
                </a:cubicBezTo>
                <a:cubicBezTo>
                  <a:pt x="473507" y="970531"/>
                  <a:pt x="501728" y="823148"/>
                  <a:pt x="470370" y="667926"/>
                </a:cubicBezTo>
                <a:cubicBezTo>
                  <a:pt x="439012" y="512704"/>
                  <a:pt x="417061" y="476642"/>
                  <a:pt x="376296" y="385704"/>
                </a:cubicBezTo>
                <a:cubicBezTo>
                  <a:pt x="335531" y="294766"/>
                  <a:pt x="288494" y="186581"/>
                  <a:pt x="225778" y="122297"/>
                </a:cubicBezTo>
                <a:cubicBezTo>
                  <a:pt x="163062" y="58013"/>
                  <a:pt x="0" y="0"/>
                  <a:pt x="0" y="0"/>
                </a:cubicBezTo>
              </a:path>
            </a:pathLst>
          </a:cu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rchr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4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40139</TotalTime>
  <Words>2069</Words>
  <Application>Microsoft Macintosh PowerPoint</Application>
  <PresentationFormat>On-screen Show (4:3)</PresentationFormat>
  <Paragraphs>574</Paragraphs>
  <Slides>83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Jupiter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JavaScript</dc:title>
  <dc:creator>Justin Meyer</dc:creator>
  <cp:lastModifiedBy>Justin Meyer</cp:lastModifiedBy>
  <cp:revision>527</cp:revision>
  <dcterms:created xsi:type="dcterms:W3CDTF">2013-03-08T20:59:56Z</dcterms:created>
  <dcterms:modified xsi:type="dcterms:W3CDTF">2014-01-14T05:18:36Z</dcterms:modified>
</cp:coreProperties>
</file>