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81" r:id="rId2"/>
    <p:sldId id="321" r:id="rId3"/>
    <p:sldId id="257" r:id="rId4"/>
    <p:sldId id="258" r:id="rId5"/>
    <p:sldId id="284" r:id="rId6"/>
    <p:sldId id="326" r:id="rId7"/>
    <p:sldId id="327" r:id="rId8"/>
    <p:sldId id="324" r:id="rId9"/>
    <p:sldId id="371" r:id="rId10"/>
    <p:sldId id="379" r:id="rId11"/>
    <p:sldId id="380" r:id="rId12"/>
    <p:sldId id="381" r:id="rId13"/>
    <p:sldId id="372" r:id="rId14"/>
    <p:sldId id="382" r:id="rId15"/>
    <p:sldId id="383" r:id="rId16"/>
    <p:sldId id="384" r:id="rId17"/>
    <p:sldId id="375" r:id="rId18"/>
    <p:sldId id="377" r:id="rId19"/>
    <p:sldId id="376" r:id="rId20"/>
    <p:sldId id="378" r:id="rId21"/>
    <p:sldId id="374" r:id="rId22"/>
    <p:sldId id="328" r:id="rId23"/>
    <p:sldId id="325" r:id="rId24"/>
    <p:sldId id="339" r:id="rId25"/>
    <p:sldId id="335" r:id="rId26"/>
    <p:sldId id="336" r:id="rId27"/>
    <p:sldId id="338" r:id="rId28"/>
    <p:sldId id="330" r:id="rId29"/>
    <p:sldId id="329" r:id="rId30"/>
    <p:sldId id="340" r:id="rId31"/>
    <p:sldId id="331" r:id="rId32"/>
    <p:sldId id="341" r:id="rId33"/>
    <p:sldId id="333" r:id="rId34"/>
    <p:sldId id="334" r:id="rId35"/>
    <p:sldId id="295" r:id="rId36"/>
    <p:sldId id="343" r:id="rId37"/>
    <p:sldId id="342" r:id="rId38"/>
    <p:sldId id="297" r:id="rId39"/>
    <p:sldId id="344" r:id="rId40"/>
    <p:sldId id="271" r:id="rId41"/>
    <p:sldId id="346" r:id="rId42"/>
    <p:sldId id="345" r:id="rId43"/>
    <p:sldId id="347" r:id="rId44"/>
    <p:sldId id="348" r:id="rId45"/>
    <p:sldId id="287" r:id="rId46"/>
    <p:sldId id="350" r:id="rId47"/>
    <p:sldId id="351" r:id="rId48"/>
    <p:sldId id="353" r:id="rId49"/>
    <p:sldId id="354" r:id="rId50"/>
    <p:sldId id="355" r:id="rId51"/>
    <p:sldId id="358" r:id="rId52"/>
    <p:sldId id="360" r:id="rId53"/>
    <p:sldId id="359" r:id="rId54"/>
    <p:sldId id="362" r:id="rId55"/>
    <p:sldId id="363" r:id="rId56"/>
    <p:sldId id="364" r:id="rId57"/>
    <p:sldId id="361" r:id="rId58"/>
    <p:sldId id="365" r:id="rId59"/>
    <p:sldId id="366" r:id="rId60"/>
    <p:sldId id="367" r:id="rId61"/>
    <p:sldId id="368" r:id="rId62"/>
    <p:sldId id="369" r:id="rId63"/>
    <p:sldId id="37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why" id="{862001E8-B794-E348-9DE8-53BC233CA7C5}">
          <p14:sldIdLst>
            <p14:sldId id="32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326"/>
            <p14:sldId id="327"/>
          </p14:sldIdLst>
        </p14:section>
        <p14:section name="How it works" id="{CB546268-304A-7549-96D3-5DD02EBCA233}">
          <p14:sldIdLst>
            <p14:sldId id="324"/>
            <p14:sldId id="371"/>
            <p14:sldId id="379"/>
            <p14:sldId id="380"/>
            <p14:sldId id="381"/>
            <p14:sldId id="372"/>
            <p14:sldId id="382"/>
            <p14:sldId id="383"/>
            <p14:sldId id="384"/>
            <p14:sldId id="375"/>
            <p14:sldId id="377"/>
            <p14:sldId id="376"/>
            <p14:sldId id="378"/>
            <p14:sldId id="374"/>
            <p14:sldId id="328"/>
          </p14:sldIdLst>
        </p14:section>
        <p14:section name="Target" id="{693A4950-AA6C-D642-B0D8-A492CD8913D8}">
          <p14:sldIdLst>
            <p14:sldId id="325"/>
            <p14:sldId id="339"/>
            <p14:sldId id="335"/>
            <p14:sldId id="336"/>
            <p14:sldId id="338"/>
            <p14:sldId id="330"/>
            <p14:sldId id="329"/>
            <p14:sldId id="340"/>
            <p14:sldId id="331"/>
            <p14:sldId id="341"/>
            <p14:sldId id="333"/>
            <p14:sldId id="334"/>
          </p14:sldIdLst>
        </p14:section>
        <p14:section name="Parser" id="{37A8A952-0A84-B749-B118-03BD282B078D}">
          <p14:sldIdLst>
            <p14:sldId id="295"/>
            <p14:sldId id="343"/>
            <p14:sldId id="342"/>
            <p14:sldId id="297"/>
          </p14:sldIdLst>
        </p14:section>
        <p14:section name="can.view.live" id="{FFFB8977-2902-8643-9388-A1336C754CC0}">
          <p14:sldIdLst>
            <p14:sldId id="344"/>
            <p14:sldId id="271"/>
            <p14:sldId id="346"/>
            <p14:sldId id="345"/>
            <p14:sldId id="347"/>
          </p14:sldIdLst>
        </p14:section>
        <p14:section name="can.compute.read" id="{B1FB2120-3D4E-534B-A890-9C45D4DFF181}">
          <p14:sldIdLst>
            <p14:sldId id="348"/>
            <p14:sldId id="287"/>
            <p14:sldId id="350"/>
            <p14:sldId id="351"/>
          </p14:sldIdLst>
        </p14:section>
        <p14:section name="can.view.Scope" id="{DBAE4381-ED6A-A043-BC01-893966485815}">
          <p14:sldIdLst>
            <p14:sldId id="353"/>
            <p14:sldId id="354"/>
            <p14:sldId id="355"/>
          </p14:sldIdLst>
        </p14:section>
        <p14:section name="can.view.nodeLists" id="{6E600FCE-329D-344D-808D-E3BF6C37AF57}">
          <p14:sldIdLst>
            <p14:sldId id="358"/>
            <p14:sldId id="360"/>
            <p14:sldId id="359"/>
            <p14:sldId id="362"/>
            <p14:sldId id="363"/>
            <p14:sldId id="364"/>
            <p14:sldId id="361"/>
            <p14:sldId id="365"/>
            <p14:sldId id="366"/>
            <p14:sldId id="367"/>
            <p14:sldId id="368"/>
            <p14:sldId id="369"/>
            <p14:sldId id="3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74043" autoAdjust="0"/>
  </p:normalViewPr>
  <p:slideViewPr>
    <p:cSldViewPr snapToGrid="0" snapToObjects="1">
      <p:cViewPr varScale="1">
        <p:scale>
          <a:sx n="106" d="100"/>
          <a:sy n="106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data, sub sections, 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Parser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Parser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HTMLSection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Target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Target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MustacheCore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	Live / </a:t>
            </a:r>
            <a:r>
              <a:rPr lang="en-GB" sz="180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NodeLists</a:t>
            </a:r>
            <a:endParaRPr lang="en-GB" sz="180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99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But, what if name was more complex?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final component needed to accomplish live-binding is perhaps the most complex one.  It’s</a:t>
            </a:r>
          </a:p>
          <a:p>
            <a:r>
              <a:rPr lang="en-US" sz="1800" baseline="0" dirty="0" smtClean="0"/>
              <a:t>dealing with directly nested, live-binding templates.  And by directly nested, I mean nested sections that</a:t>
            </a:r>
          </a:p>
          <a:p>
            <a:r>
              <a:rPr lang="en-US" sz="1800" baseline="0" dirty="0" smtClean="0"/>
              <a:t>are not </a:t>
            </a:r>
            <a:r>
              <a:rPr lang="en-US" sz="1800" baseline="0" dirty="0" err="1" smtClean="0"/>
              <a:t>seperated</a:t>
            </a:r>
            <a:r>
              <a:rPr lang="en-US" sz="1800" baseline="0" dirty="0" smtClean="0"/>
              <a:t> by a HTML element.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Consider this example.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With a  template like the above, and this data.  We’d expect the DOM to look something like this.  A div element with </a:t>
            </a:r>
          </a:p>
          <a:p>
            <a:r>
              <a:rPr lang="en-US" sz="1800" baseline="0" dirty="0" smtClean="0"/>
              <a:t>the following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.  Text nodes are in green, </a:t>
            </a:r>
            <a:r>
              <a:rPr lang="en-US" sz="1800" baseline="0" dirty="0" err="1" smtClean="0"/>
              <a:t>HTMLElements</a:t>
            </a:r>
            <a:r>
              <a:rPr lang="en-US" sz="1800" baseline="0" dirty="0" smtClean="0"/>
              <a:t> are in red.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Lets see how this is setup with live-binding.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First, the template is rendered.  The template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First, the #person section is rendered.  The cloned fragment will contain placeholder text nodes for live-parts, in this case, the</a:t>
            </a:r>
          </a:p>
          <a:p>
            <a:r>
              <a:rPr lang="en-US" sz="1800" baseline="0" dirty="0" smtClean="0"/>
              <a:t>#each and #if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Those text-nodes will be replaced by their rendered content, in this case, #each is replaced by spans,</a:t>
            </a:r>
          </a:p>
          <a:p>
            <a:r>
              <a:rPr lang="en-US" sz="1800" baseline="0" dirty="0" smtClean="0"/>
              <a:t> and #if is replaced by a label.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  <a:p>
            <a:r>
              <a:rPr lang="en-US" sz="1800" baseline="0" dirty="0" smtClean="0"/>
              <a:t>Now the complexities start happening when #person is removed.  It needs to know about all of it’s child elements to remove them.  And it helps if it can tear down any child sub-sections, so they don’t have to see the change and try to re-render themselves.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dirty="0" err="1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To accomplish this, </a:t>
            </a:r>
            <a:r>
              <a:rPr lang="en-US" sz="1800" baseline="0" dirty="0" err="1" smtClean="0"/>
              <a:t>live.html</a:t>
            </a:r>
            <a:r>
              <a:rPr lang="en-US" sz="1800" baseline="0" dirty="0" smtClean="0"/>
              <a:t> and </a:t>
            </a:r>
            <a:r>
              <a:rPr lang="en-US" sz="1800" baseline="0" dirty="0" err="1" smtClean="0"/>
              <a:t>live.each</a:t>
            </a:r>
            <a:r>
              <a:rPr lang="en-US" sz="1800" baseline="0" dirty="0" smtClean="0"/>
              <a:t> both keep track of the elements they are managing.  And, nested live sections can register child sub-sections on the parent section.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I’ll try to show what I mean.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So when the initial fragment is cloned and copied, the div is created with 2 </a:t>
            </a:r>
            <a:r>
              <a:rPr lang="en-US" sz="1800" baseline="0" dirty="0" err="1" smtClean="0"/>
              <a:t>childNodes</a:t>
            </a:r>
            <a:r>
              <a:rPr lang="en-US" sz="1800" baseline="0" dirty="0" smtClean="0"/>
              <a:t> as before.  But this time, when</a:t>
            </a:r>
          </a:p>
          <a:p>
            <a:r>
              <a:rPr lang="en-US" sz="1800" baseline="0" dirty="0" smtClean="0"/>
              <a:t>#person is rendered, those elements are added to that section’s </a:t>
            </a:r>
            <a:r>
              <a:rPr lang="en-US" sz="1800" baseline="0" smtClean="0"/>
              <a:t>nodeList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good thing about this, is that if #each were to add another span, it just has to add it to its node list, without having to “tell” the parent </a:t>
            </a:r>
            <a:r>
              <a:rPr lang="en-US" sz="1800" baseline="0" dirty="0" err="1" smtClean="0"/>
              <a:t>nodeLists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</a:t>
            </a:r>
            <a:r>
              <a:rPr lang="en-US" baseline="0" dirty="0" smtClean="0"/>
              <a:t> start with one of the most performance sensitive parts of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creating HTML elements and </a:t>
            </a:r>
          </a:p>
          <a:p>
            <a:r>
              <a:rPr lang="en-US" baseline="0" dirty="0" smtClean="0"/>
              <a:t>calling back “something” on particular elements within that template.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 template like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&lt;h2&gt;Editing User&lt;/h2&gt;</a:t>
            </a:r>
          </a:p>
          <a:p>
            <a:r>
              <a:rPr lang="en-US" baseline="0" dirty="0" smtClean="0"/>
              <a:t>&lt;form&gt;</a:t>
            </a:r>
          </a:p>
          <a:p>
            <a:r>
              <a:rPr lang="en-US" baseline="0" dirty="0" smtClean="0"/>
              <a:t>    &lt;p&gt;&lt;input value=“{{name}}”/&gt;</a:t>
            </a:r>
          </a:p>
          <a:p>
            <a:r>
              <a:rPr lang="en-US" baseline="0" dirty="0" smtClean="0"/>
              <a:t>&lt;/form&gt;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We’ll need to create those elements, and be able to callback a function on the input to hookup the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 will be the compile target.  We’ll read mustache templates and write out an object that target processes.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Process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where mustache 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sub templates /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#3 – </a:t>
            </a:r>
            <a:r>
              <a:rPr lang="en-US" dirty="0" err="1" smtClean="0"/>
              <a:t>can.stache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/>
              <a:t>s</a:t>
            </a:r>
            <a:r>
              <a:rPr lang="en-US" dirty="0" err="1" smtClean="0"/>
              <a:t>tache</a:t>
            </a:r>
            <a:r>
              <a:rPr lang="en-US" dirty="0" smtClean="0"/>
              <a:t> instead of Mustache</a:t>
            </a:r>
          </a:p>
          <a:p>
            <a:r>
              <a:rPr lang="en-US" dirty="0" smtClean="0"/>
              <a:t>Overview</a:t>
            </a:r>
            <a:endParaRPr lang="en-US" dirty="0" smtClean="0"/>
          </a:p>
          <a:p>
            <a:r>
              <a:rPr lang="en-US" dirty="0" smtClean="0"/>
              <a:t>How it works</a:t>
            </a:r>
            <a:endParaRPr lang="en-US" dirty="0" smtClean="0"/>
          </a:p>
          <a:p>
            <a:pPr lvl="1"/>
            <a:r>
              <a:rPr lang="en-US" dirty="0" err="1" smtClean="0"/>
              <a:t>can.view.target</a:t>
            </a:r>
            <a:endParaRPr lang="en-US" dirty="0" smtClean="0"/>
          </a:p>
          <a:p>
            <a:pPr lvl="1"/>
            <a:r>
              <a:rPr lang="en-US" dirty="0" err="1" smtClean="0"/>
              <a:t>can.view.parser</a:t>
            </a:r>
            <a:endParaRPr lang="en-US" dirty="0" smtClean="0"/>
          </a:p>
          <a:p>
            <a:pPr lvl="1"/>
            <a:r>
              <a:rPr lang="en-US" dirty="0" err="1" smtClean="0"/>
              <a:t>can.view.live</a:t>
            </a:r>
            <a:endParaRPr lang="en-US" dirty="0" smtClean="0"/>
          </a:p>
          <a:p>
            <a:pPr lvl="1"/>
            <a:r>
              <a:rPr lang="en-US" dirty="0" err="1" smtClean="0"/>
              <a:t>can.compute.read</a:t>
            </a:r>
            <a:endParaRPr lang="en-US" dirty="0" smtClean="0"/>
          </a:p>
          <a:p>
            <a:pPr lvl="1"/>
            <a:r>
              <a:rPr lang="en-US" dirty="0" err="1" smtClean="0"/>
              <a:t>can.view.Scope</a:t>
            </a:r>
            <a:endParaRPr lang="en-US" dirty="0" smtClean="0"/>
          </a:p>
          <a:p>
            <a:pPr lvl="1"/>
            <a:r>
              <a:rPr lang="en-US" dirty="0" err="1" smtClean="0"/>
              <a:t>can.view.nodeLists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8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&lt;/li&gt;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4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1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{{id}}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chemeClr val="accent6"/>
                </a:solidFill>
                <a:highlight>
                  <a:srgbClr val="FFFFFF"/>
                </a:highlight>
                <a:latin typeface="Monaco"/>
              </a:rPr>
              <a:t>{{name}}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>
                <a:solidFill>
                  <a:srgbClr val="F79646"/>
                </a:solidFill>
                <a:highlight>
                  <a:srgbClr val="FFFFFF"/>
                </a:highlight>
                <a:latin typeface="Monaco"/>
              </a:rPr>
              <a:t>{{/each}}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5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60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362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"1"&gt;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"2"&gt;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"3"&gt;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60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why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3176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"1"&gt;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highlight>
                  <a:srgbClr val="FFFFFF"/>
                </a:highlight>
                <a:latin typeface="Monaco"/>
              </a:rPr>
              <a:t>JavaScript</a:t>
            </a:r>
            <a:endParaRPr lang="en-US" sz="2400" b="1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"2"&gt;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highlight>
                  <a:srgbClr val="FFFFFF"/>
                </a:highlight>
                <a:latin typeface="Monaco"/>
              </a:rPr>
              <a:t>Party Rocking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spc="-300" dirty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"3"&gt;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Belieber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27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{{#each tasks}}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 </a:t>
            </a:r>
            <a:r>
              <a:rPr lang="en-US" sz="2400" spc="-300" dirty="0" smtClean="0">
                <a:solidFill>
                  <a:srgbClr val="FF0000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"{{id}}"&gt;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644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Helvetica"/>
              </a:rPr>
              <a:t>Process the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Identify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where mustache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is.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sub templates /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sections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Render the template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Create DOM elements.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Evaluate the mustache values given </a:t>
            </a:r>
            <a:r>
              <a:rPr lang="en-US" sz="2800" dirty="0">
                <a:solidFill>
                  <a:prstClr val="black"/>
                </a:solidFill>
                <a:latin typeface="Helvetica"/>
              </a:rPr>
              <a:t>data, sub sections, </a:t>
            </a: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element</a:t>
            </a:r>
          </a:p>
          <a:p>
            <a:pPr marL="125730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  <a:latin typeface="Helvetica"/>
              </a:rPr>
              <a:t>Listen to when evaluation changes and update DOM.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Steps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07972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</a:t>
            </a:r>
            <a:r>
              <a:rPr lang="en-US" sz="4400" b="1" spc="-150" dirty="0" err="1">
                <a:latin typeface="Lato Regular"/>
                <a:cs typeface="Lato Regular"/>
              </a:rPr>
              <a:t>.</a:t>
            </a:r>
            <a:r>
              <a:rPr lang="en-US" sz="4400" b="1" spc="-150" dirty="0" err="1" smtClean="0">
                <a:latin typeface="Lato Regular"/>
                <a:cs typeface="Lato Regular"/>
              </a:rPr>
              <a:t>target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Given a mix of HTML data and callbacks, creates a </a:t>
            </a:r>
            <a:r>
              <a:rPr lang="en-US" sz="2800" dirty="0" err="1" smtClean="0">
                <a:highlight>
                  <a:srgbClr val="E8F2FE"/>
                </a:highlight>
              </a:rPr>
              <a:t>documentFragment</a:t>
            </a:r>
            <a:r>
              <a:rPr lang="en-US" sz="2800" dirty="0">
                <a:highlight>
                  <a:srgbClr val="E8F2FE"/>
                </a:highlight>
              </a:rPr>
              <a:t> </a:t>
            </a:r>
            <a:r>
              <a:rPr lang="en-US" sz="2800" dirty="0" smtClean="0">
                <a:highlight>
                  <a:srgbClr val="E8F2FE"/>
                </a:highlight>
              </a:rPr>
              <a:t>which can be cloned and all callbacks called with their corresponding element.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targetData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target.hydrate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[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...] 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1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1866345"/>
            <a:ext cx="818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'&gt;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{{name}}!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35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t-IT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it-IT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children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data.name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it-IT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it-IT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target.hydrate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{name: 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"CanJS"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-&gt; &lt;h1 class='title'&gt;Hello CanJS!&lt;/h1&gt;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0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4624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 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can.view.target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tag: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it-IT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className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it-IT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it-IT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</a:t>
            </a:r>
            <a:r>
              <a:rPr lang="it-IT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children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it-IT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data.name</a:t>
            </a:r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it-IT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</a:p>
          <a:p>
            <a:r>
              <a:rPr lang="it-IT" sz="20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</a:p>
          <a:p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])</a:t>
            </a:r>
            <a:r>
              <a:rPr lang="it-IT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it-IT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target.clone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-&gt; &lt;h1 class='title'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Hello </a:t>
            </a:r>
            <a:r>
              <a:rPr lang="en-US" sz="2000" dirty="0" smtClean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||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en-US" sz="2000" dirty="0" smtClean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|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/h1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target.paths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[{path: [0,1], callbacks: [</a:t>
            </a:r>
            <a:r>
              <a:rPr lang="en-US" sz="2000" dirty="0" err="1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fn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]}]</a:t>
            </a:r>
            <a:endParaRPr lang="en-US" sz="2000" dirty="0" smtClean="0"/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551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this.fn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(scope, options) {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 </a:t>
            </a:r>
            <a:r>
              <a:rPr lang="pl-PL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[]</a:t>
            </a:r>
            <a:r>
              <a:rPr lang="pl-PL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</a:t>
            </a:r>
            <a:r>
              <a:rPr lang="pl-PL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16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h1 </a:t>
            </a:r>
            <a:r>
              <a:rPr lang="pl-PL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class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='</a:t>
            </a:r>
            <a:r>
              <a:rPr lang="pl-PL" sz="16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title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'&gt;Hello "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___v1ew.push(</a:t>
            </a:r>
            <a:r>
              <a:rPr lang="pl-PL" sz="16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can.view.txt</a:t>
            </a:r>
            <a:r>
              <a:rPr lang="pl-PL" sz="1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pl-PL" sz="1600" spc="-15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16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'h1'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pl-PL" sz="1600" spc="-15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pl-PL" sz="16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,this</a:t>
            </a:r>
            <a:r>
              <a:rPr lang="pl-PL" sz="16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pl-PL" sz="1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pl-PL" sz="16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endParaRPr lang="pl-PL" sz="16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pl-PL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can.Mustache.txt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}, </a:t>
            </a:r>
            <a:r>
              <a:rPr lang="ro-RO" sz="16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null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{</a:t>
            </a: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get: </a:t>
            </a:r>
            <a:r>
              <a:rPr lang="ro-RO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</a:p>
          <a:p>
            <a:r>
              <a:rPr lang="ro-RO" sz="1600" dirty="0">
                <a:highlight>
                  <a:srgbClr val="FFFFFF"/>
                </a:highlight>
                <a:latin typeface="Monaco"/>
              </a:rPr>
              <a:t>		</a:t>
            </a:r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ro-R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}))</a:t>
            </a:r>
            <a:r>
              <a:rPr lang="ro-R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___v1ew.push(</a:t>
            </a:r>
            <a:r>
              <a:rPr lang="pl-PL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"!&lt;/h1</a:t>
            </a:r>
            <a:r>
              <a:rPr lang="pl-PL" sz="16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;;</a:t>
            </a:r>
          </a:p>
          <a:p>
            <a:r>
              <a:rPr lang="pl-PL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pl-PL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___v1ew.join(</a:t>
            </a:r>
            <a:r>
              <a:rPr lang="pl-PL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''</a:t>
            </a:r>
            <a:r>
              <a:rPr lang="pl-PL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pl-PL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pl-PL" sz="16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this.fn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(scope, options)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endParaRPr lang="en-US" sz="28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h1 class='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title&gt;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    Hello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&lt;span data-view-id='1'/&gt;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!</a:t>
            </a:r>
          </a:p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  &lt;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/h1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&gt;"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can.Mustache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3484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GB" sz="2800" b="1" spc="-150" dirty="0" err="1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dest.appendChild</a:t>
            </a:r>
            <a:r>
              <a:rPr lang="en-US" sz="2800" dirty="0" smtClean="0"/>
              <a:t>( </a:t>
            </a:r>
            <a:r>
              <a:rPr lang="en-US" sz="2800" dirty="0" err="1" smtClean="0"/>
              <a:t>frag.cloneNode</a:t>
            </a:r>
            <a:r>
              <a:rPr lang="en-US" sz="2800" dirty="0"/>
              <a:t>(true</a:t>
            </a:r>
            <a:r>
              <a:rPr lang="en-US" sz="2800" dirty="0" smtClean="0"/>
              <a:t>) 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GB" sz="28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sz="2800" dirty="0" smtClean="0"/>
          </a:p>
          <a:p>
            <a:r>
              <a:rPr lang="en-US" sz="2800" dirty="0" err="1" smtClean="0"/>
              <a:t>dest.innerHTML</a:t>
            </a:r>
            <a:r>
              <a:rPr lang="en-US" sz="2800" dirty="0" smtClean="0"/>
              <a:t> </a:t>
            </a:r>
            <a:r>
              <a:rPr lang="en-US" sz="2800" dirty="0"/>
              <a:t>= content</a:t>
            </a:r>
            <a:r>
              <a:rPr lang="en-US" sz="2800" dirty="0" smtClean="0"/>
              <a:t>;</a:t>
            </a: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1727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nerHTML_vs._cloneNode_·_js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0" y="1759562"/>
            <a:ext cx="7273829" cy="4375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5461" y="6369539"/>
            <a:ext cx="321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innerclone</a:t>
            </a:r>
            <a:r>
              <a:rPr lang="en-US" dirty="0"/>
              <a:t>/11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cloneNode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innerHTML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782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65441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attrSearch</a:t>
            </a:r>
            <a:endParaRPr lang="en-US" sz="2800" dirty="0" smtClean="0"/>
          </a:p>
          <a:p>
            <a:endParaRPr lang="en-US" sz="1600" dirty="0">
              <a:highlight>
                <a:srgbClr val="E8F2FE"/>
              </a:highlight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can.each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frag.childNodes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(child)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child.nodeType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"data-view-id"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&amp;&amp;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callback(child)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child.getElementsByTagName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"*"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r>
              <a:rPr lang="en-US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(child){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child.getAttribute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"data-view-id"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&amp;&amp;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callback(child)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16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GB" sz="16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sz="1600" dirty="0" smtClean="0"/>
          </a:p>
          <a:p>
            <a:r>
              <a:rPr lang="en-US" sz="16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 </a:t>
            </a:r>
            <a:r>
              <a:rPr lang="en-US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</a:t>
            </a:r>
            <a:r>
              <a:rPr lang="en-US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da-DK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len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path.length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da-DK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da-DK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cur.childNodes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[i]]</a:t>
            </a:r>
          </a:p>
          <a:p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1600" dirty="0"/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</a:t>
            </a: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 search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64755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4648" y="618487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attr</a:t>
            </a:r>
            <a:r>
              <a:rPr lang="en-US" dirty="0"/>
              <a:t>-search-</a:t>
            </a:r>
            <a:r>
              <a:rPr lang="en-US" dirty="0" err="1"/>
              <a:t>vs</a:t>
            </a:r>
            <a:r>
              <a:rPr lang="en-US" dirty="0"/>
              <a:t>-</a:t>
            </a:r>
            <a:r>
              <a:rPr lang="en-US" dirty="0" err="1"/>
              <a:t>childnode</a:t>
            </a:r>
            <a:r>
              <a:rPr lang="en-US" dirty="0"/>
              <a:t>-walk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err="1" smtClean="0">
                <a:solidFill>
                  <a:schemeClr val="tx2"/>
                </a:solidFill>
                <a:latin typeface="Lato Regular"/>
                <a:cs typeface="Lato Regular"/>
              </a:rPr>
              <a:t>attr</a:t>
            </a: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 search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attribute_search_vs_childNode_walk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8" y="1696470"/>
            <a:ext cx="7292567" cy="41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4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65441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endParaRPr lang="en-US" sz="2800" dirty="0" smtClean="0"/>
          </a:p>
          <a:p>
            <a:endParaRPr lang="en-US" dirty="0">
              <a:highlight>
                <a:srgbClr val="E8F2FE"/>
              </a:highlight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cur 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</a:t>
            </a:r>
            <a:r>
              <a:rPr lang="en-US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for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len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path.length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len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r>
              <a:rPr lang="da-DK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++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cur.childNodes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path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[i]]</a:t>
            </a:r>
          </a:p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callback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cur</a:t>
            </a:r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dirty="0"/>
          </a:p>
          <a:p>
            <a:endParaRPr lang="en-GB" sz="2800" b="1" spc="-150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r>
              <a:rPr lang="en-GB" sz="28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walk function</a:t>
            </a:r>
            <a:endParaRPr lang="en-GB" sz="2800" b="1" spc="-150" dirty="0">
              <a:solidFill>
                <a:srgbClr val="C00000"/>
              </a:solidFill>
              <a:latin typeface="Lato Regular"/>
              <a:cs typeface="Lato Regular"/>
            </a:endParaRPr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walk 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Function(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"frag"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</a:p>
          <a:p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   "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frag.childNodes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[2].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[1].</a:t>
            </a:r>
            <a:r>
              <a:rPr lang="en-US" spc="-15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childNodes</a:t>
            </a:r>
            <a:r>
              <a:rPr lang="en-US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[0</a:t>
            </a:r>
            <a:r>
              <a:rPr lang="en-US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spc="-150" dirty="0" smtClean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callback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walk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(frag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)</a:t>
            </a:r>
            <a:endParaRPr lang="en-US" b="1" spc="-150" dirty="0">
              <a:solidFill>
                <a:schemeClr val="tx2"/>
              </a:solidFill>
              <a:highlight>
                <a:srgbClr val="E8F2FE"/>
              </a:highlight>
              <a:latin typeface="Lato Regular"/>
              <a:cs typeface="Lato Regular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 smtClean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function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85489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3326" y="6184873"/>
            <a:ext cx="59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childnode</a:t>
            </a:r>
            <a:r>
              <a:rPr lang="en-US" dirty="0"/>
              <a:t>-walk-</a:t>
            </a:r>
            <a:r>
              <a:rPr lang="en-US" dirty="0" err="1"/>
              <a:t>vs</a:t>
            </a:r>
            <a:r>
              <a:rPr lang="en-US" dirty="0"/>
              <a:t>-</a:t>
            </a:r>
            <a:r>
              <a:rPr lang="en-US" dirty="0" err="1"/>
              <a:t>childnode</a:t>
            </a:r>
            <a:r>
              <a:rPr lang="en-US" dirty="0"/>
              <a:t>-walk-function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 walk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childNode function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3" name="Picture 2" descr="childNode_walk_vs_childNode_run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4" y="1685904"/>
            <a:ext cx="7493742" cy="41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3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64707" y="6184873"/>
            <a:ext cx="42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http://</a:t>
            </a:r>
            <a:r>
              <a:rPr lang="en-US" dirty="0" err="1"/>
              <a:t>jsperf.com</a:t>
            </a:r>
            <a:r>
              <a:rPr lang="en-US" dirty="0"/>
              <a:t>/</a:t>
            </a:r>
            <a:r>
              <a:rPr lang="en-US" dirty="0" err="1"/>
              <a:t>childnodes-vs-firstchild</a:t>
            </a:r>
            <a:r>
              <a:rPr lang="en-US" dirty="0"/>
              <a:t>/2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b="1" spc="-150" dirty="0" smtClean="0">
                <a:solidFill>
                  <a:schemeClr val="tx2"/>
                </a:solidFill>
                <a:latin typeface="Lato Regular"/>
                <a:cs typeface="Lato Regular"/>
              </a:rPr>
              <a:t>childNode</a:t>
            </a:r>
            <a:r>
              <a:rPr lang="en-GB" sz="4400" b="1" spc="-150" dirty="0" smtClean="0">
                <a:solidFill>
                  <a:srgbClr val="C00000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>
                <a:solidFill>
                  <a:schemeClr val="tx1"/>
                </a:solidFill>
                <a:latin typeface="Lato Regular"/>
                <a:cs typeface="Lato Regular"/>
              </a:rPr>
              <a:t>vs</a:t>
            </a:r>
            <a:r>
              <a:rPr lang="en-GB" sz="4400" b="1" spc="-150" dirty="0">
                <a:solidFill>
                  <a:schemeClr val="tx1"/>
                </a:solidFill>
                <a:latin typeface="Lato Regular"/>
                <a:cs typeface="Lato Regular"/>
              </a:rPr>
              <a:t> </a:t>
            </a:r>
            <a:r>
              <a:rPr lang="en-GB" sz="4400" b="1" spc="-150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firstChild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 descr="childNodes_vs_firstChild_·_jsPer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7" y="1695429"/>
            <a:ext cx="7360109" cy="41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can.view.parser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Parses HTML and mustache.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template,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start: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unary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end: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unary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close: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tagName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handler(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chars: handler( chars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comment: handler( comment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special: handler( special 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done: handler(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1866345"/>
            <a:ext cx="818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title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'&gt;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{{name}}!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800" b="1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9144000" cy="1238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3227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 class='title'&gt;Hello {{name}}!&lt;/h1&gt;"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(text,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start: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start,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end: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end,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close: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close,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attrStart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attrEnd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chars: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chars,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comment: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comment,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special: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done: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done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533" y="3370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9625" y="1909642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start(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9625" y="2824213"/>
            <a:ext cx="267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attrStart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"class"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9625" y="3429000"/>
            <a:ext cx="267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attrValue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"title"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9625" y="3119015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attrEnd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"class"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9625" y="2194031"/>
            <a:ext cx="2401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end(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9625" y="3798332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chars(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"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9625" y="4304186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special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"name"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7801" y="3812324"/>
            <a:ext cx="156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chars(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"!"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19625" y="2558258"/>
            <a:ext cx="170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close(</a:t>
            </a:r>
            <a:r>
              <a:rPr lang="en-US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"h1"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9625" y="467351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done()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targetData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</a:p>
          <a:p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this.nodeValue</a:t>
            </a:r>
            <a:r>
              <a:rPr lang="en-US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data[expression]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</a:p>
          <a:p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  </a:t>
            </a: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can.view.target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 </a:t>
            </a:r>
            <a:r>
              <a:rPr lang="en-US" sz="2000" b="1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target.hydrate.apply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(target, arguments)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can.view.live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Updates the DOM when a value changes.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E8F2FE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html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node,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compute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can.view.live.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 node, compute,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1218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can.stache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live-binding, mustache and handlebar compatible </a:t>
            </a:r>
            <a:r>
              <a:rPr lang="en-US" sz="2800" i="1" dirty="0" err="1" smtClean="0">
                <a:latin typeface="Lato Regular"/>
                <a:cs typeface="Lato Regular"/>
              </a:rPr>
              <a:t>templating</a:t>
            </a:r>
            <a:r>
              <a:rPr lang="en-US" sz="2800" i="1" dirty="0" smtClean="0">
                <a:latin typeface="Lato Regular"/>
                <a:cs typeface="Lato Regular"/>
              </a:rPr>
              <a:t> language.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live.text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({name: 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h1.appendChid(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document.createTextNode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"!"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(h1.childNodes[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name)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Add live binding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sudoStache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class='title'&gt;Hello {{name}}!&lt;/h1&gt;"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({name: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renderer(me)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"Live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Binding"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458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instanceof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? </a:t>
            </a:r>
            <a:endParaRPr lang="en-US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 : 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data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[expression]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(this, compute)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33942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binding computes?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sudoStache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class='title'&gt;Hello {{name}}!&lt;/h1&gt;"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}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renderer(me)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Live Binding"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8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can.compute.read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Reads properties and values from objects, computes, and observables.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can.compute.read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parent,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reads,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options )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        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{parent: *, value: *}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55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compute.read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name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{first: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"Hank"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(person)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parent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personCompute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can.compute.read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parent,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[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person"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],{})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result.value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"Hank"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4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</a:t>
            </a:r>
            <a:r>
              <a:rPr lang="en-US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can.compute.read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(data, </a:t>
            </a: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     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expression.split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"."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       {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}).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</a:p>
          <a:p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can.view.live.text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(this, compute)</a:t>
            </a:r>
            <a:r>
              <a:rPr lang="en-US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r>
              <a:rPr lang="en-US" sz="3600" spc="-300" dirty="0" smtClean="0">
                <a:latin typeface="Lato Regular"/>
                <a:cs typeface="Lato Regular"/>
              </a:rPr>
              <a:t>  3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18603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Scope Lookup?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{{#person}}"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&lt;h1 class='title'&gt;{{greeting}} {{name}}!&lt;/h1&gt;"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{{/person}}"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person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renderer(data) 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greeting"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name"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0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"friend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687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Create a linked list of contexts representing a hierarchical lookup path.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(context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parentScope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scope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86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can.view.Scope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example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greeting: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"Howdy"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person: {name: 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"stranger"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data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"person"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 </a:t>
            </a: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             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baseScope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"greeting"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name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topScope.compute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greeting()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"Howdy"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name()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"stranger"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657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&gt;"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{{#each tasks}}"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li&gt;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{{name}}"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&lt;/li&gt;"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{{/each}}"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 "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000" spc="-150" dirty="0" err="1" smtClean="0">
                <a:latin typeface="Monaco"/>
                <a:cs typeface="Monaco"/>
              </a:rPr>
              <a:t>can.stache</a:t>
            </a:r>
            <a:r>
              <a:rPr lang="en-US" sz="4400" spc="-150" dirty="0" smtClean="0">
                <a:latin typeface="Monaco"/>
                <a:cs typeface="Monaco"/>
              </a:rPr>
              <a:t>(</a:t>
            </a:r>
            <a:r>
              <a:rPr lang="en-US" sz="4400" spc="-150" dirty="0" err="1" smtClean="0">
                <a:latin typeface="Monaco"/>
                <a:cs typeface="Monaco"/>
              </a:rPr>
              <a:t>tmpl</a:t>
            </a:r>
            <a:r>
              <a:rPr lang="en-US" sz="4400" spc="-150" dirty="0" smtClean="0">
                <a:latin typeface="Monaco"/>
                <a:cs typeface="Monaco"/>
              </a:rPr>
              <a:t>) -&gt; </a:t>
            </a:r>
            <a:r>
              <a:rPr lang="en-US" sz="4400" spc="-300" dirty="0" smtClean="0">
                <a:latin typeface="Monaco"/>
                <a:cs typeface="Monaco"/>
              </a:rPr>
              <a:t>renderer</a:t>
            </a:r>
            <a:endParaRPr lang="en-GB" sz="44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31206"/>
            <a:ext cx="8176738" cy="52415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 </a:t>
            </a:r>
            <a:r>
              <a:rPr lang="en-US" sz="2000" b="1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sudoStache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…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can.view.parser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(template, {</a:t>
            </a:r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GB" sz="2000" dirty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solidFill>
                  <a:srgbClr val="5C8526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special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add(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(scope){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compute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scope.compute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(expression)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can.view.live.text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(this, compute)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   </a:t>
            </a:r>
          </a:p>
          <a:p>
            <a:r>
              <a:rPr lang="en-US" sz="20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</a:t>
            </a:r>
            <a:r>
              <a:rPr lang="en-GB" sz="2000" dirty="0" smtClean="0">
                <a:solidFill>
                  <a:srgbClr val="5C8526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})</a:t>
            </a:r>
            <a:endParaRPr lang="en-US" sz="2000" b="1" dirty="0" smtClean="0">
              <a:solidFill>
                <a:srgbClr val="0000C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…</a:t>
            </a:r>
            <a:endParaRPr lang="en-US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err="1" smtClean="0">
                <a:latin typeface="Lato Regular"/>
                <a:cs typeface="Lato Regular"/>
              </a:rPr>
              <a:t>sudoStache</a:t>
            </a:r>
            <a:r>
              <a:rPr lang="en-US" sz="3600" spc="-300" dirty="0" smtClean="0">
                <a:latin typeface="Lato Regular"/>
                <a:cs typeface="Lato Regular"/>
              </a:rPr>
              <a:t>  4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51498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person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hobbies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JS"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Sailing</a:t>
            </a:r>
            <a:r>
              <a:rPr lang="en-US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owner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dirty="0" smtClean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</a:t>
            </a:r>
            <a:endParaRPr lang="en-US" dirty="0" smtClean="0">
              <a:solidFill>
                <a:srgbClr val="80004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5830" y="418038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5830" y="527437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35830" y="5999214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35830" y="4541695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35830" y="4903002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535830" y="5637907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2" name="Left Bracket 21"/>
          <p:cNvSpPr/>
          <p:nvPr/>
        </p:nvSpPr>
        <p:spPr>
          <a:xfrm rot="5400000">
            <a:off x="7189522" y="2932321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 rot="16200000" flipV="1">
            <a:off x="7189521" y="5508750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06474" y="5146272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3"/>
          </p:cNvCxnSpPr>
          <p:nvPr/>
        </p:nvCxnSpPr>
        <p:spPr>
          <a:xfrm>
            <a:off x="5106298" y="5326926"/>
            <a:ext cx="11666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06298" y="4890082"/>
            <a:ext cx="122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childNodes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35830" y="381908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492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7623" y="4180459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{{#person}}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28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7623" y="4574950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{{#each}}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57623" y="4936257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7623" y="5297564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568043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62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7623" y="5647932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357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6143" y="565888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7412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7623" y="420909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57623" y="5286625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57623" y="603080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57623" y="4563384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7623" y="492469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56143" y="5658881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06063" y="3999805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288052" y="4179879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9000" y="390288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157623" y="383149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15" name="Left Bracket 14"/>
          <p:cNvSpPr/>
          <p:nvPr/>
        </p:nvSpPr>
        <p:spPr>
          <a:xfrm rot="10800000">
            <a:off x="4748969" y="4209095"/>
            <a:ext cx="201454" cy="218301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56143" y="4195918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50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15" grpId="0" animBg="1"/>
      <p:bldP spid="15" grpId="1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43908" y="3920246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{{#person}}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269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51734" y="4457803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{{#each}}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51734" y="5180417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25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51734" y="5180417"/>
            <a:ext cx="1499824" cy="361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{{#if}}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7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{name: </a:t>
            </a:r>
            <a:r>
              <a:rPr lang="en-US" sz="2800" spc="-15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"Mow lawn"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completed: </a:t>
            </a:r>
            <a:r>
              <a:rPr lang="en-US" sz="2800" spc="-15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false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{name: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"Walk dog"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completed: </a:t>
            </a:r>
            <a:r>
              <a:rPr lang="en-US" sz="2800" dirty="0">
                <a:solidFill>
                  <a:srgbClr val="800040"/>
                </a:solidFill>
                <a:highlight>
                  <a:srgbClr val="FFFFFF"/>
                </a:highlight>
                <a:latin typeface="Monaco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])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({tasks: tasks}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dirty="0">
              <a:solidFill>
                <a:srgbClr val="008000"/>
              </a:solidFill>
              <a:highlight>
                <a:srgbClr val="E8F2FE"/>
              </a:highlight>
              <a:latin typeface="Monaco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renderer(scope,[options]) -&gt; frag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21257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24033" y="5522778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3" name="Left Bracket 22"/>
          <p:cNvSpPr/>
          <p:nvPr/>
        </p:nvSpPr>
        <p:spPr>
          <a:xfrm rot="5400000">
            <a:off x="6468513" y="4668864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5400000" flipH="1">
            <a:off x="6486241" y="5107593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17207" y="5412779"/>
            <a:ext cx="792542" cy="210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597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974436"/>
            <a:ext cx="7839360" cy="2145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{#person}}</a:t>
            </a:r>
          </a:p>
          <a:p>
            <a:r>
              <a:rPr lang="nb-NO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like</a:t>
            </a:r>
            <a:r>
              <a:rPr lang="nb-NO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{{#each hobbies}}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span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{{/each}}.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{{#if owner}}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{{/if}}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{{/person}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GB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0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Nested Live Binding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17" name="Left Bracket 16"/>
          <p:cNvSpPr/>
          <p:nvPr/>
        </p:nvSpPr>
        <p:spPr>
          <a:xfrm rot="5400000">
            <a:off x="4212533" y="3238035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24033" y="5522778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&lt;label&gt;</a:t>
            </a:r>
            <a:endParaRPr lang="en-US" dirty="0"/>
          </a:p>
        </p:txBody>
      </p:sp>
      <p:sp>
        <p:nvSpPr>
          <p:cNvPr id="23" name="Left Bracket 22"/>
          <p:cNvSpPr/>
          <p:nvPr/>
        </p:nvSpPr>
        <p:spPr>
          <a:xfrm rot="5400000">
            <a:off x="6468513" y="4668864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2348" y="3718423"/>
            <a:ext cx="781989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&lt;div&gt;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974337" y="3898497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5285" y="362149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childNodes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843908" y="3550116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I\n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51734" y="4091949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\n like:\n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51734" y="4819110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smtClean="0"/>
              <a:t>\n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51734" y="5563291"/>
            <a:ext cx="1499824" cy="36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745091" y="355727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{{#person}</a:t>
            </a:r>
          </a:p>
        </p:txBody>
      </p:sp>
      <p:sp>
        <p:nvSpPr>
          <p:cNvPr id="32" name="Left Bracket 31"/>
          <p:cNvSpPr/>
          <p:nvPr/>
        </p:nvSpPr>
        <p:spPr>
          <a:xfrm rot="5400000" flipH="1">
            <a:off x="4235837" y="5082412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rot="5400000">
            <a:off x="6468514" y="3306907"/>
            <a:ext cx="201454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24034" y="4146416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824034" y="4507723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888009" y="4654776"/>
            <a:ext cx="869571" cy="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 flipH="1">
            <a:off x="6486241" y="4042618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rot="5400000" flipH="1">
            <a:off x="6486241" y="5107593"/>
            <a:ext cx="154845" cy="170782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17207" y="5412779"/>
            <a:ext cx="792542" cy="2107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824034" y="4869030"/>
            <a:ext cx="1499824" cy="361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09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4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can.view.nodeLists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3762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ighlight>
                  <a:srgbClr val="E8F2FE"/>
                </a:highlight>
              </a:rPr>
              <a:t>Register an array of nodes.  If nodes in your array a replaced, make sure your array contains them.</a:t>
            </a:r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8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register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(list,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onteardown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nested list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update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(list,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newNodes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nodes</a:t>
            </a:r>
          </a:p>
          <a:p>
            <a:r>
              <a:rPr lang="en-US" sz="2000" dirty="0" err="1">
                <a:solidFill>
                  <a:srgbClr val="948A54"/>
                </a:solidFill>
                <a:highlight>
                  <a:srgbClr val="E8F2FE"/>
                </a:highlight>
                <a:latin typeface="Monaco"/>
              </a:rPr>
              <a:t>nodeLists.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unregister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(list)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nodes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86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167" y="985317"/>
            <a:ext cx="818501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personFrag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"\n like:\n"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".\n"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nb-NO" sz="16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"\n"</a:t>
            </a:r>
            <a:r>
              <a:rPr lang="nb-NO" sz="16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])</a:t>
            </a:r>
            <a:r>
              <a:rPr lang="nb-NO" sz="16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nb-NO" sz="1600" b="1" dirty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personFrag.childNodes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nb-NO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]])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"&lt;span&gt;JS&lt;/span&gt;&lt;span&gt;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Sailing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&lt;/span&gt;"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nodeList.update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eachList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eachFrag.childNodes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nb-N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nodeLists.register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([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nb-NO" sz="16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]])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nb-NO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can.frag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Owner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nb-NO" sz="16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label</a:t>
            </a:r>
            <a:r>
              <a:rPr lang="nb-NO" sz="16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&gt;"</a:t>
            </a:r>
            <a:r>
              <a:rPr lang="nb-NO" sz="16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nb-NO" sz="16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nodeList.update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ifList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nb-NO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ifFrag.childNodes</a:t>
            </a:r>
            <a:r>
              <a:rPr lang="nb-NO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  <a:r>
              <a:rPr lang="nb-NO" sz="16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nb-NO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[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	|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\n like:\n|,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[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&lt;span&gt;,&lt;span&gt;],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.\n", </a:t>
            </a: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[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&lt;label&gt;]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	"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\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n”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		 ]</a:t>
            </a:r>
            <a:endParaRPr lang="en-US" sz="1600" dirty="0" smtClean="0">
              <a:latin typeface="Monac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9144000" cy="79336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67295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 algn="ctr"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Lato Regular"/>
                <a:cs typeface="Lato Regular"/>
              </a:rPr>
              <a:t>Example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533" y="33705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latin typeface="Courier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tasks.push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name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"Make bed"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completed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8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"/>
            </a:endParaRPr>
          </a:p>
          <a:p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3600" spc="-300" dirty="0" smtClean="0">
                <a:latin typeface="Monaco"/>
                <a:cs typeface="Monaco"/>
              </a:rPr>
              <a:t>renderer(scope,[options]) -&gt; frag</a:t>
            </a:r>
            <a:endParaRPr lang="en-GB" sz="3600" b="1" spc="-30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153" y="1695059"/>
            <a:ext cx="646843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Mow Lawn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Walk dog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    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Make bed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pPr lvl="0"/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          &lt;/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600" dirty="0">
              <a:solidFill>
                <a:prstClr val="black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15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{{#each tasks}}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38217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The Challenge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1706082"/>
            <a:ext cx="818501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{{#each tasks}}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&lt;li </a:t>
            </a:r>
            <a:r>
              <a:rPr lang="en-US" sz="2400" spc="-3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id</a:t>
            </a:r>
            <a:r>
              <a:rPr lang="en-US" sz="2400" b="1" spc="-3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=</a:t>
            </a:r>
            <a:r>
              <a:rPr lang="en-US" sz="2400" b="1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"{{id}}"&gt;</a:t>
            </a:r>
            <a:endParaRPr lang="en-US" sz="2400" b="1" dirty="0">
              <a:solidFill>
                <a:srgbClr val="A6A6A6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smtClean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	{{name}}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	&lt;/li&gt;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	{{/each}}</a:t>
            </a:r>
          </a:p>
          <a:p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800" dirty="0" err="1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800" dirty="0">
                <a:solidFill>
                  <a:srgbClr val="A6A6A6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8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7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4820</Words>
  <Application>Microsoft Macintosh PowerPoint</Application>
  <PresentationFormat>On-screen Show (4:3)</PresentationFormat>
  <Paragraphs>1022</Paragraphs>
  <Slides>63</Slides>
  <Notes>61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190</cp:revision>
  <dcterms:created xsi:type="dcterms:W3CDTF">2013-07-12T15:22:14Z</dcterms:created>
  <dcterms:modified xsi:type="dcterms:W3CDTF">2014-03-12T01:46:20Z</dcterms:modified>
</cp:coreProperties>
</file>