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81" r:id="rId2"/>
    <p:sldId id="257" r:id="rId3"/>
    <p:sldId id="322" r:id="rId4"/>
    <p:sldId id="326" r:id="rId5"/>
    <p:sldId id="325" r:id="rId6"/>
    <p:sldId id="324" r:id="rId7"/>
    <p:sldId id="327" r:id="rId8"/>
    <p:sldId id="366" r:id="rId9"/>
    <p:sldId id="258" r:id="rId10"/>
    <p:sldId id="331" r:id="rId11"/>
    <p:sldId id="334" r:id="rId12"/>
    <p:sldId id="335" r:id="rId13"/>
    <p:sldId id="295" r:id="rId14"/>
    <p:sldId id="336" r:id="rId15"/>
    <p:sldId id="337" r:id="rId16"/>
    <p:sldId id="351" r:id="rId17"/>
    <p:sldId id="338" r:id="rId18"/>
    <p:sldId id="339" r:id="rId19"/>
    <p:sldId id="340" r:id="rId20"/>
    <p:sldId id="343" r:id="rId21"/>
    <p:sldId id="346" r:id="rId22"/>
    <p:sldId id="347" r:id="rId23"/>
    <p:sldId id="344" r:id="rId24"/>
    <p:sldId id="341" r:id="rId25"/>
    <p:sldId id="342" r:id="rId26"/>
    <p:sldId id="348" r:id="rId27"/>
    <p:sldId id="350" r:id="rId28"/>
    <p:sldId id="355" r:id="rId29"/>
    <p:sldId id="354" r:id="rId30"/>
    <p:sldId id="356" r:id="rId31"/>
    <p:sldId id="357" r:id="rId32"/>
    <p:sldId id="358" r:id="rId33"/>
    <p:sldId id="328" r:id="rId34"/>
    <p:sldId id="297" r:id="rId35"/>
    <p:sldId id="359" r:id="rId36"/>
    <p:sldId id="360" r:id="rId37"/>
    <p:sldId id="299" r:id="rId38"/>
    <p:sldId id="363" r:id="rId39"/>
    <p:sldId id="362" r:id="rId40"/>
    <p:sldId id="364" r:id="rId41"/>
    <p:sldId id="365" r:id="rId4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6F1F170-FEF8-6145-9F96-29AD796E7763}">
          <p14:sldIdLst>
            <p14:sldId id="281"/>
          </p14:sldIdLst>
        </p14:section>
        <p14:section name="Overview" id="{8B1F0FA4-C06D-5441-A6F9-7478CA754EA0}">
          <p14:sldIdLst>
            <p14:sldId id="257"/>
            <p14:sldId id="322"/>
            <p14:sldId id="326"/>
            <p14:sldId id="325"/>
            <p14:sldId id="324"/>
            <p14:sldId id="327"/>
            <p14:sldId id="366"/>
            <p14:sldId id="258"/>
            <p14:sldId id="331"/>
            <p14:sldId id="334"/>
            <p14:sldId id="335"/>
          </p14:sldIdLst>
        </p14:section>
        <p14:section name="tag" id="{37A8A952-0A84-B749-B118-03BD282B078D}">
          <p14:sldIdLst>
            <p14:sldId id="295"/>
            <p14:sldId id="336"/>
          </p14:sldIdLst>
        </p14:section>
        <p14:section name="template" id="{A21B4D68-172F-354D-93EE-9A0B8C2462F1}">
          <p14:sldIdLst>
            <p14:sldId id="337"/>
            <p14:sldId id="351"/>
            <p14:sldId id="338"/>
            <p14:sldId id="339"/>
            <p14:sldId id="340"/>
          </p14:sldIdLst>
        </p14:section>
        <p14:section name="scope" id="{4A740535-2AD2-8C42-9216-1A5895D5451E}">
          <p14:sldIdLst>
            <p14:sldId id="343"/>
            <p14:sldId id="346"/>
            <p14:sldId id="347"/>
            <p14:sldId id="344"/>
            <p14:sldId id="341"/>
            <p14:sldId id="342"/>
            <p14:sldId id="348"/>
            <p14:sldId id="350"/>
            <p14:sldId id="355"/>
          </p14:sldIdLst>
        </p14:section>
        <p14:section name="initialize" id="{75FAD1F9-3363-8C47-9E64-61388122545E}">
          <p14:sldIdLst>
            <p14:sldId id="354"/>
            <p14:sldId id="356"/>
            <p14:sldId id="357"/>
            <p14:sldId id="358"/>
          </p14:sldIdLst>
        </p14:section>
        <p14:section name="Events" id="{DD15F950-5F08-7D4C-B31D-2ABE62E15854}">
          <p14:sldIdLst>
            <p14:sldId id="328"/>
            <p14:sldId id="297"/>
            <p14:sldId id="359"/>
          </p14:sldIdLst>
        </p14:section>
        <p14:section name="helpers" id="{CEB1AF87-00FA-B041-80D2-663F1BBF123A}">
          <p14:sldIdLst>
            <p14:sldId id="360"/>
            <p14:sldId id="299"/>
          </p14:sldIdLst>
        </p14:section>
        <p14:section name="Demos" id="{2F7FB416-3A53-2B4A-8954-A92375898A1E}">
          <p14:sldIdLst>
            <p14:sldId id="363"/>
            <p14:sldId id="362"/>
            <p14:sldId id="364"/>
            <p14:sldId id="3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27" autoAdjust="0"/>
    <p:restoredTop sz="74641" autoAdjust="0"/>
  </p:normalViewPr>
  <p:slideViewPr>
    <p:cSldViewPr snapToGrid="0" snapToObjects="1">
      <p:cViewPr varScale="1">
        <p:scale>
          <a:sx n="148" d="100"/>
          <a:sy n="148" d="100"/>
        </p:scale>
        <p:origin x="-71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2059A-1D89-6A4E-A734-B3AE40FA8931}" type="datetimeFigureOut">
              <a:rPr lang="en-US" smtClean="0"/>
              <a:t>7/7/14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6E3BF-DA4B-D040-95B1-08DF8FFB27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62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6E3BF-DA4B-D040-95B1-08DF8FFB27D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7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tag</a:t>
            </a:r>
          </a:p>
          <a:p>
            <a:endParaRPr lang="en-US" dirty="0" smtClean="0"/>
          </a:p>
          <a:p>
            <a:r>
              <a:rPr lang="en-US" dirty="0" smtClean="0"/>
              <a:t> - can.view.tag</a:t>
            </a:r>
          </a:p>
          <a:p>
            <a:r>
              <a:rPr lang="en-US" dirty="0" smtClean="0"/>
              <a:t> - dashed</a:t>
            </a:r>
          </a:p>
          <a:p>
            <a:r>
              <a:rPr lang="en-US" dirty="0" smtClean="0"/>
              <a:t> - non-dashed</a:t>
            </a:r>
            <a:r>
              <a:rPr lang="en-US" baseline="0" dirty="0" smtClean="0"/>
              <a:t> must be registered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tag</a:t>
            </a:r>
          </a:p>
          <a:p>
            <a:endParaRPr lang="en-US" dirty="0" smtClean="0"/>
          </a:p>
          <a:p>
            <a:r>
              <a:rPr lang="en-US" dirty="0" smtClean="0"/>
              <a:t> - can.view.tag</a:t>
            </a:r>
          </a:p>
          <a:p>
            <a:r>
              <a:rPr lang="en-US" dirty="0" smtClean="0"/>
              <a:t> - dashed</a:t>
            </a:r>
          </a:p>
          <a:p>
            <a:r>
              <a:rPr lang="en-US" dirty="0" smtClean="0"/>
              <a:t> - non-dashed</a:t>
            </a:r>
            <a:r>
              <a:rPr lang="en-US" baseline="0" dirty="0" smtClean="0"/>
              <a:t> must be registered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template</a:t>
            </a:r>
          </a:p>
          <a:p>
            <a:endParaRPr lang="en-US" dirty="0" smtClean="0"/>
          </a:p>
          <a:p>
            <a:r>
              <a:rPr lang="en-US" dirty="0" smtClean="0"/>
              <a:t>	- define user / shadow / composite</a:t>
            </a:r>
          </a:p>
          <a:p>
            <a:endParaRPr lang="en-US" dirty="0" smtClean="0"/>
          </a:p>
          <a:p>
            <a:r>
              <a:rPr lang="en-US" dirty="0" smtClean="0"/>
              <a:t>instantiate className</a:t>
            </a:r>
            <a:r>
              <a:rPr lang="en-US" baseline="0" dirty="0" smtClean="0"/>
              <a:t> , id, no others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camel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hypens, they automatically have custom elements setup.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tag_1 – shows defining component before compiling and rendering the view</a:t>
            </a:r>
          </a:p>
          <a:p>
            <a:r>
              <a:rPr lang="en-US" dirty="0" smtClean="0"/>
              <a:t>tag-2 – shows defining</a:t>
            </a:r>
            <a:r>
              <a:rPr lang="en-US" baseline="0" dirty="0" smtClean="0"/>
              <a:t> after compiling, before rendering with hyphen</a:t>
            </a:r>
          </a:p>
          <a:p>
            <a:r>
              <a:rPr lang="en-US" baseline="0" dirty="0" smtClean="0"/>
              <a:t>tag_3 – shows defining after compiling, before rendering without hyphens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6E3BF-DA4B-D040-95B1-08DF8FFB27D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215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string -&gt; can.Mustache template</a:t>
            </a:r>
          </a:p>
          <a:p>
            <a:r>
              <a:rPr lang="en-US" dirty="0" smtClean="0"/>
              <a:t>can pass your own renderer … rendered with the “scope”</a:t>
            </a:r>
          </a:p>
          <a:p>
            <a:endParaRPr lang="en-US" dirty="0" smtClean="0"/>
          </a:p>
          <a:p>
            <a:r>
              <a:rPr lang="en-US" dirty="0" smtClean="0"/>
              <a:t>combined with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16</a:t>
            </a:fld>
            <a:endParaRPr lang="en-GB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 dirty="0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18</a:t>
            </a:fld>
            <a:endParaRPr lang="en-GB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 dirty="0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string -&gt; can.Mustache template</a:t>
            </a:r>
          </a:p>
          <a:p>
            <a:r>
              <a:rPr lang="en-US" dirty="0" smtClean="0"/>
              <a:t>can pass your own renderer … rendered with the “scope”</a:t>
            </a:r>
          </a:p>
          <a:p>
            <a:endParaRPr lang="en-US" dirty="0" smtClean="0"/>
          </a:p>
          <a:p>
            <a:r>
              <a:rPr lang="en-US" dirty="0" smtClean="0"/>
              <a:t>combined with source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19</a:t>
            </a:fld>
            <a:endParaRPr lang="en-GB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 dirty="0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string -&gt; can.Mustache template</a:t>
            </a:r>
          </a:p>
          <a:p>
            <a:r>
              <a:rPr lang="en-US" dirty="0" smtClean="0"/>
              <a:t>can pass your own renderer … rendered with the “scope”</a:t>
            </a:r>
          </a:p>
          <a:p>
            <a:endParaRPr lang="en-US" dirty="0" smtClean="0"/>
          </a:p>
          <a:p>
            <a:r>
              <a:rPr lang="en-US" dirty="0" smtClean="0"/>
              <a:t>combined with source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21</a:t>
            </a:fld>
            <a:endParaRPr lang="en-GB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 dirty="0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23</a:t>
            </a:fld>
            <a:endParaRPr lang="en-GB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 dirty="0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smtClean="0"/>
              <a:t>For example, with jQueryUI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string -&gt; can.Mustache template</a:t>
            </a:r>
          </a:p>
          <a:p>
            <a:r>
              <a:rPr lang="en-US" dirty="0" smtClean="0"/>
              <a:t>can pass your own renderer … rendered with the “scope”</a:t>
            </a:r>
          </a:p>
          <a:p>
            <a:endParaRPr lang="en-US" dirty="0" smtClean="0"/>
          </a:p>
          <a:p>
            <a:r>
              <a:rPr lang="en-US" dirty="0" smtClean="0"/>
              <a:t>combined with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25</a:t>
            </a:fld>
            <a:endParaRPr lang="en-GB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 dirty="0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26</a:t>
            </a:fld>
            <a:endParaRPr lang="en-GB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 dirty="0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27</a:t>
            </a:fld>
            <a:endParaRPr lang="en-GB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 dirty="0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28</a:t>
            </a:fld>
            <a:endParaRPr lang="en-GB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 dirty="0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tag</a:t>
            </a:r>
          </a:p>
          <a:p>
            <a:endParaRPr lang="en-US" dirty="0" smtClean="0"/>
          </a:p>
          <a:p>
            <a:r>
              <a:rPr lang="en-US" dirty="0" smtClean="0"/>
              <a:t> - can.view.tag</a:t>
            </a:r>
          </a:p>
          <a:p>
            <a:r>
              <a:rPr lang="en-US" dirty="0" smtClean="0"/>
              <a:t> - dashed</a:t>
            </a:r>
          </a:p>
          <a:p>
            <a:r>
              <a:rPr lang="en-US" dirty="0" smtClean="0"/>
              <a:t> - non-dashed</a:t>
            </a:r>
            <a:r>
              <a:rPr lang="en-US" baseline="0" dirty="0" smtClean="0"/>
              <a:t> must be registered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template</a:t>
            </a:r>
          </a:p>
          <a:p>
            <a:endParaRPr lang="en-US" dirty="0" smtClean="0"/>
          </a:p>
          <a:p>
            <a:r>
              <a:rPr lang="en-US" dirty="0" smtClean="0"/>
              <a:t>	- define user / shadow / composite</a:t>
            </a:r>
          </a:p>
          <a:p>
            <a:endParaRPr lang="en-US" dirty="0" smtClean="0"/>
          </a:p>
          <a:p>
            <a:r>
              <a:rPr lang="en-US" dirty="0" smtClean="0"/>
              <a:t>instantiate className</a:t>
            </a:r>
            <a:r>
              <a:rPr lang="en-US" baseline="0" dirty="0" smtClean="0"/>
              <a:t> , id, no others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camel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30</a:t>
            </a:fld>
            <a:endParaRPr lang="en-GB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 dirty="0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baseline="0" dirty="0" smtClean="0"/>
              <a:t>this is with stache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31</a:t>
            </a:fld>
            <a:endParaRPr lang="en-GB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 dirty="0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baseline="0" dirty="0" smtClean="0"/>
              <a:t>this is with stache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</a:t>
            </a:fld>
            <a:endParaRPr lang="en-GB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 dirty="0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err="1" smtClean="0"/>
              <a:t>can.route</a:t>
            </a:r>
            <a:r>
              <a:rPr lang="en-US" sz="1800" baseline="0" dirty="0" smtClean="0"/>
              <a:t> connects a </a:t>
            </a:r>
            <a:r>
              <a:rPr lang="en-US" sz="1800" baseline="0" dirty="0" err="1" smtClean="0"/>
              <a:t>can.Map</a:t>
            </a:r>
            <a:r>
              <a:rPr lang="en-US" sz="1800" baseline="0" dirty="0" smtClean="0"/>
              <a:t> instance to the url and </a:t>
            </a:r>
            <a:r>
              <a:rPr lang="en-US" sz="1800" baseline="0" smtClean="0"/>
              <a:t>the url 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tag</a:t>
            </a:r>
          </a:p>
          <a:p>
            <a:endParaRPr lang="en-US" dirty="0" smtClean="0"/>
          </a:p>
          <a:p>
            <a:r>
              <a:rPr lang="en-US" dirty="0" smtClean="0"/>
              <a:t> - can.view.tag</a:t>
            </a:r>
          </a:p>
          <a:p>
            <a:r>
              <a:rPr lang="en-US" dirty="0" smtClean="0"/>
              <a:t> - dashed</a:t>
            </a:r>
          </a:p>
          <a:p>
            <a:r>
              <a:rPr lang="en-US" dirty="0" smtClean="0"/>
              <a:t> - non-dashed</a:t>
            </a:r>
            <a:r>
              <a:rPr lang="en-US" baseline="0" dirty="0" smtClean="0"/>
              <a:t> must be registered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template</a:t>
            </a:r>
          </a:p>
          <a:p>
            <a:endParaRPr lang="en-US" dirty="0" smtClean="0"/>
          </a:p>
          <a:p>
            <a:r>
              <a:rPr lang="en-US" dirty="0" smtClean="0"/>
              <a:t>	- define user / shadow / composite</a:t>
            </a:r>
          </a:p>
          <a:p>
            <a:endParaRPr lang="en-US" dirty="0" smtClean="0"/>
          </a:p>
          <a:p>
            <a:r>
              <a:rPr lang="en-US" dirty="0" smtClean="0"/>
              <a:t>instantiate className</a:t>
            </a:r>
            <a:r>
              <a:rPr lang="en-US" baseline="0" dirty="0" smtClean="0"/>
              <a:t> , id, no others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camel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this.element</a:t>
            </a:r>
          </a:p>
          <a:p>
            <a:r>
              <a:rPr lang="en-US" dirty="0" smtClean="0"/>
              <a:t>this.scope</a:t>
            </a:r>
          </a:p>
          <a:p>
            <a:endParaRPr lang="en-US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is a control that looks like the component</a:t>
            </a:r>
          </a:p>
          <a:p>
            <a:r>
              <a:rPr lang="en-US" baseline="0" dirty="0" smtClean="0"/>
              <a:t>in the future … it will be the element.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34</a:t>
            </a:fld>
            <a:endParaRPr lang="en-GB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 dirty="0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35</a:t>
            </a:fld>
            <a:endParaRPr lang="en-GB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 dirty="0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37</a:t>
            </a:fld>
            <a:endParaRPr lang="en-GB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 dirty="0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39</a:t>
            </a:fld>
            <a:endParaRPr lang="en-GB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 dirty="0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40</a:t>
            </a:fld>
            <a:endParaRPr lang="en-GB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 dirty="0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41</a:t>
            </a:fld>
            <a:endParaRPr lang="en-GB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 dirty="0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90439479-DD30-4763-9E01-8E4113CB4DA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</a:t>
            </a:fld>
            <a:endParaRPr lang="en-GB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 dirty="0"/>
          </a:p>
        </p:txBody>
      </p:sp>
      <p:sp>
        <p:nvSpPr>
          <p:cNvPr id="4096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3000"/>
              </a:lnSpc>
              <a:spcBef>
                <a:spcPct val="0"/>
              </a:spcBef>
              <a:buSzPct val="45000"/>
              <a:buAutoNum type="arabicPeriod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Create a control</a:t>
            </a:r>
          </a:p>
          <a:p>
            <a:pPr marL="342900" indent="-342900">
              <a:lnSpc>
                <a:spcPct val="93000"/>
              </a:lnSpc>
              <a:spcBef>
                <a:spcPct val="0"/>
              </a:spcBef>
              <a:buSzPct val="45000"/>
              <a:buAutoNum type="arabicPeriod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Has a view model that you make changes to</a:t>
            </a:r>
          </a:p>
          <a:p>
            <a:pPr marL="342900" indent="-342900">
              <a:lnSpc>
                <a:spcPct val="93000"/>
              </a:lnSpc>
              <a:spcBef>
                <a:spcPct val="0"/>
              </a:spcBef>
              <a:buSzPct val="45000"/>
              <a:buAutoNum type="arabicPeriod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Those changes are reflected in some template</a:t>
            </a:r>
          </a:p>
          <a:p>
            <a:pPr marL="342900" indent="-342900">
              <a:lnSpc>
                <a:spcPct val="93000"/>
              </a:lnSpc>
              <a:spcBef>
                <a:spcPct val="0"/>
              </a:spcBef>
              <a:buSzPct val="45000"/>
              <a:buAutoNum type="arabicPeriod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You still need to listen to events, especially DOM mutation events</a:t>
            </a: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</a:t>
            </a:fld>
            <a:endParaRPr lang="en-GB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 dirty="0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</a:t>
            </a:fld>
            <a:endParaRPr lang="en-GB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 dirty="0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7</a:t>
            </a:fld>
            <a:endParaRPr lang="en-GB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 dirty="0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8</a:t>
            </a:fld>
            <a:endParaRPr lang="en-GB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 dirty="0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9</a:t>
            </a:fld>
            <a:endParaRPr lang="en-GB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 dirty="0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7/7/14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16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7/7/14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5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7/7/14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94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7/7/14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1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7/7/14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87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7/7/14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08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7/7/14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5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7/7/14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21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7/7/14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8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7/7/14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8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7/7/14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7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AA579-7274-0645-A389-D7E6F9605220}" type="datetimeFigureOut">
              <a:rPr lang="en-US" smtClean="0"/>
              <a:t>7/7/14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4D1EF-088B-144A-814E-7B150BFD78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6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CanJS Meetup #6 – </a:t>
            </a:r>
            <a:r>
              <a:rPr lang="en-US" dirty="0" err="1" smtClean="0"/>
              <a:t>can.route</a:t>
            </a:r>
            <a:endParaRPr lang="en-US" dirty="0" smtClean="0"/>
          </a:p>
          <a:p>
            <a:r>
              <a:rPr lang="en-US" dirty="0" smtClean="0"/>
              <a:t>Overview</a:t>
            </a:r>
          </a:p>
          <a:p>
            <a:r>
              <a:rPr lang="en-US" dirty="0" smtClean="0"/>
              <a:t>API</a:t>
            </a:r>
            <a:endParaRPr lang="en-US" dirty="0" smtClean="0"/>
          </a:p>
          <a:p>
            <a:r>
              <a:rPr lang="en-US" dirty="0" smtClean="0"/>
              <a:t>Examples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4000" cy="107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82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795709"/>
            <a:ext cx="9144000" cy="1116842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36600"/>
            <a:ext cx="9144000" cy="7007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Hello World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7363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92866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0305"/>
            <a:ext cx="9144000" cy="7007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Define API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1086772"/>
            <a:ext cx="81850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can.Component.extend(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E8F2FE"/>
                </a:highlight>
                <a:latin typeface="Monaco"/>
              </a:rPr>
              <a:t>{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b="1" dirty="0" smtClean="0">
                <a:solidFill>
                  <a:srgbClr val="376092"/>
                </a:solidFill>
                <a:highlight>
                  <a:srgbClr val="FFFFFF"/>
                </a:highlight>
                <a:latin typeface="Monaco"/>
              </a:rPr>
              <a:t>tag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b="1" dirty="0" smtClean="0">
                <a:solidFill>
                  <a:srgbClr val="376092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String </a:t>
            </a:r>
            <a:r>
              <a:rPr lang="en-US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|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renderer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b="1" dirty="0" smtClean="0">
                <a:solidFill>
                  <a:srgbClr val="376092"/>
                </a:solidFill>
                <a:highlight>
                  <a:srgbClr val="FFFFFF"/>
                </a:highlight>
                <a:latin typeface="Monaco"/>
              </a:rPr>
              <a:t>helpers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dirty="0" smtClean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{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name: handler(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[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arg…]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opts)</a:t>
            </a:r>
            <a:r>
              <a:rPr lang="en-US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b="1" dirty="0" smtClean="0">
                <a:solidFill>
                  <a:srgbClr val="376092"/>
                </a:solidFill>
                <a:highlight>
                  <a:srgbClr val="FFFFFF"/>
                </a:highlight>
                <a:latin typeface="Monaco"/>
              </a:rPr>
              <a:t>scope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Object </a:t>
            </a:r>
            <a:r>
              <a:rPr lang="en-US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| </a:t>
            </a:r>
            <a:endParaRPr lang="en-US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can.Map </a:t>
            </a:r>
            <a:r>
              <a:rPr lang="en-US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| </a:t>
            </a:r>
            <a:endParaRPr lang="en-US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scope (attrs,parentScope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el),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Monaco"/>
              </a:rPr>
              <a:t>events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dirty="0" smtClean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{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"eventDescribe": handler(el,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event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8827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92866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0305"/>
            <a:ext cx="9144000" cy="7007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Instantiate API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1086772"/>
            <a:ext cx="81850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&lt; TAG [ATTR-NAME="{KEY}|ATTR-VALUE"] </a:t>
            </a:r>
            <a:r>
              <a:rPr lang="en-US" sz="3200" dirty="0" smtClean="0"/>
              <a:t>&gt;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custom-tag </a:t>
            </a:r>
            <a:r>
              <a:rPr lang="en-US" sz="2400" dirty="0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property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sz="24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"value"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		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      </a:t>
            </a:r>
            <a:r>
              <a:rPr lang="en-US" sz="2400" dirty="0" smtClean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property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"{value}"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		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      </a:t>
            </a:r>
            <a:r>
              <a:rPr lang="en-US" sz="2400" dirty="0" smtClean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property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"{{value}}"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400" b="1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custom-tag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99933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"/>
            <a:ext cx="9144000" cy="1116842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7899"/>
            <a:ext cx="9144000" cy="7007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tag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1500839"/>
            <a:ext cx="8185019" cy="2923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highlight>
                  <a:srgbClr val="E8F2FE"/>
                </a:highlight>
              </a:rPr>
              <a:t>Specifies the tag name on which instances of the component will be created.</a:t>
            </a:r>
            <a:endParaRPr lang="en-US" sz="3600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80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can.Component.extend({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tag: </a:t>
            </a:r>
            <a:r>
              <a:rPr lang="en-US" sz="28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"foo-</a:t>
            </a:r>
            <a:r>
              <a:rPr lang="en-US" sz="28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bar"</a:t>
            </a:r>
            <a:endParaRPr lang="en-US" sz="28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9880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ursor_and_127_0_0_1_8125_canjsmeetups_6_component_tag_1_html_and_canjs-stache_ppt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63" y="877983"/>
            <a:ext cx="84455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11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"/>
            <a:ext cx="9144000" cy="1116842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7899"/>
            <a:ext cx="9144000" cy="7007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[template]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1500839"/>
            <a:ext cx="818501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highlight>
                  <a:srgbClr val="E8F2FE"/>
                </a:highlight>
              </a:rPr>
              <a:t>Specifies a template whose contents are rendered directly within a component’s element.</a:t>
            </a:r>
            <a:endParaRPr lang="en-US" sz="2800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can.Component.extend({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tag: </a:t>
            </a:r>
            <a:r>
              <a:rPr lang="en-US" sz="20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"my-modal"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can.stache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	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"&lt;div class='background'&gt;&lt;/div&gt;"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	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"&lt;div class='modal-container'&gt;"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		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"&lt;h3&gt;{{title}}&lt;/h3&gt;"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		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"&lt;div class='modal-contents'&gt;&lt;content&gt;&lt;/content&gt;&lt;/div&gt;"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</a:p>
          <a:p>
            <a:r>
              <a:rPr lang="en-US" sz="2000" dirty="0">
                <a:highlight>
                  <a:srgbClr val="E8F2FE"/>
                </a:highlight>
                <a:latin typeface="Monaco"/>
              </a:rPr>
              <a:t>		</a:t>
            </a:r>
            <a:r>
              <a:rPr lang="en-US" sz="20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"&lt;/div&gt;"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),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260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11684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176258"/>
            <a:ext cx="8363520" cy="78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template: String | renderer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18827"/>
            <a:ext cx="8333103" cy="32857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can.Component.extend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template: </a:t>
            </a:r>
            <a:r>
              <a:rPr lang="en-US" sz="20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&lt;div&gt;…&lt;/div</a:t>
            </a:r>
            <a:r>
              <a:rPr lang="en-US" sz="20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&gt;"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can.stache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div&gt;…&lt;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/div&gt;</a:t>
            </a:r>
            <a:r>
              <a:rPr lang="en-US" sz="20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</a:p>
          <a:p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template: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can.mustache(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"&lt;div&gt;…&lt;/div&gt;"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),</a:t>
            </a:r>
          </a:p>
          <a:p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can.view(</a:t>
            </a:r>
            <a:r>
              <a:rPr lang="en-US" sz="20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"my-view"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endParaRPr lang="en-US" sz="200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0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969639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ursor_and_127_0_0_1_8125_canjsmeetups_6_component_template_2_htm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86" y="350798"/>
            <a:ext cx="726856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69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flipV="1">
            <a:off x="4967094" y="1533346"/>
            <a:ext cx="3635475" cy="11079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182191" y="1533346"/>
            <a:ext cx="3701336" cy="11079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9144000" cy="111684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416783"/>
            <a:ext cx="8363520" cy="5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&lt;content&gt;DEFAULT&lt;/content&gt;</a:t>
            </a:r>
            <a:endParaRPr lang="en-US" sz="280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8822" y="1177056"/>
            <a:ext cx="181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Light / User DOM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67095" y="1169881"/>
            <a:ext cx="147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Shadow DOM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65723" y="2748046"/>
            <a:ext cx="172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Composed DOM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8822" y="1493242"/>
            <a:ext cx="341684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my-modal title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sz="1400" b="1" dirty="0">
                <a:solidFill>
                  <a:srgbClr val="C0504D"/>
                </a:solidFill>
                <a:highlight>
                  <a:srgbClr val="E8F2FE"/>
                </a:highlight>
                <a:latin typeface="Monaco"/>
              </a:rPr>
              <a:t>"Wanna Save?"&gt;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400" dirty="0" smtClean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p</a:t>
            </a:r>
            <a:r>
              <a:rPr lang="en-US" sz="1400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Save?</a:t>
            </a:r>
            <a:r>
              <a:rPr lang="en-US" sz="1400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p</a:t>
            </a:r>
            <a:r>
              <a:rPr lang="en-US" sz="1400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400" dirty="0" smtClean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button</a:t>
            </a:r>
            <a:r>
              <a:rPr lang="en-US" sz="1400" b="1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Yes</a:t>
            </a:r>
            <a:r>
              <a:rPr lang="en-US" sz="1400" b="1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button</a:t>
            </a:r>
            <a:r>
              <a:rPr lang="en-US" sz="1400" b="1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400" dirty="0" smtClean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button</a:t>
            </a:r>
            <a:r>
              <a:rPr lang="en-US" sz="1400" b="1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No</a:t>
            </a:r>
            <a:r>
              <a:rPr lang="en-US" sz="1400" b="1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button</a:t>
            </a:r>
            <a:r>
              <a:rPr lang="en-US" sz="1400" b="1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hu-HU" sz="1400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hu-HU" sz="1400" dirty="0" smtClean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my-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modal</a:t>
            </a:r>
            <a:r>
              <a:rPr lang="hu-HU" sz="1400" dirty="0" smtClean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1400" dirty="0">
              <a:solidFill>
                <a:srgbClr val="C0504D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67094" y="1502807"/>
            <a:ext cx="341684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highlight>
                  <a:srgbClr val="E8F2FE"/>
                </a:highlight>
                <a:latin typeface="Monaco"/>
              </a:rPr>
              <a:t>div class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sz="14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'background'&gt;&lt;/</a:t>
            </a:r>
            <a:r>
              <a:rPr lang="en-US" sz="1400" b="1" dirty="0">
                <a:solidFill>
                  <a:srgbClr val="17375E"/>
                </a:solidFill>
                <a:highlight>
                  <a:srgbClr val="E8F2FE"/>
                </a:highlight>
                <a:latin typeface="Monaco"/>
              </a:rPr>
              <a:t>div</a:t>
            </a:r>
            <a:r>
              <a:rPr lang="en-US" sz="14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1400" dirty="0">
                <a:solidFill>
                  <a:srgbClr val="17375E"/>
                </a:solidFill>
                <a:highlight>
                  <a:srgbClr val="FFFFFF"/>
                </a:highlight>
                <a:latin typeface="Monaco"/>
              </a:rPr>
              <a:t>div class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'modal-container'&gt;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1400" dirty="0">
                <a:solidFill>
                  <a:srgbClr val="17375E"/>
                </a:solidFill>
                <a:highlight>
                  <a:srgbClr val="FFFFFF"/>
                </a:highlight>
                <a:latin typeface="Monaco"/>
              </a:rPr>
              <a:t>h3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{{title}}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1400" dirty="0">
                <a:solidFill>
                  <a:srgbClr val="17375E"/>
                </a:solidFill>
                <a:highlight>
                  <a:srgbClr val="FFFFFF"/>
                </a:highlight>
                <a:latin typeface="Monaco"/>
              </a:rPr>
              <a:t>h3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1400" b="1" dirty="0" smtClean="0">
                <a:solidFill>
                  <a:srgbClr val="17375E"/>
                </a:solidFill>
                <a:highlight>
                  <a:srgbClr val="FFFFFF"/>
                </a:highlight>
                <a:latin typeface="Monaco"/>
              </a:rPr>
              <a:t>content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&gt;empty&lt;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sz="1400" b="1" dirty="0">
                <a:solidFill>
                  <a:srgbClr val="17375E"/>
                </a:solidFill>
                <a:highlight>
                  <a:srgbClr val="FFFFFF"/>
                </a:highlight>
                <a:latin typeface="Monaco"/>
              </a:rPr>
              <a:t>content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1400" dirty="0">
                <a:solidFill>
                  <a:srgbClr val="17375E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 flipV="1">
            <a:off x="2666503" y="3114354"/>
            <a:ext cx="3549802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66501" y="3080935"/>
            <a:ext cx="36323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my-modal title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sz="1400" b="1" dirty="0">
                <a:solidFill>
                  <a:srgbClr val="C0504D"/>
                </a:solidFill>
                <a:highlight>
                  <a:srgbClr val="E8F2FE"/>
                </a:highlight>
                <a:latin typeface="Monaco"/>
              </a:rPr>
              <a:t>"Wanna Save?"&gt;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  &lt;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highlight>
                  <a:srgbClr val="E8F2FE"/>
                </a:highlight>
                <a:latin typeface="Monaco"/>
              </a:rPr>
              <a:t>div class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sz="14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'background'&gt;&lt;/</a:t>
            </a:r>
            <a:r>
              <a:rPr lang="en-US" sz="1400" b="1" dirty="0">
                <a:solidFill>
                  <a:srgbClr val="17375E"/>
                </a:solidFill>
                <a:highlight>
                  <a:srgbClr val="E8F2FE"/>
                </a:highlight>
                <a:latin typeface="Monaco"/>
              </a:rPr>
              <a:t>div</a:t>
            </a:r>
            <a:r>
              <a:rPr lang="en-US" sz="14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  &lt;</a:t>
            </a:r>
            <a:r>
              <a:rPr lang="en-US" sz="1400" dirty="0">
                <a:solidFill>
                  <a:srgbClr val="17375E"/>
                </a:solidFill>
                <a:highlight>
                  <a:srgbClr val="FFFFFF"/>
                </a:highlight>
                <a:latin typeface="Monaco"/>
              </a:rPr>
              <a:t>div class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'modal-container'&gt;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1400" dirty="0">
                <a:solidFill>
                  <a:srgbClr val="17375E"/>
                </a:solidFill>
                <a:highlight>
                  <a:srgbClr val="FFFFFF"/>
                </a:highlight>
                <a:latin typeface="Monaco"/>
              </a:rPr>
              <a:t>h3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{{title}}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1400" dirty="0">
                <a:solidFill>
                  <a:srgbClr val="17375E"/>
                </a:solidFill>
                <a:highlight>
                  <a:srgbClr val="FFFFFF"/>
                </a:highlight>
                <a:latin typeface="Monaco"/>
              </a:rPr>
              <a:t>h3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400" dirty="0" smtClean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p</a:t>
            </a:r>
            <a:r>
              <a:rPr lang="en-US" sz="1400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Save?</a:t>
            </a:r>
            <a:r>
              <a:rPr lang="en-US" sz="1400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p</a:t>
            </a:r>
            <a:r>
              <a:rPr lang="en-US" sz="1400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400" dirty="0" smtClean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button</a:t>
            </a:r>
            <a:r>
              <a:rPr lang="en-US" sz="1400" b="1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Yes</a:t>
            </a:r>
            <a:r>
              <a:rPr lang="en-US" sz="1400" b="1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button</a:t>
            </a:r>
            <a:r>
              <a:rPr lang="en-US" sz="1400" b="1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400" dirty="0" smtClean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button</a:t>
            </a:r>
            <a:r>
              <a:rPr lang="en-US" sz="1400" b="1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No</a:t>
            </a:r>
            <a:r>
              <a:rPr lang="en-US" sz="1400" b="1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button</a:t>
            </a:r>
            <a:r>
              <a:rPr lang="en-US" sz="1400" b="1" dirty="0" smtClean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  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sz="1400" dirty="0">
                <a:solidFill>
                  <a:srgbClr val="17375E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1400" dirty="0"/>
          </a:p>
          <a:p>
            <a:r>
              <a:rPr lang="hu-HU" sz="1400" dirty="0" smtClean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hu-HU" sz="1400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my-modal</a:t>
            </a:r>
            <a:r>
              <a:rPr lang="hu-HU" sz="1400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1400" dirty="0">
              <a:solidFill>
                <a:srgbClr val="C0504D"/>
              </a:solidFill>
            </a:endParaRPr>
          </a:p>
        </p:txBody>
      </p:sp>
      <p:cxnSp>
        <p:nvCxnSpPr>
          <p:cNvPr id="15" name="Straight Arrow Connector 14"/>
          <p:cNvCxnSpPr>
            <a:endCxn id="13" idx="2"/>
          </p:cNvCxnSpPr>
          <p:nvPr/>
        </p:nvCxnSpPr>
        <p:spPr>
          <a:xfrm>
            <a:off x="3883527" y="2716265"/>
            <a:ext cx="557877" cy="3980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3" idx="2"/>
          </p:cNvCxnSpPr>
          <p:nvPr/>
        </p:nvCxnSpPr>
        <p:spPr>
          <a:xfrm flipH="1">
            <a:off x="4441404" y="2716265"/>
            <a:ext cx="538333" cy="3980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97175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flipV="1">
            <a:off x="4686367" y="1546714"/>
            <a:ext cx="4261653" cy="11079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168822" y="1546714"/>
            <a:ext cx="4261653" cy="11079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9144000" cy="111684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416783"/>
            <a:ext cx="8363520" cy="5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&lt;content&gt;DEFAULT&lt;/content&gt;</a:t>
            </a:r>
            <a:endParaRPr lang="en-US" sz="280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8822" y="1187478"/>
            <a:ext cx="181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Light / User DOM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86367" y="1180303"/>
            <a:ext cx="147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Shadow DOM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8822" y="1546714"/>
            <a:ext cx="4340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my-modal title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b="1" dirty="0">
                <a:solidFill>
                  <a:srgbClr val="C0504D"/>
                </a:solidFill>
                <a:highlight>
                  <a:srgbClr val="E8F2FE"/>
                </a:highlight>
                <a:latin typeface="Monaco"/>
              </a:rPr>
              <a:t>"Wanna Save?"&gt;</a:t>
            </a:r>
          </a:p>
          <a:p>
            <a:r>
              <a:rPr lang="hu-HU" dirty="0" smtClean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my-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modal</a:t>
            </a:r>
            <a:r>
              <a:rPr lang="hu-HU" dirty="0" smtClean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86366" y="1536227"/>
            <a:ext cx="341684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highlight>
                  <a:srgbClr val="E8F2FE"/>
                </a:highlight>
                <a:latin typeface="Monaco"/>
              </a:rPr>
              <a:t>div class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sz="14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'background'&gt;&lt;/</a:t>
            </a:r>
            <a:r>
              <a:rPr lang="en-US" sz="1400" b="1" dirty="0">
                <a:solidFill>
                  <a:srgbClr val="17375E"/>
                </a:solidFill>
                <a:highlight>
                  <a:srgbClr val="E8F2FE"/>
                </a:highlight>
                <a:latin typeface="Monaco"/>
              </a:rPr>
              <a:t>div</a:t>
            </a:r>
            <a:r>
              <a:rPr lang="en-US" sz="14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1400" dirty="0">
                <a:solidFill>
                  <a:srgbClr val="17375E"/>
                </a:solidFill>
                <a:highlight>
                  <a:srgbClr val="FFFFFF"/>
                </a:highlight>
                <a:latin typeface="Monaco"/>
              </a:rPr>
              <a:t>div class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'modal-container'&gt;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1400" dirty="0">
                <a:solidFill>
                  <a:srgbClr val="17375E"/>
                </a:solidFill>
                <a:highlight>
                  <a:srgbClr val="FFFFFF"/>
                </a:highlight>
                <a:latin typeface="Monaco"/>
              </a:rPr>
              <a:t>h3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{{title}}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1400" dirty="0">
                <a:solidFill>
                  <a:srgbClr val="17375E"/>
                </a:solidFill>
                <a:highlight>
                  <a:srgbClr val="FFFFFF"/>
                </a:highlight>
                <a:latin typeface="Monaco"/>
              </a:rPr>
              <a:t>h3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1400" b="1" dirty="0">
                <a:solidFill>
                  <a:srgbClr val="17375E"/>
                </a:solidFill>
                <a:highlight>
                  <a:srgbClr val="FFFFFF"/>
                </a:highlight>
                <a:latin typeface="Monaco"/>
              </a:rPr>
              <a:t>content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&gt;empty&lt;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sz="1400" b="1" dirty="0">
                <a:solidFill>
                  <a:srgbClr val="17375E"/>
                </a:solidFill>
                <a:highlight>
                  <a:srgbClr val="FFFFFF"/>
                </a:highlight>
                <a:latin typeface="Monaco"/>
              </a:rPr>
              <a:t>content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1400" dirty="0">
                <a:solidFill>
                  <a:srgbClr val="17375E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 flipV="1">
            <a:off x="2338986" y="3114354"/>
            <a:ext cx="4261653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38985" y="3114354"/>
            <a:ext cx="434032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my-modal title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b="1" dirty="0">
                <a:solidFill>
                  <a:srgbClr val="C0504D"/>
                </a:solidFill>
                <a:highlight>
                  <a:srgbClr val="E8F2FE"/>
                </a:highlight>
                <a:latin typeface="Monaco"/>
              </a:rPr>
              <a:t>"Wanna Save?"&gt;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ighlight>
                  <a:srgbClr val="E8F2FE"/>
                </a:highlight>
                <a:latin typeface="Monaco"/>
              </a:rPr>
              <a:t>div class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'background'&gt;&lt;/</a:t>
            </a:r>
            <a:r>
              <a:rPr lang="en-US" b="1" dirty="0">
                <a:solidFill>
                  <a:srgbClr val="17375E"/>
                </a:solidFill>
                <a:highlight>
                  <a:srgbClr val="E8F2FE"/>
                </a:highlight>
                <a:latin typeface="Monaco"/>
              </a:rPr>
              <a:t>div</a:t>
            </a:r>
            <a:r>
              <a:rPr lang="en-US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17375E"/>
                </a:solidFill>
                <a:highlight>
                  <a:srgbClr val="FFFFFF"/>
                </a:highlight>
                <a:latin typeface="Monaco"/>
              </a:rPr>
              <a:t>div 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'modal-container'&gt;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17375E"/>
                </a:solidFill>
                <a:highlight>
                  <a:srgbClr val="FFFFFF"/>
                </a:highlight>
                <a:latin typeface="Monaco"/>
              </a:rPr>
              <a:t>h3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{{title}}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dirty="0">
                <a:solidFill>
                  <a:srgbClr val="17375E"/>
                </a:solidFill>
                <a:highlight>
                  <a:srgbClr val="FFFFFF"/>
                </a:highlight>
                <a:latin typeface="Monaco"/>
              </a:rPr>
              <a:t>h3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empty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dirty="0">
                <a:solidFill>
                  <a:srgbClr val="17375E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dirty="0"/>
          </a:p>
          <a:p>
            <a:r>
              <a:rPr lang="hu-HU" dirty="0" smtClean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hu-HU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my-modal</a:t>
            </a:r>
            <a:r>
              <a:rPr lang="hu-HU" dirty="0">
                <a:solidFill>
                  <a:srgbClr val="C0504D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dirty="0">
              <a:solidFill>
                <a:srgbClr val="C0504D"/>
              </a:solidFill>
            </a:endParaRPr>
          </a:p>
        </p:txBody>
      </p:sp>
      <p:cxnSp>
        <p:nvCxnSpPr>
          <p:cNvPr id="15" name="Straight Arrow Connector 14"/>
          <p:cNvCxnSpPr>
            <a:endCxn id="13" idx="2"/>
          </p:cNvCxnSpPr>
          <p:nvPr/>
        </p:nvCxnSpPr>
        <p:spPr>
          <a:xfrm>
            <a:off x="3869278" y="2654710"/>
            <a:ext cx="600534" cy="459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3" idx="2"/>
          </p:cNvCxnSpPr>
          <p:nvPr/>
        </p:nvCxnSpPr>
        <p:spPr>
          <a:xfrm flipH="1">
            <a:off x="4469812" y="2654710"/>
            <a:ext cx="571080" cy="459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38986" y="2758430"/>
            <a:ext cx="172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Composed 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799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795709"/>
            <a:ext cx="9144000" cy="1116842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36600"/>
            <a:ext cx="9144000" cy="7007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overview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163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"/>
            <a:ext cx="9144000" cy="1116842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7899"/>
            <a:ext cx="9144000" cy="7007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can.view.Scope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1500839"/>
            <a:ext cx="837622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highlight>
                  <a:srgbClr val="E8F2FE"/>
                </a:highlight>
              </a:rPr>
              <a:t>Create a linked list of contexts representing a hierarchical lookup path.</a:t>
            </a:r>
            <a:endParaRPr lang="en-US" sz="2800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800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new 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can.view.Scope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(context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[parentScope]) </a:t>
            </a:r>
            <a:r>
              <a:rPr lang="en-US" sz="20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&gt; scope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2114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30925" y="211657"/>
            <a:ext cx="8749503" cy="4492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Template:</a:t>
            </a:r>
          </a:p>
          <a:p>
            <a:endParaRPr lang="fi-FI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{{#siblings}}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{{.}} {{name.last}}</a:t>
            </a:r>
            <a:r>
              <a:rPr lang="en-US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</a:t>
            </a:r>
            <a:r>
              <a:rPr lang="en-US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siblings}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endParaRPr lang="fi-FI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</a:t>
            </a:r>
            <a:endParaRPr lang="fi-FI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b="1" dirty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name: {first: </a:t>
            </a:r>
            <a:r>
              <a:rPr lang="en-US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"Justin"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last: </a:t>
            </a:r>
            <a:r>
              <a:rPr lang="en-US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"Meyer"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siblings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[</a:t>
            </a:r>
            <a:r>
              <a:rPr lang="en-US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"Kim"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Logan"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endParaRPr lang="en-US" dirty="0">
              <a:latin typeface="Monaco"/>
            </a:endParaRPr>
          </a:p>
          <a:p>
            <a:r>
              <a:rPr lang="fi-FI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Result:</a:t>
            </a:r>
            <a:endParaRPr lang="fi-FI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pc="-15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pc="-15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li</a:t>
            </a:r>
            <a:r>
              <a:rPr lang="en-US" spc="-15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Kim Meyer</a:t>
            </a:r>
            <a:r>
              <a:rPr lang="en-US" spc="-15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&lt;/</a:t>
            </a:r>
            <a:r>
              <a:rPr lang="en-US" spc="-15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li</a:t>
            </a:r>
            <a:r>
              <a:rPr lang="en-US" spc="-15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 &lt;</a:t>
            </a:r>
            <a:r>
              <a:rPr lang="en-US" spc="-15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li</a:t>
            </a:r>
            <a:r>
              <a:rPr lang="en-US" spc="-15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Logan Meyer</a:t>
            </a:r>
            <a:r>
              <a:rPr lang="en-US" spc="-15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&lt;/</a:t>
            </a:r>
            <a:r>
              <a:rPr lang="en-US" spc="-15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li</a:t>
            </a:r>
            <a:r>
              <a:rPr lang="en-US" spc="-15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21573404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7893" y="2228857"/>
            <a:ext cx="564828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&lt;ul&gt;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{</a:t>
            </a:r>
            <a:r>
              <a:rPr lang="en-US" sz="15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{#siblings}}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5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15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{{.}} {{name.last}}</a:t>
            </a:r>
            <a:r>
              <a:rPr lang="en-US" sz="15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15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{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  <a:r>
              <a:rPr lang="en-US" sz="15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siblings}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&lt;/ul&gt;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217518" y="268083"/>
            <a:ext cx="4913545" cy="1587194"/>
            <a:chOff x="217517" y="357443"/>
            <a:chExt cx="4913545" cy="2116258"/>
          </a:xfrm>
        </p:grpSpPr>
        <p:sp>
          <p:nvSpPr>
            <p:cNvPr id="7" name="Oval 6"/>
            <p:cNvSpPr/>
            <p:nvPr/>
          </p:nvSpPr>
          <p:spPr>
            <a:xfrm>
              <a:off x="864187" y="512513"/>
              <a:ext cx="705605" cy="705523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363651" y="512513"/>
              <a:ext cx="705605" cy="705523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38220" y="495943"/>
              <a:ext cx="1292842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5C00"/>
                  </a:solidFill>
                  <a:highlight>
                    <a:srgbClr val="FFFFFF"/>
                  </a:highlight>
                  <a:latin typeface="Monaco"/>
                </a:rPr>
                <a:t>"Justin"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8" idx="6"/>
              <a:endCxn id="10" idx="1"/>
            </p:cNvCxnSpPr>
            <p:nvPr/>
          </p:nvCxnSpPr>
          <p:spPr>
            <a:xfrm flipV="1">
              <a:off x="3069256" y="742164"/>
              <a:ext cx="768964" cy="123111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872500" y="865275"/>
              <a:ext cx="1154320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5C00"/>
                  </a:solidFill>
                  <a:highlight>
                    <a:srgbClr val="FFFFFF"/>
                  </a:highlight>
                  <a:latin typeface="Monaco"/>
                </a:rPr>
                <a:t>"Meyer"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8" idx="6"/>
              <a:endCxn id="13" idx="1"/>
            </p:cNvCxnSpPr>
            <p:nvPr/>
          </p:nvCxnSpPr>
          <p:spPr>
            <a:xfrm>
              <a:off x="3069256" y="865275"/>
              <a:ext cx="803244" cy="246221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6"/>
              <a:endCxn id="8" idx="2"/>
            </p:cNvCxnSpPr>
            <p:nvPr/>
          </p:nvCxnSpPr>
          <p:spPr>
            <a:xfrm>
              <a:off x="1569792" y="865275"/>
              <a:ext cx="793859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1672426" y="512514"/>
              <a:ext cx="5540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Monaco"/>
                </a:rPr>
                <a:t>name</a:t>
              </a:r>
              <a:endParaRPr lang="en-US" sz="12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93237" y="1615695"/>
              <a:ext cx="745643" cy="667039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030218" y="1257590"/>
              <a:ext cx="9234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Monaco"/>
                </a:rPr>
                <a:t>siblings</a:t>
              </a:r>
              <a:endParaRPr lang="en-US" sz="1200" dirty="0"/>
            </a:p>
          </p:txBody>
        </p:sp>
        <p:cxnSp>
          <p:nvCxnSpPr>
            <p:cNvPr id="23" name="Straight Arrow Connector 22"/>
            <p:cNvCxnSpPr>
              <a:stCxn id="7" idx="6"/>
              <a:endCxn id="21" idx="1"/>
            </p:cNvCxnSpPr>
            <p:nvPr/>
          </p:nvCxnSpPr>
          <p:spPr>
            <a:xfrm>
              <a:off x="1569792" y="865275"/>
              <a:ext cx="823445" cy="108394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3877163" y="1534589"/>
              <a:ext cx="877276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5C00"/>
                  </a:solidFill>
                  <a:highlight>
                    <a:srgbClr val="FFFFFF"/>
                  </a:highlight>
                  <a:latin typeface="Monaco"/>
                </a:rPr>
                <a:t>"Kim"</a:t>
              </a:r>
              <a:endParaRPr lang="en-US" dirty="0"/>
            </a:p>
          </p:txBody>
        </p:sp>
        <p:cxnSp>
          <p:nvCxnSpPr>
            <p:cNvPr id="27" name="Straight Arrow Connector 26"/>
            <p:cNvCxnSpPr>
              <a:stCxn id="21" idx="3"/>
              <a:endCxn id="26" idx="1"/>
            </p:cNvCxnSpPr>
            <p:nvPr/>
          </p:nvCxnSpPr>
          <p:spPr>
            <a:xfrm flipV="1">
              <a:off x="3138880" y="1780811"/>
              <a:ext cx="738283" cy="168404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3900265" y="1949215"/>
              <a:ext cx="1154320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5C00"/>
                  </a:solidFill>
                  <a:highlight>
                    <a:srgbClr val="FFFFFF"/>
                  </a:highlight>
                  <a:latin typeface="Monaco"/>
                </a:rPr>
                <a:t>"Logan"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1" idx="3"/>
              <a:endCxn id="28" idx="1"/>
            </p:cNvCxnSpPr>
            <p:nvPr/>
          </p:nvCxnSpPr>
          <p:spPr>
            <a:xfrm>
              <a:off x="3138880" y="1949214"/>
              <a:ext cx="761385" cy="246223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3043866" y="357443"/>
              <a:ext cx="6464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Monaco"/>
                </a:rPr>
                <a:t>first</a:t>
              </a:r>
              <a:endParaRPr lang="en-US" sz="12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119200" y="956629"/>
              <a:ext cx="5565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Monaco"/>
                </a:rPr>
                <a:t>last</a:t>
              </a:r>
              <a:endParaRPr lang="en-US" sz="12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20850" y="1480146"/>
              <a:ext cx="2770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Monaco"/>
                </a:rPr>
                <a:t>0</a:t>
              </a:r>
              <a:endParaRPr lang="en-US" sz="12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58975" y="2104369"/>
              <a:ext cx="2770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Monaco"/>
                </a:rPr>
                <a:t>1</a:t>
              </a:r>
              <a:endParaRPr lang="en-US" sz="12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17517" y="542110"/>
              <a:ext cx="5540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Monaco"/>
                </a:rPr>
                <a:t>data</a:t>
              </a:r>
              <a:endParaRPr lang="en-US" sz="1200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217517" y="874642"/>
              <a:ext cx="646670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/>
          <p:cNvSpPr/>
          <p:nvPr/>
        </p:nvSpPr>
        <p:spPr>
          <a:xfrm>
            <a:off x="219725" y="373427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ul</a:t>
            </a:r>
            <a:r>
              <a:rPr lang="en-US" sz="20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20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Logan Meyer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ul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2000" dirty="0"/>
          </a:p>
        </p:txBody>
      </p:sp>
      <p:sp>
        <p:nvSpPr>
          <p:cNvPr id="57" name="Rectangle 56"/>
          <p:cNvSpPr/>
          <p:nvPr/>
        </p:nvSpPr>
        <p:spPr>
          <a:xfrm>
            <a:off x="219725" y="2246117"/>
            <a:ext cx="5091558" cy="1223412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5992661" y="1875694"/>
            <a:ext cx="2474600" cy="1704077"/>
            <a:chOff x="5992661" y="2500924"/>
            <a:chExt cx="2474600" cy="2272103"/>
          </a:xfrm>
        </p:grpSpPr>
        <p:sp>
          <p:nvSpPr>
            <p:cNvPr id="62" name="Left Bracket 61"/>
            <p:cNvSpPr/>
            <p:nvPr/>
          </p:nvSpPr>
          <p:spPr>
            <a:xfrm rot="5400000">
              <a:off x="7103100" y="1870426"/>
              <a:ext cx="253721" cy="2474600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Left Bracket 62"/>
            <p:cNvSpPr/>
            <p:nvPr/>
          </p:nvSpPr>
          <p:spPr>
            <a:xfrm rot="5400000" flipH="1">
              <a:off x="7072936" y="3378703"/>
              <a:ext cx="314049" cy="2474600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660938" y="2500924"/>
              <a:ext cx="933369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Scope</a:t>
              </a:r>
              <a:endParaRPr lang="en-US" sz="2400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6855553" y="2790236"/>
            <a:ext cx="738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data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6140620" y="2482172"/>
            <a:ext cx="2262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data.siblings.0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523745" y="2491298"/>
            <a:ext cx="2157554" cy="267873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889846" y="2749551"/>
            <a:ext cx="4352837" cy="221474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6721877" y="66029"/>
            <a:ext cx="5091558" cy="1223412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1496971" y="2753691"/>
            <a:ext cx="866681" cy="217334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2402860" y="2740288"/>
            <a:ext cx="1997551" cy="230737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1294009" y="4056677"/>
            <a:ext cx="6464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Kim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1871273" y="4063468"/>
            <a:ext cx="954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Meyer</a:t>
            </a:r>
            <a:endParaRPr lang="en-US" sz="2000" dirty="0"/>
          </a:p>
        </p:txBody>
      </p:sp>
      <p:sp>
        <p:nvSpPr>
          <p:cNvPr id="84" name="Rectangle 83"/>
          <p:cNvSpPr/>
          <p:nvPr/>
        </p:nvSpPr>
        <p:spPr>
          <a:xfrm>
            <a:off x="2684724" y="4056677"/>
            <a:ext cx="954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2000" dirty="0"/>
          </a:p>
        </p:txBody>
      </p:sp>
      <p:sp>
        <p:nvSpPr>
          <p:cNvPr id="85" name="Rectangle 84"/>
          <p:cNvSpPr/>
          <p:nvPr/>
        </p:nvSpPr>
        <p:spPr>
          <a:xfrm>
            <a:off x="6127221" y="2482531"/>
            <a:ext cx="2262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data.siblings.1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593101" y="2971025"/>
            <a:ext cx="2088198" cy="232689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6855553" y="2790236"/>
            <a:ext cx="738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225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98334E-8 7.28661E-7 L 0.00139 0.06037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30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7" grpId="0" animBg="1"/>
      <p:bldP spid="57" grpId="1" animBg="1"/>
      <p:bldP spid="65" grpId="0"/>
      <p:bldP spid="65" grpId="1"/>
      <p:bldP spid="65" grpId="2"/>
      <p:bldP spid="66" grpId="0"/>
      <p:bldP spid="66" grpId="1"/>
      <p:bldP spid="74" grpId="0" animBg="1"/>
      <p:bldP spid="74" grpId="1" animBg="1"/>
      <p:bldP spid="76" grpId="0" animBg="1"/>
      <p:bldP spid="76" grpId="1" animBg="1"/>
      <p:bldP spid="76" grpId="2" animBg="1"/>
      <p:bldP spid="76" grpId="3" animBg="1"/>
      <p:bldP spid="79" grpId="0" animBg="1"/>
      <p:bldP spid="79" grpId="1" animBg="1"/>
      <p:bldP spid="80" grpId="0" animBg="1"/>
      <p:bldP spid="80" grpId="1" animBg="1"/>
      <p:bldP spid="82" grpId="0"/>
      <p:bldP spid="83" grpId="0"/>
      <p:bldP spid="84" grpId="0"/>
      <p:bldP spid="85" grpId="0"/>
      <p:bldP spid="85" grpId="1"/>
      <p:bldP spid="86" grpId="0" animBg="1"/>
      <p:bldP spid="8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83315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142019"/>
            <a:ext cx="8363520" cy="5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can.view.Scope example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056329"/>
            <a:ext cx="7839360" cy="384816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16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 </a:t>
            </a:r>
            <a:r>
              <a:rPr lang="en-US" sz="16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data </a:t>
            </a:r>
            <a:r>
              <a:rPr lang="en-US" sz="16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sz="16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can.Map({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greeting: </a:t>
            </a:r>
            <a:r>
              <a:rPr lang="en-US" sz="16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"Howdy"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person: {name: </a:t>
            </a:r>
            <a:r>
              <a:rPr lang="en-US" sz="16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"stranger"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baseScope </a:t>
            </a:r>
            <a:r>
              <a:rPr lang="en-US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new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can.view.Scope( data )</a:t>
            </a:r>
            <a:r>
              <a:rPr lang="en-US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16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topScope </a:t>
            </a:r>
            <a:r>
              <a:rPr lang="en-US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new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can.view.Scope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                    data.attr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16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"person"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), </a:t>
            </a:r>
            <a:endParaRPr lang="en-US" sz="1600" b="1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                    baseScope )</a:t>
            </a:r>
            <a:r>
              <a:rPr lang="en-US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greeting </a:t>
            </a:r>
            <a:r>
              <a:rPr lang="en-US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topScope.compute(</a:t>
            </a:r>
            <a:r>
              <a:rPr lang="en-US" sz="16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"greeting"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),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name </a:t>
            </a:r>
            <a:r>
              <a:rPr lang="en-US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topScope.compute(</a:t>
            </a:r>
            <a:r>
              <a:rPr lang="en-US" sz="16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"name"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greeting()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"Howdy"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name()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"stranger"</a:t>
            </a:r>
            <a:endParaRPr lang="en-GB" sz="1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5678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"/>
            <a:ext cx="9144000" cy="1116842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7899"/>
            <a:ext cx="9144000" cy="7007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[scope]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1500839"/>
            <a:ext cx="818501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highlight>
                  <a:srgbClr val="E8F2FE"/>
                </a:highlight>
              </a:rPr>
              <a:t>Specifies the component’s view model and a can.Map used to render the template.</a:t>
            </a:r>
            <a:endParaRPr lang="en-US" sz="2800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can.Component.extend(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E8F2FE"/>
                </a:highlight>
                <a:latin typeface="Monaco"/>
              </a:rPr>
              <a:t>{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b="1" dirty="0">
                <a:solidFill>
                  <a:srgbClr val="376092"/>
                </a:solidFill>
                <a:highlight>
                  <a:srgbClr val="FFFFFF"/>
                </a:highlight>
                <a:latin typeface="Monaco"/>
              </a:rPr>
              <a:t>scope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Object </a:t>
            </a:r>
            <a:r>
              <a:rPr lang="en-US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| </a:t>
            </a:r>
          </a:p>
          <a:p>
            <a:r>
              <a:rPr lang="en-US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can.Map </a:t>
            </a:r>
            <a:r>
              <a:rPr lang="en-US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| </a:t>
            </a:r>
          </a:p>
          <a:p>
            <a:r>
              <a:rPr lang="en-US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scopeHandler(</a:t>
            </a:r>
            <a:r>
              <a:rPr lang="en-US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attrs</a:t>
            </a:r>
            <a:r>
              <a:rPr lang="en-US" spc="-15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parentScope</a:t>
            </a:r>
            <a:r>
              <a:rPr lang="en-US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el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82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11684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416783"/>
            <a:ext cx="8363520" cy="5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scope: </a:t>
            </a:r>
            <a:r>
              <a:rPr lang="en-US" sz="2800" b="1" spc="-150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800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attrs, parentScope, el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endParaRPr lang="en-US" sz="280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18827"/>
            <a:ext cx="7839360" cy="32857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can.Component.extend({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tag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8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"add-data"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scope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8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28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2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new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can.Map(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name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8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8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CanJS"</a:t>
            </a:r>
          </a:p>
          <a:p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}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GB" sz="28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23547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11684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416783"/>
            <a:ext cx="8363520" cy="5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scope: can.Map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endParaRPr lang="en-US" sz="280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18827"/>
            <a:ext cx="7839360" cy="32857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0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CounterViewModel </a:t>
            </a:r>
            <a:r>
              <a:rPr lang="en-US" sz="20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can.Map.extend({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count: </a:t>
            </a:r>
            <a:r>
              <a:rPr lang="en-US" sz="20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add: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this.attr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"count"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this.attr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"count"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en-US" sz="20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can.Component.extend({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tag: 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"counter"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scope: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CounterViewModel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GB" sz="20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86996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11684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416783"/>
            <a:ext cx="8363520" cy="5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scope: Object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endParaRPr lang="en-US" sz="280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18827"/>
            <a:ext cx="7839360" cy="32857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can.Component.extend({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tag: 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"counter"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ro-R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scope: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count: </a:t>
            </a:r>
            <a:r>
              <a:rPr lang="en-US" sz="20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add: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this.attr(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"count"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this.attr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"count"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en-US" sz="20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GB" sz="20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8495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11684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416783"/>
            <a:ext cx="8363520" cy="5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scope.method( context, scope )</a:t>
            </a:r>
            <a:endParaRPr lang="en-US" sz="280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18827"/>
            <a:ext cx="7839360" cy="32857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can.Component.extend({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tag: </a:t>
            </a:r>
            <a:r>
              <a:rPr lang="en-US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"counter"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ro-RO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scope: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count: </a:t>
            </a:r>
            <a:r>
              <a:rPr lang="en-US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numbers: [</a:t>
            </a:r>
            <a:r>
              <a:rPr lang="en-US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3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4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5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add: </a:t>
            </a:r>
            <a:r>
              <a:rPr lang="en-US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(context, scope){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this.attr(</a:t>
            </a:r>
            <a:r>
              <a:rPr lang="en-US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"count"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this.attr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"count"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context)</a:t>
            </a:r>
            <a:r>
              <a:rPr lang="en-US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 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	prettyCount: </a:t>
            </a:r>
            <a:r>
              <a:rPr lang="en-US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function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(context, scope){…}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GB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23281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92866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0305"/>
            <a:ext cx="9144000" cy="7007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Instantiate API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1086771"/>
            <a:ext cx="81850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&lt; TAG [ATTR-NAME="{KEY}|ATTR-VALUE"] </a:t>
            </a:r>
            <a:r>
              <a:rPr lang="en-US" sz="3200" dirty="0" smtClean="0"/>
              <a:t>&gt;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custom-tag </a:t>
            </a:r>
            <a:r>
              <a:rPr lang="en-US" sz="2000" dirty="0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property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sz="20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"value"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		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     </a:t>
            </a:r>
            <a:r>
              <a:rPr lang="en-US" sz="2000" dirty="0" smtClean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property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"{value}"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		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     </a:t>
            </a:r>
            <a:r>
              <a:rPr lang="en-US" sz="2000" dirty="0" smtClean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property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"{{value}}"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b="1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custom-tag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endParaRPr lang="en-US" sz="2000" b="1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000" b="1" dirty="0" smtClean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000" b="1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ATTR-NAME !== "id" | "class"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475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11684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262851"/>
            <a:ext cx="8363520" cy="5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err="1" smtClean="0">
                <a:solidFill>
                  <a:srgbClr val="000000"/>
                </a:solidFill>
                <a:latin typeface="Lato Regular"/>
                <a:cs typeface="Lato Regular"/>
              </a:rPr>
              <a:t>can.route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18827"/>
            <a:ext cx="7839360" cy="32857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800" dirty="0" smtClean="0"/>
              <a:t>Connects a </a:t>
            </a:r>
            <a:r>
              <a:rPr lang="en-US" sz="2800" dirty="0" err="1" smtClean="0"/>
              <a:t>can.Map</a:t>
            </a:r>
            <a:r>
              <a:rPr lang="en-US" sz="2800" dirty="0" smtClean="0"/>
              <a:t> instance to the URL by translating changes in the URL to changes on the </a:t>
            </a:r>
            <a:r>
              <a:rPr lang="en-US" sz="2800" dirty="0" err="1" smtClean="0"/>
              <a:t>can.Map</a:t>
            </a:r>
            <a:r>
              <a:rPr lang="en-US" sz="2800" dirty="0" smtClean="0"/>
              <a:t> and vice versa.</a:t>
            </a: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457200" indent="-457200">
              <a:buFont typeface="Arial"/>
              <a:buChar char="•"/>
            </a:pPr>
            <a:endParaRPr lang="en-US" sz="2800" dirty="0" smtClean="0"/>
          </a:p>
          <a:p>
            <a:r>
              <a:rPr lang="en-US" sz="2800" dirty="0" smtClean="0"/>
              <a:t>.</a:t>
            </a:r>
            <a:endParaRPr lang="en-GB" sz="2800" i="1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67093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11684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176258"/>
            <a:ext cx="8363520" cy="78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4400" dirty="0" smtClean="0">
                <a:solidFill>
                  <a:srgbClr val="000000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Instantiate Attributes</a:t>
            </a:r>
            <a:endParaRPr lang="en-US" sz="4400" dirty="0"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18827"/>
            <a:ext cx="8333103" cy="32857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400" dirty="0" smtClean="0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property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sz="24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value"</a:t>
            </a:r>
          </a:p>
          <a:p>
            <a:endParaRPr lang="en-US" sz="2400" b="1" dirty="0" smtClean="0">
              <a:solidFill>
                <a:srgbClr val="0000FF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400" b="1" dirty="0">
              <a:solidFill>
                <a:srgbClr val="0000FF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400" dirty="0" smtClean="0">
              <a:solidFill>
                <a:srgbClr val="FF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dirty="0" smtClean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property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{{key}}"</a:t>
            </a:r>
          </a:p>
          <a:p>
            <a:endParaRPr lang="en-US" sz="2400" b="1" dirty="0" smtClean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dirty="0" smtClean="0">
              <a:solidFill>
                <a:srgbClr val="FF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dirty="0" smtClean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property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"{key}"</a:t>
            </a:r>
          </a:p>
          <a:p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88975" y="1402213"/>
            <a:ext cx="478153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Lato Regular"/>
                <a:cs typeface="Lato Regular"/>
              </a:rPr>
              <a:t>Cross bind to attribute</a:t>
            </a:r>
            <a:endParaRPr lang="en-US" sz="2400" dirty="0">
              <a:solidFill>
                <a:srgbClr val="000000"/>
              </a:solidFill>
              <a:highlight>
                <a:srgbClr val="E8F2FE"/>
              </a:highlight>
              <a:latin typeface="Lato Regular"/>
              <a:cs typeface="Lato Regular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E8F2FE"/>
              </a:highlight>
              <a:latin typeface="Lato Regular"/>
              <a:cs typeface="Lato Regular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E8F2FE"/>
              </a:highlight>
              <a:latin typeface="Lato Regular"/>
              <a:cs typeface="Lato Regular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Lato Regular"/>
                <a:cs typeface="Lato Regular"/>
              </a:rPr>
              <a:t>Cross bind to attribute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Attribute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live to key value in scope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Cross bind to key value in scope</a:t>
            </a:r>
          </a:p>
        </p:txBody>
      </p:sp>
    </p:spTree>
    <p:extLst>
      <p:ext uri="{BB962C8B-B14F-4D97-AF65-F5344CB8AC3E}">
        <p14:creationId xmlns:p14="http://schemas.microsoft.com/office/powerpoint/2010/main" val="51199733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11684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176258"/>
            <a:ext cx="8363520" cy="78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4400" dirty="0" smtClean="0">
                <a:solidFill>
                  <a:srgbClr val="000000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Camelized and Cross bound </a:t>
            </a:r>
            <a:endParaRPr lang="en-US" sz="4400" dirty="0"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18827"/>
            <a:ext cx="8333103" cy="32857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400" dirty="0" smtClean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plate-name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"{key}"</a:t>
            </a:r>
          </a:p>
          <a:p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88976" y="1402213"/>
            <a:ext cx="44993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Sets </a:t>
            </a:r>
            <a:r>
              <a:rPr lang="en-US" sz="2400" dirty="0" smtClean="0">
                <a:solidFill>
                  <a:schemeClr val="accent2"/>
                </a:solidFill>
                <a:highlight>
                  <a:srgbClr val="FFFFFF"/>
                </a:highlight>
                <a:latin typeface="Monaco"/>
                <a:cs typeface="Monaco"/>
              </a:rPr>
              <a:t>plateName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 on the scope.</a:t>
            </a:r>
          </a:p>
          <a:p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Updating </a:t>
            </a:r>
            <a:r>
              <a:rPr lang="en-US" sz="2400" dirty="0">
                <a:solidFill>
                  <a:schemeClr val="accent2"/>
                </a:solidFill>
                <a:highlight>
                  <a:srgbClr val="FFFFFF"/>
                </a:highlight>
                <a:latin typeface="Monaco"/>
                <a:cs typeface="Monaco"/>
              </a:rPr>
              <a:t>plateName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 updates the value pointed at by key.</a:t>
            </a:r>
          </a:p>
        </p:txBody>
      </p:sp>
      <p:pic>
        <p:nvPicPr>
          <p:cNvPr id="6" name="Picture 5" descr="127_0_0_1_8125_canjsmeetups_6_component_instantiate_3_html_and_Mozilla_Firef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901" y="3073211"/>
            <a:ext cx="5467565" cy="192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94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92866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0305"/>
            <a:ext cx="9144000" cy="7007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solidFill>
                  <a:srgbClr val="C0504D"/>
                </a:solidFill>
                <a:latin typeface="Lato Regular"/>
                <a:cs typeface="Lato Regular"/>
              </a:rPr>
              <a:t>Secret</a:t>
            </a:r>
            <a:r>
              <a:rPr lang="en-US" sz="4400" b="1" spc="-150" dirty="0" smtClean="0">
                <a:latin typeface="Lato Regular"/>
                <a:cs typeface="Lato Regular"/>
              </a:rPr>
              <a:t> Instantiate API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1086771"/>
            <a:ext cx="8185019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new </a:t>
            </a:r>
            <a:r>
              <a:rPr lang="en-US" sz="32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Component( el,tagData )</a:t>
            </a:r>
            <a:r>
              <a:rPr lang="en-US" sz="32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app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$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400" b="1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"my-app"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)[</a:t>
            </a:r>
            <a:r>
              <a:rPr lang="en-US" sz="2400" b="1" dirty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0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]</a:t>
            </a:r>
          </a:p>
          <a:p>
            <a:endParaRPr lang="en-US" sz="2400" dirty="0">
              <a:latin typeface="Monaco"/>
            </a:endParaRPr>
          </a:p>
          <a:p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new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MyApp(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app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scope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new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can.view.Scope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options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new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can.view.Options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subtemplate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can.stache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(app.innerHTML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836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"/>
            <a:ext cx="9144000" cy="1116842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7899"/>
            <a:ext cx="9144000" cy="7007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[events]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1500839"/>
            <a:ext cx="81850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E8F2FE"/>
                </a:highlight>
                <a:latin typeface="Monaco"/>
              </a:rPr>
              <a:t>events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E8F2FE"/>
                </a:highlight>
                <a:latin typeface="Monaco"/>
              </a:rPr>
              <a:t>: {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Monaco"/>
              </a:rPr>
              <a:t>  "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Monaco"/>
              </a:rPr>
              <a:t>[{context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Monaco"/>
              </a:rPr>
              <a:t>} ][selector ]eventName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Monaco"/>
              </a:rPr>
              <a:t>":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Monaco"/>
              </a:rPr>
              <a:t>  </a:t>
            </a:r>
          </a:p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Monaco"/>
              </a:rPr>
              <a:t>     handler(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Monaco"/>
              </a:rPr>
              <a:t>context,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Monaco"/>
              </a:rPr>
              <a:t>event, [args])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endParaRPr lang="en-US" sz="28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click"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       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el, ev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=&gt;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endParaRPr lang="en-US" sz="2400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"li click"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el, ev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=&gt;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</a:t>
            </a:r>
          </a:p>
          <a:p>
            <a:r>
              <a:rPr lang="en-US" sz="2400" spc="-15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"{user.name</a:t>
            </a:r>
            <a:r>
              <a:rPr lang="en-US" sz="2400" spc="-15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} first"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(name,ev,newV,oldV)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=&gt;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8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20078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11684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416783"/>
            <a:ext cx="8363520" cy="5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inserted: function(el, ev){ … }</a:t>
            </a:r>
            <a:endParaRPr lang="en-US" sz="280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18827"/>
            <a:ext cx="7839360" cy="32857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can.Component.extend({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tag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"drivers"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can.view(</a:t>
            </a:r>
            <a:r>
              <a:rPr lang="en-US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"drivers-stache"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),</a:t>
            </a:r>
          </a:p>
          <a:p>
            <a:r>
              <a:rPr lang="ro-RO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scope</a:t>
            </a:r>
            <a:r>
              <a:rPr lang="ro-RO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{</a:t>
            </a:r>
          </a:p>
          <a:p>
            <a:r>
              <a:rPr lang="ro-RO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drivers</a:t>
            </a:r>
            <a:r>
              <a:rPr lang="ro-RO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ro-RO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new </a:t>
            </a:r>
            <a:r>
              <a:rPr lang="ro-RO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Driver.List()</a:t>
            </a:r>
          </a:p>
          <a:p>
            <a:r>
              <a:rPr lang="ro-RO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}</a:t>
            </a:r>
            <a:r>
              <a:rPr lang="ro-RO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ro-RO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events</a:t>
            </a:r>
            <a:r>
              <a:rPr lang="ro-RO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{</a:t>
            </a:r>
          </a:p>
          <a:p>
            <a:r>
              <a:rPr lang="ro-RO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inserted</a:t>
            </a:r>
            <a:r>
              <a:rPr lang="ro-RO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ro-RO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ro-RO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</a:t>
            </a:r>
            <a:r>
              <a:rPr lang="ro-RO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  <a:endParaRPr lang="ro-RO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ro-RO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this.scope.attr</a:t>
            </a:r>
            <a:r>
              <a:rPr lang="ro-RO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ro-RO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"drivers"</a:t>
            </a:r>
            <a:r>
              <a:rPr lang="ro-RO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r>
              <a:rPr lang="ro-RO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ro-RO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   .</a:t>
            </a:r>
            <a:r>
              <a:rPr lang="ro-RO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replace( Driver.findAll() )</a:t>
            </a:r>
            <a:r>
              <a:rPr lang="ro-RO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ro-RO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ro-RO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ro-RO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}</a:t>
            </a:r>
          </a:p>
          <a:p>
            <a:r>
              <a:rPr lang="ro-RO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ro-RO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GB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4315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11684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416783"/>
            <a:ext cx="8363520" cy="5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"{context} event": handler(el, ev, args)</a:t>
            </a:r>
            <a:endParaRPr lang="en-US" sz="280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18827"/>
            <a:ext cx="7839360" cy="32857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can.Component.extend({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tag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16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"dmvs"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ro-RO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scope</a:t>
            </a:r>
            <a:r>
              <a:rPr lang="ro-RO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{</a:t>
            </a:r>
          </a:p>
          <a:p>
            <a:r>
              <a:rPr lang="ro-RO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zipCode</a:t>
            </a:r>
            <a:r>
              <a:rPr lang="ro-RO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ro-RO" sz="1600" dirty="0">
                <a:solidFill>
                  <a:srgbClr val="800040"/>
                </a:solidFill>
                <a:highlight>
                  <a:srgbClr val="FFFFFF"/>
                </a:highlight>
                <a:latin typeface="Monaco"/>
              </a:rPr>
              <a:t>null</a:t>
            </a:r>
            <a:r>
              <a:rPr lang="ro-RO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ro-RO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dmvs</a:t>
            </a:r>
            <a:r>
              <a:rPr lang="ro-RO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ro-RO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new </a:t>
            </a:r>
            <a:r>
              <a:rPr lang="ro-RO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Dmv.List()</a:t>
            </a:r>
          </a:p>
          <a:p>
            <a:r>
              <a:rPr lang="ro-RO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}</a:t>
            </a:r>
            <a:r>
              <a:rPr lang="ro-RO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ro-RO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events</a:t>
            </a:r>
            <a:r>
              <a:rPr lang="ro-RO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{</a:t>
            </a:r>
          </a:p>
          <a:p>
            <a:r>
              <a:rPr lang="ro-RO" sz="1600" dirty="0" smtClean="0">
                <a:highlight>
                  <a:srgbClr val="FFFFFF"/>
                </a:highlight>
                <a:latin typeface="Monaco"/>
              </a:rPr>
              <a:t>    </a:t>
            </a:r>
            <a:r>
              <a:rPr lang="ro-RO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inserted: </a:t>
            </a:r>
            <a:r>
              <a:rPr lang="ro-RO" sz="16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ro-RO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</a:t>
            </a:r>
            <a:r>
              <a:rPr lang="ro-RO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 ... }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1600" dirty="0" smtClean="0"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16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16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{dmvs} length"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16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this.element.animate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({opacity: </a:t>
            </a:r>
            <a:r>
              <a:rPr lang="en-US" sz="16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</a:t>
            </a:r>
            <a:r>
              <a:rPr lang="en-US" sz="16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"slow"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16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600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ro-RO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</a:p>
          <a:p>
            <a:r>
              <a:rPr lang="ro-RO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ro-RO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}</a:t>
            </a:r>
          </a:p>
          <a:p>
            <a:r>
              <a:rPr lang="ro-RO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ro-RO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ro-RO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GB" sz="16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46598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"/>
            <a:ext cx="9144000" cy="1116842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7899"/>
            <a:ext cx="9144000" cy="7007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[helpers]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1500839"/>
            <a:ext cx="818501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E8F2FE"/>
                </a:highlight>
                <a:latin typeface="Monaco"/>
              </a:rPr>
              <a:t>helpers: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E8F2FE"/>
                </a:highlight>
                <a:latin typeface="Monaco"/>
              </a:rPr>
              <a:t>{</a:t>
            </a:r>
          </a:p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Monaco"/>
              </a:rPr>
              <a:t>  name: 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Monaco"/>
              </a:rPr>
              <a:t>helpers( [args…,] options)</a:t>
            </a:r>
          </a:p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 smtClean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options</a:t>
            </a:r>
          </a:p>
          <a:p>
            <a:r>
              <a:rPr lang="en-US" sz="2000" dirty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 smtClean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 .context</a:t>
            </a:r>
          </a:p>
          <a:p>
            <a:r>
              <a:rPr lang="en-US" sz="2000" dirty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smtClean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.scope</a:t>
            </a:r>
          </a:p>
          <a:p>
            <a:r>
              <a:rPr lang="en-US" sz="2000" dirty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smtClean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.fn</a:t>
            </a:r>
          </a:p>
          <a:p>
            <a:r>
              <a:rPr lang="en-US" sz="2000" dirty="0" smtClean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  .inverse</a:t>
            </a:r>
          </a:p>
          <a:p>
            <a:r>
              <a:rPr lang="en-US" sz="2000" dirty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smtClean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.hash</a:t>
            </a:r>
          </a:p>
          <a:p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608736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11684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176258"/>
            <a:ext cx="8363520" cy="78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Monaco"/>
              </a:rPr>
              <a:t>helpers( [args…,] options)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18827"/>
            <a:ext cx="8333103" cy="32857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can.Component.extend({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tag: </a:t>
            </a:r>
            <a:r>
              <a:rPr lang="en-US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"my-app"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ro-RO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scope: </a:t>
            </a:r>
            <a:r>
              <a:rPr lang="ro-RO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 editing</a:t>
            </a:r>
            <a:r>
              <a:rPr lang="ro-RO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ro-RO" dirty="0" smtClean="0">
                <a:solidFill>
                  <a:srgbClr val="800040"/>
                </a:solidFill>
                <a:highlight>
                  <a:srgbClr val="FFFFFF"/>
                </a:highlight>
                <a:latin typeface="Monaco"/>
              </a:rPr>
              <a:t>null </a:t>
            </a:r>
            <a:r>
              <a:rPr lang="ro-RO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ro-RO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ro-RO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helpers: {</a:t>
            </a:r>
          </a:p>
          <a:p>
            <a:r>
              <a:rPr lang="ro-RO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isEditing: </a:t>
            </a:r>
            <a:r>
              <a:rPr lang="ro-RO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ro-RO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(item, options){</a:t>
            </a:r>
          </a:p>
          <a:p>
            <a:r>
              <a:rPr lang="ro-RO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</a:t>
            </a:r>
            <a:r>
              <a:rPr lang="ro-RO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if</a:t>
            </a:r>
            <a:r>
              <a:rPr lang="ro-RO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(this.attr(</a:t>
            </a:r>
            <a:r>
              <a:rPr lang="ro-RO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"editing"</a:t>
            </a:r>
            <a:r>
              <a:rPr lang="ro-RO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ro-RO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=== </a:t>
            </a:r>
            <a:r>
              <a:rPr lang="ro-RO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item) {</a:t>
            </a:r>
          </a:p>
          <a:p>
            <a:r>
              <a:rPr lang="ro-RO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</a:t>
            </a:r>
            <a:r>
              <a:rPr lang="ro-RO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ro-RO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options.fn()</a:t>
            </a:r>
            <a:r>
              <a:rPr lang="ro-RO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da-DK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	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 </a:t>
            </a:r>
            <a:r>
              <a:rPr lang="da-DK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else 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</a:t>
            </a:r>
            <a:r>
              <a:rPr lang="da-DK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options.inverse()</a:t>
            </a:r>
            <a:r>
              <a:rPr lang="da-DK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da-DK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	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}</a:t>
            </a:r>
          </a:p>
          <a:p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}</a:t>
            </a:r>
          </a:p>
          <a:p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da-DK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GB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8674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795709"/>
            <a:ext cx="9144000" cy="1116842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36600"/>
            <a:ext cx="9144000" cy="7007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demos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23631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11684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176258"/>
            <a:ext cx="8363520" cy="78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6000" dirty="0" smtClean="0">
                <a:solidFill>
                  <a:schemeClr val="tx1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Tabs</a:t>
            </a:r>
            <a:endParaRPr lang="en-US" sz="6000" dirty="0">
              <a:solidFill>
                <a:schemeClr val="tx1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18827"/>
            <a:ext cx="8333103" cy="32857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" name="Picture 2" descr="127_0_0_1_8125_canjsmeetups_6_component_tabs_html_and_Mozilla_Firef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15" y="1116843"/>
            <a:ext cx="8430869" cy="389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2089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"/>
            <a:ext cx="9144000" cy="111684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72152" y="1271294"/>
            <a:ext cx="8731521" cy="363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can.Component.extend({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tag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</a:t>
            </a:r>
            <a:r>
              <a:rPr lang="en-US" sz="20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"tabs"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template: </a:t>
            </a:r>
            <a:r>
              <a:rPr lang="en-US" sz="20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"&lt;ul&gt;…&lt;/ul&gt;</a:t>
            </a:r>
            <a:r>
              <a:rPr lang="en-US" sz="2000" spc="-15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spc="-15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content</a:t>
            </a:r>
            <a:r>
              <a:rPr lang="en-US" sz="2000" spc="-15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&gt;…</a:t>
            </a:r>
            <a:r>
              <a:rPr lang="en-US" sz="20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ro-R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scope: {</a:t>
            </a:r>
          </a:p>
          <a:p>
            <a:r>
              <a:rPr lang="ro-R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active: </a:t>
            </a:r>
            <a:r>
              <a:rPr lang="ro-RO" sz="2000" dirty="0">
                <a:solidFill>
                  <a:srgbClr val="800040"/>
                </a:solidFill>
                <a:highlight>
                  <a:srgbClr val="FFFFFF"/>
                </a:highlight>
                <a:latin typeface="Monaco"/>
              </a:rPr>
              <a:t>false</a:t>
            </a:r>
          </a:p>
          <a:p>
            <a:r>
              <a:rPr lang="ro-RO" sz="2000" dirty="0">
                <a:solidFill>
                  <a:srgbClr val="80004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ro-R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ro-R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ro-R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ro-R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helpers: {}</a:t>
            </a:r>
            <a:endParaRPr lang="ro-RO" sz="20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ro-R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events: {</a:t>
            </a:r>
          </a:p>
          <a:p>
            <a:r>
              <a:rPr lang="ro-R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inserted: </a:t>
            </a:r>
            <a:r>
              <a:rPr lang="ro-RO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ro-RO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</a:t>
            </a:r>
            <a:r>
              <a:rPr lang="ro-RO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{...</a:t>
            </a:r>
            <a:r>
              <a:rPr lang="ro-R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ro-RO" sz="20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ro-R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}</a:t>
            </a:r>
          </a:p>
          <a:p>
            <a:r>
              <a:rPr lang="ro-R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ro-R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endParaRPr lang="en-US" sz="2000" dirty="0">
              <a:latin typeface="Monaco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262851"/>
            <a:ext cx="8363520" cy="570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4800" dirty="0" smtClean="0">
                <a:latin typeface="Monaco"/>
                <a:cs typeface="Monaco"/>
              </a:rPr>
              <a:t>can.Component.extend(</a:t>
            </a:r>
            <a:r>
              <a:rPr lang="en-US" sz="4800" i="1" dirty="0" smtClean="0">
                <a:latin typeface="Monaco"/>
                <a:cs typeface="Monaco"/>
              </a:rPr>
              <a:t>p</a:t>
            </a:r>
            <a:r>
              <a:rPr lang="en-US" sz="4800" dirty="0" smtClean="0">
                <a:latin typeface="Monaco"/>
                <a:cs typeface="Monaco"/>
              </a:rPr>
              <a:t>)</a:t>
            </a:r>
            <a:endParaRPr lang="en-GB" sz="4800" b="1" spc="-272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2299538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11684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176258"/>
            <a:ext cx="8363520" cy="78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6000" dirty="0" smtClean="0">
                <a:solidFill>
                  <a:schemeClr val="tx1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Paginate</a:t>
            </a:r>
            <a:endParaRPr lang="en-US" sz="6000" dirty="0">
              <a:solidFill>
                <a:schemeClr val="tx1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18827"/>
            <a:ext cx="8333103" cy="32857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" name="Picture 1" descr="Cursor_and_127_0_0_1_8125_canjsmeetups_6_component_paginate_html_and_Mozilla_Firef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12" y="1418827"/>
            <a:ext cx="70104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0467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11684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176258"/>
            <a:ext cx="8363520" cy="78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6000" dirty="0" smtClean="0">
                <a:solidFill>
                  <a:schemeClr val="tx1"/>
                </a:solidFill>
                <a:highlight>
                  <a:srgbClr val="FFFFFF"/>
                </a:highlight>
                <a:latin typeface="Lato Regular"/>
                <a:cs typeface="Lato Regular"/>
              </a:rPr>
              <a:t>TreeCombo</a:t>
            </a:r>
            <a:endParaRPr lang="en-US" sz="6000" dirty="0">
              <a:solidFill>
                <a:schemeClr val="tx1"/>
              </a:solidFill>
              <a:highlight>
                <a:srgbClr val="FFFFFF"/>
              </a:highlight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18827"/>
            <a:ext cx="8333103" cy="32857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" name="Picture 2" descr="127_0_0_1_8125_canjsmeetups_6_component_treecombo_html_and_Mozilla_Firef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30" y="1723207"/>
            <a:ext cx="70104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1363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11684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262851"/>
            <a:ext cx="8363520" cy="5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can.Component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18827"/>
            <a:ext cx="7839360" cy="32857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tabs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{#each foodTypes}}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panel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title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'{title}'</a:t>
            </a: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     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{content}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</a:t>
            </a: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panel</a:t>
            </a:r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{/each}}</a:t>
            </a:r>
          </a:p>
          <a:p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tabs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GB" sz="2800" i="1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7060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11684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262851"/>
            <a:ext cx="8363520" cy="5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can.Component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18827"/>
            <a:ext cx="7839360" cy="32857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0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 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foodTypes</a:t>
            </a:r>
            <a:r>
              <a:rPr lang="en-US" sz="20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can.List([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{title: 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"Fruits"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content: 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"oranges, apples"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{title: 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"Breads"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content: 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"pasta, cereal"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{title: 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"Sweets"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content: 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"ice cream, candy"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$(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"#out"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).html( can.view(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"app"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foodTypes: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foodTypes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GB" sz="2000" i="1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76155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11684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262851"/>
            <a:ext cx="8363520" cy="5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Why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18827"/>
            <a:ext cx="7839360" cy="32857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Benefits of custom elements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/>
              <a:t>Initialization in one </a:t>
            </a:r>
            <a:r>
              <a:rPr lang="en-US" sz="2800" dirty="0" smtClean="0"/>
              <a:t>place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User defined content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Friendly for designers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Easy to build the right way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View + View Model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Flexible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Internal can.Control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7312075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11684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262851"/>
            <a:ext cx="8363520" cy="5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can.Component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18827"/>
            <a:ext cx="7839360" cy="32857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tabs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  &lt;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panel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title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'Frameworks'&gt;</a:t>
            </a:r>
          </a:p>
          <a:p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     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CanJS, 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JavaScriptMVC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others</a:t>
            </a:r>
          </a:p>
          <a:p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panel</a:t>
            </a: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 &lt;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panel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title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'Libraries'</a:t>
            </a:r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      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jQuery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Underscore, 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etc</a:t>
            </a:r>
            <a:endParaRPr lang="en-US" sz="2800" b="1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panel</a:t>
            </a:r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tabs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GB" sz="2800" i="1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20799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11684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262851"/>
            <a:ext cx="8363520" cy="5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can.Component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4062" y="2818883"/>
            <a:ext cx="8455876" cy="5387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   View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4062" y="1385391"/>
            <a:ext cx="8455876" cy="9139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   View Model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4062" y="3769042"/>
            <a:ext cx="8455876" cy="1185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   Element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Content Placeholder 5"/>
          <p:cNvSpPr txBox="1">
            <a:spLocks/>
          </p:cNvSpPr>
          <p:nvPr/>
        </p:nvSpPr>
        <p:spPr>
          <a:xfrm>
            <a:off x="2937884" y="1395913"/>
            <a:ext cx="5990348" cy="41905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TabsViewModel </a:t>
            </a:r>
            <a:r>
              <a:rPr lang="en-US" sz="1200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can.Map.extend({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addPanel: </a:t>
            </a:r>
            <a:r>
              <a:rPr lang="en-US" sz="12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(){…}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removePanel: </a:t>
            </a:r>
            <a:r>
              <a:rPr lang="en-US" sz="12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(){…}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12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Font typeface="Arial"/>
              <a:buNone/>
            </a:pPr>
            <a:endParaRPr lang="en-US" sz="12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Font typeface="Arial"/>
              <a:buNone/>
            </a:pPr>
            <a:endParaRPr lang="en-US" sz="12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Font typeface="Arial"/>
              <a:buNone/>
            </a:pPr>
            <a:endParaRPr lang="en-US" sz="12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template </a:t>
            </a:r>
            <a:r>
              <a:rPr lang="en-US" sz="1200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can.stache(</a:t>
            </a:r>
            <a:r>
              <a:rPr lang="en-US" sz="12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"&lt;ul&gt;{{#panels}}..."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</a:p>
          <a:p>
            <a:pPr marL="0" indent="0">
              <a:buFont typeface="Arial"/>
              <a:buNone/>
            </a:pPr>
            <a:endParaRPr lang="en-US" sz="12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pPr marL="0" indent="0">
              <a:buFont typeface="Arial"/>
              <a:buNone/>
            </a:pPr>
            <a:endParaRPr lang="en-US" sz="12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pPr marL="0" indent="0">
              <a:buFont typeface="Arial"/>
              <a:buNone/>
            </a:pPr>
            <a:endParaRPr lang="en-US" sz="12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pPr marL="0" indent="0">
              <a:buFont typeface="Arial"/>
              <a:buNone/>
            </a:pP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tabs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{{#each foodTypes}}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panel </a:t>
            </a:r>
            <a:r>
              <a:rPr lang="en-US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title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'{title}'&gt;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{{content}}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panel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pPr marL="0" indent="0">
              <a:buFont typeface="Arial"/>
              <a:buNone/>
            </a:pP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{{/each}}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&lt;/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tabs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US" sz="12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pPr marL="0" indent="0">
              <a:buFont typeface="Arial"/>
              <a:buNone/>
            </a:pPr>
            <a:endParaRPr lang="en-US" sz="12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pPr marL="0" indent="0">
              <a:buFont typeface="Arial"/>
              <a:buNone/>
            </a:pPr>
            <a:endParaRPr lang="en-US" sz="12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pPr marL="0" indent="0">
              <a:buFont typeface="Arial"/>
              <a:buNone/>
            </a:pPr>
            <a:endParaRPr lang="en-US" sz="12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pPr marL="0" indent="0">
              <a:buFont typeface="Arial"/>
              <a:buNone/>
            </a:pPr>
            <a:endParaRPr lang="en-US" sz="12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pPr marL="0" indent="0">
              <a:buFont typeface="Arial"/>
              <a:buNone/>
            </a:pP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4402723" y="233375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+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402723" y="3311583"/>
            <a:ext cx="337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=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31537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12378</TotalTime>
  <Words>2063</Words>
  <Application>Microsoft Macintosh PowerPoint</Application>
  <PresentationFormat>On-screen Show (16:9)</PresentationFormat>
  <Paragraphs>540</Paragraphs>
  <Slides>41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Bitovi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Dean</dc:creator>
  <cp:lastModifiedBy>Justin Meyer</cp:lastModifiedBy>
  <cp:revision>191</cp:revision>
  <dcterms:created xsi:type="dcterms:W3CDTF">2013-07-12T15:22:14Z</dcterms:created>
  <dcterms:modified xsi:type="dcterms:W3CDTF">2014-07-07T18:28:42Z</dcterms:modified>
</cp:coreProperties>
</file>